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338" r:id="rId4"/>
    <p:sldId id="337" r:id="rId5"/>
    <p:sldId id="265" r:id="rId6"/>
    <p:sldId id="261" r:id="rId7"/>
    <p:sldId id="333" r:id="rId8"/>
    <p:sldId id="335" r:id="rId9"/>
    <p:sldId id="334" r:id="rId10"/>
    <p:sldId id="307" r:id="rId11"/>
    <p:sldId id="262" r:id="rId12"/>
    <p:sldId id="336" r:id="rId13"/>
    <p:sldId id="276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1481F"/>
    <a:srgbClr val="003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97" autoAdjust="0"/>
  </p:normalViewPr>
  <p:slideViewPr>
    <p:cSldViewPr>
      <p:cViewPr varScale="1">
        <p:scale>
          <a:sx n="79" d="100"/>
          <a:sy n="79" d="100"/>
        </p:scale>
        <p:origin x="114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056A3-DE18-4B7E-AFCE-512CA10E0D2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D4FCFB-6C2C-483B-B65C-78F28C7263DC}">
      <dgm:prSet phldrT="[Text]" custT="1"/>
      <dgm:spPr>
        <a:solidFill>
          <a:srgbClr val="002060"/>
        </a:solidFill>
      </dgm:spPr>
      <dgm:t>
        <a:bodyPr/>
        <a:lstStyle/>
        <a:p>
          <a:pPr algn="just"/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I.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Đa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dạng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sinh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học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là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gì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?</a:t>
          </a:r>
        </a:p>
      </dgm:t>
    </dgm:pt>
    <dgm:pt modelId="{E02B07C9-A8FA-4D5E-9A50-B9EC3A7BF64D}" type="parTrans" cxnId="{CF9D4A76-5B3E-4978-80E0-370CC485C994}">
      <dgm:prSet/>
      <dgm:spPr/>
      <dgm:t>
        <a:bodyPr/>
        <a:lstStyle/>
        <a:p>
          <a:pPr algn="just"/>
          <a:endParaRPr lang="en-US" sz="2200">
            <a:solidFill>
              <a:srgbClr val="000000"/>
            </a:solidFill>
            <a:latin typeface="Jokerman" panose="04090605060D06020702" pitchFamily="82" charset="0"/>
            <a:cs typeface="Arial" panose="020B0604020202020204" pitchFamily="34" charset="0"/>
          </a:endParaRPr>
        </a:p>
      </dgm:t>
    </dgm:pt>
    <dgm:pt modelId="{B920115E-858D-41C1-9589-FCE568F11FFC}" type="sibTrans" cxnId="{CF9D4A76-5B3E-4978-80E0-370CC485C994}">
      <dgm:prSet/>
      <dgm:spPr/>
      <dgm:t>
        <a:bodyPr/>
        <a:lstStyle/>
        <a:p>
          <a:pPr algn="just"/>
          <a:endParaRPr lang="en-US" sz="2200">
            <a:solidFill>
              <a:srgbClr val="000000"/>
            </a:solidFill>
            <a:latin typeface="Jokerman" panose="04090605060D06020702" pitchFamily="82" charset="0"/>
            <a:cs typeface="Arial" panose="020B0604020202020204" pitchFamily="34" charset="0"/>
          </a:endParaRPr>
        </a:p>
      </dgm:t>
    </dgm:pt>
    <dgm:pt modelId="{FD8EC8E8-536B-44E4-8C82-C92873CAAF5C}">
      <dgm:prSet phldrT="[Text]" custT="1"/>
      <dgm:spPr>
        <a:solidFill>
          <a:srgbClr val="002060"/>
        </a:solidFill>
      </dgm:spPr>
      <dgm:t>
        <a:bodyPr/>
        <a:lstStyle/>
        <a:p>
          <a:pPr algn="just"/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II.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Vai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trò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của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đa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dạng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sinh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học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trong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tự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nhiên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và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trong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thực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tiễn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</a:p>
      </dgm:t>
    </dgm:pt>
    <dgm:pt modelId="{2818DD07-7FDA-4F9E-8469-EDE01B64B0AF}" type="parTrans" cxnId="{A5A69376-8AF3-4B9A-9298-49C82F1841F8}">
      <dgm:prSet/>
      <dgm:spPr/>
      <dgm:t>
        <a:bodyPr/>
        <a:lstStyle/>
        <a:p>
          <a:pPr algn="just"/>
          <a:endParaRPr lang="en-US" sz="2200">
            <a:solidFill>
              <a:srgbClr val="000000"/>
            </a:solidFill>
            <a:latin typeface="Jokerman" panose="04090605060D06020702" pitchFamily="82" charset="0"/>
            <a:cs typeface="Arial" panose="020B0604020202020204" pitchFamily="34" charset="0"/>
          </a:endParaRPr>
        </a:p>
      </dgm:t>
    </dgm:pt>
    <dgm:pt modelId="{07799766-9416-4049-9FD2-7921EF00CCC2}" type="sibTrans" cxnId="{A5A69376-8AF3-4B9A-9298-49C82F1841F8}">
      <dgm:prSet/>
      <dgm:spPr/>
      <dgm:t>
        <a:bodyPr/>
        <a:lstStyle/>
        <a:p>
          <a:pPr algn="just"/>
          <a:endParaRPr lang="en-US" sz="2200">
            <a:solidFill>
              <a:srgbClr val="000000"/>
            </a:solidFill>
            <a:latin typeface="Jokerman" panose="04090605060D06020702" pitchFamily="82" charset="0"/>
            <a:cs typeface="Arial" panose="020B0604020202020204" pitchFamily="34" charset="0"/>
          </a:endParaRPr>
        </a:p>
      </dgm:t>
    </dgm:pt>
    <dgm:pt modelId="{F82F75CE-CF68-4B7F-A406-49C48654AB28}">
      <dgm:prSet phldrT="[Text]" custT="1"/>
      <dgm:spPr>
        <a:solidFill>
          <a:srgbClr val="002060"/>
        </a:solidFill>
      </dgm:spPr>
      <dgm:t>
        <a:bodyPr/>
        <a:lstStyle/>
        <a:p>
          <a:pPr algn="just"/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III.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Vì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sao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cần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bảo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tồn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đa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dạng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sinh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học</a:t>
          </a:r>
          <a:r>
            <a:rPr lang="en-US" sz="2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?</a:t>
          </a:r>
        </a:p>
      </dgm:t>
    </dgm:pt>
    <dgm:pt modelId="{C5423305-B5A8-4023-B898-B61068F29885}" type="parTrans" cxnId="{41347426-2C05-4D05-9B5F-690074B07428}">
      <dgm:prSet/>
      <dgm:spPr/>
      <dgm:t>
        <a:bodyPr/>
        <a:lstStyle/>
        <a:p>
          <a:pPr algn="just"/>
          <a:endParaRPr lang="en-US" sz="2200">
            <a:latin typeface="Jokerman" panose="04090605060D06020702" pitchFamily="82" charset="0"/>
          </a:endParaRPr>
        </a:p>
      </dgm:t>
    </dgm:pt>
    <dgm:pt modelId="{00854AF9-8B58-4926-BED7-CE6DA5B6B39F}" type="sibTrans" cxnId="{41347426-2C05-4D05-9B5F-690074B07428}">
      <dgm:prSet/>
      <dgm:spPr/>
      <dgm:t>
        <a:bodyPr/>
        <a:lstStyle/>
        <a:p>
          <a:pPr algn="just"/>
          <a:endParaRPr lang="en-US" sz="2200">
            <a:latin typeface="Jokerman" panose="04090605060D06020702" pitchFamily="82" charset="0"/>
          </a:endParaRPr>
        </a:p>
      </dgm:t>
    </dgm:pt>
    <dgm:pt modelId="{FECAD3C2-A52E-4230-B09E-F1785EA565D2}" type="pres">
      <dgm:prSet presAssocID="{6B7056A3-DE18-4B7E-AFCE-512CA10E0D2E}" presName="Name0" presStyleCnt="0">
        <dgm:presLayoutVars>
          <dgm:chMax val="7"/>
          <dgm:chPref val="7"/>
          <dgm:dir/>
        </dgm:presLayoutVars>
      </dgm:prSet>
      <dgm:spPr/>
    </dgm:pt>
    <dgm:pt modelId="{D5C2695A-9C83-4DF5-8487-C98CD1EF54A9}" type="pres">
      <dgm:prSet presAssocID="{6B7056A3-DE18-4B7E-AFCE-512CA10E0D2E}" presName="Name1" presStyleCnt="0"/>
      <dgm:spPr/>
    </dgm:pt>
    <dgm:pt modelId="{74DB4678-A268-4AEC-9928-ACC136C44D00}" type="pres">
      <dgm:prSet presAssocID="{6B7056A3-DE18-4B7E-AFCE-512CA10E0D2E}" presName="cycle" presStyleCnt="0"/>
      <dgm:spPr/>
    </dgm:pt>
    <dgm:pt modelId="{B663187A-E521-48D5-A14B-EE492EA732BD}" type="pres">
      <dgm:prSet presAssocID="{6B7056A3-DE18-4B7E-AFCE-512CA10E0D2E}" presName="srcNode" presStyleLbl="node1" presStyleIdx="0" presStyleCnt="3"/>
      <dgm:spPr/>
    </dgm:pt>
    <dgm:pt modelId="{2ED56B8A-6D92-42C0-BFE1-27D55B367B17}" type="pres">
      <dgm:prSet presAssocID="{6B7056A3-DE18-4B7E-AFCE-512CA10E0D2E}" presName="conn" presStyleLbl="parChTrans1D2" presStyleIdx="0" presStyleCnt="1"/>
      <dgm:spPr/>
    </dgm:pt>
    <dgm:pt modelId="{D6095B43-AC0C-4709-A574-6DDF6B85F67C}" type="pres">
      <dgm:prSet presAssocID="{6B7056A3-DE18-4B7E-AFCE-512CA10E0D2E}" presName="extraNode" presStyleLbl="node1" presStyleIdx="0" presStyleCnt="3"/>
      <dgm:spPr/>
    </dgm:pt>
    <dgm:pt modelId="{AFBBCD65-2BD8-4EFB-B7F6-79C64949D046}" type="pres">
      <dgm:prSet presAssocID="{6B7056A3-DE18-4B7E-AFCE-512CA10E0D2E}" presName="dstNode" presStyleLbl="node1" presStyleIdx="0" presStyleCnt="3"/>
      <dgm:spPr/>
    </dgm:pt>
    <dgm:pt modelId="{FE8EEF68-B1B7-4932-8E00-CA59E7081E1B}" type="pres">
      <dgm:prSet presAssocID="{37D4FCFB-6C2C-483B-B65C-78F28C7263DC}" presName="text_1" presStyleLbl="node1" presStyleIdx="0" presStyleCnt="3" custScaleY="131250">
        <dgm:presLayoutVars>
          <dgm:bulletEnabled val="1"/>
        </dgm:presLayoutVars>
      </dgm:prSet>
      <dgm:spPr/>
    </dgm:pt>
    <dgm:pt modelId="{C15D0B07-789C-433C-B312-B9E3D67936DB}" type="pres">
      <dgm:prSet presAssocID="{37D4FCFB-6C2C-483B-B65C-78F28C7263DC}" presName="accent_1" presStyleCnt="0"/>
      <dgm:spPr/>
    </dgm:pt>
    <dgm:pt modelId="{00D6754D-0832-482E-9689-CD59C03423C7}" type="pres">
      <dgm:prSet presAssocID="{37D4FCFB-6C2C-483B-B65C-78F28C7263DC}" presName="accentRepeatNode" presStyleLbl="solidFgAcc1" presStyleIdx="0" presStyleCnt="3"/>
      <dgm:spPr/>
    </dgm:pt>
    <dgm:pt modelId="{90CA1737-116E-49B9-A8B8-899E0B0EEB08}" type="pres">
      <dgm:prSet presAssocID="{FD8EC8E8-536B-44E4-8C82-C92873CAAF5C}" presName="text_2" presStyleLbl="node1" presStyleIdx="1" presStyleCnt="3" custScaleY="131250">
        <dgm:presLayoutVars>
          <dgm:bulletEnabled val="1"/>
        </dgm:presLayoutVars>
      </dgm:prSet>
      <dgm:spPr/>
    </dgm:pt>
    <dgm:pt modelId="{74C851BE-C855-438E-A557-ADCB61ADAC07}" type="pres">
      <dgm:prSet presAssocID="{FD8EC8E8-536B-44E4-8C82-C92873CAAF5C}" presName="accent_2" presStyleCnt="0"/>
      <dgm:spPr/>
    </dgm:pt>
    <dgm:pt modelId="{26EB74C9-EC5E-4468-B2C7-8B6097839109}" type="pres">
      <dgm:prSet presAssocID="{FD8EC8E8-536B-44E4-8C82-C92873CAAF5C}" presName="accentRepeatNode" presStyleLbl="solidFgAcc1" presStyleIdx="1" presStyleCnt="3"/>
      <dgm:spPr/>
    </dgm:pt>
    <dgm:pt modelId="{7B644E48-5C62-4EC6-A17E-B50F87D4583B}" type="pres">
      <dgm:prSet presAssocID="{F82F75CE-CF68-4B7F-A406-49C48654AB28}" presName="text_3" presStyleLbl="node1" presStyleIdx="2" presStyleCnt="3">
        <dgm:presLayoutVars>
          <dgm:bulletEnabled val="1"/>
        </dgm:presLayoutVars>
      </dgm:prSet>
      <dgm:spPr/>
    </dgm:pt>
    <dgm:pt modelId="{0BA37E92-9931-4FE5-BE90-DF23118F002A}" type="pres">
      <dgm:prSet presAssocID="{F82F75CE-CF68-4B7F-A406-49C48654AB28}" presName="accent_3" presStyleCnt="0"/>
      <dgm:spPr/>
    </dgm:pt>
    <dgm:pt modelId="{97D11239-95F4-4362-A288-547262530941}" type="pres">
      <dgm:prSet presAssocID="{F82F75CE-CF68-4B7F-A406-49C48654AB28}" presName="accentRepeatNode" presStyleLbl="solidFgAcc1" presStyleIdx="2" presStyleCnt="3"/>
      <dgm:spPr/>
    </dgm:pt>
  </dgm:ptLst>
  <dgm:cxnLst>
    <dgm:cxn modelId="{5DC2FB1C-75CF-45A4-A6CB-7C7A424DD52A}" type="presOf" srcId="{FD8EC8E8-536B-44E4-8C82-C92873CAAF5C}" destId="{90CA1737-116E-49B9-A8B8-899E0B0EEB08}" srcOrd="0" destOrd="0" presId="urn:microsoft.com/office/officeart/2008/layout/VerticalCurvedList"/>
    <dgm:cxn modelId="{362A0420-F36B-41C6-BD7D-CD1063123B79}" type="presOf" srcId="{F82F75CE-CF68-4B7F-A406-49C48654AB28}" destId="{7B644E48-5C62-4EC6-A17E-B50F87D4583B}" srcOrd="0" destOrd="0" presId="urn:microsoft.com/office/officeart/2008/layout/VerticalCurvedList"/>
    <dgm:cxn modelId="{BF79E322-D0F9-40AB-95C1-C7A01C39820C}" type="presOf" srcId="{37D4FCFB-6C2C-483B-B65C-78F28C7263DC}" destId="{FE8EEF68-B1B7-4932-8E00-CA59E7081E1B}" srcOrd="0" destOrd="0" presId="urn:microsoft.com/office/officeart/2008/layout/VerticalCurvedList"/>
    <dgm:cxn modelId="{41347426-2C05-4D05-9B5F-690074B07428}" srcId="{6B7056A3-DE18-4B7E-AFCE-512CA10E0D2E}" destId="{F82F75CE-CF68-4B7F-A406-49C48654AB28}" srcOrd="2" destOrd="0" parTransId="{C5423305-B5A8-4023-B898-B61068F29885}" sibTransId="{00854AF9-8B58-4926-BED7-CE6DA5B6B39F}"/>
    <dgm:cxn modelId="{CF9D4A76-5B3E-4978-80E0-370CC485C994}" srcId="{6B7056A3-DE18-4B7E-AFCE-512CA10E0D2E}" destId="{37D4FCFB-6C2C-483B-B65C-78F28C7263DC}" srcOrd="0" destOrd="0" parTransId="{E02B07C9-A8FA-4D5E-9A50-B9EC3A7BF64D}" sibTransId="{B920115E-858D-41C1-9589-FCE568F11FFC}"/>
    <dgm:cxn modelId="{A5A69376-8AF3-4B9A-9298-49C82F1841F8}" srcId="{6B7056A3-DE18-4B7E-AFCE-512CA10E0D2E}" destId="{FD8EC8E8-536B-44E4-8C82-C92873CAAF5C}" srcOrd="1" destOrd="0" parTransId="{2818DD07-7FDA-4F9E-8469-EDE01B64B0AF}" sibTransId="{07799766-9416-4049-9FD2-7921EF00CCC2}"/>
    <dgm:cxn modelId="{B7BB8FD9-2BC5-4463-8D29-B60DBA39BE87}" type="presOf" srcId="{6B7056A3-DE18-4B7E-AFCE-512CA10E0D2E}" destId="{FECAD3C2-A52E-4230-B09E-F1785EA565D2}" srcOrd="0" destOrd="0" presId="urn:microsoft.com/office/officeart/2008/layout/VerticalCurvedList"/>
    <dgm:cxn modelId="{F81CEFEA-B7E4-46BA-A6FB-B73551DCEBAB}" type="presOf" srcId="{B920115E-858D-41C1-9589-FCE568F11FFC}" destId="{2ED56B8A-6D92-42C0-BFE1-27D55B367B17}" srcOrd="0" destOrd="0" presId="urn:microsoft.com/office/officeart/2008/layout/VerticalCurvedList"/>
    <dgm:cxn modelId="{40FCCDF2-239B-4BD0-A4DB-5DAC17E70998}" type="presParOf" srcId="{FECAD3C2-A52E-4230-B09E-F1785EA565D2}" destId="{D5C2695A-9C83-4DF5-8487-C98CD1EF54A9}" srcOrd="0" destOrd="0" presId="urn:microsoft.com/office/officeart/2008/layout/VerticalCurvedList"/>
    <dgm:cxn modelId="{764E6C45-872F-4AF0-B2E4-9159505FBCD8}" type="presParOf" srcId="{D5C2695A-9C83-4DF5-8487-C98CD1EF54A9}" destId="{74DB4678-A268-4AEC-9928-ACC136C44D00}" srcOrd="0" destOrd="0" presId="urn:microsoft.com/office/officeart/2008/layout/VerticalCurvedList"/>
    <dgm:cxn modelId="{B958286C-9724-49B1-A613-A09A529F1F63}" type="presParOf" srcId="{74DB4678-A268-4AEC-9928-ACC136C44D00}" destId="{B663187A-E521-48D5-A14B-EE492EA732BD}" srcOrd="0" destOrd="0" presId="urn:microsoft.com/office/officeart/2008/layout/VerticalCurvedList"/>
    <dgm:cxn modelId="{CC04A53D-96D8-404B-AB06-202E4568A7B9}" type="presParOf" srcId="{74DB4678-A268-4AEC-9928-ACC136C44D00}" destId="{2ED56B8A-6D92-42C0-BFE1-27D55B367B17}" srcOrd="1" destOrd="0" presId="urn:microsoft.com/office/officeart/2008/layout/VerticalCurvedList"/>
    <dgm:cxn modelId="{3349C8F8-B0C3-4BF1-AE01-88BD6900E740}" type="presParOf" srcId="{74DB4678-A268-4AEC-9928-ACC136C44D00}" destId="{D6095B43-AC0C-4709-A574-6DDF6B85F67C}" srcOrd="2" destOrd="0" presId="urn:microsoft.com/office/officeart/2008/layout/VerticalCurvedList"/>
    <dgm:cxn modelId="{6286EFDD-E785-4B39-9272-4AFF0D6D583B}" type="presParOf" srcId="{74DB4678-A268-4AEC-9928-ACC136C44D00}" destId="{AFBBCD65-2BD8-4EFB-B7F6-79C64949D046}" srcOrd="3" destOrd="0" presId="urn:microsoft.com/office/officeart/2008/layout/VerticalCurvedList"/>
    <dgm:cxn modelId="{919DAC96-1C21-4470-AB42-709630A54FBA}" type="presParOf" srcId="{D5C2695A-9C83-4DF5-8487-C98CD1EF54A9}" destId="{FE8EEF68-B1B7-4932-8E00-CA59E7081E1B}" srcOrd="1" destOrd="0" presId="urn:microsoft.com/office/officeart/2008/layout/VerticalCurvedList"/>
    <dgm:cxn modelId="{D0A3AAE1-F291-475C-A407-A1C45E79375C}" type="presParOf" srcId="{D5C2695A-9C83-4DF5-8487-C98CD1EF54A9}" destId="{C15D0B07-789C-433C-B312-B9E3D67936DB}" srcOrd="2" destOrd="0" presId="urn:microsoft.com/office/officeart/2008/layout/VerticalCurvedList"/>
    <dgm:cxn modelId="{BB5BB171-8A51-4DEC-B97B-AD1666F8F580}" type="presParOf" srcId="{C15D0B07-789C-433C-B312-B9E3D67936DB}" destId="{00D6754D-0832-482E-9689-CD59C03423C7}" srcOrd="0" destOrd="0" presId="urn:microsoft.com/office/officeart/2008/layout/VerticalCurvedList"/>
    <dgm:cxn modelId="{B36CFE67-22DB-4D4A-B0D5-28AB8DF2B2CA}" type="presParOf" srcId="{D5C2695A-9C83-4DF5-8487-C98CD1EF54A9}" destId="{90CA1737-116E-49B9-A8B8-899E0B0EEB08}" srcOrd="3" destOrd="0" presId="urn:microsoft.com/office/officeart/2008/layout/VerticalCurvedList"/>
    <dgm:cxn modelId="{E574DBF7-8526-480A-8012-00EFD090A3FC}" type="presParOf" srcId="{D5C2695A-9C83-4DF5-8487-C98CD1EF54A9}" destId="{74C851BE-C855-438E-A557-ADCB61ADAC07}" srcOrd="4" destOrd="0" presId="urn:microsoft.com/office/officeart/2008/layout/VerticalCurvedList"/>
    <dgm:cxn modelId="{C0B46481-A001-4417-ACFF-76DC602661A0}" type="presParOf" srcId="{74C851BE-C855-438E-A557-ADCB61ADAC07}" destId="{26EB74C9-EC5E-4468-B2C7-8B6097839109}" srcOrd="0" destOrd="0" presId="urn:microsoft.com/office/officeart/2008/layout/VerticalCurvedList"/>
    <dgm:cxn modelId="{761EABED-B06C-432A-8C50-A4440B142BCB}" type="presParOf" srcId="{D5C2695A-9C83-4DF5-8487-C98CD1EF54A9}" destId="{7B644E48-5C62-4EC6-A17E-B50F87D4583B}" srcOrd="5" destOrd="0" presId="urn:microsoft.com/office/officeart/2008/layout/VerticalCurvedList"/>
    <dgm:cxn modelId="{DEE75459-E20B-43E5-9185-763E41351B02}" type="presParOf" srcId="{D5C2695A-9C83-4DF5-8487-C98CD1EF54A9}" destId="{0BA37E92-9931-4FE5-BE90-DF23118F002A}" srcOrd="6" destOrd="0" presId="urn:microsoft.com/office/officeart/2008/layout/VerticalCurvedList"/>
    <dgm:cxn modelId="{4D94F6B6-9860-4787-9143-D85FD7C6AFDD}" type="presParOf" srcId="{0BA37E92-9931-4FE5-BE90-DF23118F002A}" destId="{97D11239-95F4-4362-A288-5472625309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C25955-FD94-4156-B271-452DB4571C0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84CC57-F26E-4D19-B8A4-535B479F0EAC}">
      <dgm:prSet phldrT="[Text]"/>
      <dgm:spPr/>
      <dgm:t>
        <a:bodyPr/>
        <a:lstStyle/>
        <a:p>
          <a:r>
            <a:rPr lang="en-US" dirty="0" err="1">
              <a:solidFill>
                <a:srgbClr val="FFFFFF"/>
              </a:solidFill>
            </a:rPr>
            <a:t>Đa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dạng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sinh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học</a:t>
          </a:r>
          <a:endParaRPr lang="en-US" dirty="0">
            <a:solidFill>
              <a:srgbClr val="FFFFFF"/>
            </a:solidFill>
          </a:endParaRPr>
        </a:p>
      </dgm:t>
    </dgm:pt>
    <dgm:pt modelId="{E01BBFBD-8A47-4155-AF66-BBB4242C5F99}" type="parTrans" cxnId="{8B98B64F-1C18-4FB4-9B55-4EEA68711F0F}">
      <dgm:prSet/>
      <dgm:spPr/>
      <dgm:t>
        <a:bodyPr/>
        <a:lstStyle/>
        <a:p>
          <a:endParaRPr lang="en-US"/>
        </a:p>
      </dgm:t>
    </dgm:pt>
    <dgm:pt modelId="{6172902F-AEF6-452B-A2CB-B2F2631748E7}" type="sibTrans" cxnId="{8B98B64F-1C18-4FB4-9B55-4EEA68711F0F}">
      <dgm:prSet/>
      <dgm:spPr/>
      <dgm:t>
        <a:bodyPr/>
        <a:lstStyle/>
        <a:p>
          <a:endParaRPr lang="en-US"/>
        </a:p>
      </dgm:t>
    </dgm:pt>
    <dgm:pt modelId="{0A106FAF-17AB-43A4-8199-14EC4324E18C}">
      <dgm:prSet phldrT="[Text]"/>
      <dgm:spPr/>
      <dgm:t>
        <a:bodyPr/>
        <a:lstStyle/>
        <a:p>
          <a:r>
            <a:rPr lang="en-US" dirty="0" err="1">
              <a:solidFill>
                <a:srgbClr val="FFFFFF"/>
              </a:solidFill>
            </a:rPr>
            <a:t>Đặc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điểm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đặc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trưng</a:t>
          </a:r>
          <a:endParaRPr lang="en-US" dirty="0">
            <a:solidFill>
              <a:srgbClr val="FFFFFF"/>
            </a:solidFill>
          </a:endParaRPr>
        </a:p>
      </dgm:t>
    </dgm:pt>
    <dgm:pt modelId="{54997349-D08C-45A8-B4FB-9026025E252D}" type="parTrans" cxnId="{C348F956-A9C2-457D-8DB2-7CE485D9A1DE}">
      <dgm:prSet/>
      <dgm:spPr/>
      <dgm:t>
        <a:bodyPr/>
        <a:lstStyle/>
        <a:p>
          <a:endParaRPr lang="en-US"/>
        </a:p>
      </dgm:t>
    </dgm:pt>
    <dgm:pt modelId="{5BC7B2A8-1B71-45B1-BEFA-9BE83876CB05}" type="sibTrans" cxnId="{C348F956-A9C2-457D-8DB2-7CE485D9A1DE}">
      <dgm:prSet/>
      <dgm:spPr/>
      <dgm:t>
        <a:bodyPr/>
        <a:lstStyle/>
        <a:p>
          <a:endParaRPr lang="en-US"/>
        </a:p>
      </dgm:t>
    </dgm:pt>
    <dgm:pt modelId="{EFA40013-C7BF-4A67-AEC5-47D1CF2E8673}">
      <dgm:prSet phldrT="[Text]"/>
      <dgm:spPr/>
      <dgm:t>
        <a:bodyPr/>
        <a:lstStyle/>
        <a:p>
          <a:r>
            <a:rPr lang="en-US" dirty="0" err="1">
              <a:solidFill>
                <a:srgbClr val="FFFFFF"/>
              </a:solidFill>
            </a:rPr>
            <a:t>Vai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trò</a:t>
          </a:r>
          <a:endParaRPr lang="en-US" dirty="0">
            <a:solidFill>
              <a:srgbClr val="FFFFFF"/>
            </a:solidFill>
          </a:endParaRPr>
        </a:p>
      </dgm:t>
    </dgm:pt>
    <dgm:pt modelId="{5F4FF105-4D02-4270-930F-D4E8A9A59EEB}" type="parTrans" cxnId="{C0FE3EB1-C19A-415A-9EE7-510BD27F54BB}">
      <dgm:prSet/>
      <dgm:spPr/>
      <dgm:t>
        <a:bodyPr/>
        <a:lstStyle/>
        <a:p>
          <a:endParaRPr lang="en-US"/>
        </a:p>
      </dgm:t>
    </dgm:pt>
    <dgm:pt modelId="{01735AF9-88DB-4760-A49E-B3C6F366D3BA}" type="sibTrans" cxnId="{C0FE3EB1-C19A-415A-9EE7-510BD27F54BB}">
      <dgm:prSet/>
      <dgm:spPr/>
      <dgm:t>
        <a:bodyPr/>
        <a:lstStyle/>
        <a:p>
          <a:endParaRPr lang="en-US"/>
        </a:p>
      </dgm:t>
    </dgm:pt>
    <dgm:pt modelId="{DD9E598A-F7A1-4F17-B8EB-55CD28AEB0D2}">
      <dgm:prSet phldrT="[Text]"/>
      <dgm:spPr/>
      <dgm:t>
        <a:bodyPr/>
        <a:lstStyle/>
        <a:p>
          <a:r>
            <a:rPr lang="en-US" dirty="0" err="1">
              <a:solidFill>
                <a:srgbClr val="FFFFFF"/>
              </a:solidFill>
            </a:rPr>
            <a:t>Nguyên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nhân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suy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giảm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và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hậu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quả</a:t>
          </a:r>
          <a:endParaRPr lang="en-US" dirty="0">
            <a:solidFill>
              <a:srgbClr val="FFFFFF"/>
            </a:solidFill>
          </a:endParaRPr>
        </a:p>
      </dgm:t>
    </dgm:pt>
    <dgm:pt modelId="{A24540DB-904E-4BC8-B713-3C2E01C275AF}" type="parTrans" cxnId="{E2FAF83D-FBC8-496C-94FE-6919712F842A}">
      <dgm:prSet/>
      <dgm:spPr/>
      <dgm:t>
        <a:bodyPr/>
        <a:lstStyle/>
        <a:p>
          <a:endParaRPr lang="en-US"/>
        </a:p>
      </dgm:t>
    </dgm:pt>
    <dgm:pt modelId="{87CE5A96-B28A-43D3-9DD9-0A390944FD1D}" type="sibTrans" cxnId="{E2FAF83D-FBC8-496C-94FE-6919712F842A}">
      <dgm:prSet/>
      <dgm:spPr/>
      <dgm:t>
        <a:bodyPr/>
        <a:lstStyle/>
        <a:p>
          <a:endParaRPr lang="en-US"/>
        </a:p>
      </dgm:t>
    </dgm:pt>
    <dgm:pt modelId="{C7566543-C886-44D1-B647-3827EC482FAB}">
      <dgm:prSet phldrT="[Text]"/>
      <dgm:spPr/>
      <dgm:t>
        <a:bodyPr/>
        <a:lstStyle/>
        <a:p>
          <a:r>
            <a:rPr lang="en-US" dirty="0" err="1">
              <a:solidFill>
                <a:srgbClr val="FFFFFF"/>
              </a:solidFill>
            </a:rPr>
            <a:t>Biện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pháp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bảo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vệ</a:t>
          </a:r>
          <a:endParaRPr lang="en-US" dirty="0">
            <a:solidFill>
              <a:srgbClr val="FFFFFF"/>
            </a:solidFill>
          </a:endParaRPr>
        </a:p>
      </dgm:t>
    </dgm:pt>
    <dgm:pt modelId="{3B3574BF-4B8B-42E9-A3F2-27DB452926AE}" type="parTrans" cxnId="{019E3183-7849-4D07-9752-B4C33D3E3294}">
      <dgm:prSet/>
      <dgm:spPr/>
      <dgm:t>
        <a:bodyPr/>
        <a:lstStyle/>
        <a:p>
          <a:endParaRPr lang="en-US"/>
        </a:p>
      </dgm:t>
    </dgm:pt>
    <dgm:pt modelId="{9A5B5FCA-D8F2-44E5-B969-59727EB5C3CC}" type="sibTrans" cxnId="{019E3183-7849-4D07-9752-B4C33D3E3294}">
      <dgm:prSet/>
      <dgm:spPr/>
      <dgm:t>
        <a:bodyPr/>
        <a:lstStyle/>
        <a:p>
          <a:endParaRPr lang="en-US"/>
        </a:p>
      </dgm:t>
    </dgm:pt>
    <dgm:pt modelId="{4EB2B7BB-B0CD-4ACC-AA8A-6C5526B6D8E8}" type="pres">
      <dgm:prSet presAssocID="{4AC25955-FD94-4156-B271-452DB4571C08}" presName="composite" presStyleCnt="0">
        <dgm:presLayoutVars>
          <dgm:chMax val="1"/>
          <dgm:dir/>
          <dgm:resizeHandles val="exact"/>
        </dgm:presLayoutVars>
      </dgm:prSet>
      <dgm:spPr/>
    </dgm:pt>
    <dgm:pt modelId="{3D8DCF91-1D11-4458-B130-532530AD5A8C}" type="pres">
      <dgm:prSet presAssocID="{4AC25955-FD94-4156-B271-452DB4571C08}" presName="radial" presStyleCnt="0">
        <dgm:presLayoutVars>
          <dgm:animLvl val="ctr"/>
        </dgm:presLayoutVars>
      </dgm:prSet>
      <dgm:spPr/>
    </dgm:pt>
    <dgm:pt modelId="{C451B1FA-272B-44DE-B483-239565954DB4}" type="pres">
      <dgm:prSet presAssocID="{9684CC57-F26E-4D19-B8A4-535B479F0EAC}" presName="centerShape" presStyleLbl="vennNode1" presStyleIdx="0" presStyleCnt="5" custScaleX="90588" custScaleY="82405"/>
      <dgm:spPr/>
    </dgm:pt>
    <dgm:pt modelId="{270642CC-819E-4A41-97A3-3797BCFE7E57}" type="pres">
      <dgm:prSet presAssocID="{0A106FAF-17AB-43A4-8199-14EC4324E18C}" presName="node" presStyleLbl="vennNode1" presStyleIdx="1" presStyleCnt="5">
        <dgm:presLayoutVars>
          <dgm:bulletEnabled val="1"/>
        </dgm:presLayoutVars>
      </dgm:prSet>
      <dgm:spPr/>
    </dgm:pt>
    <dgm:pt modelId="{4E3B4E48-6011-4EEB-A3E2-7BC8ED4F27A3}" type="pres">
      <dgm:prSet presAssocID="{EFA40013-C7BF-4A67-AEC5-47D1CF2E8673}" presName="node" presStyleLbl="vennNode1" presStyleIdx="2" presStyleCnt="5">
        <dgm:presLayoutVars>
          <dgm:bulletEnabled val="1"/>
        </dgm:presLayoutVars>
      </dgm:prSet>
      <dgm:spPr/>
    </dgm:pt>
    <dgm:pt modelId="{8D4E38D5-44A5-4289-A471-FADD4CE2447F}" type="pres">
      <dgm:prSet presAssocID="{DD9E598A-F7A1-4F17-B8EB-55CD28AEB0D2}" presName="node" presStyleLbl="vennNode1" presStyleIdx="3" presStyleCnt="5">
        <dgm:presLayoutVars>
          <dgm:bulletEnabled val="1"/>
        </dgm:presLayoutVars>
      </dgm:prSet>
      <dgm:spPr/>
    </dgm:pt>
    <dgm:pt modelId="{C5AA00A7-D65D-4882-97A2-342973DF0444}" type="pres">
      <dgm:prSet presAssocID="{C7566543-C886-44D1-B647-3827EC482FAB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FF406C15-DEC9-448B-B9E7-81EBC0C73FFF}" type="presOf" srcId="{DD9E598A-F7A1-4F17-B8EB-55CD28AEB0D2}" destId="{8D4E38D5-44A5-4289-A471-FADD4CE2447F}" srcOrd="0" destOrd="0" presId="urn:microsoft.com/office/officeart/2005/8/layout/radial3"/>
    <dgm:cxn modelId="{39686B35-8503-4AB5-BE32-02AE049A53F8}" type="presOf" srcId="{EFA40013-C7BF-4A67-AEC5-47D1CF2E8673}" destId="{4E3B4E48-6011-4EEB-A3E2-7BC8ED4F27A3}" srcOrd="0" destOrd="0" presId="urn:microsoft.com/office/officeart/2005/8/layout/radial3"/>
    <dgm:cxn modelId="{E2FAF83D-FBC8-496C-94FE-6919712F842A}" srcId="{9684CC57-F26E-4D19-B8A4-535B479F0EAC}" destId="{DD9E598A-F7A1-4F17-B8EB-55CD28AEB0D2}" srcOrd="2" destOrd="0" parTransId="{A24540DB-904E-4BC8-B713-3C2E01C275AF}" sibTransId="{87CE5A96-B28A-43D3-9DD9-0A390944FD1D}"/>
    <dgm:cxn modelId="{8B98B64F-1C18-4FB4-9B55-4EEA68711F0F}" srcId="{4AC25955-FD94-4156-B271-452DB4571C08}" destId="{9684CC57-F26E-4D19-B8A4-535B479F0EAC}" srcOrd="0" destOrd="0" parTransId="{E01BBFBD-8A47-4155-AF66-BBB4242C5F99}" sibTransId="{6172902F-AEF6-452B-A2CB-B2F2631748E7}"/>
    <dgm:cxn modelId="{C348F956-A9C2-457D-8DB2-7CE485D9A1DE}" srcId="{9684CC57-F26E-4D19-B8A4-535B479F0EAC}" destId="{0A106FAF-17AB-43A4-8199-14EC4324E18C}" srcOrd="0" destOrd="0" parTransId="{54997349-D08C-45A8-B4FB-9026025E252D}" sibTransId="{5BC7B2A8-1B71-45B1-BEFA-9BE83876CB05}"/>
    <dgm:cxn modelId="{019E3183-7849-4D07-9752-B4C33D3E3294}" srcId="{9684CC57-F26E-4D19-B8A4-535B479F0EAC}" destId="{C7566543-C886-44D1-B647-3827EC482FAB}" srcOrd="3" destOrd="0" parTransId="{3B3574BF-4B8B-42E9-A3F2-27DB452926AE}" sibTransId="{9A5B5FCA-D8F2-44E5-B969-59727EB5C3CC}"/>
    <dgm:cxn modelId="{C0FE3EB1-C19A-415A-9EE7-510BD27F54BB}" srcId="{9684CC57-F26E-4D19-B8A4-535B479F0EAC}" destId="{EFA40013-C7BF-4A67-AEC5-47D1CF2E8673}" srcOrd="1" destOrd="0" parTransId="{5F4FF105-4D02-4270-930F-D4E8A9A59EEB}" sibTransId="{01735AF9-88DB-4760-A49E-B3C6F366D3BA}"/>
    <dgm:cxn modelId="{9B9AB8C6-5D40-4900-A4D7-641C7A738217}" type="presOf" srcId="{4AC25955-FD94-4156-B271-452DB4571C08}" destId="{4EB2B7BB-B0CD-4ACC-AA8A-6C5526B6D8E8}" srcOrd="0" destOrd="0" presId="urn:microsoft.com/office/officeart/2005/8/layout/radial3"/>
    <dgm:cxn modelId="{248A6BD2-D9A1-4206-9463-4CF38B825BBE}" type="presOf" srcId="{C7566543-C886-44D1-B647-3827EC482FAB}" destId="{C5AA00A7-D65D-4882-97A2-342973DF0444}" srcOrd="0" destOrd="0" presId="urn:microsoft.com/office/officeart/2005/8/layout/radial3"/>
    <dgm:cxn modelId="{4BB793E7-0936-4378-BAE6-61126B0724AA}" type="presOf" srcId="{0A106FAF-17AB-43A4-8199-14EC4324E18C}" destId="{270642CC-819E-4A41-97A3-3797BCFE7E57}" srcOrd="0" destOrd="0" presId="urn:microsoft.com/office/officeart/2005/8/layout/radial3"/>
    <dgm:cxn modelId="{6194E3F3-2DA6-4772-A8DA-7130066F20A7}" type="presOf" srcId="{9684CC57-F26E-4D19-B8A4-535B479F0EAC}" destId="{C451B1FA-272B-44DE-B483-239565954DB4}" srcOrd="0" destOrd="0" presId="urn:microsoft.com/office/officeart/2005/8/layout/radial3"/>
    <dgm:cxn modelId="{E873249B-C47E-4DF4-970B-EBE76CF6C9C7}" type="presParOf" srcId="{4EB2B7BB-B0CD-4ACC-AA8A-6C5526B6D8E8}" destId="{3D8DCF91-1D11-4458-B130-532530AD5A8C}" srcOrd="0" destOrd="0" presId="urn:microsoft.com/office/officeart/2005/8/layout/radial3"/>
    <dgm:cxn modelId="{E0E982C8-5D2A-449F-B1A9-2FECCDD7267D}" type="presParOf" srcId="{3D8DCF91-1D11-4458-B130-532530AD5A8C}" destId="{C451B1FA-272B-44DE-B483-239565954DB4}" srcOrd="0" destOrd="0" presId="urn:microsoft.com/office/officeart/2005/8/layout/radial3"/>
    <dgm:cxn modelId="{FA6FD08C-778D-4EF1-B3E2-8A2938B8C29E}" type="presParOf" srcId="{3D8DCF91-1D11-4458-B130-532530AD5A8C}" destId="{270642CC-819E-4A41-97A3-3797BCFE7E57}" srcOrd="1" destOrd="0" presId="urn:microsoft.com/office/officeart/2005/8/layout/radial3"/>
    <dgm:cxn modelId="{EBDCD49C-C48C-4E16-BECD-17F16C245616}" type="presParOf" srcId="{3D8DCF91-1D11-4458-B130-532530AD5A8C}" destId="{4E3B4E48-6011-4EEB-A3E2-7BC8ED4F27A3}" srcOrd="2" destOrd="0" presId="urn:microsoft.com/office/officeart/2005/8/layout/radial3"/>
    <dgm:cxn modelId="{A2A9BFA0-82F3-4346-999B-FC7DD5CCD35B}" type="presParOf" srcId="{3D8DCF91-1D11-4458-B130-532530AD5A8C}" destId="{8D4E38D5-44A5-4289-A471-FADD4CE2447F}" srcOrd="3" destOrd="0" presId="urn:microsoft.com/office/officeart/2005/8/layout/radial3"/>
    <dgm:cxn modelId="{934E655E-8E52-46D2-9367-8E3B88D4B823}" type="presParOf" srcId="{3D8DCF91-1D11-4458-B130-532530AD5A8C}" destId="{C5AA00A7-D65D-4882-97A2-342973DF044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56B8A-6D92-42C0-BFE1-27D55B367B17}">
      <dsp:nvSpPr>
        <dsp:cNvPr id="0" name=""/>
        <dsp:cNvSpPr/>
      </dsp:nvSpPr>
      <dsp:spPr>
        <a:xfrm>
          <a:off x="-3962119" y="-608294"/>
          <a:ext cx="4721788" cy="4721788"/>
        </a:xfrm>
        <a:prstGeom prst="blockArc">
          <a:avLst>
            <a:gd name="adj1" fmla="val 18900000"/>
            <a:gd name="adj2" fmla="val 2700000"/>
            <a:gd name="adj3" fmla="val 45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EEF68-B1B7-4932-8E00-CA59E7081E1B}">
      <dsp:nvSpPr>
        <dsp:cNvPr id="0" name=""/>
        <dsp:cNvSpPr/>
      </dsp:nvSpPr>
      <dsp:spPr>
        <a:xfrm>
          <a:off x="488532" y="240982"/>
          <a:ext cx="5637306" cy="920115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451" tIns="55880" rIns="55880" bIns="5588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I.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Đa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dạng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sinh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học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là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gì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?</a:t>
          </a:r>
        </a:p>
      </dsp:txBody>
      <dsp:txXfrm>
        <a:off x="488532" y="240982"/>
        <a:ext cx="5637306" cy="920115"/>
      </dsp:txXfrm>
    </dsp:sp>
    <dsp:sp modelId="{00D6754D-0832-482E-9689-CD59C03423C7}">
      <dsp:nvSpPr>
        <dsp:cNvPr id="0" name=""/>
        <dsp:cNvSpPr/>
      </dsp:nvSpPr>
      <dsp:spPr>
        <a:xfrm>
          <a:off x="50382" y="262890"/>
          <a:ext cx="876300" cy="8763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A1737-116E-49B9-A8B8-899E0B0EEB08}">
      <dsp:nvSpPr>
        <dsp:cNvPr id="0" name=""/>
        <dsp:cNvSpPr/>
      </dsp:nvSpPr>
      <dsp:spPr>
        <a:xfrm>
          <a:off x="743360" y="1292542"/>
          <a:ext cx="5382478" cy="920115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451" tIns="55880" rIns="55880" bIns="5588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II.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Vai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trò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của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đa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dạng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sinh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học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trong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tự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nhiên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và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trong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thực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tiễn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</a:p>
      </dsp:txBody>
      <dsp:txXfrm>
        <a:off x="743360" y="1292542"/>
        <a:ext cx="5382478" cy="920115"/>
      </dsp:txXfrm>
    </dsp:sp>
    <dsp:sp modelId="{26EB74C9-EC5E-4468-B2C7-8B6097839109}">
      <dsp:nvSpPr>
        <dsp:cNvPr id="0" name=""/>
        <dsp:cNvSpPr/>
      </dsp:nvSpPr>
      <dsp:spPr>
        <a:xfrm>
          <a:off x="305210" y="1314449"/>
          <a:ext cx="876300" cy="8763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44E48-5C62-4EC6-A17E-B50F87D4583B}">
      <dsp:nvSpPr>
        <dsp:cNvPr id="0" name=""/>
        <dsp:cNvSpPr/>
      </dsp:nvSpPr>
      <dsp:spPr>
        <a:xfrm>
          <a:off x="488532" y="2453640"/>
          <a:ext cx="5637306" cy="701040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451" tIns="55880" rIns="55880" bIns="5588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III.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Vì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sao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cần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bảo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tồn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đa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dạng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sinh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 </a:t>
          </a:r>
          <a:r>
            <a:rPr lang="en-US" sz="2200" kern="1200" dirty="0" err="1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học</a:t>
          </a:r>
          <a:r>
            <a:rPr lang="en-US" sz="2200" kern="1200" dirty="0">
              <a:solidFill>
                <a:srgbClr val="FFFFFF"/>
              </a:solidFill>
              <a:latin typeface="Jokerman" panose="04090605060D06020702" pitchFamily="82" charset="0"/>
              <a:cs typeface="Arial" panose="020B0604020202020204" pitchFamily="34" charset="0"/>
            </a:rPr>
            <a:t>?</a:t>
          </a:r>
        </a:p>
      </dsp:txBody>
      <dsp:txXfrm>
        <a:off x="488532" y="2453640"/>
        <a:ext cx="5637306" cy="701040"/>
      </dsp:txXfrm>
    </dsp:sp>
    <dsp:sp modelId="{97D11239-95F4-4362-A288-547262530941}">
      <dsp:nvSpPr>
        <dsp:cNvPr id="0" name=""/>
        <dsp:cNvSpPr/>
      </dsp:nvSpPr>
      <dsp:spPr>
        <a:xfrm>
          <a:off x="50382" y="2366010"/>
          <a:ext cx="876300" cy="8763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1B1FA-272B-44DE-B483-239565954DB4}">
      <dsp:nvSpPr>
        <dsp:cNvPr id="0" name=""/>
        <dsp:cNvSpPr/>
      </dsp:nvSpPr>
      <dsp:spPr>
        <a:xfrm>
          <a:off x="2133603" y="1193796"/>
          <a:ext cx="2209793" cy="20101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>
              <a:solidFill>
                <a:srgbClr val="FFFFFF"/>
              </a:solidFill>
            </a:rPr>
            <a:t>Đa</a:t>
          </a:r>
          <a:r>
            <a:rPr lang="en-US" sz="3400" kern="1200" dirty="0">
              <a:solidFill>
                <a:srgbClr val="FFFFFF"/>
              </a:solidFill>
            </a:rPr>
            <a:t> </a:t>
          </a:r>
          <a:r>
            <a:rPr lang="en-US" sz="3400" kern="1200" dirty="0" err="1">
              <a:solidFill>
                <a:srgbClr val="FFFFFF"/>
              </a:solidFill>
            </a:rPr>
            <a:t>dạng</a:t>
          </a:r>
          <a:r>
            <a:rPr lang="en-US" sz="3400" kern="1200" dirty="0">
              <a:solidFill>
                <a:srgbClr val="FFFFFF"/>
              </a:solidFill>
            </a:rPr>
            <a:t> </a:t>
          </a:r>
          <a:r>
            <a:rPr lang="en-US" sz="3400" kern="1200" dirty="0" err="1">
              <a:solidFill>
                <a:srgbClr val="FFFFFF"/>
              </a:solidFill>
            </a:rPr>
            <a:t>sinh</a:t>
          </a:r>
          <a:r>
            <a:rPr lang="en-US" sz="3400" kern="1200" dirty="0">
              <a:solidFill>
                <a:srgbClr val="FFFFFF"/>
              </a:solidFill>
            </a:rPr>
            <a:t> </a:t>
          </a:r>
          <a:r>
            <a:rPr lang="en-US" sz="3400" kern="1200" dirty="0" err="1">
              <a:solidFill>
                <a:srgbClr val="FFFFFF"/>
              </a:solidFill>
            </a:rPr>
            <a:t>học</a:t>
          </a:r>
          <a:endParaRPr lang="en-US" sz="3400" kern="1200" dirty="0">
            <a:solidFill>
              <a:srgbClr val="FFFFFF"/>
            </a:solidFill>
          </a:endParaRPr>
        </a:p>
      </dsp:txBody>
      <dsp:txXfrm>
        <a:off x="2457220" y="1488180"/>
        <a:ext cx="1562559" cy="1421410"/>
      </dsp:txXfrm>
    </dsp:sp>
    <dsp:sp modelId="{270642CC-819E-4A41-97A3-3797BCFE7E57}">
      <dsp:nvSpPr>
        <dsp:cNvPr id="0" name=""/>
        <dsp:cNvSpPr/>
      </dsp:nvSpPr>
      <dsp:spPr>
        <a:xfrm>
          <a:off x="2628652" y="435"/>
          <a:ext cx="1219694" cy="12196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FFFFFF"/>
              </a:solidFill>
            </a:rPr>
            <a:t>Đặc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điểm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đặc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trưng</a:t>
          </a:r>
          <a:endParaRPr lang="en-US" sz="1400" kern="1200" dirty="0">
            <a:solidFill>
              <a:srgbClr val="FFFFFF"/>
            </a:solidFill>
          </a:endParaRPr>
        </a:p>
      </dsp:txBody>
      <dsp:txXfrm>
        <a:off x="2807272" y="179055"/>
        <a:ext cx="862454" cy="862454"/>
      </dsp:txXfrm>
    </dsp:sp>
    <dsp:sp modelId="{4E3B4E48-6011-4EEB-A3E2-7BC8ED4F27A3}">
      <dsp:nvSpPr>
        <dsp:cNvPr id="0" name=""/>
        <dsp:cNvSpPr/>
      </dsp:nvSpPr>
      <dsp:spPr>
        <a:xfrm>
          <a:off x="4217255" y="1589038"/>
          <a:ext cx="1219694" cy="12196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FFFFFF"/>
              </a:solidFill>
            </a:rPr>
            <a:t>Vai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trò</a:t>
          </a:r>
          <a:endParaRPr lang="en-US" sz="1400" kern="1200" dirty="0">
            <a:solidFill>
              <a:srgbClr val="FFFFFF"/>
            </a:solidFill>
          </a:endParaRPr>
        </a:p>
      </dsp:txBody>
      <dsp:txXfrm>
        <a:off x="4395875" y="1767658"/>
        <a:ext cx="862454" cy="862454"/>
      </dsp:txXfrm>
    </dsp:sp>
    <dsp:sp modelId="{8D4E38D5-44A5-4289-A471-FADD4CE2447F}">
      <dsp:nvSpPr>
        <dsp:cNvPr id="0" name=""/>
        <dsp:cNvSpPr/>
      </dsp:nvSpPr>
      <dsp:spPr>
        <a:xfrm>
          <a:off x="2628652" y="3177641"/>
          <a:ext cx="1219694" cy="12196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FFFFFF"/>
              </a:solidFill>
            </a:rPr>
            <a:t>Nguyên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nhân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suy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giảm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và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hậu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quả</a:t>
          </a:r>
          <a:endParaRPr lang="en-US" sz="1400" kern="1200" dirty="0">
            <a:solidFill>
              <a:srgbClr val="FFFFFF"/>
            </a:solidFill>
          </a:endParaRPr>
        </a:p>
      </dsp:txBody>
      <dsp:txXfrm>
        <a:off x="2807272" y="3356261"/>
        <a:ext cx="862454" cy="862454"/>
      </dsp:txXfrm>
    </dsp:sp>
    <dsp:sp modelId="{C5AA00A7-D65D-4882-97A2-342973DF0444}">
      <dsp:nvSpPr>
        <dsp:cNvPr id="0" name=""/>
        <dsp:cNvSpPr/>
      </dsp:nvSpPr>
      <dsp:spPr>
        <a:xfrm>
          <a:off x="1040049" y="1589038"/>
          <a:ext cx="1219694" cy="12196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FFFFFF"/>
              </a:solidFill>
            </a:rPr>
            <a:t>Biện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pháp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bảo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vệ</a:t>
          </a:r>
          <a:endParaRPr lang="en-US" sz="1400" kern="1200" dirty="0">
            <a:solidFill>
              <a:srgbClr val="FFFFFF"/>
            </a:solidFill>
          </a:endParaRPr>
        </a:p>
      </dsp:txBody>
      <dsp:txXfrm>
        <a:off x="1218669" y="1767658"/>
        <a:ext cx="862454" cy="862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1EC67-0F02-4787-BC24-0AB707F894B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CF004-E504-4E44-B27A-79C7064F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05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ADFF8-10F9-4CAA-AAE7-A10D5DF9CE6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9C2D6-3237-4821-A715-CF9D7ED8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C2D6-3237-4821-A715-CF9D7ED8E6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16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C2D6-3237-4821-A715-CF9D7ED8E6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16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Hội</a:t>
            </a:r>
            <a:r>
              <a:rPr lang="en-US" baseline="0" dirty="0"/>
              <a:t> thảo.</a:t>
            </a:r>
          </a:p>
          <a:p>
            <a:r>
              <a:rPr lang="en-US" baseline="0" dirty="0"/>
              <a:t>2. Tổ chức các dịp kỉ niệm</a:t>
            </a:r>
          </a:p>
          <a:p>
            <a:r>
              <a:rPr lang="en-US" baseline="0" dirty="0"/>
              <a:t>3654. Sáng tạo các tài liệu tuyên truyền ấn tượng.</a:t>
            </a:r>
          </a:p>
          <a:p>
            <a:r>
              <a:rPr lang="en-US" baseline="0" dirty="0"/>
              <a:t>7,8. Phát động lễ mít tinh  ra quân tuyên truyền với thanh niên, học sinh ...</a:t>
            </a:r>
          </a:p>
          <a:p>
            <a:r>
              <a:rPr lang="en-US" baseline="0" dirty="0"/>
              <a:t>10. Đưa vào các điều luật để bảo vệ sinh vật hoang dã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C2D6-3237-4821-A715-CF9D7ED8E65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1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8C668-3377-4AEC-8906-7535CA30A8B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61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3955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208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722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628650" y="3552662"/>
            <a:ext cx="3182692" cy="20574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20574"/>
                      <a:gd name="connsiteX1" fmla="*/ 604711 w 3182692"/>
                      <a:gd name="connsiteY1" fmla="*/ 0 h 20574"/>
                      <a:gd name="connsiteX2" fmla="*/ 1241250 w 3182692"/>
                      <a:gd name="connsiteY2" fmla="*/ 0 h 20574"/>
                      <a:gd name="connsiteX3" fmla="*/ 1909615 w 3182692"/>
                      <a:gd name="connsiteY3" fmla="*/ 0 h 20574"/>
                      <a:gd name="connsiteX4" fmla="*/ 2577981 w 3182692"/>
                      <a:gd name="connsiteY4" fmla="*/ 0 h 20574"/>
                      <a:gd name="connsiteX5" fmla="*/ 3182692 w 3182692"/>
                      <a:gd name="connsiteY5" fmla="*/ 0 h 20574"/>
                      <a:gd name="connsiteX6" fmla="*/ 3182692 w 3182692"/>
                      <a:gd name="connsiteY6" fmla="*/ 20574 h 20574"/>
                      <a:gd name="connsiteX7" fmla="*/ 2482500 w 3182692"/>
                      <a:gd name="connsiteY7" fmla="*/ 20574 h 20574"/>
                      <a:gd name="connsiteX8" fmla="*/ 1782308 w 3182692"/>
                      <a:gd name="connsiteY8" fmla="*/ 20574 h 20574"/>
                      <a:gd name="connsiteX9" fmla="*/ 1145769 w 3182692"/>
                      <a:gd name="connsiteY9" fmla="*/ 20574 h 20574"/>
                      <a:gd name="connsiteX10" fmla="*/ 0 w 3182692"/>
                      <a:gd name="connsiteY10" fmla="*/ 20574 h 20574"/>
                      <a:gd name="connsiteX11" fmla="*/ 0 w 3182692"/>
                      <a:gd name="connsiteY11" fmla="*/ 0 h 2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20574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869" y="8892"/>
                          <a:pt x="3183080" y="12703"/>
                          <a:pt x="3182692" y="20574"/>
                        </a:cubicBezTo>
                        <a:cubicBezTo>
                          <a:pt x="2998421" y="24028"/>
                          <a:pt x="2675038" y="21300"/>
                          <a:pt x="2482500" y="20574"/>
                        </a:cubicBezTo>
                        <a:cubicBezTo>
                          <a:pt x="2289962" y="19848"/>
                          <a:pt x="1930644" y="9120"/>
                          <a:pt x="1782308" y="20574"/>
                        </a:cubicBezTo>
                        <a:cubicBezTo>
                          <a:pt x="1633972" y="32028"/>
                          <a:pt x="1287388" y="294"/>
                          <a:pt x="1145769" y="20574"/>
                        </a:cubicBezTo>
                        <a:cubicBezTo>
                          <a:pt x="1004150" y="40854"/>
                          <a:pt x="256377" y="-35152"/>
                          <a:pt x="0" y="20574"/>
                        </a:cubicBezTo>
                        <a:cubicBezTo>
                          <a:pt x="-161" y="11630"/>
                          <a:pt x="139" y="4527"/>
                          <a:pt x="0" y="0"/>
                        </a:cubicBezTo>
                        <a:close/>
                      </a:path>
                      <a:path w="3182692" h="20574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3228" y="8886"/>
                          <a:pt x="3182047" y="10327"/>
                          <a:pt x="3182692" y="20574"/>
                        </a:cubicBezTo>
                        <a:cubicBezTo>
                          <a:pt x="3039109" y="-10415"/>
                          <a:pt x="2823860" y="16134"/>
                          <a:pt x="2546154" y="20574"/>
                        </a:cubicBezTo>
                        <a:cubicBezTo>
                          <a:pt x="2268448" y="25014"/>
                          <a:pt x="2098674" y="7577"/>
                          <a:pt x="1845961" y="20574"/>
                        </a:cubicBezTo>
                        <a:cubicBezTo>
                          <a:pt x="1593248" y="33571"/>
                          <a:pt x="1456743" y="29846"/>
                          <a:pt x="1304904" y="20574"/>
                        </a:cubicBezTo>
                        <a:cubicBezTo>
                          <a:pt x="1153065" y="11302"/>
                          <a:pt x="947204" y="13412"/>
                          <a:pt x="668365" y="20574"/>
                        </a:cubicBezTo>
                        <a:cubicBezTo>
                          <a:pt x="389526" y="27736"/>
                          <a:pt x="288244" y="-2342"/>
                          <a:pt x="0" y="20574"/>
                        </a:cubicBezTo>
                        <a:cubicBezTo>
                          <a:pt x="271" y="13936"/>
                          <a:pt x="-429" y="800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336042"/>
            <a:ext cx="7886700" cy="3051810"/>
          </a:xfrm>
        </p:spPr>
        <p:txBody>
          <a:bodyPr anchor="b">
            <a:no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3737610"/>
            <a:ext cx="7886700" cy="843534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5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4523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4466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292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1010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4754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7835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3294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184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D130C-C7F5-4484-B5EB-92F24A71675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7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3" Type="http://schemas.openxmlformats.org/officeDocument/2006/relationships/image" Target="../media/image11.jpe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5" Type="http://schemas.openxmlformats.org/officeDocument/2006/relationships/image" Target="../media/image13.png"/><Relationship Id="rId15" Type="http://schemas.openxmlformats.org/officeDocument/2006/relationships/image" Target="../media/image20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Relationship Id="rId1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he Hand"/>
            </a:endParaRPr>
          </a:p>
        </p:txBody>
      </p:sp>
      <p:pic>
        <p:nvPicPr>
          <p:cNvPr id="9" name="Picture 2" descr="Các công ước về bảo tồn đa dạng sinh học trên thế giới - Bảo vệ ...">
            <a:extLst>
              <a:ext uri="{FF2B5EF4-FFF2-40B4-BE49-F238E27FC236}">
                <a16:creationId xmlns:a16="http://schemas.microsoft.com/office/drawing/2014/main" id="{9ED249B5-4C3F-4F66-97BB-98FA74229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r="12504" b="1"/>
          <a:stretch/>
        </p:blipFill>
        <p:spPr bwMode="auto">
          <a:xfrm>
            <a:off x="16" y="7"/>
            <a:ext cx="9141698" cy="51434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131FA6-997D-439F-8A82-B7721F8AC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761" y="746784"/>
            <a:ext cx="7104192" cy="229743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6150" dirty="0" err="1">
                <a:latin typeface="Jokerman" panose="04090605060D06020702" pitchFamily="82" charset="0"/>
              </a:rPr>
              <a:t>Bài</a:t>
            </a:r>
            <a:r>
              <a:rPr lang="en-US" sz="6150" dirty="0">
                <a:latin typeface="Jokerman" panose="04090605060D06020702" pitchFamily="82" charset="0"/>
              </a:rPr>
              <a:t> 24: </a:t>
            </a:r>
            <a:br>
              <a:rPr lang="en-US" sz="6150" dirty="0">
                <a:latin typeface="Jokerman" panose="04090605060D06020702" pitchFamily="82" charset="0"/>
              </a:rPr>
            </a:br>
            <a:r>
              <a:rPr lang="en-US" sz="6150" dirty="0">
                <a:latin typeface="Jokerman" panose="04090605060D06020702" pitchFamily="82" charset="0"/>
              </a:rPr>
              <a:t>ĐA DẠNG SINH HỌC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311BD-169B-452C-A40A-CB088188A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286" y="3449574"/>
            <a:ext cx="6858000" cy="920640"/>
          </a:xfrm>
        </p:spPr>
        <p:txBody>
          <a:bodyPr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8650" y="540715"/>
            <a:ext cx="7886700" cy="4062071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86700"/>
                      <a:gd name="connsiteY0" fmla="*/ 0 h 4062071"/>
                      <a:gd name="connsiteX1" fmla="*/ 578358 w 7886700"/>
                      <a:gd name="connsiteY1" fmla="*/ 0 h 4062071"/>
                      <a:gd name="connsiteX2" fmla="*/ 998982 w 7886700"/>
                      <a:gd name="connsiteY2" fmla="*/ 0 h 4062071"/>
                      <a:gd name="connsiteX3" fmla="*/ 1813941 w 7886700"/>
                      <a:gd name="connsiteY3" fmla="*/ 0 h 4062071"/>
                      <a:gd name="connsiteX4" fmla="*/ 2392299 w 7886700"/>
                      <a:gd name="connsiteY4" fmla="*/ 0 h 4062071"/>
                      <a:gd name="connsiteX5" fmla="*/ 2970657 w 7886700"/>
                      <a:gd name="connsiteY5" fmla="*/ 0 h 4062071"/>
                      <a:gd name="connsiteX6" fmla="*/ 3785616 w 7886700"/>
                      <a:gd name="connsiteY6" fmla="*/ 0 h 4062071"/>
                      <a:gd name="connsiteX7" fmla="*/ 4285107 w 7886700"/>
                      <a:gd name="connsiteY7" fmla="*/ 0 h 4062071"/>
                      <a:gd name="connsiteX8" fmla="*/ 5100066 w 7886700"/>
                      <a:gd name="connsiteY8" fmla="*/ 0 h 4062071"/>
                      <a:gd name="connsiteX9" fmla="*/ 5915025 w 7886700"/>
                      <a:gd name="connsiteY9" fmla="*/ 0 h 4062071"/>
                      <a:gd name="connsiteX10" fmla="*/ 6572250 w 7886700"/>
                      <a:gd name="connsiteY10" fmla="*/ 0 h 4062071"/>
                      <a:gd name="connsiteX11" fmla="*/ 7886700 w 7886700"/>
                      <a:gd name="connsiteY11" fmla="*/ 0 h 4062071"/>
                      <a:gd name="connsiteX12" fmla="*/ 7886700 w 7886700"/>
                      <a:gd name="connsiteY12" fmla="*/ 636391 h 4062071"/>
                      <a:gd name="connsiteX13" fmla="*/ 7886700 w 7886700"/>
                      <a:gd name="connsiteY13" fmla="*/ 1191541 h 4062071"/>
                      <a:gd name="connsiteX14" fmla="*/ 7886700 w 7886700"/>
                      <a:gd name="connsiteY14" fmla="*/ 1868553 h 4062071"/>
                      <a:gd name="connsiteX15" fmla="*/ 7886700 w 7886700"/>
                      <a:gd name="connsiteY15" fmla="*/ 2545564 h 4062071"/>
                      <a:gd name="connsiteX16" fmla="*/ 7886700 w 7886700"/>
                      <a:gd name="connsiteY16" fmla="*/ 3222576 h 4062071"/>
                      <a:gd name="connsiteX17" fmla="*/ 7886700 w 7886700"/>
                      <a:gd name="connsiteY17" fmla="*/ 4062071 h 4062071"/>
                      <a:gd name="connsiteX18" fmla="*/ 7150608 w 7886700"/>
                      <a:gd name="connsiteY18" fmla="*/ 4062071 h 4062071"/>
                      <a:gd name="connsiteX19" fmla="*/ 6729984 w 7886700"/>
                      <a:gd name="connsiteY19" fmla="*/ 4062071 h 4062071"/>
                      <a:gd name="connsiteX20" fmla="*/ 6230493 w 7886700"/>
                      <a:gd name="connsiteY20" fmla="*/ 4062071 h 4062071"/>
                      <a:gd name="connsiteX21" fmla="*/ 5415534 w 7886700"/>
                      <a:gd name="connsiteY21" fmla="*/ 4062071 h 4062071"/>
                      <a:gd name="connsiteX22" fmla="*/ 4758309 w 7886700"/>
                      <a:gd name="connsiteY22" fmla="*/ 4062071 h 4062071"/>
                      <a:gd name="connsiteX23" fmla="*/ 4258818 w 7886700"/>
                      <a:gd name="connsiteY23" fmla="*/ 4062071 h 4062071"/>
                      <a:gd name="connsiteX24" fmla="*/ 3601593 w 7886700"/>
                      <a:gd name="connsiteY24" fmla="*/ 4062071 h 4062071"/>
                      <a:gd name="connsiteX25" fmla="*/ 3180969 w 7886700"/>
                      <a:gd name="connsiteY25" fmla="*/ 4062071 h 4062071"/>
                      <a:gd name="connsiteX26" fmla="*/ 2760345 w 7886700"/>
                      <a:gd name="connsiteY26" fmla="*/ 4062071 h 4062071"/>
                      <a:gd name="connsiteX27" fmla="*/ 2103120 w 7886700"/>
                      <a:gd name="connsiteY27" fmla="*/ 4062071 h 4062071"/>
                      <a:gd name="connsiteX28" fmla="*/ 1603629 w 7886700"/>
                      <a:gd name="connsiteY28" fmla="*/ 4062071 h 4062071"/>
                      <a:gd name="connsiteX29" fmla="*/ 867537 w 7886700"/>
                      <a:gd name="connsiteY29" fmla="*/ 4062071 h 4062071"/>
                      <a:gd name="connsiteX30" fmla="*/ 0 w 7886700"/>
                      <a:gd name="connsiteY30" fmla="*/ 4062071 h 4062071"/>
                      <a:gd name="connsiteX31" fmla="*/ 0 w 7886700"/>
                      <a:gd name="connsiteY31" fmla="*/ 3344438 h 4062071"/>
                      <a:gd name="connsiteX32" fmla="*/ 0 w 7886700"/>
                      <a:gd name="connsiteY32" fmla="*/ 2626806 h 4062071"/>
                      <a:gd name="connsiteX33" fmla="*/ 0 w 7886700"/>
                      <a:gd name="connsiteY33" fmla="*/ 2031036 h 4062071"/>
                      <a:gd name="connsiteX34" fmla="*/ 0 w 7886700"/>
                      <a:gd name="connsiteY34" fmla="*/ 1313403 h 4062071"/>
                      <a:gd name="connsiteX35" fmla="*/ 0 w 7886700"/>
                      <a:gd name="connsiteY35" fmla="*/ 0 h 406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7886700" h="4062071" extrusionOk="0">
                        <a:moveTo>
                          <a:pt x="0" y="0"/>
                        </a:moveTo>
                        <a:cubicBezTo>
                          <a:pt x="165412" y="-21137"/>
                          <a:pt x="322344" y="-21985"/>
                          <a:pt x="578358" y="0"/>
                        </a:cubicBezTo>
                        <a:cubicBezTo>
                          <a:pt x="834372" y="21985"/>
                          <a:pt x="888520" y="-5136"/>
                          <a:pt x="998982" y="0"/>
                        </a:cubicBezTo>
                        <a:cubicBezTo>
                          <a:pt x="1109444" y="5136"/>
                          <a:pt x="1622600" y="-36529"/>
                          <a:pt x="1813941" y="0"/>
                        </a:cubicBezTo>
                        <a:cubicBezTo>
                          <a:pt x="2005282" y="36529"/>
                          <a:pt x="2177619" y="19108"/>
                          <a:pt x="2392299" y="0"/>
                        </a:cubicBezTo>
                        <a:cubicBezTo>
                          <a:pt x="2606979" y="-19108"/>
                          <a:pt x="2788556" y="-21788"/>
                          <a:pt x="2970657" y="0"/>
                        </a:cubicBezTo>
                        <a:cubicBezTo>
                          <a:pt x="3152758" y="21788"/>
                          <a:pt x="3596738" y="18723"/>
                          <a:pt x="3785616" y="0"/>
                        </a:cubicBezTo>
                        <a:cubicBezTo>
                          <a:pt x="3974494" y="-18723"/>
                          <a:pt x="4136501" y="9985"/>
                          <a:pt x="4285107" y="0"/>
                        </a:cubicBezTo>
                        <a:cubicBezTo>
                          <a:pt x="4433713" y="-9985"/>
                          <a:pt x="4710656" y="-6143"/>
                          <a:pt x="5100066" y="0"/>
                        </a:cubicBezTo>
                        <a:cubicBezTo>
                          <a:pt x="5489476" y="6143"/>
                          <a:pt x="5703885" y="5883"/>
                          <a:pt x="5915025" y="0"/>
                        </a:cubicBezTo>
                        <a:cubicBezTo>
                          <a:pt x="6126165" y="-5883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286910" y="4832"/>
                          <a:pt x="7886700" y="0"/>
                        </a:cubicBezTo>
                        <a:cubicBezTo>
                          <a:pt x="7889074" y="220758"/>
                          <a:pt x="7883165" y="357992"/>
                          <a:pt x="7886700" y="636391"/>
                        </a:cubicBezTo>
                        <a:cubicBezTo>
                          <a:pt x="7890235" y="914790"/>
                          <a:pt x="7903701" y="952234"/>
                          <a:pt x="7886700" y="1191541"/>
                        </a:cubicBezTo>
                        <a:cubicBezTo>
                          <a:pt x="7869700" y="1430848"/>
                          <a:pt x="7863116" y="1553316"/>
                          <a:pt x="7886700" y="1868553"/>
                        </a:cubicBezTo>
                        <a:cubicBezTo>
                          <a:pt x="7910284" y="2183790"/>
                          <a:pt x="7896439" y="2331507"/>
                          <a:pt x="7886700" y="2545564"/>
                        </a:cubicBezTo>
                        <a:cubicBezTo>
                          <a:pt x="7876961" y="2759621"/>
                          <a:pt x="7899048" y="2997788"/>
                          <a:pt x="7886700" y="3222576"/>
                        </a:cubicBezTo>
                        <a:cubicBezTo>
                          <a:pt x="7874352" y="3447364"/>
                          <a:pt x="7863320" y="3844609"/>
                          <a:pt x="7886700" y="4062071"/>
                        </a:cubicBezTo>
                        <a:cubicBezTo>
                          <a:pt x="7688995" y="4091405"/>
                          <a:pt x="7438163" y="4081351"/>
                          <a:pt x="7150608" y="4062071"/>
                        </a:cubicBezTo>
                        <a:cubicBezTo>
                          <a:pt x="6863053" y="4042791"/>
                          <a:pt x="6852167" y="4080837"/>
                          <a:pt x="6729984" y="4062071"/>
                        </a:cubicBezTo>
                        <a:cubicBezTo>
                          <a:pt x="6607801" y="4043305"/>
                          <a:pt x="6412225" y="4055086"/>
                          <a:pt x="6230493" y="4062071"/>
                        </a:cubicBezTo>
                        <a:cubicBezTo>
                          <a:pt x="6048761" y="4069056"/>
                          <a:pt x="5595777" y="4070043"/>
                          <a:pt x="5415534" y="4062071"/>
                        </a:cubicBezTo>
                        <a:cubicBezTo>
                          <a:pt x="5235291" y="4054099"/>
                          <a:pt x="4927239" y="4094195"/>
                          <a:pt x="4758309" y="4062071"/>
                        </a:cubicBezTo>
                        <a:cubicBezTo>
                          <a:pt x="4589380" y="4029947"/>
                          <a:pt x="4452506" y="4069552"/>
                          <a:pt x="4258818" y="4062071"/>
                        </a:cubicBezTo>
                        <a:cubicBezTo>
                          <a:pt x="4065130" y="4054590"/>
                          <a:pt x="3802761" y="4085813"/>
                          <a:pt x="3601593" y="4062071"/>
                        </a:cubicBezTo>
                        <a:cubicBezTo>
                          <a:pt x="3400425" y="4038329"/>
                          <a:pt x="3311647" y="4060168"/>
                          <a:pt x="3180969" y="4062071"/>
                        </a:cubicBezTo>
                        <a:cubicBezTo>
                          <a:pt x="3050291" y="4063974"/>
                          <a:pt x="2961884" y="4043763"/>
                          <a:pt x="2760345" y="4062071"/>
                        </a:cubicBezTo>
                        <a:cubicBezTo>
                          <a:pt x="2558806" y="4080379"/>
                          <a:pt x="2276592" y="4030989"/>
                          <a:pt x="2103120" y="4062071"/>
                        </a:cubicBezTo>
                        <a:cubicBezTo>
                          <a:pt x="1929649" y="4093153"/>
                          <a:pt x="1726258" y="4048114"/>
                          <a:pt x="1603629" y="4062071"/>
                        </a:cubicBezTo>
                        <a:cubicBezTo>
                          <a:pt x="1481000" y="4076028"/>
                          <a:pt x="1025048" y="4037431"/>
                          <a:pt x="867537" y="4062071"/>
                        </a:cubicBezTo>
                        <a:cubicBezTo>
                          <a:pt x="710026" y="4086711"/>
                          <a:pt x="400773" y="4019788"/>
                          <a:pt x="0" y="4062071"/>
                        </a:cubicBezTo>
                        <a:cubicBezTo>
                          <a:pt x="-77" y="3748456"/>
                          <a:pt x="-30814" y="3576596"/>
                          <a:pt x="0" y="3344438"/>
                        </a:cubicBezTo>
                        <a:cubicBezTo>
                          <a:pt x="30814" y="3112280"/>
                          <a:pt x="30350" y="2816152"/>
                          <a:pt x="0" y="2626806"/>
                        </a:cubicBezTo>
                        <a:cubicBezTo>
                          <a:pt x="-30350" y="2437460"/>
                          <a:pt x="26575" y="2258994"/>
                          <a:pt x="0" y="2031036"/>
                        </a:cubicBezTo>
                        <a:cubicBezTo>
                          <a:pt x="-26575" y="1803078"/>
                          <a:pt x="-8850" y="1530345"/>
                          <a:pt x="0" y="1313403"/>
                        </a:cubicBezTo>
                        <a:cubicBezTo>
                          <a:pt x="8850" y="1096461"/>
                          <a:pt x="47646" y="4230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he Hand"/>
            </a:endParaRP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5" y="3314567"/>
            <a:ext cx="3182692" cy="20574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20574"/>
                      <a:gd name="connsiteX1" fmla="*/ 604711 w 3182692"/>
                      <a:gd name="connsiteY1" fmla="*/ 0 h 20574"/>
                      <a:gd name="connsiteX2" fmla="*/ 1241250 w 3182692"/>
                      <a:gd name="connsiteY2" fmla="*/ 0 h 20574"/>
                      <a:gd name="connsiteX3" fmla="*/ 1909615 w 3182692"/>
                      <a:gd name="connsiteY3" fmla="*/ 0 h 20574"/>
                      <a:gd name="connsiteX4" fmla="*/ 2577981 w 3182692"/>
                      <a:gd name="connsiteY4" fmla="*/ 0 h 20574"/>
                      <a:gd name="connsiteX5" fmla="*/ 3182692 w 3182692"/>
                      <a:gd name="connsiteY5" fmla="*/ 0 h 20574"/>
                      <a:gd name="connsiteX6" fmla="*/ 3182692 w 3182692"/>
                      <a:gd name="connsiteY6" fmla="*/ 20574 h 20574"/>
                      <a:gd name="connsiteX7" fmla="*/ 2482500 w 3182692"/>
                      <a:gd name="connsiteY7" fmla="*/ 20574 h 20574"/>
                      <a:gd name="connsiteX8" fmla="*/ 1782308 w 3182692"/>
                      <a:gd name="connsiteY8" fmla="*/ 20574 h 20574"/>
                      <a:gd name="connsiteX9" fmla="*/ 1145769 w 3182692"/>
                      <a:gd name="connsiteY9" fmla="*/ 20574 h 20574"/>
                      <a:gd name="connsiteX10" fmla="*/ 0 w 3182692"/>
                      <a:gd name="connsiteY10" fmla="*/ 20574 h 20574"/>
                      <a:gd name="connsiteX11" fmla="*/ 0 w 3182692"/>
                      <a:gd name="connsiteY11" fmla="*/ 0 h 20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20574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869" y="8892"/>
                          <a:pt x="3183080" y="12703"/>
                          <a:pt x="3182692" y="20574"/>
                        </a:cubicBezTo>
                        <a:cubicBezTo>
                          <a:pt x="2998421" y="24028"/>
                          <a:pt x="2675038" y="21300"/>
                          <a:pt x="2482500" y="20574"/>
                        </a:cubicBezTo>
                        <a:cubicBezTo>
                          <a:pt x="2289962" y="19848"/>
                          <a:pt x="1930644" y="9120"/>
                          <a:pt x="1782308" y="20574"/>
                        </a:cubicBezTo>
                        <a:cubicBezTo>
                          <a:pt x="1633972" y="32028"/>
                          <a:pt x="1287388" y="294"/>
                          <a:pt x="1145769" y="20574"/>
                        </a:cubicBezTo>
                        <a:cubicBezTo>
                          <a:pt x="1004150" y="40854"/>
                          <a:pt x="256377" y="-35152"/>
                          <a:pt x="0" y="20574"/>
                        </a:cubicBezTo>
                        <a:cubicBezTo>
                          <a:pt x="-161" y="11630"/>
                          <a:pt x="139" y="4527"/>
                          <a:pt x="0" y="0"/>
                        </a:cubicBezTo>
                        <a:close/>
                      </a:path>
                      <a:path w="3182692" h="20574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3228" y="8886"/>
                          <a:pt x="3182047" y="10327"/>
                          <a:pt x="3182692" y="20574"/>
                        </a:cubicBezTo>
                        <a:cubicBezTo>
                          <a:pt x="3039109" y="-10415"/>
                          <a:pt x="2823860" y="16134"/>
                          <a:pt x="2546154" y="20574"/>
                        </a:cubicBezTo>
                        <a:cubicBezTo>
                          <a:pt x="2268448" y="25014"/>
                          <a:pt x="2098674" y="7577"/>
                          <a:pt x="1845961" y="20574"/>
                        </a:cubicBezTo>
                        <a:cubicBezTo>
                          <a:pt x="1593248" y="33571"/>
                          <a:pt x="1456743" y="29846"/>
                          <a:pt x="1304904" y="20574"/>
                        </a:cubicBezTo>
                        <a:cubicBezTo>
                          <a:pt x="1153065" y="11302"/>
                          <a:pt x="947204" y="13412"/>
                          <a:pt x="668365" y="20574"/>
                        </a:cubicBezTo>
                        <a:cubicBezTo>
                          <a:pt x="389526" y="27736"/>
                          <a:pt x="288244" y="-2342"/>
                          <a:pt x="0" y="20574"/>
                        </a:cubicBezTo>
                        <a:cubicBezTo>
                          <a:pt x="271" y="13936"/>
                          <a:pt x="-429" y="800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The Hand"/>
            </a:endParaRPr>
          </a:p>
        </p:txBody>
      </p:sp>
    </p:spTree>
    <p:extLst>
      <p:ext uri="{BB962C8B-B14F-4D97-AF65-F5344CB8AC3E}">
        <p14:creationId xmlns:p14="http://schemas.microsoft.com/office/powerpoint/2010/main" val="3904718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ách nuôi chó BULLDOG chuẩn khuyến cáo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3056" y="4476750"/>
            <a:ext cx="800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Arial" pitchFamily="34" charset="0"/>
              </a:rPr>
              <a:t>Các hoạt động hưởng ứng ngày </a:t>
            </a:r>
            <a:r>
              <a:rPr lang="en-US" b="1" dirty="0" err="1">
                <a:solidFill>
                  <a:srgbClr val="FFC000"/>
                </a:solidFill>
                <a:latin typeface="Arial" pitchFamily="34" charset="0"/>
              </a:rPr>
              <a:t>Quốc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 pitchFamily="34" charset="0"/>
              </a:rPr>
              <a:t>tế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</a:rPr>
              <a:t> Đa dạng sinh học (22/5).</a:t>
            </a:r>
          </a:p>
        </p:txBody>
      </p:sp>
      <p:pic>
        <p:nvPicPr>
          <p:cNvPr id="7170" name="Picture 2" descr="Kỷ niệm Ngày Quốc tế về Đa dạng sinh học 2017: “Đa dạng sinh họ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44" y="236788"/>
            <a:ext cx="2359025" cy="1563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2" name="Picture 4" descr="Trang ch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60" y="282523"/>
            <a:ext cx="2187575" cy="1127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4" name="Picture 6" descr="Bộ TN&amp;MT tổ chức Lễ kỷ niệm Ngày quốc tế đa dạng sinh học năm 20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69" y="627951"/>
            <a:ext cx="1750332" cy="17223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6" name="Picture 8" descr="Đắk Lắk tổ chức các hoạt động hưởng ứng Ngày Quốc tế đa dạng sinh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56" y="1661935"/>
            <a:ext cx="2324100" cy="15811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AutoShape 10" descr="NGÀY ĐA DẠNG SINH HỌC QUA CÁC NĂM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180" name="Picture 12" descr="NGÀY ĐA DẠNG SINH HỌC QUA CÁC NĂ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6" y="627951"/>
            <a:ext cx="2187575" cy="1640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82" name="Picture 14" descr="Bilateria - Simple English Wikipedia, the free encycloped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82" y="690935"/>
            <a:ext cx="2261934" cy="2714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84" name="Picture 16" descr="Thầy và trò trường Everest hưởng ứng Ngày quốc tế đa dạng sinh học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92" y="2053555"/>
            <a:ext cx="2876180" cy="18483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86" name="Picture 18" descr="Tin tức chi tiế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929" y="2700523"/>
            <a:ext cx="2607875" cy="13952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88" name="Picture 20" descr="Hôm nay kỉ niệm Ngày Đa dạng Sinh học Quốc tế | UNDP tại Việt Na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019548"/>
            <a:ext cx="2238357" cy="14873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 descr="Phá chuyên án chuyên mua bán động vật hoang dã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87" y="2883137"/>
            <a:ext cx="2207485" cy="14305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 descr="Kiến nghị cấm buôn bán động vật hoang dã ngăn chặn Covid -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83137"/>
            <a:ext cx="2514600" cy="1581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47254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5B6F6B-E289-4B74-8681-FF2D542B8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2504"/>
            <a:ext cx="3733800" cy="702846"/>
          </a:xfrm>
          <a:prstGeom prst="homePlate">
            <a:avLst/>
          </a:prstGeom>
          <a:solidFill>
            <a:srgbClr val="002060"/>
          </a:solidFill>
          <a:ln w="1905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rgbClr val="FFFFFF"/>
                </a:solidFill>
              </a:rPr>
              <a:t>HƯỚNG DẪN VỀ NHÀ: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CFC4F-826B-404C-B1E3-4CDAE0693EC5}"/>
              </a:ext>
            </a:extLst>
          </p:cNvPr>
          <p:cNvSpPr txBox="1"/>
          <p:nvPr/>
        </p:nvSpPr>
        <p:spPr>
          <a:xfrm>
            <a:off x="1023923" y="2571343"/>
            <a:ext cx="7096154" cy="20578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100" b="1" dirty="0" err="1">
                <a:solidFill>
                  <a:prstClr val="black"/>
                </a:solidFill>
                <a:latin typeface="Arial" panose="020B0604020202020204" pitchFamily="34" charset="0"/>
              </a:rPr>
              <a:t>Chủ</a:t>
            </a:r>
            <a:r>
              <a:rPr lang="en-US" altLang="en-US" sz="21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prstClr val="black"/>
                </a:solidFill>
                <a:latin typeface="Arial" panose="020B0604020202020204" pitchFamily="34" charset="0"/>
              </a:rPr>
              <a:t>đề</a:t>
            </a:r>
            <a:r>
              <a:rPr lang="en-US" altLang="en-US" sz="2100" b="1" dirty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</a:p>
          <a:p>
            <a:pPr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Dự</a:t>
            </a:r>
            <a:r>
              <a:rPr lang="en-US" altLang="en-US" sz="2100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án</a:t>
            </a:r>
            <a:r>
              <a:rPr lang="en-US" altLang="en-US" sz="2100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tuyên</a:t>
            </a:r>
            <a:r>
              <a:rPr lang="en-US" altLang="en-US" sz="2100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truyền</a:t>
            </a:r>
            <a:r>
              <a:rPr lang="en-US" altLang="en-US" sz="2100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bảo</a:t>
            </a:r>
            <a:r>
              <a:rPr lang="en-US" altLang="en-US" sz="2100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vệ</a:t>
            </a:r>
            <a:r>
              <a:rPr lang="en-US" altLang="en-US" sz="2100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đa</a:t>
            </a:r>
            <a:r>
              <a:rPr lang="en-US" altLang="en-US" sz="2100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dạng</a:t>
            </a:r>
            <a:r>
              <a:rPr lang="en-US" altLang="en-US" sz="2100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sinh</a:t>
            </a:r>
            <a:r>
              <a:rPr lang="en-US" altLang="en-US" sz="2100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học</a:t>
            </a:r>
            <a:endParaRPr lang="en-US" altLang="en-US" sz="1500" b="1" i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1500" b="1" dirty="0" err="1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b="1" dirty="0" err="1">
                <a:solidFill>
                  <a:prstClr val="black"/>
                </a:solidFill>
                <a:latin typeface="Arial" panose="020B0604020202020204" pitchFamily="34" charset="0"/>
              </a:rPr>
              <a:t>thức</a:t>
            </a: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: Workshop, </a:t>
            </a:r>
            <a:r>
              <a:rPr lang="en-US" altLang="en-US" sz="1500" b="1" dirty="0" err="1">
                <a:solidFill>
                  <a:prstClr val="black"/>
                </a:solidFill>
                <a:latin typeface="Arial" panose="020B0604020202020204" pitchFamily="34" charset="0"/>
              </a:rPr>
              <a:t>phỏng</a:t>
            </a: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b="1" dirty="0" err="1">
                <a:solidFill>
                  <a:prstClr val="black"/>
                </a:solidFill>
                <a:latin typeface="Arial" panose="020B0604020202020204" pitchFamily="34" charset="0"/>
              </a:rPr>
              <a:t>vấn</a:t>
            </a: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b="1" dirty="0" err="1">
                <a:solidFill>
                  <a:prstClr val="black"/>
                </a:solidFill>
                <a:latin typeface="Arial" panose="020B0604020202020204" pitchFamily="34" charset="0"/>
              </a:rPr>
              <a:t>ngắn</a:t>
            </a: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, video, infographic, poster.</a:t>
            </a:r>
            <a:endParaRPr lang="en-US" altLang="en-US" sz="15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1500" b="1" dirty="0" err="1">
                <a:solidFill>
                  <a:prstClr val="black"/>
                </a:solidFill>
                <a:latin typeface="Arial" panose="020B0604020202020204" pitchFamily="34" charset="0"/>
              </a:rPr>
              <a:t>hoạt</a:t>
            </a: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b="1" dirty="0" err="1">
                <a:solidFill>
                  <a:prstClr val="black"/>
                </a:solidFill>
                <a:latin typeface="Arial" panose="020B0604020202020204" pitchFamily="34" charset="0"/>
              </a:rPr>
              <a:t>động</a:t>
            </a: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b="1" dirty="0" err="1">
                <a:solidFill>
                  <a:prstClr val="black"/>
                </a:solidFill>
                <a:latin typeface="Arial" panose="020B0604020202020204" pitchFamily="34" charset="0"/>
              </a:rPr>
              <a:t>nhóm</a:t>
            </a: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r>
              <a:rPr lang="en-US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 10HS/</a:t>
            </a:r>
            <a:r>
              <a:rPr lang="en-US" altLang="en-US" sz="1500" dirty="0" err="1">
                <a:solidFill>
                  <a:prstClr val="black"/>
                </a:solidFill>
                <a:latin typeface="Arial" panose="020B0604020202020204" pitchFamily="34" charset="0"/>
              </a:rPr>
              <a:t>nhóm</a:t>
            </a:r>
            <a:r>
              <a:rPr lang="en-US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1500" b="1" dirty="0">
                <a:solidFill>
                  <a:prstClr val="black"/>
                </a:solidFill>
                <a:latin typeface="Arial" panose="020B0604020202020204" pitchFamily="34" charset="0"/>
              </a:rPr>
              <a:t>Deadline: </a:t>
            </a:r>
            <a:r>
              <a:rPr lang="en-US" altLang="en-US" sz="1500" dirty="0" err="1">
                <a:solidFill>
                  <a:prstClr val="black"/>
                </a:solidFill>
                <a:latin typeface="Arial" panose="020B0604020202020204" pitchFamily="34" charset="0"/>
              </a:rPr>
              <a:t>Nộp</a:t>
            </a:r>
            <a:r>
              <a:rPr lang="en-US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dirty="0" err="1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dirty="0" err="1">
                <a:solidFill>
                  <a:prstClr val="black"/>
                </a:solidFill>
                <a:latin typeface="Arial" panose="020B0604020202020204" pitchFamily="34" charset="0"/>
              </a:rPr>
              <a:t>tiết</a:t>
            </a:r>
            <a:r>
              <a:rPr lang="en-US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dirty="0" err="1">
                <a:solidFill>
                  <a:prstClr val="black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500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en-US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en-US" sz="12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844A4FB-3760-42B6-B5C5-5F1E23145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1231814"/>
            <a:ext cx="4807481" cy="1494215"/>
          </a:xfrm>
          <a:prstGeom prst="ellipse">
            <a:avLst/>
          </a:prstGeom>
          <a:solidFill>
            <a:srgbClr val="F4ECD5"/>
          </a:solidFill>
          <a:ln>
            <a:noFill/>
          </a:ln>
        </p:spPr>
        <p:txBody>
          <a:bodyPr wrap="square">
            <a:sp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rgbClr val="FF0000"/>
                </a:solidFill>
                <a:latin typeface="Arial" panose="020B0604020202020204" pitchFamily="34" charset="0"/>
              </a:rPr>
              <a:t>DỰ ÁN: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ĐA DẠNG SINH HỌC</a:t>
            </a:r>
          </a:p>
        </p:txBody>
      </p:sp>
    </p:spTree>
    <p:extLst>
      <p:ext uri="{BB962C8B-B14F-4D97-AF65-F5344CB8AC3E}">
        <p14:creationId xmlns:p14="http://schemas.microsoft.com/office/powerpoint/2010/main" val="50311415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6832" y="159992"/>
            <a:ext cx="4226285" cy="52322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09235" algn="l"/>
              </a:tabLst>
              <a:defRPr/>
            </a:pPr>
            <a:r>
              <a:rPr lang="en-US" altLang="vi-VN" sz="2800" b="1" dirty="0">
                <a:solidFill>
                  <a:prstClr val="whit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TIÊU CHÍ CHẤM SẢN PHẨM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482A87-BCFA-485C-A2D4-2CE53959B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823459"/>
              </p:ext>
            </p:extLst>
          </p:nvPr>
        </p:nvGraphicFramePr>
        <p:xfrm>
          <a:off x="690107" y="895350"/>
          <a:ext cx="7763786" cy="384293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79033">
                  <a:extLst>
                    <a:ext uri="{9D8B030D-6E8A-4147-A177-3AD203B41FA5}">
                      <a16:colId xmlns:a16="http://schemas.microsoft.com/office/drawing/2014/main" val="2113466805"/>
                    </a:ext>
                  </a:extLst>
                </a:gridCol>
                <a:gridCol w="1827043">
                  <a:extLst>
                    <a:ext uri="{9D8B030D-6E8A-4147-A177-3AD203B41FA5}">
                      <a16:colId xmlns:a16="http://schemas.microsoft.com/office/drawing/2014/main" val="2808072247"/>
                    </a:ext>
                  </a:extLst>
                </a:gridCol>
                <a:gridCol w="4298349">
                  <a:extLst>
                    <a:ext uri="{9D8B030D-6E8A-4147-A177-3AD203B41FA5}">
                      <a16:colId xmlns:a16="http://schemas.microsoft.com/office/drawing/2014/main" val="1459252735"/>
                    </a:ext>
                  </a:extLst>
                </a:gridCol>
                <a:gridCol w="1059361">
                  <a:extLst>
                    <a:ext uri="{9D8B030D-6E8A-4147-A177-3AD203B41FA5}">
                      <a16:colId xmlns:a16="http://schemas.microsoft.com/office/drawing/2014/main" val="2744524918"/>
                    </a:ext>
                  </a:extLst>
                </a:gridCol>
              </a:tblGrid>
              <a:tr h="570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STT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Tiêu chí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Yêu cầu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Số điểm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3412626"/>
                  </a:ext>
                </a:extLst>
              </a:tr>
              <a:tr h="11422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Nội dung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Ý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tiễn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(3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).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tổ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chức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triển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khai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(3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).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</a:rPr>
                        <a:t> 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4249"/>
                  </a:ext>
                </a:extLst>
              </a:tr>
              <a:tr h="9655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Hình thức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ràng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rõ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nghĩa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tiễn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đề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ra (3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).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</a:rPr>
                        <a:t> 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510503"/>
                  </a:ext>
                </a:extLst>
              </a:tr>
              <a:tr h="7648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Ý thức học tập</a:t>
                      </a:r>
                      <a:endParaRPr lang="en-US" sz="180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Hoàn thành đúng thời gian cho phép 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 điểm).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</a:rPr>
                        <a:t> 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630740"/>
                  </a:ext>
                </a:extLst>
              </a:tr>
              <a:tr h="365529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Tổng điểm: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rgbClr val="FFFFFF"/>
                          </a:solidFill>
                        </a:rPr>
                        <a:t> 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 marL="51435" marR="51435" marT="7144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278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31350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3F74D5E-D8A8-49D7-972D-AB0182DAB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92" y="-28194"/>
            <a:ext cx="5171694" cy="5171694"/>
          </a:xfrm>
        </p:spPr>
      </p:pic>
      <p:pic>
        <p:nvPicPr>
          <p:cNvPr id="14" name="Picture 6" descr="Băng Bắc Cực tan chảy không ngừng, 1.200 con gấu có nguy cơ biến ...">
            <a:extLst>
              <a:ext uri="{FF2B5EF4-FFF2-40B4-BE49-F238E27FC236}">
                <a16:creationId xmlns:a16="http://schemas.microsoft.com/office/drawing/2014/main" id="{C6A23A99-8C5A-45B2-9DDF-8D2EC5E2B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320"/>
            <a:ext cx="4027943" cy="250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ệ sinh thái là gì - Khái niệm hệ sinh thái môi trường là gì">
            <a:extLst>
              <a:ext uri="{FF2B5EF4-FFF2-40B4-BE49-F238E27FC236}">
                <a16:creationId xmlns:a16="http://schemas.microsoft.com/office/drawing/2014/main" id="{179A1EA0-9FE8-4825-91B9-B874FCA44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" y="895350"/>
            <a:ext cx="4007966" cy="262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Vẻ đẹp mê hồn trên sa mạc - Phượt - ZINGNEWS.VN">
            <a:extLst>
              <a:ext uri="{FF2B5EF4-FFF2-40B4-BE49-F238E27FC236}">
                <a16:creationId xmlns:a16="http://schemas.microsoft.com/office/drawing/2014/main" id="{8B83DCAF-D790-4B9E-A5EC-8F10146CD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4550"/>
            <a:ext cx="4007967" cy="216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Đa dạng, phong phú tài nguyên biển Việt Nam">
            <a:extLst>
              <a:ext uri="{FF2B5EF4-FFF2-40B4-BE49-F238E27FC236}">
                <a16:creationId xmlns:a16="http://schemas.microsoft.com/office/drawing/2014/main" id="{90620E8E-5D35-40D0-BE62-4691197652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1"/>
          <a:stretch/>
        </p:blipFill>
        <p:spPr bwMode="auto">
          <a:xfrm>
            <a:off x="942" y="3181350"/>
            <a:ext cx="4025103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671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F89E7-4697-40A8-87E9-0613873489E8}"/>
              </a:ext>
            </a:extLst>
          </p:cNvPr>
          <p:cNvSpPr txBox="1">
            <a:spLocks/>
          </p:cNvSpPr>
          <p:nvPr/>
        </p:nvSpPr>
        <p:spPr>
          <a:xfrm>
            <a:off x="-609600" y="133350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chemeClr val="bg1"/>
                </a:solidFill>
                <a:latin typeface="Jokerman" panose="04090605060D06020702" pitchFamily="82" charset="0"/>
              </a:rPr>
              <a:t>Nội</a:t>
            </a:r>
            <a:r>
              <a:rPr lang="en-US" dirty="0">
                <a:solidFill>
                  <a:schemeClr val="bg1"/>
                </a:solidFill>
                <a:latin typeface="Jokerman" panose="04090605060D06020702" pitchFamily="82" charset="0"/>
              </a:rPr>
              <a:t> dung </a:t>
            </a:r>
            <a:r>
              <a:rPr lang="en-US" dirty="0" err="1">
                <a:solidFill>
                  <a:schemeClr val="bg1"/>
                </a:solidFill>
                <a:latin typeface="Jokerman" panose="04090605060D06020702" pitchFamily="82" charset="0"/>
              </a:rPr>
              <a:t>bài</a:t>
            </a:r>
            <a:r>
              <a:rPr lang="en-US" dirty="0">
                <a:solidFill>
                  <a:schemeClr val="bg1"/>
                </a:solidFill>
                <a:latin typeface="Jokerman" panose="04090605060D06020702" pitchFamily="8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Jokerman" panose="04090605060D06020702" pitchFamily="82" charset="0"/>
              </a:rPr>
              <a:t>học</a:t>
            </a:r>
            <a:endParaRPr lang="en-US" dirty="0">
              <a:solidFill>
                <a:schemeClr val="bg1"/>
              </a:solidFill>
              <a:latin typeface="Jokerman" panose="04090605060D06020702" pitchFamily="82" charset="0"/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6D3BF10F-78FC-476F-A5FE-6CAFF7E498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987401"/>
              </p:ext>
            </p:extLst>
          </p:nvPr>
        </p:nvGraphicFramePr>
        <p:xfrm>
          <a:off x="2590800" y="1276350"/>
          <a:ext cx="6172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ác công ước về bảo tồn đa dạng sinh học trên thế giới - Bảo vệ ...">
            <a:extLst>
              <a:ext uri="{FF2B5EF4-FFF2-40B4-BE49-F238E27FC236}">
                <a16:creationId xmlns:a16="http://schemas.microsoft.com/office/drawing/2014/main" id="{9A659D6D-7DFA-4B55-8C1A-08AD00002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r="12504" b="1"/>
          <a:stretch/>
        </p:blipFill>
        <p:spPr bwMode="auto">
          <a:xfrm>
            <a:off x="188976" y="1900955"/>
            <a:ext cx="2517648" cy="2255990"/>
          </a:xfrm>
          <a:prstGeom prst="flowChartConnector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269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4046" y="886531"/>
            <a:ext cx="6633733" cy="125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b="1" dirty="0">
                <a:solidFill>
                  <a:prstClr val="white"/>
                </a:solidFill>
              </a:rPr>
              <a:t>Đa dạng sinh học được thể </a:t>
            </a:r>
            <a:r>
              <a:rPr lang="en-US" sz="2000" b="1" dirty="0" err="1">
                <a:solidFill>
                  <a:prstClr val="white"/>
                </a:solidFill>
              </a:rPr>
              <a:t>hiện</a:t>
            </a:r>
            <a:r>
              <a:rPr lang="en-US" sz="2000" b="1" dirty="0">
                <a:solidFill>
                  <a:prstClr val="white"/>
                </a:solidFill>
              </a:rPr>
              <a:t> ở </a:t>
            </a:r>
            <a:r>
              <a:rPr lang="en-US" sz="2000" b="1" dirty="0" err="1">
                <a:solidFill>
                  <a:prstClr val="white"/>
                </a:solidFill>
              </a:rPr>
              <a:t>đặc</a:t>
            </a:r>
            <a:r>
              <a:rPr lang="en-US" sz="2000" b="1" dirty="0">
                <a:solidFill>
                  <a:prstClr val="white"/>
                </a:solidFill>
              </a:rPr>
              <a:t> </a:t>
            </a:r>
            <a:r>
              <a:rPr lang="en-US" sz="2000" b="1" dirty="0" err="1">
                <a:solidFill>
                  <a:prstClr val="white"/>
                </a:solidFill>
              </a:rPr>
              <a:t>điểm</a:t>
            </a:r>
            <a:r>
              <a:rPr lang="en-US" sz="2000" b="1" dirty="0">
                <a:solidFill>
                  <a:prstClr val="white"/>
                </a:solidFill>
              </a:rPr>
              <a:t> </a:t>
            </a:r>
            <a:r>
              <a:rPr lang="en-US" sz="2000" b="1" dirty="0" err="1">
                <a:solidFill>
                  <a:prstClr val="white"/>
                </a:solidFill>
              </a:rPr>
              <a:t>nào</a:t>
            </a:r>
            <a:r>
              <a:rPr lang="en-US" sz="2000" b="1" dirty="0">
                <a:solidFill>
                  <a:prstClr val="white"/>
                </a:solidFill>
              </a:rPr>
              <a:t>?</a:t>
            </a:r>
          </a:p>
          <a:p>
            <a:pPr lvl="0" algn="just">
              <a:lnSpc>
                <a:spcPct val="150000"/>
              </a:lnSpc>
            </a:pPr>
            <a:endParaRPr lang="en-US" sz="1600" b="1" dirty="0">
              <a:solidFill>
                <a:prstClr val="white"/>
              </a:solidFill>
            </a:endParaRPr>
          </a:p>
          <a:p>
            <a:pPr lvl="0" algn="just">
              <a:lnSpc>
                <a:spcPct val="150000"/>
              </a:lnSpc>
            </a:pP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950" y="1519864"/>
            <a:ext cx="7835908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b="1" dirty="0">
                <a:solidFill>
                  <a:prstClr val="white"/>
                </a:solidFill>
              </a:rPr>
              <a:t>Đa dạng sinh học biểu thị bằng </a:t>
            </a:r>
            <a:r>
              <a:rPr lang="en-US" sz="2200" b="1" dirty="0">
                <a:solidFill>
                  <a:srgbClr val="FFC000"/>
                </a:solidFill>
              </a:rPr>
              <a:t>số </a:t>
            </a:r>
            <a:r>
              <a:rPr lang="en-US" sz="2200" b="1" dirty="0" err="1">
                <a:solidFill>
                  <a:srgbClr val="FFC000"/>
                </a:solidFill>
              </a:rPr>
              <a:t>lượng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loài</a:t>
            </a:r>
            <a:r>
              <a:rPr lang="en-US" sz="2200" b="1" dirty="0">
                <a:solidFill>
                  <a:srgbClr val="FFC000"/>
                </a:solidFill>
              </a:rPr>
              <a:t>, </a:t>
            </a:r>
            <a:r>
              <a:rPr lang="en-US" sz="2200" b="1" dirty="0" err="1">
                <a:solidFill>
                  <a:srgbClr val="FFC000"/>
                </a:solidFill>
              </a:rPr>
              <a:t>số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cá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thể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trong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loài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và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môi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trường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b="1" dirty="0" err="1">
                <a:solidFill>
                  <a:srgbClr val="FFC000"/>
                </a:solidFill>
              </a:rPr>
              <a:t>sống</a:t>
            </a:r>
            <a:r>
              <a:rPr lang="en-US" sz="2200" b="1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70913" y="197428"/>
            <a:ext cx="4801250" cy="52322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dạng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2" descr="Hệ sinh thái là gì - Khái niệm hệ sinh thái môi trường là gì">
            <a:extLst>
              <a:ext uri="{FF2B5EF4-FFF2-40B4-BE49-F238E27FC236}">
                <a16:creationId xmlns:a16="http://schemas.microsoft.com/office/drawing/2014/main" id="{BFABFEE1-4009-47C2-BD11-68DF4B920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87" y="2739412"/>
            <a:ext cx="3578710" cy="23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Đa dạng, phong phú tài nguyên biển Việt Nam">
            <a:extLst>
              <a:ext uri="{FF2B5EF4-FFF2-40B4-BE49-F238E27FC236}">
                <a16:creationId xmlns:a16="http://schemas.microsoft.com/office/drawing/2014/main" id="{2EF7F8CE-101B-44C2-B0AD-D9EC8331C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1"/>
          <a:stretch/>
        </p:blipFill>
        <p:spPr bwMode="auto">
          <a:xfrm>
            <a:off x="4504457" y="2744054"/>
            <a:ext cx="3734162" cy="235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403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ách nuôi chó BULLDOG chuẩn khuyến cáo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55612" y="4392274"/>
            <a:ext cx="8232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itchFamily="34" charset="0"/>
              </a:rPr>
              <a:t>VD về nơi có nhiều sinh vật và nơi có ít sinh vật sống.</a:t>
            </a:r>
          </a:p>
        </p:txBody>
      </p:sp>
      <p:pic>
        <p:nvPicPr>
          <p:cNvPr id="5122" name="Picture 2" descr="Thăm thú những khu rừng mưa nhiệt đới tuyệt vời ở Úc - Đại lý vé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41551"/>
            <a:ext cx="3151279" cy="168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ảo tồn hệ sinh thái biển-Sự sống cho cộng đồng dân cư ven biể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14550"/>
            <a:ext cx="3104535" cy="194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ăng Bắc Cực tan chảy không ngừng, 1.200 con gấu có nguy cơ biế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29875"/>
            <a:ext cx="2898086" cy="180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ẻ đẹp mê hồn trên sa mạc - Phượt - ZINGNEWS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197012"/>
            <a:ext cx="2797447" cy="174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07EA4B-A71B-4141-9CA7-7390901E08C0}"/>
              </a:ext>
            </a:extLst>
          </p:cNvPr>
          <p:cNvSpPr/>
          <p:nvPr/>
        </p:nvSpPr>
        <p:spPr>
          <a:xfrm>
            <a:off x="3970913" y="197428"/>
            <a:ext cx="4801250" cy="52322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dạng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3458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471D88D-D866-44EB-80B7-4225F3C3D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38" y="0"/>
            <a:ext cx="7246526" cy="514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61BEBD4-DC4B-4A17-8D59-4224F8447C0F}"/>
              </a:ext>
            </a:extLst>
          </p:cNvPr>
          <p:cNvSpPr/>
          <p:nvPr/>
        </p:nvSpPr>
        <p:spPr>
          <a:xfrm>
            <a:off x="2514600" y="194647"/>
            <a:ext cx="457200" cy="457200"/>
          </a:xfrm>
          <a:prstGeom prst="ellipse">
            <a:avLst/>
          </a:prstGeom>
          <a:solidFill>
            <a:srgbClr val="003600"/>
          </a:solidFill>
          <a:ln>
            <a:solidFill>
              <a:srgbClr val="003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EED238-DEE2-43D7-8122-65BC9611CDE5}"/>
              </a:ext>
            </a:extLst>
          </p:cNvPr>
          <p:cNvSpPr/>
          <p:nvPr/>
        </p:nvSpPr>
        <p:spPr>
          <a:xfrm>
            <a:off x="4343400" y="1047750"/>
            <a:ext cx="457200" cy="457200"/>
          </a:xfrm>
          <a:prstGeom prst="ellipse">
            <a:avLst/>
          </a:prstGeom>
          <a:solidFill>
            <a:srgbClr val="003600"/>
          </a:solidFill>
          <a:ln>
            <a:solidFill>
              <a:srgbClr val="003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AD7E08A-B2D5-4769-A014-174B603DDEAF}"/>
              </a:ext>
            </a:extLst>
          </p:cNvPr>
          <p:cNvSpPr/>
          <p:nvPr/>
        </p:nvSpPr>
        <p:spPr>
          <a:xfrm>
            <a:off x="6477000" y="2114550"/>
            <a:ext cx="457200" cy="457200"/>
          </a:xfrm>
          <a:prstGeom prst="ellipse">
            <a:avLst/>
          </a:prstGeom>
          <a:solidFill>
            <a:srgbClr val="01481F"/>
          </a:solidFill>
          <a:ln>
            <a:solidFill>
              <a:srgbClr val="003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6367093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D3AE8-8971-4610-B5CB-84313D4B8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23950"/>
            <a:ext cx="8229600" cy="3394472"/>
          </a:xfrm>
        </p:spPr>
        <p:txBody>
          <a:bodyPr>
            <a:normAutofit fontScale="92500" lnSpcReduction="20000"/>
          </a:bodyPr>
          <a:lstStyle/>
          <a:p>
            <a:pPr indent="0">
              <a:lnSpc>
                <a:spcPct val="130000"/>
              </a:lnSpc>
              <a:buNone/>
            </a:pPr>
            <a:r>
              <a:rPr lang="en-US" sz="1900" b="1" i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1900" b="1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b="1" i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1900" b="1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b="1" i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en-US" sz="1900" b="1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b="1" i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1900" b="1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900" b="1" i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30000"/>
              </a:lnSpc>
              <a:buNone/>
            </a:pPr>
            <a:r>
              <a:rPr lang="en-US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vi-VN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sinh trong 1 nhóm tự đánh số từ 1 đến </a:t>
            </a:r>
            <a:r>
              <a:rPr lang="en-US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vi-VN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Nếu thừa HS thì đánh số lại từ 1.</a:t>
            </a:r>
            <a:endParaRPr lang="en-US" sz="1900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30000"/>
              </a:lnSpc>
              <a:buNone/>
            </a:pPr>
            <a:r>
              <a:rPr lang="en-US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vi-VN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sinh có số giống nhau sẽ tập hợp thành nhóm mới (nhóm 1, 2,</a:t>
            </a:r>
            <a:r>
              <a:rPr lang="en-US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</a:t>
            </a:r>
            <a:r>
              <a:rPr lang="vi-VN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1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300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Mỗi nhóm về vị trí 1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Nhóm 1 về vị trí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Nhóm 2 về vị trí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Nhóm 3 về vị trí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300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viên của nhóm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thuyết trình về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nhóm mình.</a:t>
            </a:r>
            <a:endParaRPr lang="en-US" sz="1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300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Sau 5 phút, các nhóm mới dịch chuyển vị trí theo vòng tròn: nhóm 1 đến vị trí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nhóm 2 đến vị trí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C, … Thành viên của nhóm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thuyết trình về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nhóm mình.</a:t>
            </a:r>
            <a:endParaRPr lang="en-US" sz="1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C2F9589C-4D01-45E5-B20F-D5B02FC19025}"/>
              </a:ext>
            </a:extLst>
          </p:cNvPr>
          <p:cNvSpPr/>
          <p:nvPr/>
        </p:nvSpPr>
        <p:spPr>
          <a:xfrm>
            <a:off x="1539248" y="209550"/>
            <a:ext cx="6065504" cy="695265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“ĐA DẠNG SINH HỌC”</a:t>
            </a:r>
          </a:p>
        </p:txBody>
      </p:sp>
    </p:spTree>
    <p:extLst>
      <p:ext uri="{BB962C8B-B14F-4D97-AF65-F5344CB8AC3E}">
        <p14:creationId xmlns:p14="http://schemas.microsoft.com/office/powerpoint/2010/main" val="2648361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5B6F6B-E289-4B74-8681-FF2D542B8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2504"/>
            <a:ext cx="8229600" cy="85725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rgbClr val="FFFFFF"/>
                </a:solidFill>
              </a:rPr>
              <a:t>TỔNG KẾT ĐA DẠNG SINH HỌC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20137C2-2ED4-4419-BC2C-0A5E2F10F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714343"/>
              </p:ext>
            </p:extLst>
          </p:nvPr>
        </p:nvGraphicFramePr>
        <p:xfrm>
          <a:off x="3048000" y="372864"/>
          <a:ext cx="6477000" cy="439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167219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gray">
          <a:xfrm>
            <a:off x="4309981" y="1840078"/>
            <a:ext cx="948928" cy="2133600"/>
          </a:xfrm>
          <a:custGeom>
            <a:avLst/>
            <a:gdLst/>
            <a:ahLst/>
            <a:cxnLst>
              <a:cxn ang="0">
                <a:pos x="451" y="1158"/>
              </a:cxn>
              <a:cxn ang="0">
                <a:pos x="359" y="1072"/>
              </a:cxn>
              <a:cxn ang="0">
                <a:pos x="281" y="983"/>
              </a:cxn>
              <a:cxn ang="0">
                <a:pos x="217" y="896"/>
              </a:cxn>
              <a:cxn ang="0">
                <a:pos x="167" y="814"/>
              </a:cxn>
              <a:cxn ang="0">
                <a:pos x="129" y="743"/>
              </a:cxn>
              <a:cxn ang="0">
                <a:pos x="105" y="689"/>
              </a:cxn>
              <a:cxn ang="0">
                <a:pos x="92" y="654"/>
              </a:cxn>
              <a:cxn ang="0">
                <a:pos x="56" y="518"/>
              </a:cxn>
              <a:cxn ang="0">
                <a:pos x="39" y="396"/>
              </a:cxn>
              <a:cxn ang="0">
                <a:pos x="36" y="294"/>
              </a:cxn>
              <a:cxn ang="0">
                <a:pos x="41" y="212"/>
              </a:cxn>
              <a:cxn ang="0">
                <a:pos x="52" y="151"/>
              </a:cxn>
              <a:cxn ang="0">
                <a:pos x="61" y="114"/>
              </a:cxn>
              <a:cxn ang="0">
                <a:pos x="66" y="101"/>
              </a:cxn>
              <a:cxn ang="0">
                <a:pos x="241" y="0"/>
              </a:cxn>
              <a:cxn ang="0">
                <a:pos x="230" y="200"/>
              </a:cxn>
              <a:cxn ang="0">
                <a:pos x="226" y="208"/>
              </a:cxn>
              <a:cxn ang="0">
                <a:pos x="216" y="231"/>
              </a:cxn>
              <a:cxn ang="0">
                <a:pos x="203" y="272"/>
              </a:cxn>
              <a:cxn ang="0">
                <a:pos x="192" y="332"/>
              </a:cxn>
              <a:cxn ang="0">
                <a:pos x="187" y="413"/>
              </a:cxn>
              <a:cxn ang="0">
                <a:pos x="191" y="516"/>
              </a:cxn>
              <a:cxn ang="0">
                <a:pos x="209" y="638"/>
              </a:cxn>
              <a:cxn ang="0">
                <a:pos x="239" y="751"/>
              </a:cxn>
              <a:cxn ang="0">
                <a:pos x="278" y="854"/>
              </a:cxn>
              <a:cxn ang="0">
                <a:pos x="323" y="946"/>
              </a:cxn>
              <a:cxn ang="0">
                <a:pos x="369" y="1025"/>
              </a:cxn>
              <a:cxn ang="0">
                <a:pos x="414" y="1091"/>
              </a:cxn>
              <a:cxn ang="0">
                <a:pos x="453" y="1142"/>
              </a:cxn>
              <a:cxn ang="0">
                <a:pos x="483" y="1178"/>
              </a:cxn>
              <a:cxn ang="0">
                <a:pos x="500" y="1196"/>
              </a:cxn>
            </a:cxnLst>
            <a:rect l="0" t="0" r="r" b="b"/>
            <a:pathLst>
              <a:path w="501" h="1198">
                <a:moveTo>
                  <a:pt x="501" y="1198"/>
                </a:moveTo>
                <a:lnTo>
                  <a:pt x="451" y="1158"/>
                </a:lnTo>
                <a:lnTo>
                  <a:pt x="403" y="1115"/>
                </a:lnTo>
                <a:lnTo>
                  <a:pt x="359" y="1072"/>
                </a:lnTo>
                <a:lnTo>
                  <a:pt x="318" y="1027"/>
                </a:lnTo>
                <a:lnTo>
                  <a:pt x="281" y="983"/>
                </a:lnTo>
                <a:lnTo>
                  <a:pt x="248" y="938"/>
                </a:lnTo>
                <a:lnTo>
                  <a:pt x="217" y="896"/>
                </a:lnTo>
                <a:lnTo>
                  <a:pt x="190" y="853"/>
                </a:lnTo>
                <a:lnTo>
                  <a:pt x="167" y="814"/>
                </a:lnTo>
                <a:lnTo>
                  <a:pt x="147" y="777"/>
                </a:lnTo>
                <a:lnTo>
                  <a:pt x="129" y="743"/>
                </a:lnTo>
                <a:lnTo>
                  <a:pt x="115" y="714"/>
                </a:lnTo>
                <a:lnTo>
                  <a:pt x="105" y="689"/>
                </a:lnTo>
                <a:lnTo>
                  <a:pt x="97" y="669"/>
                </a:lnTo>
                <a:lnTo>
                  <a:pt x="92" y="654"/>
                </a:lnTo>
                <a:lnTo>
                  <a:pt x="71" y="583"/>
                </a:lnTo>
                <a:lnTo>
                  <a:pt x="56" y="518"/>
                </a:lnTo>
                <a:lnTo>
                  <a:pt x="45" y="454"/>
                </a:lnTo>
                <a:lnTo>
                  <a:pt x="39" y="396"/>
                </a:lnTo>
                <a:lnTo>
                  <a:pt x="36" y="343"/>
                </a:lnTo>
                <a:lnTo>
                  <a:pt x="36" y="294"/>
                </a:lnTo>
                <a:lnTo>
                  <a:pt x="37" y="251"/>
                </a:lnTo>
                <a:lnTo>
                  <a:pt x="41" y="212"/>
                </a:lnTo>
                <a:lnTo>
                  <a:pt x="46" y="180"/>
                </a:lnTo>
                <a:lnTo>
                  <a:pt x="52" y="151"/>
                </a:lnTo>
                <a:lnTo>
                  <a:pt x="57" y="129"/>
                </a:lnTo>
                <a:lnTo>
                  <a:pt x="61" y="114"/>
                </a:lnTo>
                <a:lnTo>
                  <a:pt x="65" y="105"/>
                </a:lnTo>
                <a:lnTo>
                  <a:pt x="66" y="101"/>
                </a:lnTo>
                <a:lnTo>
                  <a:pt x="0" y="63"/>
                </a:lnTo>
                <a:lnTo>
                  <a:pt x="241" y="0"/>
                </a:lnTo>
                <a:lnTo>
                  <a:pt x="306" y="245"/>
                </a:lnTo>
                <a:lnTo>
                  <a:pt x="230" y="200"/>
                </a:lnTo>
                <a:lnTo>
                  <a:pt x="229" y="203"/>
                </a:lnTo>
                <a:lnTo>
                  <a:pt x="226" y="208"/>
                </a:lnTo>
                <a:lnTo>
                  <a:pt x="221" y="217"/>
                </a:lnTo>
                <a:lnTo>
                  <a:pt x="216" y="231"/>
                </a:lnTo>
                <a:lnTo>
                  <a:pt x="209" y="249"/>
                </a:lnTo>
                <a:lnTo>
                  <a:pt x="203" y="272"/>
                </a:lnTo>
                <a:lnTo>
                  <a:pt x="196" y="300"/>
                </a:lnTo>
                <a:lnTo>
                  <a:pt x="192" y="332"/>
                </a:lnTo>
                <a:lnTo>
                  <a:pt x="189" y="369"/>
                </a:lnTo>
                <a:lnTo>
                  <a:pt x="187" y="413"/>
                </a:lnTo>
                <a:lnTo>
                  <a:pt x="187" y="462"/>
                </a:lnTo>
                <a:lnTo>
                  <a:pt x="191" y="516"/>
                </a:lnTo>
                <a:lnTo>
                  <a:pt x="199" y="578"/>
                </a:lnTo>
                <a:lnTo>
                  <a:pt x="209" y="638"/>
                </a:lnTo>
                <a:lnTo>
                  <a:pt x="222" y="696"/>
                </a:lnTo>
                <a:lnTo>
                  <a:pt x="239" y="751"/>
                </a:lnTo>
                <a:lnTo>
                  <a:pt x="257" y="804"/>
                </a:lnTo>
                <a:lnTo>
                  <a:pt x="278" y="854"/>
                </a:lnTo>
                <a:lnTo>
                  <a:pt x="300" y="901"/>
                </a:lnTo>
                <a:lnTo>
                  <a:pt x="323" y="946"/>
                </a:lnTo>
                <a:lnTo>
                  <a:pt x="346" y="987"/>
                </a:lnTo>
                <a:lnTo>
                  <a:pt x="369" y="1025"/>
                </a:lnTo>
                <a:lnTo>
                  <a:pt x="392" y="1060"/>
                </a:lnTo>
                <a:lnTo>
                  <a:pt x="414" y="1091"/>
                </a:lnTo>
                <a:lnTo>
                  <a:pt x="434" y="1119"/>
                </a:lnTo>
                <a:lnTo>
                  <a:pt x="453" y="1142"/>
                </a:lnTo>
                <a:lnTo>
                  <a:pt x="469" y="1161"/>
                </a:lnTo>
                <a:lnTo>
                  <a:pt x="483" y="1178"/>
                </a:lnTo>
                <a:lnTo>
                  <a:pt x="493" y="1189"/>
                </a:lnTo>
                <a:lnTo>
                  <a:pt x="500" y="1196"/>
                </a:lnTo>
                <a:lnTo>
                  <a:pt x="501" y="1198"/>
                </a:lnTo>
                <a:close/>
              </a:path>
            </a:pathLst>
          </a:custGeom>
          <a:gradFill rotWithShape="1">
            <a:gsLst>
              <a:gs pos="0">
                <a:srgbClr val="34A4DC">
                  <a:shade val="51000"/>
                  <a:satMod val="130000"/>
                </a:srgbClr>
              </a:gs>
              <a:gs pos="80000">
                <a:srgbClr val="34A4DC">
                  <a:shade val="93000"/>
                  <a:satMod val="130000"/>
                </a:srgbClr>
              </a:gs>
              <a:gs pos="100000">
                <a:srgbClr val="34A4DC">
                  <a:lumMod val="60000"/>
                  <a:lumOff val="4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1400000"/>
            </a:lightRig>
          </a:scene3d>
          <a:sp3d prstMaterial="metal">
            <a:bevelT w="88900" h="88900"/>
          </a:sp3d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gray">
          <a:xfrm rot="366251">
            <a:off x="3009264" y="909107"/>
            <a:ext cx="2326481" cy="828675"/>
          </a:xfrm>
          <a:custGeom>
            <a:avLst/>
            <a:gdLst/>
            <a:ahLst/>
            <a:cxnLst>
              <a:cxn ang="0">
                <a:pos x="2" y="102"/>
              </a:cxn>
              <a:cxn ang="0">
                <a:pos x="26" y="91"/>
              </a:cxn>
              <a:cxn ang="0">
                <a:pos x="71" y="71"/>
              </a:cxn>
              <a:cxn ang="0">
                <a:pos x="135" y="49"/>
              </a:cxn>
              <a:cxn ang="0">
                <a:pos x="218" y="27"/>
              </a:cxn>
              <a:cxn ang="0">
                <a:pos x="316" y="9"/>
              </a:cxn>
              <a:cxn ang="0">
                <a:pos x="427" y="0"/>
              </a:cxn>
              <a:cxn ang="0">
                <a:pos x="552" y="3"/>
              </a:cxn>
              <a:cxn ang="0">
                <a:pos x="687" y="22"/>
              </a:cxn>
              <a:cxn ang="0">
                <a:pos x="821" y="60"/>
              </a:cxn>
              <a:cxn ang="0">
                <a:pos x="929" y="104"/>
              </a:cxn>
              <a:cxn ang="0">
                <a:pos x="1015" y="150"/>
              </a:cxn>
              <a:cxn ang="0">
                <a:pos x="1078" y="195"/>
              </a:cxn>
              <a:cxn ang="0">
                <a:pos x="1122" y="233"/>
              </a:cxn>
              <a:cxn ang="0">
                <a:pos x="1146" y="258"/>
              </a:cxn>
              <a:cxn ang="0">
                <a:pos x="1154" y="269"/>
              </a:cxn>
              <a:cxn ang="0">
                <a:pos x="1162" y="467"/>
              </a:cxn>
              <a:cxn ang="0">
                <a:pos x="990" y="356"/>
              </a:cxn>
              <a:cxn ang="0">
                <a:pos x="982" y="346"/>
              </a:cxn>
              <a:cxn ang="0">
                <a:pos x="960" y="319"/>
              </a:cxn>
              <a:cxn ang="0">
                <a:pos x="922" y="280"/>
              </a:cxn>
              <a:cxn ang="0">
                <a:pos x="863" y="235"/>
              </a:cxn>
              <a:cxn ang="0">
                <a:pos x="785" y="187"/>
              </a:cxn>
              <a:cxn ang="0">
                <a:pos x="683" y="142"/>
              </a:cxn>
              <a:cxn ang="0">
                <a:pos x="554" y="106"/>
              </a:cxn>
              <a:cxn ang="0">
                <a:pos x="425" y="83"/>
              </a:cxn>
              <a:cxn ang="0">
                <a:pos x="307" y="74"/>
              </a:cxn>
              <a:cxn ang="0">
                <a:pos x="205" y="75"/>
              </a:cxn>
              <a:cxn ang="0">
                <a:pos x="120" y="82"/>
              </a:cxn>
              <a:cxn ang="0">
                <a:pos x="55" y="92"/>
              </a:cxn>
              <a:cxn ang="0">
                <a:pos x="14" y="100"/>
              </a:cxn>
              <a:cxn ang="0">
                <a:pos x="0" y="104"/>
              </a:cxn>
            </a:cxnLst>
            <a:rect l="0" t="0" r="r" b="b"/>
            <a:pathLst>
              <a:path w="1225" h="467">
                <a:moveTo>
                  <a:pt x="0" y="104"/>
                </a:moveTo>
                <a:lnTo>
                  <a:pt x="2" y="102"/>
                </a:lnTo>
                <a:lnTo>
                  <a:pt x="11" y="97"/>
                </a:lnTo>
                <a:lnTo>
                  <a:pt x="26" y="91"/>
                </a:lnTo>
                <a:lnTo>
                  <a:pt x="46" y="82"/>
                </a:lnTo>
                <a:lnTo>
                  <a:pt x="71" y="71"/>
                </a:lnTo>
                <a:lnTo>
                  <a:pt x="100" y="61"/>
                </a:lnTo>
                <a:lnTo>
                  <a:pt x="135" y="49"/>
                </a:lnTo>
                <a:lnTo>
                  <a:pt x="174" y="38"/>
                </a:lnTo>
                <a:lnTo>
                  <a:pt x="218" y="27"/>
                </a:lnTo>
                <a:lnTo>
                  <a:pt x="264" y="17"/>
                </a:lnTo>
                <a:lnTo>
                  <a:pt x="316" y="9"/>
                </a:lnTo>
                <a:lnTo>
                  <a:pt x="370" y="3"/>
                </a:lnTo>
                <a:lnTo>
                  <a:pt x="427" y="0"/>
                </a:lnTo>
                <a:lnTo>
                  <a:pt x="489" y="0"/>
                </a:lnTo>
                <a:lnTo>
                  <a:pt x="552" y="3"/>
                </a:lnTo>
                <a:lnTo>
                  <a:pt x="618" y="11"/>
                </a:lnTo>
                <a:lnTo>
                  <a:pt x="687" y="22"/>
                </a:lnTo>
                <a:lnTo>
                  <a:pt x="758" y="40"/>
                </a:lnTo>
                <a:lnTo>
                  <a:pt x="821" y="60"/>
                </a:lnTo>
                <a:lnTo>
                  <a:pt x="879" y="80"/>
                </a:lnTo>
                <a:lnTo>
                  <a:pt x="929" y="104"/>
                </a:lnTo>
                <a:lnTo>
                  <a:pt x="975" y="127"/>
                </a:lnTo>
                <a:lnTo>
                  <a:pt x="1015" y="150"/>
                </a:lnTo>
                <a:lnTo>
                  <a:pt x="1049" y="173"/>
                </a:lnTo>
                <a:lnTo>
                  <a:pt x="1078" y="195"/>
                </a:lnTo>
                <a:lnTo>
                  <a:pt x="1102" y="214"/>
                </a:lnTo>
                <a:lnTo>
                  <a:pt x="1122" y="233"/>
                </a:lnTo>
                <a:lnTo>
                  <a:pt x="1136" y="247"/>
                </a:lnTo>
                <a:lnTo>
                  <a:pt x="1146" y="258"/>
                </a:lnTo>
                <a:lnTo>
                  <a:pt x="1153" y="266"/>
                </a:lnTo>
                <a:lnTo>
                  <a:pt x="1154" y="269"/>
                </a:lnTo>
                <a:lnTo>
                  <a:pt x="1225" y="227"/>
                </a:lnTo>
                <a:lnTo>
                  <a:pt x="1162" y="467"/>
                </a:lnTo>
                <a:lnTo>
                  <a:pt x="916" y="407"/>
                </a:lnTo>
                <a:lnTo>
                  <a:pt x="990" y="356"/>
                </a:lnTo>
                <a:lnTo>
                  <a:pt x="987" y="354"/>
                </a:lnTo>
                <a:lnTo>
                  <a:pt x="982" y="346"/>
                </a:lnTo>
                <a:lnTo>
                  <a:pt x="973" y="334"/>
                </a:lnTo>
                <a:lnTo>
                  <a:pt x="960" y="319"/>
                </a:lnTo>
                <a:lnTo>
                  <a:pt x="944" y="301"/>
                </a:lnTo>
                <a:lnTo>
                  <a:pt x="922" y="280"/>
                </a:lnTo>
                <a:lnTo>
                  <a:pt x="896" y="258"/>
                </a:lnTo>
                <a:lnTo>
                  <a:pt x="863" y="235"/>
                </a:lnTo>
                <a:lnTo>
                  <a:pt x="827" y="211"/>
                </a:lnTo>
                <a:lnTo>
                  <a:pt x="785" y="187"/>
                </a:lnTo>
                <a:lnTo>
                  <a:pt x="737" y="164"/>
                </a:lnTo>
                <a:lnTo>
                  <a:pt x="683" y="142"/>
                </a:lnTo>
                <a:lnTo>
                  <a:pt x="622" y="123"/>
                </a:lnTo>
                <a:lnTo>
                  <a:pt x="554" y="106"/>
                </a:lnTo>
                <a:lnTo>
                  <a:pt x="488" y="92"/>
                </a:lnTo>
                <a:lnTo>
                  <a:pt x="425" y="83"/>
                </a:lnTo>
                <a:lnTo>
                  <a:pt x="365" y="76"/>
                </a:lnTo>
                <a:lnTo>
                  <a:pt x="307" y="74"/>
                </a:lnTo>
                <a:lnTo>
                  <a:pt x="254" y="73"/>
                </a:lnTo>
                <a:lnTo>
                  <a:pt x="205" y="75"/>
                </a:lnTo>
                <a:lnTo>
                  <a:pt x="160" y="78"/>
                </a:lnTo>
                <a:lnTo>
                  <a:pt x="120" y="82"/>
                </a:lnTo>
                <a:lnTo>
                  <a:pt x="85" y="87"/>
                </a:lnTo>
                <a:lnTo>
                  <a:pt x="55" y="92"/>
                </a:lnTo>
                <a:lnTo>
                  <a:pt x="31" y="96"/>
                </a:lnTo>
                <a:lnTo>
                  <a:pt x="14" y="100"/>
                </a:lnTo>
                <a:lnTo>
                  <a:pt x="4" y="102"/>
                </a:lnTo>
                <a:lnTo>
                  <a:pt x="0" y="104"/>
                </a:lnTo>
                <a:close/>
              </a:path>
            </a:pathLst>
          </a:custGeom>
          <a:gradFill rotWithShape="1">
            <a:gsLst>
              <a:gs pos="0">
                <a:srgbClr val="FFC000"/>
              </a:gs>
              <a:gs pos="46000">
                <a:srgbClr val="D4C612"/>
              </a:gs>
              <a:gs pos="100000">
                <a:srgbClr val="D4C612">
                  <a:lumMod val="75000"/>
                </a:srgbClr>
              </a:gs>
            </a:gsLst>
            <a:lin ang="13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prstMaterial="metal">
            <a:bevelT w="88900" h="88900"/>
          </a:sp3d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gray">
          <a:xfrm>
            <a:off x="4995781" y="811378"/>
            <a:ext cx="1806178" cy="1688306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gradFill rotWithShape="1">
            <a:gsLst>
              <a:gs pos="0">
                <a:srgbClr val="EA7310">
                  <a:lumMod val="60000"/>
                  <a:lumOff val="40000"/>
                </a:srgbClr>
              </a:gs>
              <a:gs pos="24000">
                <a:srgbClr val="EA7310">
                  <a:shade val="93000"/>
                  <a:satMod val="130000"/>
                </a:srgbClr>
              </a:gs>
              <a:gs pos="100000">
                <a:srgbClr val="EA7310"/>
              </a:gs>
            </a:gsLst>
            <a:lin ang="16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metal">
            <a:bevelT w="88900" h="88900"/>
          </a:sp3d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51935" y="1162345"/>
            <a:ext cx="1290609" cy="51935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solidFill>
              <a:srgbClr val="D4C612"/>
            </a:solidFill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altLang="en-US" b="1">
                <a:solidFill>
                  <a:srgbClr val="D4C612">
                    <a:lumMod val="50000"/>
                  </a:srgbClr>
                </a:solidFill>
                <a:latin typeface="Arial" panose="020B0604020202020204" pitchFamily="34" charset="0"/>
              </a:rPr>
              <a:t>Tổng kết</a:t>
            </a:r>
            <a:endParaRPr lang="en-US" b="1" kern="10" dirty="0">
              <a:solidFill>
                <a:srgbClr val="D4C612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70415" y="2377869"/>
            <a:ext cx="1661692" cy="51935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solidFill>
              <a:srgbClr val="EA7310"/>
            </a:solidFill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b="1">
                <a:solidFill>
                  <a:srgbClr val="EA7310"/>
                </a:solidFill>
                <a:latin typeface="Arial" panose="020B0604020202020204" pitchFamily="34" charset="0"/>
              </a:rPr>
              <a:t>Định hướng</a:t>
            </a:r>
            <a:endParaRPr lang="en-US" b="1" kern="10" dirty="0">
              <a:solidFill>
                <a:srgbClr val="EA731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24054" y="3063669"/>
            <a:ext cx="2002886" cy="51935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solidFill>
              <a:srgbClr val="34A4DC"/>
            </a:solidFill>
            <a:prstDash val="solid"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b="1">
                <a:solidFill>
                  <a:srgbClr val="34A4DC"/>
                </a:solidFill>
                <a:latin typeface="Arial" panose="020B0604020202020204" pitchFamily="34" charset="0"/>
              </a:rPr>
              <a:t>Thu hồi ý  kiến</a:t>
            </a:r>
            <a:endParaRPr lang="en-US" b="1" kern="10" dirty="0">
              <a:solidFill>
                <a:srgbClr val="34A4DC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383740" y="1833825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-90488" algn="just">
              <a:spcBef>
                <a:spcPct val="50000"/>
              </a:spcBef>
              <a:buSzPct val="80000"/>
            </a:pPr>
            <a:r>
              <a:rPr lang="vi-VN" dirty="0">
                <a:solidFill>
                  <a:srgbClr val="FFFFFF"/>
                </a:solidFill>
                <a:latin typeface="Arial" panose="020B0604020202020204" pitchFamily="34" charset="0"/>
              </a:rPr>
              <a:t>Tổng kết lại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kiến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thức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về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đa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dạng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sinh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học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017242" y="2945917"/>
            <a:ext cx="3143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-90488" algn="just">
              <a:spcBef>
                <a:spcPct val="50000"/>
              </a:spcBef>
              <a:buSzPct val="80000"/>
            </a:pP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Định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hướng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sinh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tới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lối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sống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tích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cực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lành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mạnh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485900" y="3690048"/>
            <a:ext cx="297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Kỹ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thuật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“</a:t>
            </a:r>
            <a:r>
              <a:rPr lang="vi-VN" dirty="0">
                <a:solidFill>
                  <a:srgbClr val="FFFFFF"/>
                </a:solidFill>
                <a:latin typeface="Arial" panose="020B0604020202020204" pitchFamily="34" charset="0"/>
              </a:rPr>
              <a:t>3 lần 3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”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vi-VN" dirty="0">
                <a:solidFill>
                  <a:srgbClr val="FFFFFF"/>
                </a:solidFill>
                <a:latin typeface="Arial" panose="020B0604020202020204" pitchFamily="34" charset="0"/>
              </a:rPr>
              <a:t>3 điều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hài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lòng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nhất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vi-VN" dirty="0">
                <a:solidFill>
                  <a:srgbClr val="FFFFFF"/>
                </a:solidFill>
                <a:latin typeface="Arial" panose="020B0604020202020204" pitchFamily="34" charset="0"/>
              </a:rPr>
              <a:t>3 điều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góp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ý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vi-VN" dirty="0">
                <a:solidFill>
                  <a:srgbClr val="FFFFFF"/>
                </a:solidFill>
                <a:latin typeface="Arial" panose="020B0604020202020204" pitchFamily="34" charset="0"/>
              </a:rPr>
              <a:t>3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ý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kiến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thắc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mắc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gray">
          <a:xfrm>
            <a:off x="1257300" y="16673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sz="3000" kern="0" dirty="0">
                <a:solidFill>
                  <a:srgbClr val="FFFFFF"/>
                </a:solidFill>
                <a:latin typeface="Arial"/>
              </a:rPr>
              <a:t>TỔNG KẾT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886200"/>
            <a:ext cx="1375992" cy="125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846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571</Words>
  <PresentationFormat>On-screen Show (16:9)</PresentationFormat>
  <Paragraphs>75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Jokerman</vt:lpstr>
      <vt:lpstr>Modern Love</vt:lpstr>
      <vt:lpstr>The Hand</vt:lpstr>
      <vt:lpstr>Wingdings</vt:lpstr>
      <vt:lpstr>Office Theme</vt:lpstr>
      <vt:lpstr>SketchyVTI</vt:lpstr>
      <vt:lpstr>Bài 24:  ĐA DẠNG SINH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TỔNG KẾT ĐA DẠNG SINH HỌC</vt:lpstr>
      <vt:lpstr>PowerPoint Presentation</vt:lpstr>
      <vt:lpstr>PowerPoint Presentation</vt:lpstr>
      <vt:lpstr>HƯỚNG DẪN VỀ NHÀ: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2020-04-15T13:26:21Z</dcterms:created>
  <dcterms:modified xsi:type="dcterms:W3CDTF">2021-05-24T03:46:40Z</dcterms:modified>
</cp:coreProperties>
</file>