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8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66" r:id="rId23"/>
    <p:sldId id="256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90" r:id="rId33"/>
    <p:sldId id="29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67EC0-C624-407C-A857-B5387F59FBA4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D6B41-7490-47F1-B678-10930E17B5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57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60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4487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16864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68734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889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6847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07336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143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7835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60421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551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pPr/>
              <a:t>26/07/2022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08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microsoft.com/office/2007/relationships/media" Target="../media/media1.mp3"/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6" Type="http://schemas.openxmlformats.org/officeDocument/2006/relationships/slide" Target="slide23.xml"/><Relationship Id="rId1" Type="http://schemas.openxmlformats.org/officeDocument/2006/relationships/vide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microsoft.com/office/2007/relationships/hdphoto" Target="../media/hdphoto1.wdp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19" Type="http://schemas.openxmlformats.org/officeDocument/2006/relationships/image" Target="../media/image33.png"/><Relationship Id="rId9" Type="http://schemas.openxmlformats.org/officeDocument/2006/relationships/image" Target="../media/image26.png"/><Relationship Id="rId1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25.xml"/><Relationship Id="rId18" Type="http://schemas.openxmlformats.org/officeDocument/2006/relationships/slide" Target="slide30.xml"/><Relationship Id="rId3" Type="http://schemas.openxmlformats.org/officeDocument/2006/relationships/slide" Target="slide31.xml"/><Relationship Id="rId7" Type="http://schemas.openxmlformats.org/officeDocument/2006/relationships/image" Target="../media/image36.png"/><Relationship Id="rId12" Type="http://schemas.openxmlformats.org/officeDocument/2006/relationships/slide" Target="slide24.xml"/><Relationship Id="rId17" Type="http://schemas.openxmlformats.org/officeDocument/2006/relationships/slide" Target="slide29.xml"/><Relationship Id="rId2" Type="http://schemas.openxmlformats.org/officeDocument/2006/relationships/image" Target="../media/image34.jpeg"/><Relationship Id="rId16" Type="http://schemas.openxmlformats.org/officeDocument/2006/relationships/slide" Target="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slide" Target="slide27.xml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slide" Target="slide2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microsoft.com/office/2007/relationships/hdphoto" Target="../media/hdphoto2.wdp"/><Relationship Id="rId4" Type="http://schemas.openxmlformats.org/officeDocument/2006/relationships/image" Target="../media/image41.png"/><Relationship Id="rId9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E. GA ĐỊA LÍ\Ảnh SGK\Ảnh lớp 8\Bản đồ trống V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6763" y="0"/>
            <a:ext cx="729754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PTS\Desktop\GADT ĐL7 (KNTTCS, kì 1)\download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171" y="161439"/>
            <a:ext cx="5791200" cy="3234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3" name="Picture 3" descr="C:\Users\PTS\Desktop\GADT ĐL7 (KNTTCS, kì 1)\4_16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140" y="3512457"/>
            <a:ext cx="5820231" cy="3214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 descr="C:\Users\PTS\Desktop\GADT ĐL7 (KNTTCS, kì 1)\download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0514" y="3665937"/>
            <a:ext cx="5950861" cy="3075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3" descr="C:\Users\PTS\Desktop\GADT ĐL7 (KNTTCS, kì 1)\ve-may-bay-di-nga-15-11-2017-1-550x36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6628" y="130628"/>
            <a:ext cx="5820232" cy="33092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291771" y="2995079"/>
            <a:ext cx="2380343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Mùa đông lạnh giá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07885" y="6327264"/>
            <a:ext cx="2365829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Mùa hè ngắn ngủi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60220" y="3024106"/>
            <a:ext cx="1654629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Sông Ô-bi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15076" y="6341778"/>
            <a:ext cx="1843316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Hồ Bai-can</a:t>
            </a:r>
            <a:endParaRPr lang="en-US" sz="20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  <a:endParaRPr lang="en-US" sz="27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889736"/>
          <a:ext cx="5519787" cy="2183447"/>
        </p:xfrm>
        <a:graphic>
          <a:graphicData uri="http://schemas.openxmlformats.org/drawingml/2006/table">
            <a:tbl>
              <a:tblPr/>
              <a:tblGrid>
                <a:gridCol w="1190023"/>
                <a:gridCol w="4329764"/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Khoáng</a:t>
                      </a:r>
                      <a:r>
                        <a:rPr lang="en-US" sz="2300" baseline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sản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31365" y="2461846"/>
            <a:ext cx="41499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smtClean="0"/>
              <a:t>- Phong phú: sắt, thiếc, đồng, than đá, dầu mỏ….</a:t>
            </a:r>
            <a:endParaRPr lang="en-US" sz="2600" b="1"/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325164" y="4534233"/>
            <a:ext cx="5331053" cy="134404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 Xác định trên H.7.2 phân bố một số loại khoáng sản ở Bắc Á.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12544" y="4088354"/>
            <a:ext cx="1000545" cy="10866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 smtClean="0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18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 smtClean="0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 smtClean="0">
                <a:solidFill>
                  <a:srgbClr val="002060"/>
                </a:solidFill>
                <a:cs typeface="Arial" pitchFamily="34" charset="0"/>
              </a:rPr>
              <a:t>a. Khu vực Bắc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  <a:endParaRPr lang="en-US" sz="27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889736"/>
          <a:ext cx="5850378" cy="2183447"/>
        </p:xfrm>
        <a:graphic>
          <a:graphicData uri="http://schemas.openxmlformats.org/drawingml/2006/table">
            <a:tbl>
              <a:tblPr/>
              <a:tblGrid>
                <a:gridCol w="1150545"/>
                <a:gridCol w="4699833"/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 baseline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Cảnh quan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04731" y="2461846"/>
            <a:ext cx="4616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smtClean="0"/>
              <a:t>- Đài nguyên và rừng tai ga (rừng lá kim).</a:t>
            </a:r>
            <a:endParaRPr lang="en-US" sz="2600" b="1"/>
          </a:p>
        </p:txBody>
      </p:sp>
      <p:sp>
        <p:nvSpPr>
          <p:cNvPr id="14" name="Rectangle 13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 smtClean="0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16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 smtClean="0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 smtClean="0">
                <a:solidFill>
                  <a:srgbClr val="002060"/>
                </a:solidFill>
                <a:cs typeface="Arial" pitchFamily="34" charset="0"/>
              </a:rPr>
              <a:t>a. Khu vực Bắc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PTS\Desktop\GADT ĐL7 (KNTTCS, kì 1)\download (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69" y="3541487"/>
            <a:ext cx="6161649" cy="325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1" name="Picture 3" descr="C:\Users\PTS\Desktop\GADT ĐL7 (KNTTCS, kì 1)\cwu14192130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1326" y="72570"/>
            <a:ext cx="5777132" cy="3309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4" name="Picture 6" descr="C:\Users\PTS\Desktop\GADT ĐL7 (KNTTCS, kì 1)\Oymyakon-Yakutia-Russia-trave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70" y="43543"/>
            <a:ext cx="6168573" cy="3338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5" name="Picture 7" descr="C:\Users\PTS\Desktop\GADT ĐL7 (KNTTCS, kì 1)\cuoc-song-o-ngoi-lang-heo-lanh-vung-vien-dong-nga_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259" y="3457596"/>
            <a:ext cx="5762171" cy="3327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  <a:endParaRPr lang="en-US" sz="27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198551" y="1781997"/>
            <a:ext cx="5549106" cy="107877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defRPr/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   Hoàn thành bảng kiến thức về đặc điểm tự nhiên Trung Á: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0" y="1389373"/>
            <a:ext cx="1000545" cy="1086608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83136" y="3071424"/>
          <a:ext cx="5399207" cy="3505200"/>
        </p:xfrm>
        <a:graphic>
          <a:graphicData uri="http://schemas.openxmlformats.org/drawingml/2006/table">
            <a:tbl>
              <a:tblPr/>
              <a:tblGrid>
                <a:gridCol w="1951838"/>
                <a:gridCol w="3447369"/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Lãnh thổ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Địa hình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b-NO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Khí hậu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Khoáng sản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Sông ngòi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Cảnh quan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 smtClean="0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14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 smtClean="0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 smtClean="0">
                <a:solidFill>
                  <a:srgbClr val="002060"/>
                </a:solidFill>
                <a:cs typeface="Arial" pitchFamily="34" charset="0"/>
              </a:rPr>
              <a:t>b. Khu vực Trung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  <a:endParaRPr lang="en-US" sz="27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4" y="1889736"/>
          <a:ext cx="5441410" cy="2785427"/>
        </p:xfrm>
        <a:graphic>
          <a:graphicData uri="http://schemas.openxmlformats.org/drawingml/2006/table">
            <a:tbl>
              <a:tblPr/>
              <a:tblGrid>
                <a:gridCol w="1167559"/>
                <a:gridCol w="4273851"/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9894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Lãnh thổ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73085" y="2447778"/>
            <a:ext cx="41359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smtClean="0"/>
              <a:t>- Nằm ở trung tâm châu Á.</a:t>
            </a:r>
          </a:p>
          <a:p>
            <a:pPr algn="just">
              <a:lnSpc>
                <a:spcPct val="150000"/>
              </a:lnSpc>
            </a:pPr>
            <a:r>
              <a:rPr lang="en-US" sz="2800" b="1" smtClean="0"/>
              <a:t>- Không tiếp giáp đại dương.</a:t>
            </a:r>
            <a:endParaRPr lang="en-US" sz="2600" b="1"/>
          </a:p>
        </p:txBody>
      </p:sp>
      <p:sp>
        <p:nvSpPr>
          <p:cNvPr id="14" name="Rectangle 13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 smtClean="0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16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 smtClean="0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 smtClean="0">
                <a:solidFill>
                  <a:srgbClr val="002060"/>
                </a:solidFill>
                <a:cs typeface="Arial" pitchFamily="34" charset="0"/>
              </a:rPr>
              <a:t>b. Khu vực Trung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  <a:endParaRPr lang="en-US" sz="27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749056"/>
          <a:ext cx="5480598" cy="2103120"/>
        </p:xfrm>
        <a:graphic>
          <a:graphicData uri="http://schemas.openxmlformats.org/drawingml/2006/table">
            <a:tbl>
              <a:tblPr/>
              <a:tblGrid>
                <a:gridCol w="973541"/>
                <a:gridCol w="4507057"/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Địa</a:t>
                      </a:r>
                      <a:r>
                        <a:rPr lang="en-US" sz="2300" baseline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hình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283175" y="2843686"/>
            <a:ext cx="4307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b-NO" sz="2800" b="1" smtClean="0"/>
              <a:t>- </a:t>
            </a:r>
            <a:r>
              <a:rPr lang="en-US" sz="2800" b="1" smtClean="0"/>
              <a:t>Hệ thống núi bao bọc xung quanh</a:t>
            </a:r>
            <a:r>
              <a:rPr lang="nb-NO" sz="2800" b="1" smtClean="0"/>
              <a:t>.</a:t>
            </a:r>
            <a:endParaRPr lang="en-US" sz="2600" b="1"/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170416" y="4638310"/>
            <a:ext cx="5511927" cy="1111346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   Xác định trên H.7.2 SGK các dãy núi Thiên Sơn, Pa-mia.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-42204" y="4072280"/>
            <a:ext cx="1000545" cy="10866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 smtClean="0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18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 smtClean="0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 smtClean="0">
                <a:solidFill>
                  <a:srgbClr val="002060"/>
                </a:solidFill>
                <a:cs typeface="Arial" pitchFamily="34" charset="0"/>
              </a:rPr>
              <a:t>b. Khu vực Trung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5" descr="C:\Users\PTS\Desktop\GADT ĐL7 (KNTTCS, kì 1)\220px-Verhnee_Shavlinskoe_oze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947" y="43542"/>
            <a:ext cx="6006906" cy="3368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328057" y="3113314"/>
            <a:ext cx="294640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Dãy núi An-tai</a:t>
            </a:r>
            <a:endParaRPr lang="en-US" sz="2000" b="1">
              <a:solidFill>
                <a:srgbClr val="0000FF"/>
              </a:solidFill>
            </a:endParaRPr>
          </a:p>
        </p:txBody>
      </p:sp>
      <p:pic>
        <p:nvPicPr>
          <p:cNvPr id="28676" name="Picture 4" descr="C:\Users\PTS\Desktop\GADT ĐL7 (KNTTCS, kì 1)\download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0083" y="47303"/>
            <a:ext cx="5933087" cy="3358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78" name="Picture 6" descr="C:\Users\PTS\Desktop\GADT ĐL7 (KNTTCS, kì 1)\_105089944_113fad30-e333-4de7-96c9-2c737518f9e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8548" y="3531476"/>
            <a:ext cx="5964621" cy="3326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8017891" y="6457890"/>
            <a:ext cx="294640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Thảo nguyên Pa-mia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9312" y="2987190"/>
            <a:ext cx="294640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Dãy núi Thiên Sơn</a:t>
            </a:r>
            <a:endParaRPr lang="en-US" sz="2000" b="1">
              <a:solidFill>
                <a:srgbClr val="0000FF"/>
              </a:solidFill>
            </a:endParaRPr>
          </a:p>
        </p:txBody>
      </p:sp>
      <p:pic>
        <p:nvPicPr>
          <p:cNvPr id="28679" name="Picture 7" descr="C:\Users\PTS\Desktop\GADT ĐL7 (KNTTCS, kì 1)\Pamir_Mountains,_Tajikistan,_06-04-2008 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533" y="3446119"/>
            <a:ext cx="5990898" cy="3348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1590817" y="6457890"/>
            <a:ext cx="294640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Dãy núi Pa-mia</a:t>
            </a:r>
            <a:endParaRPr lang="en-US" sz="20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  <a:endParaRPr lang="en-US" sz="27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889736"/>
          <a:ext cx="5428347" cy="1581467"/>
        </p:xfrm>
        <a:graphic>
          <a:graphicData uri="http://schemas.openxmlformats.org/drawingml/2006/table">
            <a:tbl>
              <a:tblPr/>
              <a:tblGrid>
                <a:gridCol w="1081736"/>
                <a:gridCol w="4346611"/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Khí</a:t>
                      </a:r>
                      <a:r>
                        <a:rPr lang="en-US" sz="2300" baseline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hậu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64046" y="2657791"/>
            <a:ext cx="454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/>
              <a:t>- Ôn đới lục địa gay gắt.</a:t>
            </a:r>
            <a:endParaRPr lang="en-US" sz="2600" b="1"/>
          </a:p>
        </p:txBody>
      </p:sp>
      <p:sp>
        <p:nvSpPr>
          <p:cNvPr id="14" name="Rectangle 13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 smtClean="0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16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 smtClean="0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 smtClean="0">
                <a:solidFill>
                  <a:srgbClr val="002060"/>
                </a:solidFill>
                <a:cs typeface="Arial" pitchFamily="34" charset="0"/>
              </a:rPr>
              <a:t>b. Khu vực Trung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  <a:endParaRPr lang="en-US" sz="27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0" y="730445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777192"/>
          <a:ext cx="5850378" cy="2884487"/>
        </p:xfrm>
        <a:graphic>
          <a:graphicData uri="http://schemas.openxmlformats.org/drawingml/2006/table">
            <a:tbl>
              <a:tblPr/>
              <a:tblGrid>
                <a:gridCol w="1193972"/>
                <a:gridCol w="4656406"/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Sông</a:t>
                      </a:r>
                      <a:r>
                        <a:rPr lang="en-US" sz="2300" baseline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hồ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100" baseline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20837" y="2349302"/>
            <a:ext cx="4600135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smtClean="0"/>
              <a:t>- Kém phát triển.</a:t>
            </a:r>
          </a:p>
          <a:p>
            <a:pPr>
              <a:lnSpc>
                <a:spcPct val="130000"/>
              </a:lnSpc>
              <a:buFontTx/>
              <a:buChar char="-"/>
            </a:pPr>
            <a:r>
              <a:rPr lang="en-US" sz="2800" b="1" smtClean="0"/>
              <a:t>Hai sông lớn: Xưa Đa-ri-a và A-mu Đa-ri-a.</a:t>
            </a:r>
          </a:p>
          <a:p>
            <a:pPr>
              <a:lnSpc>
                <a:spcPct val="130000"/>
              </a:lnSpc>
              <a:buFontTx/>
              <a:buChar char="-"/>
            </a:pPr>
            <a:r>
              <a:rPr lang="en-US" sz="2800" b="1" smtClean="0"/>
              <a:t> Các hồ: A-ran, Ban-khat…</a:t>
            </a:r>
            <a:endParaRPr lang="en-US" sz="2600" b="1"/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325164" y="5098959"/>
            <a:ext cx="5409430" cy="134404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 Xác định trên H.7.2 một số sông, hồ ở Trung Á.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12544" y="4653080"/>
            <a:ext cx="1000545" cy="108660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 smtClean="0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20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 smtClean="0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 smtClean="0">
                <a:solidFill>
                  <a:srgbClr val="002060"/>
                </a:solidFill>
                <a:cs typeface="Arial" pitchFamily="34" charset="0"/>
              </a:rPr>
              <a:t>b. Khu vực Trung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5F295B-4E73-4941-B32D-88CC9D77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7" y="1283"/>
            <a:ext cx="12191980" cy="685671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264291"/>
                  </p:ext>
                </p:extLst>
              </p:nvPr>
            </p:nvGraphicFramePr>
            <p:xfrm>
              <a:off x="194553" y="4597881"/>
              <a:ext cx="2071755" cy="2071756"/>
            </p:xfrm>
            <a:graphic>
              <a:graphicData uri="http://schemas.microsoft.com/office/drawing/2017/model3d">
                <am3d:model3d r:embed="">
                  <am3d:spPr>
                    <a:xfrm>
                      <a:off x="0" y="0"/>
                      <a:ext cx="2071755" cy="207175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91953" ay="-935331" az="-2174462"/>
                    <am3d:postTrans dx="0" dy="0" dz="0"/>
                  </am3d:trans>
                  <am3d:raster rName="Office3DRenderer" rVer="16.0.8326">
                    <am3d:blip r:embed=""/>
                  </am3d:raster>
                  <am3d:objViewport viewportSz="3630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6" descr="The Earth">
                <a:extLst>
                  <a:ext uri="{FF2B5EF4-FFF2-40B4-BE49-F238E27FC236}">
                    <a16:creationId xmlns:a16="http://schemas.microsoft.com/office/drawing/2014/main" xmlns="" id="{BBA11CFB-DAA6-4343-8F28-DFADCCD28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553" y="4597885"/>
                <a:ext cx="2071755" cy="207175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/>
          <p:cNvSpPr txBox="1"/>
          <p:nvPr/>
        </p:nvSpPr>
        <p:spPr>
          <a:xfrm>
            <a:off x="1209037" y="1067060"/>
            <a:ext cx="9707880" cy="34163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7. Bản đồ chính trị châu Á, </a:t>
            </a:r>
          </a:p>
          <a:p>
            <a:pPr algn="ctr">
              <a:lnSpc>
                <a:spcPct val="120000"/>
              </a:lnSpc>
            </a:pPr>
            <a:r>
              <a:rPr lang="en-US" sz="6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khu vực của châu Á </a:t>
            </a:r>
          </a:p>
          <a:p>
            <a:pPr algn="ctr">
              <a:lnSpc>
                <a:spcPct val="120000"/>
              </a:lnSpc>
            </a:pPr>
            <a:r>
              <a:rPr lang="en-US" sz="6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(tiết 2)</a:t>
            </a:r>
            <a:endParaRPr lang="en-US" sz="6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4912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  <a:endParaRPr lang="en-US" sz="27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889736"/>
          <a:ext cx="5506724" cy="2183447"/>
        </p:xfrm>
        <a:graphic>
          <a:graphicData uri="http://schemas.openxmlformats.org/drawingml/2006/table">
            <a:tbl>
              <a:tblPr/>
              <a:tblGrid>
                <a:gridCol w="1248233"/>
                <a:gridCol w="4258491"/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Khoáng</a:t>
                      </a:r>
                      <a:r>
                        <a:rPr lang="en-US" sz="2300" baseline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sản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15291" y="2461846"/>
            <a:ext cx="41670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smtClean="0"/>
              <a:t>- Phong phú: dầu mỏ, sắt, kim loại quý, kim loại màu.</a:t>
            </a:r>
            <a:endParaRPr lang="en-US" sz="2600" b="1"/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325163" y="4756304"/>
            <a:ext cx="5487807" cy="134404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 Xác định trên H.7.2 phân bố một số loại khoáng sản ở Trung Á.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12544" y="4310425"/>
            <a:ext cx="1000545" cy="10866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 smtClean="0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18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 smtClean="0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 smtClean="0">
                <a:solidFill>
                  <a:srgbClr val="002060"/>
                </a:solidFill>
                <a:cs typeface="Arial" pitchFamily="34" charset="0"/>
              </a:rPr>
              <a:t>b. Khu vực Trung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  <a:endParaRPr lang="en-US" sz="27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889736"/>
          <a:ext cx="5428347" cy="2785427"/>
        </p:xfrm>
        <a:graphic>
          <a:graphicData uri="http://schemas.openxmlformats.org/drawingml/2006/table">
            <a:tbl>
              <a:tblPr/>
              <a:tblGrid>
                <a:gridCol w="1109706"/>
                <a:gridCol w="4318641"/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 baseline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Cảnh quan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361546" y="2461846"/>
            <a:ext cx="41499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smtClean="0"/>
              <a:t>Thảo nguyên, bán hoang mạc và hoang mạc, rừng lá kim.</a:t>
            </a:r>
            <a:endParaRPr lang="en-US" sz="2600" b="1"/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325164" y="4965895"/>
            <a:ext cx="5383305" cy="158965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 Vì sao Trung Á hình thành hoang mạc lớn và rất ít sông ngòi?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12544" y="4498330"/>
            <a:ext cx="1000545" cy="108660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 smtClean="0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18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 smtClean="0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 smtClean="0">
                <a:solidFill>
                  <a:srgbClr val="002060"/>
                </a:solidFill>
                <a:cs typeface="Arial" pitchFamily="34" charset="0"/>
              </a:rPr>
              <a:t>b. Khu vực Trung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Khám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3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Tê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4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8000"/>
                </a:solidFill>
              </a:rPr>
              <a:t>Ngựa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5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6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3" name="Rounded Rectangle 32">
            <a:hlinkClick r:id="rId17" action="ppaction://hlinksldjump"/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8000"/>
                </a:solidFill>
              </a:rPr>
              <a:t>Sư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8" action="ppaction://hlinksldjump"/>
          </p:cNvPr>
          <p:cNvSpPr/>
          <p:nvPr/>
        </p:nvSpPr>
        <p:spPr>
          <a:xfrm>
            <a:off x="10274811" y="6320974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008000"/>
                </a:solidFill>
              </a:rPr>
              <a:t>Hươu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cao</a:t>
            </a:r>
            <a:r>
              <a:rPr lang="en-US" sz="2200" b="1" dirty="0" smtClean="0">
                <a:solidFill>
                  <a:srgbClr val="008000"/>
                </a:solidFill>
              </a:rPr>
              <a:t> </a:t>
            </a:r>
            <a:r>
              <a:rPr lang="en-US" sz="2200" b="1" dirty="0" err="1" smtClean="0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0905" y="2572001"/>
            <a:ext cx="60596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</a:rPr>
              <a:t>Câu 1. Phía đông khu vực Bắc Á là dạng địa hình nào?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5467" y="4962311"/>
            <a:ext cx="2880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00FF"/>
                </a:solidFill>
              </a:rPr>
              <a:t>Miền núi Xi-bia.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87337" y="2272621"/>
            <a:ext cx="64269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</a:rPr>
              <a:t>Câu 2. Các sông ở Bắc Á đều có hướng chảy như thế nào?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2787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00FF"/>
                </a:solidFill>
              </a:rPr>
              <a:t>Từ nam lên bắc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00140" y="2164362"/>
            <a:ext cx="6073058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</a:rPr>
              <a:t>Câu 3. So với Bắc Á, khí hậu khu vực Trung Á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6592" y="4472828"/>
            <a:ext cx="3285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00FF"/>
                </a:solidFill>
              </a:rPr>
              <a:t>ít khắc nghiệt hơn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7483" y="2262334"/>
            <a:ext cx="60377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</a:rPr>
              <a:t>Câu 4. Dãy Thiên Sơn nằm ở khu vực Bắc Á hay Trung Á?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5840" y="5091393"/>
            <a:ext cx="14877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00FF"/>
                </a:solidFill>
              </a:rPr>
              <a:t>Trung 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46624" y="2208545"/>
            <a:ext cx="645457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</a:rPr>
              <a:t>Câu 5. Kiểu rừng nào phổ biến nhất khu vực Bắc Á?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9329" y="4486275"/>
            <a:ext cx="44071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00FF"/>
                </a:solidFill>
              </a:rPr>
              <a:t>Rừng tai ga (rừng lá kim)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99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3383" y="2392962"/>
            <a:ext cx="74969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</a:rPr>
              <a:t>Câu 6. Kim loại quí và kim loại màu có nhiều ở khu vực Bắc Á hay Trung Á?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29688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00FF"/>
                </a:solidFill>
              </a:rPr>
              <a:t>Khu vực Trung 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257152" y="83976"/>
            <a:ext cx="1934848" cy="33252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068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  <a:endParaRPr lang="en-US" sz="27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596" y="805937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 smtClean="0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 smtClean="0">
                <a:solidFill>
                  <a:srgbClr val="002060"/>
                </a:solidFill>
                <a:cs typeface="Arial" pitchFamily="34" charset="0"/>
              </a:rPr>
              <a:t>a. Khu vực Bắc Á</a:t>
            </a:r>
            <a:endParaRPr lang="en-US" sz="29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198551" y="1835252"/>
            <a:ext cx="6032991" cy="155506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Quan sát H.7.1.SGK, cho biết vị trí của khu vực Bắc Á và Trung Á.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0" y="1389373"/>
            <a:ext cx="1000545" cy="10866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71771" y="6282417"/>
            <a:ext cx="5617029" cy="430885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200" b="1" smtClean="0">
                <a:solidFill>
                  <a:srgbClr val="0000FF"/>
                </a:solidFill>
              </a:rPr>
              <a:t>H.7.1. Bản đồ chính trị châu Á</a:t>
            </a:r>
            <a:endParaRPr lang="en-US" sz="2200">
              <a:solidFill>
                <a:srgbClr val="0000FF"/>
              </a:solidFill>
            </a:endParaRPr>
          </a:p>
        </p:txBody>
      </p:sp>
      <p:pic>
        <p:nvPicPr>
          <p:cNvPr id="11" name="Picture 2" descr="C:\Users\PTS\Desktop\Ảnh\7af0189276b4b9eae0a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86730" y="934259"/>
            <a:ext cx="5613012" cy="533290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3829" y="2100200"/>
            <a:ext cx="744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</a:rPr>
              <a:t>Câu 7. Đặc điểm lãnh thổ khác biệt nhất của Bắc Á so với Trung Á là gì?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9322" y="4486275"/>
            <a:ext cx="2779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00FF"/>
                </a:solidFill>
              </a:rPr>
              <a:t>Bắc Á giáp biển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10261410" y="280401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031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538355" y="1397001"/>
            <a:ext cx="11210300" cy="1472323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HS về nhà lập bảng so sánh đặc điểm tự nhiên giữa khu vực Bắc Á và khu vực Trung Á.</a:t>
            </a:r>
          </a:p>
        </p:txBody>
      </p:sp>
      <p:pic>
        <p:nvPicPr>
          <p:cNvPr id="4" name="Picture 11" descr="question_pop_up_from_box_rotate_hg_cl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537" y="190020"/>
            <a:ext cx="1675732" cy="152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rcRect/>
          <a:stretch>
            <a:fillRect/>
          </a:stretch>
        </p:blipFill>
        <p:spPr>
          <a:xfrm>
            <a:off x="10624457" y="4886717"/>
            <a:ext cx="1250868" cy="19712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3689264" y="47500"/>
            <a:ext cx="4202443" cy="8412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700" b="1" u="sng" smtClean="0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VỀ NHÀ</a:t>
            </a:r>
            <a:endParaRPr lang="en-US" sz="4700" b="1" u="sng" dirty="0">
              <a:ln w="11430"/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3">
            <a:extLst>
              <a:ext uri="{FF2B5EF4-FFF2-40B4-BE49-F238E27FC236}">
                <a16:creationId xmlns="" xmlns:a16="http://schemas.microsoft.com/office/drawing/2014/main" id="{070F9AC1-A134-4015-890E-BCE47C0E71BD}"/>
              </a:ext>
            </a:extLst>
          </p:cNvPr>
          <p:cNvCxnSpPr/>
          <p:nvPr/>
        </p:nvCxnSpPr>
        <p:spPr>
          <a:xfrm>
            <a:off x="1658104" y="2415261"/>
            <a:ext cx="9445781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4" name="直接连接符 4">
            <a:extLst>
              <a:ext uri="{FF2B5EF4-FFF2-40B4-BE49-F238E27FC236}">
                <a16:creationId xmlns="" xmlns:a16="http://schemas.microsoft.com/office/drawing/2014/main" id="{58FA28A4-92B4-4719-B30A-C60BD62C75B6}"/>
              </a:ext>
            </a:extLst>
          </p:cNvPr>
          <p:cNvCxnSpPr/>
          <p:nvPr/>
        </p:nvCxnSpPr>
        <p:spPr>
          <a:xfrm>
            <a:off x="1658104" y="2472452"/>
            <a:ext cx="9445781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5" name="矩形 69">
            <a:extLst>
              <a:ext uri="{FF2B5EF4-FFF2-40B4-BE49-F238E27FC236}">
                <a16:creationId xmlns="" xmlns:a16="http://schemas.microsoft.com/office/drawing/2014/main" id="{51DAC5B5-D1F2-4AF2-B9DE-7C9FD4DEC017}"/>
              </a:ext>
            </a:extLst>
          </p:cNvPr>
          <p:cNvSpPr/>
          <p:nvPr/>
        </p:nvSpPr>
        <p:spPr>
          <a:xfrm>
            <a:off x="1326878" y="2647132"/>
            <a:ext cx="10072913" cy="185691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altLang="zh-CN" sz="11500" b="1" smtClean="0">
                <a:solidFill>
                  <a:srgbClr val="2DB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HelveBold" panose="02040603050506020204" pitchFamily="18" charset="0"/>
                <a:ea typeface="微软雅黑" panose="020B0503020204020204" charset="-122"/>
                <a:sym typeface="微软雅黑" panose="020B0503020204020204" charset="-122"/>
              </a:rPr>
              <a:t>THANKYOU</a:t>
            </a:r>
            <a:endParaRPr lang="zh-CN" altLang="en-US" sz="115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HelveBold" panose="020406030505060202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="" xmlns:a16="http://schemas.microsoft.com/office/drawing/2014/main" id="{CDE5F29A-6A3D-41AC-AA05-6D8A47A59ABE}"/>
              </a:ext>
            </a:extLst>
          </p:cNvPr>
          <p:cNvCxnSpPr/>
          <p:nvPr/>
        </p:nvCxnSpPr>
        <p:spPr>
          <a:xfrm>
            <a:off x="1640443" y="5005551"/>
            <a:ext cx="9445781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68015D8C-5956-4EA0-BDC2-63B80968E610}"/>
              </a:ext>
            </a:extLst>
          </p:cNvPr>
          <p:cNvCxnSpPr/>
          <p:nvPr/>
        </p:nvCxnSpPr>
        <p:spPr>
          <a:xfrm>
            <a:off x="1640443" y="5062739"/>
            <a:ext cx="9445781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grpSp>
        <p:nvGrpSpPr>
          <p:cNvPr id="2" name="组合 7">
            <a:extLst>
              <a:ext uri="{FF2B5EF4-FFF2-40B4-BE49-F238E27FC236}">
                <a16:creationId xmlns="" xmlns:a16="http://schemas.microsoft.com/office/drawing/2014/main" id="{8C4CF950-2111-4A2D-B821-8FCBB101C030}"/>
              </a:ext>
            </a:extLst>
          </p:cNvPr>
          <p:cNvGrpSpPr/>
          <p:nvPr/>
        </p:nvGrpSpPr>
        <p:grpSpPr>
          <a:xfrm>
            <a:off x="1658104" y="4807847"/>
            <a:ext cx="9413149" cy="338554"/>
            <a:chOff x="2992618" y="3469364"/>
            <a:chExt cx="6358413" cy="178980"/>
          </a:xfrm>
        </p:grpSpPr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4D582E20-C076-411F-B834-5DA32047A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035" y="3469364"/>
              <a:ext cx="4395930" cy="178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dist">
                <a:defRPr/>
              </a:pPr>
              <a:endParaRPr lang="zh-CN" altLang="en-US" sz="1600" kern="0" dirty="0">
                <a:solidFill>
                  <a:srgbClr val="00B050"/>
                </a:solidFill>
                <a:latin typeface="Impact MT Std" pitchFamily="34" charset="0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="" xmlns:a16="http://schemas.microsoft.com/office/drawing/2014/main" id="{A26F6027-9197-455E-82BC-F17D342916F3}"/>
                </a:ext>
              </a:extLst>
            </p:cNvPr>
            <p:cNvCxnSpPr/>
            <p:nvPr/>
          </p:nvCxnSpPr>
          <p:spPr bwMode="auto">
            <a:xfrm>
              <a:off x="2992618" y="3609064"/>
              <a:ext cx="1769599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11" name="直接连接符 10">
              <a:extLst>
                <a:ext uri="{FF2B5EF4-FFF2-40B4-BE49-F238E27FC236}">
                  <a16:creationId xmlns="" xmlns:a16="http://schemas.microsoft.com/office/drawing/2014/main" id="{C4DA958C-619A-4EDD-86E9-6AC60A3CC64B}"/>
                </a:ext>
              </a:extLst>
            </p:cNvPr>
            <p:cNvCxnSpPr/>
            <p:nvPr/>
          </p:nvCxnSpPr>
          <p:spPr bwMode="auto">
            <a:xfrm>
              <a:off x="7581433" y="3609064"/>
              <a:ext cx="1769598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</p:grpSp>
      <p:grpSp>
        <p:nvGrpSpPr>
          <p:cNvPr id="8" name="组合 126">
            <a:extLst>
              <a:ext uri="{FF2B5EF4-FFF2-40B4-BE49-F238E27FC236}">
                <a16:creationId xmlns="" xmlns:a16="http://schemas.microsoft.com/office/drawing/2014/main" id="{3FF08DA2-E210-4732-9C41-8FF48024E0C0}"/>
              </a:ext>
            </a:extLst>
          </p:cNvPr>
          <p:cNvGrpSpPr/>
          <p:nvPr/>
        </p:nvGrpSpPr>
        <p:grpSpPr>
          <a:xfrm>
            <a:off x="9121739" y="367999"/>
            <a:ext cx="769231" cy="895773"/>
            <a:chOff x="4570413" y="1616075"/>
            <a:chExt cx="3059113" cy="3562350"/>
          </a:xfrm>
        </p:grpSpPr>
        <p:sp>
          <p:nvSpPr>
            <p:cNvPr id="22" name="Freeform 89">
              <a:extLst>
                <a:ext uri="{FF2B5EF4-FFF2-40B4-BE49-F238E27FC236}">
                  <a16:creationId xmlns="" xmlns:a16="http://schemas.microsoft.com/office/drawing/2014/main" id="{FDB401E1-98FD-4952-95F1-82E8CEF10B9A}"/>
                </a:ext>
              </a:extLst>
            </p:cNvPr>
            <p:cNvSpPr/>
            <p:nvPr/>
          </p:nvSpPr>
          <p:spPr bwMode="auto">
            <a:xfrm>
              <a:off x="4570413" y="1616075"/>
              <a:ext cx="1530350" cy="2957513"/>
            </a:xfrm>
            <a:custGeom>
              <a:avLst/>
              <a:gdLst>
                <a:gd name="T0" fmla="*/ 360 w 360"/>
                <a:gd name="T1" fmla="*/ 14 h 695"/>
                <a:gd name="T2" fmla="*/ 360 w 360"/>
                <a:gd name="T3" fmla="*/ 14 h 695"/>
                <a:gd name="T4" fmla="*/ 37 w 360"/>
                <a:gd name="T5" fmla="*/ 243 h 695"/>
                <a:gd name="T6" fmla="*/ 266 w 360"/>
                <a:gd name="T7" fmla="*/ 670 h 695"/>
                <a:gd name="T8" fmla="*/ 280 w 360"/>
                <a:gd name="T9" fmla="*/ 686 h 695"/>
                <a:gd name="T10" fmla="*/ 289 w 360"/>
                <a:gd name="T11" fmla="*/ 695 h 695"/>
                <a:gd name="T12" fmla="*/ 340 w 360"/>
                <a:gd name="T13" fmla="*/ 695 h 695"/>
                <a:gd name="T14" fmla="*/ 360 w 360"/>
                <a:gd name="T15" fmla="*/ 14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0" h="695">
                  <a:moveTo>
                    <a:pt x="360" y="14"/>
                  </a:moveTo>
                  <a:cubicBezTo>
                    <a:pt x="360" y="14"/>
                    <a:pt x="360" y="14"/>
                    <a:pt x="360" y="14"/>
                  </a:cubicBezTo>
                  <a:cubicBezTo>
                    <a:pt x="360" y="14"/>
                    <a:pt x="89" y="0"/>
                    <a:pt x="37" y="243"/>
                  </a:cubicBezTo>
                  <a:cubicBezTo>
                    <a:pt x="37" y="243"/>
                    <a:pt x="0" y="413"/>
                    <a:pt x="266" y="670"/>
                  </a:cubicBezTo>
                  <a:cubicBezTo>
                    <a:pt x="280" y="686"/>
                    <a:pt x="280" y="686"/>
                    <a:pt x="280" y="686"/>
                  </a:cubicBezTo>
                  <a:cubicBezTo>
                    <a:pt x="280" y="686"/>
                    <a:pt x="284" y="689"/>
                    <a:pt x="289" y="695"/>
                  </a:cubicBezTo>
                  <a:cubicBezTo>
                    <a:pt x="340" y="695"/>
                    <a:pt x="340" y="695"/>
                    <a:pt x="340" y="695"/>
                  </a:cubicBezTo>
                  <a:cubicBezTo>
                    <a:pt x="126" y="91"/>
                    <a:pt x="360" y="14"/>
                    <a:pt x="360" y="14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" name="Freeform 90">
              <a:extLst>
                <a:ext uri="{FF2B5EF4-FFF2-40B4-BE49-F238E27FC236}">
                  <a16:creationId xmlns="" xmlns:a16="http://schemas.microsoft.com/office/drawing/2014/main" id="{494AAFB9-2D52-448E-B63B-3CA06138873F}"/>
                </a:ext>
              </a:extLst>
            </p:cNvPr>
            <p:cNvSpPr/>
            <p:nvPr/>
          </p:nvSpPr>
          <p:spPr bwMode="auto">
            <a:xfrm>
              <a:off x="5105401" y="1674813"/>
              <a:ext cx="2120900" cy="2984500"/>
            </a:xfrm>
            <a:custGeom>
              <a:avLst/>
              <a:gdLst>
                <a:gd name="T0" fmla="*/ 234 w 499"/>
                <a:gd name="T1" fmla="*/ 0 h 701"/>
                <a:gd name="T2" fmla="*/ 234 w 499"/>
                <a:gd name="T3" fmla="*/ 0 h 701"/>
                <a:gd name="T4" fmla="*/ 234 w 499"/>
                <a:gd name="T5" fmla="*/ 0 h 701"/>
                <a:gd name="T6" fmla="*/ 214 w 499"/>
                <a:gd name="T7" fmla="*/ 681 h 701"/>
                <a:gd name="T8" fmla="*/ 163 w 499"/>
                <a:gd name="T9" fmla="*/ 681 h 701"/>
                <a:gd name="T10" fmla="*/ 172 w 499"/>
                <a:gd name="T11" fmla="*/ 701 h 701"/>
                <a:gd name="T12" fmla="*/ 208 w 499"/>
                <a:gd name="T13" fmla="*/ 701 h 701"/>
                <a:gd name="T14" fmla="*/ 234 w 499"/>
                <a:gd name="T15" fmla="*/ 701 h 701"/>
                <a:gd name="T16" fmla="*/ 296 w 499"/>
                <a:gd name="T17" fmla="*/ 701 h 701"/>
                <a:gd name="T18" fmla="*/ 305 w 499"/>
                <a:gd name="T19" fmla="*/ 681 h 701"/>
                <a:gd name="T20" fmla="*/ 269 w 499"/>
                <a:gd name="T21" fmla="*/ 681 h 701"/>
                <a:gd name="T22" fmla="*/ 234 w 499"/>
                <a:gd name="T23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9" h="701">
                  <a:moveTo>
                    <a:pt x="234" y="0"/>
                  </a:move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0" y="77"/>
                    <a:pt x="214" y="681"/>
                  </a:cubicBezTo>
                  <a:cubicBezTo>
                    <a:pt x="163" y="681"/>
                    <a:pt x="163" y="681"/>
                    <a:pt x="163" y="681"/>
                  </a:cubicBezTo>
                  <a:cubicBezTo>
                    <a:pt x="167" y="686"/>
                    <a:pt x="171" y="693"/>
                    <a:pt x="172" y="701"/>
                  </a:cubicBezTo>
                  <a:cubicBezTo>
                    <a:pt x="208" y="701"/>
                    <a:pt x="208" y="701"/>
                    <a:pt x="208" y="701"/>
                  </a:cubicBezTo>
                  <a:cubicBezTo>
                    <a:pt x="234" y="701"/>
                    <a:pt x="234" y="701"/>
                    <a:pt x="234" y="701"/>
                  </a:cubicBezTo>
                  <a:cubicBezTo>
                    <a:pt x="296" y="701"/>
                    <a:pt x="296" y="701"/>
                    <a:pt x="296" y="701"/>
                  </a:cubicBezTo>
                  <a:cubicBezTo>
                    <a:pt x="297" y="693"/>
                    <a:pt x="301" y="686"/>
                    <a:pt x="305" y="681"/>
                  </a:cubicBezTo>
                  <a:cubicBezTo>
                    <a:pt x="269" y="681"/>
                    <a:pt x="269" y="681"/>
                    <a:pt x="269" y="681"/>
                  </a:cubicBezTo>
                  <a:cubicBezTo>
                    <a:pt x="499" y="108"/>
                    <a:pt x="234" y="0"/>
                    <a:pt x="234" y="0"/>
                  </a:cubicBezTo>
                  <a:close/>
                </a:path>
              </a:pathLst>
            </a:cu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Rectangle 91">
              <a:extLst>
                <a:ext uri="{FF2B5EF4-FFF2-40B4-BE49-F238E27FC236}">
                  <a16:creationId xmlns="" xmlns:a16="http://schemas.microsoft.com/office/drawing/2014/main" id="{CBBC9C28-E654-46F8-8D2C-E40CA98C2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Rectangle 92">
              <a:extLst>
                <a:ext uri="{FF2B5EF4-FFF2-40B4-BE49-F238E27FC236}">
                  <a16:creationId xmlns="" xmlns:a16="http://schemas.microsoft.com/office/drawing/2014/main" id="{087A2235-EB78-4A5C-A41C-790C5276C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93">
              <a:extLst>
                <a:ext uri="{FF2B5EF4-FFF2-40B4-BE49-F238E27FC236}">
                  <a16:creationId xmlns="" xmlns:a16="http://schemas.microsoft.com/office/drawing/2014/main" id="{32A5D30C-EDD1-4DB2-B2BE-80D707A52B97}"/>
                </a:ext>
              </a:extLst>
            </p:cNvPr>
            <p:cNvSpPr/>
            <p:nvPr/>
          </p:nvSpPr>
          <p:spPr bwMode="auto">
            <a:xfrm>
              <a:off x="6100763" y="1616075"/>
              <a:ext cx="1528763" cy="2957513"/>
            </a:xfrm>
            <a:custGeom>
              <a:avLst/>
              <a:gdLst>
                <a:gd name="T0" fmla="*/ 79 w 360"/>
                <a:gd name="T1" fmla="*/ 686 h 695"/>
                <a:gd name="T2" fmla="*/ 93 w 360"/>
                <a:gd name="T3" fmla="*/ 670 h 695"/>
                <a:gd name="T4" fmla="*/ 322 w 360"/>
                <a:gd name="T5" fmla="*/ 243 h 695"/>
                <a:gd name="T6" fmla="*/ 0 w 360"/>
                <a:gd name="T7" fmla="*/ 14 h 695"/>
                <a:gd name="T8" fmla="*/ 0 w 360"/>
                <a:gd name="T9" fmla="*/ 14 h 695"/>
                <a:gd name="T10" fmla="*/ 0 w 360"/>
                <a:gd name="T11" fmla="*/ 14 h 695"/>
                <a:gd name="T12" fmla="*/ 35 w 360"/>
                <a:gd name="T13" fmla="*/ 695 h 695"/>
                <a:gd name="T14" fmla="*/ 71 w 360"/>
                <a:gd name="T15" fmla="*/ 695 h 695"/>
                <a:gd name="T16" fmla="*/ 79 w 360"/>
                <a:gd name="T17" fmla="*/ 686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0" h="695">
                  <a:moveTo>
                    <a:pt x="79" y="686"/>
                  </a:moveTo>
                  <a:cubicBezTo>
                    <a:pt x="93" y="670"/>
                    <a:pt x="93" y="670"/>
                    <a:pt x="93" y="670"/>
                  </a:cubicBezTo>
                  <a:cubicBezTo>
                    <a:pt x="360" y="413"/>
                    <a:pt x="322" y="243"/>
                    <a:pt x="322" y="243"/>
                  </a:cubicBezTo>
                  <a:cubicBezTo>
                    <a:pt x="271" y="0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265" y="122"/>
                    <a:pt x="35" y="695"/>
                  </a:cubicBezTo>
                  <a:cubicBezTo>
                    <a:pt x="71" y="695"/>
                    <a:pt x="71" y="695"/>
                    <a:pt x="71" y="695"/>
                  </a:cubicBezTo>
                  <a:cubicBezTo>
                    <a:pt x="75" y="689"/>
                    <a:pt x="79" y="686"/>
                    <a:pt x="79" y="686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94">
              <a:extLst>
                <a:ext uri="{FF2B5EF4-FFF2-40B4-BE49-F238E27FC236}">
                  <a16:creationId xmlns="" xmlns:a16="http://schemas.microsoft.com/office/drawing/2014/main" id="{4113280E-6925-42EA-A163-3AF752E62B84}"/>
                </a:ext>
              </a:extLst>
            </p:cNvPr>
            <p:cNvSpPr/>
            <p:nvPr/>
          </p:nvSpPr>
          <p:spPr bwMode="auto">
            <a:xfrm>
              <a:off x="5840413" y="4638675"/>
              <a:ext cx="209550" cy="238125"/>
            </a:xfrm>
            <a:custGeom>
              <a:avLst/>
              <a:gdLst>
                <a:gd name="T0" fmla="*/ 0 w 132"/>
                <a:gd name="T1" fmla="*/ 5 h 150"/>
                <a:gd name="T2" fmla="*/ 124 w 132"/>
                <a:gd name="T3" fmla="*/ 150 h 150"/>
                <a:gd name="T4" fmla="*/ 132 w 132"/>
                <a:gd name="T5" fmla="*/ 142 h 150"/>
                <a:gd name="T6" fmla="*/ 11 w 132"/>
                <a:gd name="T7" fmla="*/ 0 h 150"/>
                <a:gd name="T8" fmla="*/ 0 w 132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50">
                  <a:moveTo>
                    <a:pt x="0" y="5"/>
                  </a:moveTo>
                  <a:lnTo>
                    <a:pt x="124" y="150"/>
                  </a:lnTo>
                  <a:lnTo>
                    <a:pt x="132" y="142"/>
                  </a:lnTo>
                  <a:lnTo>
                    <a:pt x="11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95">
              <a:extLst>
                <a:ext uri="{FF2B5EF4-FFF2-40B4-BE49-F238E27FC236}">
                  <a16:creationId xmlns="" xmlns:a16="http://schemas.microsoft.com/office/drawing/2014/main" id="{7869A67F-C69C-453D-B20D-CD819D6D01AF}"/>
                </a:ext>
              </a:extLst>
            </p:cNvPr>
            <p:cNvSpPr/>
            <p:nvPr/>
          </p:nvSpPr>
          <p:spPr bwMode="auto">
            <a:xfrm>
              <a:off x="5943601" y="4638675"/>
              <a:ext cx="127000" cy="238125"/>
            </a:xfrm>
            <a:custGeom>
              <a:avLst/>
              <a:gdLst>
                <a:gd name="T0" fmla="*/ 0 w 80"/>
                <a:gd name="T1" fmla="*/ 5 h 150"/>
                <a:gd name="T2" fmla="*/ 72 w 80"/>
                <a:gd name="T3" fmla="*/ 150 h 150"/>
                <a:gd name="T4" fmla="*/ 80 w 80"/>
                <a:gd name="T5" fmla="*/ 144 h 150"/>
                <a:gd name="T6" fmla="*/ 8 w 80"/>
                <a:gd name="T7" fmla="*/ 0 h 150"/>
                <a:gd name="T8" fmla="*/ 0 w 80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50">
                  <a:moveTo>
                    <a:pt x="0" y="5"/>
                  </a:moveTo>
                  <a:lnTo>
                    <a:pt x="72" y="150"/>
                  </a:lnTo>
                  <a:lnTo>
                    <a:pt x="80" y="144"/>
                  </a:lnTo>
                  <a:lnTo>
                    <a:pt x="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96">
              <a:extLst>
                <a:ext uri="{FF2B5EF4-FFF2-40B4-BE49-F238E27FC236}">
                  <a16:creationId xmlns="" xmlns:a16="http://schemas.microsoft.com/office/drawing/2014/main" id="{1CBD9A42-0E21-437C-8DC5-4D8F13EF7703}"/>
                </a:ext>
              </a:extLst>
            </p:cNvPr>
            <p:cNvSpPr/>
            <p:nvPr/>
          </p:nvSpPr>
          <p:spPr bwMode="auto">
            <a:xfrm>
              <a:off x="6040438" y="4638675"/>
              <a:ext cx="55563" cy="233363"/>
            </a:xfrm>
            <a:custGeom>
              <a:avLst/>
              <a:gdLst>
                <a:gd name="T0" fmla="*/ 0 w 35"/>
                <a:gd name="T1" fmla="*/ 2 h 147"/>
                <a:gd name="T2" fmla="*/ 24 w 35"/>
                <a:gd name="T3" fmla="*/ 147 h 147"/>
                <a:gd name="T4" fmla="*/ 35 w 35"/>
                <a:gd name="T5" fmla="*/ 144 h 147"/>
                <a:gd name="T6" fmla="*/ 11 w 35"/>
                <a:gd name="T7" fmla="*/ 0 h 147"/>
                <a:gd name="T8" fmla="*/ 0 w 35"/>
                <a:gd name="T9" fmla="*/ 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47">
                  <a:moveTo>
                    <a:pt x="0" y="2"/>
                  </a:moveTo>
                  <a:lnTo>
                    <a:pt x="24" y="147"/>
                  </a:lnTo>
                  <a:lnTo>
                    <a:pt x="35" y="144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97">
              <a:extLst>
                <a:ext uri="{FF2B5EF4-FFF2-40B4-BE49-F238E27FC236}">
                  <a16:creationId xmlns="" xmlns:a16="http://schemas.microsoft.com/office/drawing/2014/main" id="{97D6333D-F247-4359-82F3-191FED404A82}"/>
                </a:ext>
              </a:extLst>
            </p:cNvPr>
            <p:cNvSpPr/>
            <p:nvPr/>
          </p:nvSpPr>
          <p:spPr bwMode="auto">
            <a:xfrm>
              <a:off x="6100763" y="4638675"/>
              <a:ext cx="53975" cy="233363"/>
            </a:xfrm>
            <a:custGeom>
              <a:avLst/>
              <a:gdLst>
                <a:gd name="T0" fmla="*/ 24 w 34"/>
                <a:gd name="T1" fmla="*/ 0 h 147"/>
                <a:gd name="T2" fmla="*/ 0 w 34"/>
                <a:gd name="T3" fmla="*/ 144 h 147"/>
                <a:gd name="T4" fmla="*/ 10 w 34"/>
                <a:gd name="T5" fmla="*/ 147 h 147"/>
                <a:gd name="T6" fmla="*/ 34 w 34"/>
                <a:gd name="T7" fmla="*/ 2 h 147"/>
                <a:gd name="T8" fmla="*/ 24 w 34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7">
                  <a:moveTo>
                    <a:pt x="24" y="0"/>
                  </a:moveTo>
                  <a:lnTo>
                    <a:pt x="0" y="144"/>
                  </a:lnTo>
                  <a:lnTo>
                    <a:pt x="10" y="147"/>
                  </a:lnTo>
                  <a:lnTo>
                    <a:pt x="3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98">
              <a:extLst>
                <a:ext uri="{FF2B5EF4-FFF2-40B4-BE49-F238E27FC236}">
                  <a16:creationId xmlns="" xmlns:a16="http://schemas.microsoft.com/office/drawing/2014/main" id="{A9D43D9B-8CE8-4DCC-9ED0-BA9F95027C22}"/>
                </a:ext>
              </a:extLst>
            </p:cNvPr>
            <p:cNvSpPr/>
            <p:nvPr/>
          </p:nvSpPr>
          <p:spPr bwMode="auto">
            <a:xfrm>
              <a:off x="6121401" y="4638675"/>
              <a:ext cx="131763" cy="238125"/>
            </a:xfrm>
            <a:custGeom>
              <a:avLst/>
              <a:gdLst>
                <a:gd name="T0" fmla="*/ 75 w 83"/>
                <a:gd name="T1" fmla="*/ 0 h 150"/>
                <a:gd name="T2" fmla="*/ 0 w 83"/>
                <a:gd name="T3" fmla="*/ 144 h 150"/>
                <a:gd name="T4" fmla="*/ 11 w 83"/>
                <a:gd name="T5" fmla="*/ 150 h 150"/>
                <a:gd name="T6" fmla="*/ 83 w 83"/>
                <a:gd name="T7" fmla="*/ 5 h 150"/>
                <a:gd name="T8" fmla="*/ 75 w 83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50">
                  <a:moveTo>
                    <a:pt x="75" y="0"/>
                  </a:moveTo>
                  <a:lnTo>
                    <a:pt x="0" y="144"/>
                  </a:lnTo>
                  <a:lnTo>
                    <a:pt x="11" y="150"/>
                  </a:lnTo>
                  <a:lnTo>
                    <a:pt x="83" y="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99">
              <a:extLst>
                <a:ext uri="{FF2B5EF4-FFF2-40B4-BE49-F238E27FC236}">
                  <a16:creationId xmlns="" xmlns:a16="http://schemas.microsoft.com/office/drawing/2014/main" id="{17F1DB68-677E-481D-9901-9BA55809F532}"/>
                </a:ext>
              </a:extLst>
            </p:cNvPr>
            <p:cNvSpPr/>
            <p:nvPr/>
          </p:nvSpPr>
          <p:spPr bwMode="auto">
            <a:xfrm>
              <a:off x="6146801" y="4638675"/>
              <a:ext cx="204788" cy="238125"/>
            </a:xfrm>
            <a:custGeom>
              <a:avLst/>
              <a:gdLst>
                <a:gd name="T0" fmla="*/ 121 w 129"/>
                <a:gd name="T1" fmla="*/ 0 h 150"/>
                <a:gd name="T2" fmla="*/ 0 w 129"/>
                <a:gd name="T3" fmla="*/ 142 h 150"/>
                <a:gd name="T4" fmla="*/ 8 w 129"/>
                <a:gd name="T5" fmla="*/ 150 h 150"/>
                <a:gd name="T6" fmla="*/ 129 w 129"/>
                <a:gd name="T7" fmla="*/ 5 h 150"/>
                <a:gd name="T8" fmla="*/ 121 w 129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0">
                  <a:moveTo>
                    <a:pt x="121" y="0"/>
                  </a:moveTo>
                  <a:lnTo>
                    <a:pt x="0" y="142"/>
                  </a:lnTo>
                  <a:lnTo>
                    <a:pt x="8" y="150"/>
                  </a:lnTo>
                  <a:lnTo>
                    <a:pt x="129" y="5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" name="Freeform 100">
              <a:extLst>
                <a:ext uri="{FF2B5EF4-FFF2-40B4-BE49-F238E27FC236}">
                  <a16:creationId xmlns="" xmlns:a16="http://schemas.microsoft.com/office/drawing/2014/main" id="{3DB34298-2D45-470F-AA9C-6444CEA61E14}"/>
                </a:ext>
              </a:extLst>
            </p:cNvPr>
            <p:cNvSpPr/>
            <p:nvPr/>
          </p:nvSpPr>
          <p:spPr bwMode="auto">
            <a:xfrm>
              <a:off x="5799138" y="4573588"/>
              <a:ext cx="603250" cy="85725"/>
            </a:xfrm>
            <a:custGeom>
              <a:avLst/>
              <a:gdLst>
                <a:gd name="T0" fmla="*/ 380 w 380"/>
                <a:gd name="T1" fmla="*/ 0 h 54"/>
                <a:gd name="T2" fmla="*/ 0 w 380"/>
                <a:gd name="T3" fmla="*/ 0 h 54"/>
                <a:gd name="T4" fmla="*/ 24 w 380"/>
                <a:gd name="T5" fmla="*/ 54 h 54"/>
                <a:gd name="T6" fmla="*/ 358 w 380"/>
                <a:gd name="T7" fmla="*/ 54 h 54"/>
                <a:gd name="T8" fmla="*/ 380 w 38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54">
                  <a:moveTo>
                    <a:pt x="380" y="0"/>
                  </a:moveTo>
                  <a:lnTo>
                    <a:pt x="0" y="0"/>
                  </a:lnTo>
                  <a:lnTo>
                    <a:pt x="24" y="54"/>
                  </a:lnTo>
                  <a:lnTo>
                    <a:pt x="358" y="54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" name="Rectangle 101">
              <a:extLst>
                <a:ext uri="{FF2B5EF4-FFF2-40B4-BE49-F238E27FC236}">
                  <a16:creationId xmlns="" xmlns:a16="http://schemas.microsoft.com/office/drawing/2014/main" id="{F38E534F-E137-4E44-9169-82322CF7A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038" y="4841875"/>
              <a:ext cx="169863" cy="47625"/>
            </a:xfrm>
            <a:prstGeom prst="rect">
              <a:avLst/>
            </a:pr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" name="Freeform 102">
              <a:extLst>
                <a:ext uri="{FF2B5EF4-FFF2-40B4-BE49-F238E27FC236}">
                  <a16:creationId xmlns="" xmlns:a16="http://schemas.microsoft.com/office/drawing/2014/main" id="{4B59AAC2-DE66-4CA7-8A0E-F49B3FB60689}"/>
                </a:ext>
              </a:extLst>
            </p:cNvPr>
            <p:cNvSpPr/>
            <p:nvPr/>
          </p:nvSpPr>
          <p:spPr bwMode="auto">
            <a:xfrm>
              <a:off x="6007101" y="4876800"/>
              <a:ext cx="38100" cy="139700"/>
            </a:xfrm>
            <a:custGeom>
              <a:avLst/>
              <a:gdLst>
                <a:gd name="T0" fmla="*/ 24 w 24"/>
                <a:gd name="T1" fmla="*/ 0 h 88"/>
                <a:gd name="T2" fmla="*/ 13 w 24"/>
                <a:gd name="T3" fmla="*/ 0 h 88"/>
                <a:gd name="T4" fmla="*/ 0 w 24"/>
                <a:gd name="T5" fmla="*/ 88 h 88"/>
                <a:gd name="T6" fmla="*/ 10 w 24"/>
                <a:gd name="T7" fmla="*/ 88 h 88"/>
                <a:gd name="T8" fmla="*/ 24 w 24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8">
                  <a:moveTo>
                    <a:pt x="24" y="0"/>
                  </a:moveTo>
                  <a:lnTo>
                    <a:pt x="13" y="0"/>
                  </a:lnTo>
                  <a:lnTo>
                    <a:pt x="0" y="88"/>
                  </a:lnTo>
                  <a:lnTo>
                    <a:pt x="10" y="8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" name="Freeform 103">
              <a:extLst>
                <a:ext uri="{FF2B5EF4-FFF2-40B4-BE49-F238E27FC236}">
                  <a16:creationId xmlns="" xmlns:a16="http://schemas.microsoft.com/office/drawing/2014/main" id="{3F5F4601-C1A2-468C-9BD8-ACA99A541184}"/>
                </a:ext>
              </a:extLst>
            </p:cNvPr>
            <p:cNvSpPr/>
            <p:nvPr/>
          </p:nvSpPr>
          <p:spPr bwMode="auto">
            <a:xfrm>
              <a:off x="6154738" y="4876800"/>
              <a:ext cx="34925" cy="139700"/>
            </a:xfrm>
            <a:custGeom>
              <a:avLst/>
              <a:gdLst>
                <a:gd name="T0" fmla="*/ 11 w 22"/>
                <a:gd name="T1" fmla="*/ 0 h 88"/>
                <a:gd name="T2" fmla="*/ 0 w 22"/>
                <a:gd name="T3" fmla="*/ 0 h 88"/>
                <a:gd name="T4" fmla="*/ 11 w 22"/>
                <a:gd name="T5" fmla="*/ 88 h 88"/>
                <a:gd name="T6" fmla="*/ 22 w 22"/>
                <a:gd name="T7" fmla="*/ 88 h 88"/>
                <a:gd name="T8" fmla="*/ 11 w 22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88">
                  <a:moveTo>
                    <a:pt x="11" y="0"/>
                  </a:moveTo>
                  <a:lnTo>
                    <a:pt x="0" y="0"/>
                  </a:lnTo>
                  <a:lnTo>
                    <a:pt x="11" y="88"/>
                  </a:lnTo>
                  <a:lnTo>
                    <a:pt x="22" y="8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7" name="Freeform 104">
              <a:extLst>
                <a:ext uri="{FF2B5EF4-FFF2-40B4-BE49-F238E27FC236}">
                  <a16:creationId xmlns="" xmlns:a16="http://schemas.microsoft.com/office/drawing/2014/main" id="{5E5B9A3A-7603-4E0C-BC6E-668319F375AE}"/>
                </a:ext>
              </a:extLst>
            </p:cNvPr>
            <p:cNvSpPr/>
            <p:nvPr/>
          </p:nvSpPr>
          <p:spPr bwMode="auto">
            <a:xfrm>
              <a:off x="5994401" y="5016500"/>
              <a:ext cx="203200" cy="161925"/>
            </a:xfrm>
            <a:custGeom>
              <a:avLst/>
              <a:gdLst>
                <a:gd name="T0" fmla="*/ 123 w 128"/>
                <a:gd name="T1" fmla="*/ 0 h 102"/>
                <a:gd name="T2" fmla="*/ 112 w 128"/>
                <a:gd name="T3" fmla="*/ 0 h 102"/>
                <a:gd name="T4" fmla="*/ 18 w 128"/>
                <a:gd name="T5" fmla="*/ 0 h 102"/>
                <a:gd name="T6" fmla="*/ 8 w 128"/>
                <a:gd name="T7" fmla="*/ 0 h 102"/>
                <a:gd name="T8" fmla="*/ 0 w 128"/>
                <a:gd name="T9" fmla="*/ 0 h 102"/>
                <a:gd name="T10" fmla="*/ 0 w 128"/>
                <a:gd name="T11" fmla="*/ 102 h 102"/>
                <a:gd name="T12" fmla="*/ 128 w 128"/>
                <a:gd name="T13" fmla="*/ 102 h 102"/>
                <a:gd name="T14" fmla="*/ 128 w 128"/>
                <a:gd name="T15" fmla="*/ 0 h 102"/>
                <a:gd name="T16" fmla="*/ 123 w 128"/>
                <a:gd name="T1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02">
                  <a:moveTo>
                    <a:pt x="123" y="0"/>
                  </a:moveTo>
                  <a:lnTo>
                    <a:pt x="112" y="0"/>
                  </a:lnTo>
                  <a:lnTo>
                    <a:pt x="18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8" y="102"/>
                  </a:lnTo>
                  <a:lnTo>
                    <a:pt x="128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2" name="组合 146">
            <a:extLst>
              <a:ext uri="{FF2B5EF4-FFF2-40B4-BE49-F238E27FC236}">
                <a16:creationId xmlns="" xmlns:a16="http://schemas.microsoft.com/office/drawing/2014/main" id="{62C68ED9-2BF4-48D8-86A2-F349B0C0DBD2}"/>
              </a:ext>
            </a:extLst>
          </p:cNvPr>
          <p:cNvGrpSpPr/>
          <p:nvPr/>
        </p:nvGrpSpPr>
        <p:grpSpPr>
          <a:xfrm>
            <a:off x="2699427" y="504737"/>
            <a:ext cx="1358560" cy="1414152"/>
            <a:chOff x="5295900" y="2478088"/>
            <a:chExt cx="1609726" cy="1871663"/>
          </a:xfrm>
        </p:grpSpPr>
        <p:sp>
          <p:nvSpPr>
            <p:cNvPr id="39" name="Freeform 108">
              <a:extLst>
                <a:ext uri="{FF2B5EF4-FFF2-40B4-BE49-F238E27FC236}">
                  <a16:creationId xmlns="" xmlns:a16="http://schemas.microsoft.com/office/drawing/2014/main" id="{4C104980-26EC-45E3-AF7C-16B82C5059EF}"/>
                </a:ext>
              </a:extLst>
            </p:cNvPr>
            <p:cNvSpPr/>
            <p:nvPr/>
          </p:nvSpPr>
          <p:spPr bwMode="auto">
            <a:xfrm>
              <a:off x="5295900" y="2478088"/>
              <a:ext cx="801688" cy="1555750"/>
            </a:xfrm>
            <a:custGeom>
              <a:avLst/>
              <a:gdLst>
                <a:gd name="T0" fmla="*/ 188 w 188"/>
                <a:gd name="T1" fmla="*/ 7 h 364"/>
                <a:gd name="T2" fmla="*/ 188 w 188"/>
                <a:gd name="T3" fmla="*/ 7 h 364"/>
                <a:gd name="T4" fmla="*/ 19 w 188"/>
                <a:gd name="T5" fmla="*/ 127 h 364"/>
                <a:gd name="T6" fmla="*/ 139 w 188"/>
                <a:gd name="T7" fmla="*/ 351 h 364"/>
                <a:gd name="T8" fmla="*/ 147 w 188"/>
                <a:gd name="T9" fmla="*/ 359 h 364"/>
                <a:gd name="T10" fmla="*/ 151 w 188"/>
                <a:gd name="T11" fmla="*/ 364 h 364"/>
                <a:gd name="T12" fmla="*/ 178 w 188"/>
                <a:gd name="T13" fmla="*/ 364 h 364"/>
                <a:gd name="T14" fmla="*/ 188 w 188"/>
                <a:gd name="T15" fmla="*/ 7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" h="364">
                  <a:moveTo>
                    <a:pt x="188" y="7"/>
                  </a:moveTo>
                  <a:cubicBezTo>
                    <a:pt x="188" y="7"/>
                    <a:pt x="188" y="7"/>
                    <a:pt x="188" y="7"/>
                  </a:cubicBezTo>
                  <a:cubicBezTo>
                    <a:pt x="188" y="7"/>
                    <a:pt x="46" y="0"/>
                    <a:pt x="19" y="127"/>
                  </a:cubicBezTo>
                  <a:cubicBezTo>
                    <a:pt x="19" y="127"/>
                    <a:pt x="0" y="216"/>
                    <a:pt x="139" y="351"/>
                  </a:cubicBezTo>
                  <a:cubicBezTo>
                    <a:pt x="147" y="359"/>
                    <a:pt x="147" y="359"/>
                    <a:pt x="147" y="359"/>
                  </a:cubicBezTo>
                  <a:cubicBezTo>
                    <a:pt x="147" y="359"/>
                    <a:pt x="149" y="361"/>
                    <a:pt x="151" y="364"/>
                  </a:cubicBezTo>
                  <a:cubicBezTo>
                    <a:pt x="178" y="364"/>
                    <a:pt x="178" y="364"/>
                    <a:pt x="178" y="364"/>
                  </a:cubicBezTo>
                  <a:cubicBezTo>
                    <a:pt x="66" y="47"/>
                    <a:pt x="188" y="7"/>
                    <a:pt x="188" y="7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0" name="Freeform 109">
              <a:extLst>
                <a:ext uri="{FF2B5EF4-FFF2-40B4-BE49-F238E27FC236}">
                  <a16:creationId xmlns="" xmlns:a16="http://schemas.microsoft.com/office/drawing/2014/main" id="{98BCC565-F8F5-4A33-BDD5-95ECDA7353CE}"/>
                </a:ext>
              </a:extLst>
            </p:cNvPr>
            <p:cNvSpPr/>
            <p:nvPr/>
          </p:nvSpPr>
          <p:spPr bwMode="auto">
            <a:xfrm>
              <a:off x="5576888" y="2508251"/>
              <a:ext cx="1114425" cy="1566863"/>
            </a:xfrm>
            <a:custGeom>
              <a:avLst/>
              <a:gdLst>
                <a:gd name="T0" fmla="*/ 122 w 261"/>
                <a:gd name="T1" fmla="*/ 0 h 367"/>
                <a:gd name="T2" fmla="*/ 122 w 261"/>
                <a:gd name="T3" fmla="*/ 0 h 367"/>
                <a:gd name="T4" fmla="*/ 122 w 261"/>
                <a:gd name="T5" fmla="*/ 0 h 367"/>
                <a:gd name="T6" fmla="*/ 112 w 261"/>
                <a:gd name="T7" fmla="*/ 357 h 367"/>
                <a:gd name="T8" fmla="*/ 85 w 261"/>
                <a:gd name="T9" fmla="*/ 357 h 367"/>
                <a:gd name="T10" fmla="*/ 90 w 261"/>
                <a:gd name="T11" fmla="*/ 367 h 367"/>
                <a:gd name="T12" fmla="*/ 109 w 261"/>
                <a:gd name="T13" fmla="*/ 367 h 367"/>
                <a:gd name="T14" fmla="*/ 122 w 261"/>
                <a:gd name="T15" fmla="*/ 367 h 367"/>
                <a:gd name="T16" fmla="*/ 155 w 261"/>
                <a:gd name="T17" fmla="*/ 367 h 367"/>
                <a:gd name="T18" fmla="*/ 160 w 261"/>
                <a:gd name="T19" fmla="*/ 357 h 367"/>
                <a:gd name="T20" fmla="*/ 141 w 261"/>
                <a:gd name="T21" fmla="*/ 357 h 367"/>
                <a:gd name="T22" fmla="*/ 122 w 261"/>
                <a:gd name="T23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" h="367">
                  <a:moveTo>
                    <a:pt x="122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0" y="40"/>
                    <a:pt x="112" y="357"/>
                  </a:cubicBezTo>
                  <a:cubicBezTo>
                    <a:pt x="85" y="357"/>
                    <a:pt x="85" y="357"/>
                    <a:pt x="85" y="357"/>
                  </a:cubicBezTo>
                  <a:cubicBezTo>
                    <a:pt x="87" y="360"/>
                    <a:pt x="89" y="363"/>
                    <a:pt x="90" y="367"/>
                  </a:cubicBezTo>
                  <a:cubicBezTo>
                    <a:pt x="109" y="367"/>
                    <a:pt x="109" y="367"/>
                    <a:pt x="109" y="367"/>
                  </a:cubicBezTo>
                  <a:cubicBezTo>
                    <a:pt x="122" y="367"/>
                    <a:pt x="122" y="367"/>
                    <a:pt x="122" y="367"/>
                  </a:cubicBezTo>
                  <a:cubicBezTo>
                    <a:pt x="155" y="367"/>
                    <a:pt x="155" y="367"/>
                    <a:pt x="155" y="367"/>
                  </a:cubicBezTo>
                  <a:cubicBezTo>
                    <a:pt x="155" y="363"/>
                    <a:pt x="157" y="360"/>
                    <a:pt x="160" y="357"/>
                  </a:cubicBezTo>
                  <a:cubicBezTo>
                    <a:pt x="141" y="357"/>
                    <a:pt x="141" y="357"/>
                    <a:pt x="141" y="357"/>
                  </a:cubicBezTo>
                  <a:cubicBezTo>
                    <a:pt x="261" y="57"/>
                    <a:pt x="122" y="0"/>
                    <a:pt x="122" y="0"/>
                  </a:cubicBezTo>
                  <a:close/>
                </a:path>
              </a:pathLst>
            </a:custGeom>
            <a:solidFill>
              <a:srgbClr val="EBC83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1" name="Rectangle 110">
              <a:extLst>
                <a:ext uri="{FF2B5EF4-FFF2-40B4-BE49-F238E27FC236}">
                  <a16:creationId xmlns="" xmlns:a16="http://schemas.microsoft.com/office/drawing/2014/main" id="{5FC4B856-814F-45D4-854D-42C32A686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2" name="Rectangle 111">
              <a:extLst>
                <a:ext uri="{FF2B5EF4-FFF2-40B4-BE49-F238E27FC236}">
                  <a16:creationId xmlns="" xmlns:a16="http://schemas.microsoft.com/office/drawing/2014/main" id="{AB793700-9473-406F-BD7A-6DFE3214C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3" name="Freeform 112">
              <a:extLst>
                <a:ext uri="{FF2B5EF4-FFF2-40B4-BE49-F238E27FC236}">
                  <a16:creationId xmlns="" xmlns:a16="http://schemas.microsoft.com/office/drawing/2014/main" id="{6A5D2C0B-BF41-401E-B450-78188065D0BD}"/>
                </a:ext>
              </a:extLst>
            </p:cNvPr>
            <p:cNvSpPr/>
            <p:nvPr/>
          </p:nvSpPr>
          <p:spPr bwMode="auto">
            <a:xfrm>
              <a:off x="6097588" y="2478088"/>
              <a:ext cx="808038" cy="1555750"/>
            </a:xfrm>
            <a:custGeom>
              <a:avLst/>
              <a:gdLst>
                <a:gd name="T0" fmla="*/ 42 w 189"/>
                <a:gd name="T1" fmla="*/ 359 h 364"/>
                <a:gd name="T2" fmla="*/ 49 w 189"/>
                <a:gd name="T3" fmla="*/ 351 h 364"/>
                <a:gd name="T4" fmla="*/ 169 w 189"/>
                <a:gd name="T5" fmla="*/ 127 h 364"/>
                <a:gd name="T6" fmla="*/ 0 w 189"/>
                <a:gd name="T7" fmla="*/ 7 h 364"/>
                <a:gd name="T8" fmla="*/ 0 w 189"/>
                <a:gd name="T9" fmla="*/ 7 h 364"/>
                <a:gd name="T10" fmla="*/ 0 w 189"/>
                <a:gd name="T11" fmla="*/ 7 h 364"/>
                <a:gd name="T12" fmla="*/ 19 w 189"/>
                <a:gd name="T13" fmla="*/ 364 h 364"/>
                <a:gd name="T14" fmla="*/ 38 w 189"/>
                <a:gd name="T15" fmla="*/ 364 h 364"/>
                <a:gd name="T16" fmla="*/ 42 w 189"/>
                <a:gd name="T17" fmla="*/ 359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364">
                  <a:moveTo>
                    <a:pt x="42" y="359"/>
                  </a:moveTo>
                  <a:cubicBezTo>
                    <a:pt x="49" y="351"/>
                    <a:pt x="49" y="351"/>
                    <a:pt x="49" y="351"/>
                  </a:cubicBezTo>
                  <a:cubicBezTo>
                    <a:pt x="189" y="216"/>
                    <a:pt x="169" y="127"/>
                    <a:pt x="169" y="127"/>
                  </a:cubicBezTo>
                  <a:cubicBezTo>
                    <a:pt x="142" y="0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39" y="64"/>
                    <a:pt x="19" y="364"/>
                  </a:cubicBezTo>
                  <a:cubicBezTo>
                    <a:pt x="38" y="364"/>
                    <a:pt x="38" y="364"/>
                    <a:pt x="38" y="364"/>
                  </a:cubicBezTo>
                  <a:cubicBezTo>
                    <a:pt x="40" y="361"/>
                    <a:pt x="42" y="359"/>
                    <a:pt x="42" y="359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4" name="Freeform 113">
              <a:extLst>
                <a:ext uri="{FF2B5EF4-FFF2-40B4-BE49-F238E27FC236}">
                  <a16:creationId xmlns="" xmlns:a16="http://schemas.microsoft.com/office/drawing/2014/main" id="{76EA8A99-1493-410B-81D4-B34D056007E7}"/>
                </a:ext>
              </a:extLst>
            </p:cNvPr>
            <p:cNvSpPr/>
            <p:nvPr/>
          </p:nvSpPr>
          <p:spPr bwMode="auto">
            <a:xfrm>
              <a:off x="5961063" y="4067176"/>
              <a:ext cx="111125" cy="123825"/>
            </a:xfrm>
            <a:custGeom>
              <a:avLst/>
              <a:gdLst>
                <a:gd name="T0" fmla="*/ 0 w 70"/>
                <a:gd name="T1" fmla="*/ 3 h 78"/>
                <a:gd name="T2" fmla="*/ 65 w 70"/>
                <a:gd name="T3" fmla="*/ 78 h 78"/>
                <a:gd name="T4" fmla="*/ 70 w 70"/>
                <a:gd name="T5" fmla="*/ 75 h 78"/>
                <a:gd name="T6" fmla="*/ 6 w 70"/>
                <a:gd name="T7" fmla="*/ 0 h 78"/>
                <a:gd name="T8" fmla="*/ 0 w 70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0" y="3"/>
                  </a:moveTo>
                  <a:lnTo>
                    <a:pt x="65" y="78"/>
                  </a:lnTo>
                  <a:lnTo>
                    <a:pt x="70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5" name="Freeform 114">
              <a:extLst>
                <a:ext uri="{FF2B5EF4-FFF2-40B4-BE49-F238E27FC236}">
                  <a16:creationId xmlns="" xmlns:a16="http://schemas.microsoft.com/office/drawing/2014/main" id="{E61D62E0-122B-42C7-9FA5-F869F2C69C99}"/>
                </a:ext>
              </a:extLst>
            </p:cNvPr>
            <p:cNvSpPr/>
            <p:nvPr/>
          </p:nvSpPr>
          <p:spPr bwMode="auto">
            <a:xfrm>
              <a:off x="6016625" y="4067176"/>
              <a:ext cx="68263" cy="123825"/>
            </a:xfrm>
            <a:custGeom>
              <a:avLst/>
              <a:gdLst>
                <a:gd name="T0" fmla="*/ 0 w 43"/>
                <a:gd name="T1" fmla="*/ 3 h 78"/>
                <a:gd name="T2" fmla="*/ 38 w 43"/>
                <a:gd name="T3" fmla="*/ 78 h 78"/>
                <a:gd name="T4" fmla="*/ 43 w 43"/>
                <a:gd name="T5" fmla="*/ 75 h 78"/>
                <a:gd name="T6" fmla="*/ 6 w 43"/>
                <a:gd name="T7" fmla="*/ 0 h 78"/>
                <a:gd name="T8" fmla="*/ 0 w 43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0" y="3"/>
                  </a:moveTo>
                  <a:lnTo>
                    <a:pt x="38" y="78"/>
                  </a:lnTo>
                  <a:lnTo>
                    <a:pt x="43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6" name="Freeform 115">
              <a:extLst>
                <a:ext uri="{FF2B5EF4-FFF2-40B4-BE49-F238E27FC236}">
                  <a16:creationId xmlns="" xmlns:a16="http://schemas.microsoft.com/office/drawing/2014/main" id="{D5AB0DCA-EC7B-4BAC-A027-CABBEDEF0FF4}"/>
                </a:ext>
              </a:extLst>
            </p:cNvPr>
            <p:cNvSpPr/>
            <p:nvPr/>
          </p:nvSpPr>
          <p:spPr bwMode="auto">
            <a:xfrm>
              <a:off x="6067425" y="4067176"/>
              <a:ext cx="30163" cy="123825"/>
            </a:xfrm>
            <a:custGeom>
              <a:avLst/>
              <a:gdLst>
                <a:gd name="T0" fmla="*/ 0 w 19"/>
                <a:gd name="T1" fmla="*/ 0 h 78"/>
                <a:gd name="T2" fmla="*/ 11 w 19"/>
                <a:gd name="T3" fmla="*/ 78 h 78"/>
                <a:gd name="T4" fmla="*/ 19 w 19"/>
                <a:gd name="T5" fmla="*/ 75 h 78"/>
                <a:gd name="T6" fmla="*/ 6 w 19"/>
                <a:gd name="T7" fmla="*/ 0 h 78"/>
                <a:gd name="T8" fmla="*/ 0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0" y="0"/>
                  </a:moveTo>
                  <a:lnTo>
                    <a:pt x="11" y="78"/>
                  </a:lnTo>
                  <a:lnTo>
                    <a:pt x="19" y="75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7" name="Freeform 116">
              <a:extLst>
                <a:ext uri="{FF2B5EF4-FFF2-40B4-BE49-F238E27FC236}">
                  <a16:creationId xmlns="" xmlns:a16="http://schemas.microsoft.com/office/drawing/2014/main" id="{59065784-4178-4731-892D-686A01C0FEA2}"/>
                </a:ext>
              </a:extLst>
            </p:cNvPr>
            <p:cNvSpPr/>
            <p:nvPr/>
          </p:nvSpPr>
          <p:spPr bwMode="auto">
            <a:xfrm>
              <a:off x="6097588" y="4067176"/>
              <a:ext cx="30163" cy="123825"/>
            </a:xfrm>
            <a:custGeom>
              <a:avLst/>
              <a:gdLst>
                <a:gd name="T0" fmla="*/ 14 w 19"/>
                <a:gd name="T1" fmla="*/ 0 h 78"/>
                <a:gd name="T2" fmla="*/ 0 w 19"/>
                <a:gd name="T3" fmla="*/ 75 h 78"/>
                <a:gd name="T4" fmla="*/ 6 w 19"/>
                <a:gd name="T5" fmla="*/ 78 h 78"/>
                <a:gd name="T6" fmla="*/ 19 w 19"/>
                <a:gd name="T7" fmla="*/ 0 h 78"/>
                <a:gd name="T8" fmla="*/ 14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14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1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8" name="Freeform 117">
              <a:extLst>
                <a:ext uri="{FF2B5EF4-FFF2-40B4-BE49-F238E27FC236}">
                  <a16:creationId xmlns="" xmlns:a16="http://schemas.microsoft.com/office/drawing/2014/main" id="{B953765F-86BD-4338-AF36-94AA8711B179}"/>
                </a:ext>
              </a:extLst>
            </p:cNvPr>
            <p:cNvSpPr/>
            <p:nvPr/>
          </p:nvSpPr>
          <p:spPr bwMode="auto">
            <a:xfrm>
              <a:off x="6110288" y="4067176"/>
              <a:ext cx="68263" cy="123825"/>
            </a:xfrm>
            <a:custGeom>
              <a:avLst/>
              <a:gdLst>
                <a:gd name="T0" fmla="*/ 38 w 43"/>
                <a:gd name="T1" fmla="*/ 0 h 78"/>
                <a:gd name="T2" fmla="*/ 0 w 43"/>
                <a:gd name="T3" fmla="*/ 75 h 78"/>
                <a:gd name="T4" fmla="*/ 6 w 43"/>
                <a:gd name="T5" fmla="*/ 78 h 78"/>
                <a:gd name="T6" fmla="*/ 43 w 43"/>
                <a:gd name="T7" fmla="*/ 3 h 78"/>
                <a:gd name="T8" fmla="*/ 38 w 4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38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43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9" name="Freeform 118">
              <a:extLst>
                <a:ext uri="{FF2B5EF4-FFF2-40B4-BE49-F238E27FC236}">
                  <a16:creationId xmlns="" xmlns:a16="http://schemas.microsoft.com/office/drawing/2014/main" id="{9880D674-D6F3-45B1-B5FB-ED0D4BF59CD2}"/>
                </a:ext>
              </a:extLst>
            </p:cNvPr>
            <p:cNvSpPr/>
            <p:nvPr/>
          </p:nvSpPr>
          <p:spPr bwMode="auto">
            <a:xfrm>
              <a:off x="6122988" y="4067176"/>
              <a:ext cx="107950" cy="123825"/>
            </a:xfrm>
            <a:custGeom>
              <a:avLst/>
              <a:gdLst>
                <a:gd name="T0" fmla="*/ 65 w 68"/>
                <a:gd name="T1" fmla="*/ 0 h 78"/>
                <a:gd name="T2" fmla="*/ 0 w 68"/>
                <a:gd name="T3" fmla="*/ 75 h 78"/>
                <a:gd name="T4" fmla="*/ 6 w 68"/>
                <a:gd name="T5" fmla="*/ 78 h 78"/>
                <a:gd name="T6" fmla="*/ 68 w 68"/>
                <a:gd name="T7" fmla="*/ 3 h 78"/>
                <a:gd name="T8" fmla="*/ 65 w 6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8">
                  <a:moveTo>
                    <a:pt x="65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0" name="Freeform 119">
              <a:extLst>
                <a:ext uri="{FF2B5EF4-FFF2-40B4-BE49-F238E27FC236}">
                  <a16:creationId xmlns="" xmlns:a16="http://schemas.microsoft.com/office/drawing/2014/main" id="{32F75396-C1DE-4074-A3FD-DE86150768D0}"/>
                </a:ext>
              </a:extLst>
            </p:cNvPr>
            <p:cNvSpPr/>
            <p:nvPr/>
          </p:nvSpPr>
          <p:spPr bwMode="auto">
            <a:xfrm>
              <a:off x="5940425" y="4033838"/>
              <a:ext cx="315913" cy="41275"/>
            </a:xfrm>
            <a:custGeom>
              <a:avLst/>
              <a:gdLst>
                <a:gd name="T0" fmla="*/ 199 w 199"/>
                <a:gd name="T1" fmla="*/ 0 h 26"/>
                <a:gd name="T2" fmla="*/ 0 w 199"/>
                <a:gd name="T3" fmla="*/ 0 h 26"/>
                <a:gd name="T4" fmla="*/ 13 w 199"/>
                <a:gd name="T5" fmla="*/ 26 h 26"/>
                <a:gd name="T6" fmla="*/ 188 w 199"/>
                <a:gd name="T7" fmla="*/ 26 h 26"/>
                <a:gd name="T8" fmla="*/ 199 w 199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26">
                  <a:moveTo>
                    <a:pt x="199" y="0"/>
                  </a:moveTo>
                  <a:lnTo>
                    <a:pt x="0" y="0"/>
                  </a:lnTo>
                  <a:lnTo>
                    <a:pt x="13" y="26"/>
                  </a:lnTo>
                  <a:lnTo>
                    <a:pt x="188" y="26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1" name="Rectangle 120">
              <a:extLst>
                <a:ext uri="{FF2B5EF4-FFF2-40B4-BE49-F238E27FC236}">
                  <a16:creationId xmlns="" xmlns:a16="http://schemas.microsoft.com/office/drawing/2014/main" id="{2AFF539A-5CEE-4B8B-BC22-607D2387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4725" y="4173538"/>
              <a:ext cx="90488" cy="25400"/>
            </a:xfrm>
            <a:prstGeom prst="rect">
              <a:avLst/>
            </a:pr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2" name="Freeform 121">
              <a:extLst>
                <a:ext uri="{FF2B5EF4-FFF2-40B4-BE49-F238E27FC236}">
                  <a16:creationId xmlns="" xmlns:a16="http://schemas.microsoft.com/office/drawing/2014/main" id="{2FB10702-2797-44E0-859D-069D62C98A19}"/>
                </a:ext>
              </a:extLst>
            </p:cNvPr>
            <p:cNvSpPr/>
            <p:nvPr/>
          </p:nvSpPr>
          <p:spPr bwMode="auto">
            <a:xfrm>
              <a:off x="6051550" y="4191001"/>
              <a:ext cx="20638" cy="77788"/>
            </a:xfrm>
            <a:custGeom>
              <a:avLst/>
              <a:gdLst>
                <a:gd name="T0" fmla="*/ 13 w 13"/>
                <a:gd name="T1" fmla="*/ 0 h 49"/>
                <a:gd name="T2" fmla="*/ 5 w 13"/>
                <a:gd name="T3" fmla="*/ 0 h 49"/>
                <a:gd name="T4" fmla="*/ 0 w 13"/>
                <a:gd name="T5" fmla="*/ 49 h 49"/>
                <a:gd name="T6" fmla="*/ 5 w 13"/>
                <a:gd name="T7" fmla="*/ 49 h 49"/>
                <a:gd name="T8" fmla="*/ 13 w 1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9">
                  <a:moveTo>
                    <a:pt x="13" y="0"/>
                  </a:moveTo>
                  <a:lnTo>
                    <a:pt x="5" y="0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3" name="Freeform 122">
              <a:extLst>
                <a:ext uri="{FF2B5EF4-FFF2-40B4-BE49-F238E27FC236}">
                  <a16:creationId xmlns="" xmlns:a16="http://schemas.microsoft.com/office/drawing/2014/main" id="{CBA63B01-0E13-4E29-AEEC-3EAC869C21C1}"/>
                </a:ext>
              </a:extLst>
            </p:cNvPr>
            <p:cNvSpPr/>
            <p:nvPr/>
          </p:nvSpPr>
          <p:spPr bwMode="auto">
            <a:xfrm>
              <a:off x="6127750" y="4191001"/>
              <a:ext cx="17463" cy="77788"/>
            </a:xfrm>
            <a:custGeom>
              <a:avLst/>
              <a:gdLst>
                <a:gd name="T0" fmla="*/ 5 w 11"/>
                <a:gd name="T1" fmla="*/ 0 h 49"/>
                <a:gd name="T2" fmla="*/ 0 w 11"/>
                <a:gd name="T3" fmla="*/ 0 h 49"/>
                <a:gd name="T4" fmla="*/ 5 w 11"/>
                <a:gd name="T5" fmla="*/ 49 h 49"/>
                <a:gd name="T6" fmla="*/ 11 w 11"/>
                <a:gd name="T7" fmla="*/ 49 h 49"/>
                <a:gd name="T8" fmla="*/ 5 w 11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9">
                  <a:moveTo>
                    <a:pt x="5" y="0"/>
                  </a:moveTo>
                  <a:lnTo>
                    <a:pt x="0" y="0"/>
                  </a:lnTo>
                  <a:lnTo>
                    <a:pt x="5" y="49"/>
                  </a:lnTo>
                  <a:lnTo>
                    <a:pt x="11" y="4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4" name="Freeform 123">
              <a:extLst>
                <a:ext uri="{FF2B5EF4-FFF2-40B4-BE49-F238E27FC236}">
                  <a16:creationId xmlns="" xmlns:a16="http://schemas.microsoft.com/office/drawing/2014/main" id="{87827C31-BD91-4DA6-B348-A76E3AE4064F}"/>
                </a:ext>
              </a:extLst>
            </p:cNvPr>
            <p:cNvSpPr/>
            <p:nvPr/>
          </p:nvSpPr>
          <p:spPr bwMode="auto">
            <a:xfrm>
              <a:off x="6042025" y="4268788"/>
              <a:ext cx="107950" cy="80963"/>
            </a:xfrm>
            <a:custGeom>
              <a:avLst/>
              <a:gdLst>
                <a:gd name="T0" fmla="*/ 65 w 68"/>
                <a:gd name="T1" fmla="*/ 0 h 51"/>
                <a:gd name="T2" fmla="*/ 59 w 68"/>
                <a:gd name="T3" fmla="*/ 0 h 51"/>
                <a:gd name="T4" fmla="*/ 11 w 68"/>
                <a:gd name="T5" fmla="*/ 0 h 51"/>
                <a:gd name="T6" fmla="*/ 6 w 68"/>
                <a:gd name="T7" fmla="*/ 0 h 51"/>
                <a:gd name="T8" fmla="*/ 0 w 68"/>
                <a:gd name="T9" fmla="*/ 0 h 51"/>
                <a:gd name="T10" fmla="*/ 0 w 68"/>
                <a:gd name="T11" fmla="*/ 51 h 51"/>
                <a:gd name="T12" fmla="*/ 68 w 68"/>
                <a:gd name="T13" fmla="*/ 51 h 51"/>
                <a:gd name="T14" fmla="*/ 68 w 68"/>
                <a:gd name="T15" fmla="*/ 0 h 51"/>
                <a:gd name="T16" fmla="*/ 65 w 68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51">
                  <a:moveTo>
                    <a:pt x="65" y="0"/>
                  </a:moveTo>
                  <a:lnTo>
                    <a:pt x="59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68" y="51"/>
                  </a:lnTo>
                  <a:lnTo>
                    <a:pt x="68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5" name="PA_图片 28">
            <a:extLst>
              <a:ext uri="{FF2B5EF4-FFF2-40B4-BE49-F238E27FC236}">
                <a16:creationId xmlns="" xmlns:a16="http://schemas.microsoft.com/office/drawing/2014/main" id="{F26C7C1C-38BF-4A21-BF3D-EC74F07104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897"/>
          <a:stretch/>
        </p:blipFill>
        <p:spPr>
          <a:xfrm>
            <a:off x="45721" y="5165463"/>
            <a:ext cx="1110039" cy="1692541"/>
          </a:xfrm>
          <a:prstGeom prst="rect">
            <a:avLst/>
          </a:prstGeom>
        </p:spPr>
      </p:pic>
      <p:pic>
        <p:nvPicPr>
          <p:cNvPr id="56" name="PA_图片 25">
            <a:extLst>
              <a:ext uri="{FF2B5EF4-FFF2-40B4-BE49-F238E27FC236}">
                <a16:creationId xmlns="" xmlns:a16="http://schemas.microsoft.com/office/drawing/2014/main" id="{313DA177-6CE2-4DAB-A705-A8F37F6F553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008" y="4807861"/>
            <a:ext cx="1020141" cy="12098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93024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  <a:endParaRPr lang="en-US" sz="27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198552" y="1821186"/>
            <a:ext cx="5552892" cy="90895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   Hoàn thành bảng kiến thức về đặc điểm tự nhiên khu vực Bắc Á: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0" y="1389373"/>
            <a:ext cx="1000545" cy="10866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35002" y="6310551"/>
            <a:ext cx="5728677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 smtClean="0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83137" y="2966920"/>
          <a:ext cx="5335786" cy="3505200"/>
        </p:xfrm>
        <a:graphic>
          <a:graphicData uri="http://schemas.openxmlformats.org/drawingml/2006/table">
            <a:tbl>
              <a:tblPr/>
              <a:tblGrid>
                <a:gridCol w="1928911"/>
                <a:gridCol w="3406875"/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Lãnh thổ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Địa hình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nb-NO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Khí hậu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Khoáng sản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Sông </a:t>
                      </a:r>
                      <a:r>
                        <a:rPr lang="en-US" sz="230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hồi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Cảnh quan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1493" y="1537253"/>
            <a:ext cx="6038845" cy="475455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 smtClean="0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 smtClean="0">
                <a:solidFill>
                  <a:srgbClr val="002060"/>
                </a:solidFill>
                <a:cs typeface="Arial" pitchFamily="34" charset="0"/>
              </a:rPr>
              <a:t>a. Khu vực Bắc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  <a:endParaRPr lang="en-US" sz="27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889736"/>
          <a:ext cx="5537015" cy="1519346"/>
        </p:xfrm>
        <a:graphic>
          <a:graphicData uri="http://schemas.openxmlformats.org/drawingml/2006/table">
            <a:tbl>
              <a:tblPr/>
              <a:tblGrid>
                <a:gridCol w="1548110"/>
                <a:gridCol w="3988905"/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9894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Lãnh thổ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54902" y="2709038"/>
            <a:ext cx="36435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/>
              <a:t>Vùng Xi-bia của LB Nga.</a:t>
            </a:r>
            <a:endParaRPr lang="en-US" sz="2600" b="1"/>
          </a:p>
        </p:txBody>
      </p:sp>
      <p:sp>
        <p:nvSpPr>
          <p:cNvPr id="7" name="Rectangle 6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 smtClean="0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8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 smtClean="0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 smtClean="0">
                <a:solidFill>
                  <a:srgbClr val="002060"/>
                </a:solidFill>
                <a:cs typeface="Arial" pitchFamily="34" charset="0"/>
              </a:rPr>
              <a:t>a. Khu vực Bắc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  <a:endParaRPr lang="en-US" sz="27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889736"/>
          <a:ext cx="5484006" cy="2922974"/>
        </p:xfrm>
        <a:graphic>
          <a:graphicData uri="http://schemas.openxmlformats.org/drawingml/2006/table">
            <a:tbl>
              <a:tblPr/>
              <a:tblGrid>
                <a:gridCol w="1153027"/>
                <a:gridCol w="4330979"/>
              </a:tblGrid>
              <a:tr h="4548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23971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Địa</a:t>
                      </a:r>
                      <a:r>
                        <a:rPr lang="en-US" sz="2300" baseline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hình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20435" y="2461846"/>
            <a:ext cx="4149969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nb-NO" sz="2800" b="1" smtClean="0"/>
              <a:t>+ Đồng bằng Tây Xi-bia;</a:t>
            </a:r>
            <a:endParaRPr lang="en-US" sz="2800" b="1" smtClean="0"/>
          </a:p>
          <a:p>
            <a:pPr>
              <a:lnSpc>
                <a:spcPct val="130000"/>
              </a:lnSpc>
            </a:pPr>
            <a:r>
              <a:rPr lang="nb-NO" sz="2800" b="1" smtClean="0"/>
              <a:t>+ Cao nguyên Trung Xi-bia;</a:t>
            </a:r>
            <a:endParaRPr lang="en-US" sz="2800" b="1" smtClean="0"/>
          </a:p>
          <a:p>
            <a:pPr>
              <a:lnSpc>
                <a:spcPct val="130000"/>
              </a:lnSpc>
            </a:pPr>
            <a:r>
              <a:rPr lang="nb-NO" sz="2800" b="1" smtClean="0"/>
              <a:t>+ Miền núi Đông và Nam Xi-bia.</a:t>
            </a:r>
            <a:endParaRPr lang="en-US" sz="2600" b="1"/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170416" y="5056753"/>
            <a:ext cx="5738016" cy="1555061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   Xác định trên H.2 SGK các dãy núi Xai-an, I-a-blô-nô-vôi, Xta-nô-vôi, Vec-khôi-an.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-28136" y="4610874"/>
            <a:ext cx="1000545" cy="108660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 smtClean="0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23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 smtClean="0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 smtClean="0">
                <a:solidFill>
                  <a:srgbClr val="002060"/>
                </a:solidFill>
                <a:cs typeface="Arial" pitchFamily="34" charset="0"/>
              </a:rPr>
              <a:t>a. Khu vực Bắc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PTS\Desktop\GADT ĐL7 (KNTTCS, kì 1)\download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2992" y="47299"/>
            <a:ext cx="5945944" cy="3468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79" name="Picture 3" descr="C:\Users\PTS\Desktop\GADT ĐL7 (KNTTCS, kì 1)\200px-Ukok_Platea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03" y="3643532"/>
            <a:ext cx="6020972" cy="3172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580" name="Picture 4" descr="C:\Users\PTS\Desktop\GADT ĐL7 (KNTTCS, kì 1)\1200px-Hanging-rock-ergak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5717" y="3657600"/>
            <a:ext cx="6016283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7870626" y="3136425"/>
            <a:ext cx="294640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Đồng bằng Tây Xi-bia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97371" y="6457890"/>
            <a:ext cx="294640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Dãy núi Xai-an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7280" y="6399834"/>
            <a:ext cx="3770142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Cao nguyên Ukok (Trung Xi-bia)</a:t>
            </a:r>
            <a:endParaRPr lang="en-US" sz="2000" b="1">
              <a:solidFill>
                <a:srgbClr val="0000FF"/>
              </a:solidFill>
            </a:endParaRPr>
          </a:p>
        </p:txBody>
      </p:sp>
      <p:pic>
        <p:nvPicPr>
          <p:cNvPr id="24582" name="Picture 6" descr="C:\Users\PTS\Desktop\GADT ĐL7 (KNTTCS, kì 1)\di_san_vov3_pzf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8014" y="0"/>
            <a:ext cx="5822742" cy="3484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1448803" y="3052343"/>
            <a:ext cx="373805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</a:rPr>
              <a:t>Núi lửa vùng Cam-sát-ca (Xi-bia)</a:t>
            </a:r>
            <a:endParaRPr lang="en-US" sz="20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  <a:endParaRPr lang="en-US" sz="27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889736"/>
          <a:ext cx="5415284" cy="2861627"/>
        </p:xfrm>
        <a:graphic>
          <a:graphicData uri="http://schemas.openxmlformats.org/drawingml/2006/table">
            <a:tbl>
              <a:tblPr/>
              <a:tblGrid>
                <a:gridCol w="1175379"/>
                <a:gridCol w="4239905"/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9894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Khí</a:t>
                      </a:r>
                      <a:r>
                        <a:rPr lang="en-US" sz="2300" baseline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hậu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31365" y="2461846"/>
            <a:ext cx="41499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smtClean="0"/>
              <a:t>- Lạnh giá khắc nghiệt.</a:t>
            </a:r>
          </a:p>
          <a:p>
            <a:pPr algn="just">
              <a:lnSpc>
                <a:spcPct val="150000"/>
              </a:lnSpc>
            </a:pPr>
            <a:r>
              <a:rPr lang="en-US" sz="2800" b="1" smtClean="0"/>
              <a:t>- Phần lớn có khí hậu ôn đới lục địa.</a:t>
            </a:r>
            <a:endParaRPr lang="en-US" sz="2600" b="1"/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325164" y="5056753"/>
            <a:ext cx="5357179" cy="134404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  Giải thích vì sao khí hậu Bắc Á lạnh giá khắc nghiệt?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12544" y="4610874"/>
            <a:ext cx="1000545" cy="10866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 smtClean="0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18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 smtClean="0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 smtClean="0">
                <a:solidFill>
                  <a:srgbClr val="002060"/>
                </a:solidFill>
                <a:cs typeface="Arial" pitchFamily="34" charset="0"/>
              </a:rPr>
              <a:t>a. Khu vực Bắc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76203"/>
            <a:ext cx="12013809" cy="5078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700" b="1" smtClean="0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7. BẢN ĐỒ CHÍNH TRỊ CHÂU Á, CÁC KHU VỰC CỦA CHÂU Á (tiết 2)</a:t>
            </a:r>
            <a:endParaRPr lang="en-US" sz="2700" b="1">
              <a:solidFill>
                <a:srgbClr val="007A37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40933" y="1777192"/>
          <a:ext cx="5545913" cy="3387407"/>
        </p:xfrm>
        <a:graphic>
          <a:graphicData uri="http://schemas.openxmlformats.org/drawingml/2006/table">
            <a:tbl>
              <a:tblPr/>
              <a:tblGrid>
                <a:gridCol w="1131835"/>
                <a:gridCol w="4414078"/>
              </a:tblGrid>
              <a:tr h="5299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Yếu tố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Đặc điểm tự nhiên</a:t>
                      </a: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</a:tr>
              <a:tr h="98943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r>
                        <a:rPr lang="en-US" sz="230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Sông</a:t>
                      </a:r>
                      <a:r>
                        <a:rPr lang="en-US" sz="2300" baseline="0" smtClean="0">
                          <a:solidFill>
                            <a:srgbClr val="000000"/>
                          </a:solidFill>
                          <a:latin typeface="+mj-lt"/>
                          <a:ea typeface="Calibri"/>
                          <a:cs typeface="Times New Roman"/>
                        </a:rPr>
                        <a:t> ngòi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26365" algn="l"/>
                        </a:tabLst>
                      </a:pPr>
                      <a:endParaRPr lang="en-US" sz="2300" baseline="0" smtClean="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300">
                        <a:solidFill>
                          <a:srgbClr val="000000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20837" y="2349302"/>
            <a:ext cx="43137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n-US" sz="2800" b="1" smtClean="0"/>
              <a:t> Các sông lớn: Ô-bi, Lê-na, I-ê-nit-xây…</a:t>
            </a:r>
          </a:p>
          <a:p>
            <a:pPr algn="just"/>
            <a:r>
              <a:rPr lang="en-US" sz="2800" b="1" smtClean="0"/>
              <a:t>- Mùa đông đóng băng, lũ vào mùa xuân.</a:t>
            </a:r>
          </a:p>
          <a:p>
            <a:pPr algn="just">
              <a:buFontTx/>
              <a:buChar char="-"/>
            </a:pPr>
            <a:r>
              <a:rPr lang="en-US" sz="2800" b="1" smtClean="0"/>
              <a:t> Hồ nước ngọt Bai-can lớn nhất thế giới.</a:t>
            </a:r>
            <a:endParaRPr lang="en-US" sz="2600" b="1"/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325164" y="5281841"/>
            <a:ext cx="5344116" cy="134404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 defTabSz="1219170">
              <a:lnSpc>
                <a:spcPct val="130000"/>
              </a:lnSpc>
              <a:defRPr/>
            </a:pPr>
            <a:r>
              <a:rPr lang="en-US" sz="2800" b="1" i="1" smtClean="0">
                <a:solidFill>
                  <a:srgbClr val="0000FF"/>
                </a:solidFill>
                <a:cs typeface="Arial" pitchFamily="34" charset="0"/>
              </a:rPr>
              <a:t>     Xác định trên H.2 một số sông, hồ ở Bắc Á.</a:t>
            </a:r>
            <a:endParaRPr lang="en-US" sz="2800" b="1" i="1" dirty="0">
              <a:solidFill>
                <a:srgbClr val="0000FF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112544" y="4835962"/>
            <a:ext cx="1000545" cy="108660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83966" y="6310551"/>
            <a:ext cx="6079714" cy="41549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100" b="1" smtClean="0">
                <a:solidFill>
                  <a:srgbClr val="0000FF"/>
                </a:solidFill>
              </a:rPr>
              <a:t>H.7.2. Bản đồ tự nhiên khu vực Bắc Á và Trung Á</a:t>
            </a:r>
            <a:endParaRPr lang="en-US" sz="2100">
              <a:solidFill>
                <a:srgbClr val="0000FF"/>
              </a:solidFill>
            </a:endParaRPr>
          </a:p>
        </p:txBody>
      </p:sp>
      <p:pic>
        <p:nvPicPr>
          <p:cNvPr id="19" name="Picture 2" descr="C:\Users\PTS\Desktop\Ảnh\z3578882960456_425e97a531825de2ca8a8bc7bc43fe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7830" y="1510749"/>
            <a:ext cx="6072508" cy="478106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20" name="Rectangle 19"/>
          <p:cNvSpPr/>
          <p:nvPr/>
        </p:nvSpPr>
        <p:spPr>
          <a:xfrm>
            <a:off x="176596" y="726425"/>
            <a:ext cx="4503152" cy="984883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900" b="1" u="sng" smtClean="0">
                <a:solidFill>
                  <a:srgbClr val="002060"/>
                </a:solidFill>
                <a:cs typeface="Arial" pitchFamily="34" charset="0"/>
              </a:rPr>
              <a:t>2. Các khu vực thuộc châu Á</a:t>
            </a:r>
          </a:p>
          <a:p>
            <a:r>
              <a:rPr lang="en-US" sz="2900" b="1" i="1" u="sng" smtClean="0">
                <a:solidFill>
                  <a:srgbClr val="002060"/>
                </a:solidFill>
                <a:cs typeface="Arial" pitchFamily="34" charset="0"/>
              </a:rPr>
              <a:t>a. Khu vực Bắc Á</a:t>
            </a:r>
            <a:endParaRPr lang="en-US" sz="2900" u="sng"/>
          </a:p>
        </p:txBody>
      </p:sp>
    </p:spTree>
    <p:extLst>
      <p:ext uri="{BB962C8B-B14F-4D97-AF65-F5344CB8AC3E}">
        <p14:creationId xmlns:p14="http://schemas.microsoft.com/office/powerpoint/2010/main" xmlns="" val="214279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1460</Words>
  <PresentationFormat>Custom</PresentationFormat>
  <Paragraphs>203</Paragraphs>
  <Slides>33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2018-05-30T02:40:42Z</dcterms:created>
  <dcterms:modified xsi:type="dcterms:W3CDTF">2022-07-26T02:08:57Z</dcterms:modified>
</cp:coreProperties>
</file>