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86" r:id="rId3"/>
    <p:sldId id="372" r:id="rId4"/>
    <p:sldId id="373" r:id="rId5"/>
    <p:sldId id="381" r:id="rId6"/>
    <p:sldId id="376" r:id="rId7"/>
    <p:sldId id="385" r:id="rId8"/>
    <p:sldId id="382" r:id="rId9"/>
    <p:sldId id="378" r:id="rId10"/>
    <p:sldId id="380" r:id="rId11"/>
    <p:sldId id="379" r:id="rId12"/>
    <p:sldId id="387" r:id="rId13"/>
    <p:sldId id="383" r:id="rId14"/>
    <p:sldId id="384" r:id="rId15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145F82"/>
    <a:srgbClr val="0033CC"/>
    <a:srgbClr val="135F82"/>
    <a:srgbClr val="006600"/>
    <a:srgbClr val="3333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7" d="100"/>
          <a:sy n="37" d="100"/>
        </p:scale>
        <p:origin x="139" y="341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1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6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KHỐI ĐA DIỆN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4486805" y="7091767"/>
            <a:ext cx="15939342" cy="415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3</a:t>
            </a:r>
            <a:r>
              <a:rPr lang="vi-VN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KHÁI NIỆM VỀ THỂ TÍCH KHỐI ĐA DIỆN</a:t>
            </a:r>
          </a:p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8: BÀI TẬP VỀ THỂ TÍCH KHỐI LĂNG TRỤ, </a:t>
            </a:r>
          </a:p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KHỐI HÌNH HỘP CHỮ NHẬT</a:t>
            </a:r>
          </a:p>
          <a:p>
            <a:pPr algn="ctr"/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KHỐI LẬP PHƯƠNG</a:t>
            </a: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1205338" y="6941404"/>
            <a:ext cx="22188061" cy="654513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566772" cy="4298048"/>
            <a:chOff x="992187" y="2564544"/>
            <a:chExt cx="22520157" cy="4482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312287" y="3400331"/>
                  <a:ext cx="22200057" cy="364666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 tích của khối lập phương có cạnh bằng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/>
                          <m:t>.</m:t>
                        </m:r>
                      </m:oMath>
                    </m:oMathPara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12287" y="3400331"/>
                  <a:ext cx="22200057" cy="364666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2F2AE5-700D-43B3-AC24-F854427826E2}"/>
                  </a:ext>
                </a:extLst>
              </p:cNvPr>
              <p:cNvSpPr/>
              <p:nvPr/>
            </p:nvSpPr>
            <p:spPr>
              <a:xfrm>
                <a:off x="15392400" y="966005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2F2AE5-700D-43B3-AC24-F85442782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400" y="966005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/>
              <p:nvPr/>
            </p:nvSpPr>
            <p:spPr>
              <a:xfrm>
                <a:off x="1951574" y="8360302"/>
                <a:ext cx="16805564" cy="1487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 lập phương có cạnh bằng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thể tích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 : 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=(2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/>
                <a:endParaRPr lang="en-US" sz="4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D993D52-DE6D-461A-8D49-B1A08A7BB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574" y="8360302"/>
                <a:ext cx="16805564" cy="1487780"/>
              </a:xfrm>
              <a:prstGeom prst="rect">
                <a:avLst/>
              </a:prstGeom>
              <a:blipFill>
                <a:blip r:embed="rId4"/>
                <a:stretch>
                  <a:fillRect l="-1451" t="-7787" r="-9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7C23B140-9CD9-47FB-90E8-713693C15B69}"/>
              </a:ext>
            </a:extLst>
          </p:cNvPr>
          <p:cNvSpPr/>
          <p:nvPr/>
        </p:nvSpPr>
        <p:spPr>
          <a:xfrm>
            <a:off x="15773400" y="44196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BF4D80-3D87-4AC8-ACD4-D8211FC02EFA}"/>
              </a:ext>
            </a:extLst>
          </p:cNvPr>
          <p:cNvSpPr txBox="1"/>
          <p:nvPr/>
        </p:nvSpPr>
        <p:spPr>
          <a:xfrm>
            <a:off x="15849600" y="4495800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1205338" y="6941404"/>
            <a:ext cx="22188061" cy="654513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tam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𝐴𝐵𝐶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khối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/>
              <p:nvPr/>
            </p:nvSpPr>
            <p:spPr>
              <a:xfrm>
                <a:off x="1851140" y="1248317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140" y="1248317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B31F700-5DBC-40C0-BA2A-F8AE63643415}"/>
              </a:ext>
            </a:extLst>
          </p:cNvPr>
          <p:cNvSpPr txBox="1"/>
          <p:nvPr/>
        </p:nvSpPr>
        <p:spPr>
          <a:xfrm>
            <a:off x="1374029" y="8076923"/>
            <a:ext cx="1289522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00FF"/>
                </a:solidFill>
              </a:rPr>
              <a:t>Hình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lăng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trụ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tam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giác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đều</a:t>
            </a:r>
            <a:r>
              <a:rPr lang="fr-FR" b="1" dirty="0">
                <a:solidFill>
                  <a:srgbClr val="0000FF"/>
                </a:solidFill>
              </a:rPr>
              <a:t> là </a:t>
            </a:r>
            <a:r>
              <a:rPr lang="fr-FR" b="1" dirty="0" err="1">
                <a:solidFill>
                  <a:srgbClr val="0000FF"/>
                </a:solidFill>
              </a:rPr>
              <a:t>hình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lăng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trụ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đứng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có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đáy</a:t>
            </a:r>
            <a:r>
              <a:rPr lang="fr-FR" b="1" dirty="0">
                <a:solidFill>
                  <a:srgbClr val="0000FF"/>
                </a:solidFill>
              </a:rPr>
              <a:t> </a:t>
            </a:r>
          </a:p>
          <a:p>
            <a:r>
              <a:rPr lang="fr-FR" b="1" dirty="0">
                <a:solidFill>
                  <a:srgbClr val="0000FF"/>
                </a:solidFill>
              </a:rPr>
              <a:t>là </a:t>
            </a:r>
            <a:r>
              <a:rPr lang="fr-FR" b="1" dirty="0" err="1">
                <a:solidFill>
                  <a:srgbClr val="0000FF"/>
                </a:solidFill>
              </a:rPr>
              <a:t>tam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giác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đều</a:t>
            </a:r>
            <a:r>
              <a:rPr lang="fr-FR" b="1" dirty="0">
                <a:solidFill>
                  <a:srgbClr val="0000FF"/>
                </a:solidFill>
              </a:rPr>
              <a:t>. </a:t>
            </a:r>
            <a:endParaRPr lang="vi-VN" b="1" dirty="0">
              <a:solidFill>
                <a:srgbClr val="0000FF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46936B-42EC-455D-81C1-32789D12C991}"/>
              </a:ext>
            </a:extLst>
          </p:cNvPr>
          <p:cNvSpPr/>
          <p:nvPr/>
        </p:nvSpPr>
        <p:spPr>
          <a:xfrm>
            <a:off x="20040600" y="47244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E7E859-B6E0-4052-B58E-D013E6DC7DE2}"/>
              </a:ext>
            </a:extLst>
          </p:cNvPr>
          <p:cNvSpPr txBox="1"/>
          <p:nvPr/>
        </p:nvSpPr>
        <p:spPr>
          <a:xfrm>
            <a:off x="20116800" y="4800600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5AB7C5-3D62-482C-8887-CB429BEABE8B}"/>
                  </a:ext>
                </a:extLst>
              </p:cNvPr>
              <p:cNvSpPr txBox="1"/>
              <p:nvPr/>
            </p:nvSpPr>
            <p:spPr>
              <a:xfrm>
                <a:off x="1499146" y="9364869"/>
                <a:ext cx="13437591" cy="2876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/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△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𝐴𝐶𝑠𝑖𝑛𝐴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ì </m:t>
                    </m:r>
                  </m:oMath>
                </a14:m>
                <a:r>
                  <a:rPr lang="en-US" dirty="0"/>
                  <a:t>ABC.A’B’C’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lăng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5AB7C5-3D62-482C-8887-CB429BEA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46" y="9364869"/>
                <a:ext cx="13437591" cy="2876750"/>
              </a:xfrm>
              <a:prstGeom prst="rect">
                <a:avLst/>
              </a:prstGeom>
              <a:blipFill>
                <a:blip r:embed="rId4"/>
                <a:stretch>
                  <a:fillRect l="-1815" b="-42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C4338C3C-7D97-4D9B-B3F6-6F8AE4D41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6798" y="7239000"/>
            <a:ext cx="6578056" cy="590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 animBg="1"/>
      <p:bldP spid="4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1205338" y="6941404"/>
            <a:ext cx="22188061" cy="654513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hộp đứng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đáy là hình vuông, cạnh bên bằng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đường chéo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Thể tích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khối hộp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 bao nhiêu?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/>
              <p:nvPr/>
            </p:nvSpPr>
            <p:spPr>
              <a:xfrm>
                <a:off x="1827944" y="112513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112513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1678177" y="7926633"/>
                <a:ext cx="13257024" cy="295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vuông</a:t>
                </a:r>
                <a:r>
                  <a:rPr lang="fr-FR" dirty="0"/>
                  <a:t> </a:t>
                </a:r>
                <a:r>
                  <a:rPr lang="fr-FR" dirty="0" err="1"/>
                  <a:t>tại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/>
                  <a:t>, ta </a:t>
                </a:r>
                <a:r>
                  <a:rPr lang="fr-FR" dirty="0" err="1"/>
                  <a:t>có</a:t>
                </a:r>
                <a:r>
                  <a:rPr lang="fr-FR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vi-VN" dirty="0"/>
              </a:p>
              <a:p>
                <a:r>
                  <a:rPr lang="fr-FR" dirty="0" err="1"/>
                  <a:t>Vì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/>
                  <a:t> là </a:t>
                </a:r>
                <a:r>
                  <a:rPr lang="fr-FR" dirty="0" err="1"/>
                  <a:t>hình</a:t>
                </a:r>
                <a:r>
                  <a:rPr lang="fr-FR" dirty="0"/>
                  <a:t> </a:t>
                </a:r>
                <a:r>
                  <a:rPr lang="fr-FR" dirty="0" err="1"/>
                  <a:t>vuông</a:t>
                </a:r>
                <a:r>
                  <a:rPr lang="fr-FR" dirty="0"/>
                  <a:t> </a:t>
                </a:r>
                <a:r>
                  <a:rPr lang="fr-FR" dirty="0" err="1"/>
                  <a:t>nên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vi-VN" dirty="0"/>
              </a:p>
              <a:p>
                <a:r>
                  <a:rPr lang="fr-FR" dirty="0" err="1"/>
                  <a:t>Thể</a:t>
                </a:r>
                <a:r>
                  <a:rPr lang="fr-FR" dirty="0"/>
                  <a:t> </a:t>
                </a:r>
                <a:r>
                  <a:rPr lang="fr-FR" dirty="0" err="1"/>
                  <a:t>tích</a:t>
                </a:r>
                <a:r>
                  <a:rPr lang="fr-FR" dirty="0"/>
                  <a:t> là: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=24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77" y="7926633"/>
                <a:ext cx="13257024" cy="2957989"/>
              </a:xfrm>
              <a:prstGeom prst="rect">
                <a:avLst/>
              </a:prstGeom>
              <a:blipFill>
                <a:blip r:embed="rId4"/>
                <a:stretch>
                  <a:fillRect l="-1793" b="-67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9D46936B-42EC-455D-81C1-32789D12C991}"/>
              </a:ext>
            </a:extLst>
          </p:cNvPr>
          <p:cNvSpPr/>
          <p:nvPr/>
        </p:nvSpPr>
        <p:spPr>
          <a:xfrm>
            <a:off x="6934200" y="48006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E7E859-B6E0-4052-B58E-D013E6DC7DE2}"/>
              </a:ext>
            </a:extLst>
          </p:cNvPr>
          <p:cNvSpPr txBox="1"/>
          <p:nvPr/>
        </p:nvSpPr>
        <p:spPr>
          <a:xfrm>
            <a:off x="7010400" y="4876800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6D3F52-C899-498F-963B-625C907A68B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54200" y="7179414"/>
            <a:ext cx="8762999" cy="539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8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611928" y="6941404"/>
            <a:ext cx="23330964" cy="6545132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496029" y="2089582"/>
            <a:ext cx="23489831" cy="4709046"/>
            <a:chOff x="992187" y="2672227"/>
            <a:chExt cx="22446633" cy="4277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238763" y="2964006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dirty="0">
                      <a:solidFill>
                        <a:schemeClr val="tx1"/>
                      </a:solidFill>
                    </a:rPr>
                    <a:t>Cho hình </a:t>
                  </a:r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 trụ tam giác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tam giác đều cạnh </a:t>
                  </a:r>
                  <a14:m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hình chiếu của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trên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trung điểm cạnh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góc giữa hai mặt phẳng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sSup>
                            <m:sSupPr>
                              <m:ctrlP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45°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thể tích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763" y="2964006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672227"/>
              <a:ext cx="3124200" cy="915776"/>
              <a:chOff x="534987" y="1771634"/>
              <a:chExt cx="4197167" cy="1052569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816569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879062"/>
                <a:ext cx="3173469" cy="739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143000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/>
              <p:nvPr/>
            </p:nvSpPr>
            <p:spPr>
              <a:xfrm>
                <a:off x="16675212" y="126383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692D667-7A55-4CC7-A6E0-B612C73824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212" y="1263831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1018833" y="7878918"/>
                <a:ext cx="16678365" cy="5483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Gọi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 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m:rPr>
                                <m:nor/>
                              </m:rPr>
                              <a:rPr lang="en-US"/>
                              <m:t>//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𝐶𝐼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𝐶𝐼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𝐾𝑀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33" y="7878918"/>
                <a:ext cx="16678365" cy="5483874"/>
              </a:xfrm>
              <a:prstGeom prst="rect">
                <a:avLst/>
              </a:prstGeom>
              <a:blipFill>
                <a:blip r:embed="rId4"/>
                <a:stretch>
                  <a:fillRect l="-1425" t="-2222" b="-18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9D46936B-42EC-455D-81C1-32789D12C991}"/>
              </a:ext>
            </a:extLst>
          </p:cNvPr>
          <p:cNvSpPr/>
          <p:nvPr/>
        </p:nvSpPr>
        <p:spPr>
          <a:xfrm>
            <a:off x="609600" y="53340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E7E859-B6E0-4052-B58E-D013E6DC7DE2}"/>
              </a:ext>
            </a:extLst>
          </p:cNvPr>
          <p:cNvSpPr txBox="1"/>
          <p:nvPr/>
        </p:nvSpPr>
        <p:spPr>
          <a:xfrm>
            <a:off x="685800" y="5418147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4B23B3D-3CE8-41A0-96DA-E795F521AD2A}"/>
              </a:ext>
            </a:extLst>
          </p:cNvPr>
          <p:cNvPicPr/>
          <p:nvPr/>
        </p:nvPicPr>
        <p:blipFill>
          <a:blip r:embed="rId5"/>
          <a:srcRect l="3584" t="3659" r="3477" b="4514"/>
          <a:stretch>
            <a:fillRect/>
          </a:stretch>
        </p:blipFill>
        <p:spPr bwMode="auto">
          <a:xfrm>
            <a:off x="17804723" y="7126398"/>
            <a:ext cx="5967349" cy="6307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7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DFB26F-0183-423C-B696-0573DAF5CEF8}"/>
              </a:ext>
            </a:extLst>
          </p:cNvPr>
          <p:cNvGrpSpPr/>
          <p:nvPr/>
        </p:nvGrpSpPr>
        <p:grpSpPr>
          <a:xfrm>
            <a:off x="609600" y="6391792"/>
            <a:ext cx="23318664" cy="7095607"/>
            <a:chOff x="1205494" y="6941416"/>
            <a:chExt cx="22190950" cy="6545984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id="{83BF8FC6-5C39-4B0C-AE69-F5418A520EB5}"/>
                </a:ext>
              </a:extLst>
            </p:cNvPr>
            <p:cNvSpPr/>
            <p:nvPr/>
          </p:nvSpPr>
          <p:spPr>
            <a:xfrm>
              <a:off x="1260753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4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18194C9-10B9-4957-A280-862543E21ABB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433586AB-4891-4B64-A116-F37F33C5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4AE5B5-630B-4346-A6D3-22EE9381FB7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id="{05A171C5-0535-4ECD-81D5-4E21399BD8D7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E4CC95C7-364C-4527-BAAE-C98F9CA53F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306532" cy="4108218"/>
            <a:chOff x="992187" y="2564544"/>
            <a:chExt cx="22271474" cy="4108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063604" y="3280990"/>
                  <a:ext cx="22200057" cy="3392307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thoi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khối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3604" y="3280990"/>
                  <a:ext cx="22200057" cy="3392307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/>
              <p:nvPr/>
            </p:nvSpPr>
            <p:spPr>
              <a:xfrm>
                <a:off x="639035" y="7290347"/>
                <a:ext cx="23166264" cy="5874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Vì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dirty="0"/>
                  <a:t> là lăng trụ đứng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vi-VN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vi-VN" dirty="0"/>
                  <a:t> là hình thoi cạnh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=60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→∆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dirty="0"/>
                  <a:t> </a:t>
                </a:r>
                <a:r>
                  <a:rPr lang="en-US" dirty="0"/>
                  <a:t>l</a:t>
                </a:r>
                <a:r>
                  <a:rPr lang="vi-VN" dirty="0"/>
                  <a:t>à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đều</a:t>
                </a:r>
                <a:r>
                  <a:rPr lang="en-US" dirty="0"/>
                  <a:t>  </a:t>
                </a:r>
                <a:r>
                  <a:rPr lang="vi-VN" dirty="0"/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a:rPr lang="vi-VN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=2.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/>
                  <a:t>. </a:t>
                </a:r>
              </a:p>
              <a:p>
                <a:r>
                  <a:rPr lang="vi-VN" dirty="0"/>
                  <a:t>Gọi M là trung điểm của B’C’,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𝐴𝐷</m:t>
                                </m:r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acc>
                    <m:acc>
                      <m:accPr>
                        <m:chr m:val="̂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𝐵𝑀𝐷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  <a:p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dirty="0"/>
                  <a:t> là tam giác đều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/>
                  <a:t> 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→∆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𝐵𝑀𝐷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dirty="0"/>
                  <a:t> là tam giác vuông cân tại D’ nên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dirty="0"/>
                  <a:t> . Thể tích của khối lăng trụ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vi-VN" dirty="0"/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𝐴𝐴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31F700-5DBC-40C0-BA2A-F8AE63643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35" y="7290347"/>
                <a:ext cx="23166264" cy="5874685"/>
              </a:xfrm>
              <a:prstGeom prst="rect">
                <a:avLst/>
              </a:prstGeom>
              <a:blipFill>
                <a:blip r:embed="rId3"/>
                <a:stretch>
                  <a:fillRect l="-1053" t="-1556" b="-1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9D46936B-42EC-455D-81C1-32789D12C991}"/>
              </a:ext>
            </a:extLst>
          </p:cNvPr>
          <p:cNvSpPr/>
          <p:nvPr/>
        </p:nvSpPr>
        <p:spPr>
          <a:xfrm>
            <a:off x="13335000" y="51054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E7E859-B6E0-4052-B58E-D013E6DC7DE2}"/>
              </a:ext>
            </a:extLst>
          </p:cNvPr>
          <p:cNvSpPr txBox="1"/>
          <p:nvPr/>
        </p:nvSpPr>
        <p:spPr>
          <a:xfrm>
            <a:off x="13411200" y="5181600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53A25A1-3B33-4805-BA63-9543FA5A832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26200" y="6629802"/>
            <a:ext cx="4802064" cy="426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4324092" cy="907192"/>
            <a:chOff x="7459670" y="7543799"/>
            <a:chExt cx="21899399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4"/>
              <a:ext cx="20365884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MIỆNG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948038" y="2937027"/>
            <a:ext cx="8247911" cy="4154984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lăng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trụ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nhật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005EF-D6DC-490D-9D59-7AD889FDE277}"/>
              </a:ext>
            </a:extLst>
          </p:cNvPr>
          <p:cNvSpPr txBox="1"/>
          <p:nvPr/>
        </p:nvSpPr>
        <p:spPr>
          <a:xfrm>
            <a:off x="14116050" y="302594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- Hai </a:t>
            </a:r>
            <a:r>
              <a:rPr lang="en-US" sz="4400" dirty="0" err="1"/>
              <a:t>mặt</a:t>
            </a:r>
            <a:r>
              <a:rPr lang="en-US" sz="4400" dirty="0"/>
              <a:t> </a:t>
            </a:r>
            <a:r>
              <a:rPr lang="en-US" sz="4400" dirty="0" err="1"/>
              <a:t>đáy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đa</a:t>
            </a:r>
            <a:r>
              <a:rPr lang="en-US" sz="4400" dirty="0"/>
              <a:t> </a:t>
            </a:r>
            <a:r>
              <a:rPr lang="en-US" sz="4400" dirty="0" err="1"/>
              <a:t>giác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nằm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hai</a:t>
            </a:r>
            <a:r>
              <a:rPr lang="en-US" sz="4400" dirty="0"/>
              <a:t> </a:t>
            </a:r>
            <a:r>
              <a:rPr lang="en-US" sz="4400" dirty="0" err="1"/>
              <a:t>mặt</a:t>
            </a:r>
            <a:r>
              <a:rPr lang="en-US" sz="4400" dirty="0"/>
              <a:t> </a:t>
            </a:r>
            <a:r>
              <a:rPr lang="en-US" sz="4400" dirty="0" err="1"/>
              <a:t>phẳng</a:t>
            </a:r>
            <a:r>
              <a:rPr lang="en-US" sz="4400" dirty="0"/>
              <a:t> song </a:t>
            </a:r>
            <a:r>
              <a:rPr lang="en-US" sz="4400" dirty="0" err="1"/>
              <a:t>song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.</a:t>
            </a:r>
            <a:endParaRPr lang="vi-V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6DD87-FD29-457F-A138-F1AD4EDB2524}"/>
              </a:ext>
            </a:extLst>
          </p:cNvPr>
          <p:cNvSpPr txBox="1"/>
          <p:nvPr/>
        </p:nvSpPr>
        <p:spPr>
          <a:xfrm>
            <a:off x="13944600" y="5371404"/>
            <a:ext cx="931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 </a:t>
            </a:r>
            <a:r>
              <a:rPr lang="en-US" sz="4400" dirty="0" err="1"/>
              <a:t>Mặt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hình</a:t>
            </a:r>
            <a:r>
              <a:rPr lang="en-US" sz="4400" dirty="0"/>
              <a:t> </a:t>
            </a:r>
            <a:r>
              <a:rPr lang="en-US" sz="4400" dirty="0" err="1"/>
              <a:t>bình</a:t>
            </a:r>
            <a:r>
              <a:rPr lang="en-US" sz="4400" dirty="0"/>
              <a:t> </a:t>
            </a:r>
            <a:r>
              <a:rPr lang="en-US" sz="4400" dirty="0" err="1"/>
              <a:t>hành</a:t>
            </a:r>
            <a:r>
              <a:rPr lang="en-US" sz="4400" dirty="0"/>
              <a:t>.</a:t>
            </a:r>
            <a:endParaRPr lang="vi-VN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06295-2170-4664-9E6F-F7F09DCA2BB0}"/>
              </a:ext>
            </a:extLst>
          </p:cNvPr>
          <p:cNvSpPr txBox="1"/>
          <p:nvPr/>
        </p:nvSpPr>
        <p:spPr>
          <a:xfrm>
            <a:off x="13952220" y="6392439"/>
            <a:ext cx="9093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- </a:t>
            </a:r>
            <a:r>
              <a:rPr lang="en-US" sz="4400" dirty="0" err="1"/>
              <a:t>Các</a:t>
            </a:r>
            <a:r>
              <a:rPr lang="en-US" sz="4400" dirty="0"/>
              <a:t> </a:t>
            </a:r>
            <a:r>
              <a:rPr lang="en-US" sz="4400" dirty="0" err="1"/>
              <a:t>cạnh</a:t>
            </a:r>
            <a:r>
              <a:rPr lang="en-US" sz="4400" dirty="0"/>
              <a:t> </a:t>
            </a:r>
            <a:r>
              <a:rPr lang="en-US" sz="4400" dirty="0" err="1"/>
              <a:t>bên</a:t>
            </a:r>
            <a:r>
              <a:rPr lang="en-US" sz="4400" dirty="0"/>
              <a:t> song </a:t>
            </a:r>
            <a:r>
              <a:rPr lang="en-US" sz="4400" dirty="0" err="1"/>
              <a:t>song</a:t>
            </a:r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bằng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.</a:t>
            </a:r>
            <a:endParaRPr lang="vi-V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BD37D-245F-4C92-AD84-14638ADDEBC5}"/>
              </a:ext>
            </a:extLst>
          </p:cNvPr>
          <p:cNvSpPr txBox="1"/>
          <p:nvPr/>
        </p:nvSpPr>
        <p:spPr>
          <a:xfrm>
            <a:off x="350406" y="12020108"/>
            <a:ext cx="5445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lăng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cạnh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góc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đáy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A2B6F1-2E53-42B5-B04D-569053755297}"/>
              </a:ext>
            </a:extLst>
          </p:cNvPr>
          <p:cNvSpPr txBox="1"/>
          <p:nvPr/>
        </p:nvSpPr>
        <p:spPr>
          <a:xfrm>
            <a:off x="6228709" y="12094224"/>
            <a:ext cx="409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lăng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đáy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đa</a:t>
            </a:r>
            <a:r>
              <a:rPr lang="en-US" sz="3600" dirty="0"/>
              <a:t> </a:t>
            </a:r>
            <a:r>
              <a:rPr lang="en-US" sz="3600" dirty="0" err="1"/>
              <a:t>giác</a:t>
            </a:r>
            <a:r>
              <a:rPr lang="en-US" sz="3600" dirty="0"/>
              <a:t> </a:t>
            </a:r>
            <a:r>
              <a:rPr lang="en-US" sz="3600" dirty="0" err="1"/>
              <a:t>đều</a:t>
            </a:r>
            <a:r>
              <a:rPr lang="en-US" sz="3600" dirty="0"/>
              <a:t>.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D2720-6C98-4C60-B14F-1D57A655C414}"/>
              </a:ext>
            </a:extLst>
          </p:cNvPr>
          <p:cNvSpPr txBox="1"/>
          <p:nvPr/>
        </p:nvSpPr>
        <p:spPr>
          <a:xfrm>
            <a:off x="12621275" y="12094224"/>
            <a:ext cx="4627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lăng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 </a:t>
            </a:r>
            <a:r>
              <a:rPr lang="en-US" sz="3600" dirty="0" err="1"/>
              <a:t>đứng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đáy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vi-V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6C761-0D6C-4C54-87D8-234C81C0B5C2}"/>
              </a:ext>
            </a:extLst>
          </p:cNvPr>
          <p:cNvSpPr txBox="1"/>
          <p:nvPr/>
        </p:nvSpPr>
        <p:spPr>
          <a:xfrm>
            <a:off x="18476280" y="12094223"/>
            <a:ext cx="409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mặt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.</a:t>
            </a:r>
            <a:endParaRPr lang="vi-VN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01D17-4F91-4D8E-8C2B-8F58AF3D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54" y="3256306"/>
            <a:ext cx="3720317" cy="4999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D5724D-0A14-4FF5-90D2-050BD2D06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239" y="7939239"/>
            <a:ext cx="3025475" cy="4154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F426A3-3A0E-4CFA-BC25-8F19BB24F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115" y="7939239"/>
            <a:ext cx="3025475" cy="41549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8C75ED-9599-4977-9C7C-951BFD35C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2462" y="7844805"/>
            <a:ext cx="3025475" cy="4192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FAAF6B-8A72-4F82-8E8C-2AD6541A0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6280" y="7838989"/>
            <a:ext cx="4013614" cy="42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5F288C5-516F-43B6-9063-DC25D5181539}"/>
              </a:ext>
            </a:extLst>
          </p:cNvPr>
          <p:cNvSpPr/>
          <p:nvPr/>
        </p:nvSpPr>
        <p:spPr>
          <a:xfrm>
            <a:off x="290336" y="1829675"/>
            <a:ext cx="20988456" cy="754053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00CC"/>
                </a:solidFill>
              </a:rPr>
              <a:t>2. THỂ TÍCH KHỐI LĂNG TRỤ, KHỐI HỘP CHỮ NHẬT, KHỐI LẬP PHƯƠNG</a:t>
            </a:r>
            <a:endParaRPr lang="vi-VN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290336" y="2918664"/>
                <a:ext cx="11368264" cy="214007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  2.1.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khối</a:t>
                </a:r>
                <a:r>
                  <a:rPr lang="en-US" b="1" dirty="0"/>
                  <a:t> </a:t>
                </a:r>
                <a:r>
                  <a:rPr lang="en-US" b="1" dirty="0" err="1"/>
                  <a:t>lăng</a:t>
                </a:r>
                <a:r>
                  <a:rPr lang="en-US" b="1" dirty="0"/>
                  <a:t> </a:t>
                </a:r>
                <a:r>
                  <a:rPr lang="en-US" b="1" dirty="0" err="1"/>
                  <a:t>trụ</a:t>
                </a:r>
                <a:endParaRPr lang="vi-VN" dirty="0"/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ụ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vi-VN" dirty="0"/>
              </a:p>
              <a:p>
                <a:r>
                  <a:rPr lang="en-US" dirty="0"/>
                  <a:t>  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diện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đáy</a:t>
                </a:r>
                <a:r>
                  <a:rPr lang="en-US" dirty="0"/>
                  <a:t>, </a:t>
                </a:r>
                <a:r>
                  <a:rPr lang="en-US" b="1" i="1" dirty="0"/>
                  <a:t>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lăng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6" y="2918664"/>
                <a:ext cx="11368264" cy="2140073"/>
              </a:xfrm>
              <a:prstGeom prst="rect">
                <a:avLst/>
              </a:prstGeom>
              <a:blipFill>
                <a:blip r:embed="rId3"/>
                <a:stretch>
                  <a:fillRect t="-5698" b="-1225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290336" y="7739423"/>
                <a:ext cx="11368264" cy="484741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/>
                  <a:t>  2.2.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hộp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chữ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nhật</a:t>
                </a:r>
                <a:endParaRPr lang="vi-VN" sz="4400" dirty="0"/>
              </a:p>
              <a:p>
                <a:r>
                  <a:rPr lang="en-US" sz="4400" b="1" dirty="0"/>
                  <a:t>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  <a:p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b="1" i="1" dirty="0"/>
                  <a:t>a, ,b, c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kích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thước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khối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hộp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chữ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nhật</a:t>
                </a:r>
                <a:r>
                  <a:rPr lang="en-US" sz="4400" dirty="0"/>
                  <a:t>.</a:t>
                </a:r>
              </a:p>
              <a:p>
                <a:r>
                  <a:rPr lang="en-US" sz="4400" b="1" dirty="0"/>
                  <a:t>  2.3.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endParaRPr lang="vi-VN" sz="4400" dirty="0"/>
              </a:p>
              <a:p>
                <a:r>
                  <a:rPr lang="en-US" sz="4400" dirty="0"/>
                  <a:t>        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:r>
                  <a:rPr lang="en-US" sz="4400" b="1" i="1" dirty="0"/>
                  <a:t>a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độ</a:t>
                </a:r>
                <a:r>
                  <a:rPr lang="en-US" sz="4400" dirty="0"/>
                  <a:t> </a:t>
                </a:r>
                <a:r>
                  <a:rPr lang="en-US" sz="4400" dirty="0" err="1"/>
                  <a:t>dài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cạnh</a:t>
                </a:r>
                <a:r>
                  <a:rPr lang="en-US" sz="4400" dirty="0"/>
                  <a:t>.</a:t>
                </a:r>
                <a:endParaRPr lang="vi-VN" sz="4400" dirty="0"/>
              </a:p>
              <a:p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6" y="7739423"/>
                <a:ext cx="11368264" cy="4847417"/>
              </a:xfrm>
              <a:prstGeom prst="rect">
                <a:avLst/>
              </a:prstGeom>
              <a:blipFill>
                <a:blip r:embed="rId4"/>
                <a:stretch>
                  <a:fillRect l="-2198" t="-27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646655F3-8040-427E-8FAB-5B95B2F29D8F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0" y="2609148"/>
            <a:ext cx="12663664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0AA8CFB-779C-4984-9A5A-A8466A679857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0" y="7814581"/>
            <a:ext cx="12663664" cy="477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387916" y="2286000"/>
                <a:ext cx="2331713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CC"/>
                    </a:solidFill>
                  </a:rPr>
                  <a:t>Ví</a:t>
                </a:r>
                <a:r>
                  <a:rPr lang="en-US" sz="4400" b="1" dirty="0">
                    <a:solidFill>
                      <a:srgbClr val="0000CC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</a:rPr>
                  <a:t>dụ</a:t>
                </a:r>
                <a:r>
                  <a:rPr lang="en-US" sz="4400" b="1" dirty="0">
                    <a:solidFill>
                      <a:srgbClr val="0000CC"/>
                    </a:solidFill>
                  </a:rPr>
                  <a:t> 1.</a:t>
                </a:r>
                <a:r>
                  <a:rPr lang="en-US" sz="4400" dirty="0">
                    <a:solidFill>
                      <a:srgbClr val="0000CC"/>
                    </a:solidFill>
                  </a:rPr>
                  <a:t> </a:t>
                </a:r>
                <a:r>
                  <a:rPr lang="vi-VN" sz="4400" dirty="0"/>
                  <a:t>Cho khối hộp chữ nhật có 3 kích thước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2;3;7</m:t>
                    </m:r>
                  </m:oMath>
                </a14:m>
                <a:r>
                  <a:rPr lang="vi-VN" sz="4400" dirty="0"/>
                  <a:t>. T</a:t>
                </a:r>
                <a:r>
                  <a:rPr lang="en-US" sz="4400" dirty="0" err="1"/>
                  <a:t>ính</a:t>
                </a:r>
                <a:r>
                  <a:rPr lang="en-US" sz="4400" dirty="0"/>
                  <a:t> t</a:t>
                </a:r>
                <a:r>
                  <a:rPr lang="vi-VN" sz="4400" dirty="0"/>
                  <a:t>hể tích của khối hộp đã cho</a:t>
                </a:r>
                <a:r>
                  <a:rPr lang="en-US" sz="4400" dirty="0"/>
                  <a:t>.</a:t>
                </a:r>
                <a:endParaRPr lang="vi-VN" sz="4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16" y="2286000"/>
                <a:ext cx="23317132" cy="769441"/>
              </a:xfrm>
              <a:prstGeom prst="rect">
                <a:avLst/>
              </a:prstGeom>
              <a:blipFill>
                <a:blip r:embed="rId3"/>
                <a:stretch>
                  <a:fillRect l="-1072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3347EC9-EE6A-4F51-870E-242AE9C6C4A1}"/>
              </a:ext>
            </a:extLst>
          </p:cNvPr>
          <p:cNvGrpSpPr/>
          <p:nvPr/>
        </p:nvGrpSpPr>
        <p:grpSpPr>
          <a:xfrm>
            <a:off x="387916" y="4060764"/>
            <a:ext cx="23698201" cy="9654859"/>
            <a:chOff x="1205494" y="6947473"/>
            <a:chExt cx="18382111" cy="7462526"/>
          </a:xfrm>
        </p:grpSpPr>
        <p:sp>
          <p:nvSpPr>
            <p:cNvPr id="34" name="Rounded Rectangle 124">
              <a:extLst>
                <a:ext uri="{FF2B5EF4-FFF2-40B4-BE49-F238E27FC236}">
                  <a16:creationId xmlns:a16="http://schemas.microsoft.com/office/drawing/2014/main" id="{2AF0DC81-9582-416E-8747-0EACA2CD35FC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1A8CC1-1EFD-47C3-A0BC-461C1D52FF25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311835FF-63D3-48A7-A7CD-12156B49EF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DA81E9-51E9-40ED-893A-A6AB3EDF5CB7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128">
                <a:extLst>
                  <a:ext uri="{FF2B5EF4-FFF2-40B4-BE49-F238E27FC236}">
                    <a16:creationId xmlns:a16="http://schemas.microsoft.com/office/drawing/2014/main" id="{4596E447-B949-4E9B-B21F-4561C24C1219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11880581-FB89-4A09-85C9-3CDB3A71D0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A77A6123-ED86-43BB-B7CA-4C4DB676F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906" y="4709843"/>
            <a:ext cx="10450068" cy="7131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CEE750-6D58-4509-863B-16C43F8DA37C}"/>
                  </a:ext>
                </a:extLst>
              </p:cNvPr>
              <p:cNvSpPr/>
              <p:nvPr/>
            </p:nvSpPr>
            <p:spPr>
              <a:xfrm>
                <a:off x="1742789" y="12268678"/>
                <a:ext cx="2098845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hộp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=2.3.7=42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ACEE750-6D58-4509-863B-16C43F8DA3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89" y="12268678"/>
                <a:ext cx="20988456" cy="769441"/>
              </a:xfrm>
              <a:prstGeom prst="rect">
                <a:avLst/>
              </a:prstGeom>
              <a:blipFill>
                <a:blip r:embed="rId5"/>
                <a:stretch>
                  <a:fillRect l="-1191" t="-17460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2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FAFB33-E0ED-48CB-9FA7-B53D2783C642}"/>
                  </a:ext>
                </a:extLst>
              </p:cNvPr>
              <p:cNvSpPr/>
              <p:nvPr/>
            </p:nvSpPr>
            <p:spPr>
              <a:xfrm>
                <a:off x="470710" y="1520297"/>
                <a:ext cx="23151290" cy="218733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4400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lăng trụ đứng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sz="4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𝜊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lăng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khối lăng trụ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4FAFB33-E0ED-48CB-9FA7-B53D2783C6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0" y="1520297"/>
                <a:ext cx="23151290" cy="2187330"/>
              </a:xfrm>
              <a:prstGeom prst="rect">
                <a:avLst/>
              </a:prstGeom>
              <a:blipFill>
                <a:blip r:embed="rId2"/>
                <a:stretch>
                  <a:fillRect l="-1053" t="-5850" b="-1197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FA6BDF2-D102-4811-A928-583B5DE7AB50}"/>
              </a:ext>
            </a:extLst>
          </p:cNvPr>
          <p:cNvGrpSpPr/>
          <p:nvPr/>
        </p:nvGrpSpPr>
        <p:grpSpPr>
          <a:xfrm>
            <a:off x="608734" y="3749752"/>
            <a:ext cx="23072787" cy="9966247"/>
            <a:chOff x="1205494" y="6947473"/>
            <a:chExt cx="18382111" cy="6539927"/>
          </a:xfrm>
        </p:grpSpPr>
        <p:sp>
          <p:nvSpPr>
            <p:cNvPr id="12" name="Rounded Rectangle 124">
              <a:extLst>
                <a:ext uri="{FF2B5EF4-FFF2-40B4-BE49-F238E27FC236}">
                  <a16:creationId xmlns:a16="http://schemas.microsoft.com/office/drawing/2014/main" id="{2EBF2226-F1A0-43F1-80A2-E370EA78C452}"/>
                </a:ext>
              </a:extLst>
            </p:cNvPr>
            <p:cNvSpPr/>
            <p:nvPr/>
          </p:nvSpPr>
          <p:spPr>
            <a:xfrm>
              <a:off x="1209586" y="7179457"/>
              <a:ext cx="18378019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9BD59D-795E-418A-8E01-B00213473896}"/>
                </a:ext>
              </a:extLst>
            </p:cNvPr>
            <p:cNvGrpSpPr/>
            <p:nvPr/>
          </p:nvGrpSpPr>
          <p:grpSpPr>
            <a:xfrm>
              <a:off x="1205494" y="6947473"/>
              <a:ext cx="4553836" cy="782727"/>
              <a:chOff x="1205494" y="6947473"/>
              <a:chExt cx="4553836" cy="78272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id="{B6ACD2BA-E790-4739-93C3-2623A9CF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95338" y="5923215"/>
                <a:ext cx="782727" cy="283124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77D693D-5610-4AFB-A1D3-93899CBD5F2B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611443" cy="424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28">
                <a:extLst>
                  <a:ext uri="{FF2B5EF4-FFF2-40B4-BE49-F238E27FC236}">
                    <a16:creationId xmlns:a16="http://schemas.microsoft.com/office/drawing/2014/main" id="{A6614D85-1539-49D4-9FC2-14FDAB260931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id="{19C7ECC0-DEA2-4F82-87BB-CE896DB76C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8F894-9256-434A-91A4-161BF982EC98}"/>
                  </a:ext>
                </a:extLst>
              </p:cNvPr>
              <p:cNvSpPr txBox="1"/>
              <p:nvPr/>
            </p:nvSpPr>
            <p:spPr>
              <a:xfrm>
                <a:off x="927510" y="4832255"/>
                <a:ext cx="14859000" cy="3223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lăng trụ đứng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𝐿𝑇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𝐵𝐴𝐶</m:t>
                            </m:r>
                          </m:e>
                        </m:acc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𝜊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88F894-9256-434A-91A4-161BF982E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10" y="4832255"/>
                <a:ext cx="14859000" cy="3223575"/>
              </a:xfrm>
              <a:prstGeom prst="rect">
                <a:avLst/>
              </a:prstGeom>
              <a:blipFill>
                <a:blip r:embed="rId3"/>
                <a:stretch>
                  <a:fillRect l="-1641" t="-4167" b="-32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EB9ECD-4668-4682-839E-84545B2AF8FE}"/>
                  </a:ext>
                </a:extLst>
              </p:cNvPr>
              <p:cNvSpPr/>
              <p:nvPr/>
            </p:nvSpPr>
            <p:spPr>
              <a:xfrm>
                <a:off x="715541" y="8142066"/>
                <a:ext cx="14524459" cy="39416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lăng trụ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DEB9ECD-4668-4682-839E-84545B2AF8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1" y="8142066"/>
                <a:ext cx="14524459" cy="3941656"/>
              </a:xfrm>
              <a:prstGeom prst="rect">
                <a:avLst/>
              </a:prstGeom>
              <a:blipFill>
                <a:blip r:embed="rId4"/>
                <a:stretch>
                  <a:fillRect l="-1679" t="-185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33443D4-41BD-43B5-91BF-2C09B0A3E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6510" y="5573934"/>
            <a:ext cx="65532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916011-7F92-4A76-A274-90CC052D7722}"/>
                  </a:ext>
                </a:extLst>
              </p:cNvPr>
              <p:cNvSpPr txBox="1"/>
              <p:nvPr/>
            </p:nvSpPr>
            <p:spPr>
              <a:xfrm>
                <a:off x="228600" y="1524000"/>
                <a:ext cx="22530476" cy="2262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lang="en-US" sz="4400" b="1" dirty="0" err="1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vi-VN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vi-VN" sz="44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lăng trụ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tam giác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Hình chiếu vuông góc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mặt phẳng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trùng với trung điểm của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thể tích của khối lăng trụ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theo 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916011-7F92-4A76-A274-90CC052D7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0"/>
                <a:ext cx="22530476" cy="2262671"/>
              </a:xfrm>
              <a:prstGeom prst="rect">
                <a:avLst/>
              </a:prstGeom>
              <a:blipFill>
                <a:blip r:embed="rId2"/>
                <a:stretch>
                  <a:fillRect l="-1110" t="-2965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1293B72-CB70-45CC-AE38-B9A08A7C71B6}"/>
              </a:ext>
            </a:extLst>
          </p:cNvPr>
          <p:cNvGrpSpPr/>
          <p:nvPr/>
        </p:nvGrpSpPr>
        <p:grpSpPr>
          <a:xfrm>
            <a:off x="228599" y="4137341"/>
            <a:ext cx="23698201" cy="9654859"/>
            <a:chOff x="1205494" y="6947473"/>
            <a:chExt cx="18382111" cy="7462526"/>
          </a:xfrm>
        </p:grpSpPr>
        <p:sp>
          <p:nvSpPr>
            <p:cNvPr id="14" name="Rounded Rectangle 124">
              <a:extLst>
                <a:ext uri="{FF2B5EF4-FFF2-40B4-BE49-F238E27FC236}">
                  <a16:creationId xmlns:a16="http://schemas.microsoft.com/office/drawing/2014/main" id="{271F140E-E6E4-469B-B1D3-AEE7EC099073}"/>
                </a:ext>
              </a:extLst>
            </p:cNvPr>
            <p:cNvSpPr/>
            <p:nvPr/>
          </p:nvSpPr>
          <p:spPr>
            <a:xfrm>
              <a:off x="1209586" y="7179456"/>
              <a:ext cx="18378019" cy="72305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A7F53E-AFC6-4F11-9D50-AE984ACAE0F1}"/>
                </a:ext>
              </a:extLst>
            </p:cNvPr>
            <p:cNvGrpSpPr/>
            <p:nvPr/>
          </p:nvGrpSpPr>
          <p:grpSpPr>
            <a:xfrm>
              <a:off x="1205494" y="6947473"/>
              <a:ext cx="4137453" cy="782727"/>
              <a:chOff x="1205494" y="6947473"/>
              <a:chExt cx="4137453" cy="782727"/>
            </a:xfrm>
          </p:grpSpPr>
          <p:sp>
            <p:nvSpPr>
              <p:cNvPr id="16" name="Freeform 20">
                <a:extLst>
                  <a:ext uri="{FF2B5EF4-FFF2-40B4-BE49-F238E27FC236}">
                    <a16:creationId xmlns:a16="http://schemas.microsoft.com/office/drawing/2014/main" id="{E7E92391-6D25-4A06-A310-4C72440FA3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5479" y="6053074"/>
                <a:ext cx="782727" cy="257152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412EA0C-85DD-455C-B0DC-951CDA207AC9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3195060" cy="499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28">
                <a:extLst>
                  <a:ext uri="{FF2B5EF4-FFF2-40B4-BE49-F238E27FC236}">
                    <a16:creationId xmlns:a16="http://schemas.microsoft.com/office/drawing/2014/main" id="{1CC9F48D-7B5E-48C2-B7AB-07E547CE7998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9D762AA7-F4BF-4059-A6F1-26950BAB2B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FCF0B-90C3-4849-9646-255DBAD43443}"/>
                  </a:ext>
                </a:extLst>
              </p:cNvPr>
              <p:cNvSpPr txBox="1"/>
              <p:nvPr/>
            </p:nvSpPr>
            <p:spPr>
              <a:xfrm>
                <a:off x="457200" y="5774565"/>
                <a:ext cx="15468600" cy="611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</m:t>
                    </m:r>
                    <m:r>
                      <a:rPr lang="fr-FR" sz="440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fr-FR" sz="4400">
                        <a:latin typeface="Cambria Math" panose="02040503050406030204" pitchFamily="18" charset="0"/>
                      </a:rPr>
                      <m:t>ABC</m:t>
                    </m:r>
                    <m:r>
                      <a:rPr lang="fr-FR" sz="4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fr-FR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sz="44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4400" i="1" dirty="0"/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à </m:t>
                    </m:r>
                    <m:sSub>
                      <m:sSub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vi-VN" sz="4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𝐴𝐵</m:t>
                    </m:r>
                    <m:rad>
                      <m:radPr>
                        <m:degHide m:val="on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sz="4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4400" i="1" dirty="0"/>
              </a:p>
              <a:p>
                <a14:m>
                  <m:oMath xmlns:m="http://schemas.openxmlformats.org/officeDocument/2006/math">
                    <m:r>
                      <a:rPr lang="fr-FR" sz="4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fr-FR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𝐵𝐻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i="1" dirty="0"/>
              </a:p>
              <a:p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1FCF0B-90C3-4849-9646-255DBAD43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74565"/>
                <a:ext cx="15468600" cy="6112635"/>
              </a:xfrm>
              <a:prstGeom prst="rect">
                <a:avLst/>
              </a:prstGeom>
              <a:blipFill>
                <a:blip r:embed="rId4"/>
                <a:stretch>
                  <a:fillRect l="-1576" t="-2094" b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476144-3569-4A1F-BBC1-B732B0D73965}"/>
                  </a:ext>
                </a:extLst>
              </p:cNvPr>
              <p:cNvSpPr/>
              <p:nvPr/>
            </p:nvSpPr>
            <p:spPr>
              <a:xfrm>
                <a:off x="421299" y="12300602"/>
                <a:ext cx="19650509" cy="754053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vi-VN" dirty="0"/>
                  <a:t>Thể tích của khối lăng trụ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𝐴𝐵𝐶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476144-3569-4A1F-BBC1-B732B0D73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99" y="12300602"/>
                <a:ext cx="19650509" cy="754053"/>
              </a:xfrm>
              <a:prstGeom prst="rect">
                <a:avLst/>
              </a:prstGeom>
              <a:blipFill>
                <a:blip r:embed="rId5"/>
                <a:stretch>
                  <a:fillRect l="-1210" t="-16129" b="-3709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F466D5D-5D45-454A-9D80-F3C038659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3485" y="6031600"/>
            <a:ext cx="69151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9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593626" y="2649811"/>
            <a:ext cx="23519582" cy="3436056"/>
            <a:chOff x="992187" y="2564544"/>
            <a:chExt cx="22475062" cy="3436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267192" y="2883333"/>
                  <a:ext cx="22200057" cy="3117714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khối hộp chữ nhật có 3 kích thước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3;4;5</m:t>
                      </m:r>
                    </m:oMath>
                  </a14:m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Thể tích của khối hộp đã cho bằng?</a:t>
                  </a:r>
                </a:p>
                <a:p>
                  <a:pPr algn="just" defTabSz="2177060">
                    <a:defRPr/>
                  </a:pPr>
                  <a:endParaRPr lang="en-US" sz="4400" b="1" i="0" spc="-150" dirty="0">
                    <a:solidFill>
                      <a:srgbClr val="000099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60</m:t>
                      </m:r>
                    </m:oMath>
                  </a14:m>
                  <a:endParaRPr lang="en-GB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67192" y="2883333"/>
                  <a:ext cx="22200057" cy="3117714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D05B64-5CD6-4D5B-B409-852E5107ABEB}"/>
              </a:ext>
            </a:extLst>
          </p:cNvPr>
          <p:cNvGrpSpPr/>
          <p:nvPr/>
        </p:nvGrpSpPr>
        <p:grpSpPr>
          <a:xfrm>
            <a:off x="408614" y="5519650"/>
            <a:ext cx="23566772" cy="4298048"/>
            <a:chOff x="992187" y="2564544"/>
            <a:chExt cx="22520157" cy="44824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133">
                  <a:extLst>
                    <a:ext uri="{FF2B5EF4-FFF2-40B4-BE49-F238E27FC236}">
                      <a16:creationId xmlns:a16="http://schemas.microsoft.com/office/drawing/2014/main" id="{6A6D15EF-B543-4224-A581-4E184904E93A}"/>
                    </a:ext>
                  </a:extLst>
                </p:cNvPr>
                <p:cNvSpPr/>
                <p:nvPr/>
              </p:nvSpPr>
              <p:spPr bwMode="auto">
                <a:xfrm>
                  <a:off x="1312287" y="3400331"/>
                  <a:ext cx="22200057" cy="3646662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 tích của khối lập phương có cạnh bằng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</m:t>
                          </m:r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4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vi-VN" sz="4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4400"/>
                          <m:t>.</m:t>
                        </m:r>
                      </m:oMath>
                    </m:oMathPara>
                  </a14:m>
                  <a:endParaRPr lang="en-GB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12287" y="3400331"/>
                  <a:ext cx="22200057" cy="3646662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7DDAA8-9694-4DA6-94DE-C23D4DB55B64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46" name="Isosceles Triangle 44">
                <a:extLst>
                  <a:ext uri="{FF2B5EF4-FFF2-40B4-BE49-F238E27FC236}">
                    <a16:creationId xmlns:a16="http://schemas.microsoft.com/office/drawing/2014/main" id="{638608F2-9BB2-4814-BB49-F86FC35EDE10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Pentagon 136">
                <a:extLst>
                  <a:ext uri="{FF2B5EF4-FFF2-40B4-BE49-F238E27FC236}">
                    <a16:creationId xmlns:a16="http://schemas.microsoft.com/office/drawing/2014/main" id="{4EF0AB66-43E9-4B66-BAC0-EB796E478112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11">
                <a:extLst>
                  <a:ext uri="{FF2B5EF4-FFF2-40B4-BE49-F238E27FC236}">
                    <a16:creationId xmlns:a16="http://schemas.microsoft.com/office/drawing/2014/main" id="{F1A2E2DE-A6F1-4799-8107-E982A5A10274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1" name="Freeform 140">
                  <a:extLst>
                    <a:ext uri="{FF2B5EF4-FFF2-40B4-BE49-F238E27FC236}">
                      <a16:creationId xmlns:a16="http://schemas.microsoft.com/office/drawing/2014/main" id="{89FC754B-D0AA-494E-B5C9-5DADD3BF24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2" name="Freeform 141">
                  <a:extLst>
                    <a:ext uri="{FF2B5EF4-FFF2-40B4-BE49-F238E27FC236}">
                      <a16:creationId xmlns:a16="http://schemas.microsoft.com/office/drawing/2014/main" id="{9B14DF1E-0AD7-4529-8BB9-836B606E3F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3" name="Freeform 142">
                  <a:extLst>
                    <a:ext uri="{FF2B5EF4-FFF2-40B4-BE49-F238E27FC236}">
                      <a16:creationId xmlns:a16="http://schemas.microsoft.com/office/drawing/2014/main" id="{2A0BAA58-F683-4BA3-8A20-A17010E3C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D1003134-EC89-4EA1-94F9-BBE3C1029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975860B-2F9E-4B05-8F61-532D2CA17B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E3AF508-D54D-42BA-857D-6682B8EA4A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87F5A92-59E1-430E-9022-1AD50ECFC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49" name="Chevron 138">
                <a:extLst>
                  <a:ext uri="{FF2B5EF4-FFF2-40B4-BE49-F238E27FC236}">
                    <a16:creationId xmlns:a16="http://schemas.microsoft.com/office/drawing/2014/main" id="{FDA5C5B5-A4DB-45EE-93A1-90FFAAC977D6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8DB95384-7B85-400E-8A74-7F7CF6C4B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B94BC8-B4FE-4CD3-B250-74A07B9AB29B}"/>
              </a:ext>
            </a:extLst>
          </p:cNvPr>
          <p:cNvGrpSpPr/>
          <p:nvPr/>
        </p:nvGrpSpPr>
        <p:grpSpPr>
          <a:xfrm>
            <a:off x="681425" y="10042863"/>
            <a:ext cx="23286791" cy="4118939"/>
            <a:chOff x="992188" y="2564543"/>
            <a:chExt cx="22252609" cy="4076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133">
                  <a:extLst>
                    <a:ext uri="{FF2B5EF4-FFF2-40B4-BE49-F238E27FC236}">
                      <a16:creationId xmlns:a16="http://schemas.microsoft.com/office/drawing/2014/main" id="{22435E1A-3A02-4B2B-8952-4B12EF118D45}"/>
                    </a:ext>
                  </a:extLst>
                </p:cNvPr>
                <p:cNvSpPr/>
                <p:nvPr/>
              </p:nvSpPr>
              <p:spPr bwMode="auto">
                <a:xfrm>
                  <a:off x="1044740" y="2655719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tam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𝐴𝐵𝐶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khối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đều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9" name="Rounded Rectangle 133">
                  <a:extLst>
                    <a:ext uri="{FF2B5EF4-FFF2-40B4-BE49-F238E27FC236}">
                      <a16:creationId xmlns:a16="http://schemas.microsoft.com/office/drawing/2014/main" id="{22435E1A-3A02-4B2B-8952-4B12EF118D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44740" y="2655719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85FF444-FE75-4399-8621-AA32F9F0AEE1}"/>
                </a:ext>
              </a:extLst>
            </p:cNvPr>
            <p:cNvGrpSpPr/>
            <p:nvPr/>
          </p:nvGrpSpPr>
          <p:grpSpPr>
            <a:xfrm>
              <a:off x="992188" y="2564543"/>
              <a:ext cx="3124200" cy="1023460"/>
              <a:chOff x="534988" y="1647865"/>
              <a:chExt cx="4197167" cy="1176338"/>
            </a:xfrm>
          </p:grpSpPr>
          <p:sp>
            <p:nvSpPr>
              <p:cNvPr id="61" name="Isosceles Triangle 44">
                <a:extLst>
                  <a:ext uri="{FF2B5EF4-FFF2-40B4-BE49-F238E27FC236}">
                    <a16:creationId xmlns:a16="http://schemas.microsoft.com/office/drawing/2014/main" id="{366D0BEC-6708-4294-9A34-133892113BF5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Pentagon 136">
                <a:extLst>
                  <a:ext uri="{FF2B5EF4-FFF2-40B4-BE49-F238E27FC236}">
                    <a16:creationId xmlns:a16="http://schemas.microsoft.com/office/drawing/2014/main" id="{46482286-1BC5-48B3-907E-6EB700F0B669}"/>
                  </a:ext>
                </a:extLst>
              </p:cNvPr>
              <p:cNvSpPr/>
              <p:nvPr/>
            </p:nvSpPr>
            <p:spPr bwMode="auto">
              <a:xfrm>
                <a:off x="534988" y="1647865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3" name="Group 11">
                <a:extLst>
                  <a:ext uri="{FF2B5EF4-FFF2-40B4-BE49-F238E27FC236}">
                    <a16:creationId xmlns:a16="http://schemas.microsoft.com/office/drawing/2014/main" id="{EA590FFA-FB99-457C-B4EE-5263D1594A0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6" name="Freeform 140">
                  <a:extLst>
                    <a:ext uri="{FF2B5EF4-FFF2-40B4-BE49-F238E27FC236}">
                      <a16:creationId xmlns:a16="http://schemas.microsoft.com/office/drawing/2014/main" id="{DD0083B2-F45B-4730-A3CD-F2BD7DBDFC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Freeform 141">
                  <a:extLst>
                    <a:ext uri="{FF2B5EF4-FFF2-40B4-BE49-F238E27FC236}">
                      <a16:creationId xmlns:a16="http://schemas.microsoft.com/office/drawing/2014/main" id="{62E20F65-1BB4-4544-9A07-374DC7AF0E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Freeform 142">
                  <a:extLst>
                    <a:ext uri="{FF2B5EF4-FFF2-40B4-BE49-F238E27FC236}">
                      <a16:creationId xmlns:a16="http://schemas.microsoft.com/office/drawing/2014/main" id="{8DA7963E-D9D2-436B-8A20-D2E8FB47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013FF8E-500C-49A0-82D6-1FE55F13D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9D5D160-69FA-4673-8795-36FFEE4558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1C92992-3464-4AB6-9E8A-9178FAC39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04307D0F-9030-4D25-8300-147ED8B31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4" name="Chevron 138">
                <a:extLst>
                  <a:ext uri="{FF2B5EF4-FFF2-40B4-BE49-F238E27FC236}">
                    <a16:creationId xmlns:a16="http://schemas.microsoft.com/office/drawing/2014/main" id="{C8E91F89-1C37-44CB-92A0-1A40C7369295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13">
                <a:extLst>
                  <a:ext uri="{FF2B5EF4-FFF2-40B4-BE49-F238E27FC236}">
                    <a16:creationId xmlns:a16="http://schemas.microsoft.com/office/drawing/2014/main" id="{9AB6C8E1-AF8E-4AE7-B97C-1117A061A8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986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152400" y="1621104"/>
            <a:ext cx="23391942" cy="4087555"/>
            <a:chOff x="992187" y="2564544"/>
            <a:chExt cx="22353091" cy="4088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hộp đứng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đáy là hình vuông, cạnh bên bằng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đường chéo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Thể tích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khối hộp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 bao nhiêu?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45221" y="2667000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2EFCFF-9FC8-47B6-B323-30AF170C08D7}"/>
              </a:ext>
            </a:extLst>
          </p:cNvPr>
          <p:cNvGrpSpPr/>
          <p:nvPr/>
        </p:nvGrpSpPr>
        <p:grpSpPr>
          <a:xfrm>
            <a:off x="152400" y="5334000"/>
            <a:ext cx="23489831" cy="4709046"/>
            <a:chOff x="992187" y="2672227"/>
            <a:chExt cx="22446633" cy="42774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ounded Rectangle 133">
                  <a:extLst>
                    <a:ext uri="{FF2B5EF4-FFF2-40B4-BE49-F238E27FC236}">
                      <a16:creationId xmlns:a16="http://schemas.microsoft.com/office/drawing/2014/main" id="{19D4E99F-4A5B-4B1B-841E-CCE835D31C8A}"/>
                    </a:ext>
                  </a:extLst>
                </p:cNvPr>
                <p:cNvSpPr/>
                <p:nvPr/>
              </p:nvSpPr>
              <p:spPr bwMode="auto">
                <a:xfrm>
                  <a:off x="1238763" y="2964006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dirty="0">
                      <a:solidFill>
                        <a:schemeClr val="tx1"/>
                      </a:solidFill>
                    </a:rPr>
                    <a:t>Cho hình </a:t>
                  </a:r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 trụ tam giác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tam giác đều cạnh </a:t>
                  </a:r>
                  <a14:m>
                    <m:oMath xmlns:m="http://schemas.openxmlformats.org/officeDocument/2006/math"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hình chiếu của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trên mặt phẳng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trung điểm cạnh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Biết góc giữa hai mặt phẳng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sSup>
                            <m:sSupPr>
                              <m:ctrlP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45°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thể tích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vi-V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vi-VN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nl-NL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763" y="2964006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61604F9-73AD-4921-9CF3-E9F512444B99}"/>
                </a:ext>
              </a:extLst>
            </p:cNvPr>
            <p:cNvGrpSpPr/>
            <p:nvPr/>
          </p:nvGrpSpPr>
          <p:grpSpPr>
            <a:xfrm>
              <a:off x="992187" y="2672227"/>
              <a:ext cx="3124200" cy="915776"/>
              <a:chOff x="534987" y="1771634"/>
              <a:chExt cx="4197167" cy="1052569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F8BE6F03-73B4-4887-8013-D93432809FAB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Pentagon 136">
                <a:extLst>
                  <a:ext uri="{FF2B5EF4-FFF2-40B4-BE49-F238E27FC236}">
                    <a16:creationId xmlns:a16="http://schemas.microsoft.com/office/drawing/2014/main" id="{59DB10EF-1E42-42BB-ACFE-2C084F742D9C}"/>
                  </a:ext>
                </a:extLst>
              </p:cNvPr>
              <p:cNvSpPr/>
              <p:nvPr/>
            </p:nvSpPr>
            <p:spPr bwMode="auto">
              <a:xfrm>
                <a:off x="534987" y="1816569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74415B5B-30E1-4C07-9ABC-C2CF6D172EB5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140">
                  <a:extLst>
                    <a:ext uri="{FF2B5EF4-FFF2-40B4-BE49-F238E27FC236}">
                      <a16:creationId xmlns:a16="http://schemas.microsoft.com/office/drawing/2014/main" id="{3E3C2A3A-C7D7-4C02-BD5C-02D21DD6BC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141">
                  <a:extLst>
                    <a:ext uri="{FF2B5EF4-FFF2-40B4-BE49-F238E27FC236}">
                      <a16:creationId xmlns:a16="http://schemas.microsoft.com/office/drawing/2014/main" id="{2113BE2C-8E6F-454E-9ED2-7B387AA3F3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142">
                  <a:extLst>
                    <a:ext uri="{FF2B5EF4-FFF2-40B4-BE49-F238E27FC236}">
                      <a16:creationId xmlns:a16="http://schemas.microsoft.com/office/drawing/2014/main" id="{9DEC6E24-7427-4C92-A280-AE771B32C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5343C7C-E4C2-47DE-937F-2B9259CB0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9D01741E-DF8D-4E6A-9A43-DD2BD52FC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B368A7F-C995-49D3-B640-1E686AD4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04B465D2-BEFE-4A6E-A4C4-A746A0981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3" name="Chevron 138">
                <a:extLst>
                  <a:ext uri="{FF2B5EF4-FFF2-40B4-BE49-F238E27FC236}">
                    <a16:creationId xmlns:a16="http://schemas.microsoft.com/office/drawing/2014/main" id="{88603879-D03A-4B05-88B9-BFE9641B588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13">
                <a:extLst>
                  <a:ext uri="{FF2B5EF4-FFF2-40B4-BE49-F238E27FC236}">
                    <a16:creationId xmlns:a16="http://schemas.microsoft.com/office/drawing/2014/main" id="{09D7E8B3-9785-4CF0-BEB8-5383CB1A9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879062"/>
                <a:ext cx="3173469" cy="739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FDBC60-2F9F-4A6A-934F-274D5DBD4176}"/>
              </a:ext>
            </a:extLst>
          </p:cNvPr>
          <p:cNvGrpSpPr/>
          <p:nvPr/>
        </p:nvGrpSpPr>
        <p:grpSpPr>
          <a:xfrm>
            <a:off x="358008" y="9447190"/>
            <a:ext cx="23306532" cy="4108218"/>
            <a:chOff x="992187" y="2564544"/>
            <a:chExt cx="22271474" cy="4108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ounded Rectangle 133">
                  <a:extLst>
                    <a:ext uri="{FF2B5EF4-FFF2-40B4-BE49-F238E27FC236}">
                      <a16:creationId xmlns:a16="http://schemas.microsoft.com/office/drawing/2014/main" id="{A882E019-77EA-4A39-8171-0018A927B260}"/>
                    </a:ext>
                  </a:extLst>
                </p:cNvPr>
                <p:cNvSpPr/>
                <p:nvPr/>
              </p:nvSpPr>
              <p:spPr bwMode="auto">
                <a:xfrm>
                  <a:off x="1063604" y="3280990"/>
                  <a:ext cx="22200057" cy="3392307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hình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thoi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đáy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khối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lăng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trụ</a:t>
                  </a:r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vi-VN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fr-FR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fr-FR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nl-NL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		</a:t>
                  </a:r>
                  <a:r>
                    <a:rPr lang="nl-NL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fr-FR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fr-FR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vi-VN" sz="4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3604" y="3280990"/>
                  <a:ext cx="22200057" cy="3392307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6156B2-5713-4E36-9B1F-04F3E8399799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65" name="Isosceles Triangle 44">
                <a:extLst>
                  <a:ext uri="{FF2B5EF4-FFF2-40B4-BE49-F238E27FC236}">
                    <a16:creationId xmlns:a16="http://schemas.microsoft.com/office/drawing/2014/main" id="{A2EC39CC-D9D6-476A-8A93-042FF8172279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Pentagon 136">
                <a:extLst>
                  <a:ext uri="{FF2B5EF4-FFF2-40B4-BE49-F238E27FC236}">
                    <a16:creationId xmlns:a16="http://schemas.microsoft.com/office/drawing/2014/main" id="{A7B20F0E-CB8C-4220-9163-85D6BB3F116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7" name="Group 11">
                <a:extLst>
                  <a:ext uri="{FF2B5EF4-FFF2-40B4-BE49-F238E27FC236}">
                    <a16:creationId xmlns:a16="http://schemas.microsoft.com/office/drawing/2014/main" id="{680659DE-78E3-4083-8D96-00581181E449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70" name="Freeform 140">
                  <a:extLst>
                    <a:ext uri="{FF2B5EF4-FFF2-40B4-BE49-F238E27FC236}">
                      <a16:creationId xmlns:a16="http://schemas.microsoft.com/office/drawing/2014/main" id="{DC683463-E4C7-4679-B270-E737083F25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7" name="Freeform 141">
                  <a:extLst>
                    <a:ext uri="{FF2B5EF4-FFF2-40B4-BE49-F238E27FC236}">
                      <a16:creationId xmlns:a16="http://schemas.microsoft.com/office/drawing/2014/main" id="{29C381F1-0202-4596-BA57-E5E8B5DA96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8" name="Freeform 142">
                  <a:extLst>
                    <a:ext uri="{FF2B5EF4-FFF2-40B4-BE49-F238E27FC236}">
                      <a16:creationId xmlns:a16="http://schemas.microsoft.com/office/drawing/2014/main" id="{BFAA21A9-6536-45D8-9646-2BD38197D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1CD8B20-0EB7-40F5-A075-C1D6A2BE9D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2E18A942-CC3D-4D99-8C9F-7BF6786289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8EB0735-5FD9-4EA8-B24D-D6B8A6E64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C8EBFE5-9BC2-48D8-AB46-EFAF6BBD9E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8" name="Chevron 138">
                <a:extLst>
                  <a:ext uri="{FF2B5EF4-FFF2-40B4-BE49-F238E27FC236}">
                    <a16:creationId xmlns:a16="http://schemas.microsoft.com/office/drawing/2014/main" id="{8355A0BA-FF8B-4B5D-A737-C7F167A7D6D1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13">
                <a:extLst>
                  <a:ext uri="{FF2B5EF4-FFF2-40B4-BE49-F238E27FC236}">
                    <a16:creationId xmlns:a16="http://schemas.microsoft.com/office/drawing/2014/main" id="{7865E4A1-C9D5-4C65-B953-8241B7447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3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24">
            <a:extLst>
              <a:ext uri="{FF2B5EF4-FFF2-40B4-BE49-F238E27FC236}">
                <a16:creationId xmlns:a16="http://schemas.microsoft.com/office/drawing/2014/main" id="{83BF8FC6-5C39-4B0C-AE69-F5418A520EB5}"/>
              </a:ext>
            </a:extLst>
          </p:cNvPr>
          <p:cNvSpPr/>
          <p:nvPr/>
        </p:nvSpPr>
        <p:spPr>
          <a:xfrm>
            <a:off x="1260590" y="7179414"/>
            <a:ext cx="22132809" cy="630712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solidFill>
                <a:schemeClr val="tx1"/>
              </a:solidFill>
            </a:endParaRPr>
          </a:p>
          <a:p>
            <a:pPr algn="just"/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8194C9-10B9-4957-A280-862543E21ABB}"/>
              </a:ext>
            </a:extLst>
          </p:cNvPr>
          <p:cNvGrpSpPr/>
          <p:nvPr/>
        </p:nvGrpSpPr>
        <p:grpSpPr>
          <a:xfrm>
            <a:off x="1205338" y="6941404"/>
            <a:ext cx="3493286" cy="830997"/>
            <a:chOff x="1205494" y="6941416"/>
            <a:chExt cx="3493741" cy="831105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433586AB-4891-4B64-A116-F37F33C562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4AE5B5-630B-4346-A6D3-22EE9381FB78}"/>
                </a:ext>
              </a:extLst>
            </p:cNvPr>
            <p:cNvSpPr txBox="1"/>
            <p:nvPr/>
          </p:nvSpPr>
          <p:spPr>
            <a:xfrm>
              <a:off x="2057667" y="6941416"/>
              <a:ext cx="2641568" cy="83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128">
              <a:extLst>
                <a:ext uri="{FF2B5EF4-FFF2-40B4-BE49-F238E27FC236}">
                  <a16:creationId xmlns:a16="http://schemas.microsoft.com/office/drawing/2014/main" id="{05A171C5-0535-4ECD-81D5-4E21399BD8D7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E4CC95C7-364C-4527-BAAE-C98F9CA53F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A67C2B-A612-442F-837C-4DA824017796}"/>
              </a:ext>
            </a:extLst>
          </p:cNvPr>
          <p:cNvGrpSpPr/>
          <p:nvPr/>
        </p:nvGrpSpPr>
        <p:grpSpPr>
          <a:xfrm>
            <a:off x="381000" y="2362200"/>
            <a:ext cx="23466736" cy="4085393"/>
            <a:chOff x="992187" y="2564544"/>
            <a:chExt cx="22424563" cy="4085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/>
                <p:nvPr/>
              </p:nvSpPr>
              <p:spPr bwMode="auto">
                <a:xfrm>
                  <a:off x="1216693" y="2664838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khối hộp chữ nhật có 3 kích thước </a:t>
                  </a:r>
                  <a14:m>
                    <m:oMath xmlns:m="http://schemas.openxmlformats.org/officeDocument/2006/math">
                      <m:r>
                        <a:rPr lang="vi-VN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3;4;5</m:t>
                      </m:r>
                    </m:oMath>
                  </a14:m>
                  <a:r>
                    <a:rPr lang="vi-VN" sz="4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Thể tích của khối hộp đã cho bằng?</a:t>
                  </a:r>
                </a:p>
                <a:p>
                  <a:pPr algn="just" defTabSz="2177060">
                    <a:defRPr/>
                  </a:pPr>
                  <a:endParaRPr lang="en-US" sz="4400" b="1" i="0" spc="-150" dirty="0">
                    <a:solidFill>
                      <a:srgbClr val="000099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 defTabSz="2177060"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𝟏𝟎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:r>
                    <a:rPr lang="en-US" sz="44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𝟐𝟎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FF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m:rPr>
                          <m:nor/>
                        </m:rPr>
                        <a:rPr lang="en-GB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a14:m>
                  <a:r>
                    <a:rPr lang="en-GB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60</m:t>
                      </m:r>
                    </m:oMath>
                  </a14:m>
                  <a:endParaRPr lang="en-GB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33">
                  <a:extLst>
                    <a:ext uri="{FF2B5EF4-FFF2-40B4-BE49-F238E27FC236}">
                      <a16:creationId xmlns:a16="http://schemas.microsoft.com/office/drawing/2014/main" id="{61C77F45-67CB-449A-BA7B-A5FA494032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16693" y="2664838"/>
                  <a:ext cx="22200057" cy="3985631"/>
                </a:xfrm>
                <a:prstGeom prst="roundRect">
                  <a:avLst>
                    <a:gd name="adj" fmla="val 5492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BF12D0-DA9E-406C-A1E0-14CE58F9DF66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>
                <a:extLst>
                  <a:ext uri="{FF2B5EF4-FFF2-40B4-BE49-F238E27FC236}">
                    <a16:creationId xmlns:a16="http://schemas.microsoft.com/office/drawing/2014/main" id="{52E878EE-4964-4716-9D2A-1F6A07ECD59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36">
                <a:extLst>
                  <a:ext uri="{FF2B5EF4-FFF2-40B4-BE49-F238E27FC236}">
                    <a16:creationId xmlns:a16="http://schemas.microsoft.com/office/drawing/2014/main" id="{CF4F15EA-0C0C-462F-A5D9-3348302DC3E3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0617695A-734E-4C46-B084-3BB350A73553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40">
                  <a:extLst>
                    <a:ext uri="{FF2B5EF4-FFF2-40B4-BE49-F238E27FC236}">
                      <a16:creationId xmlns:a16="http://schemas.microsoft.com/office/drawing/2014/main" id="{93F5C809-406C-4F78-969E-95E5A30798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41">
                  <a:extLst>
                    <a:ext uri="{FF2B5EF4-FFF2-40B4-BE49-F238E27FC236}">
                      <a16:creationId xmlns:a16="http://schemas.microsoft.com/office/drawing/2014/main" id="{E45CC309-F76E-488F-A9BC-8AEDBFB214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42">
                  <a:extLst>
                    <a:ext uri="{FF2B5EF4-FFF2-40B4-BE49-F238E27FC236}">
                      <a16:creationId xmlns:a16="http://schemas.microsoft.com/office/drawing/2014/main" id="{A5E5957B-2196-46D9-A953-FD25E639DE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4D308A5-EE5D-4826-8E26-7E92A8C41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E7C0EDD-A7A7-4C39-BC4A-C059D4DBB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FD0C35B-A161-445E-8037-AFBA2E4B4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74AC7AD-979F-4B00-98AC-D17725EF7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38">
                <a:extLst>
                  <a:ext uri="{FF2B5EF4-FFF2-40B4-BE49-F238E27FC236}">
                    <a16:creationId xmlns:a16="http://schemas.microsoft.com/office/drawing/2014/main" id="{DC2E3291-45C8-4775-8114-85E2DCC5F419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>
                <a:extLst>
                  <a:ext uri="{FF2B5EF4-FFF2-40B4-BE49-F238E27FC236}">
                    <a16:creationId xmlns:a16="http://schemas.microsoft.com/office/drawing/2014/main" id="{D5242950-CE4D-4C8D-B418-991DE996B8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71" name="Group 47">
            <a:extLst>
              <a:ext uri="{FF2B5EF4-FFF2-40B4-BE49-F238E27FC236}">
                <a16:creationId xmlns:a16="http://schemas.microsoft.com/office/drawing/2014/main" id="{6902D4A3-1CFB-4DDD-B2F7-CF68935C948D}"/>
              </a:ext>
            </a:extLst>
          </p:cNvPr>
          <p:cNvGrpSpPr/>
          <p:nvPr/>
        </p:nvGrpSpPr>
        <p:grpSpPr>
          <a:xfrm>
            <a:off x="909007" y="1567608"/>
            <a:ext cx="10278443" cy="968318"/>
            <a:chOff x="739068" y="1515168"/>
            <a:chExt cx="10279781" cy="968444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5F9C76FB-1C0F-4780-ADA7-A09773846F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" name="Group 30">
              <a:extLst>
                <a:ext uri="{FF2B5EF4-FFF2-40B4-BE49-F238E27FC236}">
                  <a16:creationId xmlns:a16="http://schemas.microsoft.com/office/drawing/2014/main" id="{39148AC9-8522-4E56-8A23-C220D1683FCC}"/>
                </a:ext>
              </a:extLst>
            </p:cNvPr>
            <p:cNvGrpSpPr/>
            <p:nvPr/>
          </p:nvGrpSpPr>
          <p:grpSpPr>
            <a:xfrm>
              <a:off x="739068" y="1515168"/>
              <a:ext cx="10279781" cy="960427"/>
              <a:chOff x="739068" y="1515168"/>
              <a:chExt cx="10279781" cy="960427"/>
            </a:xfrm>
          </p:grpSpPr>
          <p:sp>
            <p:nvSpPr>
              <p:cNvPr id="74" name="Freeform 71">
                <a:extLst>
                  <a:ext uri="{FF2B5EF4-FFF2-40B4-BE49-F238E27FC236}">
                    <a16:creationId xmlns:a16="http://schemas.microsoft.com/office/drawing/2014/main" id="{8A43B1B4-A09F-4A58-BC7A-079A8C80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Oval 72">
                <a:extLst>
                  <a:ext uri="{FF2B5EF4-FFF2-40B4-BE49-F238E27FC236}">
                    <a16:creationId xmlns:a16="http://schemas.microsoft.com/office/drawing/2014/main" id="{7D0A886E-243F-4D14-8063-CF5479551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3">
                <a:extLst>
                  <a:ext uri="{FF2B5EF4-FFF2-40B4-BE49-F238E27FC236}">
                    <a16:creationId xmlns:a16="http://schemas.microsoft.com/office/drawing/2014/main" id="{BC20484D-9F1B-41F3-B54D-70828E777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4">
                <a:extLst>
                  <a:ext uri="{FF2B5EF4-FFF2-40B4-BE49-F238E27FC236}">
                    <a16:creationId xmlns:a16="http://schemas.microsoft.com/office/drawing/2014/main" id="{788B7A87-5EAF-4117-8D15-A1251589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5">
                <a:extLst>
                  <a:ext uri="{FF2B5EF4-FFF2-40B4-BE49-F238E27FC236}">
                    <a16:creationId xmlns:a16="http://schemas.microsoft.com/office/drawing/2014/main" id="{67079E97-F01D-4414-BB4F-A25252571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6">
                <a:extLst>
                  <a:ext uri="{FF2B5EF4-FFF2-40B4-BE49-F238E27FC236}">
                    <a16:creationId xmlns:a16="http://schemas.microsoft.com/office/drawing/2014/main" id="{CEFE07B6-FADA-4590-A224-C02A6420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7">
                <a:extLst>
                  <a:ext uri="{FF2B5EF4-FFF2-40B4-BE49-F238E27FC236}">
                    <a16:creationId xmlns:a16="http://schemas.microsoft.com/office/drawing/2014/main" id="{8FAB64C8-CDB4-4AEF-AAEF-7871BDCFB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8">
                <a:extLst>
                  <a:ext uri="{FF2B5EF4-FFF2-40B4-BE49-F238E27FC236}">
                    <a16:creationId xmlns:a16="http://schemas.microsoft.com/office/drawing/2014/main" id="{79366F62-7ABD-4F93-8A53-9A59B51F3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9">
                <a:extLst>
                  <a:ext uri="{FF2B5EF4-FFF2-40B4-BE49-F238E27FC236}">
                    <a16:creationId xmlns:a16="http://schemas.microsoft.com/office/drawing/2014/main" id="{C417C0D1-61C1-4DC1-B74B-7A9CD606D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0">
                <a:extLst>
                  <a:ext uri="{FF2B5EF4-FFF2-40B4-BE49-F238E27FC236}">
                    <a16:creationId xmlns:a16="http://schemas.microsoft.com/office/drawing/2014/main" id="{C6228901-C82E-4B2B-BBAD-A59B488E3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1">
                <a:extLst>
                  <a:ext uri="{FF2B5EF4-FFF2-40B4-BE49-F238E27FC236}">
                    <a16:creationId xmlns:a16="http://schemas.microsoft.com/office/drawing/2014/main" id="{B4B3CCBE-951A-4492-B4C0-214BC4B1D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2">
                <a:extLst>
                  <a:ext uri="{FF2B5EF4-FFF2-40B4-BE49-F238E27FC236}">
                    <a16:creationId xmlns:a16="http://schemas.microsoft.com/office/drawing/2014/main" id="{5EC54874-0C31-4A33-91D3-07A80992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TextBox 43">
                <a:extLst>
                  <a:ext uri="{FF2B5EF4-FFF2-40B4-BE49-F238E27FC236}">
                    <a16:creationId xmlns:a16="http://schemas.microsoft.com/office/drawing/2014/main" id="{9638FD5A-25FC-49F5-98C4-EC1D3EF7710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8886118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TRÌNH BÀY LỜI GIẢI CHI TIẾT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/>
              <p:nvPr/>
            </p:nvSpPr>
            <p:spPr>
              <a:xfrm>
                <a:off x="17145000" y="1036068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109B7EC-E134-4C67-91FF-C5666F2FF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0" y="1036068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Oval 87">
            <a:extLst>
              <a:ext uri="{FF2B5EF4-FFF2-40B4-BE49-F238E27FC236}">
                <a16:creationId xmlns:a16="http://schemas.microsoft.com/office/drawing/2014/main" id="{8A4206A9-4995-4E25-A651-BB59AA0A7BE0}"/>
              </a:ext>
            </a:extLst>
          </p:cNvPr>
          <p:cNvSpPr/>
          <p:nvPr/>
        </p:nvSpPr>
        <p:spPr>
          <a:xfrm>
            <a:off x="13487400" y="472440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/>
              <p:nvPr/>
            </p:nvSpPr>
            <p:spPr>
              <a:xfrm>
                <a:off x="1827944" y="8470386"/>
                <a:ext cx="2023728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 tích của khối hộp đã cho </a:t>
                </a:r>
                <a:r>
                  <a:rPr lang="en-US" sz="44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vi-VN" sz="4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=3.4.5=60</m:t>
                    </m:r>
                  </m:oMath>
                </a14:m>
                <a:endParaRPr 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09FE4880-C67A-4E99-80DD-CA1BB7361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8470386"/>
                <a:ext cx="20237280" cy="769441"/>
              </a:xfrm>
              <a:prstGeom prst="rect">
                <a:avLst/>
              </a:prstGeom>
              <a:blipFill>
                <a:blip r:embed="rId4"/>
                <a:stretch>
                  <a:fillRect l="-123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B24C728-F8FF-472A-8A57-CAD1299A7F64}"/>
              </a:ext>
            </a:extLst>
          </p:cNvPr>
          <p:cNvSpPr txBox="1"/>
          <p:nvPr/>
        </p:nvSpPr>
        <p:spPr>
          <a:xfrm>
            <a:off x="13563600" y="4800600"/>
            <a:ext cx="1371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endParaRPr lang="vi-VN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7" grpId="0"/>
      <p:bldP spid="88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6576</TotalTime>
  <Words>2162</Words>
  <Application>Microsoft Office PowerPoint</Application>
  <PresentationFormat>Custom</PresentationFormat>
  <Paragraphs>153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Chu Van 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Linh Vuong</cp:lastModifiedBy>
  <cp:revision>521</cp:revision>
  <dcterms:created xsi:type="dcterms:W3CDTF">2013-08-31T11:42:51Z</dcterms:created>
  <dcterms:modified xsi:type="dcterms:W3CDTF">2021-08-26T15:44:43Z</dcterms:modified>
</cp:coreProperties>
</file>