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7618-D171-4695-883C-F551F197B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FC74D47-5398-4614-9691-089D46A73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ADE203D-7953-4AA4-80A4-3C50F34FD375}"/>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5" name="Footer Placeholder 4">
            <a:extLst>
              <a:ext uri="{FF2B5EF4-FFF2-40B4-BE49-F238E27FC236}">
                <a16:creationId xmlns:a16="http://schemas.microsoft.com/office/drawing/2014/main" id="{912C066D-0987-4851-861A-640B2110E88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74504B-4634-4FA5-A31F-CCF9CFC949C5}"/>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220000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D0DE-300E-493C-B05F-0B7C456FEB3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BA65B46-0308-417F-B7A7-A689A46AB9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CEE5005-E2B8-4528-AF8D-FC6B72AF5477}"/>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5" name="Footer Placeholder 4">
            <a:extLst>
              <a:ext uri="{FF2B5EF4-FFF2-40B4-BE49-F238E27FC236}">
                <a16:creationId xmlns:a16="http://schemas.microsoft.com/office/drawing/2014/main" id="{92412963-22AD-4C35-B1C1-E267A1E212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F45E560-DB19-4BE3-BED2-49E6FF194052}"/>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341292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34164-4325-4F73-8A18-150CF44AFC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99CB32-B249-4D43-8E2B-BABA497AD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30400A-5972-4476-935C-B2C71C9F4812}"/>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5" name="Footer Placeholder 4">
            <a:extLst>
              <a:ext uri="{FF2B5EF4-FFF2-40B4-BE49-F238E27FC236}">
                <a16:creationId xmlns:a16="http://schemas.microsoft.com/office/drawing/2014/main" id="{4CF6A0A9-727C-487A-AD8F-122E43D75CB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A8DA02D-EFA7-42EE-BC02-3B0D747F260D}"/>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20091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21B4-4EF8-40C6-B84D-FFAE37A01F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011BC72-FE06-4452-8147-6276516819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8C45062-9351-4C83-970A-BB3DDA2D5F26}"/>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5" name="Footer Placeholder 4">
            <a:extLst>
              <a:ext uri="{FF2B5EF4-FFF2-40B4-BE49-F238E27FC236}">
                <a16:creationId xmlns:a16="http://schemas.microsoft.com/office/drawing/2014/main" id="{127B99ED-1828-4BF4-9F0D-05F95340BA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64AEB6B-E132-44EA-9209-E2EEB9CF68CC}"/>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188523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5136-84FC-4B20-8042-56FF92184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317FEF5-1FF6-453C-8A1D-E7D9BE3CB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861E43-054E-4C8A-B81C-C9F149899768}"/>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5" name="Footer Placeholder 4">
            <a:extLst>
              <a:ext uri="{FF2B5EF4-FFF2-40B4-BE49-F238E27FC236}">
                <a16:creationId xmlns:a16="http://schemas.microsoft.com/office/drawing/2014/main" id="{81923C66-CAA6-420B-AA82-D5AA845025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5964B4-5D74-4619-AF73-7AF8EB88EC22}"/>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394836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DD14-9035-4E45-8C5E-3EEA71885FB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4D16CAC-6532-4BFA-A738-95FD446D64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9CD050A-1060-4770-90C1-FE1CAC131D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751541B-1908-4D00-ABED-B6DDE678F1EE}"/>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6" name="Footer Placeholder 5">
            <a:extLst>
              <a:ext uri="{FF2B5EF4-FFF2-40B4-BE49-F238E27FC236}">
                <a16:creationId xmlns:a16="http://schemas.microsoft.com/office/drawing/2014/main" id="{CBA1BC0D-451C-4812-9B01-DAC17C3E197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A4377DC-D240-4AF4-8802-1DCE7AFAB163}"/>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34655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57FA-2742-4F68-92BE-123AF7A46BE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70584A2-9048-4312-B68C-768EEEC24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978C8-EEAF-46C4-AE32-528B80125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710ADDE-5035-4B91-945F-968F27110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A5B68-9202-4F8C-9FB7-43070B759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06D1ACD-B151-4AD9-82AE-DD105F415B79}"/>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8" name="Footer Placeholder 7">
            <a:extLst>
              <a:ext uri="{FF2B5EF4-FFF2-40B4-BE49-F238E27FC236}">
                <a16:creationId xmlns:a16="http://schemas.microsoft.com/office/drawing/2014/main" id="{6F048A74-50F4-4049-A3A2-5A4C864006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E1AF320-6C55-419D-AFF9-505AC919167A}"/>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68881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A747-F424-4C77-863B-5370B4AF0A5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6F7D750-6D9A-4B4E-AB22-9A24068DED18}"/>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4" name="Footer Placeholder 3">
            <a:extLst>
              <a:ext uri="{FF2B5EF4-FFF2-40B4-BE49-F238E27FC236}">
                <a16:creationId xmlns:a16="http://schemas.microsoft.com/office/drawing/2014/main" id="{3172383A-EF1B-47FB-A65B-2C232590122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9448874-710E-4E80-A6BF-2DA20A2B69DC}"/>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246266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AEFEC-58C6-4388-BF8B-2635F67BD84B}"/>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3" name="Footer Placeholder 2">
            <a:extLst>
              <a:ext uri="{FF2B5EF4-FFF2-40B4-BE49-F238E27FC236}">
                <a16:creationId xmlns:a16="http://schemas.microsoft.com/office/drawing/2014/main" id="{22FB6FAE-B529-422F-8377-8D45E4F45AB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2895176-051F-4CD7-BBDF-A2683A85D5D4}"/>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170693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4DF5-5EFD-4D20-8591-294BBD093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378879-3DFC-4BDE-B756-13C181DFF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496AD6A-B2E6-4179-8909-F732ABE02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67BAB-0662-4E09-A379-EF179C8E5104}"/>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6" name="Footer Placeholder 5">
            <a:extLst>
              <a:ext uri="{FF2B5EF4-FFF2-40B4-BE49-F238E27FC236}">
                <a16:creationId xmlns:a16="http://schemas.microsoft.com/office/drawing/2014/main" id="{F7A5BBA1-4FEF-4322-BF45-01A2723C92B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977E3C7-92E5-459F-A975-907407690208}"/>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140014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FC79-6C88-4560-885D-049875366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025E924-C710-42D6-8B7F-41E5994648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BA8B8A4-F06F-4E50-8F1D-457746986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105CD-E0BD-4EE6-97B0-767E1735D947}"/>
              </a:ext>
            </a:extLst>
          </p:cNvPr>
          <p:cNvSpPr>
            <a:spLocks noGrp="1"/>
          </p:cNvSpPr>
          <p:nvPr>
            <p:ph type="dt" sz="half" idx="10"/>
          </p:nvPr>
        </p:nvSpPr>
        <p:spPr/>
        <p:txBody>
          <a:bodyPr/>
          <a:lstStyle/>
          <a:p>
            <a:fld id="{4B9FA13C-E25E-465F-AA42-3552CE176D88}" type="datetimeFigureOut">
              <a:rPr lang="vi-VN" smtClean="0"/>
              <a:t>03/09/2020</a:t>
            </a:fld>
            <a:endParaRPr lang="vi-VN"/>
          </a:p>
        </p:txBody>
      </p:sp>
      <p:sp>
        <p:nvSpPr>
          <p:cNvPr id="6" name="Footer Placeholder 5">
            <a:extLst>
              <a:ext uri="{FF2B5EF4-FFF2-40B4-BE49-F238E27FC236}">
                <a16:creationId xmlns:a16="http://schemas.microsoft.com/office/drawing/2014/main" id="{315C89E5-0E03-4E1A-9441-2FB6F3A160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B400CEB-554E-4F63-A584-0AE146797B3C}"/>
              </a:ext>
            </a:extLst>
          </p:cNvPr>
          <p:cNvSpPr>
            <a:spLocks noGrp="1"/>
          </p:cNvSpPr>
          <p:nvPr>
            <p:ph type="sldNum" sz="quarter" idx="12"/>
          </p:nvPr>
        </p:nvSpPr>
        <p:spPr/>
        <p:txBody>
          <a:bodyPr/>
          <a:lstStyle/>
          <a:p>
            <a:fld id="{7150CB31-EA64-437D-8BEA-2195FF763CDE}" type="slidenum">
              <a:rPr lang="vi-VN" smtClean="0"/>
              <a:t>‹#›</a:t>
            </a:fld>
            <a:endParaRPr lang="vi-VN"/>
          </a:p>
        </p:txBody>
      </p:sp>
    </p:spTree>
    <p:extLst>
      <p:ext uri="{BB962C8B-B14F-4D97-AF65-F5344CB8AC3E}">
        <p14:creationId xmlns:p14="http://schemas.microsoft.com/office/powerpoint/2010/main" val="35808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D9F19-5D0D-42BF-93CB-D20CC92F6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AF37D93-6A0C-4564-A1D0-44543D20C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9BFA080-A3D8-4840-8582-7CE7603BD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FA13C-E25E-465F-AA42-3552CE176D88}" type="datetimeFigureOut">
              <a:rPr lang="vi-VN" smtClean="0"/>
              <a:t>03/09/2020</a:t>
            </a:fld>
            <a:endParaRPr lang="vi-VN"/>
          </a:p>
        </p:txBody>
      </p:sp>
      <p:sp>
        <p:nvSpPr>
          <p:cNvPr id="5" name="Footer Placeholder 4">
            <a:extLst>
              <a:ext uri="{FF2B5EF4-FFF2-40B4-BE49-F238E27FC236}">
                <a16:creationId xmlns:a16="http://schemas.microsoft.com/office/drawing/2014/main" id="{781E2931-7310-46E8-AE81-A59323725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92274B0-BA78-404B-8194-06147F0FA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0CB31-EA64-437D-8BEA-2195FF763CDE}" type="slidenum">
              <a:rPr lang="vi-VN" smtClean="0"/>
              <a:t>‹#›</a:t>
            </a:fld>
            <a:endParaRPr lang="vi-VN"/>
          </a:p>
        </p:txBody>
      </p:sp>
    </p:spTree>
    <p:extLst>
      <p:ext uri="{BB962C8B-B14F-4D97-AF65-F5344CB8AC3E}">
        <p14:creationId xmlns:p14="http://schemas.microsoft.com/office/powerpoint/2010/main" val="216421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10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0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10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10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0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7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8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A3D9DB-1DBA-4B6D-B0B5-DAF3D696ADA0}"/>
              </a:ext>
            </a:extLst>
          </p:cNvPr>
          <p:cNvSpPr/>
          <p:nvPr/>
        </p:nvSpPr>
        <p:spPr>
          <a:xfrm>
            <a:off x="127000" y="63500"/>
            <a:ext cx="11938000" cy="15142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spcAft>
                <a:spcPts val="0"/>
              </a:spcAft>
              <a:tabLst>
                <a:tab pos="629920" algn="l"/>
              </a:tabLst>
            </a:pP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Câu 1: Tại cùng một vị trí, dao động nhỏ của ba con lắc đơn có dây dài</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ℓ</a:t>
            </a:r>
            <a:r>
              <a:rPr lang="vi-VN" sz="2800" b="1" baseline="-25000"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1</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ℓ</a:t>
            </a:r>
            <a:r>
              <a:rPr lang="vi-VN" sz="2800" b="1" baseline="-25000"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2</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và </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ℓ = ℓ</a:t>
            </a:r>
            <a:r>
              <a:rPr lang="vi-VN" sz="2800" b="1" baseline="-25000"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1</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 ℓ</a:t>
            </a:r>
            <a:r>
              <a:rPr lang="vi-VN" sz="2800" b="1" baseline="-25000"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2</a:t>
            </a: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lần lượt có chu kì là </a:t>
            </a:r>
            <a:r>
              <a:rPr lang="pt-BR" sz="2800" b="1" i="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T</a:t>
            </a:r>
            <a:r>
              <a:rPr lang="pt-BR" sz="2800" b="1" baseline="-25000"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1</a:t>
            </a: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 6,0</a:t>
            </a:r>
            <a:r>
              <a:rPr lang="pt-BR" sz="2800" b="1" i="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s</a:t>
            </a: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a:t>
            </a:r>
            <a:r>
              <a:rPr lang="pt-BR" sz="2800" b="1" i="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T</a:t>
            </a:r>
            <a:r>
              <a:rPr lang="pt-BR" sz="2800" b="1" i="1" baseline="-25000"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2 </a:t>
            </a: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8,0</a:t>
            </a:r>
            <a:r>
              <a:rPr lang="pt-BR" sz="2800" b="1" i="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s </a:t>
            </a: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và</a:t>
            </a:r>
            <a:r>
              <a:rPr lang="pt-BR" sz="2800" b="1" i="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T. T </a:t>
            </a:r>
            <a:r>
              <a:rPr lang="pt-BR"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có giá trị</a:t>
            </a:r>
            <a:endPar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dirty="0">
                <a:solidFill>
                  <a:srgbClr val="FFFF00"/>
                </a:solidFill>
                <a:latin typeface="UTM Swiss Condensed" panose="02000500000000000000" pitchFamily="2" charset="0"/>
                <a:ea typeface="Arial" panose="020B0604020202020204" pitchFamily="34" charset="0"/>
              </a:rPr>
              <a:t>	</a:t>
            </a:r>
            <a:r>
              <a:rPr lang="pt-BR" sz="2800" b="1">
                <a:solidFill>
                  <a:srgbClr val="FFFF00"/>
                </a:solidFill>
                <a:latin typeface="UTM Swiss Condensed" panose="02000500000000000000" pitchFamily="2" charset="0"/>
                <a:ea typeface="Arial" panose="020B0604020202020204" pitchFamily="34" charset="0"/>
              </a:rPr>
              <a:t>    </a:t>
            </a:r>
            <a:endParaRPr lang="vi-VN" sz="2800" b="1" dirty="0">
              <a:solidFill>
                <a:srgbClr val="FFFF00"/>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1DA44630-6CC8-422C-9C05-508EE0794DD8}"/>
              </a:ext>
            </a:extLst>
          </p:cNvPr>
          <p:cNvSpPr/>
          <p:nvPr/>
        </p:nvSpPr>
        <p:spPr>
          <a:xfrm>
            <a:off x="7620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10</a:t>
            </a:r>
            <a:r>
              <a:rPr lang="pt-BR" sz="2800" b="1" i="1" dirty="0">
                <a:solidFill>
                  <a:srgbClr val="FFFFFF"/>
                </a:solidFill>
                <a:latin typeface="UTM Swiss Condensed" panose="02000500000000000000" pitchFamily="2" charset="0"/>
                <a:ea typeface="Arial" panose="020B0604020202020204" pitchFamily="34" charset="0"/>
              </a:rPr>
              <a:t>s</a:t>
            </a:r>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1076B78-99C7-45E3-BB82-3D372819BB22}"/>
              </a:ext>
            </a:extLst>
          </p:cNvPr>
          <p:cNvSpPr/>
          <p:nvPr/>
        </p:nvSpPr>
        <p:spPr>
          <a:xfrm>
            <a:off x="36195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14</a:t>
            </a:r>
            <a:r>
              <a:rPr lang="pt-BR" sz="2800" b="1" i="1" dirty="0">
                <a:solidFill>
                  <a:srgbClr val="FFFFFF"/>
                </a:solidFill>
                <a:latin typeface="UTM Swiss Condensed" panose="02000500000000000000" pitchFamily="2" charset="0"/>
                <a:ea typeface="Arial" panose="020B0604020202020204" pitchFamily="34" charset="0"/>
              </a:rPr>
              <a:t>s</a:t>
            </a:r>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5B947AC-389F-4410-B9D4-6099D19C3D21}"/>
              </a:ext>
            </a:extLst>
          </p:cNvPr>
          <p:cNvSpPr/>
          <p:nvPr/>
        </p:nvSpPr>
        <p:spPr>
          <a:xfrm>
            <a:off x="64770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3,4</a:t>
            </a:r>
            <a:r>
              <a:rPr lang="pt-BR" sz="2800" b="1" i="1" dirty="0">
                <a:solidFill>
                  <a:srgbClr val="FFFFFF"/>
                </a:solidFill>
                <a:latin typeface="UTM Swiss Condensed" panose="02000500000000000000" pitchFamily="2" charset="0"/>
                <a:ea typeface="Arial" panose="020B0604020202020204" pitchFamily="34" charset="0"/>
              </a:rPr>
              <a:t>s</a:t>
            </a:r>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786BF68-EEED-411D-9F0B-E04FB54B4D0A}"/>
              </a:ext>
            </a:extLst>
          </p:cNvPr>
          <p:cNvSpPr/>
          <p:nvPr/>
        </p:nvSpPr>
        <p:spPr>
          <a:xfrm>
            <a:off x="9334500" y="1577761"/>
            <a:ext cx="163217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pt-BR" sz="2800" b="1">
                <a:solidFill>
                  <a:srgbClr val="FFFFFF"/>
                </a:solidFill>
                <a:latin typeface="UTM Swiss Condensed" panose="02000500000000000000" pitchFamily="2" charset="0"/>
                <a:ea typeface="Arial" panose="020B0604020202020204" pitchFamily="34" charset="0"/>
              </a:rPr>
              <a:t>4,8</a:t>
            </a:r>
            <a:r>
              <a:rPr lang="pt-BR" sz="2800" b="1" i="1">
                <a:solidFill>
                  <a:srgbClr val="FFFFFF"/>
                </a:solidFill>
                <a:latin typeface="UTM Swiss Condensed" panose="02000500000000000000" pitchFamily="2" charset="0"/>
                <a:ea typeface="Arial" panose="020B0604020202020204" pitchFamily="34" charset="0"/>
              </a:rPr>
              <a:t>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9" name="Oval 8">
            <a:extLst>
              <a:ext uri="{FF2B5EF4-FFF2-40B4-BE49-F238E27FC236}">
                <a16:creationId xmlns:a16="http://schemas.microsoft.com/office/drawing/2014/main" id="{3B18D835-60BF-49CC-BCF2-CADDD299DDBB}"/>
              </a:ext>
            </a:extLst>
          </p:cNvPr>
          <p:cNvSpPr/>
          <p:nvPr/>
        </p:nvSpPr>
        <p:spPr>
          <a:xfrm>
            <a:off x="719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491540957"/>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CAADE-5F06-4C33-A04D-4A94C920BAA9}"/>
              </a:ext>
            </a:extLst>
          </p:cNvPr>
          <p:cNvSpPr/>
          <p:nvPr/>
        </p:nvSpPr>
        <p:spPr>
          <a:xfrm>
            <a:off x="127000" y="63500"/>
            <a:ext cx="11938000" cy="3092257"/>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 Một lò xo có độ cứng k = 80 N/m, một đầu gắn vào giá cố định, đầu còn lại gắn với một quả cầu nhỏ có khối lượng m = 800 (g). Kéo quả cầu xuống dưới vị trí cân bằng theo phương thẳng đứng đến vị trí cách vị trí cân bằng 10 cm rồi thả nhẹ. Khoảng thời gian quả cầu đi từ vị trí thấp nhất đến vị trí mà tại đó lò xo không biến dạng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1CDB72C-353D-4E61-96CF-F2EEA108F915}"/>
              </a:ext>
            </a:extLst>
          </p:cNvPr>
          <p:cNvSpPr/>
          <p:nvPr/>
        </p:nvSpPr>
        <p:spPr>
          <a:xfrm>
            <a:off x="762000" y="306432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Arial" panose="020B0604020202020204" pitchFamily="34" charset="0"/>
              </a:rPr>
              <a:t>0,1π (s).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BAF5508-446C-467F-8B5A-4CF0CDD65005}"/>
              </a:ext>
            </a:extLst>
          </p:cNvPr>
          <p:cNvSpPr/>
          <p:nvPr/>
        </p:nvSpPr>
        <p:spPr>
          <a:xfrm>
            <a:off x="3619500" y="306432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0,2π (s).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26A6B1C8-3169-458F-B6B6-BA864F211847}"/>
              </a:ext>
            </a:extLst>
          </p:cNvPr>
          <p:cNvSpPr/>
          <p:nvPr/>
        </p:nvSpPr>
        <p:spPr>
          <a:xfrm>
            <a:off x="6477000" y="306432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0,2 (s).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C548F4B-1A61-49CB-B9F6-854592F9CB92}"/>
              </a:ext>
            </a:extLst>
          </p:cNvPr>
          <p:cNvSpPr/>
          <p:nvPr/>
        </p:nvSpPr>
        <p:spPr>
          <a:xfrm>
            <a:off x="9334500" y="3064321"/>
            <a:ext cx="195919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0,1 (</a:t>
            </a:r>
            <a:r>
              <a:rPr lang="vi-VN" sz="2800" b="1">
                <a:solidFill>
                  <a:srgbClr val="FFFFFF"/>
                </a:solidFill>
                <a:latin typeface="UTM Swiss Condensed" panose="02000500000000000000" pitchFamily="2" charset="0"/>
                <a:ea typeface="Arial" panose="020B0604020202020204" pitchFamily="34" charset="0"/>
              </a:rPr>
              <a:t>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85A5CD3-2CC2-42E3-80CA-C91048819857}"/>
              </a:ext>
            </a:extLst>
          </p:cNvPr>
          <p:cNvSpPr/>
          <p:nvPr/>
        </p:nvSpPr>
        <p:spPr>
          <a:xfrm>
            <a:off x="719166" y="302689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116696110"/>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20AE537-A521-477A-A2FB-4148C01049B3}"/>
                  </a:ext>
                </a:extLst>
              </p:cNvPr>
              <p:cNvSpPr/>
              <p:nvPr/>
            </p:nvSpPr>
            <p:spPr>
              <a:xfrm>
                <a:off x="127000" y="63500"/>
                <a:ext cx="11938000" cy="2759602"/>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100: Một vật có khối lượng 100 g thực hiện dao động tổng hợp của hai dao động điều hoà cùng phương, có các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Giá trị cực đại của lực tổng hợp tác dụng lên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20AE537-A521-477A-A2FB-4148C01049B3}"/>
                  </a:ext>
                </a:extLst>
              </p:cNvPr>
              <p:cNvSpPr>
                <a:spLocks noRot="1" noChangeAspect="1" noMove="1" noResize="1" noEditPoints="1" noAdjustHandles="1" noChangeArrowheads="1" noChangeShapeType="1" noTextEdit="1"/>
              </p:cNvSpPr>
              <p:nvPr/>
            </p:nvSpPr>
            <p:spPr>
              <a:xfrm>
                <a:off x="127000" y="63500"/>
                <a:ext cx="11938000" cy="2759602"/>
              </a:xfrm>
              <a:prstGeom prst="rect">
                <a:avLst/>
              </a:prstGeom>
              <a:blipFill>
                <a:blip r:embed="rId2"/>
                <a:stretch>
                  <a:fillRect l="-916" t="-1310" r="-1680" b="-436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E70BA23-9C33-4C29-874D-4781998B868A}"/>
                  </a:ext>
                </a:extLst>
              </p:cNvPr>
              <p:cNvSpPr/>
              <p:nvPr/>
            </p:nvSpPr>
            <p:spPr>
              <a:xfrm>
                <a:off x="642229" y="2933761"/>
                <a:ext cx="2300630"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50</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N.</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E70BA23-9C33-4C29-874D-4781998B868A}"/>
                  </a:ext>
                </a:extLst>
              </p:cNvPr>
              <p:cNvSpPr>
                <a:spLocks noRot="1" noChangeAspect="1" noMove="1" noResize="1" noEditPoints="1" noAdjustHandles="1" noChangeArrowheads="1" noChangeShapeType="1" noTextEdit="1"/>
              </p:cNvSpPr>
              <p:nvPr/>
            </p:nvSpPr>
            <p:spPr>
              <a:xfrm>
                <a:off x="642229" y="2933761"/>
                <a:ext cx="2300630" cy="563744"/>
              </a:xfrm>
              <a:prstGeom prst="rect">
                <a:avLst/>
              </a:prstGeom>
              <a:blipFill>
                <a:blip r:embed="rId3"/>
                <a:stretch>
                  <a:fillRect l="-5291"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377179F-1208-4315-AAE2-51C9D3DAA121}"/>
                  </a:ext>
                </a:extLst>
              </p:cNvPr>
              <p:cNvSpPr/>
              <p:nvPr/>
            </p:nvSpPr>
            <p:spPr>
              <a:xfrm>
                <a:off x="6230011" y="2865256"/>
                <a:ext cx="2300630"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N.</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377179F-1208-4315-AAE2-51C9D3DAA121}"/>
                  </a:ext>
                </a:extLst>
              </p:cNvPr>
              <p:cNvSpPr>
                <a:spLocks noRot="1" noChangeAspect="1" noMove="1" noResize="1" noEditPoints="1" noAdjustHandles="1" noChangeArrowheads="1" noChangeShapeType="1" noTextEdit="1"/>
              </p:cNvSpPr>
              <p:nvPr/>
            </p:nvSpPr>
            <p:spPr>
              <a:xfrm>
                <a:off x="6230011" y="2865256"/>
                <a:ext cx="2300630" cy="563744"/>
              </a:xfrm>
              <a:prstGeom prst="rect">
                <a:avLst/>
              </a:prstGeom>
              <a:blipFill>
                <a:blip r:embed="rId4"/>
                <a:stretch>
                  <a:fillRect l="-5570"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086AF85-1502-4FD9-B30B-A5906A2D5C41}"/>
                  </a:ext>
                </a:extLst>
              </p:cNvPr>
              <p:cNvSpPr/>
              <p:nvPr/>
            </p:nvSpPr>
            <p:spPr>
              <a:xfrm>
                <a:off x="762000" y="4246744"/>
                <a:ext cx="2300630"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0,5</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N.</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7086AF85-1502-4FD9-B30B-A5906A2D5C41}"/>
                  </a:ext>
                </a:extLst>
              </p:cNvPr>
              <p:cNvSpPr>
                <a:spLocks noRot="1" noChangeAspect="1" noMove="1" noResize="1" noEditPoints="1" noAdjustHandles="1" noChangeArrowheads="1" noChangeShapeType="1" noTextEdit="1"/>
              </p:cNvSpPr>
              <p:nvPr/>
            </p:nvSpPr>
            <p:spPr>
              <a:xfrm>
                <a:off x="762000" y="4246744"/>
                <a:ext cx="2300630" cy="563744"/>
              </a:xfrm>
              <a:prstGeom prst="rect">
                <a:avLst/>
              </a:prstGeom>
              <a:blipFill>
                <a:blip r:embed="rId5"/>
                <a:stretch>
                  <a:fillRect l="-5305" t="-5435" b="-29348"/>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6748C3DA-2AAD-4A35-B8C0-E2E193E65334}"/>
              </a:ext>
            </a:extLst>
          </p:cNvPr>
          <p:cNvSpPr/>
          <p:nvPr/>
        </p:nvSpPr>
        <p:spPr>
          <a:xfrm>
            <a:off x="6096000" y="4337152"/>
            <a:ext cx="1418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5 </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0099586-34A5-4A0A-8C8D-2D9B48B1AC95}"/>
              </a:ext>
            </a:extLst>
          </p:cNvPr>
          <p:cNvSpPr/>
          <p:nvPr/>
        </p:nvSpPr>
        <p:spPr>
          <a:xfrm>
            <a:off x="662895" y="4289419"/>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94346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3916FBA-67F5-460B-9B6B-4ADB5F9B0B7B}"/>
                  </a:ext>
                </a:extLst>
              </p:cNvPr>
              <p:cNvSpPr/>
              <p:nvPr/>
            </p:nvSpPr>
            <p:spPr>
              <a:xfrm>
                <a:off x="127000" y="63500"/>
                <a:ext cx="11938000" cy="281673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101: Một vật có khối lượng 200g, thực hiện đồng thời hai dao động điều hoà cùng phương, cùng tần số có phương trình: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(cm). Lấy </a:t>
                </a:r>
                <a14:m>
                  <m:oMath xmlns:m="http://schemas.openxmlformats.org/officeDocument/2006/math">
                    <m:sSup>
                      <m:sSup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pPr>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e>
                      <m:sup>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p>
                    </m:sSup>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Tỉ số giữa động năng và thế năng tại vị trí có li độ </a:t>
                </a:r>
                <a14:m>
                  <m:oMath xmlns:m="http://schemas.openxmlformats.org/officeDocument/2006/math">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e>
                    </m:rad>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3916FBA-67F5-460B-9B6B-4ADB5F9B0B7B}"/>
                  </a:ext>
                </a:extLst>
              </p:cNvPr>
              <p:cNvSpPr>
                <a:spLocks noRot="1" noChangeAspect="1" noMove="1" noResize="1" noEditPoints="1" noAdjustHandles="1" noChangeArrowheads="1" noChangeShapeType="1" noTextEdit="1"/>
              </p:cNvSpPr>
              <p:nvPr/>
            </p:nvSpPr>
            <p:spPr>
              <a:xfrm>
                <a:off x="127000" y="63500"/>
                <a:ext cx="11938000" cy="2816733"/>
              </a:xfrm>
              <a:prstGeom prst="rect">
                <a:avLst/>
              </a:prstGeom>
              <a:blipFill>
                <a:blip r:embed="rId2"/>
                <a:stretch>
                  <a:fillRect l="-916" t="-1285" r="-1629" b="-4497"/>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7AC5FB8A-E61B-4453-A3A7-DE3A3AACD2E6}"/>
              </a:ext>
            </a:extLst>
          </p:cNvPr>
          <p:cNvSpPr/>
          <p:nvPr/>
        </p:nvSpPr>
        <p:spPr>
          <a:xfrm>
            <a:off x="854109" y="3662289"/>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D417B91-ED64-4BBC-9EC6-8FFE8574A198}"/>
              </a:ext>
            </a:extLst>
          </p:cNvPr>
          <p:cNvSpPr/>
          <p:nvPr/>
        </p:nvSpPr>
        <p:spPr>
          <a:xfrm>
            <a:off x="6304002" y="3545983"/>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8.</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F63A05D8-D8CF-403A-9590-33085068357A}"/>
              </a:ext>
            </a:extLst>
          </p:cNvPr>
          <p:cNvSpPr/>
          <p:nvPr/>
        </p:nvSpPr>
        <p:spPr>
          <a:xfrm>
            <a:off x="860474" y="4607169"/>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6.</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8403A608-466C-446E-B4EB-1D5D8DA08610}"/>
              </a:ext>
            </a:extLst>
          </p:cNvPr>
          <p:cNvSpPr/>
          <p:nvPr/>
        </p:nvSpPr>
        <p:spPr>
          <a:xfrm>
            <a:off x="6279466" y="4607169"/>
            <a:ext cx="111440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4.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A1B7D72-BBBC-427D-9503-3C60DBE0F592}"/>
              </a:ext>
            </a:extLst>
          </p:cNvPr>
          <p:cNvSpPr/>
          <p:nvPr/>
        </p:nvSpPr>
        <p:spPr>
          <a:xfrm>
            <a:off x="6156978" y="355546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20222323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4D346-1721-4E7E-95AC-BB87567AF648}"/>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a:t>
            </a:r>
            <a:r>
              <a:rPr kumimoji="0" lang="es-MX"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102</a:t>
            </a: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Một vật thực hiện đồng thời hai dao động điều hoà cùng phương cùng tần số</a:t>
            </a:r>
            <a:r>
              <a:rPr kumimoji="0" lang="es-MX"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f = 5Hz</a:t>
            </a: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có biên độ thành phần</a:t>
            </a:r>
            <a:r>
              <a:rPr kumimoji="0" lang="es-MX"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5 </a:t>
            </a: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cm và</a:t>
            </a:r>
            <a:r>
              <a:rPr kumimoji="0" lang="es-MX"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10 cm</a:t>
            </a: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Biết tốc độ trung bình của dao động tổng hợp trong một chu kì là</a:t>
            </a:r>
            <a:r>
              <a:rPr kumimoji="0" lang="es-MX"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100 cm/s. </a:t>
            </a: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Hai dao động thành phần </a:t>
            </a:r>
            <a:r>
              <a:rPr kumimoji="0" lang="es-MX"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đó</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726829D5-7814-478D-881C-D21AD8B8118B}"/>
              </a:ext>
            </a:extLst>
          </p:cNvPr>
          <p:cNvSpPr/>
          <p:nvPr/>
        </p:nvSpPr>
        <p:spPr>
          <a:xfrm>
            <a:off x="579120" y="3429000"/>
            <a:ext cx="4147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ngược</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pha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với</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nhau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FFA21C0-83CC-41A9-8BC0-DAE3820A7EEA}"/>
                  </a:ext>
                </a:extLst>
              </p:cNvPr>
              <p:cNvSpPr/>
              <p:nvPr/>
            </p:nvSpPr>
            <p:spPr>
              <a:xfrm>
                <a:off x="6350000" y="3333268"/>
                <a:ext cx="4147289"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lệch</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pha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nhau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AFFA21C0-83CC-41A9-8BC0-DAE3820A7EEA}"/>
                  </a:ext>
                </a:extLst>
              </p:cNvPr>
              <p:cNvSpPr>
                <a:spLocks noRot="1" noChangeAspect="1" noMove="1" noResize="1" noEditPoints="1" noAdjustHandles="1" noChangeArrowheads="1" noChangeShapeType="1" noTextEdit="1"/>
              </p:cNvSpPr>
              <p:nvPr/>
            </p:nvSpPr>
            <p:spPr>
              <a:xfrm>
                <a:off x="6350000" y="3333268"/>
                <a:ext cx="4147289" cy="714683"/>
              </a:xfrm>
              <a:prstGeom prst="rect">
                <a:avLst/>
              </a:prstGeom>
              <a:blipFill>
                <a:blip r:embed="rId2"/>
                <a:stretch>
                  <a:fillRect l="-3088" b="-7692"/>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28F67383-E755-4BA0-B46E-79D990344465}"/>
              </a:ext>
            </a:extLst>
          </p:cNvPr>
          <p:cNvSpPr/>
          <p:nvPr/>
        </p:nvSpPr>
        <p:spPr>
          <a:xfrm>
            <a:off x="579120" y="4523110"/>
            <a:ext cx="4147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vuông</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pha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với</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nhau</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BE75972-D6C2-41E3-9A7D-429E2E386E41}"/>
              </a:ext>
            </a:extLst>
          </p:cNvPr>
          <p:cNvSpPr/>
          <p:nvPr/>
        </p:nvSpPr>
        <p:spPr>
          <a:xfrm>
            <a:off x="6350000" y="4619318"/>
            <a:ext cx="35285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cùng</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pha</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với</a:t>
            </a:r>
            <a:r>
              <a:rPr kumimoji="0" lang="es-MX"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s-MX" sz="2800" b="1" i="0" u="none" strike="noStrike" kern="1200" cap="none" spc="0" normalizeH="0" baseline="0" noProof="0" err="1">
                <a:ln>
                  <a:noFill/>
                </a:ln>
                <a:solidFill>
                  <a:srgbClr val="FFFFFF"/>
                </a:solidFill>
                <a:effectLst/>
                <a:uLnTx/>
                <a:uFillTx/>
                <a:latin typeface="UTM Swiss Condensed" panose="02000500000000000000" pitchFamily="2" charset="0"/>
                <a:ea typeface="Arial" panose="020B0604020202020204" pitchFamily="34" charset="0"/>
                <a:cs typeface="+mn-cs"/>
              </a:rPr>
              <a:t>nhau</a:t>
            </a:r>
            <a:r>
              <a:rPr kumimoji="0" lang="es-MX"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875C7224-267B-4E28-9A5F-8A21A56E3A1D}"/>
              </a:ext>
            </a:extLst>
          </p:cNvPr>
          <p:cNvSpPr/>
          <p:nvPr/>
        </p:nvSpPr>
        <p:spPr>
          <a:xfrm>
            <a:off x="480015" y="3459508"/>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836232511"/>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5DF21D1-4BE5-4FCE-96AD-28E276DBD905}"/>
                  </a:ext>
                </a:extLst>
              </p:cNvPr>
              <p:cNvSpPr/>
              <p:nvPr/>
            </p:nvSpPr>
            <p:spPr>
              <a:xfrm>
                <a:off x="127000" y="63500"/>
                <a:ext cx="11938000" cy="2920158"/>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103: Một vật thực hiện đồng thời hai dao động điều hòa cùng phương, cùng tần số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es-MX"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a:t>
                </a: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𝟓</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es-MX"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oMath>
                </a14:m>
                <a:r>
                  <a:rPr kumimoji="0" lang="es-MX"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a:t>
                </a:r>
                <a:r>
                  <a:rPr kumimoji="0" lang="es-MX"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cm)</a:t>
                </a: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Phương trình gia tốc tổng hợp của hai dao động trên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5DF21D1-4BE5-4FCE-96AD-28E276DBD905}"/>
                  </a:ext>
                </a:extLst>
              </p:cNvPr>
              <p:cNvSpPr>
                <a:spLocks noRot="1" noChangeAspect="1" noMove="1" noResize="1" noEditPoints="1" noAdjustHandles="1" noChangeArrowheads="1" noChangeShapeType="1" noTextEdit="1"/>
              </p:cNvSpPr>
              <p:nvPr/>
            </p:nvSpPr>
            <p:spPr>
              <a:xfrm>
                <a:off x="127000" y="63500"/>
                <a:ext cx="11938000" cy="2920158"/>
              </a:xfrm>
              <a:prstGeom prst="rect">
                <a:avLst/>
              </a:prstGeom>
              <a:blipFill>
                <a:blip r:embed="rId2"/>
                <a:stretch>
                  <a:fillRect l="-916" t="-1240"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9C96434-F981-49D2-991F-F33EA46E2F2C}"/>
                  </a:ext>
                </a:extLst>
              </p:cNvPr>
              <p:cNvSpPr/>
              <p:nvPr/>
            </p:nvSpPr>
            <p:spPr>
              <a:xfrm>
                <a:off x="508000" y="2983658"/>
                <a:ext cx="6917278" cy="666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𝒂</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(m/s</a:t>
                </a:r>
                <a:r>
                  <a:rPr kumimoji="0" lang="pl-P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B9C96434-F981-49D2-991F-F33EA46E2F2C}"/>
                  </a:ext>
                </a:extLst>
              </p:cNvPr>
              <p:cNvSpPr>
                <a:spLocks noRot="1" noChangeAspect="1" noMove="1" noResize="1" noEditPoints="1" noAdjustHandles="1" noChangeArrowheads="1" noChangeShapeType="1" noTextEdit="1"/>
              </p:cNvSpPr>
              <p:nvPr/>
            </p:nvSpPr>
            <p:spPr>
              <a:xfrm>
                <a:off x="508000" y="2983658"/>
                <a:ext cx="6917278" cy="666593"/>
              </a:xfrm>
              <a:prstGeom prst="rect">
                <a:avLst/>
              </a:prstGeom>
              <a:blipFill>
                <a:blip r:embed="rId3"/>
                <a:stretch>
                  <a:fillRect l="-1762" t="-3636" r="-881" b="-81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F1051D3-AB1B-4BC1-82B6-9E7BE5838409}"/>
                  </a:ext>
                </a:extLst>
              </p:cNvPr>
              <p:cNvSpPr/>
              <p:nvPr/>
            </p:nvSpPr>
            <p:spPr>
              <a:xfrm>
                <a:off x="508000" y="3650251"/>
                <a:ext cx="6720751" cy="13846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𝒂</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𝟓𝟎𝟎</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(m/s</a:t>
                </a:r>
                <a:r>
                  <a:rPr kumimoji="0" lang="pl-P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7F1051D3-AB1B-4BC1-82B6-9E7BE5838409}"/>
                  </a:ext>
                </a:extLst>
              </p:cNvPr>
              <p:cNvSpPr>
                <a:spLocks noRot="1" noChangeAspect="1" noMove="1" noResize="1" noEditPoints="1" noAdjustHandles="1" noChangeArrowheads="1" noChangeShapeType="1" noTextEdit="1"/>
              </p:cNvSpPr>
              <p:nvPr/>
            </p:nvSpPr>
            <p:spPr>
              <a:xfrm>
                <a:off x="508000" y="3650251"/>
                <a:ext cx="6720751" cy="1384610"/>
              </a:xfrm>
              <a:prstGeom prst="rect">
                <a:avLst/>
              </a:prstGeom>
              <a:blipFill>
                <a:blip r:embed="rId4"/>
                <a:stretch>
                  <a:fillRect l="-1813" r="-997" b="-1145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63D4D3B-783C-462B-9615-D2697AC1A4B6}"/>
                  </a:ext>
                </a:extLst>
              </p:cNvPr>
              <p:cNvSpPr/>
              <p:nvPr/>
            </p:nvSpPr>
            <p:spPr>
              <a:xfrm>
                <a:off x="508000" y="5034861"/>
                <a:ext cx="6917278" cy="666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𝒂</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𝒕</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(m/s</a:t>
                </a:r>
                <a:r>
                  <a:rPr kumimoji="0" lang="pl-P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963D4D3B-783C-462B-9615-D2697AC1A4B6}"/>
                  </a:ext>
                </a:extLst>
              </p:cNvPr>
              <p:cNvSpPr>
                <a:spLocks noRot="1" noChangeAspect="1" noMove="1" noResize="1" noEditPoints="1" noAdjustHandles="1" noChangeArrowheads="1" noChangeShapeType="1" noTextEdit="1"/>
              </p:cNvSpPr>
              <p:nvPr/>
            </p:nvSpPr>
            <p:spPr>
              <a:xfrm>
                <a:off x="508000" y="5034861"/>
                <a:ext cx="6917278" cy="666593"/>
              </a:xfrm>
              <a:prstGeom prst="rect">
                <a:avLst/>
              </a:prstGeom>
              <a:blipFill>
                <a:blip r:embed="rId5"/>
                <a:stretch>
                  <a:fillRect l="-1762"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B027075-225C-4FF9-BCBE-6A443B75E08F}"/>
                  </a:ext>
                </a:extLst>
              </p:cNvPr>
              <p:cNvSpPr/>
              <p:nvPr/>
            </p:nvSpPr>
            <p:spPr>
              <a:xfrm>
                <a:off x="508000" y="5701454"/>
                <a:ext cx="6308778" cy="6665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𝒂</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𝒄𝒐𝒔</m:t>
                    </m:r>
                    <m:r>
                      <a:rPr kumimoji="0" lang="vi-VN"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𝒕</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(m/s</a:t>
                </a:r>
                <a:r>
                  <a:rPr kumimoji="0" lang="pl-P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EB027075-225C-4FF9-BCBE-6A443B75E08F}"/>
                  </a:ext>
                </a:extLst>
              </p:cNvPr>
              <p:cNvSpPr>
                <a:spLocks noRot="1" noChangeAspect="1" noMove="1" noResize="1" noEditPoints="1" noAdjustHandles="1" noChangeArrowheads="1" noChangeShapeType="1" noTextEdit="1"/>
              </p:cNvSpPr>
              <p:nvPr/>
            </p:nvSpPr>
            <p:spPr>
              <a:xfrm>
                <a:off x="508000" y="5701454"/>
                <a:ext cx="6308778" cy="666593"/>
              </a:xfrm>
              <a:prstGeom prst="rect">
                <a:avLst/>
              </a:prstGeom>
              <a:blipFill>
                <a:blip r:embed="rId6"/>
                <a:stretch>
                  <a:fillRect l="-1932" t="-3636" r="-1063" b="-818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126F38D-8963-408C-BC03-59D653888E00}"/>
              </a:ext>
            </a:extLst>
          </p:cNvPr>
          <p:cNvSpPr/>
          <p:nvPr/>
        </p:nvSpPr>
        <p:spPr>
          <a:xfrm>
            <a:off x="465658" y="3057279"/>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178018548"/>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F048F8D-45B5-46AD-8463-6DA10393EAB4}"/>
                  </a:ext>
                </a:extLst>
              </p:cNvPr>
              <p:cNvSpPr/>
              <p:nvPr/>
            </p:nvSpPr>
            <p:spPr>
              <a:xfrm>
                <a:off x="127000" y="63500"/>
                <a:ext cx="11938000" cy="2917850"/>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104: Một vật tham gia đồng thời hai dao động điều hòa cùng phương, cùng tần số có phương trình lần lượt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den>
                    </m:f>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Biết phương trình dao động tổng hợp của hai dao động trên là: </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𝝋</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Biên độ A1 bằng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6F048F8D-45B5-46AD-8463-6DA10393EAB4}"/>
                  </a:ext>
                </a:extLst>
              </p:cNvPr>
              <p:cNvSpPr>
                <a:spLocks noRot="1" noChangeAspect="1" noMove="1" noResize="1" noEditPoints="1" noAdjustHandles="1" noChangeArrowheads="1" noChangeShapeType="1" noTextEdit="1"/>
              </p:cNvSpPr>
              <p:nvPr/>
            </p:nvSpPr>
            <p:spPr>
              <a:xfrm>
                <a:off x="127000" y="63500"/>
                <a:ext cx="11938000" cy="2917850"/>
              </a:xfrm>
              <a:prstGeom prst="rect">
                <a:avLst/>
              </a:prstGeom>
              <a:blipFill>
                <a:blip r:embed="rId2"/>
                <a:stretch>
                  <a:fillRect l="-916" t="-1240"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ED58AE85-200B-4723-BDC4-F7CAF0C9F806}"/>
              </a:ext>
            </a:extLst>
          </p:cNvPr>
          <p:cNvSpPr/>
          <p:nvPr/>
        </p:nvSpPr>
        <p:spPr>
          <a:xfrm>
            <a:off x="762000" y="298135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12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11328AB-9A77-4F4F-B24A-847F30065FC2}"/>
                  </a:ext>
                </a:extLst>
              </p:cNvPr>
              <p:cNvSpPr/>
              <p:nvPr/>
            </p:nvSpPr>
            <p:spPr>
              <a:xfrm>
                <a:off x="3619500" y="2981350"/>
                <a:ext cx="2300630"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6</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11328AB-9A77-4F4F-B24A-847F30065FC2}"/>
                  </a:ext>
                </a:extLst>
              </p:cNvPr>
              <p:cNvSpPr>
                <a:spLocks noRot="1" noChangeAspect="1" noMove="1" noResize="1" noEditPoints="1" noAdjustHandles="1" noChangeArrowheads="1" noChangeShapeType="1" noTextEdit="1"/>
              </p:cNvSpPr>
              <p:nvPr/>
            </p:nvSpPr>
            <p:spPr>
              <a:xfrm>
                <a:off x="3619500" y="2981350"/>
                <a:ext cx="2300630" cy="565155"/>
              </a:xfrm>
              <a:prstGeom prst="rect">
                <a:avLst/>
              </a:prstGeom>
              <a:blipFill>
                <a:blip r:embed="rId3"/>
                <a:stretch>
                  <a:fillRect l="-5570" t="-4301" r="-4509"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D1CA313-CB59-45C5-BC60-EA8C9ACF5525}"/>
                  </a:ext>
                </a:extLst>
              </p:cNvPr>
              <p:cNvSpPr/>
              <p:nvPr/>
            </p:nvSpPr>
            <p:spPr>
              <a:xfrm>
                <a:off x="6477000" y="2981350"/>
                <a:ext cx="2300630"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6</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7D1CA313-CB59-45C5-BC60-EA8C9ACF5525}"/>
                  </a:ext>
                </a:extLst>
              </p:cNvPr>
              <p:cNvSpPr>
                <a:spLocks noRot="1" noChangeAspect="1" noMove="1" noResize="1" noEditPoints="1" noAdjustHandles="1" noChangeArrowheads="1" noChangeShapeType="1" noTextEdit="1"/>
              </p:cNvSpPr>
              <p:nvPr/>
            </p:nvSpPr>
            <p:spPr>
              <a:xfrm>
                <a:off x="6477000" y="2981350"/>
                <a:ext cx="2300630" cy="563744"/>
              </a:xfrm>
              <a:prstGeom prst="rect">
                <a:avLst/>
              </a:prstGeom>
              <a:blipFill>
                <a:blip r:embed="rId4"/>
                <a:stretch>
                  <a:fillRect l="-5570" t="-4301" b="-279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79CD152A-4B0D-4F31-9E57-17A6F28652D0}"/>
              </a:ext>
            </a:extLst>
          </p:cNvPr>
          <p:cNvSpPr/>
          <p:nvPr/>
        </p:nvSpPr>
        <p:spPr>
          <a:xfrm>
            <a:off x="9334500" y="2981350"/>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6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8BE7511-1470-4F18-BE0E-0FB4B71B470D}"/>
              </a:ext>
            </a:extLst>
          </p:cNvPr>
          <p:cNvSpPr/>
          <p:nvPr/>
        </p:nvSpPr>
        <p:spPr>
          <a:xfrm>
            <a:off x="3584980" y="3025743"/>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63861726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BAFCE20-21BA-443A-A2EE-D63A42D6C6AE}"/>
                  </a:ext>
                </a:extLst>
              </p:cNvPr>
              <p:cNvSpPr/>
              <p:nvPr/>
            </p:nvSpPr>
            <p:spPr>
              <a:xfrm>
                <a:off x="127000" y="63500"/>
                <a:ext cx="11938000" cy="226177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105: Một vật thực hiện đồng thời hai dao động điều hòa cùng phương, cùng tần số, có phương trình dao động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Vận tốc của vật tại thời điểm t = 0,5 s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BAFCE20-21BA-443A-A2EE-D63A42D6C6AE}"/>
                  </a:ext>
                </a:extLst>
              </p:cNvPr>
              <p:cNvSpPr>
                <a:spLocks noRot="1" noChangeAspect="1" noMove="1" noResize="1" noEditPoints="1" noAdjustHandles="1" noChangeArrowheads="1" noChangeShapeType="1" noTextEdit="1"/>
              </p:cNvSpPr>
              <p:nvPr/>
            </p:nvSpPr>
            <p:spPr>
              <a:xfrm>
                <a:off x="127000" y="63500"/>
                <a:ext cx="11938000" cy="2261773"/>
              </a:xfrm>
              <a:prstGeom prst="rect">
                <a:avLst/>
              </a:prstGeom>
              <a:blipFill>
                <a:blip r:embed="rId2"/>
                <a:stretch>
                  <a:fillRect l="-916" t="-1596"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4C5D134-D42C-4CDC-8375-BF2242292761}"/>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A4C5D134-D42C-4CDC-8375-BF2242292761}"/>
                  </a:ext>
                </a:extLst>
              </p:cNvPr>
              <p:cNvSpPr>
                <a:spLocks noRot="1" noChangeAspect="1" noMove="1" noResize="1" noEditPoints="1" noAdjustHandles="1" noChangeArrowheads="1" noChangeShapeType="1" noTextEdit="1"/>
              </p:cNvSpPr>
              <p:nvPr/>
            </p:nvSpPr>
            <p:spPr>
              <a:xfrm>
                <a:off x="762000" y="1524000"/>
                <a:ext cx="2300630" cy="523220"/>
              </a:xfrm>
              <a:prstGeom prst="rect">
                <a:avLst/>
              </a:prstGeom>
              <a:blipFill>
                <a:blip r:embed="rId3"/>
                <a:stretch>
                  <a:fillRect l="-5305" t="-12791" r="-4509"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E453948-7D03-47EF-8668-39E8790A5015}"/>
                  </a:ext>
                </a:extLst>
              </p:cNvPr>
              <p:cNvSpPr/>
              <p:nvPr/>
            </p:nvSpPr>
            <p:spPr>
              <a:xfrm>
                <a:off x="6350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9E453948-7D03-47EF-8668-39E8790A5015}"/>
                  </a:ext>
                </a:extLst>
              </p:cNvPr>
              <p:cNvSpPr>
                <a:spLocks noRot="1" noChangeAspect="1" noMove="1" noResize="1" noEditPoints="1" noAdjustHandles="1" noChangeArrowheads="1" noChangeShapeType="1" noTextEdit="1"/>
              </p:cNvSpPr>
              <p:nvPr/>
            </p:nvSpPr>
            <p:spPr>
              <a:xfrm>
                <a:off x="6350000" y="1524000"/>
                <a:ext cx="2300630" cy="523220"/>
              </a:xfrm>
              <a:prstGeom prst="rect">
                <a:avLst/>
              </a:prstGeom>
              <a:blipFill>
                <a:blip r:embed="rId4"/>
                <a:stretch>
                  <a:fillRect l="-5570" t="-12791" r="-4509"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B73E955-E7BB-4044-A536-12D61AEB7ED7}"/>
                  </a:ext>
                </a:extLst>
              </p:cNvPr>
              <p:cNvSpPr/>
              <p:nvPr/>
            </p:nvSpPr>
            <p:spPr>
              <a:xfrm>
                <a:off x="762000" y="2286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3B73E955-E7BB-4044-A536-12D61AEB7ED7}"/>
                  </a:ext>
                </a:extLst>
              </p:cNvPr>
              <p:cNvSpPr>
                <a:spLocks noRot="1" noChangeAspect="1" noMove="1" noResize="1" noEditPoints="1" noAdjustHandles="1" noChangeArrowheads="1" noChangeShapeType="1" noTextEdit="1"/>
              </p:cNvSpPr>
              <p:nvPr/>
            </p:nvSpPr>
            <p:spPr>
              <a:xfrm>
                <a:off x="762000" y="2286000"/>
                <a:ext cx="3223959" cy="523220"/>
              </a:xfrm>
              <a:prstGeom prst="rect">
                <a:avLst/>
              </a:prstGeom>
              <a:blipFill>
                <a:blip r:embed="rId5"/>
                <a:stretch>
                  <a:fillRect l="-3781"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3546C06-735C-479F-AD4A-8C5215EE71CE}"/>
                  </a:ext>
                </a:extLst>
              </p:cNvPr>
              <p:cNvSpPr/>
              <p:nvPr/>
            </p:nvSpPr>
            <p:spPr>
              <a:xfrm>
                <a:off x="6350000" y="2286000"/>
                <a:ext cx="26709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A3546C06-735C-479F-AD4A-8C5215EE71CE}"/>
                  </a:ext>
                </a:extLst>
              </p:cNvPr>
              <p:cNvSpPr>
                <a:spLocks noRot="1" noChangeAspect="1" noMove="1" noResize="1" noEditPoints="1" noAdjustHandles="1" noChangeArrowheads="1" noChangeShapeType="1" noTextEdit="1"/>
              </p:cNvSpPr>
              <p:nvPr/>
            </p:nvSpPr>
            <p:spPr>
              <a:xfrm>
                <a:off x="6350000" y="2286000"/>
                <a:ext cx="2670924" cy="523220"/>
              </a:xfrm>
              <a:prstGeom prst="rect">
                <a:avLst/>
              </a:prstGeom>
              <a:blipFill>
                <a:blip r:embed="rId6"/>
                <a:stretch>
                  <a:fillRect l="-4795" t="-12791" r="-365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90896D2-81A2-4D89-9A59-C2AE42B53522}"/>
              </a:ext>
            </a:extLst>
          </p:cNvPr>
          <p:cNvSpPr/>
          <p:nvPr/>
        </p:nvSpPr>
        <p:spPr>
          <a:xfrm>
            <a:off x="6307166" y="2248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859252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BE2ED05-5E47-464D-916D-02D7DB269B1C}"/>
                  </a:ext>
                </a:extLst>
              </p:cNvPr>
              <p:cNvSpPr/>
              <p:nvPr/>
            </p:nvSpPr>
            <p:spPr>
              <a:xfrm>
                <a:off x="127000" y="63500"/>
                <a:ext cx="11938000" cy="2920158"/>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106: Dao động của một vật là tổng hợp của hai dao động điều hòa cùng phương,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𝟖</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(với x tính bằng cm, t tính bằng s). Khi qua vị trí có li độ bằng 12 cm, tốc độ của vật bằng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ABE2ED05-5E47-464D-916D-02D7DB269B1C}"/>
                  </a:ext>
                </a:extLst>
              </p:cNvPr>
              <p:cNvSpPr>
                <a:spLocks noRot="1" noChangeAspect="1" noMove="1" noResize="1" noEditPoints="1" noAdjustHandles="1" noChangeArrowheads="1" noChangeShapeType="1" noTextEdit="1"/>
              </p:cNvSpPr>
              <p:nvPr/>
            </p:nvSpPr>
            <p:spPr>
              <a:xfrm>
                <a:off x="127000" y="63500"/>
                <a:ext cx="11938000" cy="2920158"/>
              </a:xfrm>
              <a:prstGeom prst="rect">
                <a:avLst/>
              </a:prstGeom>
              <a:blipFill>
                <a:blip r:embed="rId2"/>
                <a:stretch>
                  <a:fillRect l="-916" t="-1240"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47A0519B-A515-412D-932D-16E0877BA1F1}"/>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1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0223964-55BB-4AB6-81BB-BE232E82AFB0}"/>
              </a:ext>
            </a:extLst>
          </p:cNvPr>
          <p:cNvSpPr/>
          <p:nvPr/>
        </p:nvSpPr>
        <p:spPr>
          <a:xfrm>
            <a:off x="6350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297F98A-1436-4726-AEFC-D6ECF33EC16A}"/>
              </a:ext>
            </a:extLst>
          </p:cNvPr>
          <p:cNvSpPr/>
          <p:nvPr/>
        </p:nvSpPr>
        <p:spPr>
          <a:xfrm>
            <a:off x="762000" y="2286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 cm/s.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29FFC78-0EF7-47AD-A5A0-A85404FEAC52}"/>
              </a:ext>
            </a:extLst>
          </p:cNvPr>
          <p:cNvSpPr/>
          <p:nvPr/>
        </p:nvSpPr>
        <p:spPr>
          <a:xfrm>
            <a:off x="6350000" y="2286000"/>
            <a:ext cx="20858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10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1CC985A-1A00-419B-88C7-78B7AC968F14}"/>
              </a:ext>
            </a:extLst>
          </p:cNvPr>
          <p:cNvSpPr/>
          <p:nvPr/>
        </p:nvSpPr>
        <p:spPr>
          <a:xfrm>
            <a:off x="719166" y="1486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128888983"/>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318B253-77C0-464B-AFBE-A3FB94AC3DB6}"/>
                  </a:ext>
                </a:extLst>
              </p:cNvPr>
              <p:cNvSpPr/>
              <p:nvPr/>
            </p:nvSpPr>
            <p:spPr>
              <a:xfrm>
                <a:off x="127000" y="63500"/>
                <a:ext cx="11938000" cy="2424638"/>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107: Một vật thực hiện đồng thời 2 dao động điều hòa cùng phương, cùng tần số có các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Vận tốc cực đại của vật này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318B253-77C0-464B-AFBE-A3FB94AC3DB6}"/>
                  </a:ext>
                </a:extLst>
              </p:cNvPr>
              <p:cNvSpPr>
                <a:spLocks noRot="1" noChangeAspect="1" noMove="1" noResize="1" noEditPoints="1" noAdjustHandles="1" noChangeArrowheads="1" noChangeShapeType="1" noTextEdit="1"/>
              </p:cNvSpPr>
              <p:nvPr/>
            </p:nvSpPr>
            <p:spPr>
              <a:xfrm>
                <a:off x="127000" y="63500"/>
                <a:ext cx="11938000" cy="2424638"/>
              </a:xfrm>
              <a:prstGeom prst="rect">
                <a:avLst/>
              </a:prstGeom>
              <a:blipFill>
                <a:blip r:embed="rId2"/>
                <a:stretch>
                  <a:fillRect l="-916" t="-1489" r="-1680" b="-521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6590BCD-3F9D-48D8-BA9E-AC31B84373D9}"/>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96590BCD-3F9D-48D8-BA9E-AC31B84373D9}"/>
                  </a:ext>
                </a:extLst>
              </p:cNvPr>
              <p:cNvSpPr>
                <a:spLocks noRot="1" noChangeAspect="1" noMove="1" noResize="1" noEditPoints="1" noAdjustHandles="1" noChangeArrowheads="1" noChangeShapeType="1" noTextEdit="1"/>
              </p:cNvSpPr>
              <p:nvPr/>
            </p:nvSpPr>
            <p:spPr>
              <a:xfrm>
                <a:off x="762000" y="1524000"/>
                <a:ext cx="2300630" cy="523220"/>
              </a:xfrm>
              <a:prstGeom prst="rect">
                <a:avLst/>
              </a:prstGeom>
              <a:blipFill>
                <a:blip r:embed="rId3"/>
                <a:stretch>
                  <a:fillRect l="-5305" t="-12791" b="-302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D6AE8FC-AD6E-41DD-9DF2-A8ED501656BF}"/>
                  </a:ext>
                </a:extLst>
              </p:cNvPr>
              <p:cNvSpPr/>
              <p:nvPr/>
            </p:nvSpPr>
            <p:spPr>
              <a:xfrm>
                <a:off x="6350000" y="1524000"/>
                <a:ext cx="3223959"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7D6AE8FC-AD6E-41DD-9DF2-A8ED501656BF}"/>
                  </a:ext>
                </a:extLst>
              </p:cNvPr>
              <p:cNvSpPr>
                <a:spLocks noRot="1" noChangeAspect="1" noMove="1" noResize="1" noEditPoints="1" noAdjustHandles="1" noChangeArrowheads="1" noChangeShapeType="1" noTextEdit="1"/>
              </p:cNvSpPr>
              <p:nvPr/>
            </p:nvSpPr>
            <p:spPr>
              <a:xfrm>
                <a:off x="6350000" y="1524000"/>
                <a:ext cx="3223959" cy="563744"/>
              </a:xfrm>
              <a:prstGeom prst="rect">
                <a:avLst/>
              </a:prstGeom>
              <a:blipFill>
                <a:blip r:embed="rId4"/>
                <a:stretch>
                  <a:fillRect l="-3970" t="-4348" b="-2934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F465C57-FAA8-4130-AEEA-9ADC226D686D}"/>
                  </a:ext>
                </a:extLst>
              </p:cNvPr>
              <p:cNvSpPr/>
              <p:nvPr/>
            </p:nvSpPr>
            <p:spPr>
              <a:xfrm>
                <a:off x="762000" y="2286000"/>
                <a:ext cx="3223959"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2F465C57-FAA8-4130-AEEA-9ADC226D686D}"/>
                  </a:ext>
                </a:extLst>
              </p:cNvPr>
              <p:cNvSpPr>
                <a:spLocks noRot="1" noChangeAspect="1" noMove="1" noResize="1" noEditPoints="1" noAdjustHandles="1" noChangeArrowheads="1" noChangeShapeType="1" noTextEdit="1"/>
              </p:cNvSpPr>
              <p:nvPr/>
            </p:nvSpPr>
            <p:spPr>
              <a:xfrm>
                <a:off x="762000" y="2286000"/>
                <a:ext cx="3223959" cy="565155"/>
              </a:xfrm>
              <a:prstGeom prst="rect">
                <a:avLst/>
              </a:prstGeom>
              <a:blipFill>
                <a:blip r:embed="rId5"/>
                <a:stretch>
                  <a:fillRect l="-3781" t="-4301" r="-2836"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A941546-6FD2-48BD-B4CB-74922567B6D4}"/>
                  </a:ext>
                </a:extLst>
              </p:cNvPr>
              <p:cNvSpPr/>
              <p:nvPr/>
            </p:nvSpPr>
            <p:spPr>
              <a:xfrm>
                <a:off x="6350000" y="2286000"/>
                <a:ext cx="22317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8</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BA941546-6FD2-48BD-B4CB-74922567B6D4}"/>
                  </a:ext>
                </a:extLst>
              </p:cNvPr>
              <p:cNvSpPr>
                <a:spLocks noRot="1" noChangeAspect="1" noMove="1" noResize="1" noEditPoints="1" noAdjustHandles="1" noChangeArrowheads="1" noChangeShapeType="1" noTextEdit="1"/>
              </p:cNvSpPr>
              <p:nvPr/>
            </p:nvSpPr>
            <p:spPr>
              <a:xfrm>
                <a:off x="6350000" y="2286000"/>
                <a:ext cx="2231701" cy="523220"/>
              </a:xfrm>
              <a:prstGeom prst="rect">
                <a:avLst/>
              </a:prstGeom>
              <a:blipFill>
                <a:blip r:embed="rId6"/>
                <a:stretch>
                  <a:fillRect l="-5738" t="-12791" r="-4645"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D382E5F-8AC6-4B14-A368-B3AFD7FAD5E8}"/>
              </a:ext>
            </a:extLst>
          </p:cNvPr>
          <p:cNvSpPr/>
          <p:nvPr/>
        </p:nvSpPr>
        <p:spPr>
          <a:xfrm>
            <a:off x="6307166" y="1486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858847782"/>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60B13E1-FD90-44B8-982A-FAAD28918453}"/>
                  </a:ext>
                </a:extLst>
              </p:cNvPr>
              <p:cNvSpPr/>
              <p:nvPr/>
            </p:nvSpPr>
            <p:spPr>
              <a:xfrm>
                <a:off x="127000" y="63500"/>
                <a:ext cx="11938000" cy="242694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108: Một vật tham gia đồng thời hai dao động điều hoà cùng phương,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và</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Độ lớn gia tốc cực đại của vật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60B13E1-FD90-44B8-982A-FAAD28918453}"/>
                  </a:ext>
                </a:extLst>
              </p:cNvPr>
              <p:cNvSpPr>
                <a:spLocks noRot="1" noChangeAspect="1" noMove="1" noResize="1" noEditPoints="1" noAdjustHandles="1" noChangeArrowheads="1" noChangeShapeType="1" noTextEdit="1"/>
              </p:cNvSpPr>
              <p:nvPr/>
            </p:nvSpPr>
            <p:spPr>
              <a:xfrm>
                <a:off x="127000" y="63500"/>
                <a:ext cx="11938000" cy="2426946"/>
              </a:xfrm>
              <a:prstGeom prst="rect">
                <a:avLst/>
              </a:prstGeom>
              <a:blipFill>
                <a:blip r:embed="rId2"/>
                <a:stretch>
                  <a:fillRect l="-916" t="-1489"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5EE2BB62-5058-47D1-A4C3-F46699988748}"/>
              </a:ext>
            </a:extLst>
          </p:cNvPr>
          <p:cNvSpPr/>
          <p:nvPr/>
        </p:nvSpPr>
        <p:spPr>
          <a:xfrm>
            <a:off x="762000" y="1524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500 cm/s</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D690E0D-37F7-489F-B4F7-4D60D82308F9}"/>
              </a:ext>
            </a:extLst>
          </p:cNvPr>
          <p:cNvSpPr/>
          <p:nvPr/>
        </p:nvSpPr>
        <p:spPr>
          <a:xfrm>
            <a:off x="6350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50 cm/s</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12516F3-8734-438B-8BE6-39836A3A0396}"/>
              </a:ext>
            </a:extLst>
          </p:cNvPr>
          <p:cNvSpPr/>
          <p:nvPr/>
        </p:nvSpPr>
        <p:spPr>
          <a:xfrm>
            <a:off x="762000" y="2286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70 cm/s</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F5B5C04-4D34-45E2-8C96-900C0AA8EC59}"/>
              </a:ext>
            </a:extLst>
          </p:cNvPr>
          <p:cNvSpPr/>
          <p:nvPr/>
        </p:nvSpPr>
        <p:spPr>
          <a:xfrm>
            <a:off x="6350000" y="2286000"/>
            <a:ext cx="23855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700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808FC1B-13BA-4D76-B4B8-5C575F3C70D5}"/>
              </a:ext>
            </a:extLst>
          </p:cNvPr>
          <p:cNvSpPr/>
          <p:nvPr/>
        </p:nvSpPr>
        <p:spPr>
          <a:xfrm>
            <a:off x="719166" y="1486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3751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34DB741-8648-4CAC-90EE-A446AD4F8355}"/>
                  </a:ext>
                </a:extLst>
              </p:cNvPr>
              <p:cNvSpPr/>
              <p:nvPr/>
            </p:nvSpPr>
            <p:spPr>
              <a:xfrm>
                <a:off x="127000" y="63500"/>
                <a:ext cx="11938000" cy="2321405"/>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n-GB"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a:t>
                </a:r>
                <a:r>
                  <a:rPr kumimoji="0" lang="en-GB"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109: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Một vật tham gia đồng thời hai dao động điều hoà cùng phương,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en-GB"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và</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en-GB"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(cm)</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Tại thời điểm</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oMath>
                </a14:m>
                <a:r>
                  <a:rPr kumimoji="0" lang="en-GB"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en-GB"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li độ của dao động tổng hợp </a:t>
                </a:r>
                <a:r>
                  <a:rPr kumimoji="0" lang="en-GB"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en-GB"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E34DB741-8648-4CAC-90EE-A446AD4F8355}"/>
                  </a:ext>
                </a:extLst>
              </p:cNvPr>
              <p:cNvSpPr>
                <a:spLocks noRot="1" noChangeAspect="1" noMove="1" noResize="1" noEditPoints="1" noAdjustHandles="1" noChangeArrowheads="1" noChangeShapeType="1" noTextEdit="1"/>
              </p:cNvSpPr>
              <p:nvPr/>
            </p:nvSpPr>
            <p:spPr>
              <a:xfrm>
                <a:off x="127000" y="63500"/>
                <a:ext cx="11938000" cy="2321405"/>
              </a:xfrm>
              <a:prstGeom prst="rect">
                <a:avLst/>
              </a:prstGeom>
              <a:blipFill>
                <a:blip r:embed="rId2"/>
                <a:stretch>
                  <a:fillRect l="-916" t="-1554"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D73B602B-9368-4C8D-A3BE-46CD568CFFD6}"/>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 cm.</a:t>
            </a:r>
            <a:r>
              <a:rPr kumimoji="0" lang="en-GB"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9C38AB9-D4E6-4414-A4E4-719A96463361}"/>
              </a:ext>
            </a:extLst>
          </p:cNvPr>
          <p:cNvSpPr/>
          <p:nvPr/>
        </p:nvSpPr>
        <p:spPr>
          <a:xfrm>
            <a:off x="6350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 cm.</a:t>
            </a:r>
            <a:r>
              <a:rPr kumimoji="0" lang="en-GB"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2EEF3ED-1A10-447E-8A26-68C52415EE09}"/>
                  </a:ext>
                </a:extLst>
              </p:cNvPr>
              <p:cNvSpPr/>
              <p:nvPr/>
            </p:nvSpPr>
            <p:spPr>
              <a:xfrm>
                <a:off x="762000" y="2245268"/>
                <a:ext cx="3223959"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pt-BR" sz="2800" b="1" i="0"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oMath>
                </a14:m>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en-GB"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12EEF3ED-1A10-447E-8A26-68C52415EE09}"/>
                  </a:ext>
                </a:extLst>
              </p:cNvPr>
              <p:cNvSpPr>
                <a:spLocks noRot="1" noChangeAspect="1" noMove="1" noResize="1" noEditPoints="1" noAdjustHandles="1" noChangeArrowheads="1" noChangeShapeType="1" noTextEdit="1"/>
              </p:cNvSpPr>
              <p:nvPr/>
            </p:nvSpPr>
            <p:spPr>
              <a:xfrm>
                <a:off x="762000" y="2245268"/>
                <a:ext cx="3223959" cy="563744"/>
              </a:xfrm>
              <a:prstGeom prst="rect">
                <a:avLst/>
              </a:prstGeom>
              <a:blipFill>
                <a:blip r:embed="rId3"/>
                <a:stretch>
                  <a:fillRect l="-3781" t="-4301" b="-279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7A12B21-30E5-4A7E-B932-7B75355C4704}"/>
                  </a:ext>
                </a:extLst>
              </p:cNvPr>
              <p:cNvSpPr/>
              <p:nvPr/>
            </p:nvSpPr>
            <p:spPr>
              <a:xfrm>
                <a:off x="6350000" y="2286000"/>
                <a:ext cx="2738955"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𝟓</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en-GB"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e>
                    </m:rad>
                  </m:oMath>
                </a14:m>
                <a:r>
                  <a:rPr kumimoji="0" lang="en-GB"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en-GB"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87A12B21-30E5-4A7E-B932-7B75355C4704}"/>
                  </a:ext>
                </a:extLst>
              </p:cNvPr>
              <p:cNvSpPr>
                <a:spLocks noRot="1" noChangeAspect="1" noMove="1" noResize="1" noEditPoints="1" noAdjustHandles="1" noChangeArrowheads="1" noChangeShapeType="1" noTextEdit="1"/>
              </p:cNvSpPr>
              <p:nvPr/>
            </p:nvSpPr>
            <p:spPr>
              <a:xfrm>
                <a:off x="6350000" y="2286000"/>
                <a:ext cx="2738955" cy="563744"/>
              </a:xfrm>
              <a:prstGeom prst="rect">
                <a:avLst/>
              </a:prstGeom>
              <a:blipFill>
                <a:blip r:embed="rId4"/>
                <a:stretch>
                  <a:fillRect l="-4677" t="-4348" r="-3563" b="-2934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C5A9653-CC14-4A39-93CA-28899276FDE4}"/>
              </a:ext>
            </a:extLst>
          </p:cNvPr>
          <p:cNvSpPr/>
          <p:nvPr/>
        </p:nvSpPr>
        <p:spPr>
          <a:xfrm>
            <a:off x="719166" y="2248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46593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EC35706-53C2-4E31-82DF-5F6613CCF0B9}"/>
                  </a:ext>
                </a:extLst>
              </p:cNvPr>
              <p:cNvSpPr/>
              <p:nvPr/>
            </p:nvSpPr>
            <p:spPr>
              <a:xfrm>
                <a:off x="127000" y="63500"/>
                <a:ext cx="11938000" cy="17685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 Vật dao động điều hòa trên phương trình x = 4cos(4πt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𝟔</m:t>
                        </m:r>
                      </m:den>
                    </m:f>
                  </m:oMath>
                </a14:m>
                <a:r>
                  <a:rPr lang="vi-VN" sz="2800" b="1" dirty="0">
                    <a:solidFill>
                      <a:srgbClr val="FFFF00"/>
                    </a:solidFill>
                    <a:latin typeface="UTM Swiss Condensed" panose="02000500000000000000" pitchFamily="2" charset="0"/>
                    <a:cs typeface="Times New Roman" panose="02020603050405020304" pitchFamily="18" charset="0"/>
                  </a:rPr>
                  <a:t>) cm. Thời điểm vật đi qua vị trí có li độ x = 2cm theo chiều dương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FEC35706-53C2-4E31-82DF-5F6613CCF0B9}"/>
                  </a:ext>
                </a:extLst>
              </p:cNvPr>
              <p:cNvSpPr>
                <a:spLocks noRot="1" noChangeAspect="1" noMove="1" noResize="1" noEditPoints="1" noAdjustHandles="1" noChangeArrowheads="1" noChangeShapeType="1" noTextEdit="1"/>
              </p:cNvSpPr>
              <p:nvPr/>
            </p:nvSpPr>
            <p:spPr>
              <a:xfrm>
                <a:off x="127000" y="63500"/>
                <a:ext cx="11938000" cy="1768561"/>
              </a:xfrm>
              <a:prstGeom prst="rect">
                <a:avLst/>
              </a:prstGeom>
              <a:blipFill>
                <a:blip r:embed="rId2"/>
                <a:stretch>
                  <a:fillRect l="-865" r="-814"/>
                </a:stretch>
              </a:blipFill>
              <a:ln>
                <a:solidFill>
                  <a:srgbClr val="FFFF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CD3AF47-D9F6-4976-865B-18A793F2F3E4}"/>
                  </a:ext>
                </a:extLst>
              </p:cNvPr>
              <p:cNvSpPr/>
              <p:nvPr/>
            </p:nvSpPr>
            <p:spPr>
              <a:xfrm>
                <a:off x="508000" y="1740626"/>
                <a:ext cx="5160387" cy="719108"/>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Arial" panose="020B0604020202020204" pitchFamily="34" charset="0"/>
                  </a:rPr>
                  <a:t>t =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𝟖</m:t>
                        </m:r>
                      </m:den>
                    </m:f>
                  </m:oMath>
                </a14:m>
                <a:r>
                  <a:rPr lang="vi-VN" sz="2800" b="1" dirty="0">
                    <a:solidFill>
                      <a:srgbClr val="FFFFFF"/>
                    </a:solidFill>
                    <a:latin typeface="UTM Swiss Condensed" panose="02000500000000000000" pitchFamily="2" charset="0"/>
                    <a:ea typeface="Times New Roman" panose="020206030504050203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𝒌</m:t>
                        </m:r>
                      </m:num>
                      <m:den>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 (s) (k = 1,2,3.)</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6CD3AF47-D9F6-4976-865B-18A793F2F3E4}"/>
                  </a:ext>
                </a:extLst>
              </p:cNvPr>
              <p:cNvSpPr>
                <a:spLocks noRot="1" noChangeAspect="1" noMove="1" noResize="1" noEditPoints="1" noAdjustHandles="1" noChangeArrowheads="1" noChangeShapeType="1" noTextEdit="1"/>
              </p:cNvSpPr>
              <p:nvPr/>
            </p:nvSpPr>
            <p:spPr>
              <a:xfrm>
                <a:off x="508000" y="1740626"/>
                <a:ext cx="5160387" cy="719108"/>
              </a:xfrm>
              <a:prstGeom prst="rect">
                <a:avLst/>
              </a:prstGeom>
              <a:blipFill>
                <a:blip r:embed="rId3"/>
                <a:stretch>
                  <a:fillRect l="-2361" b="-854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6F87BD4-05DD-431B-B47E-E895700E551E}"/>
                  </a:ext>
                </a:extLst>
              </p:cNvPr>
              <p:cNvSpPr/>
              <p:nvPr/>
            </p:nvSpPr>
            <p:spPr>
              <a:xfrm>
                <a:off x="508000" y="2459734"/>
                <a:ext cx="5273880" cy="1463414"/>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 =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𝟐𝟒</m:t>
                        </m:r>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𝒌</m:t>
                        </m:r>
                      </m:num>
                      <m:den>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(s) (k = 0,1,2…)	</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46F87BD4-05DD-431B-B47E-E895700E551E}"/>
                  </a:ext>
                </a:extLst>
              </p:cNvPr>
              <p:cNvSpPr>
                <a:spLocks noRot="1" noChangeAspect="1" noMove="1" noResize="1" noEditPoints="1" noAdjustHandles="1" noChangeArrowheads="1" noChangeShapeType="1" noTextEdit="1"/>
              </p:cNvSpPr>
              <p:nvPr/>
            </p:nvSpPr>
            <p:spPr>
              <a:xfrm>
                <a:off x="508000" y="2459734"/>
                <a:ext cx="5273880" cy="1463414"/>
              </a:xfrm>
              <a:prstGeom prst="rect">
                <a:avLst/>
              </a:prstGeom>
              <a:blipFill>
                <a:blip r:embed="rId4"/>
                <a:stretch>
                  <a:fillRect l="-2312" b="-1037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8F2FFEA-5827-4F60-A898-A553E5F1122D}"/>
                  </a:ext>
                </a:extLst>
              </p:cNvPr>
              <p:cNvSpPr/>
              <p:nvPr/>
            </p:nvSpPr>
            <p:spPr>
              <a:xfrm>
                <a:off x="508000" y="3923148"/>
                <a:ext cx="5160387" cy="719108"/>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𝒌</m:t>
                        </m:r>
                      </m:num>
                      <m:den>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 (s) (k = 0,1,2…)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A8F2FFEA-5827-4F60-A898-A553E5F1122D}"/>
                  </a:ext>
                </a:extLst>
              </p:cNvPr>
              <p:cNvSpPr>
                <a:spLocks noRot="1" noChangeAspect="1" noMove="1" noResize="1" noEditPoints="1" noAdjustHandles="1" noChangeArrowheads="1" noChangeShapeType="1" noTextEdit="1"/>
              </p:cNvSpPr>
              <p:nvPr/>
            </p:nvSpPr>
            <p:spPr>
              <a:xfrm>
                <a:off x="508000" y="3923148"/>
                <a:ext cx="5160387" cy="719108"/>
              </a:xfrm>
              <a:prstGeom prst="rect">
                <a:avLst/>
              </a:prstGeom>
              <a:blipFill>
                <a:blip r:embed="rId5"/>
                <a:stretch>
                  <a:fillRect l="-2361" r="-1417" b="-762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C8E3079-B8E3-4014-9668-97896EF4DEF8}"/>
                  </a:ext>
                </a:extLst>
              </p:cNvPr>
              <p:cNvSpPr/>
              <p:nvPr/>
            </p:nvSpPr>
            <p:spPr>
              <a:xfrm>
                <a:off x="508000" y="4642256"/>
                <a:ext cx="5041765" cy="719108"/>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 =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𝟏</m:t>
                        </m:r>
                      </m:num>
                      <m:den>
                        <m:r>
                          <a:rPr lang="vi-VN" sz="2800" b="1" i="1">
                            <a:solidFill>
                              <a:srgbClr val="FFFFFF"/>
                            </a:solidFill>
                            <a:latin typeface="Cambria Math" panose="02040503050406030204" pitchFamily="18" charset="0"/>
                            <a:ea typeface="Arial" panose="020B0604020202020204" pitchFamily="34" charset="0"/>
                          </a:rPr>
                          <m:t>𝟔</m:t>
                        </m:r>
                      </m:den>
                    </m:f>
                  </m:oMath>
                </a14:m>
                <a:r>
                  <a:rPr lang="vi-VN" sz="2800" b="1" dirty="0">
                    <a:solidFill>
                      <a:srgbClr val="FFFFFF"/>
                    </a:solidFill>
                    <a:latin typeface="UTM Swiss Condensed" panose="02000500000000000000" pitchFamily="2" charset="0"/>
                    <a:ea typeface="Times New Roman" panose="02020603050405020304" pitchFamily="18" charset="0"/>
                  </a:rPr>
                  <a: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Times New Roman" panose="02020603050405020304" pitchFamily="18" charset="0"/>
                          </a:rPr>
                          <m:t>𝒌</m:t>
                        </m:r>
                      </m:num>
                      <m:den>
                        <m:r>
                          <a:rPr lang="vi-VN" sz="2800" b="1" i="1">
                            <a:solidFill>
                              <a:srgbClr val="FFFFFF"/>
                            </a:solidFill>
                            <a:latin typeface="Cambria Math" panose="02040503050406030204" pitchFamily="18" charset="0"/>
                            <a:ea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 (s) (k = </a:t>
                </a:r>
                <a:r>
                  <a:rPr lang="vi-VN" sz="2800" b="1">
                    <a:solidFill>
                      <a:srgbClr val="FFFFFF"/>
                    </a:solidFill>
                    <a:latin typeface="UTM Swiss Condensed" panose="02000500000000000000" pitchFamily="2" charset="0"/>
                    <a:ea typeface="Arial" panose="020B0604020202020204" pitchFamily="34" charset="0"/>
                  </a:rPr>
                  <a:t>1,2,3…)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FC8E3079-B8E3-4014-9668-97896EF4DEF8}"/>
                  </a:ext>
                </a:extLst>
              </p:cNvPr>
              <p:cNvSpPr>
                <a:spLocks noRot="1" noChangeAspect="1" noMove="1" noResize="1" noEditPoints="1" noAdjustHandles="1" noChangeArrowheads="1" noChangeShapeType="1" noTextEdit="1"/>
              </p:cNvSpPr>
              <p:nvPr/>
            </p:nvSpPr>
            <p:spPr>
              <a:xfrm>
                <a:off x="508000" y="4642256"/>
                <a:ext cx="5041765" cy="719108"/>
              </a:xfrm>
              <a:prstGeom prst="rect">
                <a:avLst/>
              </a:prstGeom>
              <a:blipFill>
                <a:blip r:embed="rId6"/>
                <a:stretch>
                  <a:fillRect l="-2418" b="-854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3BF0AD3-049A-44B8-9CAF-3157BEC4991D}"/>
              </a:ext>
            </a:extLst>
          </p:cNvPr>
          <p:cNvSpPr/>
          <p:nvPr/>
        </p:nvSpPr>
        <p:spPr>
          <a:xfrm>
            <a:off x="465166" y="170320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267903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D839751-D3B2-44D6-8BB2-F84289BBC34E}"/>
                  </a:ext>
                </a:extLst>
              </p:cNvPr>
              <p:cNvSpPr/>
              <p:nvPr/>
            </p:nvSpPr>
            <p:spPr>
              <a:xfrm>
                <a:off x="127000" y="63500"/>
                <a:ext cx="11938000" cy="17685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12: Vật dao động điều hòa với phương trình </a:t>
                </a:r>
                <a:r>
                  <a:rPr lang="vi-VN" sz="2800" b="1" dirty="0">
                    <a:solidFill>
                      <a:srgbClr val="FFFF00"/>
                    </a:solidFill>
                    <a:latin typeface="UTM Swiss Condensed" panose="02000500000000000000" pitchFamily="2" charset="0"/>
                    <a:cs typeface="Times New Roman" panose="02020603050405020304" pitchFamily="18" charset="0"/>
                  </a:rPr>
                  <a:t>x = 5cos(6πt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𝟔</m:t>
                        </m:r>
                      </m:den>
                    </m:f>
                  </m:oMath>
                </a14:m>
                <a:r>
                  <a:rPr lang="vi-VN"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cm. Xác định số lần vật đi qua vị trí x = 2,5cm kể từ thời điểm t = 1,675s đến t = 3,415s?</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D839751-D3B2-44D6-8BB2-F84289BBC34E}"/>
                  </a:ext>
                </a:extLst>
              </p:cNvPr>
              <p:cNvSpPr>
                <a:spLocks noRot="1" noChangeAspect="1" noMove="1" noResize="1" noEditPoints="1" noAdjustHandles="1" noChangeArrowheads="1" noChangeShapeType="1" noTextEdit="1"/>
              </p:cNvSpPr>
              <p:nvPr/>
            </p:nvSpPr>
            <p:spPr>
              <a:xfrm>
                <a:off x="127000" y="63500"/>
                <a:ext cx="11938000" cy="1768561"/>
              </a:xfrm>
              <a:prstGeom prst="rect">
                <a:avLst/>
              </a:prstGeom>
              <a:blipFill>
                <a:blip r:embed="rId2"/>
                <a:stretch>
                  <a:fillRect l="-865" r="-814"/>
                </a:stretch>
              </a:blipFill>
              <a:ln>
                <a:solidFill>
                  <a:srgbClr val="FFFF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ABEFAC73-731E-4E32-9438-490E1737CD29}"/>
              </a:ext>
            </a:extLst>
          </p:cNvPr>
          <p:cNvSpPr/>
          <p:nvPr/>
        </p:nvSpPr>
        <p:spPr>
          <a:xfrm>
            <a:off x="762000" y="1740626"/>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10 lần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0B22744B-626E-4915-B729-B4592B59922D}"/>
              </a:ext>
            </a:extLst>
          </p:cNvPr>
          <p:cNvSpPr/>
          <p:nvPr/>
        </p:nvSpPr>
        <p:spPr>
          <a:xfrm>
            <a:off x="3619500" y="1740626"/>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11 lần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A9D0ED1-0C2D-47AD-8023-397B2F923FEC}"/>
              </a:ext>
            </a:extLst>
          </p:cNvPr>
          <p:cNvSpPr/>
          <p:nvPr/>
        </p:nvSpPr>
        <p:spPr>
          <a:xfrm>
            <a:off x="6477000" y="1740626"/>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12 lần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9245ED0-E5F0-46C0-992B-07D5F5CEB3A1}"/>
              </a:ext>
            </a:extLst>
          </p:cNvPr>
          <p:cNvSpPr/>
          <p:nvPr/>
        </p:nvSpPr>
        <p:spPr>
          <a:xfrm>
            <a:off x="9334500" y="1740626"/>
            <a:ext cx="16401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pt-BR" sz="2800" b="1">
                <a:solidFill>
                  <a:srgbClr val="FFFFFF"/>
                </a:solidFill>
                <a:latin typeface="UTM Swiss Condensed" panose="02000500000000000000" pitchFamily="2" charset="0"/>
                <a:ea typeface="Arial" panose="020B0604020202020204" pitchFamily="34" charset="0"/>
              </a:rPr>
              <a:t>5 lần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0C25600-0CF3-4485-83F9-E1D49FD68BD4}"/>
              </a:ext>
            </a:extLst>
          </p:cNvPr>
          <p:cNvSpPr/>
          <p:nvPr/>
        </p:nvSpPr>
        <p:spPr>
          <a:xfrm>
            <a:off x="3576666" y="170320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747939848"/>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06F08A-1039-4D9B-A83B-4B642F5963AA}"/>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13: Một chất điểm dao động điều hoà có vận tốc bằng không tại hai thời điểm liên tiếp </a:t>
            </a:r>
            <a:r>
              <a:rPr lang="pt-BR" sz="2800" b="1">
                <a:solidFill>
                  <a:srgbClr val="FFFF00"/>
                </a:solidFill>
                <a:latin typeface="UTM Swiss Condensed" panose="02000500000000000000" pitchFamily="2" charset="0"/>
                <a:cs typeface="Times New Roman" panose="02020603050405020304" pitchFamily="18" charset="0"/>
              </a:rPr>
              <a:t>là t1 </a:t>
            </a:r>
            <a:r>
              <a:rPr lang="pt-BR" sz="2800" b="1" dirty="0">
                <a:solidFill>
                  <a:srgbClr val="FFFF00"/>
                </a:solidFill>
                <a:latin typeface="UTM Swiss Condensed" panose="02000500000000000000" pitchFamily="2" charset="0"/>
                <a:cs typeface="Times New Roman" panose="02020603050405020304" pitchFamily="18" charset="0"/>
              </a:rPr>
              <a:t>= 2,2 (s) </a:t>
            </a:r>
            <a:r>
              <a:rPr lang="pt-BR" sz="2800" b="1">
                <a:solidFill>
                  <a:srgbClr val="FFFF00"/>
                </a:solidFill>
                <a:latin typeface="UTM Swiss Condensed" panose="02000500000000000000" pitchFamily="2" charset="0"/>
                <a:cs typeface="Times New Roman" panose="02020603050405020304" pitchFamily="18" charset="0"/>
              </a:rPr>
              <a:t>và t2 </a:t>
            </a:r>
            <a:r>
              <a:rPr lang="pt-BR" sz="2800" b="1" dirty="0">
                <a:solidFill>
                  <a:srgbClr val="FFFF00"/>
                </a:solidFill>
                <a:latin typeface="UTM Swiss Condensed" panose="02000500000000000000" pitchFamily="2" charset="0"/>
                <a:cs typeface="Times New Roman" panose="02020603050405020304" pitchFamily="18" charset="0"/>
              </a:rPr>
              <a:t>= 2,9(s). Tính từ thời điểm ban đầu </a:t>
            </a:r>
            <a:r>
              <a:rPr lang="pt-BR" sz="2800" b="1">
                <a:solidFill>
                  <a:srgbClr val="FFFF00"/>
                </a:solidFill>
                <a:latin typeface="UTM Swiss Condensed" panose="02000500000000000000" pitchFamily="2" charset="0"/>
                <a:cs typeface="Times New Roman" panose="02020603050405020304" pitchFamily="18" charset="0"/>
              </a:rPr>
              <a:t>(to</a:t>
            </a:r>
            <a:r>
              <a:rPr lang="pt-BR" sz="2800" b="1" dirty="0">
                <a:solidFill>
                  <a:srgbClr val="FFFF00"/>
                </a:solidFill>
                <a:latin typeface="UTM Swiss Condensed" panose="02000500000000000000" pitchFamily="2" charset="0"/>
                <a:cs typeface="Times New Roman" panose="02020603050405020304" pitchFamily="18" charset="0"/>
              </a:rPr>
              <a:t> = 0 s) đến thời </a:t>
            </a:r>
            <a:r>
              <a:rPr lang="pt-BR" sz="2800" b="1">
                <a:solidFill>
                  <a:srgbClr val="FFFF00"/>
                </a:solidFill>
                <a:latin typeface="UTM Swiss Condensed" panose="02000500000000000000" pitchFamily="2" charset="0"/>
                <a:cs typeface="Times New Roman" panose="02020603050405020304" pitchFamily="18" charset="0"/>
              </a:rPr>
              <a:t>điểm t2</a:t>
            </a:r>
            <a:r>
              <a:rPr lang="pt-BR" sz="2800" b="1" dirty="0">
                <a:solidFill>
                  <a:srgbClr val="FFFF00"/>
                </a:solidFill>
                <a:latin typeface="UTM Swiss Condensed" panose="02000500000000000000" pitchFamily="2" charset="0"/>
                <a:cs typeface="Times New Roman" panose="02020603050405020304" pitchFamily="18" charset="0"/>
              </a:rPr>
              <a:t> chất điểm đã đi qua vị trí cân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A6F274F-B74A-47D0-A8D9-2DDFCDCDCB23}"/>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6 lần.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AF49F16-23F2-4AC9-9502-C3D87BAB8B0F}"/>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5 lần.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B3F24830-E39F-44D0-AB47-BD086EB3F1B6}"/>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4 lần.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C1EA396-C851-4BEE-B950-4A4925AE843F}"/>
              </a:ext>
            </a:extLst>
          </p:cNvPr>
          <p:cNvSpPr/>
          <p:nvPr/>
        </p:nvSpPr>
        <p:spPr>
          <a:xfrm>
            <a:off x="9334500" y="2073281"/>
            <a:ext cx="1729961"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3 </a:t>
            </a:r>
            <a:r>
              <a:rPr lang="pt-BR" sz="2800" b="1">
                <a:solidFill>
                  <a:srgbClr val="FFFFFF"/>
                </a:solidFill>
                <a:latin typeface="UTM Swiss Condensed" panose="02000500000000000000" pitchFamily="2" charset="0"/>
                <a:ea typeface="Arial" panose="020B0604020202020204" pitchFamily="34" charset="0"/>
              </a:rPr>
              <a:t>lần.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E8D7ED2-EB5B-4BC8-8D4A-7B17402A2457}"/>
              </a:ext>
            </a:extLst>
          </p:cNvPr>
          <p:cNvSpPr/>
          <p:nvPr/>
        </p:nvSpPr>
        <p:spPr>
          <a:xfrm>
            <a:off x="3576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918572766"/>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E549700-13B5-4604-A74B-BDEC2E716A9B}"/>
                  </a:ext>
                </a:extLst>
              </p:cNvPr>
              <p:cNvSpPr/>
              <p:nvPr/>
            </p:nvSpPr>
            <p:spPr>
              <a:xfrm>
                <a:off x="127000" y="63500"/>
                <a:ext cx="11938000" cy="231768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14: Một chất điểm dao động điều hòa với chu kì T. Trong khoảng thời gian ngắn nhất khi đi từ vị trí biên có li độ x = A đến vị trí x = </a:t>
                </a:r>
                <a14:m>
                  <m:oMath xmlns:m="http://schemas.openxmlformats.org/officeDocument/2006/math">
                    <m:r>
                      <a:rPr lang="pt-BR" sz="2800" b="1" smtClean="0">
                        <a:solidFill>
                          <a:srgbClr val="FFFF00"/>
                        </a:solidFill>
                        <a:latin typeface="Cambria Math" panose="02040503050406030204" pitchFamily="18" charset="0"/>
                      </a:rPr>
                      <m:t>−</m:t>
                    </m:r>
                    <m:f>
                      <m:fPr>
                        <m:ctrlPr>
                          <a:rPr lang="vi-VN" sz="2800" b="1" i="1">
                            <a:solidFill>
                              <a:srgbClr val="FFFF00"/>
                            </a:solidFill>
                            <a:latin typeface="Cambria Math" panose="02040503050406030204" pitchFamily="18" charset="0"/>
                          </a:rPr>
                        </m:ctrlPr>
                      </m:fPr>
                      <m:num>
                        <m:r>
                          <a:rPr lang="pt-BR" sz="2800" b="1" smtClean="0">
                            <a:solidFill>
                              <a:srgbClr val="FFFF00"/>
                            </a:solidFill>
                            <a:latin typeface="Cambria Math" panose="02040503050406030204" pitchFamily="18" charset="0"/>
                          </a:rPr>
                          <m:t>𝑨</m:t>
                        </m:r>
                      </m:num>
                      <m:den>
                        <m:r>
                          <a:rPr lang="pt-BR" sz="2800" b="1" smtClean="0">
                            <a:solidFill>
                              <a:srgbClr val="FFFF00"/>
                            </a:solidFill>
                            <a:latin typeface="Cambria Math" panose="02040503050406030204" pitchFamily="18" charset="0"/>
                          </a:rPr>
                          <m:t>𝟐</m:t>
                        </m:r>
                      </m:den>
                    </m:f>
                  </m:oMath>
                </a14:m>
                <a:r>
                  <a:rPr lang="pt-BR" sz="2800" b="1" dirty="0">
                    <a:solidFill>
                      <a:srgbClr val="FFFF00"/>
                    </a:solidFill>
                    <a:latin typeface="UTM Swiss Condensed" panose="02000500000000000000" pitchFamily="2" charset="0"/>
                    <a:cs typeface="Times New Roman" panose="02020603050405020304" pitchFamily="18" charset="0"/>
                  </a:rPr>
                  <a:t>, chất điểm có tốc độ trung bình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E549700-13B5-4604-A74B-BDEC2E716A9B}"/>
                  </a:ext>
                </a:extLst>
              </p:cNvPr>
              <p:cNvSpPr>
                <a:spLocks noRot="1" noChangeAspect="1" noMove="1" noResize="1" noEditPoints="1" noAdjustHandles="1" noChangeArrowheads="1" noChangeShapeType="1" noTextEdit="1"/>
              </p:cNvSpPr>
              <p:nvPr/>
            </p:nvSpPr>
            <p:spPr>
              <a:xfrm>
                <a:off x="127000" y="63500"/>
                <a:ext cx="11938000" cy="2317686"/>
              </a:xfrm>
              <a:prstGeom prst="rect">
                <a:avLst/>
              </a:prstGeom>
              <a:blipFill>
                <a:blip r:embed="rId2"/>
                <a:stretch>
                  <a:fillRect l="-865" t="-1292" r="-814"/>
                </a:stretch>
              </a:blipFill>
              <a:ln>
                <a:solidFill>
                  <a:srgbClr val="FFFF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B434D4C-DB41-44E2-A723-AA97400C21E4}"/>
                  </a:ext>
                </a:extLst>
              </p:cNvPr>
              <p:cNvSpPr/>
              <p:nvPr/>
            </p:nvSpPr>
            <p:spPr>
              <a:xfrm>
                <a:off x="762000" y="2289750"/>
                <a:ext cx="1467068"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0B434D4C-DB41-44E2-A723-AA97400C21E4}"/>
                  </a:ext>
                </a:extLst>
              </p:cNvPr>
              <p:cNvSpPr>
                <a:spLocks noRot="1" noChangeAspect="1" noMove="1" noResize="1" noEditPoints="1" noAdjustHandles="1" noChangeArrowheads="1" noChangeShapeType="1" noTextEdit="1"/>
              </p:cNvSpPr>
              <p:nvPr/>
            </p:nvSpPr>
            <p:spPr>
              <a:xfrm>
                <a:off x="762000" y="2289750"/>
                <a:ext cx="1467068" cy="712631"/>
              </a:xfrm>
              <a:prstGeom prst="rect">
                <a:avLst/>
              </a:prstGeom>
              <a:blipFill>
                <a:blip r:embed="rId3"/>
                <a:stretch>
                  <a:fillRect l="-8299" r="-705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13D8341-EA24-4462-9ED7-5F1B269C9A78}"/>
                  </a:ext>
                </a:extLst>
              </p:cNvPr>
              <p:cNvSpPr/>
              <p:nvPr/>
            </p:nvSpPr>
            <p:spPr>
              <a:xfrm>
                <a:off x="3619500" y="2289750"/>
                <a:ext cx="1467068"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𝟗</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den>
                    </m:f>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C13D8341-EA24-4462-9ED7-5F1B269C9A78}"/>
                  </a:ext>
                </a:extLst>
              </p:cNvPr>
              <p:cNvSpPr>
                <a:spLocks noRot="1" noChangeAspect="1" noMove="1" noResize="1" noEditPoints="1" noAdjustHandles="1" noChangeArrowheads="1" noChangeShapeType="1" noTextEdit="1"/>
              </p:cNvSpPr>
              <p:nvPr/>
            </p:nvSpPr>
            <p:spPr>
              <a:xfrm>
                <a:off x="3619500" y="2289750"/>
                <a:ext cx="1467068" cy="712631"/>
              </a:xfrm>
              <a:prstGeom prst="rect">
                <a:avLst/>
              </a:prstGeom>
              <a:blipFill>
                <a:blip r:embed="rId4"/>
                <a:stretch>
                  <a:fillRect l="-8750"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E44B6BE-FA3E-4D36-95C9-227542ABE65D}"/>
                  </a:ext>
                </a:extLst>
              </p:cNvPr>
              <p:cNvSpPr/>
              <p:nvPr/>
            </p:nvSpPr>
            <p:spPr>
              <a:xfrm>
                <a:off x="6477000" y="2289750"/>
                <a:ext cx="1467068"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den>
                    </m:f>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3E44B6BE-FA3E-4D36-95C9-227542ABE65D}"/>
                  </a:ext>
                </a:extLst>
              </p:cNvPr>
              <p:cNvSpPr>
                <a:spLocks noRot="1" noChangeAspect="1" noMove="1" noResize="1" noEditPoints="1" noAdjustHandles="1" noChangeArrowheads="1" noChangeShapeType="1" noTextEdit="1"/>
              </p:cNvSpPr>
              <p:nvPr/>
            </p:nvSpPr>
            <p:spPr>
              <a:xfrm>
                <a:off x="6477000" y="2289750"/>
                <a:ext cx="1467068" cy="712631"/>
              </a:xfrm>
              <a:prstGeom prst="rect">
                <a:avLst/>
              </a:prstGeom>
              <a:blipFill>
                <a:blip r:embed="rId5"/>
                <a:stretch>
                  <a:fillRect l="-8750"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1C4296B-7F4A-4DB9-B6EE-D21F0A868E63}"/>
                  </a:ext>
                </a:extLst>
              </p:cNvPr>
              <p:cNvSpPr/>
              <p:nvPr/>
            </p:nvSpPr>
            <p:spPr>
              <a:xfrm>
                <a:off x="9334500" y="2289750"/>
                <a:ext cx="1265090" cy="711477"/>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𝟒</m:t>
                        </m:r>
                        <m:r>
                          <a:rPr lang="pt-BR" sz="2800" b="1" i="1">
                            <a:solidFill>
                              <a:srgbClr val="FFFFFF"/>
                            </a:solidFill>
                            <a:latin typeface="Cambria Math" panose="02040503050406030204" pitchFamily="18" charset="0"/>
                            <a:ea typeface="Arial" panose="020B0604020202020204" pitchFamily="34" charset="0"/>
                          </a:rPr>
                          <m:t>𝑨</m:t>
                        </m:r>
                      </m:num>
                      <m:den>
                        <m:r>
                          <a:rPr lang="pt-BR" sz="2800" b="1" i="1">
                            <a:solidFill>
                              <a:srgbClr val="FFFFFF"/>
                            </a:solidFill>
                            <a:latin typeface="Cambria Math" panose="02040503050406030204" pitchFamily="18" charset="0"/>
                            <a:ea typeface="Arial" panose="020B0604020202020204" pitchFamily="34" charset="0"/>
                          </a:rPr>
                          <m:t>𝑻</m:t>
                        </m:r>
                      </m:den>
                    </m:f>
                  </m:oMath>
                </a14:m>
                <a:r>
                  <a:rPr lang="vi-VN" sz="2800" b="1" dirty="0">
                    <a:solidFill>
                      <a:srgbClr val="FFFFFF"/>
                    </a:solidFill>
                    <a:latin typeface="UTM Swiss Condensed" panose="02000500000000000000" pitchFamily="2" charset="0"/>
                  </a:rPr>
                  <a:t>    </a:t>
                </a:r>
              </a:p>
            </p:txBody>
          </p:sp>
        </mc:Choice>
        <mc:Fallback>
          <p:sp>
            <p:nvSpPr>
              <p:cNvPr id="6" name="Rectangle 5">
                <a:extLst>
                  <a:ext uri="{FF2B5EF4-FFF2-40B4-BE49-F238E27FC236}">
                    <a16:creationId xmlns:a16="http://schemas.microsoft.com/office/drawing/2014/main" id="{61C4296B-7F4A-4DB9-B6EE-D21F0A868E63}"/>
                  </a:ext>
                </a:extLst>
              </p:cNvPr>
              <p:cNvSpPr>
                <a:spLocks noRot="1" noChangeAspect="1" noMove="1" noResize="1" noEditPoints="1" noAdjustHandles="1" noChangeArrowheads="1" noChangeShapeType="1" noTextEdit="1"/>
              </p:cNvSpPr>
              <p:nvPr/>
            </p:nvSpPr>
            <p:spPr>
              <a:xfrm>
                <a:off x="9334500" y="2289750"/>
                <a:ext cx="1265090" cy="711477"/>
              </a:xfrm>
              <a:prstGeom prst="rect">
                <a:avLst/>
              </a:prstGeom>
              <a:blipFill>
                <a:blip r:embed="rId6"/>
                <a:stretch>
                  <a:fillRect l="-9615" r="-9135"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950F703-B239-49A1-84B2-A0ED230754DC}"/>
              </a:ext>
            </a:extLst>
          </p:cNvPr>
          <p:cNvSpPr/>
          <p:nvPr/>
        </p:nvSpPr>
        <p:spPr>
          <a:xfrm>
            <a:off x="3576666" y="225232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3414570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829180-F267-4650-A50B-4B796006B355}"/>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15: Một con lắc đơn có dây treo dài 50cm vật nặng có khối lượng 25g. Từ vị trí cân bằng kéo dây treo đến vị trí nằm ngang rồi thả cho dao động. Lấy g = 10m/s2. Vận tốc của vật khi qua vị trí cân bằng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712751F-22A1-40B8-AA60-31CBD591D74E}"/>
              </a:ext>
            </a:extLst>
          </p:cNvPr>
          <p:cNvSpPr/>
          <p:nvPr/>
        </p:nvSpPr>
        <p:spPr>
          <a:xfrm>
            <a:off x="1016000" y="2073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 0,1m/s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9314AC2-4A2C-401A-A386-EE663C1E128A}"/>
                  </a:ext>
                </a:extLst>
              </p:cNvPr>
              <p:cNvSpPr/>
              <p:nvPr/>
            </p:nvSpPr>
            <p:spPr>
              <a:xfrm>
                <a:off x="6477000" y="2073281"/>
                <a:ext cx="3313728" cy="563744"/>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 </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e>
                    </m:rad>
                  </m:oMath>
                </a14:m>
                <a:r>
                  <a:rPr lang="vi-VN" sz="2800" b="1" dirty="0">
                    <a:solidFill>
                      <a:srgbClr val="FFFFFF"/>
                    </a:solidFill>
                    <a:latin typeface="UTM Swiss Condensed" panose="02000500000000000000" pitchFamily="2" charset="0"/>
                    <a:ea typeface="Times New Roman" panose="02020603050405020304" pitchFamily="18" charset="0"/>
                  </a:rPr>
                  <a:t> </a:t>
                </a:r>
                <a:r>
                  <a:rPr lang="vi-VN" sz="2800" b="1" dirty="0">
                    <a:solidFill>
                      <a:srgbClr val="FFFFFF"/>
                    </a:solidFill>
                    <a:latin typeface="UTM Swiss Condensed" panose="02000500000000000000" pitchFamily="2" charset="0"/>
                    <a:ea typeface="Arial" panose="020B0604020202020204" pitchFamily="34" charset="0"/>
                  </a:rPr>
                  <a:t>m/s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29314AC2-4A2C-401A-A386-EE663C1E128A}"/>
                  </a:ext>
                </a:extLst>
              </p:cNvPr>
              <p:cNvSpPr>
                <a:spLocks noRot="1" noChangeAspect="1" noMove="1" noResize="1" noEditPoints="1" noAdjustHandles="1" noChangeArrowheads="1" noChangeShapeType="1" noTextEdit="1"/>
              </p:cNvSpPr>
              <p:nvPr/>
            </p:nvSpPr>
            <p:spPr>
              <a:xfrm>
                <a:off x="6477000" y="2073281"/>
                <a:ext cx="3313728" cy="563744"/>
              </a:xfrm>
              <a:prstGeom prst="rect">
                <a:avLst/>
              </a:prstGeom>
              <a:blipFill>
                <a:blip r:embed="rId2"/>
                <a:stretch>
                  <a:fillRect l="-3867" t="-5376" r="-2762" b="-27957"/>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5111DACE-8968-497E-B7F0-0440F384C994}"/>
              </a:ext>
            </a:extLst>
          </p:cNvPr>
          <p:cNvSpPr/>
          <p:nvPr/>
        </p:nvSpPr>
        <p:spPr>
          <a:xfrm>
            <a:off x="1016000" y="2835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 0,5m/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258F6219-A5AF-4E13-8ED5-8E3C3DD144F2}"/>
              </a:ext>
            </a:extLst>
          </p:cNvPr>
          <p:cNvSpPr/>
          <p:nvPr/>
        </p:nvSpPr>
        <p:spPr>
          <a:xfrm>
            <a:off x="6477000" y="2835281"/>
            <a:ext cx="22300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 </a:t>
            </a:r>
            <a:r>
              <a:rPr lang="vi-VN" sz="2800" b="1">
                <a:solidFill>
                  <a:srgbClr val="FFFFFF"/>
                </a:solidFill>
                <a:latin typeface="UTM Swiss Condensed" panose="02000500000000000000" pitchFamily="2" charset="0"/>
                <a:ea typeface="Arial" panose="020B0604020202020204" pitchFamily="34" charset="0"/>
              </a:rPr>
              <a:t>0,25m/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9EE26E6-5BC6-4813-87C1-ADAE07FD1539}"/>
              </a:ext>
            </a:extLst>
          </p:cNvPr>
          <p:cNvSpPr/>
          <p:nvPr/>
        </p:nvSpPr>
        <p:spPr>
          <a:xfrm>
            <a:off x="973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490612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ED130-900B-4394-9069-B9A5F2D1832A}"/>
              </a:ext>
            </a:extLst>
          </p:cNvPr>
          <p:cNvSpPr/>
          <p:nvPr/>
        </p:nvSpPr>
        <p:spPr>
          <a:xfrm>
            <a:off x="127000" y="63500"/>
            <a:ext cx="11938000" cy="3092257"/>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16: Hai con lắc đơn thực hiện dao động điều hòa tại cùng một địa điểm trên mặt đất. Hai con lắc có cùng khối lượng quả nặng dao động với cùng năng lượng, con lắc thứ nhất có chiều dài là 1m và biên độ góc là </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01, con lắc thứ hai có chiều dài dây treo là 1,44m và biên độ góc là </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02. Tỉ số biên độ góc của 2 con lắc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157E3C2-B38C-46E6-8186-0B2EAB1C71BC}"/>
                  </a:ext>
                </a:extLst>
              </p:cNvPr>
              <p:cNvSpPr/>
              <p:nvPr/>
            </p:nvSpPr>
            <p:spPr>
              <a:xfrm>
                <a:off x="1016000" y="3064321"/>
                <a:ext cx="2390398" cy="755784"/>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cs typeface="Times New Roman" panose="02020603050405020304" pitchFamily="18" charset="0"/>
                              </a:rPr>
                              <m:t>𝟎𝟏</m:t>
                            </m:r>
                          </m:sub>
                        </m:sSub>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cs typeface="Times New Roman" panose="02020603050405020304" pitchFamily="18" charset="0"/>
                              </a:rPr>
                              <m:t>𝟎𝟐</m:t>
                            </m:r>
                          </m:sub>
                        </m:sSub>
                      </m:den>
                    </m:f>
                  </m:oMath>
                </a14:m>
                <a:r>
                  <a:rPr lang="vi-VN" sz="2800" b="1" dirty="0">
                    <a:solidFill>
                      <a:srgbClr val="FFFFFF"/>
                    </a:solidFill>
                    <a:latin typeface="UTM Swiss Condensed" panose="02000500000000000000" pitchFamily="2" charset="0"/>
                    <a:ea typeface="Arial" panose="020B0604020202020204" pitchFamily="34" charset="0"/>
                  </a:rPr>
                  <a:t> = 1,2.</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F157E3C2-B38C-46E6-8186-0B2EAB1C71BC}"/>
                  </a:ext>
                </a:extLst>
              </p:cNvPr>
              <p:cNvSpPr>
                <a:spLocks noRot="1" noChangeAspect="1" noMove="1" noResize="1" noEditPoints="1" noAdjustHandles="1" noChangeArrowheads="1" noChangeShapeType="1" noTextEdit="1"/>
              </p:cNvSpPr>
              <p:nvPr/>
            </p:nvSpPr>
            <p:spPr>
              <a:xfrm>
                <a:off x="1016000" y="3064321"/>
                <a:ext cx="2390398" cy="755784"/>
              </a:xfrm>
              <a:prstGeom prst="rect">
                <a:avLst/>
              </a:prstGeom>
              <a:blipFill>
                <a:blip r:embed="rId2"/>
                <a:stretch>
                  <a:fillRect l="-5357" b="-483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D960986-39F5-4BCD-B8CA-1BE67526D628}"/>
                  </a:ext>
                </a:extLst>
              </p:cNvPr>
              <p:cNvSpPr/>
              <p:nvPr/>
            </p:nvSpPr>
            <p:spPr>
              <a:xfrm>
                <a:off x="6477000" y="3064321"/>
                <a:ext cx="3313728" cy="75578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cs typeface="Times New Roman" panose="02020603050405020304" pitchFamily="18" charset="0"/>
                              </a:rPr>
                              <m:t>𝟎𝟏</m:t>
                            </m:r>
                          </m:sub>
                        </m:sSub>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cs typeface="Times New Roman" panose="02020603050405020304" pitchFamily="18" charset="0"/>
                              </a:rPr>
                              <m:t>𝟎𝟐</m:t>
                            </m:r>
                          </m:sub>
                        </m:sSub>
                      </m:den>
                    </m:f>
                  </m:oMath>
                </a14:m>
                <a:r>
                  <a:rPr lang="vi-VN" sz="2800" b="1" dirty="0">
                    <a:solidFill>
                      <a:srgbClr val="FFFFFF"/>
                    </a:solidFill>
                    <a:latin typeface="UTM Swiss Condensed" panose="02000500000000000000" pitchFamily="2" charset="0"/>
                    <a:ea typeface="Arial" panose="020B0604020202020204" pitchFamily="34" charset="0"/>
                  </a:rPr>
                  <a:t> = 1,44.</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ED960986-39F5-4BCD-B8CA-1BE67526D628}"/>
                  </a:ext>
                </a:extLst>
              </p:cNvPr>
              <p:cNvSpPr>
                <a:spLocks noRot="1" noChangeAspect="1" noMove="1" noResize="1" noEditPoints="1" noAdjustHandles="1" noChangeArrowheads="1" noChangeShapeType="1" noTextEdit="1"/>
              </p:cNvSpPr>
              <p:nvPr/>
            </p:nvSpPr>
            <p:spPr>
              <a:xfrm>
                <a:off x="6477000" y="3064321"/>
                <a:ext cx="3313728" cy="755784"/>
              </a:xfrm>
              <a:prstGeom prst="rect">
                <a:avLst/>
              </a:prstGeom>
              <a:blipFill>
                <a:blip r:embed="rId3"/>
                <a:stretch>
                  <a:fillRect l="-3867" b="-483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6E1074F-2FFD-48FB-922D-734346E061B2}"/>
                  </a:ext>
                </a:extLst>
              </p:cNvPr>
              <p:cNvSpPr/>
              <p:nvPr/>
            </p:nvSpPr>
            <p:spPr>
              <a:xfrm>
                <a:off x="1016000" y="3826321"/>
                <a:ext cx="3313728" cy="75578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cs typeface="Times New Roman" panose="02020603050405020304" pitchFamily="18" charset="0"/>
                              </a:rPr>
                              <m:t>𝟎𝟏</m:t>
                            </m:r>
                          </m:sub>
                        </m:sSub>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cs typeface="Times New Roman" panose="02020603050405020304" pitchFamily="18" charset="0"/>
                              </a:rPr>
                              <m:t>𝟎𝟐</m:t>
                            </m:r>
                          </m:sub>
                        </m:sSub>
                      </m:den>
                    </m:f>
                  </m:oMath>
                </a14:m>
                <a:r>
                  <a:rPr lang="vi-VN" sz="2800" b="1" dirty="0">
                    <a:solidFill>
                      <a:srgbClr val="FFFFFF"/>
                    </a:solidFill>
                    <a:latin typeface="UTM Swiss Condensed" panose="02000500000000000000" pitchFamily="2" charset="0"/>
                    <a:ea typeface="Arial" panose="020B0604020202020204" pitchFamily="34" charset="0"/>
                  </a:rPr>
                  <a:t> = 0,69.</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C6E1074F-2FFD-48FB-922D-734346E061B2}"/>
                  </a:ext>
                </a:extLst>
              </p:cNvPr>
              <p:cNvSpPr>
                <a:spLocks noRot="1" noChangeAspect="1" noMove="1" noResize="1" noEditPoints="1" noAdjustHandles="1" noChangeArrowheads="1" noChangeShapeType="1" noTextEdit="1"/>
              </p:cNvSpPr>
              <p:nvPr/>
            </p:nvSpPr>
            <p:spPr>
              <a:xfrm>
                <a:off x="1016000" y="3826321"/>
                <a:ext cx="3313728" cy="755784"/>
              </a:xfrm>
              <a:prstGeom prst="rect">
                <a:avLst/>
              </a:prstGeom>
              <a:blipFill>
                <a:blip r:embed="rId4"/>
                <a:stretch>
                  <a:fillRect l="-3867" b="-483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0503969-4264-4A16-B658-062B875BDEDC}"/>
                  </a:ext>
                </a:extLst>
              </p:cNvPr>
              <p:cNvSpPr/>
              <p:nvPr/>
            </p:nvSpPr>
            <p:spPr>
              <a:xfrm>
                <a:off x="6477000" y="3826321"/>
                <a:ext cx="2542299" cy="755784"/>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rPr>
                              <m:t>𝟎𝟏</m:t>
                            </m:r>
                          </m:sub>
                        </m:sSub>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sym typeface="Symbol" panose="05050102010706020507" pitchFamily="18" charset="2"/>
                              </a:rPr>
                              <m:t></m:t>
                            </m:r>
                          </m:e>
                          <m:sub>
                            <m:r>
                              <a:rPr lang="vi-VN" sz="2800" b="1" i="1" baseline="-25000">
                                <a:solidFill>
                                  <a:srgbClr val="FFFFFF"/>
                                </a:solidFill>
                                <a:latin typeface="Cambria Math" panose="02040503050406030204" pitchFamily="18" charset="0"/>
                                <a:ea typeface="Arial" panose="020B0604020202020204" pitchFamily="34" charset="0"/>
                              </a:rPr>
                              <m:t>𝟎𝟐</m:t>
                            </m:r>
                          </m:sub>
                        </m:sSub>
                      </m:den>
                    </m:f>
                  </m:oMath>
                </a14:m>
                <a:r>
                  <a:rPr lang="vi-VN" sz="2800" b="1" dirty="0">
                    <a:solidFill>
                      <a:srgbClr val="FFFFFF"/>
                    </a:solidFill>
                    <a:latin typeface="UTM Swiss Condensed" panose="02000500000000000000" pitchFamily="2" charset="0"/>
                    <a:ea typeface="Arial" panose="020B0604020202020204" pitchFamily="34" charset="0"/>
                  </a:rPr>
                  <a:t> = </a:t>
                </a:r>
                <a:r>
                  <a:rPr lang="vi-VN" sz="2800" b="1">
                    <a:solidFill>
                      <a:srgbClr val="FFFFFF"/>
                    </a:solidFill>
                    <a:latin typeface="UTM Swiss Condensed" panose="02000500000000000000" pitchFamily="2" charset="0"/>
                    <a:ea typeface="Arial" panose="020B0604020202020204" pitchFamily="34" charset="0"/>
                  </a:rPr>
                  <a:t>0,83.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60503969-4264-4A16-B658-062B875BDEDC}"/>
                  </a:ext>
                </a:extLst>
              </p:cNvPr>
              <p:cNvSpPr>
                <a:spLocks noRot="1" noChangeAspect="1" noMove="1" noResize="1" noEditPoints="1" noAdjustHandles="1" noChangeArrowheads="1" noChangeShapeType="1" noTextEdit="1"/>
              </p:cNvSpPr>
              <p:nvPr/>
            </p:nvSpPr>
            <p:spPr>
              <a:xfrm>
                <a:off x="6477000" y="3826321"/>
                <a:ext cx="2542299" cy="755784"/>
              </a:xfrm>
              <a:prstGeom prst="rect">
                <a:avLst/>
              </a:prstGeom>
              <a:blipFill>
                <a:blip r:embed="rId5"/>
                <a:stretch>
                  <a:fillRect l="-5036" r="-3837" b="-483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DDF4B8C-A301-440C-AF22-F7AC4383BC8C}"/>
              </a:ext>
            </a:extLst>
          </p:cNvPr>
          <p:cNvSpPr/>
          <p:nvPr/>
        </p:nvSpPr>
        <p:spPr>
          <a:xfrm>
            <a:off x="973166" y="378889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8024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75E22-C66C-4D51-8E81-4F77DC88E2EB}"/>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17: Khi gắn quả </a:t>
            </a:r>
            <a:r>
              <a:rPr lang="pt-BR" sz="2800" b="1">
                <a:solidFill>
                  <a:srgbClr val="FFFF00"/>
                </a:solidFill>
                <a:latin typeface="UTM Swiss Condensed" panose="02000500000000000000" pitchFamily="2" charset="0"/>
                <a:cs typeface="Times New Roman" panose="02020603050405020304" pitchFamily="18" charset="0"/>
              </a:rPr>
              <a:t>cầu m1</a:t>
            </a:r>
            <a:r>
              <a:rPr lang="pt-BR" sz="2800" b="1" dirty="0">
                <a:solidFill>
                  <a:srgbClr val="FFFF00"/>
                </a:solidFill>
                <a:latin typeface="UTM Swiss Condensed" panose="02000500000000000000" pitchFamily="2" charset="0"/>
                <a:cs typeface="Times New Roman" panose="02020603050405020304" pitchFamily="18" charset="0"/>
              </a:rPr>
              <a:t> vào một lò xo thì nó dao động với chu </a:t>
            </a:r>
            <a:r>
              <a:rPr lang="pt-BR" sz="2800" b="1">
                <a:solidFill>
                  <a:srgbClr val="FFFF00"/>
                </a:solidFill>
                <a:latin typeface="UTM Swiss Condensed" panose="02000500000000000000" pitchFamily="2" charset="0"/>
                <a:cs typeface="Times New Roman" panose="02020603050405020304" pitchFamily="18" charset="0"/>
              </a:rPr>
              <a:t>kì T1</a:t>
            </a:r>
            <a:r>
              <a:rPr lang="pt-BR" sz="2800" b="1" dirty="0">
                <a:solidFill>
                  <a:srgbClr val="FFFF00"/>
                </a:solidFill>
                <a:latin typeface="UTM Swiss Condensed" panose="02000500000000000000" pitchFamily="2" charset="0"/>
                <a:cs typeface="Times New Roman" panose="02020603050405020304" pitchFamily="18" charset="0"/>
              </a:rPr>
              <a:t> = 1,2s, còn khi gắn </a:t>
            </a:r>
            <a:r>
              <a:rPr lang="pt-BR" sz="2800" b="1">
                <a:solidFill>
                  <a:srgbClr val="FFFF00"/>
                </a:solidFill>
                <a:latin typeface="UTM Swiss Condensed" panose="02000500000000000000" pitchFamily="2" charset="0"/>
                <a:cs typeface="Times New Roman" panose="02020603050405020304" pitchFamily="18" charset="0"/>
              </a:rPr>
              <a:t>quả m2</a:t>
            </a:r>
            <a:r>
              <a:rPr lang="pt-BR" sz="2800" b="1" dirty="0">
                <a:solidFill>
                  <a:srgbClr val="FFFF00"/>
                </a:solidFill>
                <a:latin typeface="UTM Swiss Condensed" panose="02000500000000000000" pitchFamily="2" charset="0"/>
                <a:cs typeface="Times New Roman" panose="02020603050405020304" pitchFamily="18" charset="0"/>
              </a:rPr>
              <a:t> vào lò xo trên thì chu kì </a:t>
            </a:r>
            <a:r>
              <a:rPr lang="pt-BR" sz="2800" b="1">
                <a:solidFill>
                  <a:srgbClr val="FFFF00"/>
                </a:solidFill>
                <a:latin typeface="UTM Swiss Condensed" panose="02000500000000000000" pitchFamily="2" charset="0"/>
                <a:cs typeface="Times New Roman" panose="02020603050405020304" pitchFamily="18" charset="0"/>
              </a:rPr>
              <a:t>là T2</a:t>
            </a:r>
            <a:r>
              <a:rPr lang="pt-BR" sz="2800" b="1" dirty="0">
                <a:solidFill>
                  <a:srgbClr val="FFFF00"/>
                </a:solidFill>
                <a:latin typeface="UTM Swiss Condensed" panose="02000500000000000000" pitchFamily="2" charset="0"/>
                <a:cs typeface="Times New Roman" panose="02020603050405020304" pitchFamily="18" charset="0"/>
              </a:rPr>
              <a:t> = 1,6s. Gắn đồng thời </a:t>
            </a:r>
            <a:r>
              <a:rPr lang="pt-BR" sz="2800" b="1">
                <a:solidFill>
                  <a:srgbClr val="FFFF00"/>
                </a:solidFill>
                <a:latin typeface="UTM Swiss Condensed" panose="02000500000000000000" pitchFamily="2" charset="0"/>
                <a:cs typeface="Times New Roman" panose="02020603050405020304" pitchFamily="18" charset="0"/>
              </a:rPr>
              <a:t>quả m1, m2</a:t>
            </a:r>
            <a:r>
              <a:rPr lang="pt-BR" sz="2800" b="1" dirty="0">
                <a:solidFill>
                  <a:srgbClr val="FFFF00"/>
                </a:solidFill>
                <a:latin typeface="UTM Swiss Condensed" panose="02000500000000000000" pitchFamily="2" charset="0"/>
                <a:cs typeface="Times New Roman" panose="02020603050405020304" pitchFamily="18" charset="0"/>
              </a:rPr>
              <a:t> vào lò xo trên thì chu kì của nó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9AFCC6B-15BB-4E4D-948C-F211C5C77C8B}"/>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0,4 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9570F16-05D2-4BCC-8527-AC67F3E0C3B0}"/>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2,1 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216D52E0-21F5-4775-87A9-0CFAA8B74653}"/>
              </a:ext>
            </a:extLst>
          </p:cNvPr>
          <p:cNvSpPr/>
          <p:nvPr/>
        </p:nvSpPr>
        <p:spPr>
          <a:xfrm>
            <a:off x="6477000" y="2073281"/>
            <a:ext cx="146706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2 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F108FCB-C362-4213-A04D-1EFFCE3C34FA}"/>
              </a:ext>
            </a:extLst>
          </p:cNvPr>
          <p:cNvSpPr/>
          <p:nvPr/>
        </p:nvSpPr>
        <p:spPr>
          <a:xfrm>
            <a:off x="9334500" y="2073281"/>
            <a:ext cx="1721946"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2,8 </a:t>
            </a:r>
            <a:r>
              <a:rPr lang="pt-BR" sz="2800" b="1">
                <a:solidFill>
                  <a:srgbClr val="FFFFFF"/>
                </a:solidFill>
                <a:latin typeface="UTM Swiss Condensed" panose="02000500000000000000" pitchFamily="2" charset="0"/>
                <a:ea typeface="Arial" panose="020B0604020202020204" pitchFamily="34" charset="0"/>
              </a:rPr>
              <a:t>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9737E91-5CB4-407C-9115-0D31C27BC573}"/>
              </a:ext>
            </a:extLst>
          </p:cNvPr>
          <p:cNvSpPr/>
          <p:nvPr/>
        </p:nvSpPr>
        <p:spPr>
          <a:xfrm>
            <a:off x="9291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818391134"/>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4D1DE-2D2F-4688-8CC6-5F85B01D04A9}"/>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18: Một vật nhỏ thực hiện dao động điều hòa theo phương trình x = 10cos(</a:t>
            </a:r>
            <a:r>
              <a:rPr lang="pt-BR" sz="2800" b="1">
                <a:solidFill>
                  <a:srgbClr val="FFFF00"/>
                </a:solidFill>
                <a:latin typeface="UTM Swiss Condensed" panose="02000500000000000000" pitchFamily="2" charset="0"/>
                <a:cs typeface="Times New Roman" panose="02020603050405020304" pitchFamily="18" charset="0"/>
              </a:rPr>
              <a:t>4</a:t>
            </a:r>
            <a:r>
              <a:rPr lang="vi-VN" sz="2800" b="1">
                <a:solidFill>
                  <a:srgbClr val="FFFF00"/>
                </a:solidFill>
                <a:latin typeface="UTM Swiss Condensed" panose="02000500000000000000" pitchFamily="2" charset="0"/>
                <a:cs typeface="Times New Roman" panose="02020603050405020304" pitchFamily="18" charset="0"/>
              </a:rPr>
              <a:t>π</a:t>
            </a:r>
            <a:r>
              <a:rPr lang="pt-BR" sz="2800" b="1" dirty="0">
                <a:solidFill>
                  <a:srgbClr val="FFFF00"/>
                </a:solidFill>
                <a:latin typeface="UTM Swiss Condensed" panose="02000500000000000000" pitchFamily="2" charset="0"/>
                <a:cs typeface="Times New Roman" panose="02020603050405020304" pitchFamily="18" charset="0"/>
              </a:rPr>
              <a:t>t </a:t>
            </a:r>
            <a:r>
              <a:rPr lang="pt-BR" sz="2800" b="1">
                <a:solidFill>
                  <a:srgbClr val="FFFF00"/>
                </a:solidFill>
                <a:latin typeface="UTM Swiss Condensed" panose="02000500000000000000" pitchFamily="2" charset="0"/>
                <a:cs typeface="Times New Roman" panose="02020603050405020304" pitchFamily="18" charset="0"/>
              </a:rPr>
              <a:t>+ </a:t>
            </a:r>
            <a:r>
              <a:rPr lang="vi-VN" sz="2800" b="1">
                <a:solidFill>
                  <a:srgbClr val="FFFF00"/>
                </a:solidFill>
                <a:latin typeface="UTM Swiss Condensed" panose="02000500000000000000" pitchFamily="2" charset="0"/>
                <a:cs typeface="Times New Roman" panose="02020603050405020304" pitchFamily="18" charset="0"/>
              </a:rPr>
              <a:t>π</a:t>
            </a:r>
            <a:r>
              <a:rPr lang="pt-BR" sz="2800" b="1" dirty="0">
                <a:solidFill>
                  <a:srgbClr val="FFFF00"/>
                </a:solidFill>
                <a:latin typeface="UTM Swiss Condensed" panose="02000500000000000000" pitchFamily="2" charset="0"/>
                <a:cs typeface="Times New Roman" panose="02020603050405020304" pitchFamily="18" charset="0"/>
              </a:rPr>
              <a:t>/2)(cm) với t tính bằng giây. Động năng của vật đó biến thiên với chu kì bằng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2DB0A1E-D958-4BCE-9606-042D1174F918}"/>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1,00 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462A295-BCC4-480D-B9F5-9B0E06A7F2A8}"/>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1,50 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C2545E7-D026-44C4-9D6A-158825BE6748}"/>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0,50 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FA7F0389-5196-4CBA-A680-BBB5619B346F}"/>
              </a:ext>
            </a:extLst>
          </p:cNvPr>
          <p:cNvSpPr/>
          <p:nvPr/>
        </p:nvSpPr>
        <p:spPr>
          <a:xfrm>
            <a:off x="9334500" y="2073281"/>
            <a:ext cx="190148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0,25 </a:t>
            </a:r>
            <a:r>
              <a:rPr lang="pt-BR" sz="2800" b="1">
                <a:solidFill>
                  <a:srgbClr val="FFFFFF"/>
                </a:solidFill>
                <a:latin typeface="UTM Swiss Condensed" panose="02000500000000000000" pitchFamily="2" charset="0"/>
                <a:ea typeface="Arial" panose="020B0604020202020204" pitchFamily="34" charset="0"/>
              </a:rPr>
              <a:t>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FD448E84-6728-4481-828E-688E49EBC840}"/>
              </a:ext>
            </a:extLst>
          </p:cNvPr>
          <p:cNvSpPr/>
          <p:nvPr/>
        </p:nvSpPr>
        <p:spPr>
          <a:xfrm>
            <a:off x="9291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582262036"/>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858299D-355F-4B55-AF3F-0768D53C5170}"/>
                  </a:ext>
                </a:extLst>
              </p:cNvPr>
              <p:cNvSpPr/>
              <p:nvPr/>
            </p:nvSpPr>
            <p:spPr>
              <a:xfrm>
                <a:off x="127000" y="63500"/>
                <a:ext cx="11938000" cy="231768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19: Một chất điểm dao động điều hòa trên trục Ox với chu kỳ T. Vị trí cân bằng của chất điểm trùng với gốc tọa độ, khoảng thời gian ngắn nhất để nó đi từ vị trí có li độ x = A đến vị trí có li độ x = </a:t>
                </a:r>
                <a14:m>
                  <m:oMath xmlns:m="http://schemas.openxmlformats.org/officeDocument/2006/math">
                    <m:r>
                      <a:rPr lang="vi-VN" sz="2800" b="1">
                        <a:solidFill>
                          <a:srgbClr val="FFFF00"/>
                        </a:solidFill>
                        <a:latin typeface="Cambria Math" panose="02040503050406030204" pitchFamily="18" charset="0"/>
                      </a:rPr>
                      <m:t>−</m:t>
                    </m:r>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𝑨</m:t>
                        </m:r>
                      </m:num>
                      <m:den>
                        <m:r>
                          <a:rPr lang="vi-VN" sz="2800" b="1">
                            <a:solidFill>
                              <a:srgbClr val="FFFF00"/>
                            </a:solidFill>
                            <a:latin typeface="Cambria Math" panose="02040503050406030204" pitchFamily="18" charset="0"/>
                          </a:rPr>
                          <m:t>𝟐</m:t>
                        </m:r>
                      </m:den>
                    </m:f>
                  </m:oMath>
                </a14:m>
                <a:r>
                  <a:rPr lang="pt-B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9858299D-355F-4B55-AF3F-0768D53C5170}"/>
                  </a:ext>
                </a:extLst>
              </p:cNvPr>
              <p:cNvSpPr>
                <a:spLocks noRot="1" noChangeAspect="1" noMove="1" noResize="1" noEditPoints="1" noAdjustHandles="1" noChangeArrowheads="1" noChangeShapeType="1" noTextEdit="1"/>
              </p:cNvSpPr>
              <p:nvPr/>
            </p:nvSpPr>
            <p:spPr>
              <a:xfrm>
                <a:off x="127000" y="63500"/>
                <a:ext cx="11938000" cy="2317686"/>
              </a:xfrm>
              <a:prstGeom prst="rect">
                <a:avLst/>
              </a:prstGeom>
              <a:blipFill>
                <a:blip r:embed="rId2"/>
                <a:stretch>
                  <a:fillRect l="-865" t="-1292" r="-814"/>
                </a:stretch>
              </a:blipFill>
              <a:ln>
                <a:solidFill>
                  <a:srgbClr val="FFFF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00C3A3B-DBE2-4917-831F-5047B05B7530}"/>
                  </a:ext>
                </a:extLst>
              </p:cNvPr>
              <p:cNvSpPr/>
              <p:nvPr/>
            </p:nvSpPr>
            <p:spPr>
              <a:xfrm>
                <a:off x="762000" y="2289750"/>
                <a:ext cx="1467068"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200C3A3B-DBE2-4917-831F-5047B05B7530}"/>
                  </a:ext>
                </a:extLst>
              </p:cNvPr>
              <p:cNvSpPr>
                <a:spLocks noRot="1" noChangeAspect="1" noMove="1" noResize="1" noEditPoints="1" noAdjustHandles="1" noChangeArrowheads="1" noChangeShapeType="1" noTextEdit="1"/>
              </p:cNvSpPr>
              <p:nvPr/>
            </p:nvSpPr>
            <p:spPr>
              <a:xfrm>
                <a:off x="762000" y="2289750"/>
                <a:ext cx="1467068" cy="712631"/>
              </a:xfrm>
              <a:prstGeom prst="rect">
                <a:avLst/>
              </a:prstGeom>
              <a:blipFill>
                <a:blip r:embed="rId3"/>
                <a:stretch>
                  <a:fillRect l="-8299"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7597A0D-3165-4BE2-85EE-7EB16F86380C}"/>
                  </a:ext>
                </a:extLst>
              </p:cNvPr>
              <p:cNvSpPr/>
              <p:nvPr/>
            </p:nvSpPr>
            <p:spPr>
              <a:xfrm>
                <a:off x="3619500" y="2289750"/>
                <a:ext cx="1467068" cy="71057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27597A0D-3165-4BE2-85EE-7EB16F86380C}"/>
                  </a:ext>
                </a:extLst>
              </p:cNvPr>
              <p:cNvSpPr>
                <a:spLocks noRot="1" noChangeAspect="1" noMove="1" noResize="1" noEditPoints="1" noAdjustHandles="1" noChangeArrowheads="1" noChangeShapeType="1" noTextEdit="1"/>
              </p:cNvSpPr>
              <p:nvPr/>
            </p:nvSpPr>
            <p:spPr>
              <a:xfrm>
                <a:off x="3619500" y="2289750"/>
                <a:ext cx="1467068" cy="710579"/>
              </a:xfrm>
              <a:prstGeom prst="rect">
                <a:avLst/>
              </a:prstGeom>
              <a:blipFill>
                <a:blip r:embed="rId4"/>
                <a:stretch>
                  <a:fillRect l="-8750" r="-7500" b="-8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A5461A5-A8AA-4C58-AA5C-8D8F6B99F01E}"/>
                  </a:ext>
                </a:extLst>
              </p:cNvPr>
              <p:cNvSpPr/>
              <p:nvPr/>
            </p:nvSpPr>
            <p:spPr>
              <a:xfrm>
                <a:off x="6477000" y="2289750"/>
                <a:ext cx="1467068" cy="71057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𝟏𝟐</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0A5461A5-A8AA-4C58-AA5C-8D8F6B99F01E}"/>
                  </a:ext>
                </a:extLst>
              </p:cNvPr>
              <p:cNvSpPr>
                <a:spLocks noRot="1" noChangeAspect="1" noMove="1" noResize="1" noEditPoints="1" noAdjustHandles="1" noChangeArrowheads="1" noChangeShapeType="1" noTextEdit="1"/>
              </p:cNvSpPr>
              <p:nvPr/>
            </p:nvSpPr>
            <p:spPr>
              <a:xfrm>
                <a:off x="6477000" y="2289750"/>
                <a:ext cx="1467068" cy="710579"/>
              </a:xfrm>
              <a:prstGeom prst="rect">
                <a:avLst/>
              </a:prstGeom>
              <a:blipFill>
                <a:blip r:embed="rId5"/>
                <a:stretch>
                  <a:fillRect l="-8750" r="-7500" b="-8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B0F3E7E-2698-41D9-951D-825AD64DD5A5}"/>
                  </a:ext>
                </a:extLst>
              </p:cNvPr>
              <p:cNvSpPr/>
              <p:nvPr/>
            </p:nvSpPr>
            <p:spPr>
              <a:xfrm>
                <a:off x="9334500" y="2289750"/>
                <a:ext cx="1188146"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𝑻</m:t>
                        </m:r>
                      </m:num>
                      <m:den>
                        <m:r>
                          <a:rPr lang="pt-BR" sz="2800" b="1" i="1">
                            <a:solidFill>
                              <a:srgbClr val="FFFFFF"/>
                            </a:solidFill>
                            <a:latin typeface="Cambria Math" panose="02040503050406030204" pitchFamily="18" charset="0"/>
                            <a:ea typeface="Arial" panose="020B0604020202020204" pitchFamily="34" charset="0"/>
                          </a:rPr>
                          <m:t>𝟑</m:t>
                        </m:r>
                      </m:den>
                    </m:f>
                  </m:oMath>
                </a14:m>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6B0F3E7E-2698-41D9-951D-825AD64DD5A5}"/>
                  </a:ext>
                </a:extLst>
              </p:cNvPr>
              <p:cNvSpPr>
                <a:spLocks noRot="1" noChangeAspect="1" noMove="1" noResize="1" noEditPoints="1" noAdjustHandles="1" noChangeArrowheads="1" noChangeShapeType="1" noTextEdit="1"/>
              </p:cNvSpPr>
              <p:nvPr/>
            </p:nvSpPr>
            <p:spPr>
              <a:xfrm>
                <a:off x="9334500" y="2289750"/>
                <a:ext cx="1188146" cy="712631"/>
              </a:xfrm>
              <a:prstGeom prst="rect">
                <a:avLst/>
              </a:prstGeom>
              <a:blipFill>
                <a:blip r:embed="rId6"/>
                <a:stretch>
                  <a:fillRect l="-10256"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463E382-ABF3-45B3-86B8-63A842E5C6C4}"/>
              </a:ext>
            </a:extLst>
          </p:cNvPr>
          <p:cNvSpPr/>
          <p:nvPr/>
        </p:nvSpPr>
        <p:spPr>
          <a:xfrm>
            <a:off x="9291666" y="225232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8001455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4EBDD-E13A-43A0-9B40-183AECBDECEB}"/>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FF00"/>
                </a:solidFill>
                <a:latin typeface="UTM Swiss Condensed" panose="02000500000000000000" pitchFamily="2" charset="0"/>
                <a:cs typeface="Times New Roman" panose="02020603050405020304" pitchFamily="18" charset="0"/>
              </a:rPr>
              <a:t>Câu 2: Hai con lắc có cùng biên độ, có chu </a:t>
            </a:r>
            <a:r>
              <a:rPr lang="nl-NL" sz="2800" b="1">
                <a:solidFill>
                  <a:srgbClr val="FFFF00"/>
                </a:solidFill>
                <a:latin typeface="UTM Swiss Condensed" panose="02000500000000000000" pitchFamily="2" charset="0"/>
                <a:cs typeface="Times New Roman" panose="02020603050405020304" pitchFamily="18" charset="0"/>
              </a:rPr>
              <a:t>kỳ T1</a:t>
            </a:r>
            <a:r>
              <a:rPr lang="nl-NL" sz="2800" b="1" dirty="0">
                <a:solidFill>
                  <a:srgbClr val="FFFF00"/>
                </a:solidFill>
                <a:latin typeface="UTM Swiss Condensed" panose="02000500000000000000" pitchFamily="2" charset="0"/>
                <a:cs typeface="Times New Roman" panose="02020603050405020304" pitchFamily="18" charset="0"/>
              </a:rPr>
              <a:t> </a:t>
            </a:r>
            <a:r>
              <a:rPr lang="nl-NL" sz="2800" b="1">
                <a:solidFill>
                  <a:srgbClr val="FFFF00"/>
                </a:solidFill>
                <a:latin typeface="UTM Swiss Condensed" panose="02000500000000000000" pitchFamily="2" charset="0"/>
                <a:cs typeface="Times New Roman" panose="02020603050405020304" pitchFamily="18" charset="0"/>
              </a:rPr>
              <a:t>và T2</a:t>
            </a:r>
            <a:r>
              <a:rPr lang="nl-NL" sz="2800" b="1" dirty="0">
                <a:solidFill>
                  <a:srgbClr val="FFFF00"/>
                </a:solidFill>
                <a:latin typeface="UTM Swiss Condensed" panose="02000500000000000000" pitchFamily="2" charset="0"/>
                <a:cs typeface="Times New Roman" panose="02020603050405020304" pitchFamily="18" charset="0"/>
              </a:rPr>
              <a:t> </a:t>
            </a:r>
            <a:r>
              <a:rPr lang="nl-NL" sz="2800" b="1">
                <a:solidFill>
                  <a:srgbClr val="FFFF00"/>
                </a:solidFill>
                <a:latin typeface="UTM Swiss Condensed" panose="02000500000000000000" pitchFamily="2" charset="0"/>
                <a:cs typeface="Times New Roman" panose="02020603050405020304" pitchFamily="18" charset="0"/>
              </a:rPr>
              <a:t>= 4T1</a:t>
            </a:r>
            <a:r>
              <a:rPr lang="nl-NL" sz="2800" b="1" dirty="0">
                <a:solidFill>
                  <a:srgbClr val="FFFF00"/>
                </a:solidFill>
                <a:latin typeface="UTM Swiss Condensed" panose="02000500000000000000" pitchFamily="2" charset="0"/>
                <a:cs typeface="Times New Roman" panose="02020603050405020304" pitchFamily="18" charset="0"/>
              </a:rPr>
              <a:t> tại thời điểm ban đầu chúng đi qua </a:t>
            </a:r>
            <a:r>
              <a:rPr lang="vi-VN" sz="2800" b="1" dirty="0">
                <a:solidFill>
                  <a:srgbClr val="FFFF00"/>
                </a:solidFill>
                <a:latin typeface="UTM Swiss Condensed" panose="02000500000000000000" pitchFamily="2" charset="0"/>
                <a:cs typeface="Times New Roman" panose="02020603050405020304" pitchFamily="18" charset="0"/>
              </a:rPr>
              <a:t>vị trí </a:t>
            </a:r>
            <a:r>
              <a:rPr lang="vi-VN" sz="2800" b="1">
                <a:solidFill>
                  <a:srgbClr val="FFFF00"/>
                </a:solidFill>
                <a:latin typeface="UTM Swiss Condensed" panose="02000500000000000000" pitchFamily="2" charset="0"/>
                <a:cs typeface="Times New Roman" panose="02020603050405020304" pitchFamily="18" charset="0"/>
              </a:rPr>
              <a:t>cân bằng</a:t>
            </a:r>
            <a:r>
              <a:rPr lang="nl-NL" sz="2800" b="1" dirty="0">
                <a:solidFill>
                  <a:srgbClr val="FFFF00"/>
                </a:solidFill>
                <a:latin typeface="UTM Swiss Condensed" panose="02000500000000000000" pitchFamily="2" charset="0"/>
                <a:cs typeface="Times New Roman" panose="02020603050405020304" pitchFamily="18" charset="0"/>
              </a:rPr>
              <a:t> theo cùng một chiều. Khoảng thời gian ngắn nhất hai con lắc ngược pha nhau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012230B-420C-447A-9A84-6A59B806C04B}"/>
                  </a:ext>
                </a:extLst>
              </p:cNvPr>
              <p:cNvSpPr/>
              <p:nvPr/>
            </p:nvSpPr>
            <p:spPr>
              <a:xfrm>
                <a:off x="762000" y="2073281"/>
                <a:ext cx="1467068"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e>
                          <m:sub>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0012230B-420C-447A-9A84-6A59B806C04B}"/>
                  </a:ext>
                </a:extLst>
              </p:cNvPr>
              <p:cNvSpPr>
                <a:spLocks noRot="1" noChangeAspect="1" noMove="1" noResize="1" noEditPoints="1" noAdjustHandles="1" noChangeArrowheads="1" noChangeShapeType="1" noTextEdit="1"/>
              </p:cNvSpPr>
              <p:nvPr/>
            </p:nvSpPr>
            <p:spPr>
              <a:xfrm>
                <a:off x="762000" y="2073281"/>
                <a:ext cx="1467068" cy="712631"/>
              </a:xfrm>
              <a:prstGeom prst="rect">
                <a:avLst/>
              </a:prstGeom>
              <a:blipFill>
                <a:blip r:embed="rId2"/>
                <a:stretch>
                  <a:fillRect l="-8299" r="-705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F08A49A-2576-4BFE-8A9A-F955DAA33422}"/>
                  </a:ext>
                </a:extLst>
              </p:cNvPr>
              <p:cNvSpPr/>
              <p:nvPr/>
            </p:nvSpPr>
            <p:spPr>
              <a:xfrm>
                <a:off x="3619500" y="2073281"/>
                <a:ext cx="1467068" cy="71057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𝟒</m:t>
                        </m:r>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EF08A49A-2576-4BFE-8A9A-F955DAA33422}"/>
                  </a:ext>
                </a:extLst>
              </p:cNvPr>
              <p:cNvSpPr>
                <a:spLocks noRot="1" noChangeAspect="1" noMove="1" noResize="1" noEditPoints="1" noAdjustHandles="1" noChangeArrowheads="1" noChangeShapeType="1" noTextEdit="1"/>
              </p:cNvSpPr>
              <p:nvPr/>
            </p:nvSpPr>
            <p:spPr>
              <a:xfrm>
                <a:off x="3619500" y="2073281"/>
                <a:ext cx="1467068" cy="710579"/>
              </a:xfrm>
              <a:prstGeom prst="rect">
                <a:avLst/>
              </a:prstGeom>
              <a:blipFill>
                <a:blip r:embed="rId3"/>
                <a:stretch>
                  <a:fillRect l="-8750"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58A6C5A-76BA-4FCD-9BC8-DD23CEA15DFF}"/>
                  </a:ext>
                </a:extLst>
              </p:cNvPr>
              <p:cNvSpPr/>
              <p:nvPr/>
            </p:nvSpPr>
            <p:spPr>
              <a:xfrm>
                <a:off x="6477000" y="2073281"/>
                <a:ext cx="1467068" cy="71263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758A6C5A-76BA-4FCD-9BC8-DD23CEA15DFF}"/>
                  </a:ext>
                </a:extLst>
              </p:cNvPr>
              <p:cNvSpPr>
                <a:spLocks noRot="1" noChangeAspect="1" noMove="1" noResize="1" noEditPoints="1" noAdjustHandles="1" noChangeArrowheads="1" noChangeShapeType="1" noTextEdit="1"/>
              </p:cNvSpPr>
              <p:nvPr/>
            </p:nvSpPr>
            <p:spPr>
              <a:xfrm>
                <a:off x="6477000" y="2073281"/>
                <a:ext cx="1467068" cy="712631"/>
              </a:xfrm>
              <a:prstGeom prst="rect">
                <a:avLst/>
              </a:prstGeom>
              <a:blipFill>
                <a:blip r:embed="rId4"/>
                <a:stretch>
                  <a:fillRect l="-8750"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8043E46-62D5-4F83-BCCC-02E754026563}"/>
                  </a:ext>
                </a:extLst>
              </p:cNvPr>
              <p:cNvSpPr/>
              <p:nvPr/>
            </p:nvSpPr>
            <p:spPr>
              <a:xfrm>
                <a:off x="9334500" y="2073281"/>
                <a:ext cx="1327223" cy="71057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𝑻</m:t>
                            </m:r>
                          </m:e>
                          <m:sub>
                            <m:r>
                              <a:rPr lang="nl-NL" sz="2800" b="1" i="1">
                                <a:solidFill>
                                  <a:srgbClr val="FFFFFF"/>
                                </a:solidFill>
                                <a:latin typeface="Cambria Math" panose="02040503050406030204" pitchFamily="18" charset="0"/>
                                <a:ea typeface="Arial" panose="020B0604020202020204" pitchFamily="34" charset="0"/>
                              </a:rPr>
                              <m:t>𝟐</m:t>
                            </m:r>
                          </m:sub>
                        </m:sSub>
                      </m:num>
                      <m:den>
                        <m:r>
                          <a:rPr lang="nl-NL" sz="2800" b="1" i="1">
                            <a:solidFill>
                              <a:srgbClr val="FFFFFF"/>
                            </a:solidFill>
                            <a:latin typeface="Cambria Math" panose="02040503050406030204" pitchFamily="18" charset="0"/>
                            <a:ea typeface="Arial" panose="020B0604020202020204" pitchFamily="34" charset="0"/>
                          </a:rPr>
                          <m:t>𝟐</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48043E46-62D5-4F83-BCCC-02E754026563}"/>
                  </a:ext>
                </a:extLst>
              </p:cNvPr>
              <p:cNvSpPr>
                <a:spLocks noRot="1" noChangeAspect="1" noMove="1" noResize="1" noEditPoints="1" noAdjustHandles="1" noChangeArrowheads="1" noChangeShapeType="1" noTextEdit="1"/>
              </p:cNvSpPr>
              <p:nvPr/>
            </p:nvSpPr>
            <p:spPr>
              <a:xfrm>
                <a:off x="9334500" y="2073281"/>
                <a:ext cx="1327223" cy="710579"/>
              </a:xfrm>
              <a:prstGeom prst="rect">
                <a:avLst/>
              </a:prstGeom>
              <a:blipFill>
                <a:blip r:embed="rId5"/>
                <a:stretch>
                  <a:fillRect l="-9174"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8AAC62B-CCBA-4D2B-BD26-FE527592D112}"/>
              </a:ext>
            </a:extLst>
          </p:cNvPr>
          <p:cNvSpPr/>
          <p:nvPr/>
        </p:nvSpPr>
        <p:spPr>
          <a:xfrm>
            <a:off x="719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3101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572BF23-1476-45F5-8B60-E83416C98118}"/>
                  </a:ext>
                </a:extLst>
              </p:cNvPr>
              <p:cNvSpPr/>
              <p:nvPr/>
            </p:nvSpPr>
            <p:spPr>
              <a:xfrm>
                <a:off x="127000" y="63500"/>
                <a:ext cx="11938000" cy="17685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l-PL" sz="2800" b="1" dirty="0">
                    <a:solidFill>
                      <a:srgbClr val="FFFF00"/>
                    </a:solidFill>
                    <a:latin typeface="UTM Swiss Condensed" panose="02000500000000000000" pitchFamily="2" charset="0"/>
                    <a:cs typeface="Times New Roman" panose="02020603050405020304" pitchFamily="18" charset="0"/>
                  </a:rPr>
                  <a:t>Câu 20: Biểu thức li độ của vật dao động điều hòa có dạng</a:t>
                </a:r>
                <a:r>
                  <a:rPr lang="vi-VN" sz="2800" b="1" dirty="0">
                    <a:solidFill>
                      <a:srgbClr val="FFFF00"/>
                    </a:solidFill>
                    <a:latin typeface="UTM Swiss Condensed" panose="02000500000000000000" pitchFamily="2" charset="0"/>
                    <a:cs typeface="Times New Roman" panose="02020603050405020304" pitchFamily="18" charset="0"/>
                  </a:rPr>
                  <a:t> x = 10cos(20t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𝟑</m:t>
                        </m:r>
                      </m:den>
                    </m:f>
                  </m:oMath>
                </a14:m>
                <a:r>
                  <a:rPr lang="vi-VN" sz="2800" b="1" dirty="0">
                    <a:solidFill>
                      <a:srgbClr val="FFFF00"/>
                    </a:solidFill>
                    <a:latin typeface="UTM Swiss Condensed" panose="02000500000000000000" pitchFamily="2" charset="0"/>
                    <a:cs typeface="Times New Roman" panose="02020603050405020304" pitchFamily="18" charset="0"/>
                  </a:rPr>
                  <a:t>)</a:t>
                </a:r>
                <a:r>
                  <a:rPr lang="pl-PL" sz="2800" b="1" dirty="0">
                    <a:solidFill>
                      <a:srgbClr val="FFFF00"/>
                    </a:solidFill>
                    <a:latin typeface="UTM Swiss Condensed" panose="02000500000000000000" pitchFamily="2" charset="0"/>
                    <a:cs typeface="Times New Roman" panose="02020603050405020304" pitchFamily="18" charset="0"/>
                  </a:rPr>
                  <a:t>. Chu kì dao động của vật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l-P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572BF23-1476-45F5-8B60-E83416C98118}"/>
                  </a:ext>
                </a:extLst>
              </p:cNvPr>
              <p:cNvSpPr>
                <a:spLocks noRot="1" noChangeAspect="1" noMove="1" noResize="1" noEditPoints="1" noAdjustHandles="1" noChangeArrowheads="1" noChangeShapeType="1" noTextEdit="1"/>
              </p:cNvSpPr>
              <p:nvPr/>
            </p:nvSpPr>
            <p:spPr>
              <a:xfrm>
                <a:off x="127000" y="63500"/>
                <a:ext cx="11938000" cy="1768561"/>
              </a:xfrm>
              <a:prstGeom prst="rect">
                <a:avLst/>
              </a:prstGeom>
              <a:blipFill>
                <a:blip r:embed="rId2"/>
                <a:stretch>
                  <a:fillRect l="-865" r="-814"/>
                </a:stretch>
              </a:blipFill>
              <a:ln>
                <a:solidFill>
                  <a:srgbClr val="FFFF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F8FA1F2C-4252-4429-82B3-DDCEF8B54D48}"/>
              </a:ext>
            </a:extLst>
          </p:cNvPr>
          <p:cNvSpPr/>
          <p:nvPr/>
        </p:nvSpPr>
        <p:spPr>
          <a:xfrm>
            <a:off x="762000" y="1740626"/>
            <a:ext cx="2390398" cy="523220"/>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Arial" panose="020B0604020202020204" pitchFamily="34" charset="0"/>
              </a:rPr>
              <a:t>20 s.</a:t>
            </a:r>
            <a:r>
              <a:rPr lang="pl-P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A91C0F5-B7CA-4183-AC2B-3A858B1C1AFC}"/>
              </a:ext>
            </a:extLst>
          </p:cNvPr>
          <p:cNvSpPr/>
          <p:nvPr/>
        </p:nvSpPr>
        <p:spPr>
          <a:xfrm>
            <a:off x="3619500" y="1740626"/>
            <a:ext cx="2390398" cy="523220"/>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10 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03178BD-FF47-43F4-AF22-2C44A5A156E4}"/>
                  </a:ext>
                </a:extLst>
              </p:cNvPr>
              <p:cNvSpPr/>
              <p:nvPr/>
            </p:nvSpPr>
            <p:spPr>
              <a:xfrm>
                <a:off x="6477000" y="1740626"/>
                <a:ext cx="2390398" cy="664862"/>
              </a:xfrm>
              <a:prstGeom prst="rect">
                <a:avLst/>
              </a:prstGeom>
            </p:spPr>
            <p:txBody>
              <a:bodyPr wrap="none">
                <a:spAutoFit/>
              </a:bodyPr>
              <a:lstStyle/>
              <a:p>
                <a:r>
                  <a:rPr lang="pl-P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l-P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l-P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𝟐𝟎</m:t>
                        </m:r>
                      </m:den>
                    </m:f>
                  </m:oMath>
                </a14:m>
                <a:r>
                  <a:rPr lang="vi-VN" sz="2800" b="1" dirty="0">
                    <a:solidFill>
                      <a:srgbClr val="FFFFFF"/>
                    </a:solidFill>
                    <a:latin typeface="UTM Swiss Condensed" panose="02000500000000000000" pitchFamily="2" charset="0"/>
                    <a:ea typeface="Times New Roman" panose="02020603050405020304" pitchFamily="18" charset="0"/>
                  </a:rPr>
                  <a:t> s.</a:t>
                </a:r>
                <a:r>
                  <a:rPr lang="pl-P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A03178BD-FF47-43F4-AF22-2C44A5A156E4}"/>
                  </a:ext>
                </a:extLst>
              </p:cNvPr>
              <p:cNvSpPr>
                <a:spLocks noRot="1" noChangeAspect="1" noMove="1" noResize="1" noEditPoints="1" noAdjustHandles="1" noChangeArrowheads="1" noChangeShapeType="1" noTextEdit="1"/>
              </p:cNvSpPr>
              <p:nvPr/>
            </p:nvSpPr>
            <p:spPr>
              <a:xfrm>
                <a:off x="6477000" y="1740626"/>
                <a:ext cx="2390398" cy="664862"/>
              </a:xfrm>
              <a:prstGeom prst="rect">
                <a:avLst/>
              </a:prstGeom>
              <a:blipFill>
                <a:blip r:embed="rId3"/>
                <a:stretch>
                  <a:fillRect l="-5357" t="-5505"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FBD0285-3E54-4D9B-B4C3-BB203AC753C8}"/>
                  </a:ext>
                </a:extLst>
              </p:cNvPr>
              <p:cNvSpPr/>
              <p:nvPr/>
            </p:nvSpPr>
            <p:spPr>
              <a:xfrm>
                <a:off x="9334500" y="1740626"/>
                <a:ext cx="1587294" cy="664862"/>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l-PL" sz="2800" b="1" i="1">
                            <a:solidFill>
                              <a:srgbClr val="FFFFFF"/>
                            </a:solidFill>
                            <a:latin typeface="Cambria Math" panose="02040503050406030204" pitchFamily="18" charset="0"/>
                            <a:ea typeface="Arial" panose="020B0604020202020204" pitchFamily="34" charset="0"/>
                          </a:rPr>
                          <m:t>𝝅</m:t>
                        </m:r>
                      </m:num>
                      <m:den>
                        <m:r>
                          <a:rPr lang="pl-PL" sz="2800" b="1" i="1">
                            <a:solidFill>
                              <a:srgbClr val="FFFFFF"/>
                            </a:solidFill>
                            <a:latin typeface="Cambria Math" panose="02040503050406030204" pitchFamily="18" charset="0"/>
                            <a:ea typeface="Arial" panose="020B0604020202020204" pitchFamily="34" charset="0"/>
                          </a:rPr>
                          <m:t>𝟏𝟎</m:t>
                        </m:r>
                      </m:den>
                    </m:f>
                  </m:oMath>
                </a14:m>
                <a:r>
                  <a:rPr lang="vi-VN" sz="2800" b="1" dirty="0">
                    <a:solidFill>
                      <a:srgbClr val="FFFFFF"/>
                    </a:solidFill>
                    <a:latin typeface="UTM Swiss Condensed" panose="02000500000000000000" pitchFamily="2" charset="0"/>
                    <a:ea typeface="Times New Roman" panose="02020603050405020304" pitchFamily="18" charset="0"/>
                  </a:rPr>
                  <a:t> </a:t>
                </a:r>
                <a:r>
                  <a:rPr lang="vi-VN" sz="2800" b="1">
                    <a:solidFill>
                      <a:srgbClr val="FFFFFF"/>
                    </a:solidFill>
                    <a:latin typeface="UTM Swiss Condensed" panose="02000500000000000000" pitchFamily="2" charset="0"/>
                    <a:ea typeface="Times New Roman" panose="02020603050405020304" pitchFamily="18" charset="0"/>
                  </a:rPr>
                  <a:t>s.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DFBD0285-3E54-4D9B-B4C3-BB203AC753C8}"/>
                  </a:ext>
                </a:extLst>
              </p:cNvPr>
              <p:cNvSpPr>
                <a:spLocks noRot="1" noChangeAspect="1" noMove="1" noResize="1" noEditPoints="1" noAdjustHandles="1" noChangeArrowheads="1" noChangeShapeType="1" noTextEdit="1"/>
              </p:cNvSpPr>
              <p:nvPr/>
            </p:nvSpPr>
            <p:spPr>
              <a:xfrm>
                <a:off x="9334500" y="1740626"/>
                <a:ext cx="1587294" cy="664862"/>
              </a:xfrm>
              <a:prstGeom prst="rect">
                <a:avLst/>
              </a:prstGeom>
              <a:blipFill>
                <a:blip r:embed="rId4"/>
                <a:stretch>
                  <a:fillRect l="-7663" t="-5505" r="-6897"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55FAB54-9FAA-4EC4-B428-63AD2ADA6A7C}"/>
              </a:ext>
            </a:extLst>
          </p:cNvPr>
          <p:cNvSpPr/>
          <p:nvPr/>
        </p:nvSpPr>
        <p:spPr>
          <a:xfrm>
            <a:off x="9291666" y="170320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2392776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B237DC-0581-4709-B8B9-27FD5F7956A6}"/>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l-PL" sz="2800" b="1" dirty="0">
                <a:solidFill>
                  <a:srgbClr val="FFFF00"/>
                </a:solidFill>
                <a:latin typeface="UTM Swiss Condensed" panose="02000500000000000000" pitchFamily="2" charset="0"/>
                <a:cs typeface="Times New Roman" panose="02020603050405020304" pitchFamily="18" charset="0"/>
              </a:rPr>
              <a:t>Câu 21: Một con lắc đơn dao động điều hòa. Trong khoảng thời </a:t>
            </a:r>
            <a:r>
              <a:rPr lang="pl-PL" sz="2800" b="1">
                <a:solidFill>
                  <a:srgbClr val="FFFF00"/>
                </a:solidFill>
                <a:latin typeface="UTM Swiss Condensed" panose="02000500000000000000" pitchFamily="2" charset="0"/>
                <a:cs typeface="Times New Roman" panose="02020603050405020304" pitchFamily="18" charset="0"/>
              </a:rPr>
              <a:t>gian </a:t>
            </a:r>
            <a:r>
              <a:rPr lang="vi-VN" sz="2800" b="1">
                <a:solidFill>
                  <a:srgbClr val="FFFF00"/>
                </a:solidFill>
                <a:latin typeface="UTM Swiss Condensed" panose="02000500000000000000" pitchFamily="2" charset="0"/>
                <a:cs typeface="Times New Roman" panose="02020603050405020304" pitchFamily="18" charset="0"/>
              </a:rPr>
              <a:t>Δ</a:t>
            </a:r>
            <a:r>
              <a:rPr lang="pl-PL" sz="2800" b="1" dirty="0">
                <a:solidFill>
                  <a:srgbClr val="FFFF00"/>
                </a:solidFill>
                <a:latin typeface="UTM Swiss Condensed" panose="02000500000000000000" pitchFamily="2" charset="0"/>
                <a:cs typeface="Times New Roman" panose="02020603050405020304" pitchFamily="18" charset="0"/>
              </a:rPr>
              <a:t>t nó thực hiện 12 dao động. Khi giảm độ dài của con lắc đi 16 cm thì trong cùng khoảng thời </a:t>
            </a:r>
            <a:r>
              <a:rPr lang="pl-PL" sz="2800" b="1">
                <a:solidFill>
                  <a:srgbClr val="FFFF00"/>
                </a:solidFill>
                <a:latin typeface="UTM Swiss Condensed" panose="02000500000000000000" pitchFamily="2" charset="0"/>
                <a:cs typeface="Times New Roman" panose="02020603050405020304" pitchFamily="18" charset="0"/>
              </a:rPr>
              <a:t>gian </a:t>
            </a:r>
            <a:r>
              <a:rPr lang="vi-VN" sz="2800" b="1">
                <a:solidFill>
                  <a:srgbClr val="FFFF00"/>
                </a:solidFill>
                <a:latin typeface="UTM Swiss Condensed" panose="02000500000000000000" pitchFamily="2" charset="0"/>
                <a:cs typeface="Times New Roman" panose="02020603050405020304" pitchFamily="18" charset="0"/>
              </a:rPr>
              <a:t>Δ</a:t>
            </a:r>
            <a:r>
              <a:rPr lang="pl-PL" sz="2800" b="1" dirty="0">
                <a:solidFill>
                  <a:srgbClr val="FFFF00"/>
                </a:solidFill>
                <a:latin typeface="UTM Swiss Condensed" panose="02000500000000000000" pitchFamily="2" charset="0"/>
                <a:cs typeface="Times New Roman" panose="02020603050405020304" pitchFamily="18" charset="0"/>
              </a:rPr>
              <a:t>t như trên, con lắc thực hiện 20 dao động. Độ dài ban đầu của con lắc là: </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48C24FC-C47A-4BE4-8571-5782965E68F0}"/>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50 cm.</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1394A9A-9648-4A83-9811-45AE50D1D205}"/>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40 cm.</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4FA2104-2FE6-45F8-A2D4-CDFAB0C7DEA8}"/>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60 cm.</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B4D0B3D-85B2-47AE-8EBC-52ACAA9E3043}"/>
              </a:ext>
            </a:extLst>
          </p:cNvPr>
          <p:cNvSpPr/>
          <p:nvPr/>
        </p:nvSpPr>
        <p:spPr>
          <a:xfrm>
            <a:off x="9334500" y="2073281"/>
            <a:ext cx="1906291"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25 </a:t>
            </a:r>
            <a:r>
              <a:rPr lang="pt-BR" sz="2800" b="1">
                <a:solidFill>
                  <a:srgbClr val="FFFFFF"/>
                </a:solidFill>
                <a:latin typeface="UTM Swiss Condensed" panose="02000500000000000000" pitchFamily="2" charset="0"/>
                <a:ea typeface="Arial" panose="020B0604020202020204" pitchFamily="34" charset="0"/>
              </a:rPr>
              <a:t>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7CC1094-2E25-4D97-9D16-C9A59FFDC253}"/>
              </a:ext>
            </a:extLst>
          </p:cNvPr>
          <p:cNvSpPr/>
          <p:nvPr/>
        </p:nvSpPr>
        <p:spPr>
          <a:xfrm>
            <a:off x="3576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8610853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A3611-96AB-4E9C-B82B-7FB07E397265}"/>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22: Tại nơi có g = 9,8m</a:t>
            </a:r>
            <a:r>
              <a:rPr lang="pt-BR" sz="2800" b="1">
                <a:solidFill>
                  <a:srgbClr val="FFFF00"/>
                </a:solidFill>
                <a:latin typeface="UTM Swiss Condensed" panose="02000500000000000000" pitchFamily="2" charset="0"/>
                <a:cs typeface="Times New Roman" panose="02020603050405020304" pitchFamily="18" charset="0"/>
              </a:rPr>
              <a:t>/s2</a:t>
            </a:r>
            <a:r>
              <a:rPr lang="pt-BR" sz="2800" b="1" dirty="0">
                <a:solidFill>
                  <a:srgbClr val="FFFF00"/>
                </a:solidFill>
                <a:latin typeface="UTM Swiss Condensed" panose="02000500000000000000" pitchFamily="2" charset="0"/>
                <a:cs typeface="Times New Roman" panose="02020603050405020304" pitchFamily="18" charset="0"/>
              </a:rPr>
              <a:t> , một con lắc đơn có chiều dài dây treo 1m đang dao đông điều hòa với biên độ góc 0,1 rad. Ở vị trí có li độ góc 0,05rad vật nhỏ của con lắc có tốc độ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F74E5D0-6D26-4AB7-BB03-C9F59647F1C7}"/>
              </a:ext>
            </a:extLst>
          </p:cNvPr>
          <p:cNvSpPr/>
          <p:nvPr/>
        </p:nvSpPr>
        <p:spPr>
          <a:xfrm>
            <a:off x="762000" y="2073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2,7 cm/s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F8EF4E3B-44DB-4CF9-9A70-E553435CF1FF}"/>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2</a:t>
            </a:r>
            <a:r>
              <a:rPr lang="vi-VN" sz="2800" b="1" dirty="0">
                <a:solidFill>
                  <a:srgbClr val="FFFFFF"/>
                </a:solidFill>
                <a:latin typeface="UTM Swiss Condensed" panose="02000500000000000000" pitchFamily="2" charset="0"/>
                <a:ea typeface="Arial" panose="020B0604020202020204" pitchFamily="34" charset="0"/>
              </a:rPr>
              <a:t>7,1 cm/s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47E954A1-157A-427A-9C38-E5F155FC9F7B}"/>
              </a:ext>
            </a:extLst>
          </p:cNvPr>
          <p:cNvSpPr/>
          <p:nvPr/>
        </p:nvSpPr>
        <p:spPr>
          <a:xfrm>
            <a:off x="6477000" y="2073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1,6 cm/s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29872F83-A40E-46BE-AC3C-A6736D65B841}"/>
              </a:ext>
            </a:extLst>
          </p:cNvPr>
          <p:cNvSpPr/>
          <p:nvPr/>
        </p:nvSpPr>
        <p:spPr>
          <a:xfrm>
            <a:off x="9334500" y="2073281"/>
            <a:ext cx="235513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15,7 cm</a:t>
            </a:r>
            <a:r>
              <a:rPr lang="vi-VN" sz="2800" b="1">
                <a:solidFill>
                  <a:srgbClr val="FFFFFF"/>
                </a:solidFill>
                <a:latin typeface="UTM Swiss Condensed" panose="02000500000000000000" pitchFamily="2" charset="0"/>
                <a:ea typeface="Arial" panose="020B0604020202020204" pitchFamily="34" charset="0"/>
              </a:rPr>
              <a:t>/s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26CADC0-6FAC-451B-9F5B-994609859640}"/>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221686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719C65-9258-4536-8FAE-668803238F42}"/>
              </a:ext>
            </a:extLst>
          </p:cNvPr>
          <p:cNvSpPr/>
          <p:nvPr/>
        </p:nvSpPr>
        <p:spPr>
          <a:xfrm>
            <a:off x="127000" y="63500"/>
            <a:ext cx="11938000" cy="2596737"/>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23: Tại một nơi hai con lắc đơn dao động điều hòa. Trong cùng một khoảng thời gian, người ta thấy con lắc thứ nhất thực hiện được 4 dao động, con lắc thứ hai thực hiện được 5 dao động. Tổng chiều dài của hai con lắc là 164 cm. Chiều dài của mỗi con lắc lần lượt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039C733-1AB2-4CAE-8A00-A044ABD4BC94}"/>
              </a:ext>
            </a:extLst>
          </p:cNvPr>
          <p:cNvSpPr/>
          <p:nvPr/>
        </p:nvSpPr>
        <p:spPr>
          <a:xfrm>
            <a:off x="508000" y="2568801"/>
            <a:ext cx="608371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ℓ</a:t>
            </a:r>
            <a:r>
              <a:rPr lang="vi-VN" sz="2800" b="1" baseline="-25000" dirty="0">
                <a:solidFill>
                  <a:srgbClr val="FFFFFF"/>
                </a:solidFill>
                <a:latin typeface="UTM Swiss Condensed" panose="02000500000000000000" pitchFamily="2" charset="0"/>
                <a:ea typeface="Arial" panose="020B0604020202020204" pitchFamily="34" charset="0"/>
              </a:rPr>
              <a:t>1</a:t>
            </a:r>
            <a:r>
              <a:rPr lang="vi-VN" sz="2800" b="1" dirty="0">
                <a:solidFill>
                  <a:srgbClr val="FFFFFF"/>
                </a:solidFill>
                <a:latin typeface="UTM Swiss Condensed" panose="02000500000000000000" pitchFamily="2" charset="0"/>
                <a:ea typeface="Arial" panose="020B0604020202020204" pitchFamily="34" charset="0"/>
              </a:rPr>
              <a:t> = 100 m, ℓ</a:t>
            </a:r>
            <a:r>
              <a:rPr lang="vi-VN" sz="2800" b="1" baseline="-25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 = 6,4 m.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B17E415D-E418-445E-8DF9-7B57E3ABC569}"/>
              </a:ext>
            </a:extLst>
          </p:cNvPr>
          <p:cNvSpPr/>
          <p:nvPr/>
        </p:nvSpPr>
        <p:spPr>
          <a:xfrm>
            <a:off x="508000" y="3092021"/>
            <a:ext cx="4240263"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ℓ</a:t>
            </a:r>
            <a:r>
              <a:rPr lang="vi-VN" sz="2800" b="1" baseline="-25000"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1</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 64 cm, ℓ</a:t>
            </a:r>
            <a:r>
              <a:rPr lang="vi-VN" sz="2800" b="1" baseline="-25000"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2</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 100 cm.</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D2E32BA-FFE0-4880-BC4B-74C38D4DC126}"/>
              </a:ext>
            </a:extLst>
          </p:cNvPr>
          <p:cNvSpPr/>
          <p:nvPr/>
        </p:nvSpPr>
        <p:spPr>
          <a:xfrm>
            <a:off x="508000" y="3999962"/>
            <a:ext cx="5160387"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r>
              <a:rPr lang="vi-VN" sz="2800" b="1" dirty="0">
                <a:solidFill>
                  <a:srgbClr val="FFFFFF"/>
                </a:solidFill>
                <a:latin typeface="UTM Swiss Condensed" panose="02000500000000000000" pitchFamily="2" charset="0"/>
                <a:ea typeface="Arial" panose="020B0604020202020204" pitchFamily="34" charset="0"/>
              </a:rPr>
              <a:t>ℓ</a:t>
            </a:r>
            <a:r>
              <a:rPr lang="vi-VN" sz="2800" b="1" baseline="-25000" dirty="0">
                <a:solidFill>
                  <a:srgbClr val="FFFFFF"/>
                </a:solidFill>
                <a:latin typeface="UTM Swiss Condensed" panose="02000500000000000000" pitchFamily="2" charset="0"/>
                <a:ea typeface="Arial" panose="020B0604020202020204" pitchFamily="34" charset="0"/>
              </a:rPr>
              <a:t>1</a:t>
            </a:r>
            <a:r>
              <a:rPr lang="vi-VN" sz="2800" b="1" dirty="0">
                <a:solidFill>
                  <a:srgbClr val="FFFFFF"/>
                </a:solidFill>
                <a:latin typeface="UTM Swiss Condensed" panose="02000500000000000000" pitchFamily="2" charset="0"/>
                <a:ea typeface="Arial" panose="020B0604020202020204" pitchFamily="34" charset="0"/>
              </a:rPr>
              <a:t> = 1,00 m, ℓ</a:t>
            </a:r>
            <a:r>
              <a:rPr lang="vi-VN" sz="2800" b="1" baseline="-25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 = 64 cm.	</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01275DD7-F9C9-44F6-819D-4E776E2CB15E}"/>
              </a:ext>
            </a:extLst>
          </p:cNvPr>
          <p:cNvSpPr/>
          <p:nvPr/>
        </p:nvSpPr>
        <p:spPr>
          <a:xfrm>
            <a:off x="508000" y="4784792"/>
            <a:ext cx="470513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ℓ</a:t>
            </a:r>
            <a:r>
              <a:rPr lang="vi-VN" sz="2800" b="1" baseline="-25000" dirty="0">
                <a:solidFill>
                  <a:srgbClr val="FFFFFF"/>
                </a:solidFill>
                <a:latin typeface="UTM Swiss Condensed" panose="02000500000000000000" pitchFamily="2" charset="0"/>
                <a:ea typeface="Arial" panose="020B0604020202020204" pitchFamily="34" charset="0"/>
              </a:rPr>
              <a:t>1</a:t>
            </a:r>
            <a:r>
              <a:rPr lang="vi-VN" sz="2800" b="1" dirty="0">
                <a:solidFill>
                  <a:srgbClr val="FFFFFF"/>
                </a:solidFill>
                <a:latin typeface="UTM Swiss Condensed" panose="02000500000000000000" pitchFamily="2" charset="0"/>
                <a:ea typeface="Arial" panose="020B0604020202020204" pitchFamily="34" charset="0"/>
              </a:rPr>
              <a:t> = 6,4 cm, ℓ</a:t>
            </a:r>
            <a:r>
              <a:rPr lang="vi-VN" sz="2800" b="1" baseline="-25000" dirty="0">
                <a:solidFill>
                  <a:srgbClr val="FFFFFF"/>
                </a:solidFill>
                <a:latin typeface="UTM Swiss Condensed" panose="02000500000000000000" pitchFamily="2" charset="0"/>
                <a:ea typeface="Arial" panose="020B0604020202020204" pitchFamily="34" charset="0"/>
              </a:rPr>
              <a:t>2</a:t>
            </a:r>
            <a:r>
              <a:rPr lang="vi-VN" sz="2800" b="1" dirty="0">
                <a:solidFill>
                  <a:srgbClr val="FFFFFF"/>
                </a:solidFill>
                <a:latin typeface="UTM Swiss Condensed" panose="02000500000000000000" pitchFamily="2" charset="0"/>
                <a:ea typeface="Arial" panose="020B0604020202020204" pitchFamily="34" charset="0"/>
              </a:rPr>
              <a:t> = 100 </a:t>
            </a:r>
            <a:r>
              <a:rPr lang="vi-VN" sz="2800" b="1">
                <a:solidFill>
                  <a:srgbClr val="FFFFFF"/>
                </a:solidFill>
                <a:latin typeface="UTM Swiss Condensed" panose="02000500000000000000" pitchFamily="2" charset="0"/>
                <a:ea typeface="Arial" panose="020B0604020202020204" pitchFamily="34" charset="0"/>
              </a:rPr>
              <a:t>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5C5D895-7037-4E7A-A02C-A35C11136AD7}"/>
              </a:ext>
            </a:extLst>
          </p:cNvPr>
          <p:cNvSpPr/>
          <p:nvPr/>
        </p:nvSpPr>
        <p:spPr>
          <a:xfrm>
            <a:off x="465166" y="4747366"/>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103223178"/>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A530C-A970-4213-970A-4EC69EF870A8}"/>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24: Một con lắc đơn dao động nhỏ với biên độ 4cm. Khoảng thời gian giữa hai lần liên tiếp vận tốc của vật đạt giá trị cực đại là 0,05s. Khoảng thời gian ngắn nhất để nó đi từ vị trí có li độ s1 = 2cm đến li độ s2 = 4 cm là:</a:t>
            </a:r>
          </a:p>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	</a:t>
            </a: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75B02C4-F3D2-48B4-B270-622150779C94}"/>
                  </a:ext>
                </a:extLst>
              </p:cNvPr>
              <p:cNvSpPr/>
              <p:nvPr/>
            </p:nvSpPr>
            <p:spPr>
              <a:xfrm>
                <a:off x="762000" y="2073281"/>
                <a:ext cx="2390398" cy="714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𝟏𝟐𝟎</m:t>
                        </m:r>
                      </m:den>
                    </m:f>
                  </m:oMath>
                </a14:m>
                <a:r>
                  <a:rPr lang="vi-VN" sz="2800" b="1" dirty="0">
                    <a:solidFill>
                      <a:srgbClr val="FFFFFF"/>
                    </a:solidFill>
                    <a:latin typeface="UTM Swiss Condensed" panose="02000500000000000000" pitchFamily="2" charset="0"/>
                    <a:ea typeface="Times New Roman" panose="02020603050405020304" pitchFamily="18" charset="0"/>
                  </a:rPr>
                  <a:t>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275B02C4-F3D2-48B4-B270-622150779C94}"/>
                  </a:ext>
                </a:extLst>
              </p:cNvPr>
              <p:cNvSpPr>
                <a:spLocks noRot="1" noChangeAspect="1" noMove="1" noResize="1" noEditPoints="1" noAdjustHandles="1" noChangeArrowheads="1" noChangeShapeType="1" noTextEdit="1"/>
              </p:cNvSpPr>
              <p:nvPr/>
            </p:nvSpPr>
            <p:spPr>
              <a:xfrm>
                <a:off x="762000" y="2073281"/>
                <a:ext cx="2390398" cy="714683"/>
              </a:xfrm>
              <a:prstGeom prst="rect">
                <a:avLst/>
              </a:prstGeom>
              <a:blipFill>
                <a:blip r:embed="rId2"/>
                <a:stretch>
                  <a:fillRect l="-5102"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B0363EF-2009-4317-814C-B1AD57D36B80}"/>
                  </a:ext>
                </a:extLst>
              </p:cNvPr>
              <p:cNvSpPr/>
              <p:nvPr/>
            </p:nvSpPr>
            <p:spPr>
              <a:xfrm>
                <a:off x="3619500" y="2073281"/>
                <a:ext cx="2390398" cy="71481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𝟖𝟎</m:t>
                        </m:r>
                      </m:den>
                    </m:f>
                  </m:oMath>
                </a14:m>
                <a:r>
                  <a:rPr lang="vi-VN" sz="2800" b="1" dirty="0">
                    <a:solidFill>
                      <a:srgbClr val="FFFFFF"/>
                    </a:solidFill>
                    <a:latin typeface="UTM Swiss Condensed" panose="02000500000000000000" pitchFamily="2" charset="0"/>
                    <a:ea typeface="Times New Roman" panose="02020603050405020304" pitchFamily="18" charset="0"/>
                  </a:rPr>
                  <a:t>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2B0363EF-2009-4317-814C-B1AD57D36B80}"/>
                  </a:ext>
                </a:extLst>
              </p:cNvPr>
              <p:cNvSpPr>
                <a:spLocks noRot="1" noChangeAspect="1" noMove="1" noResize="1" noEditPoints="1" noAdjustHandles="1" noChangeArrowheads="1" noChangeShapeType="1" noTextEdit="1"/>
              </p:cNvSpPr>
              <p:nvPr/>
            </p:nvSpPr>
            <p:spPr>
              <a:xfrm>
                <a:off x="3619500" y="2073281"/>
                <a:ext cx="2390398" cy="714811"/>
              </a:xfrm>
              <a:prstGeom prst="rect">
                <a:avLst/>
              </a:prstGeom>
              <a:blipFill>
                <a:blip r:embed="rId3"/>
                <a:stretch>
                  <a:fillRect l="-5357"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C5E8155-F754-4593-8EBC-22055C0774DB}"/>
                  </a:ext>
                </a:extLst>
              </p:cNvPr>
              <p:cNvSpPr/>
              <p:nvPr/>
            </p:nvSpPr>
            <p:spPr>
              <a:xfrm>
                <a:off x="6477000" y="2073281"/>
                <a:ext cx="2390398" cy="714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𝟏𝟎𝟎</m:t>
                        </m:r>
                      </m:den>
                    </m:f>
                  </m:oMath>
                </a14:m>
                <a:r>
                  <a:rPr lang="vi-VN" sz="2800" b="1" dirty="0">
                    <a:solidFill>
                      <a:srgbClr val="FFFFFF"/>
                    </a:solidFill>
                    <a:latin typeface="UTM Swiss Condensed" panose="02000500000000000000" pitchFamily="2" charset="0"/>
                    <a:ea typeface="Times New Roman" panose="02020603050405020304" pitchFamily="18" charset="0"/>
                  </a:rPr>
                  <a:t>s.</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AC5E8155-F754-4593-8EBC-22055C0774DB}"/>
                  </a:ext>
                </a:extLst>
              </p:cNvPr>
              <p:cNvSpPr>
                <a:spLocks noRot="1" noChangeAspect="1" noMove="1" noResize="1" noEditPoints="1" noAdjustHandles="1" noChangeArrowheads="1" noChangeShapeType="1" noTextEdit="1"/>
              </p:cNvSpPr>
              <p:nvPr/>
            </p:nvSpPr>
            <p:spPr>
              <a:xfrm>
                <a:off x="6477000" y="2073281"/>
                <a:ext cx="2390398" cy="714683"/>
              </a:xfrm>
              <a:prstGeom prst="rect">
                <a:avLst/>
              </a:prstGeom>
              <a:blipFill>
                <a:blip r:embed="rId4"/>
                <a:stretch>
                  <a:fillRect l="-5357" r="-4082"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DEA8AC9-4A59-45C7-9A1A-AFEC5D2DA3DE}"/>
                  </a:ext>
                </a:extLst>
              </p:cNvPr>
              <p:cNvSpPr/>
              <p:nvPr/>
            </p:nvSpPr>
            <p:spPr>
              <a:xfrm>
                <a:off x="9199848" y="2073281"/>
                <a:ext cx="1497526" cy="948080"/>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D.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𝟔𝟎</m:t>
                        </m:r>
                      </m:den>
                    </m:f>
                  </m:oMath>
                </a14:m>
                <a:r>
                  <a:rPr lang="vi-VN" sz="2800" b="1">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s.    </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id="{CDEA8AC9-4A59-45C7-9A1A-AFEC5D2DA3DE}"/>
                  </a:ext>
                </a:extLst>
              </p:cNvPr>
              <p:cNvSpPr>
                <a:spLocks noRot="1" noChangeAspect="1" noMove="1" noResize="1" noEditPoints="1" noAdjustHandles="1" noChangeArrowheads="1" noChangeShapeType="1" noTextEdit="1"/>
              </p:cNvSpPr>
              <p:nvPr/>
            </p:nvSpPr>
            <p:spPr>
              <a:xfrm>
                <a:off x="9199848" y="2073281"/>
                <a:ext cx="1497526" cy="948080"/>
              </a:xfrm>
              <a:prstGeom prst="rect">
                <a:avLst/>
              </a:prstGeom>
              <a:blipFill>
                <a:blip r:embed="rId5"/>
                <a:stretch>
                  <a:fillRect l="-8130" r="-7317" b="-5128"/>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BB954EE-AA98-441B-B9C8-F022F60C58AC}"/>
              </a:ext>
            </a:extLst>
          </p:cNvPr>
          <p:cNvSpPr/>
          <p:nvPr/>
        </p:nvSpPr>
        <p:spPr>
          <a:xfrm>
            <a:off x="9291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71544504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D205A-E043-402B-BAF0-5AC16BA4527F}"/>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25:  Một vật dao động điều hoà có li độ x biến thiên theo thời gian như đồ thị hình vẽ. Phương trình dao động của vật:</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1A1F443-3BDD-4E2C-9CE0-C70B5FE77F30}"/>
                  </a:ext>
                </a:extLst>
              </p:cNvPr>
              <p:cNvSpPr/>
              <p:nvPr/>
            </p:nvSpPr>
            <p:spPr>
              <a:xfrm>
                <a:off x="1016000" y="1577761"/>
                <a:ext cx="3881191" cy="1382045"/>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x = 20cos(</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𝝅</m:t>
                        </m:r>
                      </m:num>
                      <m:den>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cm</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21A1F443-3BDD-4E2C-9CE0-C70B5FE77F30}"/>
                  </a:ext>
                </a:extLst>
              </p:cNvPr>
              <p:cNvSpPr>
                <a:spLocks noRot="1" noChangeAspect="1" noMove="1" noResize="1" noEditPoints="1" noAdjustHandles="1" noChangeArrowheads="1" noChangeShapeType="1" noTextEdit="1"/>
              </p:cNvSpPr>
              <p:nvPr/>
            </p:nvSpPr>
            <p:spPr>
              <a:xfrm>
                <a:off x="1016000" y="1577761"/>
                <a:ext cx="3881191" cy="1382045"/>
              </a:xfrm>
              <a:prstGeom prst="rect">
                <a:avLst/>
              </a:prstGeom>
              <a:blipFill>
                <a:blip r:embed="rId2"/>
                <a:stretch>
                  <a:fillRect l="-3302" r="-2201"/>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4B789B43-4249-43FA-A832-7CA4DB865339}"/>
              </a:ext>
            </a:extLst>
          </p:cNvPr>
          <p:cNvSpPr/>
          <p:nvPr/>
        </p:nvSpPr>
        <p:spPr>
          <a:xfrm>
            <a:off x="6477000" y="1577761"/>
            <a:ext cx="307488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x = 10cos8πt cm</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AD88A82-F9CC-48E7-8C48-EB61984A107D}"/>
                  </a:ext>
                </a:extLst>
              </p:cNvPr>
              <p:cNvSpPr/>
              <p:nvPr/>
            </p:nvSpPr>
            <p:spPr>
              <a:xfrm>
                <a:off x="1016000" y="2339761"/>
                <a:ext cx="3610284" cy="1382045"/>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x = 20cos(</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t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𝝅</m:t>
                        </m:r>
                      </m:num>
                      <m:den>
                        <m: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cm</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CAD88A82-F9CC-48E7-8C48-EB61984A107D}"/>
                  </a:ext>
                </a:extLst>
              </p:cNvPr>
              <p:cNvSpPr>
                <a:spLocks noRot="1" noChangeAspect="1" noMove="1" noResize="1" noEditPoints="1" noAdjustHandles="1" noChangeArrowheads="1" noChangeShapeType="1" noTextEdit="1"/>
              </p:cNvSpPr>
              <p:nvPr/>
            </p:nvSpPr>
            <p:spPr>
              <a:xfrm>
                <a:off x="1016000" y="2339761"/>
                <a:ext cx="3610284" cy="1382045"/>
              </a:xfrm>
              <a:prstGeom prst="rect">
                <a:avLst/>
              </a:prstGeom>
              <a:blipFill>
                <a:blip r:embed="rId3"/>
                <a:stretch>
                  <a:fillRect l="-3547" r="-2365"/>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B9C5E258-FBB9-4D86-A28E-7C688B320879}"/>
              </a:ext>
            </a:extLst>
          </p:cNvPr>
          <p:cNvSpPr/>
          <p:nvPr/>
        </p:nvSpPr>
        <p:spPr>
          <a:xfrm>
            <a:off x="6477000" y="2339761"/>
            <a:ext cx="3629520"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vi-VN" sz="2800" b="1" dirty="0">
                <a:solidFill>
                  <a:srgbClr val="FFFFFF"/>
                </a:solidFill>
                <a:latin typeface="UTM Swiss Condensed" panose="02000500000000000000" pitchFamily="2" charset="0"/>
                <a:ea typeface="Arial" panose="020B0604020202020204" pitchFamily="34" charset="0"/>
              </a:rPr>
              <a:t>x = </a:t>
            </a:r>
            <a:r>
              <a:rPr lang="vi-VN" sz="2800" b="1">
                <a:solidFill>
                  <a:srgbClr val="FFFFFF"/>
                </a:solidFill>
                <a:latin typeface="UTM Swiss Condensed" panose="02000500000000000000" pitchFamily="2" charset="0"/>
                <a:ea typeface="Arial" panose="020B0604020202020204" pitchFamily="34" charset="0"/>
              </a:rPr>
              <a:t>10cos10πt 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1C5A8C6-07BC-4A8F-A24F-CF33E930BD48}"/>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1609349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3BBE53-4FDA-4957-959E-2B8F8840F6AA}"/>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26: Một sợi dây dài ℓ nếu làm một con lắc đơn thì tần số riêng của nó là 0,6 Hz. Nếu cắt sợi dây này làm hai phần tạo thành hai con lắc đơn thì tần số riêng của hai con lắc đó lần lượt là 1 Hz và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71F383E-C4F5-4C62-9687-7C4A25B64BD6}"/>
              </a:ext>
            </a:extLst>
          </p:cNvPr>
          <p:cNvSpPr/>
          <p:nvPr/>
        </p:nvSpPr>
        <p:spPr>
          <a:xfrm>
            <a:off x="762000" y="2073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0,65 Hz.</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85A2F5F-2DA3-45F8-A465-C5683FCC015C}"/>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0,75 Hz.</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3AEE7DC9-BA01-41B6-B733-FC397EFE68C7}"/>
              </a:ext>
            </a:extLst>
          </p:cNvPr>
          <p:cNvSpPr/>
          <p:nvPr/>
        </p:nvSpPr>
        <p:spPr>
          <a:xfrm>
            <a:off x="6477000" y="2073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0,85 Hz.</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6B92995-5F52-4F79-B432-333CFBE08E2D}"/>
              </a:ext>
            </a:extLst>
          </p:cNvPr>
          <p:cNvSpPr/>
          <p:nvPr/>
        </p:nvSpPr>
        <p:spPr>
          <a:xfrm>
            <a:off x="9334500" y="2073281"/>
            <a:ext cx="209544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0,95 </a:t>
            </a:r>
            <a:r>
              <a:rPr lang="vi-VN" sz="2800" b="1">
                <a:solidFill>
                  <a:srgbClr val="FFFFFF"/>
                </a:solidFill>
                <a:latin typeface="UTM Swiss Condensed" panose="02000500000000000000" pitchFamily="2" charset="0"/>
                <a:ea typeface="Arial" panose="020B0604020202020204" pitchFamily="34" charset="0"/>
              </a:rPr>
              <a:t>Hz.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E40E7C4-0CA4-4821-BDD7-FA8E82EB846E}"/>
              </a:ext>
            </a:extLst>
          </p:cNvPr>
          <p:cNvSpPr/>
          <p:nvPr/>
        </p:nvSpPr>
        <p:spPr>
          <a:xfrm>
            <a:off x="9291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619646239"/>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08D6118-582E-4527-B60E-DBCDF83C1955}"/>
                  </a:ext>
                </a:extLst>
              </p:cNvPr>
              <p:cNvSpPr/>
              <p:nvPr/>
            </p:nvSpPr>
            <p:spPr>
              <a:xfrm>
                <a:off x="127000" y="63500"/>
                <a:ext cx="11938000" cy="17685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27: Một vật dao động điều hoà có phương trình x = Acos(ωt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𝟑</m:t>
                        </m:r>
                      </m:den>
                    </m:f>
                  </m:oMath>
                </a14:m>
                <a:r>
                  <a:rPr lang="vi-VN" sz="2800" b="1" dirty="0">
                    <a:solidFill>
                      <a:srgbClr val="FFFF00"/>
                    </a:solidFill>
                    <a:latin typeface="UTM Swiss Condensed" panose="02000500000000000000" pitchFamily="2" charset="0"/>
                    <a:cs typeface="Times New Roman" panose="02020603050405020304" pitchFamily="18" charset="0"/>
                  </a:rPr>
                  <a:t>) (cm, s). Gốc thời gian t = 0 đã chọn khi vật qua li độ</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08D6118-582E-4527-B60E-DBCDF83C1955}"/>
                  </a:ext>
                </a:extLst>
              </p:cNvPr>
              <p:cNvSpPr>
                <a:spLocks noRot="1" noChangeAspect="1" noMove="1" noResize="1" noEditPoints="1" noAdjustHandles="1" noChangeArrowheads="1" noChangeShapeType="1" noTextEdit="1"/>
              </p:cNvSpPr>
              <p:nvPr/>
            </p:nvSpPr>
            <p:spPr>
              <a:xfrm>
                <a:off x="127000" y="63500"/>
                <a:ext cx="11938000" cy="1768561"/>
              </a:xfrm>
              <a:prstGeom prst="rect">
                <a:avLst/>
              </a:prstGeom>
              <a:blipFill>
                <a:blip r:embed="rId2"/>
                <a:stretch>
                  <a:fillRect l="-865" r="-814"/>
                </a:stretch>
              </a:blipFill>
              <a:ln>
                <a:solidFill>
                  <a:srgbClr val="FFFF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5163FFE-FE7D-436D-A6AB-D5840A16E81E}"/>
                  </a:ext>
                </a:extLst>
              </p:cNvPr>
              <p:cNvSpPr/>
              <p:nvPr/>
            </p:nvSpPr>
            <p:spPr>
              <a:xfrm>
                <a:off x="508000" y="1740626"/>
                <a:ext cx="6083717" cy="78329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x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 </a:t>
                </a:r>
                <a:r>
                  <a:rPr lang="vi-VN" sz="2800" b="1" dirty="0">
                    <a:solidFill>
                      <a:srgbClr val="FFFFFF"/>
                    </a:solidFill>
                    <a:latin typeface="UTM Swiss Condensed" panose="02000500000000000000" pitchFamily="2" charset="0"/>
                    <a:ea typeface="Arial" panose="020B0604020202020204" pitchFamily="34" charset="0"/>
                  </a:rPr>
                  <a:t>theo chiều dương quỹ đạo.</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75163FFE-FE7D-436D-A6AB-D5840A16E81E}"/>
                  </a:ext>
                </a:extLst>
              </p:cNvPr>
              <p:cNvSpPr>
                <a:spLocks noRot="1" noChangeAspect="1" noMove="1" noResize="1" noEditPoints="1" noAdjustHandles="1" noChangeArrowheads="1" noChangeShapeType="1" noTextEdit="1"/>
              </p:cNvSpPr>
              <p:nvPr/>
            </p:nvSpPr>
            <p:spPr>
              <a:xfrm>
                <a:off x="508000" y="1740626"/>
                <a:ext cx="6083717" cy="783291"/>
              </a:xfrm>
              <a:prstGeom prst="rect">
                <a:avLst/>
              </a:prstGeom>
              <a:blipFill>
                <a:blip r:embed="rId3"/>
                <a:stretch>
                  <a:fillRect l="-2004" r="-1102" b="-781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BA6BB9B-4B9D-46CC-9DF3-B2274F0A9184}"/>
                  </a:ext>
                </a:extLst>
              </p:cNvPr>
              <p:cNvSpPr/>
              <p:nvPr/>
            </p:nvSpPr>
            <p:spPr>
              <a:xfrm>
                <a:off x="508000" y="2523917"/>
                <a:ext cx="5093702" cy="155965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x =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e>
                        </m:rad>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theo chiều âm quỹ đạo.</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CBA6BB9B-4B9D-46CC-9DF3-B2274F0A9184}"/>
                  </a:ext>
                </a:extLst>
              </p:cNvPr>
              <p:cNvSpPr>
                <a:spLocks noRot="1" noChangeAspect="1" noMove="1" noResize="1" noEditPoints="1" noAdjustHandles="1" noChangeArrowheads="1" noChangeShapeType="1" noTextEdit="1"/>
              </p:cNvSpPr>
              <p:nvPr/>
            </p:nvSpPr>
            <p:spPr>
              <a:xfrm>
                <a:off x="508000" y="2523917"/>
                <a:ext cx="5093702" cy="1559658"/>
              </a:xfrm>
              <a:prstGeom prst="rect">
                <a:avLst/>
              </a:prstGeom>
              <a:blipFill>
                <a:blip r:embed="rId4"/>
                <a:stretch>
                  <a:fillRect l="-2392" r="-155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EC0B8E4-ED19-4C33-83B2-E4FB4623A82D}"/>
                  </a:ext>
                </a:extLst>
              </p:cNvPr>
              <p:cNvSpPr/>
              <p:nvPr/>
            </p:nvSpPr>
            <p:spPr>
              <a:xfrm>
                <a:off x="508000" y="4083575"/>
                <a:ext cx="6083717" cy="711477"/>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x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𝑨</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 theo chiều dương quỹ đạo.</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9EC0B8E4-ED19-4C33-83B2-E4FB4623A82D}"/>
                  </a:ext>
                </a:extLst>
              </p:cNvPr>
              <p:cNvSpPr>
                <a:spLocks noRot="1" noChangeAspect="1" noMove="1" noResize="1" noEditPoints="1" noAdjustHandles="1" noChangeArrowheads="1" noChangeShapeType="1" noTextEdit="1"/>
              </p:cNvSpPr>
              <p:nvPr/>
            </p:nvSpPr>
            <p:spPr>
              <a:xfrm>
                <a:off x="508000" y="4083575"/>
                <a:ext cx="6083717" cy="711477"/>
              </a:xfrm>
              <a:prstGeom prst="rect">
                <a:avLst/>
              </a:prstGeom>
              <a:blipFill>
                <a:blip r:embed="rId5"/>
                <a:stretch>
                  <a:fillRect l="-2004"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FB388D6-FEBC-40A1-B231-D5D274EE5167}"/>
                  </a:ext>
                </a:extLst>
              </p:cNvPr>
              <p:cNvSpPr/>
              <p:nvPr/>
            </p:nvSpPr>
            <p:spPr>
              <a:xfrm>
                <a:off x="508000" y="4795052"/>
                <a:ext cx="5139548" cy="711477"/>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vi-VN" sz="2800" b="1" dirty="0">
                    <a:solidFill>
                      <a:srgbClr val="FFFFFF"/>
                    </a:solidFill>
                    <a:latin typeface="UTM Swiss Condensed" panose="02000500000000000000" pitchFamily="2" charset="0"/>
                    <a:ea typeface="Arial" panose="020B0604020202020204" pitchFamily="34" charset="0"/>
                  </a:rPr>
                  <a:t>x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𝑨</m:t>
                        </m:r>
                      </m:num>
                      <m:den>
                        <m:r>
                          <a:rPr lang="vi-VN" sz="2800" b="1" i="1">
                            <a:solidFill>
                              <a:srgbClr val="FFFFFF"/>
                            </a:solidFill>
                            <a:latin typeface="Cambria Math" panose="02040503050406030204" pitchFamily="18" charset="0"/>
                            <a:ea typeface="Arial" panose="020B0604020202020204" pitchFamily="34"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 theo chiều âm quỹ </a:t>
                </a:r>
                <a:r>
                  <a:rPr lang="vi-VN" sz="2800" b="1">
                    <a:solidFill>
                      <a:srgbClr val="FFFFFF"/>
                    </a:solidFill>
                    <a:latin typeface="UTM Swiss Condensed" panose="02000500000000000000" pitchFamily="2" charset="0"/>
                    <a:ea typeface="Arial" panose="020B0604020202020204" pitchFamily="34" charset="0"/>
                  </a:rPr>
                  <a:t>đạo.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0FB388D6-FEBC-40A1-B231-D5D274EE5167}"/>
                  </a:ext>
                </a:extLst>
              </p:cNvPr>
              <p:cNvSpPr>
                <a:spLocks noRot="1" noChangeAspect="1" noMove="1" noResize="1" noEditPoints="1" noAdjustHandles="1" noChangeArrowheads="1" noChangeShapeType="1" noTextEdit="1"/>
              </p:cNvSpPr>
              <p:nvPr/>
            </p:nvSpPr>
            <p:spPr>
              <a:xfrm>
                <a:off x="508000" y="4795052"/>
                <a:ext cx="5139548" cy="711477"/>
              </a:xfrm>
              <a:prstGeom prst="rect">
                <a:avLst/>
              </a:prstGeom>
              <a:blipFill>
                <a:blip r:embed="rId6"/>
                <a:stretch>
                  <a:fillRect l="-2372" r="-1542"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212EAF4-56F7-43D3-9CAF-7CC6CABE189D}"/>
              </a:ext>
            </a:extLst>
          </p:cNvPr>
          <p:cNvSpPr/>
          <p:nvPr/>
        </p:nvSpPr>
        <p:spPr>
          <a:xfrm>
            <a:off x="465166" y="170320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75493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B229065-1CD0-4747-AD36-0EB8762FF742}"/>
                  </a:ext>
                </a:extLst>
              </p:cNvPr>
              <p:cNvSpPr/>
              <p:nvPr/>
            </p:nvSpPr>
            <p:spPr>
              <a:xfrm>
                <a:off x="127000" y="63500"/>
                <a:ext cx="11938000" cy="1768561"/>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28: Một vật dao động điều hoà có phương trình x = 5cos(2πt +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𝟑</m:t>
                        </m:r>
                      </m:den>
                    </m:f>
                  </m:oMath>
                </a14:m>
                <a:r>
                  <a:rPr lang="vi-VN" sz="2800" b="1" dirty="0">
                    <a:solidFill>
                      <a:srgbClr val="FFFF00"/>
                    </a:solidFill>
                    <a:latin typeface="UTM Swiss Condensed" panose="02000500000000000000" pitchFamily="2" charset="0"/>
                    <a:cs typeface="Times New Roman" panose="02020603050405020304" pitchFamily="18" charset="0"/>
                  </a:rPr>
                  <a:t>) (cm, s). Quãng đường vật đi được sau 2,5 s kể từ khi bắt đầu dao động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9B229065-1CD0-4747-AD36-0EB8762FF742}"/>
                  </a:ext>
                </a:extLst>
              </p:cNvPr>
              <p:cNvSpPr>
                <a:spLocks noRot="1" noChangeAspect="1" noMove="1" noResize="1" noEditPoints="1" noAdjustHandles="1" noChangeArrowheads="1" noChangeShapeType="1" noTextEdit="1"/>
              </p:cNvSpPr>
              <p:nvPr/>
            </p:nvSpPr>
            <p:spPr>
              <a:xfrm>
                <a:off x="127000" y="63500"/>
                <a:ext cx="11938000" cy="1768561"/>
              </a:xfrm>
              <a:prstGeom prst="rect">
                <a:avLst/>
              </a:prstGeom>
              <a:blipFill>
                <a:blip r:embed="rId2"/>
                <a:stretch>
                  <a:fillRect l="-865" r="-1526" b="-7071"/>
                </a:stretch>
              </a:blipFill>
              <a:ln>
                <a:solidFill>
                  <a:srgbClr val="FFFF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16FFA61F-5901-4BA3-86EC-FDB0DB704D6E}"/>
              </a:ext>
            </a:extLst>
          </p:cNvPr>
          <p:cNvSpPr/>
          <p:nvPr/>
        </p:nvSpPr>
        <p:spPr>
          <a:xfrm>
            <a:off x="762000" y="1740626"/>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50</a:t>
            </a:r>
            <a:r>
              <a:rPr lang="vi-VN" sz="2800" b="1" dirty="0">
                <a:solidFill>
                  <a:srgbClr val="FFFFFF"/>
                </a:solidFill>
                <a:latin typeface="UTM Swiss Condensed" panose="02000500000000000000" pitchFamily="2" charset="0"/>
                <a:ea typeface="Arial" panose="020B0604020202020204" pitchFamily="34" charset="0"/>
              </a:rPr>
              <a:t> cm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46FA5493-0D7A-4EC7-B049-5F5A3961B1F7}"/>
              </a:ext>
            </a:extLst>
          </p:cNvPr>
          <p:cNvSpPr/>
          <p:nvPr/>
        </p:nvSpPr>
        <p:spPr>
          <a:xfrm>
            <a:off x="3619500" y="1740626"/>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40 cm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794DA5C-3ACB-4048-85F1-74F839350D73}"/>
              </a:ext>
            </a:extLst>
          </p:cNvPr>
          <p:cNvSpPr/>
          <p:nvPr/>
        </p:nvSpPr>
        <p:spPr>
          <a:xfrm>
            <a:off x="6477000" y="1740626"/>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30 cm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695BCF2-DD40-441B-ADD2-513D627B0F5A}"/>
              </a:ext>
            </a:extLst>
          </p:cNvPr>
          <p:cNvSpPr/>
          <p:nvPr/>
        </p:nvSpPr>
        <p:spPr>
          <a:xfrm>
            <a:off x="9334500" y="1740626"/>
            <a:ext cx="18165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r>
              <a:rPr lang="vi-VN" sz="2800" b="1">
                <a:solidFill>
                  <a:srgbClr val="FFFFFF"/>
                </a:solidFill>
                <a:latin typeface="UTM Swiss Condensed" panose="02000500000000000000" pitchFamily="2" charset="0"/>
                <a:ea typeface="Arial" panose="020B0604020202020204" pitchFamily="34" charset="0"/>
              </a:rPr>
              <a:t>20 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EDF7BF0-3C28-4B5F-A4BE-16DD2CD525F4}"/>
              </a:ext>
            </a:extLst>
          </p:cNvPr>
          <p:cNvSpPr/>
          <p:nvPr/>
        </p:nvSpPr>
        <p:spPr>
          <a:xfrm>
            <a:off x="3576666" y="170320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4288410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CC56C-BEC9-4EF5-893D-0677C804EE13}"/>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29: Dao động điều hoà của một vật có vận tốc cực đại là vmax = 8π cm/s và gia tốc cực đại amax = 16π2 cm/s2 thì biên độ của dao động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1828D29D-66FB-48B1-8DFC-3A88D4520FC2}"/>
              </a:ext>
            </a:extLst>
          </p:cNvPr>
          <p:cNvSpPr/>
          <p:nvPr/>
        </p:nvSpPr>
        <p:spPr>
          <a:xfrm>
            <a:off x="762000" y="157776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A. 3 cm.</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485CBAD-6C27-41CC-9481-27B972DE4A3F}"/>
              </a:ext>
            </a:extLst>
          </p:cNvPr>
          <p:cNvSpPr/>
          <p:nvPr/>
        </p:nvSpPr>
        <p:spPr>
          <a:xfrm>
            <a:off x="36195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a:t>
            </a:r>
            <a:r>
              <a:rPr lang="pt-BR" sz="2800" b="1" dirty="0">
                <a:solidFill>
                  <a:srgbClr val="FFFFFF"/>
                </a:solidFill>
                <a:latin typeface="UTM Swiss Condensed" panose="02000500000000000000" pitchFamily="2" charset="0"/>
                <a:ea typeface="Meiryo" panose="020B0604030504040204" pitchFamily="34" charset="-128"/>
              </a:rPr>
              <a:t> </a:t>
            </a:r>
            <a:r>
              <a:rPr lang="vi-VN" sz="2800" b="1" dirty="0">
                <a:solidFill>
                  <a:srgbClr val="FFFFFF"/>
                </a:solidFill>
                <a:latin typeface="UTM Swiss Condensed" panose="02000500000000000000" pitchFamily="2" charset="0"/>
                <a:ea typeface="Meiryo" panose="020B0604030504040204" pitchFamily="34" charset="-128"/>
              </a:rPr>
              <a:t>4 cm.</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723FE22-FCE9-4A53-A1AA-A61ED8D6DCEC}"/>
              </a:ext>
            </a:extLst>
          </p:cNvPr>
          <p:cNvSpPr/>
          <p:nvPr/>
        </p:nvSpPr>
        <p:spPr>
          <a:xfrm>
            <a:off x="6477000" y="157776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C. 5 cm.</a:t>
            </a:r>
            <a:r>
              <a:rPr lang="vi-VN" sz="2800" b="1">
                <a:solidFill>
                  <a:srgbClr val="FFFFFF"/>
                </a:solidFill>
                <a:latin typeface="UTM Swiss Condensed" panose="02000500000000000000" pitchFamily="2" charset="0"/>
                <a:ea typeface="Meiryo" panose="020B0604030504040204" pitchFamily="34" charset="-128"/>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9D63B4B-43EB-48FA-AF45-A1C779F8B572}"/>
              </a:ext>
            </a:extLst>
          </p:cNvPr>
          <p:cNvSpPr/>
          <p:nvPr/>
        </p:nvSpPr>
        <p:spPr>
          <a:xfrm>
            <a:off x="9334500" y="1577761"/>
            <a:ext cx="172675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Meiryo" panose="020B0604030504040204" pitchFamily="34" charset="-128"/>
              </a:rPr>
              <a:t>D. 8 </a:t>
            </a:r>
            <a:r>
              <a:rPr lang="vi-VN" sz="2800" b="1">
                <a:solidFill>
                  <a:srgbClr val="FFFFFF"/>
                </a:solidFill>
                <a:latin typeface="UTM Swiss Condensed" panose="02000500000000000000" pitchFamily="2" charset="0"/>
                <a:ea typeface="Meiryo" panose="020B0604030504040204" pitchFamily="34" charset="-128"/>
              </a:rPr>
              <a:t>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2735F9A-1C82-41BA-964A-BDD8CD21D869}"/>
              </a:ext>
            </a:extLst>
          </p:cNvPr>
          <p:cNvSpPr/>
          <p:nvPr/>
        </p:nvSpPr>
        <p:spPr>
          <a:xfrm>
            <a:off x="719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1550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60B1D-D8A3-400F-A59A-6173EB1D3C35}"/>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es-ES" sz="2800" b="1">
                <a:solidFill>
                  <a:srgbClr val="FFFF00"/>
                </a:solidFill>
                <a:latin typeface="UTM Swiss Condensed" panose="02000500000000000000" pitchFamily="2" charset="0"/>
                <a:cs typeface="Times New Roman" panose="02020603050405020304" pitchFamily="18" charset="0"/>
              </a:rPr>
              <a:t>Câu</a:t>
            </a:r>
            <a:r>
              <a:rPr lang="es-ES" sz="2800" b="1" dirty="0">
                <a:solidFill>
                  <a:srgbClr val="FFFF00"/>
                </a:solidFill>
                <a:latin typeface="UTM Swiss Condensed" panose="02000500000000000000" pitchFamily="2" charset="0"/>
                <a:cs typeface="Times New Roman" panose="02020603050405020304" pitchFamily="18" charset="0"/>
              </a:rPr>
              <a:t> 3</a:t>
            </a:r>
            <a:r>
              <a:rPr lang="es-ES" sz="2800" b="1">
                <a:solidFill>
                  <a:srgbClr val="FFFF00"/>
                </a:solidFill>
                <a:latin typeface="UTM Swiss Condensed" panose="02000500000000000000" pitchFamily="2" charset="0"/>
                <a:cs typeface="Times New Roman" panose="02020603050405020304" pitchFamily="18" charset="0"/>
              </a:rPr>
              <a:t>: </a:t>
            </a:r>
            <a:r>
              <a:rPr lang="nb-NO" sz="2800" b="1" dirty="0">
                <a:solidFill>
                  <a:srgbClr val="FFFF00"/>
                </a:solidFill>
                <a:latin typeface="UTM Swiss Condensed" panose="02000500000000000000" pitchFamily="2" charset="0"/>
                <a:cs typeface="Times New Roman" panose="02020603050405020304" pitchFamily="18" charset="0"/>
              </a:rPr>
              <a:t>Một con lắc lò xo dao động điều hòa</a:t>
            </a:r>
            <a:r>
              <a:rPr lang="nb-NO" sz="2800" b="1">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Biết lò xo có độ cứng</a:t>
            </a:r>
            <a:r>
              <a:rPr lang="es-ES" sz="2800" b="1" dirty="0">
                <a:solidFill>
                  <a:srgbClr val="FFFF00"/>
                </a:solidFill>
                <a:latin typeface="UTM Swiss Condensed" panose="02000500000000000000" pitchFamily="2" charset="0"/>
                <a:cs typeface="Times New Roman" panose="02020603050405020304" pitchFamily="18" charset="0"/>
              </a:rPr>
              <a:t> 36 N/</a:t>
            </a:r>
            <a:r>
              <a:rPr lang="es-ES" sz="2800" b="1">
                <a:solidFill>
                  <a:srgbClr val="FFFF00"/>
                </a:solidFill>
                <a:latin typeface="UTM Swiss Condensed" panose="02000500000000000000" pitchFamily="2" charset="0"/>
                <a:cs typeface="Times New Roman" panose="02020603050405020304" pitchFamily="18" charset="0"/>
              </a:rPr>
              <a:t>m và vật nhỏ có khối lượng</a:t>
            </a:r>
            <a:r>
              <a:rPr lang="es-ES" sz="2800" b="1" dirty="0">
                <a:solidFill>
                  <a:srgbClr val="FFFF00"/>
                </a:solidFill>
                <a:latin typeface="UTM Swiss Condensed" panose="02000500000000000000" pitchFamily="2" charset="0"/>
                <a:cs typeface="Times New Roman" panose="02020603050405020304" pitchFamily="18" charset="0"/>
              </a:rPr>
              <a:t> 100g</a:t>
            </a:r>
            <a:r>
              <a:rPr lang="es-ES" sz="2800" b="1">
                <a:solidFill>
                  <a:srgbClr val="FFFF00"/>
                </a:solidFill>
                <a:latin typeface="UTM Swiss Condensed" panose="02000500000000000000" pitchFamily="2" charset="0"/>
                <a:cs typeface="Times New Roman" panose="02020603050405020304" pitchFamily="18" charset="0"/>
              </a:rPr>
              <a:t>. Lấy </a:t>
            </a:r>
            <a:r>
              <a:rPr lang="vi-VN" sz="2800" b="1">
                <a:solidFill>
                  <a:srgbClr val="FFFF00"/>
                </a:solidFill>
                <a:latin typeface="UTM Swiss Condensed" panose="02000500000000000000" pitchFamily="2" charset="0"/>
                <a:cs typeface="Times New Roman" panose="02020603050405020304" pitchFamily="18" charset="0"/>
              </a:rPr>
              <a:t>π</a:t>
            </a:r>
            <a:r>
              <a:rPr lang="es-ES" sz="2800" b="1">
                <a:solidFill>
                  <a:srgbClr val="FFFF00"/>
                </a:solidFill>
                <a:latin typeface="UTM Swiss Condensed" panose="02000500000000000000" pitchFamily="2" charset="0"/>
                <a:cs typeface="Times New Roman" panose="02020603050405020304" pitchFamily="18" charset="0"/>
              </a:rPr>
              <a:t>2</a:t>
            </a:r>
            <a:r>
              <a:rPr lang="es-ES" sz="2800" b="1" dirty="0">
                <a:solidFill>
                  <a:srgbClr val="FFFF00"/>
                </a:solidFill>
                <a:latin typeface="UTM Swiss Condensed" panose="02000500000000000000" pitchFamily="2" charset="0"/>
                <a:cs typeface="Times New Roman" panose="02020603050405020304" pitchFamily="18" charset="0"/>
              </a:rPr>
              <a:t> = 10</a:t>
            </a:r>
            <a:r>
              <a:rPr lang="es-ES" sz="2800" b="1">
                <a:solidFill>
                  <a:srgbClr val="FFFF00"/>
                </a:solidFill>
                <a:latin typeface="UTM Swiss Condensed" panose="02000500000000000000" pitchFamily="2" charset="0"/>
                <a:cs typeface="Times New Roman" panose="02020603050405020304" pitchFamily="18" charset="0"/>
              </a:rPr>
              <a:t>. Động năng của</a:t>
            </a:r>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con lắc</a:t>
            </a:r>
            <a:r>
              <a:rPr lang="es-ES" sz="2800" b="1" dirty="0">
                <a:solidFill>
                  <a:srgbClr val="FFFF00"/>
                </a:solidFill>
                <a:latin typeface="UTM Swiss Condensed" panose="02000500000000000000" pitchFamily="2" charset="0"/>
                <a:cs typeface="Times New Roman" panose="02020603050405020304" pitchFamily="18" charset="0"/>
              </a:rPr>
              <a:t> </a:t>
            </a:r>
            <a:r>
              <a:rPr lang="es-ES" sz="2800" b="1">
                <a:solidFill>
                  <a:srgbClr val="FFFF00"/>
                </a:solidFill>
                <a:latin typeface="UTM Swiss Condensed" panose="02000500000000000000" pitchFamily="2" charset="0"/>
                <a:cs typeface="Times New Roman" panose="02020603050405020304" pitchFamily="18" charset="0"/>
              </a:rPr>
              <a:t>biến thiên theo thời gian với tần số</a:t>
            </a:r>
            <a:r>
              <a:rPr lang="es-ES"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es-ES"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189F5E8-0CDA-46A5-9AFB-D534FAA691A7}"/>
              </a:ext>
            </a:extLst>
          </p:cNvPr>
          <p:cNvSpPr/>
          <p:nvPr/>
        </p:nvSpPr>
        <p:spPr>
          <a:xfrm>
            <a:off x="762000" y="2073281"/>
            <a:ext cx="146706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r>
              <a:rPr lang="es-ES" sz="2800" b="1" dirty="0">
                <a:solidFill>
                  <a:srgbClr val="FFFFFF"/>
                </a:solidFill>
                <a:latin typeface="UTM Swiss Condensed" panose="02000500000000000000" pitchFamily="2" charset="0"/>
                <a:ea typeface="Arial" panose="020B0604020202020204" pitchFamily="34" charset="0"/>
              </a:rPr>
              <a:t>6Hz</a:t>
            </a:r>
            <a:r>
              <a:rPr lang="es-ES"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0B557367-C8DC-4D95-8533-2428FAB4FA47}"/>
              </a:ext>
            </a:extLst>
          </p:cNvPr>
          <p:cNvSpPr/>
          <p:nvPr/>
        </p:nvSpPr>
        <p:spPr>
          <a:xfrm>
            <a:off x="3619500" y="2073281"/>
            <a:ext cx="1467068" cy="523220"/>
          </a:xfrm>
          <a:prstGeom prst="rect">
            <a:avLst/>
          </a:prstGeom>
        </p:spPr>
        <p:txBody>
          <a:bodyPr wrap="none">
            <a:spAutoFit/>
          </a:bodyPr>
          <a:lstStyle/>
          <a:p>
            <a:r>
              <a:rPr lang="es-ES" sz="2800" b="1" dirty="0">
                <a:solidFill>
                  <a:srgbClr val="FFFFFF"/>
                </a:solidFill>
                <a:latin typeface="UTM Swiss Condensed" panose="02000500000000000000" pitchFamily="2" charset="0"/>
                <a:ea typeface="Arial" panose="020B0604020202020204" pitchFamily="34" charset="0"/>
              </a:rPr>
              <a:t>B. 3Hz</a:t>
            </a:r>
            <a:r>
              <a:rPr lang="es-ES"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C64F18A-F36F-4281-A6B6-324BE9C31AA7}"/>
              </a:ext>
            </a:extLst>
          </p:cNvPr>
          <p:cNvSpPr/>
          <p:nvPr/>
        </p:nvSpPr>
        <p:spPr>
          <a:xfrm>
            <a:off x="6477000" y="2073281"/>
            <a:ext cx="2390398" cy="523220"/>
          </a:xfrm>
          <a:prstGeom prst="rect">
            <a:avLst/>
          </a:prstGeom>
        </p:spPr>
        <p:txBody>
          <a:bodyPr wrap="none">
            <a:spAutoFit/>
          </a:bodyPr>
          <a:lstStyle/>
          <a:p>
            <a:r>
              <a:rPr lang="es-ES" sz="2800" b="1" dirty="0">
                <a:solidFill>
                  <a:srgbClr val="FFFFFF"/>
                </a:solidFill>
                <a:latin typeface="UTM Swiss Condensed" panose="02000500000000000000" pitchFamily="2" charset="0"/>
                <a:ea typeface="Arial" panose="020B0604020202020204" pitchFamily="34" charset="0"/>
              </a:rPr>
              <a:t>C. 12Hz</a:t>
            </a:r>
            <a:r>
              <a:rPr lang="es-ES"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9941060-FFA0-42D1-B59F-B25CF5143368}"/>
              </a:ext>
            </a:extLst>
          </p:cNvPr>
          <p:cNvSpPr/>
          <p:nvPr/>
        </p:nvSpPr>
        <p:spPr>
          <a:xfrm>
            <a:off x="9334500" y="2073281"/>
            <a:ext cx="1467068" cy="523220"/>
          </a:xfrm>
          <a:prstGeom prst="rect">
            <a:avLst/>
          </a:prstGeom>
        </p:spPr>
        <p:txBody>
          <a:bodyPr wrap="none">
            <a:spAutoFit/>
          </a:bodyPr>
          <a:lstStyle/>
          <a:p>
            <a:r>
              <a:rPr lang="es-ES" sz="2800" b="1" dirty="0">
                <a:solidFill>
                  <a:srgbClr val="FFFFFF"/>
                </a:solidFill>
                <a:latin typeface="UTM Swiss Condensed" panose="02000500000000000000" pitchFamily="2" charset="0"/>
                <a:ea typeface="Arial" panose="020B0604020202020204" pitchFamily="34" charset="0"/>
              </a:rPr>
              <a:t>D</a:t>
            </a:r>
            <a:r>
              <a:rPr lang="es-ES" sz="2800" b="1">
                <a:solidFill>
                  <a:srgbClr val="FFFFFF"/>
                </a:solidFill>
                <a:latin typeface="UTM Swiss Condensed" panose="02000500000000000000" pitchFamily="2" charset="0"/>
                <a:ea typeface="Arial" panose="020B0604020202020204" pitchFamily="34" charset="0"/>
              </a:rPr>
              <a:t>. 1Hz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208D211-7624-45F8-B44E-F87BF56A28C2}"/>
              </a:ext>
            </a:extLst>
          </p:cNvPr>
          <p:cNvSpPr/>
          <p:nvPr/>
        </p:nvSpPr>
        <p:spPr>
          <a:xfrm>
            <a:off x="719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42539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21E5E39-2FC8-4983-850D-A674FDB28C29}"/>
                  </a:ext>
                </a:extLst>
              </p:cNvPr>
              <p:cNvSpPr/>
              <p:nvPr/>
            </p:nvSpPr>
            <p:spPr>
              <a:xfrm>
                <a:off x="127000" y="63500"/>
                <a:ext cx="11938000" cy="2402645"/>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30: Một chất điểm dao động điều hòa với chu kì T. Gọi vTB là tốc độ trung bình của chất điểm trong một chu kì, v là tốc độ tức thời của chất điểm. Trong một chu kì, khoảng thời gian v ≥ </a:t>
                </a:r>
                <a14:m>
                  <m:oMath xmlns:m="http://schemas.openxmlformats.org/officeDocument/2006/math">
                    <m:f>
                      <m:fPr>
                        <m:ctrlPr>
                          <a:rPr lang="vi-VN" sz="2800" b="1" i="1">
                            <a:solidFill>
                              <a:srgbClr val="FFFF00"/>
                            </a:solidFill>
                            <a:latin typeface="Cambria Math" panose="02040503050406030204" pitchFamily="18" charset="0"/>
                          </a:rPr>
                        </m:ctrlPr>
                      </m:fPr>
                      <m:num>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𝟑</m:t>
                            </m:r>
                          </m:e>
                        </m:rad>
                      </m:num>
                      <m:den>
                        <m:r>
                          <a:rPr lang="vi-VN" sz="2800" b="1">
                            <a:solidFill>
                              <a:srgbClr val="FFFF00"/>
                            </a:solidFill>
                            <a:latin typeface="Cambria Math" panose="02040503050406030204" pitchFamily="18" charset="0"/>
                          </a:rPr>
                          <m:t>𝟑</m:t>
                        </m:r>
                      </m:den>
                    </m:f>
                  </m:oMath>
                </a14:m>
                <a:r>
                  <a:rPr lang="vi-VN" sz="2800" b="1" dirty="0">
                    <a:solidFill>
                      <a:srgbClr val="FFFF00"/>
                    </a:solidFill>
                    <a:latin typeface="UTM Swiss Condensed" panose="02000500000000000000" pitchFamily="2" charset="0"/>
                    <a:cs typeface="Times New Roman" panose="02020603050405020304" pitchFamily="18" charset="0"/>
                  </a:rPr>
                  <a:t>πvtb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621E5E39-2FC8-4983-850D-A674FDB28C29}"/>
                  </a:ext>
                </a:extLst>
              </p:cNvPr>
              <p:cNvSpPr>
                <a:spLocks noRot="1" noChangeAspect="1" noMove="1" noResize="1" noEditPoints="1" noAdjustHandles="1" noChangeArrowheads="1" noChangeShapeType="1" noTextEdit="1"/>
              </p:cNvSpPr>
              <p:nvPr/>
            </p:nvSpPr>
            <p:spPr>
              <a:xfrm>
                <a:off x="127000" y="63500"/>
                <a:ext cx="11938000" cy="2402645"/>
              </a:xfrm>
              <a:prstGeom prst="rect">
                <a:avLst/>
              </a:prstGeom>
              <a:blipFill>
                <a:blip r:embed="rId2"/>
                <a:stretch>
                  <a:fillRect l="-865" t="-1247" r="-814"/>
                </a:stretch>
              </a:blipFill>
              <a:ln>
                <a:solidFill>
                  <a:srgbClr val="FFFF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6FDA3C5-2AF2-4BA9-8162-32756B0362A1}"/>
                  </a:ext>
                </a:extLst>
              </p:cNvPr>
              <p:cNvSpPr/>
              <p:nvPr/>
            </p:nvSpPr>
            <p:spPr>
              <a:xfrm>
                <a:off x="762000" y="2374710"/>
                <a:ext cx="1467068"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86FDA3C5-2AF2-4BA9-8162-32756B0362A1}"/>
                  </a:ext>
                </a:extLst>
              </p:cNvPr>
              <p:cNvSpPr>
                <a:spLocks noRot="1" noChangeAspect="1" noMove="1" noResize="1" noEditPoints="1" noAdjustHandles="1" noChangeArrowheads="1" noChangeShapeType="1" noTextEdit="1"/>
              </p:cNvSpPr>
              <p:nvPr/>
            </p:nvSpPr>
            <p:spPr>
              <a:xfrm>
                <a:off x="762000" y="2374710"/>
                <a:ext cx="1467068" cy="712631"/>
              </a:xfrm>
              <a:prstGeom prst="rect">
                <a:avLst/>
              </a:prstGeom>
              <a:blipFill>
                <a:blip r:embed="rId3"/>
                <a:stretch>
                  <a:fillRect l="-8299" b="-8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068C043-66F7-4428-B66C-E1C5F2A258AF}"/>
                  </a:ext>
                </a:extLst>
              </p:cNvPr>
              <p:cNvSpPr/>
              <p:nvPr/>
            </p:nvSpPr>
            <p:spPr>
              <a:xfrm>
                <a:off x="3619500" y="2374710"/>
                <a:ext cx="1467068" cy="714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5068C043-66F7-4428-B66C-E1C5F2A258AF}"/>
                  </a:ext>
                </a:extLst>
              </p:cNvPr>
              <p:cNvSpPr>
                <a:spLocks noRot="1" noChangeAspect="1" noMove="1" noResize="1" noEditPoints="1" noAdjustHandles="1" noChangeArrowheads="1" noChangeShapeType="1" noTextEdit="1"/>
              </p:cNvSpPr>
              <p:nvPr/>
            </p:nvSpPr>
            <p:spPr>
              <a:xfrm>
                <a:off x="3619500" y="2374710"/>
                <a:ext cx="1467068" cy="714683"/>
              </a:xfrm>
              <a:prstGeom prst="rect">
                <a:avLst/>
              </a:prstGeom>
              <a:blipFill>
                <a:blip r:embed="rId4"/>
                <a:stretch>
                  <a:fillRect l="-8750"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EFCF63F-CC98-4CB3-ADBA-171D62738682}"/>
                  </a:ext>
                </a:extLst>
              </p:cNvPr>
              <p:cNvSpPr/>
              <p:nvPr/>
            </p:nvSpPr>
            <p:spPr>
              <a:xfrm>
                <a:off x="6477000" y="2374710"/>
                <a:ext cx="1467068"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oMath>
                </a14:m>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DEFCF63F-CC98-4CB3-ADBA-171D62738682}"/>
                  </a:ext>
                </a:extLst>
              </p:cNvPr>
              <p:cNvSpPr>
                <a:spLocks noRot="1" noChangeAspect="1" noMove="1" noResize="1" noEditPoints="1" noAdjustHandles="1" noChangeArrowheads="1" noChangeShapeType="1" noTextEdit="1"/>
              </p:cNvSpPr>
              <p:nvPr/>
            </p:nvSpPr>
            <p:spPr>
              <a:xfrm>
                <a:off x="6477000" y="2374710"/>
                <a:ext cx="1467068" cy="712631"/>
              </a:xfrm>
              <a:prstGeom prst="rect">
                <a:avLst/>
              </a:prstGeom>
              <a:blipFill>
                <a:blip r:embed="rId5"/>
                <a:stretch>
                  <a:fillRect l="-8750" r="-7500" b="-862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313FBE4-1E6A-4840-90F5-73D6A4C6D4A3}"/>
                  </a:ext>
                </a:extLst>
              </p:cNvPr>
              <p:cNvSpPr/>
              <p:nvPr/>
            </p:nvSpPr>
            <p:spPr>
              <a:xfrm>
                <a:off x="9334500" y="2374710"/>
                <a:ext cx="1188146" cy="710579"/>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𝑻</m:t>
                        </m:r>
                      </m:num>
                      <m:den>
                        <m:r>
                          <a:rPr lang="vi-VN" sz="2800" b="1" i="1">
                            <a:solidFill>
                              <a:srgbClr val="FFFFFF"/>
                            </a:solidFill>
                            <a:latin typeface="Cambria Math" panose="02040503050406030204" pitchFamily="18" charset="0"/>
                            <a:ea typeface="Arial" panose="020B0604020202020204" pitchFamily="34" charset="0"/>
                          </a:rPr>
                          <m:t>𝟐</m:t>
                        </m:r>
                      </m:den>
                    </m:f>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8313FBE4-1E6A-4840-90F5-73D6A4C6D4A3}"/>
                  </a:ext>
                </a:extLst>
              </p:cNvPr>
              <p:cNvSpPr>
                <a:spLocks noRot="1" noChangeAspect="1" noMove="1" noResize="1" noEditPoints="1" noAdjustHandles="1" noChangeArrowheads="1" noChangeShapeType="1" noTextEdit="1"/>
              </p:cNvSpPr>
              <p:nvPr/>
            </p:nvSpPr>
            <p:spPr>
              <a:xfrm>
                <a:off x="9334500" y="2374710"/>
                <a:ext cx="1188146" cy="710579"/>
              </a:xfrm>
              <a:prstGeom prst="rect">
                <a:avLst/>
              </a:prstGeom>
              <a:blipFill>
                <a:blip r:embed="rId6"/>
                <a:stretch>
                  <a:fillRect l="-10256"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3403B76-3A3F-4256-BAE3-66FFA7EFB354}"/>
              </a:ext>
            </a:extLst>
          </p:cNvPr>
          <p:cNvSpPr/>
          <p:nvPr/>
        </p:nvSpPr>
        <p:spPr>
          <a:xfrm>
            <a:off x="3576666" y="233728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428286810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7D7B7-D4E5-41ED-8D02-2892312E8BEB}"/>
              </a:ext>
            </a:extLst>
          </p:cNvPr>
          <p:cNvSpPr/>
          <p:nvPr/>
        </p:nvSpPr>
        <p:spPr>
          <a:xfrm>
            <a:off x="127000" y="63500"/>
            <a:ext cx="11938000" cy="3587777"/>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31: Một con lắc lò xo thẳng đứng gồm vật nặng có khối lượng 100 g và một lò xo nhẹ có độ cứng k = 100 N/m. Kéo vật xuống dưới theo phương thẳng đứng đến vị trí lò xo dãn 4 cm rồi truyền cho nó một vận tốc 40π cm/s theo phương thẳng đứng từ dưới lên. Coi vật dao động điều hoà theo phương thẳng đứng</a:t>
            </a:r>
            <a:r>
              <a:rPr lang="vi-VN" sz="2800" b="1">
                <a:solidFill>
                  <a:srgbClr val="FFFF00"/>
                </a:solidFill>
                <a:latin typeface="UTM Swiss Condensed" panose="02000500000000000000" pitchFamily="2" charset="0"/>
                <a:cs typeface="Times New Roman" panose="02020603050405020304" pitchFamily="18" charset="0"/>
              </a:rPr>
              <a:t>. </a:t>
            </a:r>
            <a:r>
              <a:rPr lang="pt-BR" sz="2800" b="1">
                <a:solidFill>
                  <a:srgbClr val="FFFF00"/>
                </a:solidFill>
                <a:latin typeface="UTM Swiss Condensed" panose="02000500000000000000" pitchFamily="2" charset="0"/>
                <a:cs typeface="Times New Roman" panose="02020603050405020304" pitchFamily="18" charset="0"/>
              </a:rPr>
              <a:t>Lấy </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a:solidFill>
                  <a:srgbClr val="FFFF00"/>
                </a:solidFill>
                <a:latin typeface="UTM Swiss Condensed" panose="02000500000000000000" pitchFamily="2" charset="0"/>
                <a:cs typeface="Times New Roman" panose="02020603050405020304" pitchFamily="18" charset="0"/>
              </a:rPr>
              <a:t>2</a:t>
            </a:r>
            <a:r>
              <a:rPr lang="pt-BR" sz="2800" b="1" dirty="0">
                <a:solidFill>
                  <a:srgbClr val="FFFF00"/>
                </a:solidFill>
                <a:latin typeface="UTM Swiss Condensed" panose="02000500000000000000" pitchFamily="2" charset="0"/>
                <a:cs typeface="Times New Roman" panose="02020603050405020304" pitchFamily="18" charset="0"/>
              </a:rPr>
              <a:t> = 10.</a:t>
            </a:r>
            <a:r>
              <a:rPr lang="vi-VN" sz="2800" b="1" dirty="0">
                <a:solidFill>
                  <a:srgbClr val="FFFF00"/>
                </a:solidFill>
                <a:latin typeface="UTM Swiss Condensed" panose="02000500000000000000" pitchFamily="2" charset="0"/>
                <a:cs typeface="Times New Roman" panose="02020603050405020304" pitchFamily="18" charset="0"/>
              </a:rPr>
              <a:t>Thời gian ngắn nhất để vật chuyển động từ vị trí thấp nhất đến vị trí lò xo bị nén 1,5 cm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3C25762-F362-47AB-BCEB-D7A9AE0F422B}"/>
              </a:ext>
            </a:extLst>
          </p:cNvPr>
          <p:cNvSpPr/>
          <p:nvPr/>
        </p:nvSpPr>
        <p:spPr>
          <a:xfrm>
            <a:off x="1016000" y="3559842"/>
            <a:ext cx="3313728" cy="52322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a:t>
            </a:r>
            <a:r>
              <a:rPr lang="fr-FR" sz="2800" b="1" dirty="0" err="1">
                <a:solidFill>
                  <a:srgbClr val="FFFFFF"/>
                </a:solidFill>
                <a:latin typeface="UTM Swiss Condensed" panose="02000500000000000000" pitchFamily="2" charset="0"/>
                <a:ea typeface="Arial" panose="020B0604020202020204" pitchFamily="34" charset="0"/>
              </a:rPr>
              <a:t>t</a:t>
            </a:r>
            <a:r>
              <a:rPr lang="fr-FR" sz="2800" b="1" baseline="-25000" dirty="0" err="1">
                <a:solidFill>
                  <a:srgbClr val="FFFFFF"/>
                </a:solidFill>
                <a:latin typeface="UTM Swiss Condensed" panose="02000500000000000000" pitchFamily="2" charset="0"/>
                <a:ea typeface="Arial" panose="020B0604020202020204" pitchFamily="34" charset="0"/>
              </a:rPr>
              <a:t>min</a:t>
            </a:r>
            <a:r>
              <a:rPr lang="fr-FR" sz="2800" b="1" dirty="0">
                <a:solidFill>
                  <a:srgbClr val="FFFFFF"/>
                </a:solidFill>
                <a:latin typeface="UTM Swiss Condensed" panose="02000500000000000000" pitchFamily="2" charset="0"/>
                <a:ea typeface="Arial" panose="020B0604020202020204" pitchFamily="34" charset="0"/>
              </a:rPr>
              <a:t> = 0,2 s.</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0821D78-262C-42FC-A84C-8C136E8142DD}"/>
                  </a:ext>
                </a:extLst>
              </p:cNvPr>
              <p:cNvSpPr/>
              <p:nvPr/>
            </p:nvSpPr>
            <p:spPr>
              <a:xfrm>
                <a:off x="6477000" y="3559842"/>
                <a:ext cx="3313728" cy="714683"/>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r>
                  <a:rPr lang="fr-FR" sz="2800" b="1" dirty="0" err="1">
                    <a:solidFill>
                      <a:srgbClr val="FFFFFF"/>
                    </a:solidFill>
                    <a:latin typeface="UTM Swiss Condensed" panose="02000500000000000000" pitchFamily="2" charset="0"/>
                    <a:ea typeface="Arial" panose="020B0604020202020204" pitchFamily="34" charset="0"/>
                  </a:rPr>
                  <a:t>t</a:t>
                </a:r>
                <a:r>
                  <a:rPr lang="fr-FR" sz="2800" b="1" baseline="-25000" dirty="0" err="1">
                    <a:solidFill>
                      <a:srgbClr val="FFFFFF"/>
                    </a:solidFill>
                    <a:latin typeface="UTM Swiss Condensed" panose="02000500000000000000" pitchFamily="2" charset="0"/>
                    <a:ea typeface="Arial" panose="020B0604020202020204" pitchFamily="34" charset="0"/>
                  </a:rPr>
                  <a:t>min</a:t>
                </a:r>
                <a:r>
                  <a:rPr lang="fr-FR" sz="2800" b="1" dirty="0">
                    <a:solidFill>
                      <a:srgbClr val="FFFFFF"/>
                    </a:solidFill>
                    <a:latin typeface="UTM Swiss Condensed" panose="02000500000000000000" pitchFamily="2" charset="0"/>
                    <a:ea typeface="Arial" panose="020B0604020202020204" pitchFamily="34" charset="0"/>
                  </a:rPr>
                  <a: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𝟏𝟓</m:t>
                        </m:r>
                      </m:den>
                    </m:f>
                  </m:oMath>
                </a14:m>
                <a:r>
                  <a:rPr lang="fr-FR" sz="2800" b="1" dirty="0">
                    <a:solidFill>
                      <a:srgbClr val="FFFFFF"/>
                    </a:solidFill>
                    <a:latin typeface="UTM Swiss Condensed" panose="02000500000000000000" pitchFamily="2" charset="0"/>
                    <a:ea typeface="Arial" panose="020B0604020202020204" pitchFamily="34" charset="0"/>
                  </a:rPr>
                  <a:t> s.</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40821D78-262C-42FC-A84C-8C136E8142DD}"/>
                  </a:ext>
                </a:extLst>
              </p:cNvPr>
              <p:cNvSpPr>
                <a:spLocks noRot="1" noChangeAspect="1" noMove="1" noResize="1" noEditPoints="1" noAdjustHandles="1" noChangeArrowheads="1" noChangeShapeType="1" noTextEdit="1"/>
              </p:cNvSpPr>
              <p:nvPr/>
            </p:nvSpPr>
            <p:spPr>
              <a:xfrm>
                <a:off x="6477000" y="3559842"/>
                <a:ext cx="3313728" cy="714683"/>
              </a:xfrm>
              <a:prstGeom prst="rect">
                <a:avLst/>
              </a:prstGeom>
              <a:blipFill>
                <a:blip r:embed="rId2"/>
                <a:stretch>
                  <a:fillRect l="-3867"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3C2DAE8-8C5F-4D4A-8EB5-F29CBB4CC867}"/>
                  </a:ext>
                </a:extLst>
              </p:cNvPr>
              <p:cNvSpPr/>
              <p:nvPr/>
            </p:nvSpPr>
            <p:spPr>
              <a:xfrm>
                <a:off x="1016000" y="4321842"/>
                <a:ext cx="3313728" cy="714683"/>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r>
                  <a:rPr lang="fr-FR" sz="2800" b="1" dirty="0" err="1">
                    <a:solidFill>
                      <a:srgbClr val="FFFFFF"/>
                    </a:solidFill>
                    <a:latin typeface="UTM Swiss Condensed" panose="02000500000000000000" pitchFamily="2" charset="0"/>
                    <a:ea typeface="Arial" panose="020B0604020202020204" pitchFamily="34" charset="0"/>
                  </a:rPr>
                  <a:t>t</a:t>
                </a:r>
                <a:r>
                  <a:rPr lang="fr-FR" sz="2800" b="1" baseline="-25000" dirty="0" err="1">
                    <a:solidFill>
                      <a:srgbClr val="FFFFFF"/>
                    </a:solidFill>
                    <a:latin typeface="UTM Swiss Condensed" panose="02000500000000000000" pitchFamily="2" charset="0"/>
                    <a:ea typeface="Arial" panose="020B0604020202020204" pitchFamily="34" charset="0"/>
                  </a:rPr>
                  <a:t>min</a:t>
                </a:r>
                <a:r>
                  <a:rPr lang="fr-FR" sz="2800" b="1" dirty="0">
                    <a:solidFill>
                      <a:srgbClr val="FFFFFF"/>
                    </a:solidFill>
                    <a:latin typeface="UTM Swiss Condensed" panose="02000500000000000000" pitchFamily="2" charset="0"/>
                    <a:ea typeface="Arial" panose="020B0604020202020204" pitchFamily="34" charset="0"/>
                  </a:rPr>
                  <a: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𝟏𝟎</m:t>
                        </m:r>
                      </m:den>
                    </m:f>
                  </m:oMath>
                </a14:m>
                <a:r>
                  <a:rPr lang="fr-FR" sz="2800" b="1" dirty="0">
                    <a:solidFill>
                      <a:srgbClr val="FFFFFF"/>
                    </a:solidFill>
                    <a:latin typeface="UTM Swiss Condensed" panose="02000500000000000000" pitchFamily="2" charset="0"/>
                    <a:ea typeface="Arial" panose="020B0604020202020204" pitchFamily="34" charset="0"/>
                  </a:rPr>
                  <a:t> s.</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83C2DAE8-8C5F-4D4A-8EB5-F29CBB4CC867}"/>
                  </a:ext>
                </a:extLst>
              </p:cNvPr>
              <p:cNvSpPr>
                <a:spLocks noRot="1" noChangeAspect="1" noMove="1" noResize="1" noEditPoints="1" noAdjustHandles="1" noChangeArrowheads="1" noChangeShapeType="1" noTextEdit="1"/>
              </p:cNvSpPr>
              <p:nvPr/>
            </p:nvSpPr>
            <p:spPr>
              <a:xfrm>
                <a:off x="1016000" y="4321842"/>
                <a:ext cx="3313728" cy="714683"/>
              </a:xfrm>
              <a:prstGeom prst="rect">
                <a:avLst/>
              </a:prstGeom>
              <a:blipFill>
                <a:blip r:embed="rId3"/>
                <a:stretch>
                  <a:fillRect l="-3867" r="-2762"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9FB8AC6-8298-4580-8E99-1DF841CA167D}"/>
                  </a:ext>
                </a:extLst>
              </p:cNvPr>
              <p:cNvSpPr/>
              <p:nvPr/>
            </p:nvSpPr>
            <p:spPr>
              <a:xfrm>
                <a:off x="6477000" y="4321842"/>
                <a:ext cx="2517036" cy="714683"/>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r>
                  <a:rPr lang="fr-FR" sz="2800" b="1" dirty="0" err="1">
                    <a:solidFill>
                      <a:srgbClr val="FFFFFF"/>
                    </a:solidFill>
                    <a:latin typeface="UTM Swiss Condensed" panose="02000500000000000000" pitchFamily="2" charset="0"/>
                    <a:ea typeface="Arial" panose="020B0604020202020204" pitchFamily="34" charset="0"/>
                  </a:rPr>
                  <a:t>t</a:t>
                </a:r>
                <a:r>
                  <a:rPr lang="fr-FR" sz="2800" b="1" baseline="-25000" dirty="0" err="1">
                    <a:solidFill>
                      <a:srgbClr val="FFFFFF"/>
                    </a:solidFill>
                    <a:latin typeface="UTM Swiss Condensed" panose="02000500000000000000" pitchFamily="2" charset="0"/>
                    <a:ea typeface="Arial" panose="020B0604020202020204" pitchFamily="34" charset="0"/>
                  </a:rPr>
                  <a:t>min</a:t>
                </a:r>
                <a:r>
                  <a:rPr lang="fr-FR" sz="2800" b="1" dirty="0">
                    <a:solidFill>
                      <a:srgbClr val="FFFFFF"/>
                    </a:solidFill>
                    <a:latin typeface="UTM Swiss Condensed" panose="02000500000000000000" pitchFamily="2" charset="0"/>
                    <a:ea typeface="Arial" panose="020B0604020202020204" pitchFamily="34" charset="0"/>
                  </a:rPr>
                  <a: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rPr>
                          <m:t>𝟏</m:t>
                        </m:r>
                      </m:num>
                      <m:den>
                        <m:r>
                          <a:rPr lang="fr-FR" sz="2800" b="1" i="1">
                            <a:solidFill>
                              <a:srgbClr val="FFFFFF"/>
                            </a:solidFill>
                            <a:latin typeface="Cambria Math" panose="02040503050406030204" pitchFamily="18" charset="0"/>
                            <a:ea typeface="Arial" panose="020B0604020202020204" pitchFamily="34" charset="0"/>
                          </a:rPr>
                          <m:t>𝟐𝟎</m:t>
                        </m:r>
                      </m:den>
                    </m:f>
                  </m:oMath>
                </a14:m>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s.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59FB8AC6-8298-4580-8E99-1DF841CA167D}"/>
                  </a:ext>
                </a:extLst>
              </p:cNvPr>
              <p:cNvSpPr>
                <a:spLocks noRot="1" noChangeAspect="1" noMove="1" noResize="1" noEditPoints="1" noAdjustHandles="1" noChangeArrowheads="1" noChangeShapeType="1" noTextEdit="1"/>
              </p:cNvSpPr>
              <p:nvPr/>
            </p:nvSpPr>
            <p:spPr>
              <a:xfrm>
                <a:off x="6477000" y="4321842"/>
                <a:ext cx="2517036" cy="714683"/>
              </a:xfrm>
              <a:prstGeom prst="rect">
                <a:avLst/>
              </a:prstGeom>
              <a:blipFill>
                <a:blip r:embed="rId4"/>
                <a:stretch>
                  <a:fillRect l="-5097" r="-4126"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BF22FCE-87A3-4C3F-9403-9EA3B32B09F9}"/>
              </a:ext>
            </a:extLst>
          </p:cNvPr>
          <p:cNvSpPr/>
          <p:nvPr/>
        </p:nvSpPr>
        <p:spPr>
          <a:xfrm>
            <a:off x="6434166" y="4284416"/>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88649418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275EB3-59F9-4032-A3B8-1EE8D9756DDA}"/>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32: Một chất điểm dao động điều hòa có biên độ 6cm, trong thời gian 1phút chất điểm thực hiện 40 dao động. Chất điểm có vận tốc cực đại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81DAF44-C344-4112-B1C8-E67A1E5210FF}"/>
              </a:ext>
            </a:extLst>
          </p:cNvPr>
          <p:cNvSpPr/>
          <p:nvPr/>
        </p:nvSpPr>
        <p:spPr>
          <a:xfrm>
            <a:off x="7620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2</a:t>
            </a: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lang="pt-BR" sz="2800" b="1" dirty="0">
                <a:solidFill>
                  <a:srgbClr val="FFFFFF"/>
                </a:solidFill>
                <a:latin typeface="UTM Swiss Condensed" panose="02000500000000000000" pitchFamily="2" charset="0"/>
                <a:ea typeface="Arial" panose="020B0604020202020204" pitchFamily="34" charset="0"/>
              </a:rPr>
              <a:t>cm/s.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83C6C242-18F9-47C6-803A-2061D5A6D009}"/>
              </a:ext>
            </a:extLst>
          </p:cNvPr>
          <p:cNvSpPr/>
          <p:nvPr/>
        </p:nvSpPr>
        <p:spPr>
          <a:xfrm>
            <a:off x="36195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4</a:t>
            </a: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lang="pt-BR" sz="2800" b="1" dirty="0">
                <a:solidFill>
                  <a:srgbClr val="FFFFFF"/>
                </a:solidFill>
                <a:latin typeface="UTM Swiss Condensed" panose="02000500000000000000" pitchFamily="2" charset="0"/>
                <a:ea typeface="Arial" panose="020B0604020202020204" pitchFamily="34" charset="0"/>
              </a:rPr>
              <a:t>cm/s.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540128C-53D4-4654-AC76-1F942E3D514F}"/>
              </a:ext>
            </a:extLst>
          </p:cNvPr>
          <p:cNvSpPr/>
          <p:nvPr/>
        </p:nvSpPr>
        <p:spPr>
          <a:xfrm>
            <a:off x="64770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6</a:t>
            </a: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lang="pt-BR" sz="2800" b="1" dirty="0">
                <a:solidFill>
                  <a:srgbClr val="FFFFFF"/>
                </a:solidFill>
                <a:latin typeface="UTM Swiss Condensed" panose="02000500000000000000" pitchFamily="2" charset="0"/>
                <a:ea typeface="Arial" panose="020B0604020202020204" pitchFamily="34" charset="0"/>
              </a:rPr>
              <a:t>cm/s.</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1E29959F-AE7F-4720-8167-A5A8C549A409}"/>
              </a:ext>
            </a:extLst>
          </p:cNvPr>
          <p:cNvSpPr/>
          <p:nvPr/>
        </p:nvSpPr>
        <p:spPr>
          <a:xfrm>
            <a:off x="9334500" y="1577761"/>
            <a:ext cx="2103461"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8</a:t>
            </a: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lang="pt-BR" sz="2800" b="1" dirty="0">
                <a:solidFill>
                  <a:srgbClr val="FFFFFF"/>
                </a:solidFill>
                <a:latin typeface="UTM Swiss Condensed" panose="02000500000000000000" pitchFamily="2" charset="0"/>
                <a:ea typeface="Arial" panose="020B0604020202020204" pitchFamily="34" charset="0"/>
              </a:rPr>
              <a:t>cm/</a:t>
            </a:r>
            <a:r>
              <a:rPr lang="pt-BR" sz="2800" b="1">
                <a:solidFill>
                  <a:srgbClr val="FFFFFF"/>
                </a:solidFill>
                <a:latin typeface="UTM Swiss Condensed" panose="02000500000000000000" pitchFamily="2" charset="0"/>
                <a:ea typeface="Arial" panose="020B0604020202020204" pitchFamily="34" charset="0"/>
              </a:rPr>
              <a:t>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260A6A1-80C5-4B60-A818-8A726B99213E}"/>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09697462"/>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573D308-D8FB-40E1-BC60-C9A541D0D3F9}"/>
                  </a:ext>
                </a:extLst>
              </p:cNvPr>
              <p:cNvSpPr/>
              <p:nvPr/>
            </p:nvSpPr>
            <p:spPr>
              <a:xfrm>
                <a:off x="127000" y="63500"/>
                <a:ext cx="11938000" cy="1652312"/>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33: Một </a:t>
                </a:r>
                <a:r>
                  <a:rPr lang="pt-BR" sz="2800" b="1">
                    <a:solidFill>
                      <a:srgbClr val="FFFF00"/>
                    </a:solidFill>
                    <a:latin typeface="UTM Swiss Condensed" panose="02000500000000000000" pitchFamily="2" charset="0"/>
                    <a:cs typeface="Times New Roman" panose="02020603050405020304" pitchFamily="18" charset="0"/>
                  </a:rPr>
                  <a:t>vật dao động</a:t>
                </a:r>
                <a:r>
                  <a:rPr lang="pt-BR" sz="2800" b="1" dirty="0">
                    <a:solidFill>
                      <a:srgbClr val="FFFF00"/>
                    </a:solidFill>
                    <a:latin typeface="UTM Swiss Condensed" panose="02000500000000000000" pitchFamily="2" charset="0"/>
                    <a:cs typeface="Times New Roman" panose="02020603050405020304" pitchFamily="18" charset="0"/>
                  </a:rPr>
                  <a:t> điều hòa trên quỹ đạo dài 40cm. Khi vật ở vị trí x = 10cm thì nó có vận tốc 20</a:t>
                </a:r>
                <a:r>
                  <a:rPr lang="pt-BR"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pt-BR" sz="2800" b="1" smtClean="0">
                            <a:solidFill>
                              <a:srgbClr val="FFFF00"/>
                            </a:solidFill>
                            <a:latin typeface="Cambria Math" panose="02040503050406030204" pitchFamily="18" charset="0"/>
                          </a:rPr>
                          <m:t>𝟑</m:t>
                        </m:r>
                      </m:e>
                    </m:rad>
                  </m:oMath>
                </a14:m>
                <a:r>
                  <a:rPr lang="pt-BR" sz="2800" b="1" dirty="0">
                    <a:solidFill>
                      <a:srgbClr val="FFFF00"/>
                    </a:solidFill>
                    <a:latin typeface="UTM Swiss Condensed" panose="02000500000000000000" pitchFamily="2" charset="0"/>
                    <a:cs typeface="Times New Roman" panose="02020603050405020304" pitchFamily="18" charset="0"/>
                  </a:rPr>
                  <a:t> cm/s. Chu kì dao động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573D308-D8FB-40E1-BC60-C9A541D0D3F9}"/>
                  </a:ext>
                </a:extLst>
              </p:cNvPr>
              <p:cNvSpPr>
                <a:spLocks noRot="1" noChangeAspect="1" noMove="1" noResize="1" noEditPoints="1" noAdjustHandles="1" noChangeArrowheads="1" noChangeShapeType="1" noTextEdit="1"/>
              </p:cNvSpPr>
              <p:nvPr/>
            </p:nvSpPr>
            <p:spPr>
              <a:xfrm>
                <a:off x="127000" y="63500"/>
                <a:ext cx="11938000" cy="1652312"/>
              </a:xfrm>
              <a:prstGeom prst="rect">
                <a:avLst/>
              </a:prstGeom>
              <a:blipFill>
                <a:blip r:embed="rId2"/>
                <a:stretch>
                  <a:fillRect l="-865" t="-1799" r="-814"/>
                </a:stretch>
              </a:blipFill>
              <a:ln>
                <a:solidFill>
                  <a:srgbClr val="FFFF00"/>
                </a:solidFill>
              </a:ln>
            </p:spPr>
            <p:txBody>
              <a:bodyPr/>
              <a:lstStyle/>
              <a:p>
                <a:r>
                  <a:rPr lang="vi-VN">
                    <a:noFill/>
                  </a:rPr>
                  <a:t> </a:t>
                </a:r>
              </a:p>
            </p:txBody>
          </p:sp>
        </mc:Fallback>
      </mc:AlternateContent>
      <p:sp>
        <p:nvSpPr>
          <p:cNvPr id="3" name="Rectangle 2">
            <a:extLst>
              <a:ext uri="{FF2B5EF4-FFF2-40B4-BE49-F238E27FC236}">
                <a16:creationId xmlns:a16="http://schemas.microsoft.com/office/drawing/2014/main" id="{5F1E0F1E-5D22-4DB3-A5C2-1FB69E1F7339}"/>
              </a:ext>
            </a:extLst>
          </p:cNvPr>
          <p:cNvSpPr/>
          <p:nvPr/>
        </p:nvSpPr>
        <p:spPr>
          <a:xfrm>
            <a:off x="762000" y="1624377"/>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A. 0,1s.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7BC16D76-6276-437C-8A67-C74532B0E891}"/>
              </a:ext>
            </a:extLst>
          </p:cNvPr>
          <p:cNvSpPr/>
          <p:nvPr/>
        </p:nvSpPr>
        <p:spPr>
          <a:xfrm>
            <a:off x="3619500" y="1624377"/>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B. 0,5s.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BCE01C2-0841-4EB0-8BB6-F2EE1007CBD7}"/>
              </a:ext>
            </a:extLst>
          </p:cNvPr>
          <p:cNvSpPr/>
          <p:nvPr/>
        </p:nvSpPr>
        <p:spPr>
          <a:xfrm>
            <a:off x="6477000" y="1624377"/>
            <a:ext cx="146706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1s</a:t>
            </a:r>
            <a:r>
              <a:rPr lang="pt-BR"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7419513-682C-44B1-9D7C-7FA5618A90DB}"/>
              </a:ext>
            </a:extLst>
          </p:cNvPr>
          <p:cNvSpPr/>
          <p:nvPr/>
        </p:nvSpPr>
        <p:spPr>
          <a:xfrm>
            <a:off x="9334500" y="1624377"/>
            <a:ext cx="1362874"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D. </a:t>
            </a:r>
            <a:r>
              <a:rPr lang="pt-BR" sz="2800" b="1">
                <a:solidFill>
                  <a:srgbClr val="FFFFFF"/>
                </a:solidFill>
                <a:latin typeface="UTM Swiss Condensed" panose="02000500000000000000" pitchFamily="2" charset="0"/>
                <a:ea typeface="Times New Roman" panose="02020603050405020304" pitchFamily="18" charset="0"/>
              </a:rPr>
              <a:t>5s.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4E60934-26D6-4B90-BA3D-6001158ED275}"/>
              </a:ext>
            </a:extLst>
          </p:cNvPr>
          <p:cNvSpPr/>
          <p:nvPr/>
        </p:nvSpPr>
        <p:spPr>
          <a:xfrm>
            <a:off x="719166" y="1586951"/>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763298129"/>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37D59B-35E1-4A8C-A89A-14BB6BE593C4}"/>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34: Một chất điểm chuyển động tròn đều với vận tốc dài 0,6m/s, trên một đường tròn có đường kính 40cm. Hình chiếu của nó lên một đường kính </a:t>
            </a:r>
            <a:r>
              <a:rPr lang="pt-BR" sz="2800" b="1">
                <a:solidFill>
                  <a:srgbClr val="FFFF00"/>
                </a:solidFill>
                <a:latin typeface="UTM Swiss Condensed" panose="02000500000000000000" pitchFamily="2" charset="0"/>
                <a:cs typeface="Times New Roman" panose="02020603050405020304" pitchFamily="18" charset="0"/>
              </a:rPr>
              <a:t>sẽ dao động</a:t>
            </a:r>
            <a:r>
              <a:rPr lang="pt-BR" sz="2800" b="1" dirty="0">
                <a:solidFill>
                  <a:srgbClr val="FFFF00"/>
                </a:solidFill>
                <a:latin typeface="UTM Swiss Condensed" panose="02000500000000000000" pitchFamily="2" charset="0"/>
                <a:cs typeface="Times New Roman" panose="02020603050405020304" pitchFamily="18" charset="0"/>
              </a:rPr>
              <a:t> điều hòa với chu kì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4CC3D88-845F-411B-847C-8FA381137538}"/>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a:t>
            </a:r>
            <a:r>
              <a:rPr lang="pt-BR" sz="2800" b="1" dirty="0">
                <a:solidFill>
                  <a:srgbClr val="FFFFFF"/>
                </a:solidFill>
                <a:latin typeface="UTM Swiss Condensed" panose="02000500000000000000" pitchFamily="2" charset="0"/>
                <a:ea typeface="Times New Roman" panose="02020603050405020304" pitchFamily="18" charset="0"/>
              </a:rPr>
              <a:t> 2,1s.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7516BF41-AC1F-49C4-9259-AC820EC696E5}"/>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B. 0,48s.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5234DAE-CB3A-492B-B58E-DD54D2D43D72}"/>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C. 1,2s.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2ADEE25A-2B9D-4FED-9F0B-CD7A2B225809}"/>
              </a:ext>
            </a:extLst>
          </p:cNvPr>
          <p:cNvSpPr/>
          <p:nvPr/>
        </p:nvSpPr>
        <p:spPr>
          <a:xfrm>
            <a:off x="9334500" y="2073281"/>
            <a:ext cx="163217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D. </a:t>
            </a:r>
            <a:r>
              <a:rPr lang="pt-BR" sz="2800" b="1">
                <a:solidFill>
                  <a:srgbClr val="FFFFFF"/>
                </a:solidFill>
                <a:latin typeface="UTM Swiss Condensed" panose="02000500000000000000" pitchFamily="2" charset="0"/>
                <a:ea typeface="Times New Roman" panose="02020603050405020304" pitchFamily="18" charset="0"/>
              </a:rPr>
              <a:t>4,2s.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EB62412-062D-4E92-BE3C-C4E20FF29155}"/>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879903940"/>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64A1B2-792D-4FC7-9311-4927ACC190C3}"/>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35: Gọi P là trung điểm của đoạn MN trên quỹ đạo chuyển động của một vật dao động điều hòa. Biết gia tốc tại M là – 3cm</a:t>
            </a:r>
            <a:r>
              <a:rPr lang="pt-BR" sz="2800" b="1">
                <a:solidFill>
                  <a:srgbClr val="FFFF00"/>
                </a:solidFill>
                <a:latin typeface="UTM Swiss Condensed" panose="02000500000000000000" pitchFamily="2" charset="0"/>
                <a:cs typeface="Times New Roman" panose="02020603050405020304" pitchFamily="18" charset="0"/>
              </a:rPr>
              <a:t>/s2</a:t>
            </a:r>
            <a:r>
              <a:rPr lang="pt-BR" sz="2800" b="1" dirty="0">
                <a:solidFill>
                  <a:srgbClr val="FFFF00"/>
                </a:solidFill>
                <a:latin typeface="UTM Swiss Condensed" panose="02000500000000000000" pitchFamily="2" charset="0"/>
                <a:cs typeface="Times New Roman" panose="02020603050405020304" pitchFamily="18" charset="0"/>
              </a:rPr>
              <a:t> và tại N là 7cm</a:t>
            </a:r>
            <a:r>
              <a:rPr lang="pt-BR" sz="2800" b="1">
                <a:solidFill>
                  <a:srgbClr val="FFFF00"/>
                </a:solidFill>
                <a:latin typeface="UTM Swiss Condensed" panose="02000500000000000000" pitchFamily="2" charset="0"/>
                <a:cs typeface="Times New Roman" panose="02020603050405020304" pitchFamily="18" charset="0"/>
              </a:rPr>
              <a:t>/s2</a:t>
            </a:r>
            <a:r>
              <a:rPr lang="pt-BR" sz="2800" b="1" dirty="0">
                <a:solidFill>
                  <a:srgbClr val="FFFF00"/>
                </a:solidFill>
                <a:latin typeface="UTM Swiss Condensed" panose="02000500000000000000" pitchFamily="2" charset="0"/>
                <a:cs typeface="Times New Roman" panose="02020603050405020304" pitchFamily="18" charset="0"/>
              </a:rPr>
              <a:t>. Gia tốc tại điểm P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01B004C-3A41-4365-819D-40EEFC63AC03}"/>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A. 4cm/s</a:t>
            </a:r>
            <a:r>
              <a:rPr lang="pt-BR" sz="2800" b="1" baseline="30000" dirty="0">
                <a:solidFill>
                  <a:srgbClr val="FFFFFF"/>
                </a:solidFill>
                <a:latin typeface="UTM Swiss Condensed" panose="02000500000000000000" pitchFamily="2" charset="0"/>
                <a:ea typeface="Times New Roman" panose="02020603050405020304" pitchFamily="18" charset="0"/>
              </a:rPr>
              <a:t>2</a:t>
            </a:r>
            <a:r>
              <a:rPr lang="pt-BR"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F0415BA-052E-4E90-B8EC-A0912239C372}"/>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B. 1cm/s</a:t>
            </a:r>
            <a:r>
              <a:rPr lang="pt-BR" sz="2800" b="1" baseline="30000" dirty="0">
                <a:solidFill>
                  <a:srgbClr val="FFFFFF"/>
                </a:solidFill>
                <a:latin typeface="UTM Swiss Condensed" panose="02000500000000000000" pitchFamily="2" charset="0"/>
                <a:ea typeface="Times New Roman" panose="02020603050405020304" pitchFamily="18" charset="0"/>
              </a:rPr>
              <a:t>2</a:t>
            </a:r>
            <a:r>
              <a:rPr lang="pt-BR"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0C2A0FF-15CE-4D8D-8C5C-E48D9B5E65F3}"/>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a:t>
            </a:r>
            <a:r>
              <a:rPr lang="pt-BR" sz="2800" b="1" dirty="0">
                <a:solidFill>
                  <a:srgbClr val="FFFFFF"/>
                </a:solidFill>
                <a:latin typeface="UTM Swiss Condensed" panose="02000500000000000000" pitchFamily="2" charset="0"/>
                <a:ea typeface="Times New Roman" panose="02020603050405020304" pitchFamily="18" charset="0"/>
              </a:rPr>
              <a:t> 2cm/s</a:t>
            </a:r>
            <a:r>
              <a:rPr lang="pt-BR" sz="2800" b="1" baseline="30000" dirty="0">
                <a:solidFill>
                  <a:srgbClr val="FFFFFF"/>
                </a:solidFill>
                <a:latin typeface="UTM Swiss Condensed" panose="02000500000000000000" pitchFamily="2" charset="0"/>
                <a:ea typeface="Times New Roman" panose="02020603050405020304" pitchFamily="18" charset="0"/>
              </a:rPr>
              <a:t>2</a:t>
            </a:r>
            <a:r>
              <a:rPr lang="pt-BR"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B3013CE-BC48-4717-B000-6365BEEC2145}"/>
              </a:ext>
            </a:extLst>
          </p:cNvPr>
          <p:cNvSpPr/>
          <p:nvPr/>
        </p:nvSpPr>
        <p:spPr>
          <a:xfrm>
            <a:off x="9334500" y="2073281"/>
            <a:ext cx="2026517"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D. 3cm/</a:t>
            </a:r>
            <a:r>
              <a:rPr lang="pt-BR" sz="2800" b="1">
                <a:solidFill>
                  <a:srgbClr val="FFFFFF"/>
                </a:solidFill>
                <a:latin typeface="UTM Swiss Condensed" panose="02000500000000000000" pitchFamily="2" charset="0"/>
                <a:ea typeface="Times New Roman" panose="02020603050405020304" pitchFamily="18" charset="0"/>
              </a:rPr>
              <a:t>s</a:t>
            </a:r>
            <a:r>
              <a:rPr lang="pt-BR" sz="2800" b="1" baseline="30000">
                <a:solidFill>
                  <a:srgbClr val="FFFFFF"/>
                </a:solidFill>
                <a:latin typeface="UTM Swiss Condensed" panose="02000500000000000000" pitchFamily="2" charset="0"/>
                <a:ea typeface="Times New Roman" panose="02020603050405020304" pitchFamily="18" charset="0"/>
              </a:rPr>
              <a:t>2</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2691210C-34B1-46BC-B373-63F17B3C8563}"/>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2965664677"/>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783CA9-00A2-4CE5-845D-153525D353E8}"/>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36: Một chất </a:t>
            </a:r>
            <a:r>
              <a:rPr lang="pt-BR" sz="2800" b="1">
                <a:solidFill>
                  <a:srgbClr val="FFFF00"/>
                </a:solidFill>
                <a:latin typeface="UTM Swiss Condensed" panose="02000500000000000000" pitchFamily="2" charset="0"/>
                <a:cs typeface="Times New Roman" panose="02020603050405020304" pitchFamily="18" charset="0"/>
              </a:rPr>
              <a:t>điểm dao động</a:t>
            </a:r>
            <a:r>
              <a:rPr lang="pt-BR" sz="2800" b="1" dirty="0">
                <a:solidFill>
                  <a:srgbClr val="FFFF00"/>
                </a:solidFill>
                <a:latin typeface="UTM Swiss Condensed" panose="02000500000000000000" pitchFamily="2" charset="0"/>
                <a:cs typeface="Times New Roman" panose="02020603050405020304" pitchFamily="18" charset="0"/>
              </a:rPr>
              <a:t> điều hòa với chu kì 0,2 s. Lấy gốc thời gian là lúc chất điểm đi qua vị trí có li độ 2 cm theo chiều âm với tốc độ là </a:t>
            </a:r>
            <a:r>
              <a:rPr lang="pt-BR" sz="2800" b="1">
                <a:solidFill>
                  <a:srgbClr val="FFFF00"/>
                </a:solidFill>
                <a:latin typeface="UTM Swiss Condensed" panose="02000500000000000000" pitchFamily="2" charset="0"/>
                <a:cs typeface="Times New Roman" panose="02020603050405020304" pitchFamily="18" charset="0"/>
              </a:rPr>
              <a:t>20</a:t>
            </a:r>
            <a:r>
              <a:rPr lang="vi-VN" sz="2800" b="1">
                <a:solidFill>
                  <a:srgbClr val="FFFF00"/>
                </a:solidFill>
                <a:latin typeface="UTM Swiss Condensed" panose="02000500000000000000" pitchFamily="2" charset="0"/>
                <a:cs typeface="Times New Roman" panose="02020603050405020304" pitchFamily="18" charset="0"/>
              </a:rPr>
              <a:t>π</a:t>
            </a:r>
            <a:r>
              <a:rPr lang="pt-BR" sz="2800" b="1" dirty="0">
                <a:solidFill>
                  <a:srgbClr val="FFFF00"/>
                </a:solidFill>
                <a:latin typeface="UTM Swiss Condensed" panose="02000500000000000000" pitchFamily="2" charset="0"/>
                <a:cs typeface="Times New Roman" panose="02020603050405020304" pitchFamily="18" charset="0"/>
              </a:rPr>
              <a:t> cm/s. Phương trình dao động của chất điểm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62D39E10-3274-42C1-87D1-AC7BADE47AFB}"/>
                  </a:ext>
                </a:extLst>
              </p:cNvPr>
              <p:cNvSpPr/>
              <p:nvPr/>
            </p:nvSpPr>
            <p:spPr>
              <a:xfrm>
                <a:off x="1016000" y="2073281"/>
                <a:ext cx="5160387" cy="66281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A. x = 2</a:t>
                </a:r>
                <a14:m>
                  <m:oMath xmlns:m="http://schemas.openxmlformats.org/officeDocument/2006/math">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e>
                    </m:rad>
                  </m:oMath>
                </a14:m>
                <a:r>
                  <a:rPr lang="pt-BR" sz="2800" b="1" dirty="0">
                    <a:solidFill>
                      <a:srgbClr val="FFFFFF"/>
                    </a:solidFill>
                    <a:latin typeface="UTM Swiss Condensed" panose="02000500000000000000" pitchFamily="2" charset="0"/>
                    <a:ea typeface="Times New Roman" panose="02020603050405020304" pitchFamily="18" charset="0"/>
                  </a:rPr>
                  <a:t>cos(10πt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𝝅</m:t>
                        </m:r>
                      </m:num>
                      <m:den>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lang="pt-BR" sz="2800" b="1" dirty="0">
                    <a:solidFill>
                      <a:srgbClr val="FFFFFF"/>
                    </a:solidFill>
                    <a:latin typeface="UTM Swiss Condensed" panose="02000500000000000000" pitchFamily="2" charset="0"/>
                    <a:ea typeface="Times New Roman" panose="02020603050405020304" pitchFamily="18" charset="0"/>
                  </a:rPr>
                  <a:t>) cm.</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62D39E10-3274-42C1-87D1-AC7BADE47AFB}"/>
                  </a:ext>
                </a:extLst>
              </p:cNvPr>
              <p:cNvSpPr>
                <a:spLocks noRot="1" noChangeAspect="1" noMove="1" noResize="1" noEditPoints="1" noAdjustHandles="1" noChangeArrowheads="1" noChangeShapeType="1" noTextEdit="1"/>
              </p:cNvSpPr>
              <p:nvPr/>
            </p:nvSpPr>
            <p:spPr>
              <a:xfrm>
                <a:off x="1016000" y="2073281"/>
                <a:ext cx="5160387" cy="662810"/>
              </a:xfrm>
              <a:prstGeom prst="rect">
                <a:avLst/>
              </a:prstGeom>
              <a:blipFill>
                <a:blip r:embed="rId2"/>
                <a:stretch>
                  <a:fillRect l="-2482" t="-3670" b="-1100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94FDA03-83DB-4D18-AB8C-BA24DF81549E}"/>
                  </a:ext>
                </a:extLst>
              </p:cNvPr>
              <p:cNvSpPr/>
              <p:nvPr/>
            </p:nvSpPr>
            <p:spPr>
              <a:xfrm>
                <a:off x="6477000" y="2073281"/>
                <a:ext cx="4458465" cy="1453668"/>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B. x = 2</a:t>
                </a:r>
                <a14:m>
                  <m:oMath xmlns:m="http://schemas.openxmlformats.org/officeDocument/2006/math">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e>
                    </m:rad>
                  </m:oMath>
                </a14:m>
                <a:r>
                  <a:rPr lang="pt-BR"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cos(10πt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𝟑</m:t>
                        </m:r>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𝝅</m:t>
                        </m:r>
                      </m:num>
                      <m:den>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lang="pt-BR"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 cm</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794FDA03-83DB-4D18-AB8C-BA24DF81549E}"/>
                  </a:ext>
                </a:extLst>
              </p:cNvPr>
              <p:cNvSpPr>
                <a:spLocks noRot="1" noChangeAspect="1" noMove="1" noResize="1" noEditPoints="1" noAdjustHandles="1" noChangeArrowheads="1" noChangeShapeType="1" noTextEdit="1"/>
              </p:cNvSpPr>
              <p:nvPr/>
            </p:nvSpPr>
            <p:spPr>
              <a:xfrm>
                <a:off x="6477000" y="2073281"/>
                <a:ext cx="4458465" cy="1453668"/>
              </a:xfrm>
              <a:prstGeom prst="rect">
                <a:avLst/>
              </a:prstGeom>
              <a:blipFill>
                <a:blip r:embed="rId3"/>
                <a:stretch>
                  <a:fillRect l="-2873" r="-177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ED9793E-9430-4111-A605-8B421E9EEEEA}"/>
                  </a:ext>
                </a:extLst>
              </p:cNvPr>
              <p:cNvSpPr/>
              <p:nvPr/>
            </p:nvSpPr>
            <p:spPr>
              <a:xfrm>
                <a:off x="1016000" y="2835281"/>
                <a:ext cx="5160387" cy="66281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x</a:t>
                </a:r>
                <a:r>
                  <a:rPr lang="pt-BR" sz="2800" b="1" dirty="0">
                    <a:solidFill>
                      <a:srgbClr val="FFFFFF"/>
                    </a:solidFill>
                    <a:latin typeface="UTM Swiss Condensed" panose="02000500000000000000" pitchFamily="2" charset="0"/>
                    <a:ea typeface="Times New Roman" panose="02020603050405020304" pitchFamily="18" charset="0"/>
                  </a:rPr>
                  <a:t> = 2</a:t>
                </a:r>
                <a14:m>
                  <m:oMath xmlns:m="http://schemas.openxmlformats.org/officeDocument/2006/math">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𝟐</m:t>
                        </m:r>
                      </m:e>
                    </m:rad>
                  </m:oMath>
                </a14:m>
                <a:r>
                  <a:rPr lang="pt-BR" sz="2800" b="1" dirty="0">
                    <a:solidFill>
                      <a:srgbClr val="FFFFFF"/>
                    </a:solidFill>
                    <a:latin typeface="UTM Swiss Condensed" panose="02000500000000000000" pitchFamily="2" charset="0"/>
                    <a:ea typeface="Times New Roman" panose="02020603050405020304" pitchFamily="18" charset="0"/>
                  </a:rPr>
                  <a:t>cos(10πt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𝝅</m:t>
                        </m:r>
                      </m:num>
                      <m:den>
                        <m:r>
                          <a:rPr lang="pt-BR"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lang="pt-BR" sz="2800" b="1" dirty="0">
                    <a:solidFill>
                      <a:srgbClr val="FFFFFF"/>
                    </a:solidFill>
                    <a:latin typeface="UTM Swiss Condensed" panose="02000500000000000000" pitchFamily="2" charset="0"/>
                    <a:ea typeface="Times New Roman" panose="02020603050405020304" pitchFamily="18" charset="0"/>
                  </a:rPr>
                  <a:t>) cm</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8ED9793E-9430-4111-A605-8B421E9EEEEA}"/>
                  </a:ext>
                </a:extLst>
              </p:cNvPr>
              <p:cNvSpPr>
                <a:spLocks noRot="1" noChangeAspect="1" noMove="1" noResize="1" noEditPoints="1" noAdjustHandles="1" noChangeArrowheads="1" noChangeShapeType="1" noTextEdit="1"/>
              </p:cNvSpPr>
              <p:nvPr/>
            </p:nvSpPr>
            <p:spPr>
              <a:xfrm>
                <a:off x="1016000" y="2835281"/>
                <a:ext cx="5160387" cy="662810"/>
              </a:xfrm>
              <a:prstGeom prst="rect">
                <a:avLst/>
              </a:prstGeom>
              <a:blipFill>
                <a:blip r:embed="rId4"/>
                <a:stretch>
                  <a:fillRect l="-2482" t="-3670" r="-1418" b="-100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CA889D6-7007-4331-A8A6-123DC612B587}"/>
                  </a:ext>
                </a:extLst>
              </p:cNvPr>
              <p:cNvSpPr/>
              <p:nvPr/>
            </p:nvSpPr>
            <p:spPr>
              <a:xfrm>
                <a:off x="6477000" y="2835281"/>
                <a:ext cx="4953792" cy="712631"/>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D. x = 2</a:t>
                </a:r>
                <a14:m>
                  <m:oMath xmlns:m="http://schemas.openxmlformats.org/officeDocument/2006/math">
                    <m:rad>
                      <m:radPr>
                        <m:degHide m:val="on"/>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Times New Roman" panose="02020603050405020304" pitchFamily="18" charset="0"/>
                          </a:rPr>
                          <m:t>𝟐</m:t>
                        </m:r>
                      </m:e>
                    </m:rad>
                  </m:oMath>
                </a14:m>
                <a:r>
                  <a:rPr lang="pt-BR" sz="2800" b="1" dirty="0">
                    <a:solidFill>
                      <a:srgbClr val="FFFFFF"/>
                    </a:solidFill>
                    <a:latin typeface="UTM Swiss Condensed" panose="02000500000000000000" pitchFamily="2" charset="0"/>
                    <a:ea typeface="Times New Roman" panose="02020603050405020304" pitchFamily="18" charset="0"/>
                  </a:rPr>
                  <a:t>cos(10πt + </a:t>
                </a:r>
                <a14:m>
                  <m:oMath xmlns:m="http://schemas.openxmlformats.org/officeDocument/2006/math">
                    <m:f>
                      <m:fPr>
                        <m:ctrlPr>
                          <a:rPr lang="vi-VN" sz="2800" b="1"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Times New Roman" panose="02020603050405020304" pitchFamily="18" charset="0"/>
                          </a:rPr>
                          <m:t>𝟑</m:t>
                        </m:r>
                        <m:r>
                          <a:rPr lang="pt-BR" sz="2800" b="1" i="1">
                            <a:solidFill>
                              <a:srgbClr val="FFFFFF"/>
                            </a:solidFill>
                            <a:latin typeface="Cambria Math" panose="02040503050406030204" pitchFamily="18" charset="0"/>
                            <a:ea typeface="Times New Roman" panose="02020603050405020304" pitchFamily="18" charset="0"/>
                          </a:rPr>
                          <m:t>𝝅</m:t>
                        </m:r>
                      </m:num>
                      <m:den>
                        <m:r>
                          <a:rPr lang="pt-BR" sz="2800" b="1" i="1">
                            <a:solidFill>
                              <a:srgbClr val="FFFFFF"/>
                            </a:solidFill>
                            <a:latin typeface="Cambria Math" panose="02040503050406030204" pitchFamily="18" charset="0"/>
                            <a:ea typeface="Times New Roman" panose="02020603050405020304" pitchFamily="18" charset="0"/>
                          </a:rPr>
                          <m:t>𝟒</m:t>
                        </m:r>
                      </m:den>
                    </m:f>
                  </m:oMath>
                </a14:m>
                <a:r>
                  <a:rPr lang="pt-BR" sz="2800" b="1">
                    <a:solidFill>
                      <a:srgbClr val="FFFFFF"/>
                    </a:solidFill>
                    <a:latin typeface="UTM Swiss Condensed" panose="02000500000000000000" pitchFamily="2" charset="0"/>
                    <a:ea typeface="Times New Roman" panose="02020603050405020304" pitchFamily="18" charset="0"/>
                  </a:rPr>
                  <a:t>) cm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BCA889D6-7007-4331-A8A6-123DC612B587}"/>
                  </a:ext>
                </a:extLst>
              </p:cNvPr>
              <p:cNvSpPr>
                <a:spLocks noRot="1" noChangeAspect="1" noMove="1" noResize="1" noEditPoints="1" noAdjustHandles="1" noChangeArrowheads="1" noChangeShapeType="1" noTextEdit="1"/>
              </p:cNvSpPr>
              <p:nvPr/>
            </p:nvSpPr>
            <p:spPr>
              <a:xfrm>
                <a:off x="6477000" y="2835281"/>
                <a:ext cx="4953792" cy="712631"/>
              </a:xfrm>
              <a:prstGeom prst="rect">
                <a:avLst/>
              </a:prstGeom>
              <a:blipFill>
                <a:blip r:embed="rId5"/>
                <a:stretch>
                  <a:fillRect l="-2586" b="-854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B5B5FDE-8A54-41D5-BE0B-F1E705D96739}"/>
              </a:ext>
            </a:extLst>
          </p:cNvPr>
          <p:cNvSpPr/>
          <p:nvPr/>
        </p:nvSpPr>
        <p:spPr>
          <a:xfrm>
            <a:off x="973166" y="2797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92655513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8745C-D6F5-4BF7-9F5A-9363657DBC84}"/>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37: Một </a:t>
            </a:r>
            <a:r>
              <a:rPr lang="pt-BR" sz="2800" b="1">
                <a:solidFill>
                  <a:srgbClr val="FFFF00"/>
                </a:solidFill>
                <a:latin typeface="UTM Swiss Condensed" panose="02000500000000000000" pitchFamily="2" charset="0"/>
                <a:cs typeface="Times New Roman" panose="02020603050405020304" pitchFamily="18" charset="0"/>
              </a:rPr>
              <a:t>vật dao động</a:t>
            </a:r>
            <a:r>
              <a:rPr lang="pt-BR" sz="2800" b="1" dirty="0">
                <a:solidFill>
                  <a:srgbClr val="FFFF00"/>
                </a:solidFill>
                <a:latin typeface="UTM Swiss Condensed" panose="02000500000000000000" pitchFamily="2" charset="0"/>
                <a:cs typeface="Times New Roman" panose="02020603050405020304" pitchFamily="18" charset="0"/>
              </a:rPr>
              <a:t> điều hòa, trong 1 phút thực hiện được </a:t>
            </a:r>
            <a:r>
              <a:rPr lang="pt-BR" sz="2800" b="1">
                <a:solidFill>
                  <a:srgbClr val="FFFF00"/>
                </a:solidFill>
                <a:latin typeface="UTM Swiss Condensed" panose="02000500000000000000" pitchFamily="2" charset="0"/>
                <a:cs typeface="Times New Roman" panose="02020603050405020304" pitchFamily="18" charset="0"/>
              </a:rPr>
              <a:t>30 dao động</a:t>
            </a:r>
            <a:r>
              <a:rPr lang="pt-BR" sz="2800" b="1" dirty="0">
                <a:solidFill>
                  <a:srgbClr val="FFFF00"/>
                </a:solidFill>
                <a:latin typeface="UTM Swiss Condensed" panose="02000500000000000000" pitchFamily="2" charset="0"/>
                <a:cs typeface="Times New Roman" panose="02020603050405020304" pitchFamily="18" charset="0"/>
              </a:rPr>
              <a:t> toàn phần. Quãng đường mà vật di chuyển trong 8s là 64cm. Biên độ dao động của vật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1888B449-A72C-42F4-8028-FBBA97836000}"/>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A. 3cm.</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73620324-2EC3-48E1-BFF9-A1C49BDC15CB}"/>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B. 2cm.</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EA0969B-16E2-48A5-B2EC-6545B1FAECC0}"/>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a:t>
            </a:r>
            <a:r>
              <a:rPr lang="pt-BR" sz="2800" b="1" dirty="0">
                <a:solidFill>
                  <a:srgbClr val="FFFFFF"/>
                </a:solidFill>
                <a:latin typeface="UTM Swiss Condensed" panose="02000500000000000000" pitchFamily="2" charset="0"/>
                <a:ea typeface="Times New Roman" panose="02020603050405020304" pitchFamily="18" charset="0"/>
              </a:rPr>
              <a:t> 4cm.</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99E9CC7-BE21-4700-9992-01E859523E9C}"/>
              </a:ext>
            </a:extLst>
          </p:cNvPr>
          <p:cNvSpPr/>
          <p:nvPr/>
        </p:nvSpPr>
        <p:spPr>
          <a:xfrm>
            <a:off x="9334500" y="2073281"/>
            <a:ext cx="1636987"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D. </a:t>
            </a:r>
            <a:r>
              <a:rPr lang="pt-BR" sz="2800" b="1">
                <a:solidFill>
                  <a:srgbClr val="FFFFFF"/>
                </a:solidFill>
                <a:latin typeface="UTM Swiss Condensed" panose="02000500000000000000" pitchFamily="2" charset="0"/>
                <a:ea typeface="Times New Roman" panose="02020603050405020304" pitchFamily="18" charset="0"/>
              </a:rPr>
              <a:t>5cm.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ACD953C-5E84-47BB-8E11-D69D2C23341A}"/>
              </a:ext>
            </a:extLst>
          </p:cNvPr>
          <p:cNvSpPr/>
          <p:nvPr/>
        </p:nvSpPr>
        <p:spPr>
          <a:xfrm>
            <a:off x="719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85449918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7185B-AC91-424B-93EB-C1AD4ED1472A}"/>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38: Một vật dao động điều hòa trên quỹ đạo 8cm với tần số 2Hz. Thời gian ngắn nhất vật đi từ x = 2 cm đến x = – 2 cm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4446CBD-A2D6-4024-8C20-A42525D4DA68}"/>
              </a:ext>
            </a:extLst>
          </p:cNvPr>
          <p:cNvSpPr/>
          <p:nvPr/>
        </p:nvSpPr>
        <p:spPr>
          <a:xfrm>
            <a:off x="7620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a:t>
            </a:r>
            <a:r>
              <a:rPr lang="pt-BR" sz="2800" b="1" dirty="0">
                <a:solidFill>
                  <a:srgbClr val="FFFFFF"/>
                </a:solidFill>
                <a:latin typeface="UTM Swiss Condensed" panose="02000500000000000000" pitchFamily="2" charset="0"/>
                <a:ea typeface="Times New Roman" panose="02020603050405020304" pitchFamily="18" charset="0"/>
              </a:rPr>
              <a:t> 0,083s.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0BF9793-79BA-4204-8137-819A193564BD}"/>
              </a:ext>
            </a:extLst>
          </p:cNvPr>
          <p:cNvSpPr/>
          <p:nvPr/>
        </p:nvSpPr>
        <p:spPr>
          <a:xfrm>
            <a:off x="36195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B. 0,17s.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50AB242E-7AB0-4B62-9B85-2D3F2D383E9F}"/>
              </a:ext>
            </a:extLst>
          </p:cNvPr>
          <p:cNvSpPr/>
          <p:nvPr/>
        </p:nvSpPr>
        <p:spPr>
          <a:xfrm>
            <a:off x="6477000" y="157776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C. 0,25s.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9AD3DF1-92A9-4089-AF43-98933F6664BB}"/>
              </a:ext>
            </a:extLst>
          </p:cNvPr>
          <p:cNvSpPr/>
          <p:nvPr/>
        </p:nvSpPr>
        <p:spPr>
          <a:xfrm>
            <a:off x="9334500" y="1577761"/>
            <a:ext cx="1811714"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D. </a:t>
            </a:r>
            <a:r>
              <a:rPr lang="pt-BR" sz="2800" b="1">
                <a:solidFill>
                  <a:srgbClr val="FFFFFF"/>
                </a:solidFill>
                <a:latin typeface="UTM Swiss Condensed" panose="02000500000000000000" pitchFamily="2" charset="0"/>
                <a:ea typeface="Times New Roman" panose="02020603050405020304" pitchFamily="18" charset="0"/>
              </a:rPr>
              <a:t>0,33s.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5F647B6-496A-45BA-92D7-541E6DA1138D}"/>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197281494"/>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12E67-992E-46B6-93F0-90037D7A3764}"/>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39: Một vật </a:t>
            </a:r>
            <a:r>
              <a:rPr lang="pt-BR" sz="2800" b="1">
                <a:solidFill>
                  <a:srgbClr val="FFFF00"/>
                </a:solidFill>
                <a:latin typeface="UTM Swiss Condensed" panose="02000500000000000000" pitchFamily="2" charset="0"/>
                <a:cs typeface="Times New Roman" panose="02020603050405020304" pitchFamily="18" charset="0"/>
              </a:rPr>
              <a:t>nhỏ dao động</a:t>
            </a:r>
            <a:r>
              <a:rPr lang="pt-BR" sz="2800" b="1" dirty="0">
                <a:solidFill>
                  <a:srgbClr val="FFFF00"/>
                </a:solidFill>
                <a:latin typeface="UTM Swiss Condensed" panose="02000500000000000000" pitchFamily="2" charset="0"/>
                <a:cs typeface="Times New Roman" panose="02020603050405020304" pitchFamily="18" charset="0"/>
              </a:rPr>
              <a:t> điều hòa có phương trình x = 8cos(</a:t>
            </a:r>
            <a:r>
              <a:rPr lang="pt-BR" sz="2800" b="1">
                <a:solidFill>
                  <a:srgbClr val="FFFF00"/>
                </a:solidFill>
                <a:latin typeface="UTM Swiss Condensed" panose="02000500000000000000" pitchFamily="2" charset="0"/>
                <a:cs typeface="Times New Roman" panose="02020603050405020304" pitchFamily="18" charset="0"/>
              </a:rPr>
              <a:t>4</a:t>
            </a:r>
            <a:r>
              <a:rPr lang="vi-VN" sz="2800" b="1">
                <a:solidFill>
                  <a:srgbClr val="FFFF00"/>
                </a:solidFill>
                <a:latin typeface="UTM Swiss Condensed" panose="02000500000000000000" pitchFamily="2" charset="0"/>
                <a:cs typeface="Times New Roman" panose="02020603050405020304" pitchFamily="18" charset="0"/>
              </a:rPr>
              <a:t>π</a:t>
            </a:r>
            <a:r>
              <a:rPr lang="pt-BR" sz="2800" b="1" dirty="0">
                <a:solidFill>
                  <a:srgbClr val="FFFF00"/>
                </a:solidFill>
                <a:latin typeface="UTM Swiss Condensed" panose="02000500000000000000" pitchFamily="2" charset="0"/>
                <a:cs typeface="Times New Roman" panose="02020603050405020304" pitchFamily="18" charset="0"/>
              </a:rPr>
              <a:t>t </a:t>
            </a:r>
            <a:r>
              <a:rPr lang="pt-BR" sz="2800" b="1">
                <a:solidFill>
                  <a:srgbClr val="FFFF00"/>
                </a:solidFill>
                <a:latin typeface="UTM Swiss Condensed" panose="02000500000000000000" pitchFamily="2" charset="0"/>
                <a:cs typeface="Times New Roman" panose="02020603050405020304" pitchFamily="18" charset="0"/>
              </a:rPr>
              <a:t>– </a:t>
            </a:r>
            <a:r>
              <a:rPr lang="vi-VN" sz="2800" b="1">
                <a:solidFill>
                  <a:srgbClr val="FFFF00"/>
                </a:solidFill>
                <a:latin typeface="UTM Swiss Condensed" panose="02000500000000000000" pitchFamily="2" charset="0"/>
                <a:cs typeface="Times New Roman" panose="02020603050405020304" pitchFamily="18" charset="0"/>
              </a:rPr>
              <a:t>π</a:t>
            </a:r>
            <a:r>
              <a:rPr lang="pt-BR" sz="2800" b="1" dirty="0">
                <a:solidFill>
                  <a:srgbClr val="FFFF00"/>
                </a:solidFill>
                <a:latin typeface="UTM Swiss Condensed" panose="02000500000000000000" pitchFamily="2" charset="0"/>
                <a:cs typeface="Times New Roman" panose="02020603050405020304" pitchFamily="18" charset="0"/>
              </a:rPr>
              <a:t>/5)cm. Trong những khoảng thời gian 17/12 s như nhau, quãng đường dài nhất vật đi được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D7B3A1C-475C-4BD0-AF90-0E9EF5AFFE99}"/>
              </a:ext>
            </a:extLst>
          </p:cNvPr>
          <p:cNvSpPr/>
          <p:nvPr/>
        </p:nvSpPr>
        <p:spPr>
          <a:xfrm>
            <a:off x="762000" y="2073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A. 64cm.</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7598E45C-5409-41B2-B92C-276DC7E9E50B}"/>
              </a:ext>
            </a:extLst>
          </p:cNvPr>
          <p:cNvSpPr/>
          <p:nvPr/>
        </p:nvSpPr>
        <p:spPr>
          <a:xfrm>
            <a:off x="3619500" y="207328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B. 84cm.</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E424ABC-377A-4B48-981B-B6F85C8DE7B7}"/>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a:t>
            </a:r>
            <a:r>
              <a:rPr lang="pt-BR" sz="2800" b="1" dirty="0">
                <a:solidFill>
                  <a:srgbClr val="FFFFFF"/>
                </a:solidFill>
                <a:latin typeface="UTM Swiss Condensed" panose="02000500000000000000" pitchFamily="2" charset="0"/>
                <a:ea typeface="Times New Roman" panose="02020603050405020304" pitchFamily="18" charset="0"/>
              </a:rPr>
              <a:t> </a:t>
            </a:r>
            <a:r>
              <a:rPr lang="vi-VN" sz="2800" b="1" dirty="0">
                <a:solidFill>
                  <a:srgbClr val="FFFFFF"/>
                </a:solidFill>
                <a:latin typeface="UTM Swiss Condensed" panose="02000500000000000000" pitchFamily="2" charset="0"/>
                <a:ea typeface="Times New Roman" panose="02020603050405020304" pitchFamily="18" charset="0"/>
              </a:rPr>
              <a:t>94cm.</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2FADABE4-9086-43D8-8A33-0BF1DBAF8F50}"/>
              </a:ext>
            </a:extLst>
          </p:cNvPr>
          <p:cNvSpPr/>
          <p:nvPr/>
        </p:nvSpPr>
        <p:spPr>
          <a:xfrm>
            <a:off x="9334500" y="2073281"/>
            <a:ext cx="18165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Times New Roman" panose="02020603050405020304" pitchFamily="18" charset="0"/>
              </a:rPr>
              <a:t>D. </a:t>
            </a:r>
            <a:r>
              <a:rPr lang="vi-VN" sz="2800" b="1">
                <a:solidFill>
                  <a:srgbClr val="FFFFFF"/>
                </a:solidFill>
                <a:latin typeface="UTM Swiss Condensed" panose="02000500000000000000" pitchFamily="2" charset="0"/>
                <a:ea typeface="Times New Roman" panose="02020603050405020304" pitchFamily="18" charset="0"/>
              </a:rPr>
              <a:t>74cm.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352C464-197A-4D74-9ACD-E5B1D7870A09}"/>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547562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84A372-C9A6-46F0-B648-BE20CE7BD21B}"/>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4: Một con lắc đơn có chiều </a:t>
            </a:r>
            <a:r>
              <a:rPr lang="pt-BR" sz="2800" b="1">
                <a:solidFill>
                  <a:srgbClr val="FFFF00"/>
                </a:solidFill>
                <a:latin typeface="UTM Swiss Condensed" panose="02000500000000000000" pitchFamily="2" charset="0"/>
                <a:cs typeface="Times New Roman" panose="02020603050405020304" pitchFamily="18" charset="0"/>
              </a:rPr>
              <a:t>dài </a:t>
            </a:r>
            <a:r>
              <a:rPr lang="vi-VN" sz="2800" b="1">
                <a:solidFill>
                  <a:srgbClr val="FFFF00"/>
                </a:solidFill>
                <a:latin typeface="UTM Swiss Condensed" panose="02000500000000000000" pitchFamily="2" charset="0"/>
                <a:cs typeface="Times New Roman" panose="02020603050405020304" pitchFamily="18" charset="0"/>
              </a:rPr>
              <a:t>ℓ</a:t>
            </a:r>
            <a:r>
              <a:rPr lang="pt-BR" sz="2800" b="1" dirty="0">
                <a:solidFill>
                  <a:srgbClr val="FFFF00"/>
                </a:solidFill>
                <a:latin typeface="UTM Swiss Condensed" panose="02000500000000000000" pitchFamily="2" charset="0"/>
                <a:cs typeface="Times New Roman" panose="02020603050405020304" pitchFamily="18" charset="0"/>
              </a:rPr>
              <a:t>. Trong khoảng thời </a:t>
            </a:r>
            <a:r>
              <a:rPr lang="pt-BR" sz="2800" b="1">
                <a:solidFill>
                  <a:srgbClr val="FFFF00"/>
                </a:solidFill>
                <a:latin typeface="UTM Swiss Condensed" panose="02000500000000000000" pitchFamily="2" charset="0"/>
                <a:cs typeface="Times New Roman" panose="02020603050405020304" pitchFamily="18" charset="0"/>
              </a:rPr>
              <a:t>gian </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t nó thực hiện được 12 dao động. khi giảm chiều dài đi 32cm thì cũng trong khoảng thời </a:t>
            </a:r>
            <a:r>
              <a:rPr lang="pt-BR" sz="2800" b="1">
                <a:solidFill>
                  <a:srgbClr val="FFFF00"/>
                </a:solidFill>
                <a:latin typeface="UTM Swiss Condensed" panose="02000500000000000000" pitchFamily="2" charset="0"/>
                <a:cs typeface="Times New Roman" panose="02020603050405020304" pitchFamily="18" charset="0"/>
              </a:rPr>
              <a:t>gian </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t nói trên, con lắc thực hiện được 20 dao động. Chiều dài ban đầu của con lắc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DE36044-B68B-4251-9631-0F9B7DCB633D}"/>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30cm.</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3FD00D0-D486-4F47-89AA-67A928212EB2}"/>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40cm.</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BC222902-3B1D-4A11-9698-618CFB3755B1}"/>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50cm.</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AED7F8D-0FFF-49F6-9CC8-044F162FE209}"/>
              </a:ext>
            </a:extLst>
          </p:cNvPr>
          <p:cNvSpPr/>
          <p:nvPr/>
        </p:nvSpPr>
        <p:spPr>
          <a:xfrm>
            <a:off x="9334500" y="2073281"/>
            <a:ext cx="181652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pt-BR" sz="2800" b="1">
                <a:solidFill>
                  <a:srgbClr val="FFFFFF"/>
                </a:solidFill>
                <a:latin typeface="UTM Swiss Condensed" panose="02000500000000000000" pitchFamily="2" charset="0"/>
                <a:ea typeface="Arial" panose="020B0604020202020204" pitchFamily="34" charset="0"/>
              </a:rPr>
              <a:t>60cm.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EEABD64-FC73-4B36-A27A-75112C4CF15E}"/>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73944286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DECBC-87DD-4A21-B7DD-89A745BE2337}"/>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40: Một </a:t>
            </a:r>
            <a:r>
              <a:rPr lang="pt-BR" sz="2800" b="1">
                <a:solidFill>
                  <a:srgbClr val="FFFF00"/>
                </a:solidFill>
                <a:latin typeface="UTM Swiss Condensed" panose="02000500000000000000" pitchFamily="2" charset="0"/>
                <a:cs typeface="Times New Roman" panose="02020603050405020304" pitchFamily="18" charset="0"/>
              </a:rPr>
              <a:t>vật dao động</a:t>
            </a:r>
            <a:r>
              <a:rPr lang="pt-BR" sz="2800" b="1" dirty="0">
                <a:solidFill>
                  <a:srgbClr val="FFFF00"/>
                </a:solidFill>
                <a:latin typeface="UTM Swiss Condensed" panose="02000500000000000000" pitchFamily="2" charset="0"/>
                <a:cs typeface="Times New Roman" panose="02020603050405020304" pitchFamily="18" charset="0"/>
              </a:rPr>
              <a:t> điều hòa với biên độ A = 6cm. Quãng đường nhỏ nhất mà vật đi được trong 1s là 18cm. Ở thời điểm kết thúc quãng đường đó, thì tốc độ của vật gần đúng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131C8C2-961D-4C21-A2F8-BC005975C706}"/>
              </a:ext>
            </a:extLst>
          </p:cNvPr>
          <p:cNvSpPr/>
          <p:nvPr/>
        </p:nvSpPr>
        <p:spPr>
          <a:xfrm>
            <a:off x="1016000" y="2073281"/>
            <a:ext cx="331372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A. 20,19cm/s.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C33C03B-2249-4D9A-9E8B-7F664DB8A55C}"/>
              </a:ext>
            </a:extLst>
          </p:cNvPr>
          <p:cNvSpPr/>
          <p:nvPr/>
        </p:nvSpPr>
        <p:spPr>
          <a:xfrm>
            <a:off x="6477000" y="2073281"/>
            <a:ext cx="331372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B. 25,19cm/s.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BA11AA79-6D91-4BFC-9494-56493D490F19}"/>
              </a:ext>
            </a:extLst>
          </p:cNvPr>
          <p:cNvSpPr/>
          <p:nvPr/>
        </p:nvSpPr>
        <p:spPr>
          <a:xfrm>
            <a:off x="1016000" y="2835281"/>
            <a:ext cx="331372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a:t>
            </a:r>
            <a:r>
              <a:rPr lang="pt-BR" sz="2800" b="1" dirty="0">
                <a:solidFill>
                  <a:srgbClr val="FFFFFF"/>
                </a:solidFill>
                <a:latin typeface="UTM Swiss Condensed" panose="02000500000000000000" pitchFamily="2" charset="0"/>
                <a:ea typeface="Times New Roman" panose="02020603050405020304" pitchFamily="18" charset="0"/>
              </a:rPr>
              <a:t> 27,19cm/s.</a:t>
            </a:r>
            <a:r>
              <a:rPr lang="pt-BR"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059EF2F-6C61-45C8-BE13-2DE507898634}"/>
              </a:ext>
            </a:extLst>
          </p:cNvPr>
          <p:cNvSpPr/>
          <p:nvPr/>
        </p:nvSpPr>
        <p:spPr>
          <a:xfrm>
            <a:off x="6477000" y="2835281"/>
            <a:ext cx="253466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Times New Roman" panose="02020603050405020304" pitchFamily="18" charset="0"/>
              </a:rPr>
              <a:t>D. 28,19cm/</a:t>
            </a:r>
            <a:r>
              <a:rPr lang="pt-BR" sz="2800" b="1">
                <a:solidFill>
                  <a:srgbClr val="FFFFFF"/>
                </a:solidFill>
                <a:latin typeface="UTM Swiss Condensed" panose="02000500000000000000" pitchFamily="2" charset="0"/>
                <a:ea typeface="Times New Roman" panose="02020603050405020304" pitchFamily="18" charset="0"/>
              </a:rPr>
              <a:t>s.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CCB2D33-7138-4173-9BD4-5A9F4A1916D7}"/>
              </a:ext>
            </a:extLst>
          </p:cNvPr>
          <p:cNvSpPr/>
          <p:nvPr/>
        </p:nvSpPr>
        <p:spPr>
          <a:xfrm>
            <a:off x="973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725228438"/>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25704A-DAC2-4393-98B5-AC16EB0781D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Câu 41: Một vật nhỏ thực hiện dao động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điều hòa</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với biên độ A = 5cm và chu kì T = 2s. Xét trong cùng khoảng thời gian 4/3s. Tốc độ trung bình nhỏ nhất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2AE9BCEF-0A85-4246-BFD6-682B4E0475D0}"/>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6,5cm/s.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E671A1E-1945-4C24-A9C2-E7D8C65DED4D}"/>
              </a:ext>
            </a:extLst>
          </p:cNvPr>
          <p:cNvSpPr/>
          <p:nvPr/>
        </p:nvSpPr>
        <p:spPr>
          <a:xfrm>
            <a:off x="3619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7,5cm/s.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A35119D-F92D-46F2-89AF-8A5A73284FA0}"/>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8,5cm/s.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58F2545D-70A3-470E-B5DF-9D041A7B6BA5}"/>
              </a:ext>
            </a:extLst>
          </p:cNvPr>
          <p:cNvSpPr/>
          <p:nvPr/>
        </p:nvSpPr>
        <p:spPr>
          <a:xfrm>
            <a:off x="9334500" y="1577761"/>
            <a:ext cx="21755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9,5cm/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9" name="Oval 8">
            <a:extLst>
              <a:ext uri="{FF2B5EF4-FFF2-40B4-BE49-F238E27FC236}">
                <a16:creationId xmlns:a16="http://schemas.microsoft.com/office/drawing/2014/main" id="{55D1F2FE-FC4A-40AF-AC8C-AEC2C220EA65}"/>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87799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A7FC93D-CF43-4DAA-8113-DE1ACF189D30}"/>
                  </a:ext>
                </a:extLst>
              </p:cNvPr>
              <p:cNvSpPr/>
              <p:nvPr/>
            </p:nvSpPr>
            <p:spPr>
              <a:xfrm>
                <a:off x="127000" y="63500"/>
                <a:ext cx="11938000" cy="1652312"/>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42: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Hai dao động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điều hòa có phương trình</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1 = 3</a:t>
                </a:r>
                <a14:m>
                  <m:oMath xmlns:m="http://schemas.openxmlformats.org/officeDocument/2006/math">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/2)cm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3cos2</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cm. Vận tốc cực đại của vật có giá trị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A7FC93D-CF43-4DAA-8113-DE1ACF189D30}"/>
                  </a:ext>
                </a:extLst>
              </p:cNvPr>
              <p:cNvSpPr>
                <a:spLocks noRot="1" noChangeAspect="1" noMove="1" noResize="1" noEditPoints="1" noAdjustHandles="1" noChangeArrowheads="1" noChangeShapeType="1" noTextEdit="1"/>
              </p:cNvSpPr>
              <p:nvPr/>
            </p:nvSpPr>
            <p:spPr>
              <a:xfrm>
                <a:off x="127000" y="63500"/>
                <a:ext cx="11938000" cy="1652312"/>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CE79034E-7921-453D-B640-2EFA2EAEFD2B}"/>
              </a:ext>
            </a:extLst>
          </p:cNvPr>
          <p:cNvSpPr/>
          <p:nvPr/>
        </p:nvSpPr>
        <p:spPr>
          <a:xfrm>
            <a:off x="762000" y="162437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12</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1F8CB22-58EE-480C-A35B-9E6C7C4F5C85}"/>
              </a:ext>
            </a:extLst>
          </p:cNvPr>
          <p:cNvSpPr/>
          <p:nvPr/>
        </p:nvSpPr>
        <p:spPr>
          <a:xfrm>
            <a:off x="3619500" y="162437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12cm/s.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1A678A5-F8B6-4A54-964C-7F2B4C6D2FC3}"/>
              </a:ext>
            </a:extLst>
          </p:cNvPr>
          <p:cNvSpPr/>
          <p:nvPr/>
        </p:nvSpPr>
        <p:spPr>
          <a:xfrm>
            <a:off x="6477000" y="162437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6</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π</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B29C0AB-78A6-41C5-A93F-759A0AE9F30E}"/>
              </a:ext>
            </a:extLst>
          </p:cNvPr>
          <p:cNvSpPr/>
          <p:nvPr/>
        </p:nvSpPr>
        <p:spPr>
          <a:xfrm>
            <a:off x="9334500" y="1624377"/>
            <a:ext cx="19062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6cm/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C5DD18F-D98A-4FCF-977B-9315DA044AE6}"/>
              </a:ext>
            </a:extLst>
          </p:cNvPr>
          <p:cNvSpPr/>
          <p:nvPr/>
        </p:nvSpPr>
        <p:spPr>
          <a:xfrm>
            <a:off x="719166" y="1586951"/>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679636628"/>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6B63D2-8DD0-4D17-B85B-49213ADBAB4C}"/>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43: Một vật thực hiện đồng thời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 dao động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điều hòa cùng phương, cùng tần số 10Hz, có biên độ là 7cm và 8cm. Biết hiệu số pha của hai dao động thành phần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60o</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Độ lớn vận tốc của vật ở vị trí có li độ x = 3cm có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9744B3EE-117C-4C0A-84E8-C0F2D590EA20}"/>
              </a:ext>
            </a:extLst>
          </p:cNvPr>
          <p:cNvSpPr/>
          <p:nvPr/>
        </p:nvSpPr>
        <p:spPr>
          <a:xfrm>
            <a:off x="762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800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CDBD9CF1-1BFF-44B3-B383-130F92A330B3}"/>
              </a:ext>
            </a:extLst>
          </p:cNvPr>
          <p:cNvSpPr/>
          <p:nvPr/>
        </p:nvSpPr>
        <p:spPr>
          <a:xfrm>
            <a:off x="36195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314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DA02AF2-F0AC-44FE-ABCF-CD58198795A1}"/>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157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0C0607C-B780-4ECE-803B-E8F62E0E44B3}"/>
              </a:ext>
            </a:extLst>
          </p:cNvPr>
          <p:cNvSpPr/>
          <p:nvPr/>
        </p:nvSpPr>
        <p:spPr>
          <a:xfrm>
            <a:off x="9334500" y="2073281"/>
            <a:ext cx="23551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207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D961D595-D796-4E5A-BD37-A3FDECC92DB7}"/>
              </a:ext>
            </a:extLst>
          </p:cNvPr>
          <p:cNvSpPr/>
          <p:nvPr/>
        </p:nvSpPr>
        <p:spPr>
          <a:xfrm>
            <a:off x="719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70893179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C7755-1E56-495F-BABA-69FDCB8E2140}"/>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44: Một vật thực hiện đồng thời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hai dao động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điều hòa có phương trình</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cos(ωt + π/6)cm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3cos(ωt + 5π/6)cm với ω = 20rad/s. Biết tốc độ cực đại của vật bằng 140cm/s. Biên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độ A1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có giá trị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AD8627A-EB79-4DB8-99AA-1D3D4D90F13A}"/>
              </a:ext>
            </a:extLst>
          </p:cNvPr>
          <p:cNvSpPr/>
          <p:nvPr/>
        </p:nvSpPr>
        <p:spPr>
          <a:xfrm>
            <a:off x="762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6cm.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88CAC15-4D58-40E7-940D-8F9BA819879D}"/>
              </a:ext>
            </a:extLst>
          </p:cNvPr>
          <p:cNvSpPr/>
          <p:nvPr/>
        </p:nvSpPr>
        <p:spPr>
          <a:xfrm>
            <a:off x="36195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8cm.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E502270-8566-45B8-AEB5-6253D6F36B2D}"/>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10cm.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75BC204-BC6A-44F5-AE1E-17E77F733CB4}"/>
              </a:ext>
            </a:extLst>
          </p:cNvPr>
          <p:cNvSpPr/>
          <p:nvPr/>
        </p:nvSpPr>
        <p:spPr>
          <a:xfrm>
            <a:off x="9334500" y="2073281"/>
            <a:ext cx="18165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12cm.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4A2C414-6D51-4DBF-A259-1E1D3EF72B4F}"/>
              </a:ext>
            </a:extLst>
          </p:cNvPr>
          <p:cNvSpPr/>
          <p:nvPr/>
        </p:nvSpPr>
        <p:spPr>
          <a:xfrm>
            <a:off x="3576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43191111"/>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6542D4C-83EC-4922-A438-803A1E18C885}"/>
                  </a:ext>
                </a:extLst>
              </p:cNvPr>
              <p:cNvSpPr/>
              <p:nvPr/>
            </p:nvSpPr>
            <p:spPr>
              <a:xfrm>
                <a:off x="127000" y="63500"/>
                <a:ext cx="11938000" cy="2147832"/>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45: Dao động tổng hợp của hai trong ba dao động điều hòa là</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x12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2cos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/3)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23 = 2</a:t>
                </a:r>
                <a14:m>
                  <m:oMath xmlns:m="http://schemas.openxmlformats.org/officeDocument/2006/math">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+ 5</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/6)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x31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2cos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).Các li độ tính bằng cm. Biên độ của dao động thành phần thứ hai 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B6542D4C-83EC-4922-A438-803A1E18C885}"/>
                  </a:ext>
                </a:extLst>
              </p:cNvPr>
              <p:cNvSpPr>
                <a:spLocks noRot="1" noChangeAspect="1" noMove="1" noResize="1" noEditPoints="1" noAdjustHandles="1" noChangeArrowheads="1" noChangeShapeType="1" noTextEdit="1"/>
              </p:cNvSpPr>
              <p:nvPr/>
            </p:nvSpPr>
            <p:spPr>
              <a:xfrm>
                <a:off x="127000" y="63500"/>
                <a:ext cx="11938000" cy="2147832"/>
              </a:xfrm>
              <a:prstGeom prst="rect">
                <a:avLst/>
              </a:prstGeom>
              <a:blipFill>
                <a:blip r:embed="rId2"/>
                <a:stretch>
                  <a:fillRect l="-916" t="-1681" r="-1680" b="-616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820F3C8-59C9-4FA2-841A-B2BE34C941AB}"/>
                  </a:ext>
                </a:extLst>
              </p:cNvPr>
              <p:cNvSpPr/>
              <p:nvPr/>
            </p:nvSpPr>
            <p:spPr>
              <a:xfrm>
                <a:off x="762000" y="2119897"/>
                <a:ext cx="2390398"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𝟑</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2820F3C8-59C9-4FA2-841A-B2BE34C941AB}"/>
                  </a:ext>
                </a:extLst>
              </p:cNvPr>
              <p:cNvSpPr>
                <a:spLocks noRot="1" noChangeAspect="1" noMove="1" noResize="1" noEditPoints="1" noAdjustHandles="1" noChangeArrowheads="1" noChangeShapeType="1" noTextEdit="1"/>
              </p:cNvSpPr>
              <p:nvPr/>
            </p:nvSpPr>
            <p:spPr>
              <a:xfrm>
                <a:off x="762000" y="2119897"/>
                <a:ext cx="2390398" cy="563744"/>
              </a:xfrm>
              <a:prstGeom prst="rect">
                <a:avLst/>
              </a:prstGeom>
              <a:blipFill>
                <a:blip r:embed="rId3"/>
                <a:stretch>
                  <a:fillRect l="-5102" t="-5435" r="-4082" b="-29348"/>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1564F012-25A7-4693-97E1-D4B09120F92B}"/>
              </a:ext>
            </a:extLst>
          </p:cNvPr>
          <p:cNvSpPr/>
          <p:nvPr/>
        </p:nvSpPr>
        <p:spPr>
          <a:xfrm>
            <a:off x="3619500" y="211989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1cm.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A89C3E6-6146-4E1A-900E-246640CF5DC7}"/>
                  </a:ext>
                </a:extLst>
              </p:cNvPr>
              <p:cNvSpPr/>
              <p:nvPr/>
            </p:nvSpPr>
            <p:spPr>
              <a:xfrm>
                <a:off x="6477000" y="2119897"/>
                <a:ext cx="2390398" cy="5637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𝟑</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0A89C3E6-6146-4E1A-900E-246640CF5DC7}"/>
                  </a:ext>
                </a:extLst>
              </p:cNvPr>
              <p:cNvSpPr>
                <a:spLocks noRot="1" noChangeAspect="1" noMove="1" noResize="1" noEditPoints="1" noAdjustHandles="1" noChangeArrowheads="1" noChangeShapeType="1" noTextEdit="1"/>
              </p:cNvSpPr>
              <p:nvPr/>
            </p:nvSpPr>
            <p:spPr>
              <a:xfrm>
                <a:off x="6477000" y="2119897"/>
                <a:ext cx="2390398" cy="563744"/>
              </a:xfrm>
              <a:prstGeom prst="rect">
                <a:avLst/>
              </a:prstGeom>
              <a:blipFill>
                <a:blip r:embed="rId4"/>
                <a:stretch>
                  <a:fillRect l="-5357" t="-5435" b="-29348"/>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DAB226D2-5EC2-4EE3-AB9C-E777797B6D08}"/>
              </a:ext>
            </a:extLst>
          </p:cNvPr>
          <p:cNvSpPr/>
          <p:nvPr/>
        </p:nvSpPr>
        <p:spPr>
          <a:xfrm>
            <a:off x="9334500" y="2119897"/>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3cm.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4A7E9A0-FC01-44E2-BBC3-083714A279C1}"/>
              </a:ext>
            </a:extLst>
          </p:cNvPr>
          <p:cNvSpPr/>
          <p:nvPr/>
        </p:nvSpPr>
        <p:spPr>
          <a:xfrm>
            <a:off x="3576666" y="2082471"/>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1373086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74D2C-9BFE-473F-BEFB-F9C43DA7140C}"/>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46: Trong thực hành đo gia tốc trọng trường của Trái Đất tại phòng thí nghiệm, một học sinh đo chiều dài của con lắc đơn ℓ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900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1)mm thì chu kì dao động T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1,92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0,02)s.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Lấy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3,14. Gia tốc trọng trường tại phòng thí nghiệm đó gần đúng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1D21E30-2D37-4F8D-A6DB-B9FAA2FFD3F4}"/>
              </a:ext>
            </a:extLst>
          </p:cNvPr>
          <p:cNvSpPr/>
          <p:nvPr/>
        </p:nvSpPr>
        <p:spPr>
          <a:xfrm>
            <a:off x="1016000" y="2568801"/>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(9,75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0,21)m/s</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F03580B-6885-4EC0-A9FD-8CC4EBA764E4}"/>
              </a:ext>
            </a:extLst>
          </p:cNvPr>
          <p:cNvSpPr/>
          <p:nvPr/>
        </p:nvSpPr>
        <p:spPr>
          <a:xfrm>
            <a:off x="6477000" y="2568801"/>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(9,75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0,24)m/s</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51F16D9-6D88-4267-BFBF-254355366B8E}"/>
              </a:ext>
            </a:extLst>
          </p:cNvPr>
          <p:cNvSpPr/>
          <p:nvPr/>
        </p:nvSpPr>
        <p:spPr>
          <a:xfrm>
            <a:off x="1016000" y="3330801"/>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(9,63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0,21)m/s</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789D2545-1515-49E4-8929-E1A2C0AF30D1}"/>
              </a:ext>
            </a:extLst>
          </p:cNvPr>
          <p:cNvSpPr/>
          <p:nvPr/>
        </p:nvSpPr>
        <p:spPr>
          <a:xfrm>
            <a:off x="6477000" y="3330801"/>
            <a:ext cx="35541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(9,63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0,24)m/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a:t>
            </a:r>
            <a:r>
              <a:rPr kumimoji="0" lang="pt-BR"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25A30CD-78BE-43D4-B6EF-4BD1AA06FDF9}"/>
              </a:ext>
            </a:extLst>
          </p:cNvPr>
          <p:cNvSpPr/>
          <p:nvPr/>
        </p:nvSpPr>
        <p:spPr>
          <a:xfrm>
            <a:off x="973166" y="253137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24826714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DCC479-F0D6-42C0-887E-A712CD710F0C}"/>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47: Hai dao động điều hòa có pt</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A1cos(</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/3)cm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5cos(</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Phương trình dao động tổng hợp là x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Acos(</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/6) cm. Thay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đổi A1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để biên độ A của dao động tổng hợp có giá trị lớn nhất thì</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59BF7318-EF21-4ABC-831C-2B3B6F4044D6}"/>
              </a:ext>
            </a:extLst>
          </p:cNvPr>
          <p:cNvSpPr/>
          <p:nvPr/>
        </p:nvSpPr>
        <p:spPr>
          <a:xfrm>
            <a:off x="1016000" y="2073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 π/6.</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A4E5E2C-41C7-4AE2-BE2C-AC2BCB47C1B6}"/>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0941F74-0384-4770-96B5-9B01657E4F93}"/>
              </a:ext>
            </a:extLst>
          </p:cNvPr>
          <p:cNvSpPr/>
          <p:nvPr/>
        </p:nvSpPr>
        <p:spPr>
          <a:xfrm>
            <a:off x="1016000" y="2835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 π/3.</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7BD7AA8E-73B2-4210-8355-240469D70762}"/>
              </a:ext>
            </a:extLst>
          </p:cNvPr>
          <p:cNvSpPr/>
          <p:nvPr/>
        </p:nvSpPr>
        <p:spPr>
          <a:xfrm>
            <a:off x="6477000" y="2835281"/>
            <a:ext cx="189987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0.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13C1327-8D83-46E8-930A-94E1FD45D4F8}"/>
              </a:ext>
            </a:extLst>
          </p:cNvPr>
          <p:cNvSpPr/>
          <p:nvPr/>
        </p:nvSpPr>
        <p:spPr>
          <a:xfrm>
            <a:off x="973166" y="2797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420739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5B8239-5350-4518-8B09-B2B820E251C0}"/>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48:  Con lắc lò xo dao động điều hòa, khi tăng khối lượng của vật lên 4 lần thì tần số dao động của vật</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CE115B3-DAC0-4F47-BB61-02CDB1752EE3}"/>
              </a:ext>
            </a:extLst>
          </p:cNvPr>
          <p:cNvSpPr/>
          <p:nvPr/>
        </p:nvSpPr>
        <p:spPr>
          <a:xfrm>
            <a:off x="1016000" y="1577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tăng lên 4 lần.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BA9B42E-F361-4C47-A5BD-F9D222946701}"/>
              </a:ext>
            </a:extLst>
          </p:cNvPr>
          <p:cNvSpPr/>
          <p:nvPr/>
        </p:nvSpPr>
        <p:spPr>
          <a:xfrm>
            <a:off x="6477000" y="1577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giảm đi 4 lần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80DB394-1446-4A4E-8F48-3E0CF02F5832}"/>
              </a:ext>
            </a:extLst>
          </p:cNvPr>
          <p:cNvSpPr/>
          <p:nvPr/>
        </p:nvSpPr>
        <p:spPr>
          <a:xfrm>
            <a:off x="1016000" y="2339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tăng lên 2 lần.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922EF2B-06D4-413C-A049-7CF98297CA12}"/>
              </a:ext>
            </a:extLst>
          </p:cNvPr>
          <p:cNvSpPr/>
          <p:nvPr/>
        </p:nvSpPr>
        <p:spPr>
          <a:xfrm>
            <a:off x="6477000" y="2339761"/>
            <a:ext cx="287610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giảm đi 2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DB2A4E8-38BE-4622-9F7A-03F6EE1A8A37}"/>
              </a:ext>
            </a:extLst>
          </p:cNvPr>
          <p:cNvSpPr/>
          <p:nvPr/>
        </p:nvSpPr>
        <p:spPr>
          <a:xfrm>
            <a:off x="973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224328782"/>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2DCA6-742A-4ABC-9858-3EFEAEE06180}"/>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49:  Con lắc lò xo gồm vật nặng khối lượng m = 100g và lò xo có độ cứng k = 100N/m, (lấy π2 = 10) dao động điều hòa với chu kỳ</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0E8C3AB-9DFB-489F-9AEC-56096ACA5B51}"/>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 = 0,1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38EC1FF-2E48-4FA4-AD15-CD1122B09346}"/>
              </a:ext>
            </a:extLst>
          </p:cNvPr>
          <p:cNvSpPr/>
          <p:nvPr/>
        </p:nvSpPr>
        <p:spPr>
          <a:xfrm>
            <a:off x="3619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0,2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A418BC5-1F00-4B5D-AEDC-34741DE44248}"/>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T = 0,3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9CB336A-6188-4D2C-8CBA-07E1077A8BAB}"/>
              </a:ext>
            </a:extLst>
          </p:cNvPr>
          <p:cNvSpPr/>
          <p:nvPr/>
        </p:nvSpPr>
        <p:spPr>
          <a:xfrm>
            <a:off x="9334500" y="1577761"/>
            <a:ext cx="22846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0,4 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B224C1C-8517-4A0A-97E9-9BB9AC1F40D6}"/>
              </a:ext>
            </a:extLst>
          </p:cNvPr>
          <p:cNvSpPr/>
          <p:nvPr/>
        </p:nvSpPr>
        <p:spPr>
          <a:xfrm>
            <a:off x="92916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50118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CCF5241-0BC4-4DA7-BD81-DF491D4189F7}"/>
                  </a:ext>
                </a:extLst>
              </p:cNvPr>
              <p:cNvSpPr/>
              <p:nvPr/>
            </p:nvSpPr>
            <p:spPr>
              <a:xfrm>
                <a:off x="127000" y="63500"/>
                <a:ext cx="11938000" cy="2147832"/>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5: Một vật dao động điều hòa </a:t>
                </a:r>
                <a:r>
                  <a:rPr lang="vi-VN" sz="2800" b="1">
                    <a:solidFill>
                      <a:srgbClr val="FFFF00"/>
                    </a:solidFill>
                    <a:latin typeface="UTM Swiss Condensed" panose="02000500000000000000" pitchFamily="2" charset="0"/>
                    <a:cs typeface="Times New Roman" panose="02020603050405020304" pitchFamily="18" charset="0"/>
                  </a:rPr>
                  <a:t>với </a:t>
                </a:r>
                <a:r>
                  <a:rPr lang="pl-PL" sz="2800" b="1" dirty="0">
                    <a:solidFill>
                      <a:srgbClr val="FFFF00"/>
                    </a:solidFill>
                    <a:latin typeface="UTM Swiss Condensed" panose="02000500000000000000" pitchFamily="2" charset="0"/>
                    <a:cs typeface="Times New Roman" panose="02020603050405020304" pitchFamily="18" charset="0"/>
                  </a:rPr>
                  <a:t>vận </a:t>
                </a:r>
                <a:r>
                  <a:rPr lang="vi-VN" sz="2800" b="1" dirty="0">
                    <a:solidFill>
                      <a:srgbClr val="FFFF00"/>
                    </a:solidFill>
                    <a:latin typeface="UTM Swiss Condensed" panose="02000500000000000000" pitchFamily="2" charset="0"/>
                    <a:cs typeface="Times New Roman" panose="02020603050405020304" pitchFamily="18" charset="0"/>
                  </a:rPr>
                  <a:t>tốc ban đầu là 1m/s và gia tốc là -5</a:t>
                </a:r>
                <a14:m>
                  <m:oMath xmlns:m="http://schemas.openxmlformats.org/officeDocument/2006/math">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𝟑</m:t>
                        </m:r>
                      </m:e>
                    </m:rad>
                  </m:oMath>
                </a14:m>
                <a:r>
                  <a:rPr lang="vi-VN" sz="2800" b="1" dirty="0">
                    <a:solidFill>
                      <a:srgbClr val="FFFF00"/>
                    </a:solidFill>
                    <a:latin typeface="UTM Swiss Condensed" panose="02000500000000000000" pitchFamily="2" charset="0"/>
                    <a:cs typeface="Times New Roman" panose="02020603050405020304" pitchFamily="18" charset="0"/>
                  </a:rPr>
                  <a:t> m/s2. Khi đi qua vị trí cân bằng thì vật có vận tốc là 2m/s. Phương trình dao động của vật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ECCF5241-0BC4-4DA7-BD81-DF491D4189F7}"/>
                  </a:ext>
                </a:extLst>
              </p:cNvPr>
              <p:cNvSpPr>
                <a:spLocks noRot="1" noChangeAspect="1" noMove="1" noResize="1" noEditPoints="1" noAdjustHandles="1" noChangeArrowheads="1" noChangeShapeType="1" noTextEdit="1"/>
              </p:cNvSpPr>
              <p:nvPr/>
            </p:nvSpPr>
            <p:spPr>
              <a:xfrm>
                <a:off x="127000" y="63500"/>
                <a:ext cx="11938000" cy="2147832"/>
              </a:xfrm>
              <a:prstGeom prst="rect">
                <a:avLst/>
              </a:prstGeom>
              <a:blipFill>
                <a:blip r:embed="rId2"/>
                <a:stretch>
                  <a:fillRect l="-865" r="-1577" b="-5850"/>
                </a:stretch>
              </a:blipFill>
              <a:ln>
                <a:solidFill>
                  <a:srgbClr val="FFFF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FA650F6-4CD7-4F5C-B2B0-9B4298255B18}"/>
                  </a:ext>
                </a:extLst>
              </p:cNvPr>
              <p:cNvSpPr/>
              <p:nvPr/>
            </p:nvSpPr>
            <p:spPr>
              <a:xfrm>
                <a:off x="508000" y="2119897"/>
                <a:ext cx="5160387" cy="66486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r>
                  <a:rPr lang="pt-BR" sz="2800" b="1" dirty="0">
                    <a:solidFill>
                      <a:srgbClr val="FFFFFF"/>
                    </a:solidFill>
                    <a:latin typeface="UTM Swiss Condensed" panose="02000500000000000000" pitchFamily="2" charset="0"/>
                    <a:ea typeface="Arial" panose="020B0604020202020204" pitchFamily="34" charset="0"/>
                  </a:rPr>
                  <a:t>x = 20cos(10t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oMath>
                </a14:m>
                <a:r>
                  <a:rPr lang="pt-BR" sz="2800" b="1" dirty="0">
                    <a:solidFill>
                      <a:srgbClr val="FFFFFF"/>
                    </a:solidFill>
                    <a:latin typeface="UTM Swiss Condensed" panose="02000500000000000000" pitchFamily="2" charset="0"/>
                    <a:ea typeface="Arial" panose="020B0604020202020204" pitchFamily="34" charset="0"/>
                  </a:rPr>
                  <a:t>)</a:t>
                </a:r>
                <a:r>
                  <a:rPr lang="fr-FR" sz="2800" b="1" dirty="0">
                    <a:solidFill>
                      <a:srgbClr val="FFFFFF"/>
                    </a:solidFill>
                    <a:latin typeface="UTM Swiss Condensed" panose="02000500000000000000" pitchFamily="2" charset="0"/>
                    <a:ea typeface="Arial" panose="020B0604020202020204" pitchFamily="34" charset="0"/>
                  </a:rPr>
                  <a:t> cm.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8FA650F6-4CD7-4F5C-B2B0-9B4298255B18}"/>
                  </a:ext>
                </a:extLst>
              </p:cNvPr>
              <p:cNvSpPr>
                <a:spLocks noRot="1" noChangeAspect="1" noMove="1" noResize="1" noEditPoints="1" noAdjustHandles="1" noChangeArrowheads="1" noChangeShapeType="1" noTextEdit="1"/>
              </p:cNvSpPr>
              <p:nvPr/>
            </p:nvSpPr>
            <p:spPr>
              <a:xfrm>
                <a:off x="508000" y="2119897"/>
                <a:ext cx="5160387" cy="664862"/>
              </a:xfrm>
              <a:prstGeom prst="rect">
                <a:avLst/>
              </a:prstGeom>
              <a:blipFill>
                <a:blip r:embed="rId3"/>
                <a:stretch>
                  <a:fillRect l="-2361" t="-5505"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B2C1252-C886-44E5-B5A4-CD878478B935}"/>
                  </a:ext>
                </a:extLst>
              </p:cNvPr>
              <p:cNvSpPr/>
              <p:nvPr/>
            </p:nvSpPr>
            <p:spPr>
              <a:xfrm>
                <a:off x="508000" y="2784759"/>
                <a:ext cx="3653564" cy="1382045"/>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x = 40cos(5t -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𝟔</m:t>
                        </m:r>
                      </m:den>
                    </m:f>
                  </m:oMath>
                </a14:m>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t>
                </a:r>
                <a:r>
                  <a:rPr lang="fr-F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 cm.</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8B2C1252-C886-44E5-B5A4-CD878478B935}"/>
                  </a:ext>
                </a:extLst>
              </p:cNvPr>
              <p:cNvSpPr>
                <a:spLocks noRot="1" noChangeAspect="1" noMove="1" noResize="1" noEditPoints="1" noAdjustHandles="1" noChangeArrowheads="1" noChangeShapeType="1" noTextEdit="1"/>
              </p:cNvSpPr>
              <p:nvPr/>
            </p:nvSpPr>
            <p:spPr>
              <a:xfrm>
                <a:off x="508000" y="2784759"/>
                <a:ext cx="3653564" cy="1382045"/>
              </a:xfrm>
              <a:prstGeom prst="rect">
                <a:avLst/>
              </a:prstGeom>
              <a:blipFill>
                <a:blip r:embed="rId4"/>
                <a:stretch>
                  <a:fillRect l="-3333" r="-233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DFAEED8-0E93-44D1-B769-33AB06339095}"/>
                  </a:ext>
                </a:extLst>
              </p:cNvPr>
              <p:cNvSpPr/>
              <p:nvPr/>
            </p:nvSpPr>
            <p:spPr>
              <a:xfrm>
                <a:off x="508000" y="4166804"/>
                <a:ext cx="6083717" cy="664862"/>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C. </a:t>
                </a:r>
                <a:r>
                  <a:rPr lang="pt-BR" sz="2800" b="1" dirty="0">
                    <a:solidFill>
                      <a:srgbClr val="FFFFFF"/>
                    </a:solidFill>
                    <a:latin typeface="UTM Swiss Condensed" panose="02000500000000000000" pitchFamily="2" charset="0"/>
                    <a:ea typeface="Arial" panose="020B0604020202020204" pitchFamily="34" charset="0"/>
                  </a:rPr>
                  <a:t>x = 10cos(20t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pt-BR" sz="2800" b="1" dirty="0">
                    <a:solidFill>
                      <a:srgbClr val="FFFFFF"/>
                    </a:solidFill>
                    <a:latin typeface="UTM Swiss Condensed" panose="02000500000000000000" pitchFamily="2" charset="0"/>
                    <a:ea typeface="Arial" panose="020B0604020202020204" pitchFamily="34" charset="0"/>
                  </a:rPr>
                  <a:t>)</a:t>
                </a:r>
                <a:r>
                  <a:rPr lang="fr-FR" sz="2800" b="1" dirty="0">
                    <a:solidFill>
                      <a:srgbClr val="FFFFFF"/>
                    </a:solidFill>
                    <a:latin typeface="UTM Swiss Condensed" panose="02000500000000000000" pitchFamily="2" charset="0"/>
                    <a:ea typeface="Arial" panose="020B0604020202020204" pitchFamily="34" charset="0"/>
                  </a:rPr>
                  <a:t> cm.	</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ADFAEED8-0E93-44D1-B769-33AB06339095}"/>
                  </a:ext>
                </a:extLst>
              </p:cNvPr>
              <p:cNvSpPr>
                <a:spLocks noRot="1" noChangeAspect="1" noMove="1" noResize="1" noEditPoints="1" noAdjustHandles="1" noChangeArrowheads="1" noChangeShapeType="1" noTextEdit="1"/>
              </p:cNvSpPr>
              <p:nvPr/>
            </p:nvSpPr>
            <p:spPr>
              <a:xfrm>
                <a:off x="508000" y="4166804"/>
                <a:ext cx="6083717" cy="664862"/>
              </a:xfrm>
              <a:prstGeom prst="rect">
                <a:avLst/>
              </a:prstGeom>
              <a:blipFill>
                <a:blip r:embed="rId5"/>
                <a:stretch>
                  <a:fillRect l="-2004" t="-5505" r="-1102"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B12343A4-EF12-411A-A98C-2253A108AECC}"/>
                  </a:ext>
                </a:extLst>
              </p:cNvPr>
              <p:cNvSpPr/>
              <p:nvPr/>
            </p:nvSpPr>
            <p:spPr>
              <a:xfrm>
                <a:off x="508000" y="4831666"/>
                <a:ext cx="4028667" cy="662810"/>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r>
                  <a:rPr lang="pt-BR" sz="2800" b="1" dirty="0">
                    <a:solidFill>
                      <a:srgbClr val="FFFFFF"/>
                    </a:solidFill>
                    <a:latin typeface="UTM Swiss Condensed" panose="02000500000000000000" pitchFamily="2" charset="0"/>
                    <a:ea typeface="Arial" panose="020B0604020202020204" pitchFamily="34" charset="0"/>
                  </a:rPr>
                  <a:t>x = 20cos(5t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𝝅</m:t>
                        </m:r>
                      </m:num>
                      <m:den>
                        <m:r>
                          <a:rPr lang="pt-BR" sz="2800" b="1" i="1">
                            <a:solidFill>
                              <a:srgbClr val="FFFFFF"/>
                            </a:solidFill>
                            <a:latin typeface="Cambria Math" panose="02040503050406030204" pitchFamily="18" charset="0"/>
                            <a:ea typeface="Arial" panose="020B0604020202020204" pitchFamily="34" charset="0"/>
                          </a:rPr>
                          <m:t>𝟐</m:t>
                        </m:r>
                      </m:den>
                    </m:f>
                  </m:oMath>
                </a14:m>
                <a:r>
                  <a:rPr lang="pt-BR" sz="2800" b="1" dirty="0">
                    <a:solidFill>
                      <a:srgbClr val="FFFFFF"/>
                    </a:solidFill>
                    <a:latin typeface="UTM Swiss Condensed" panose="02000500000000000000" pitchFamily="2" charset="0"/>
                    <a:ea typeface="Arial" panose="020B0604020202020204" pitchFamily="34" charset="0"/>
                  </a:rPr>
                  <a:t>)</a:t>
                </a:r>
                <a:r>
                  <a:rPr lang="fr-FR" sz="2800" b="1" dirty="0">
                    <a:solidFill>
                      <a:srgbClr val="FFFFFF"/>
                    </a:solidFill>
                    <a:latin typeface="UTM Swiss Condensed" panose="02000500000000000000" pitchFamily="2" charset="0"/>
                    <a:ea typeface="Arial" panose="020B0604020202020204" pitchFamily="34" charset="0"/>
                  </a:rPr>
                  <a:t> </a:t>
                </a:r>
                <a:r>
                  <a:rPr lang="fr-FR" sz="2800" b="1">
                    <a:solidFill>
                      <a:srgbClr val="FFFFFF"/>
                    </a:solidFill>
                    <a:latin typeface="UTM Swiss Condensed" panose="02000500000000000000" pitchFamily="2" charset="0"/>
                    <a:ea typeface="Arial" panose="020B0604020202020204" pitchFamily="34" charset="0"/>
                  </a:rPr>
                  <a:t>cm.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B12343A4-EF12-411A-A98C-2253A108AECC}"/>
                  </a:ext>
                </a:extLst>
              </p:cNvPr>
              <p:cNvSpPr>
                <a:spLocks noRot="1" noChangeAspect="1" noMove="1" noResize="1" noEditPoints="1" noAdjustHandles="1" noChangeArrowheads="1" noChangeShapeType="1" noTextEdit="1"/>
              </p:cNvSpPr>
              <p:nvPr/>
            </p:nvSpPr>
            <p:spPr>
              <a:xfrm>
                <a:off x="508000" y="4831666"/>
                <a:ext cx="4028667" cy="662810"/>
              </a:xfrm>
              <a:prstGeom prst="rect">
                <a:avLst/>
              </a:prstGeom>
              <a:blipFill>
                <a:blip r:embed="rId6"/>
                <a:stretch>
                  <a:fillRect l="-3026" t="-5556" r="-2118" b="-9259"/>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1906708-8DDD-40FA-A713-2B4E30D34B66}"/>
              </a:ext>
            </a:extLst>
          </p:cNvPr>
          <p:cNvSpPr/>
          <p:nvPr/>
        </p:nvSpPr>
        <p:spPr>
          <a:xfrm>
            <a:off x="465166" y="2747333"/>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1229447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9066F-3C7F-42E1-A61C-3002B0836389}"/>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50:  Khi gắn quả cầu m1 vào một lò xo, nó dao động với chu kỳ T1 = 1,2 s. Khi gắn quả cầu m2 vào lò xo ấy, nó dao động với chu kỳ T2 = 1,6 s. Khi gắn đồng thời m1 và m2 vào lò xo đó thì chu kỳ dao động của chúng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1FCAABF6-7D12-4405-9365-E5E6FF2F8089}"/>
              </a:ext>
            </a:extLst>
          </p:cNvPr>
          <p:cNvSpPr/>
          <p:nvPr/>
        </p:nvSpPr>
        <p:spPr>
          <a:xfrm>
            <a:off x="762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 = 1,4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33FDE19-A5C9-4510-9CDD-5870C4AB4622}"/>
              </a:ext>
            </a:extLst>
          </p:cNvPr>
          <p:cNvSpPr/>
          <p:nvPr/>
        </p:nvSpPr>
        <p:spPr>
          <a:xfrm>
            <a:off x="36195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2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3824941-18DF-4248-850D-AD25A6E01C79}"/>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T = 2,8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4D336DA-181A-4685-A3CD-BF90785A8DBA}"/>
              </a:ext>
            </a:extLst>
          </p:cNvPr>
          <p:cNvSpPr/>
          <p:nvPr/>
        </p:nvSpPr>
        <p:spPr>
          <a:xfrm>
            <a:off x="9334500" y="2073281"/>
            <a:ext cx="20152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4 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5AD78540-A9B9-4AAA-BA68-A039AC9A641C}"/>
              </a:ext>
            </a:extLst>
          </p:cNvPr>
          <p:cNvSpPr/>
          <p:nvPr/>
        </p:nvSpPr>
        <p:spPr>
          <a:xfrm>
            <a:off x="3576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28362535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55A06-1546-4860-AD14-88E20A734905}"/>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51:  Lần lượt gắn hai quả cầu có khối lượng m1 và m2 vào cùng một lò xo. Khi treo vật m1 hệ dao động với chu kỳ T1 = 0,6 s. Khi treo m2 thì hệ dao động với chu kỳ T2 = 0,8 s. Tính tần số dao động của hệ nếu đồng thời gắn m1 và m2 vào lò xo trên.</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D204E72-03B7-4BA2-A690-5BCA6A8B08CA}"/>
              </a:ext>
            </a:extLst>
          </p:cNvPr>
          <p:cNvSpPr/>
          <p:nvPr/>
        </p:nvSpPr>
        <p:spPr>
          <a:xfrm>
            <a:off x="762000" y="256880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5Hz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F8C7B4D-7670-495E-840C-169DB3A8C538}"/>
              </a:ext>
            </a:extLst>
          </p:cNvPr>
          <p:cNvSpPr/>
          <p:nvPr/>
        </p:nvSpPr>
        <p:spPr>
          <a:xfrm>
            <a:off x="3619500" y="256880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E70B4D0-313A-4D3F-9C67-0E6AC6132369}"/>
              </a:ext>
            </a:extLst>
          </p:cNvPr>
          <p:cNvSpPr/>
          <p:nvPr/>
        </p:nvSpPr>
        <p:spPr>
          <a:xfrm>
            <a:off x="64770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C3DEC86-EE09-4C73-A348-073E7CDFD4D2}"/>
              </a:ext>
            </a:extLst>
          </p:cNvPr>
          <p:cNvSpPr/>
          <p:nvPr/>
        </p:nvSpPr>
        <p:spPr>
          <a:xfrm>
            <a:off x="9334500" y="2568801"/>
            <a:ext cx="15568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4Hz.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17026A7-C5F5-4A58-9312-5114F3ADE9D3}"/>
              </a:ext>
            </a:extLst>
          </p:cNvPr>
          <p:cNvSpPr/>
          <p:nvPr/>
        </p:nvSpPr>
        <p:spPr>
          <a:xfrm>
            <a:off x="3576666" y="253137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41309390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AE05D-C972-4142-9BD5-31ADD4EEA83A}"/>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52:  Gắn một vật nặng vào lò xo được treo thẳng đứng làm lò xo dãn ra 6,4 cm khi vật nặng ở vị trí cân bằng. Cho g = 10 m/s2. Chu kỳ dao động của vật nặng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1E483B8C-4901-4457-9B48-D45542C487EA}"/>
              </a:ext>
            </a:extLst>
          </p:cNvPr>
          <p:cNvSpPr/>
          <p:nvPr/>
        </p:nvSpPr>
        <p:spPr>
          <a:xfrm>
            <a:off x="762000" y="207328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5s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6488D53-6BB0-49E4-A03D-7B60E2ADA1C1}"/>
              </a:ext>
            </a:extLst>
          </p:cNvPr>
          <p:cNvSpPr/>
          <p:nvPr/>
        </p:nvSpPr>
        <p:spPr>
          <a:xfrm>
            <a:off x="36195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0,5s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E50600C-6BE3-4187-B6D6-BB0F35D36805}"/>
              </a:ext>
            </a:extLst>
          </p:cNvPr>
          <p:cNvSpPr/>
          <p:nvPr/>
        </p:nvSpPr>
        <p:spPr>
          <a:xfrm>
            <a:off x="6477000" y="207328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2DC589D-3FCB-494D-90AA-5EDA592A7484}"/>
              </a:ext>
            </a:extLst>
          </p:cNvPr>
          <p:cNvSpPr/>
          <p:nvPr/>
        </p:nvSpPr>
        <p:spPr>
          <a:xfrm>
            <a:off x="9334500" y="2073281"/>
            <a:ext cx="16321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0,2s.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9DDDA92-ED68-49C2-AA67-CA48B5F2E429}"/>
              </a:ext>
            </a:extLst>
          </p:cNvPr>
          <p:cNvSpPr/>
          <p:nvPr/>
        </p:nvSpPr>
        <p:spPr>
          <a:xfrm>
            <a:off x="3576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233383711"/>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41200B-854B-4B60-86D3-AEB4912F6EA7}"/>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53:  Một con lắc lò xo gồm vật nặng khối lượng 100g gắn vào đầu lò xo có độ cứng 100N/m. Kích thích vật dao động. Trong quá trình dao động, vật có vận tốc cực đại bằng 62,8 cm/s. Lấy π2 = 10. Biên độ dao động của vật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6A5335D-DDE1-4A8A-8057-FF8EA4693A14}"/>
                  </a:ext>
                </a:extLst>
              </p:cNvPr>
              <p:cNvSpPr/>
              <p:nvPr/>
            </p:nvSpPr>
            <p:spPr>
              <a:xfrm>
                <a:off x="762000" y="2073281"/>
                <a:ext cx="2390398"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6A5335D-DDE1-4A8A-8057-FF8EA4693A14}"/>
                  </a:ext>
                </a:extLst>
              </p:cNvPr>
              <p:cNvSpPr>
                <a:spLocks noRot="1" noChangeAspect="1" noMove="1" noResize="1" noEditPoints="1" noAdjustHandles="1" noChangeArrowheads="1" noChangeShapeType="1" noTextEdit="1"/>
              </p:cNvSpPr>
              <p:nvPr/>
            </p:nvSpPr>
            <p:spPr>
              <a:xfrm>
                <a:off x="762000" y="2073281"/>
                <a:ext cx="2390398" cy="565155"/>
              </a:xfrm>
              <a:prstGeom prst="rect">
                <a:avLst/>
              </a:prstGeom>
              <a:blipFill>
                <a:blip r:embed="rId2"/>
                <a:stretch>
                  <a:fillRect l="-5102" t="-4301" b="-279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90DDD768-E65A-4121-A3DE-F8A4D719832D}"/>
              </a:ext>
            </a:extLst>
          </p:cNvPr>
          <p:cNvSpPr/>
          <p:nvPr/>
        </p:nvSpPr>
        <p:spPr>
          <a:xfrm>
            <a:off x="36195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A52E29D-0B76-4C95-A5E1-BD3BB7052618}"/>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4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9E6C537-40D1-453E-A511-C8AE79486B51}"/>
              </a:ext>
            </a:extLst>
          </p:cNvPr>
          <p:cNvSpPr/>
          <p:nvPr/>
        </p:nvSpPr>
        <p:spPr>
          <a:xfrm>
            <a:off x="9334500" y="2073281"/>
            <a:ext cx="19062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3,6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37CC506-3518-4DC5-96F3-02397B6B0B95}"/>
              </a:ext>
            </a:extLst>
          </p:cNvPr>
          <p:cNvSpPr/>
          <p:nvPr/>
        </p:nvSpPr>
        <p:spPr>
          <a:xfrm>
            <a:off x="3576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72608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3AE1A8-5E37-45B0-9189-E26EC1EB7D31}"/>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54:  Một con lắc lò xo treo thẳng đứng, lò xo có độ cứng k = 100 N/m. Ở vị trí cân bằng lò xo dãn 4cm, truyền cho vật một động năng 0,125 J vật bắt đầu dao động theo phương thẳng đứng. Lấy g = 10 m/s2, π2 = 10. Chu kỳ và biên độ dao động của hệ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0CFA4A2-35ED-427E-9F7F-5F9695377997}"/>
              </a:ext>
            </a:extLst>
          </p:cNvPr>
          <p:cNvSpPr/>
          <p:nvPr/>
        </p:nvSpPr>
        <p:spPr>
          <a:xfrm>
            <a:off x="7620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0,4s, 5cm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48E61C9-10DF-4284-8AE5-A98A8D0A549C}"/>
              </a:ext>
            </a:extLst>
          </p:cNvPr>
          <p:cNvSpPr/>
          <p:nvPr/>
        </p:nvSpPr>
        <p:spPr>
          <a:xfrm>
            <a:off x="36195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0,2s, 2cm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FAA7001-AB74-43E1-85FE-1B3A4EF5B27B}"/>
              </a:ext>
            </a:extLst>
          </p:cNvPr>
          <p:cNvSpPr/>
          <p:nvPr/>
        </p:nvSpPr>
        <p:spPr>
          <a:xfrm>
            <a:off x="64770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π s, 4cm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14DD1D9-4FD2-48B8-AD82-AD1C12FE4B03}"/>
              </a:ext>
            </a:extLst>
          </p:cNvPr>
          <p:cNvSpPr/>
          <p:nvPr/>
        </p:nvSpPr>
        <p:spPr>
          <a:xfrm>
            <a:off x="93345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π s, 5cm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6C50077-9F8E-46F4-9CBB-4CF153E60B21}"/>
              </a:ext>
            </a:extLst>
          </p:cNvPr>
          <p:cNvSpPr/>
          <p:nvPr/>
        </p:nvSpPr>
        <p:spPr>
          <a:xfrm>
            <a:off x="3576666" y="253137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75792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6BB8-9B79-4776-8D5F-0291D5D14289}"/>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55:  Một con lắc có chiều dài ℓ1 dao động với chu kỳ T1 = 1,2 s. Một con lắc đơn khác có chiều dài ℓ2 dao động với chu kỳ T2 = 1,6 s. Tần số của con lắc đơn có chiều dài ℓ1 + ℓ2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EAB3190-5914-4295-ADE1-EFE60B143C99}"/>
              </a:ext>
            </a:extLst>
          </p:cNvPr>
          <p:cNvSpPr/>
          <p:nvPr/>
        </p:nvSpPr>
        <p:spPr>
          <a:xfrm>
            <a:off x="1016000" y="2073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f = 0,25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5379741-4612-4BE8-AF9E-728EBD4DE5B4}"/>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f = 2,5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ABFC96B-CA4B-46B0-AE57-6154BF008EB4}"/>
              </a:ext>
            </a:extLst>
          </p:cNvPr>
          <p:cNvSpPr/>
          <p:nvPr/>
        </p:nvSpPr>
        <p:spPr>
          <a:xfrm>
            <a:off x="1016000" y="2835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f = 0,38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022EF89-0DD6-4E34-920B-DC3528B9F50E}"/>
              </a:ext>
            </a:extLst>
          </p:cNvPr>
          <p:cNvSpPr/>
          <p:nvPr/>
        </p:nvSpPr>
        <p:spPr>
          <a:xfrm>
            <a:off x="6477000" y="2835281"/>
            <a:ext cx="24048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f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0,5 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EA12BDF-5211-425A-8CAC-C343B4D4FB02}"/>
              </a:ext>
            </a:extLst>
          </p:cNvPr>
          <p:cNvSpPr/>
          <p:nvPr/>
        </p:nvSpPr>
        <p:spPr>
          <a:xfrm>
            <a:off x="973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196281167"/>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7C2493-7718-4AE9-B18E-A315EE3F96D5}"/>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56:  Con lắc có chiều dài ℓ1 dao động với chu kỳ T1 = 1,2 s. Một con lắc đơn khác có chiều dài ℓ2 dao động với chu kỳ T2 = 1,6 s. Chu kỳ của con lắc đơn có chiều dài bằng hiệu chiều dài của hai con lắc trên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691478D-E303-426A-82BE-7095E5FF6C2D}"/>
              </a:ext>
            </a:extLst>
          </p:cNvPr>
          <p:cNvSpPr/>
          <p:nvPr/>
        </p:nvSpPr>
        <p:spPr>
          <a:xfrm>
            <a:off x="1016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 = 0,2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24CF051-C106-4AE7-9D03-E29B46C06CF0}"/>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T = 0,4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7E12B81-1269-4452-B1FC-3E3B5C74D4A2}"/>
              </a:ext>
            </a:extLst>
          </p:cNvPr>
          <p:cNvSpPr/>
          <p:nvPr/>
        </p:nvSpPr>
        <p:spPr>
          <a:xfrm>
            <a:off x="1016000" y="2835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1,06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A61C523-469C-47E9-858E-FCCAAC2E7C15}"/>
              </a:ext>
            </a:extLst>
          </p:cNvPr>
          <p:cNvSpPr/>
          <p:nvPr/>
        </p:nvSpPr>
        <p:spPr>
          <a:xfrm>
            <a:off x="6477000" y="2835281"/>
            <a:ext cx="24641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1,12 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95C56FA-E3A6-4381-AF92-260556C36B04}"/>
              </a:ext>
            </a:extLst>
          </p:cNvPr>
          <p:cNvSpPr/>
          <p:nvPr/>
        </p:nvSpPr>
        <p:spPr>
          <a:xfrm>
            <a:off x="6434166" y="2797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713638393"/>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543E3D7-1BD4-4071-958E-AAEC0BEC3E7F}"/>
                  </a:ext>
                </a:extLst>
              </p:cNvPr>
              <p:cNvSpPr/>
              <p:nvPr/>
            </p:nvSpPr>
            <p:spPr>
              <a:xfrm>
                <a:off x="127000" y="63500"/>
                <a:ext cx="11938000" cy="1822165"/>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57:  Một con lắc đơn có chu kỳ dao động T = 3s. Thời gian để con lắc đi từ vị trí cân bằng đến vị trí có li độ x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543E3D7-1BD4-4071-958E-AAEC0BEC3E7F}"/>
                  </a:ext>
                </a:extLst>
              </p:cNvPr>
              <p:cNvSpPr>
                <a:spLocks noRot="1" noChangeAspect="1" noMove="1" noResize="1" noEditPoints="1" noAdjustHandles="1" noChangeArrowheads="1" noChangeShapeType="1" noTextEdit="1"/>
              </p:cNvSpPr>
              <p:nvPr/>
            </p:nvSpPr>
            <p:spPr>
              <a:xfrm>
                <a:off x="127000" y="63500"/>
                <a:ext cx="11938000" cy="1822165"/>
              </a:xfrm>
              <a:prstGeom prst="rect">
                <a:avLst/>
              </a:prstGeom>
              <a:blipFill>
                <a:blip r:embed="rId2"/>
                <a:stretch>
                  <a:fillRect l="-916" t="-1974"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3EA29AAC-7551-40B5-B5A8-3C05FA1743FA}"/>
              </a:ext>
            </a:extLst>
          </p:cNvPr>
          <p:cNvSpPr/>
          <p:nvPr/>
        </p:nvSpPr>
        <p:spPr>
          <a:xfrm>
            <a:off x="1016000" y="179423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0,25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358B097-F86C-498A-8A19-95700A88AB18}"/>
              </a:ext>
            </a:extLst>
          </p:cNvPr>
          <p:cNvSpPr/>
          <p:nvPr/>
        </p:nvSpPr>
        <p:spPr>
          <a:xfrm>
            <a:off x="6477000" y="1794230"/>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t = 0,375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52FCD58-BE9B-4B98-B608-69F08A1B2891}"/>
              </a:ext>
            </a:extLst>
          </p:cNvPr>
          <p:cNvSpPr/>
          <p:nvPr/>
        </p:nvSpPr>
        <p:spPr>
          <a:xfrm>
            <a:off x="1016000" y="2556230"/>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t = 0,75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47E391C-8E8F-44E3-B17C-44F7CEE3DFC7}"/>
              </a:ext>
            </a:extLst>
          </p:cNvPr>
          <p:cNvSpPr/>
          <p:nvPr/>
        </p:nvSpPr>
        <p:spPr>
          <a:xfrm>
            <a:off x="6477000" y="2556230"/>
            <a:ext cx="22092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1,5 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96B9D7A-1EE4-4A3D-9140-1209C2480776}"/>
              </a:ext>
            </a:extLst>
          </p:cNvPr>
          <p:cNvSpPr/>
          <p:nvPr/>
        </p:nvSpPr>
        <p:spPr>
          <a:xfrm>
            <a:off x="973166" y="251880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02918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23D94A9-0A45-4458-A911-38AFC9C25D44}"/>
                  </a:ext>
                </a:extLst>
              </p:cNvPr>
              <p:cNvSpPr/>
              <p:nvPr/>
            </p:nvSpPr>
            <p:spPr>
              <a:xfrm>
                <a:off x="127000" y="63500"/>
                <a:ext cx="11938000" cy="2481961"/>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58:  Con lắc có chiều dài ℓ1 dao động với tần số góc ω1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rad/s, con lắc đơn khác có chiều dài ℓ2 dao động với tần số góc ω2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rad/s. Chu kỳ con lắc đơn có chiều dài ℓ1 + ℓ2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23D94A9-0A45-4458-A911-38AFC9C25D44}"/>
                  </a:ext>
                </a:extLst>
              </p:cNvPr>
              <p:cNvSpPr>
                <a:spLocks noRot="1" noChangeAspect="1" noMove="1" noResize="1" noEditPoints="1" noAdjustHandles="1" noChangeArrowheads="1" noChangeShapeType="1" noTextEdit="1"/>
              </p:cNvSpPr>
              <p:nvPr/>
            </p:nvSpPr>
            <p:spPr>
              <a:xfrm>
                <a:off x="127000" y="63500"/>
                <a:ext cx="11938000" cy="2481961"/>
              </a:xfrm>
              <a:prstGeom prst="rect">
                <a:avLst/>
              </a:prstGeom>
              <a:blipFill>
                <a:blip r:embed="rId2"/>
                <a:stretch>
                  <a:fillRect l="-916" r="-1578" b="-5097"/>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2956D7A1-D953-4E67-8260-0219DB09F2BD}"/>
              </a:ext>
            </a:extLst>
          </p:cNvPr>
          <p:cNvSpPr/>
          <p:nvPr/>
        </p:nvSpPr>
        <p:spPr>
          <a:xfrm>
            <a:off x="762000" y="2454026"/>
            <a:ext cx="22685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T = 7 s</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33C1A18-0F1C-4892-BE11-DB7340B82987}"/>
              </a:ext>
            </a:extLst>
          </p:cNvPr>
          <p:cNvSpPr/>
          <p:nvPr/>
        </p:nvSpPr>
        <p:spPr>
          <a:xfrm>
            <a:off x="3619500" y="245402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5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647CEE8-5C32-4D84-950E-2475AB0B17E6}"/>
              </a:ext>
            </a:extLst>
          </p:cNvPr>
          <p:cNvSpPr/>
          <p:nvPr/>
        </p:nvSpPr>
        <p:spPr>
          <a:xfrm>
            <a:off x="6477000" y="245402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T = 3,5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9D6B729-D2F9-40AE-A7CF-804429100D7D}"/>
              </a:ext>
            </a:extLst>
          </p:cNvPr>
          <p:cNvSpPr/>
          <p:nvPr/>
        </p:nvSpPr>
        <p:spPr>
          <a:xfrm>
            <a:off x="9334500" y="2454026"/>
            <a:ext cx="21948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12 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A37909A-540C-4369-AB8D-0009E9C8A29D}"/>
              </a:ext>
            </a:extLst>
          </p:cNvPr>
          <p:cNvSpPr/>
          <p:nvPr/>
        </p:nvSpPr>
        <p:spPr>
          <a:xfrm>
            <a:off x="719166" y="241660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11910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4C4D37-8F44-4173-BAC0-304404524C64}"/>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59:  Con lắc đơn doa động với chu kỳ 1s tại nơi có gia tốc trọng trường g = 9,8 m//s2, chiều dai con lắc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1738312-8B4F-4A59-9276-6790F7A0AF2A}"/>
              </a:ext>
            </a:extLst>
          </p:cNvPr>
          <p:cNvSpPr/>
          <p:nvPr/>
        </p:nvSpPr>
        <p:spPr>
          <a:xfrm>
            <a:off x="1016000" y="1577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ℓ = 24,8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B796E0C2-E291-49DD-8B2D-EF0498208FC1}"/>
              </a:ext>
            </a:extLst>
          </p:cNvPr>
          <p:cNvSpPr/>
          <p:nvPr/>
        </p:nvSpPr>
        <p:spPr>
          <a:xfrm>
            <a:off x="6477000" y="1577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ℓ = 24,8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8C36E9F-A7DB-407D-9B9D-6C91570CA69E}"/>
              </a:ext>
            </a:extLst>
          </p:cNvPr>
          <p:cNvSpPr/>
          <p:nvPr/>
        </p:nvSpPr>
        <p:spPr>
          <a:xfrm>
            <a:off x="1016000" y="2339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ℓ = 1,56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9E4C55D-5D4F-4CDF-A249-B99831ED7FB6}"/>
              </a:ext>
            </a:extLst>
          </p:cNvPr>
          <p:cNvSpPr/>
          <p:nvPr/>
        </p:nvSpPr>
        <p:spPr>
          <a:xfrm>
            <a:off x="6477000" y="2339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ℓ = 2,45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3D1F1F8-3F30-411C-877C-A446FE071A06}"/>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46410341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DAC55-1880-4CFE-9095-5BDD6C9CE561}"/>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6: Con lắc có chu kì T = 0,4 s, dao động với biên độ A = 5 cm. Quãng đường con lắc đi được trong 2 s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98E3511-95D7-4F46-96A8-1D6E402FCDCA}"/>
              </a:ext>
            </a:extLst>
          </p:cNvPr>
          <p:cNvSpPr/>
          <p:nvPr/>
        </p:nvSpPr>
        <p:spPr>
          <a:xfrm>
            <a:off x="762000" y="157776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4 cm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B61121C-8F69-494E-A687-6CA59453AD18}"/>
              </a:ext>
            </a:extLst>
          </p:cNvPr>
          <p:cNvSpPr/>
          <p:nvPr/>
        </p:nvSpPr>
        <p:spPr>
          <a:xfrm>
            <a:off x="3619500" y="157776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10 cm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B46AD029-C7B8-4B0D-AB0C-4C93B5484D04}"/>
              </a:ext>
            </a:extLst>
          </p:cNvPr>
          <p:cNvSpPr/>
          <p:nvPr/>
        </p:nvSpPr>
        <p:spPr>
          <a:xfrm>
            <a:off x="6477000" y="157776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50 cm</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F534A30-355B-48D6-901B-B302521457D9}"/>
              </a:ext>
            </a:extLst>
          </p:cNvPr>
          <p:cNvSpPr/>
          <p:nvPr/>
        </p:nvSpPr>
        <p:spPr>
          <a:xfrm>
            <a:off x="9334500" y="1577761"/>
            <a:ext cx="1996059"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vi-VN" sz="2800" b="1">
                <a:solidFill>
                  <a:srgbClr val="FFFFFF"/>
                </a:solidFill>
                <a:latin typeface="UTM Swiss Condensed" panose="02000500000000000000" pitchFamily="2" charset="0"/>
                <a:ea typeface="Arial" panose="020B0604020202020204" pitchFamily="34" charset="0"/>
              </a:rPr>
              <a:t>100 cm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2BD0E051-8352-4C40-B4FF-8C084B46C3AC}"/>
              </a:ext>
            </a:extLst>
          </p:cNvPr>
          <p:cNvSpPr/>
          <p:nvPr/>
        </p:nvSpPr>
        <p:spPr>
          <a:xfrm>
            <a:off x="92916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239430505"/>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F579CE-7B2E-4E46-865D-3B7C1220E5B1}"/>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60:  Một con lắc đơn có khối lượng 1kg, dây dài 2m. Khi dao động góc lệch cực đại của dây so với đường thẳng đứng là α0 = 100 = 0,175 rad. Lấy g = 10 m/s2. Cơ năng của con lắc và vận tốc của vật nặng khi nó qua vị trí thấp nhất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5CE65626-4383-4BE1-A041-715822D5EF6C}"/>
              </a:ext>
            </a:extLst>
          </p:cNvPr>
          <p:cNvSpPr/>
          <p:nvPr/>
        </p:nvSpPr>
        <p:spPr>
          <a:xfrm>
            <a:off x="1016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2J, 2m/s.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17D2B30-CF93-419A-AAB2-E3EE9D73FB32}"/>
              </a:ext>
            </a:extLst>
          </p:cNvPr>
          <p:cNvSpPr/>
          <p:nvPr/>
        </p:nvSpPr>
        <p:spPr>
          <a:xfrm>
            <a:off x="6477000" y="2073281"/>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,298J, 0,77m/s.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538D200-E152-409F-AC67-19BA89404E61}"/>
              </a:ext>
            </a:extLst>
          </p:cNvPr>
          <p:cNvSpPr/>
          <p:nvPr/>
        </p:nvSpPr>
        <p:spPr>
          <a:xfrm>
            <a:off x="1016000" y="2835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2,98J, 2,44m/s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9E071C9-123C-498C-AEF7-6FE916B72B0C}"/>
              </a:ext>
            </a:extLst>
          </p:cNvPr>
          <p:cNvSpPr/>
          <p:nvPr/>
        </p:nvSpPr>
        <p:spPr>
          <a:xfrm>
            <a:off x="6477000" y="2835281"/>
            <a:ext cx="29787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29,8J, 7,7m/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1418439-904B-4262-B7B5-2D5CE8B39C9C}"/>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7030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28171-03FB-43D3-A711-93286F657801}"/>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61:  Một người xách một xô nước đi trên đường, mỗi bước đi được 50cm.Chu kỳ dao động riêng của nước trong xô là 1s. Người đó đi với vận tốc v thì nước trong xô bị sóng sánh mạnh nhất. Vận tốc v có thể nhận giá trị nào trong các giá trị sau</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A8F9554-0F95-4670-AA71-10739D58E28B}"/>
              </a:ext>
            </a:extLst>
          </p:cNvPr>
          <p:cNvSpPr/>
          <p:nvPr/>
        </p:nvSpPr>
        <p:spPr>
          <a:xfrm>
            <a:off x="7620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2,8 km/h.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F2D1442-4939-4874-9968-0A7ED46DF157}"/>
              </a:ext>
            </a:extLst>
          </p:cNvPr>
          <p:cNvSpPr/>
          <p:nvPr/>
        </p:nvSpPr>
        <p:spPr>
          <a:xfrm>
            <a:off x="36195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1,8 km/h.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BB64F9C-AFB9-4707-87EB-003C5979E278}"/>
              </a:ext>
            </a:extLst>
          </p:cNvPr>
          <p:cNvSpPr/>
          <p:nvPr/>
        </p:nvSpPr>
        <p:spPr>
          <a:xfrm>
            <a:off x="64770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1,5 km/h.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7A28974-425B-4885-B795-50D44DB6EB82}"/>
              </a:ext>
            </a:extLst>
          </p:cNvPr>
          <p:cNvSpPr/>
          <p:nvPr/>
        </p:nvSpPr>
        <p:spPr>
          <a:xfrm>
            <a:off x="9334500" y="2568801"/>
            <a:ext cx="227337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5,6 km/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FACCBC9F-2087-466C-8C5B-6E8ADB8CBA17}"/>
              </a:ext>
            </a:extLst>
          </p:cNvPr>
          <p:cNvSpPr/>
          <p:nvPr/>
        </p:nvSpPr>
        <p:spPr>
          <a:xfrm>
            <a:off x="3576666" y="253137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1477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64E4F4-DCE5-4782-A974-AA432ED33408}"/>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62:  Một con lắc lò xo gồm quả nặng khối lượng 1 kg gắn vào đầu lò xo có độ cứng 1600 N/m. Khi quả nặng ở vị trí cân bằng, người ta truyền cho nó vận tốc ban đầu bằng 2 m/s theo chiều dương trục tọa độ. Phương trình li độ của quả nặng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203905F-FAA9-46EF-8574-73243F1546C5}"/>
                  </a:ext>
                </a:extLst>
              </p:cNvPr>
              <p:cNvSpPr/>
              <p:nvPr/>
            </p:nvSpPr>
            <p:spPr>
              <a:xfrm>
                <a:off x="1016000" y="2568801"/>
                <a:ext cx="5160387"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x = 5cos(40t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cm.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E203905F-FAA9-46EF-8574-73243F1546C5}"/>
                  </a:ext>
                </a:extLst>
              </p:cNvPr>
              <p:cNvSpPr>
                <a:spLocks noRot="1" noChangeAspect="1" noMove="1" noResize="1" noEditPoints="1" noAdjustHandles="1" noChangeArrowheads="1" noChangeShapeType="1" noTextEdit="1"/>
              </p:cNvSpPr>
              <p:nvPr/>
            </p:nvSpPr>
            <p:spPr>
              <a:xfrm>
                <a:off x="1016000" y="2568801"/>
                <a:ext cx="5160387" cy="662810"/>
              </a:xfrm>
              <a:prstGeom prst="rect">
                <a:avLst/>
              </a:prstGeom>
              <a:blipFill>
                <a:blip r:embed="rId2"/>
                <a:stretch>
                  <a:fillRect l="-2482"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02C3C04F-3181-44C7-8C96-96BB9C84BF51}"/>
                  </a:ext>
                </a:extLst>
              </p:cNvPr>
              <p:cNvSpPr/>
              <p:nvPr/>
            </p:nvSpPr>
            <p:spPr>
              <a:xfrm>
                <a:off x="6477000" y="2568801"/>
                <a:ext cx="4104009"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x = 0,5cos(40t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02C3C04F-3181-44C7-8C96-96BB9C84BF51}"/>
                  </a:ext>
                </a:extLst>
              </p:cNvPr>
              <p:cNvSpPr>
                <a:spLocks noRot="1" noChangeAspect="1" noMove="1" noResize="1" noEditPoints="1" noAdjustHandles="1" noChangeArrowheads="1" noChangeShapeType="1" noTextEdit="1"/>
              </p:cNvSpPr>
              <p:nvPr/>
            </p:nvSpPr>
            <p:spPr>
              <a:xfrm>
                <a:off x="6477000" y="2568801"/>
                <a:ext cx="4104009" cy="1378967"/>
              </a:xfrm>
              <a:prstGeom prst="rect">
                <a:avLst/>
              </a:prstGeom>
              <a:blipFill>
                <a:blip r:embed="rId3"/>
                <a:stretch>
                  <a:fillRect l="-3120" r="-208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3BDFFEC-6059-49D0-8617-E9AAECB3FD8F}"/>
                  </a:ext>
                </a:extLst>
              </p:cNvPr>
              <p:cNvSpPr/>
              <p:nvPr/>
            </p:nvSpPr>
            <p:spPr>
              <a:xfrm>
                <a:off x="1016000" y="3330801"/>
                <a:ext cx="5160387"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x = 5cos(40t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cm.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23BDFFEC-6059-49D0-8617-E9AAECB3FD8F}"/>
                  </a:ext>
                </a:extLst>
              </p:cNvPr>
              <p:cNvSpPr>
                <a:spLocks noRot="1" noChangeAspect="1" noMove="1" noResize="1" noEditPoints="1" noAdjustHandles="1" noChangeArrowheads="1" noChangeShapeType="1" noTextEdit="1"/>
              </p:cNvSpPr>
              <p:nvPr/>
            </p:nvSpPr>
            <p:spPr>
              <a:xfrm>
                <a:off x="1016000" y="3330801"/>
                <a:ext cx="5160387" cy="662810"/>
              </a:xfrm>
              <a:prstGeom prst="rect">
                <a:avLst/>
              </a:prstGeom>
              <a:blipFill>
                <a:blip r:embed="rId4"/>
                <a:stretch>
                  <a:fillRect l="-2482" t="-4587" r="-1418" b="-82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6138C1BD-C07B-4BC5-88C4-E6AD478C5848}"/>
              </a:ext>
            </a:extLst>
          </p:cNvPr>
          <p:cNvSpPr/>
          <p:nvPr/>
        </p:nvSpPr>
        <p:spPr>
          <a:xfrm>
            <a:off x="6477000" y="3330801"/>
            <a:ext cx="382027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x = 0,5cos(40t)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3E8852F-647A-44BE-BC21-DA9206423735}"/>
              </a:ext>
            </a:extLst>
          </p:cNvPr>
          <p:cNvSpPr/>
          <p:nvPr/>
        </p:nvSpPr>
        <p:spPr>
          <a:xfrm>
            <a:off x="6434166" y="253137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423082231"/>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791126B7-5679-4A6C-A204-0CBBA70F3F26}"/>
                  </a:ext>
                </a:extLst>
              </p:cNvPr>
              <p:cNvSpPr/>
              <p:nvPr/>
            </p:nvSpPr>
            <p:spPr>
              <a:xfrm>
                <a:off x="127000" y="63500"/>
                <a:ext cx="11938000" cy="2759602"/>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Câu</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63</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Một</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con lắc lò xo</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hòa xung quanh vị trí cân bằng với biên độ</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 = 2,5 cm</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Biết lò xo có độ cứng</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k = 100 N/</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m và quả cầu có khối lượng</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250 g</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Lấy</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 = 0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lúc vật</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qua vị trí cân bằng thì quãng đường vật đi được </a:t>
                </a:r>
                <a:r>
                  <a:rPr kumimoji="0" lang="fr-FR" sz="2800" b="1" i="0" u="none" strike="noStrike" kern="1200" cap="none" spc="0" normalizeH="0" baseline="0" noProof="0" dirty="0" err="1">
                    <a:ln>
                      <a:noFill/>
                    </a:ln>
                    <a:solidFill>
                      <a:srgbClr val="FFFF00"/>
                    </a:solidFill>
                    <a:effectLst/>
                    <a:uLnTx/>
                    <a:uFillTx/>
                    <a:latin typeface="UTM Swiss Condensed" panose="02000500000000000000" pitchFamily="2" charset="0"/>
                    <a:ea typeface="+mn-ea"/>
                    <a:cs typeface="Times New Roman" panose="02020603050405020304" pitchFamily="18" charset="0"/>
                  </a:rPr>
                  <a:t>trong</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s</a:t>
                </a: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đầu tiên</a:t>
                </a:r>
                <a:r>
                  <a:rPr kumimoji="0" lang="fr-F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fr-F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791126B7-5679-4A6C-A204-0CBBA70F3F26}"/>
                  </a:ext>
                </a:extLst>
              </p:cNvPr>
              <p:cNvSpPr>
                <a:spLocks noRot="1" noChangeAspect="1" noMove="1" noResize="1" noEditPoints="1" noAdjustHandles="1" noChangeArrowheads="1" noChangeShapeType="1" noTextEdit="1"/>
              </p:cNvSpPr>
              <p:nvPr/>
            </p:nvSpPr>
            <p:spPr>
              <a:xfrm>
                <a:off x="127000" y="63500"/>
                <a:ext cx="11938000" cy="2759602"/>
              </a:xfrm>
              <a:prstGeom prst="rect">
                <a:avLst/>
              </a:prstGeom>
              <a:blipFill>
                <a:blip r:embed="rId2"/>
                <a:stretch>
                  <a:fillRect l="-916" t="-1310" r="-1629" b="-4367"/>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BE94102F-F464-47D5-82B4-0D5A4391FD79}"/>
              </a:ext>
            </a:extLst>
          </p:cNvPr>
          <p:cNvSpPr/>
          <p:nvPr/>
        </p:nvSpPr>
        <p:spPr>
          <a:xfrm>
            <a:off x="762000" y="273166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2,5 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9B325788-50A7-4C3B-A029-140ED0096ADA}"/>
              </a:ext>
            </a:extLst>
          </p:cNvPr>
          <p:cNvSpPr/>
          <p:nvPr/>
        </p:nvSpPr>
        <p:spPr>
          <a:xfrm>
            <a:off x="3619500" y="273166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5 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5D22C21-AA01-4E7F-AD20-2A70BFDA0329}"/>
              </a:ext>
            </a:extLst>
          </p:cNvPr>
          <p:cNvSpPr/>
          <p:nvPr/>
        </p:nvSpPr>
        <p:spPr>
          <a:xfrm>
            <a:off x="6477000" y="273166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7.5 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75F0CD3-7F89-48A4-8CB7-5FFA819D8A55}"/>
              </a:ext>
            </a:extLst>
          </p:cNvPr>
          <p:cNvSpPr/>
          <p:nvPr/>
        </p:nvSpPr>
        <p:spPr>
          <a:xfrm>
            <a:off x="9334500" y="2731666"/>
            <a:ext cx="18165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10 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1CC012B-D65F-40C2-8817-F9A541D75A12}"/>
              </a:ext>
            </a:extLst>
          </p:cNvPr>
          <p:cNvSpPr/>
          <p:nvPr/>
        </p:nvSpPr>
        <p:spPr>
          <a:xfrm>
            <a:off x="6434166" y="269424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1709488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622226-E7D5-4ED9-BBC2-E3A6141EC7E2}"/>
              </a:ext>
            </a:extLst>
          </p:cNvPr>
          <p:cNvSpPr/>
          <p:nvPr/>
        </p:nvSpPr>
        <p:spPr>
          <a:xfrm>
            <a:off x="127000" y="63500"/>
            <a:ext cx="11938000" cy="309225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64: Một con lắc lò xo gồm vật có khối lượng m = 200g, lò xo khối lượng ko đáng kể, có độ cứng k = 80 N/m. Đặt trên mặt sàn nằm ngang. Người ta kéo vật ra khỏi vị trí cân bằng đoạn 3 cm và truyền cho nó vận tốc 80 cm/s. Cho g = 10m</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/s2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Do có lực ma sát nên vật dao động tắt dần, sau khi thực hiện được 10 dao động vật dừng lại. Hệ số ma sát có giá trị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B36AEE9-2046-425A-BEC2-8F03952D6B71}"/>
              </a:ext>
            </a:extLst>
          </p:cNvPr>
          <p:cNvSpPr/>
          <p:nvPr/>
        </p:nvSpPr>
        <p:spPr>
          <a:xfrm>
            <a:off x="762000" y="306432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0.04</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B2AF42D-2B01-4DB5-83D7-CB864D0D4C5A}"/>
              </a:ext>
            </a:extLst>
          </p:cNvPr>
          <p:cNvSpPr/>
          <p:nvPr/>
        </p:nvSpPr>
        <p:spPr>
          <a:xfrm>
            <a:off x="3619500" y="306432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0.15</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432DB73-31C3-46FF-9EF0-5B34E6A72553}"/>
              </a:ext>
            </a:extLst>
          </p:cNvPr>
          <p:cNvSpPr/>
          <p:nvPr/>
        </p:nvSpPr>
        <p:spPr>
          <a:xfrm>
            <a:off x="6477000" y="306432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0.10</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01CAF4E-A2E2-46C1-A5CA-402D95607949}"/>
              </a:ext>
            </a:extLst>
          </p:cNvPr>
          <p:cNvSpPr/>
          <p:nvPr/>
        </p:nvSpPr>
        <p:spPr>
          <a:xfrm>
            <a:off x="9334500" y="3064321"/>
            <a:ext cx="15632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0.05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D1E257EC-FA95-42CC-8F2C-DB217E6D5BFB}"/>
              </a:ext>
            </a:extLst>
          </p:cNvPr>
          <p:cNvSpPr/>
          <p:nvPr/>
        </p:nvSpPr>
        <p:spPr>
          <a:xfrm>
            <a:off x="9291666" y="302689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82267873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C8252-3CF4-46FD-9715-A0F5EB956A12}"/>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65</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Một vật thực hiện đồng thời hai dao động điều hòa cùng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phương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Acos(ωt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φ1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Acos(ωt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φ2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Biết dao động tổng hợp có phương trình x = Acos(ωt + π/12). Giá trị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của φ1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φ2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8CA5A5BD-A3D6-40B0-91A5-DF010DD2B0C8}"/>
              </a:ext>
            </a:extLst>
          </p:cNvPr>
          <p:cNvSpPr/>
          <p:nvPr/>
        </p:nvSpPr>
        <p:spPr>
          <a:xfrm>
            <a:off x="1016000" y="2073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 π/12; π/4.</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80279C8-8063-46E3-8FEF-29C6630BD949}"/>
              </a:ext>
            </a:extLst>
          </p:cNvPr>
          <p:cNvSpPr/>
          <p:nvPr/>
        </p:nvSpPr>
        <p:spPr>
          <a:xfrm>
            <a:off x="6477000" y="2073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 π/3; π/3.</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A2FC4F6-773B-4A4F-95DF-B39FCDC69065}"/>
              </a:ext>
            </a:extLst>
          </p:cNvPr>
          <p:cNvSpPr/>
          <p:nvPr/>
        </p:nvSpPr>
        <p:spPr>
          <a:xfrm>
            <a:off x="1016000" y="2835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 π/6; π/6.</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425C25A-2C70-4117-8D6B-41187A1FEA69}"/>
              </a:ext>
            </a:extLst>
          </p:cNvPr>
          <p:cNvSpPr/>
          <p:nvPr/>
        </p:nvSpPr>
        <p:spPr>
          <a:xfrm>
            <a:off x="6477000" y="2835281"/>
            <a:ext cx="28729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π/4; 5π/</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12.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3CA8BB1-A92C-4022-9C22-8DBD014B6215}"/>
              </a:ext>
            </a:extLst>
          </p:cNvPr>
          <p:cNvSpPr/>
          <p:nvPr/>
        </p:nvSpPr>
        <p:spPr>
          <a:xfrm>
            <a:off x="6434166" y="2797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77692276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71BF5-BEC5-460A-969D-B1A53F02FE66}"/>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66: Một chiếc xe gắn máy chạy trên một con đường lát gạch, cứ cách khoảng 9m trên đường lại có một rãnh nhỏ. Chu kì dao động riêng của khung xe máy trên lò xo giảm xóc là 1,5s. Độ lớn vận tốc của xe máy khi xe bị xóc mạnh nhất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FDF6FE3D-4386-499C-BB50-CC8F8BDAB567}"/>
              </a:ext>
            </a:extLst>
          </p:cNvPr>
          <p:cNvSpPr/>
          <p:nvPr/>
        </p:nvSpPr>
        <p:spPr>
          <a:xfrm>
            <a:off x="1016000" y="256880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v = 10m/s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78CD691-EF58-4A05-BD31-9C5682542F89}"/>
              </a:ext>
            </a:extLst>
          </p:cNvPr>
          <p:cNvSpPr/>
          <p:nvPr/>
        </p:nvSpPr>
        <p:spPr>
          <a:xfrm>
            <a:off x="6477000" y="256880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v = 7,5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870D2590-69CD-4704-B3CF-58E1BF590A91}"/>
              </a:ext>
            </a:extLst>
          </p:cNvPr>
          <p:cNvSpPr/>
          <p:nvPr/>
        </p:nvSpPr>
        <p:spPr>
          <a:xfrm>
            <a:off x="1016000" y="333080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v = 6,0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25DF98A-2E3D-4A92-8B85-1E11D0B8C6D2}"/>
              </a:ext>
            </a:extLst>
          </p:cNvPr>
          <p:cNvSpPr/>
          <p:nvPr/>
        </p:nvSpPr>
        <p:spPr>
          <a:xfrm>
            <a:off x="6477000" y="3330801"/>
            <a:ext cx="27398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v = 2,5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8DFAC73E-98F5-45DD-83C8-6433F486BDA5}"/>
              </a:ext>
            </a:extLst>
          </p:cNvPr>
          <p:cNvSpPr/>
          <p:nvPr/>
        </p:nvSpPr>
        <p:spPr>
          <a:xfrm>
            <a:off x="6434166" y="329337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6183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E2E47B-A735-4A6A-ADE3-FC5BE68075B9}"/>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67: Một người xách một xô nước đi trên đường, mỗi bước đi được 50cm. Chu kì dao động riêng của nước trong xô là 1s. Để nước trong xô sóng sánh mạnh nhất thì người đó phải đi với vận tốc có độ lớn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672E3744-4403-4D59-87A6-EAED5585B9F7}"/>
              </a:ext>
            </a:extLst>
          </p:cNvPr>
          <p:cNvSpPr/>
          <p:nvPr/>
        </p:nvSpPr>
        <p:spPr>
          <a:xfrm>
            <a:off x="1016000" y="2073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v = 100cm/s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F46E6EA-EE73-406C-A2E2-B503262352FD}"/>
              </a:ext>
            </a:extLst>
          </p:cNvPr>
          <p:cNvSpPr/>
          <p:nvPr/>
        </p:nvSpPr>
        <p:spPr>
          <a:xfrm>
            <a:off x="6477000" y="2073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v = 75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EC5F3ABC-736C-474E-A1A3-D2915B43DAC2}"/>
              </a:ext>
            </a:extLst>
          </p:cNvPr>
          <p:cNvSpPr/>
          <p:nvPr/>
        </p:nvSpPr>
        <p:spPr>
          <a:xfrm>
            <a:off x="1016000" y="283528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v</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 50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E6BC6B6-42C6-458C-A771-FBD50D443E72}"/>
              </a:ext>
            </a:extLst>
          </p:cNvPr>
          <p:cNvSpPr/>
          <p:nvPr/>
        </p:nvSpPr>
        <p:spPr>
          <a:xfrm>
            <a:off x="6477000" y="2835281"/>
            <a:ext cx="27238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v = 25cm/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6A3CE2D-768A-4727-8C87-F5146EC0DFA7}"/>
              </a:ext>
            </a:extLst>
          </p:cNvPr>
          <p:cNvSpPr/>
          <p:nvPr/>
        </p:nvSpPr>
        <p:spPr>
          <a:xfrm>
            <a:off x="973166" y="2797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1511625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422D27-C11E-4707-82A4-37F970EDACB7}"/>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68: Một chất điểm dao động tắt dần có tốc độ cực đại giảm đi 5% sau mỗi chu kỳ. Phần năng lượng của chất điểm bị giảm đi trong một dao động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B8955D6-76BB-4F79-B4EF-53736EAEF94F}"/>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7678E24-5C00-47A3-8877-9BB686647F98}"/>
              </a:ext>
            </a:extLst>
          </p:cNvPr>
          <p:cNvSpPr/>
          <p:nvPr/>
        </p:nvSpPr>
        <p:spPr>
          <a:xfrm>
            <a:off x="3619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9,7%.</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7CFFC0B-AB58-4A4C-92B9-B54D1D321485}"/>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,8%.</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81D5356-C461-4D7C-840E-A5C10047CA3E}"/>
              </a:ext>
            </a:extLst>
          </p:cNvPr>
          <p:cNvSpPr/>
          <p:nvPr/>
        </p:nvSpPr>
        <p:spPr>
          <a:xfrm>
            <a:off x="9334500" y="1577761"/>
            <a:ext cx="17508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9,5%.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AC6D5AA8-E78E-4004-93FD-F4C2684251F3}"/>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543132350"/>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672F5-9BE3-4935-A2D7-E64B2C5C983F}"/>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69: Một con lắc dao động tắt dần. Cứ sau mỗi chu kì, biên độ giảm 2%. Phần năng lượng của con lắc bị mất đi trong một dao động toàn phần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011FB9E-4F61-42B9-A291-CD5336BAF006}"/>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4,5%.</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829DB18-597A-4925-81F9-F550DC911B54}"/>
              </a:ext>
            </a:extLst>
          </p:cNvPr>
          <p:cNvSpPr/>
          <p:nvPr/>
        </p:nvSpPr>
        <p:spPr>
          <a:xfrm>
            <a:off x="3619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6,36%</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2974C99-0099-4680-834D-EB20B57E0278}"/>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9,81%</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AB7DDE9-5EE4-4090-B6C1-1AD08E693AB1}"/>
              </a:ext>
            </a:extLst>
          </p:cNvPr>
          <p:cNvSpPr/>
          <p:nvPr/>
        </p:nvSpPr>
        <p:spPr>
          <a:xfrm>
            <a:off x="9334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3,96%</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1A31508C-A673-4DD2-9A86-0D7891A1337E}"/>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79832179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CC91CA-54E4-4918-8964-DB4B61DCCCBF}"/>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7: Một vật dao động điều hòa với phương trình x = Acos(2πt/T + π/2). Thời gian ngắn nhất kể từ lúc bắt đầu dao động đến khi động năng bằng 3 thế năng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1632E84-0B89-47A0-95DB-7E7174FFEA26}"/>
                  </a:ext>
                </a:extLst>
              </p:cNvPr>
              <p:cNvSpPr/>
              <p:nvPr/>
            </p:nvSpPr>
            <p:spPr>
              <a:xfrm>
                <a:off x="762000" y="2073281"/>
                <a:ext cx="2390398" cy="712631"/>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A. </a:t>
                </a:r>
                <a:r>
                  <a:rPr lang="vi-VN" sz="2800" b="1" dirty="0">
                    <a:solidFill>
                      <a:srgbClr val="FFFFFF"/>
                    </a:solidFill>
                    <a:latin typeface="UTM Swiss Condensed" panose="02000500000000000000" pitchFamily="2" charset="0"/>
                    <a:ea typeface="Arial" panose="020B0604020202020204" pitchFamily="34" charset="0"/>
                  </a:rPr>
                  <a:t>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den>
                    </m:f>
                  </m:oMath>
                </a14:m>
                <a:r>
                  <a:rPr lang="fr-FR" sz="2800" b="1" dirty="0">
                    <a:solidFill>
                      <a:srgbClr val="FFFFFF"/>
                    </a:solidFill>
                    <a:latin typeface="UTM Swiss Condensed" panose="02000500000000000000" pitchFamily="2" charset="0"/>
                    <a:ea typeface="Arial" panose="020B0604020202020204" pitchFamily="34" charset="0"/>
                  </a:rPr>
                  <a:t>.</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3" name="Rectangle 2">
                <a:extLst>
                  <a:ext uri="{FF2B5EF4-FFF2-40B4-BE49-F238E27FC236}">
                    <a16:creationId xmlns:a16="http://schemas.microsoft.com/office/drawing/2014/main" id="{91632E84-0B89-47A0-95DB-7E7174FFEA26}"/>
                  </a:ext>
                </a:extLst>
              </p:cNvPr>
              <p:cNvSpPr>
                <a:spLocks noRot="1" noChangeAspect="1" noMove="1" noResize="1" noEditPoints="1" noAdjustHandles="1" noChangeArrowheads="1" noChangeShapeType="1" noTextEdit="1"/>
              </p:cNvSpPr>
              <p:nvPr/>
            </p:nvSpPr>
            <p:spPr>
              <a:xfrm>
                <a:off x="762000" y="2073281"/>
                <a:ext cx="2390398" cy="712631"/>
              </a:xfrm>
              <a:prstGeom prst="rect">
                <a:avLst/>
              </a:prstGeom>
              <a:blipFill>
                <a:blip r:embed="rId2"/>
                <a:stretch>
                  <a:fillRect l="-5102"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00DE6CC-7AF2-4FE6-94DA-DAEA8F7AF1AB}"/>
                  </a:ext>
                </a:extLst>
              </p:cNvPr>
              <p:cNvSpPr/>
              <p:nvPr/>
            </p:nvSpPr>
            <p:spPr>
              <a:xfrm>
                <a:off x="3619500" y="2073281"/>
                <a:ext cx="2390398" cy="718979"/>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B. </a:t>
                </a:r>
                <a:r>
                  <a:rPr lang="vi-VN" sz="2800" b="1" dirty="0">
                    <a:solidFill>
                      <a:srgbClr val="FFFFFF"/>
                    </a:solidFill>
                    <a:latin typeface="UTM Swiss Condensed" panose="02000500000000000000" pitchFamily="2" charset="0"/>
                    <a:ea typeface="Arial" panose="020B0604020202020204" pitchFamily="34" charset="0"/>
                  </a:rPr>
                  <a:t>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𝟓</m:t>
                        </m:r>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𝟏𝟐</m:t>
                        </m:r>
                      </m:den>
                    </m:f>
                  </m:oMath>
                </a14:m>
                <a:r>
                  <a:rPr lang="fr-FR" sz="2800" b="1" dirty="0">
                    <a:solidFill>
                      <a:srgbClr val="FFFFFF"/>
                    </a:solidFill>
                    <a:latin typeface="UTM Swiss Condensed" panose="02000500000000000000" pitchFamily="2" charset="0"/>
                    <a:ea typeface="Arial" panose="020B0604020202020204" pitchFamily="34" charset="0"/>
                  </a:rPr>
                  <a:t>.</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4" name="Rectangle 3">
                <a:extLst>
                  <a:ext uri="{FF2B5EF4-FFF2-40B4-BE49-F238E27FC236}">
                    <a16:creationId xmlns:a16="http://schemas.microsoft.com/office/drawing/2014/main" id="{A00DE6CC-7AF2-4FE6-94DA-DAEA8F7AF1AB}"/>
                  </a:ext>
                </a:extLst>
              </p:cNvPr>
              <p:cNvSpPr>
                <a:spLocks noRot="1" noChangeAspect="1" noMove="1" noResize="1" noEditPoints="1" noAdjustHandles="1" noChangeArrowheads="1" noChangeShapeType="1" noTextEdit="1"/>
              </p:cNvSpPr>
              <p:nvPr/>
            </p:nvSpPr>
            <p:spPr>
              <a:xfrm>
                <a:off x="3619500" y="2073281"/>
                <a:ext cx="2390398" cy="718979"/>
              </a:xfrm>
              <a:prstGeom prst="rect">
                <a:avLst/>
              </a:prstGeom>
              <a:blipFill>
                <a:blip r:embed="rId3"/>
                <a:stretch>
                  <a:fillRect l="-5357" b="-762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47E3829C-2765-4B14-96D6-8003F8655682}"/>
                  </a:ext>
                </a:extLst>
              </p:cNvPr>
              <p:cNvSpPr/>
              <p:nvPr/>
            </p:nvSpPr>
            <p:spPr>
              <a:xfrm>
                <a:off x="6477000" y="2073281"/>
                <a:ext cx="2390398" cy="71057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r>
                  <a:rPr lang="vi-VN" sz="2800" b="1" dirty="0">
                    <a:solidFill>
                      <a:srgbClr val="FFFFFF"/>
                    </a:solidFill>
                    <a:latin typeface="UTM Swiss Condensed" panose="02000500000000000000" pitchFamily="2" charset="0"/>
                    <a:ea typeface="Arial" panose="020B0604020202020204" pitchFamily="34" charset="0"/>
                  </a:rPr>
                  <a:t>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𝑻</m:t>
                        </m:r>
                      </m:num>
                      <m:den>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𝟏𝟐</m:t>
                        </m:r>
                      </m:den>
                    </m:f>
                  </m:oMath>
                </a14:m>
                <a:r>
                  <a:rPr lang="fr-FR" sz="2800" b="1" dirty="0">
                    <a:solidFill>
                      <a:srgbClr val="FFFFFF"/>
                    </a:solidFill>
                    <a:latin typeface="UTM Swiss Condensed" panose="02000500000000000000" pitchFamily="2" charset="0"/>
                    <a:ea typeface="Arial" panose="020B0604020202020204" pitchFamily="34" charset="0"/>
                  </a:rPr>
                  <a:t>.</a:t>
                </a:r>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5" name="Rectangle 4">
                <a:extLst>
                  <a:ext uri="{FF2B5EF4-FFF2-40B4-BE49-F238E27FC236}">
                    <a16:creationId xmlns:a16="http://schemas.microsoft.com/office/drawing/2014/main" id="{47E3829C-2765-4B14-96D6-8003F8655682}"/>
                  </a:ext>
                </a:extLst>
              </p:cNvPr>
              <p:cNvSpPr>
                <a:spLocks noRot="1" noChangeAspect="1" noMove="1" noResize="1" noEditPoints="1" noAdjustHandles="1" noChangeArrowheads="1" noChangeShapeType="1" noTextEdit="1"/>
              </p:cNvSpPr>
              <p:nvPr/>
            </p:nvSpPr>
            <p:spPr>
              <a:xfrm>
                <a:off x="6477000" y="2073281"/>
                <a:ext cx="2390398" cy="710579"/>
              </a:xfrm>
              <a:prstGeom prst="rect">
                <a:avLst/>
              </a:prstGeom>
              <a:blipFill>
                <a:blip r:embed="rId4"/>
                <a:stretch>
                  <a:fillRect l="-5357" b="-76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C25A0EB-59B5-4C05-8B37-A04AF00F95BB}"/>
                  </a:ext>
                </a:extLst>
              </p:cNvPr>
              <p:cNvSpPr/>
              <p:nvPr/>
            </p:nvSpPr>
            <p:spPr>
              <a:xfrm>
                <a:off x="9334500" y="2073281"/>
                <a:ext cx="1765227" cy="712631"/>
              </a:xfrm>
              <a:prstGeom prst="rect">
                <a:avLst/>
              </a:prstGeom>
            </p:spPr>
            <p:txBody>
              <a:bodyPr wrap="none">
                <a:spAutoFit/>
              </a:bodyPr>
              <a:lstStyle/>
              <a:p>
                <a:r>
                  <a:rPr lang="fr-FR" sz="2800" b="1" dirty="0">
                    <a:solidFill>
                      <a:srgbClr val="FFFFFF"/>
                    </a:solidFill>
                    <a:latin typeface="UTM Swiss Condensed" panose="02000500000000000000" pitchFamily="2" charset="0"/>
                    <a:ea typeface="Arial" panose="020B0604020202020204" pitchFamily="34" charset="0"/>
                  </a:rPr>
                  <a:t>D. </a:t>
                </a:r>
                <a:r>
                  <a:rPr lang="vi-VN" sz="2800" b="1" dirty="0">
                    <a:solidFill>
                      <a:srgbClr val="FFFFFF"/>
                    </a:solidFill>
                    <a:latin typeface="UTM Swiss Condensed" panose="02000500000000000000" pitchFamily="2" charset="0"/>
                    <a:ea typeface="Arial" panose="020B0604020202020204" pitchFamily="34" charset="0"/>
                  </a:rPr>
                  <a:t>t =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rPr>
                          <m:t>𝑻</m:t>
                        </m:r>
                      </m:num>
                      <m:den>
                        <m:r>
                          <a:rPr lang="fr-FR" sz="2800" b="1" i="1">
                            <a:solidFill>
                              <a:srgbClr val="FFFFFF"/>
                            </a:solidFill>
                            <a:latin typeface="Cambria Math" panose="02040503050406030204" pitchFamily="18" charset="0"/>
                            <a:ea typeface="Arial" panose="020B0604020202020204" pitchFamily="34" charset="0"/>
                          </a:rPr>
                          <m:t>𝟔</m:t>
                        </m:r>
                      </m:den>
                    </m:f>
                  </m:oMath>
                </a14:m>
                <a:r>
                  <a:rPr lang="fr-F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p:sp>
            <p:nvSpPr>
              <p:cNvPr id="6" name="Rectangle 5">
                <a:extLst>
                  <a:ext uri="{FF2B5EF4-FFF2-40B4-BE49-F238E27FC236}">
                    <a16:creationId xmlns:a16="http://schemas.microsoft.com/office/drawing/2014/main" id="{6C25A0EB-59B5-4C05-8B37-A04AF00F95BB}"/>
                  </a:ext>
                </a:extLst>
              </p:cNvPr>
              <p:cNvSpPr>
                <a:spLocks noRot="1" noChangeAspect="1" noMove="1" noResize="1" noEditPoints="1" noAdjustHandles="1" noChangeArrowheads="1" noChangeShapeType="1" noTextEdit="1"/>
              </p:cNvSpPr>
              <p:nvPr/>
            </p:nvSpPr>
            <p:spPr>
              <a:xfrm>
                <a:off x="9334500" y="2073281"/>
                <a:ext cx="1765227" cy="712631"/>
              </a:xfrm>
              <a:prstGeom prst="rect">
                <a:avLst/>
              </a:prstGeom>
              <a:blipFill>
                <a:blip r:embed="rId5"/>
                <a:stretch>
                  <a:fillRect l="-6897" r="-6207"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0CE00EC-652B-4E26-8534-3AE1D7DFD2BE}"/>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4088701957"/>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660376-6942-46B1-AF9B-8D509D158948}"/>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Câu 70: </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Hai vật M</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 M</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dao động điều hòa cùng tần số. Hình bên là đồ thị biểu diễn sự phụ thuộc của li độ x</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của M</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 vận tốc v</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của M</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theo thời gian t. Hai dao động của M</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và M</a:t>
            </a:r>
            <a:r>
              <a:rPr kumimoji="0" lang="vi-VN" sz="2800" b="1" i="0" u="none" strike="noStrike" kern="1200" cap="none" spc="0" normalizeH="0" baseline="-2500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rPr>
              <a:t> lệch pha nhau</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F154E06-178D-4A7C-A05D-AD495C6D7765}"/>
                  </a:ext>
                </a:extLst>
              </p:cNvPr>
              <p:cNvSpPr/>
              <p:nvPr/>
            </p:nvSpPr>
            <p:spPr>
              <a:xfrm>
                <a:off x="1016000" y="2073281"/>
                <a:ext cx="1467068" cy="7210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F154E06-178D-4A7C-A05D-AD495C6D7765}"/>
                  </a:ext>
                </a:extLst>
              </p:cNvPr>
              <p:cNvSpPr>
                <a:spLocks noRot="1" noChangeAspect="1" noMove="1" noResize="1" noEditPoints="1" noAdjustHandles="1" noChangeArrowheads="1" noChangeShapeType="1" noTextEdit="1"/>
              </p:cNvSpPr>
              <p:nvPr/>
            </p:nvSpPr>
            <p:spPr>
              <a:xfrm>
                <a:off x="1016000" y="2073281"/>
                <a:ext cx="1467068" cy="721031"/>
              </a:xfrm>
              <a:prstGeom prst="rect">
                <a:avLst/>
              </a:prstGeom>
              <a:blipFill>
                <a:blip r:embed="rId2"/>
                <a:stretch>
                  <a:fillRect l="-8750" b="-762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13EADF8-78B4-4822-9D69-6765DBB0FC20}"/>
                  </a:ext>
                </a:extLst>
              </p:cNvPr>
              <p:cNvSpPr/>
              <p:nvPr/>
            </p:nvSpPr>
            <p:spPr>
              <a:xfrm>
                <a:off x="6477000" y="2073281"/>
                <a:ext cx="3638175" cy="138204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F13EADF8-78B4-4822-9D69-6765DBB0FC20}"/>
                  </a:ext>
                </a:extLst>
              </p:cNvPr>
              <p:cNvSpPr>
                <a:spLocks noRot="1" noChangeAspect="1" noMove="1" noResize="1" noEditPoints="1" noAdjustHandles="1" noChangeArrowheads="1" noChangeShapeType="1" noTextEdit="1"/>
              </p:cNvSpPr>
              <p:nvPr/>
            </p:nvSpPr>
            <p:spPr>
              <a:xfrm>
                <a:off x="6477000" y="2073281"/>
                <a:ext cx="3638175" cy="1382045"/>
              </a:xfrm>
              <a:prstGeom prst="rect">
                <a:avLst/>
              </a:prstGeom>
              <a:blipFill>
                <a:blip r:embed="rId3"/>
                <a:stretch>
                  <a:fillRect l="-3523"/>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0620E66-9770-4236-8FAC-1F0B8F1E80FA}"/>
                  </a:ext>
                </a:extLst>
              </p:cNvPr>
              <p:cNvSpPr/>
              <p:nvPr/>
            </p:nvSpPr>
            <p:spPr>
              <a:xfrm>
                <a:off x="1016000" y="2835281"/>
                <a:ext cx="1467068"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70620E66-9770-4236-8FAC-1F0B8F1E80FA}"/>
                  </a:ext>
                </a:extLst>
              </p:cNvPr>
              <p:cNvSpPr>
                <a:spLocks noRot="1" noChangeAspect="1" noMove="1" noResize="1" noEditPoints="1" noAdjustHandles="1" noChangeArrowheads="1" noChangeShapeType="1" noTextEdit="1"/>
              </p:cNvSpPr>
              <p:nvPr/>
            </p:nvSpPr>
            <p:spPr>
              <a:xfrm>
                <a:off x="1016000" y="2835281"/>
                <a:ext cx="1467068" cy="664862"/>
              </a:xfrm>
              <a:prstGeom prst="rect">
                <a:avLst/>
              </a:prstGeom>
              <a:blipFill>
                <a:blip r:embed="rId4"/>
                <a:stretch>
                  <a:fillRect l="-8750"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D664171-6698-429B-95D9-5CC246AC7274}"/>
                  </a:ext>
                </a:extLst>
              </p:cNvPr>
              <p:cNvSpPr/>
              <p:nvPr/>
            </p:nvSpPr>
            <p:spPr>
              <a:xfrm>
                <a:off x="6477000" y="2835281"/>
                <a:ext cx="1271502"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nl-N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p:sp>
            <p:nvSpPr>
              <p:cNvPr id="6" name="Rectangle 5">
                <a:extLst>
                  <a:ext uri="{FF2B5EF4-FFF2-40B4-BE49-F238E27FC236}">
                    <a16:creationId xmlns:a16="http://schemas.microsoft.com/office/drawing/2014/main" id="{7D664171-6698-429B-95D9-5CC246AC7274}"/>
                  </a:ext>
                </a:extLst>
              </p:cNvPr>
              <p:cNvSpPr>
                <a:spLocks noRot="1" noChangeAspect="1" noMove="1" noResize="1" noEditPoints="1" noAdjustHandles="1" noChangeArrowheads="1" noChangeShapeType="1" noTextEdit="1"/>
              </p:cNvSpPr>
              <p:nvPr/>
            </p:nvSpPr>
            <p:spPr>
              <a:xfrm>
                <a:off x="6477000" y="2835281"/>
                <a:ext cx="1271502" cy="714683"/>
              </a:xfrm>
              <a:prstGeom prst="rect">
                <a:avLst/>
              </a:prstGeom>
              <a:blipFill>
                <a:blip r:embed="rId5"/>
                <a:stretch>
                  <a:fillRect l="-10096" r="-9135" b="-7692"/>
                </a:stretch>
              </a:blipFill>
            </p:spPr>
            <p:txBody>
              <a:bodyPr/>
              <a:lstStyle/>
              <a:p>
                <a:r>
                  <a:rPr lang="vi-VN">
                    <a:noFill/>
                  </a:rPr>
                  <a:t> </a:t>
                </a:r>
              </a:p>
            </p:txBody>
          </p:sp>
        </mc:Fallback>
      </mc:AlternateContent>
      <p:pic>
        <p:nvPicPr>
          <p:cNvPr id="7" name="Picture 6">
            <a:extLst>
              <a:ext uri="{FF2B5EF4-FFF2-40B4-BE49-F238E27FC236}">
                <a16:creationId xmlns:a16="http://schemas.microsoft.com/office/drawing/2014/main" id="{AC58BB9B-B7AA-4CA1-BEC2-1A167359BFB2}"/>
              </a:ext>
            </a:extLst>
          </p:cNvPr>
          <p:cNvPicPr/>
          <p:nvPr/>
        </p:nvPicPr>
        <p:blipFill>
          <a:blip r:embed="rId6">
            <a:extLst>
              <a:ext uri="{28A0092B-C50C-407E-A947-70E740481C1C}">
                <a14:useLocalDpi xmlns:a14="http://schemas.microsoft.com/office/drawing/2010/main" val="0"/>
              </a:ext>
            </a:extLst>
          </a:blip>
          <a:srcRect/>
          <a:stretch>
            <a:fillRect/>
          </a:stretch>
        </p:blipFill>
        <p:spPr>
          <a:xfrm>
            <a:off x="7317869" y="3767451"/>
            <a:ext cx="4747131" cy="2774026"/>
          </a:xfrm>
          <a:prstGeom prst="rect">
            <a:avLst/>
          </a:prstGeom>
          <a:noFill/>
          <a:ln>
            <a:noFill/>
          </a:ln>
        </p:spPr>
      </p:pic>
      <p:sp>
        <p:nvSpPr>
          <p:cNvPr id="10" name="Oval 9">
            <a:extLst>
              <a:ext uri="{FF2B5EF4-FFF2-40B4-BE49-F238E27FC236}">
                <a16:creationId xmlns:a16="http://schemas.microsoft.com/office/drawing/2014/main" id="{88F74C24-29C5-4040-877B-CC09257194B8}"/>
              </a:ext>
            </a:extLst>
          </p:cNvPr>
          <p:cNvSpPr/>
          <p:nvPr/>
        </p:nvSpPr>
        <p:spPr>
          <a:xfrm>
            <a:off x="6427264" y="2289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30991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 calcmode="lin" valueType="num">
                                      <p:cBhvr>
                                        <p:cTn id="32" dur="500" fill="hold"/>
                                        <p:tgtEl>
                                          <p:spTgt spid="10">
                                            <p:bg/>
                                          </p:spTgt>
                                        </p:tgtEl>
                                        <p:attrNameLst>
                                          <p:attrName>ppt_w</p:attrName>
                                        </p:attrNameLst>
                                      </p:cBhvr>
                                      <p:tavLst>
                                        <p:tav tm="0">
                                          <p:val>
                                            <p:fltVal val="0"/>
                                          </p:val>
                                        </p:tav>
                                        <p:tav tm="100000">
                                          <p:val>
                                            <p:strVal val="#ppt_w"/>
                                          </p:val>
                                        </p:tav>
                                      </p:tavLst>
                                    </p:anim>
                                    <p:anim calcmode="lin" valueType="num">
                                      <p:cBhvr>
                                        <p:cTn id="33" dur="500" fill="hold"/>
                                        <p:tgtEl>
                                          <p:spTgt spid="10">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 calcmode="lin" valueType="num">
                                      <p:cBhvr>
                                        <p:cTn id="3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10" grpId="0" build="p"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C4C3087-23D7-41C7-8B44-FD20830189E0}"/>
                  </a:ext>
                </a:extLst>
              </p:cNvPr>
              <p:cNvSpPr/>
              <p:nvPr/>
            </p:nvSpPr>
            <p:spPr>
              <a:xfrm>
                <a:off x="127000" y="63500"/>
                <a:ext cx="11938000" cy="226177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71: Một vật thực hiện đồng thời hai dao động có phương trình dao động</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x1</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3cos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2</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(cm) </a:t>
                </a: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4sin( 2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nl-N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nl-NL"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)(cm). Phương trình dao động tổng hợp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nl-NL"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C4C3087-23D7-41C7-8B44-FD20830189E0}"/>
                  </a:ext>
                </a:extLst>
              </p:cNvPr>
              <p:cNvSpPr>
                <a:spLocks noRot="1" noChangeAspect="1" noMove="1" noResize="1" noEditPoints="1" noAdjustHandles="1" noChangeArrowheads="1" noChangeShapeType="1" noTextEdit="1"/>
              </p:cNvSpPr>
              <p:nvPr/>
            </p:nvSpPr>
            <p:spPr>
              <a:xfrm>
                <a:off x="127000" y="63500"/>
                <a:ext cx="11938000" cy="2261773"/>
              </a:xfrm>
              <a:prstGeom prst="rect">
                <a:avLst/>
              </a:prstGeom>
              <a:blipFill>
                <a:blip r:embed="rId2"/>
                <a:stretch>
                  <a:fillRect l="-916" t="-159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A77A9A86-34DA-4D15-B5BC-3F4C78F4BC1B}"/>
              </a:ext>
            </a:extLst>
          </p:cNvPr>
          <p:cNvSpPr/>
          <p:nvPr/>
        </p:nvSpPr>
        <p:spPr>
          <a:xfrm>
            <a:off x="1016000" y="2233838"/>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x = 2cos 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77B4C54-5DC0-4A06-B15B-15BC2D4144D8}"/>
                  </a:ext>
                </a:extLst>
              </p:cNvPr>
              <p:cNvSpPr/>
              <p:nvPr/>
            </p:nvSpPr>
            <p:spPr>
              <a:xfrm>
                <a:off x="6477000" y="2233838"/>
                <a:ext cx="5160387"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x =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Arial" panose="020B0604020202020204" pitchFamily="34" charset="0"/>
                    <a:cs typeface="+mn-cs"/>
                  </a:rPr>
                  <a:t>co</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s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377B4C54-5DC0-4A06-B15B-15BC2D4144D8}"/>
                  </a:ext>
                </a:extLst>
              </p:cNvPr>
              <p:cNvSpPr>
                <a:spLocks noRot="1" noChangeAspect="1" noMove="1" noResize="1" noEditPoints="1" noAdjustHandles="1" noChangeArrowheads="1" noChangeShapeType="1" noTextEdit="1"/>
              </p:cNvSpPr>
              <p:nvPr/>
            </p:nvSpPr>
            <p:spPr>
              <a:xfrm>
                <a:off x="6477000" y="2233838"/>
                <a:ext cx="5160387" cy="662810"/>
              </a:xfrm>
              <a:prstGeom prst="rect">
                <a:avLst/>
              </a:prstGeom>
              <a:blipFill>
                <a:blip r:embed="rId3"/>
                <a:stretch>
                  <a:fillRect l="-2482" t="-4587" b="-9174"/>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BE9B06C8-7203-4CEF-948D-E89CB67A812B}"/>
              </a:ext>
            </a:extLst>
          </p:cNvPr>
          <p:cNvSpPr/>
          <p:nvPr/>
        </p:nvSpPr>
        <p:spPr>
          <a:xfrm>
            <a:off x="1016000" y="2995838"/>
            <a:ext cx="42370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x = 7co</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s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57B6CE8-E94B-499F-ABFF-856245E8133E}"/>
                  </a:ext>
                </a:extLst>
              </p:cNvPr>
              <p:cNvSpPr/>
              <p:nvPr/>
            </p:nvSpPr>
            <p:spPr>
              <a:xfrm>
                <a:off x="6477000" y="2995838"/>
                <a:ext cx="4283545"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x = 5co</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s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757B6CE8-E94B-499F-ABFF-856245E8133E}"/>
                  </a:ext>
                </a:extLst>
              </p:cNvPr>
              <p:cNvSpPr>
                <a:spLocks noRot="1" noChangeAspect="1" noMove="1" noResize="1" noEditPoints="1" noAdjustHandles="1" noChangeArrowheads="1" noChangeShapeType="1" noTextEdit="1"/>
              </p:cNvSpPr>
              <p:nvPr/>
            </p:nvSpPr>
            <p:spPr>
              <a:xfrm>
                <a:off x="6477000" y="2995838"/>
                <a:ext cx="4283545" cy="662810"/>
              </a:xfrm>
              <a:prstGeom prst="rect">
                <a:avLst/>
              </a:prstGeom>
              <a:blipFill>
                <a:blip r:embed="rId4"/>
                <a:stretch>
                  <a:fillRect l="-2991" t="-4587" r="-1994"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2D53624-0C17-434F-83B2-87B8D0D42D42}"/>
              </a:ext>
            </a:extLst>
          </p:cNvPr>
          <p:cNvSpPr/>
          <p:nvPr/>
        </p:nvSpPr>
        <p:spPr>
          <a:xfrm>
            <a:off x="973166" y="2958412"/>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568969944"/>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3690C44-9031-49B1-B9F7-FFEF913700C4}"/>
                  </a:ext>
                </a:extLst>
              </p:cNvPr>
              <p:cNvSpPr/>
              <p:nvPr/>
            </p:nvSpPr>
            <p:spPr>
              <a:xfrm>
                <a:off x="127000" y="63500"/>
                <a:ext cx="11938000" cy="242694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72: Một vật thực hiện đồng thời hai dao động điều hòa cùng phương với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𝟐𝟓</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fName>
                      <m:e>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𝒄𝒎</m:t>
                    </m:r>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fName>
                      <m:e>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e>
                    </m:func>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𝒄𝒎</m:t>
                    </m:r>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Vận tốc cực đại của dao động tổng hợp của vật 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3690C44-9031-49B1-B9F7-FFEF913700C4}"/>
                  </a:ext>
                </a:extLst>
              </p:cNvPr>
              <p:cNvSpPr>
                <a:spLocks noRot="1" noChangeAspect="1" noMove="1" noResize="1" noEditPoints="1" noAdjustHandles="1" noChangeArrowheads="1" noChangeShapeType="1" noTextEdit="1"/>
              </p:cNvSpPr>
              <p:nvPr/>
            </p:nvSpPr>
            <p:spPr>
              <a:xfrm>
                <a:off x="127000" y="63500"/>
                <a:ext cx="11938000" cy="2426946"/>
              </a:xfrm>
              <a:prstGeom prst="rect">
                <a:avLst/>
              </a:prstGeom>
              <a:blipFill>
                <a:blip r:embed="rId2"/>
                <a:stretch>
                  <a:fillRect l="-916" t="-1489" r="-1629" b="-5211"/>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BDF791D0-4AB3-42B7-8D34-72A5E40E0E05}"/>
              </a:ext>
            </a:extLst>
          </p:cNvPr>
          <p:cNvSpPr/>
          <p:nvPr/>
        </p:nvSpPr>
        <p:spPr>
          <a:xfrm>
            <a:off x="762000" y="239901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0,4m/s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D5510F9-7946-4EE6-A9DB-A6BF4BE46F55}"/>
              </a:ext>
            </a:extLst>
          </p:cNvPr>
          <p:cNvSpPr/>
          <p:nvPr/>
        </p:nvSpPr>
        <p:spPr>
          <a:xfrm>
            <a:off x="3619500" y="239901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0,6m/s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0DC308C-449B-480B-BCAB-82B3DB24D0DF}"/>
              </a:ext>
            </a:extLst>
          </p:cNvPr>
          <p:cNvSpPr/>
          <p:nvPr/>
        </p:nvSpPr>
        <p:spPr>
          <a:xfrm>
            <a:off x="6477000" y="239901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1,4m/s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770D029-2EEE-400D-9F1B-3712A696D55C}"/>
              </a:ext>
            </a:extLst>
          </p:cNvPr>
          <p:cNvSpPr/>
          <p:nvPr/>
        </p:nvSpPr>
        <p:spPr>
          <a:xfrm>
            <a:off x="9334500" y="2399011"/>
            <a:ext cx="19223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1,2m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3D53939-084A-4191-849E-8BDD252E0156}"/>
              </a:ext>
            </a:extLst>
          </p:cNvPr>
          <p:cNvSpPr/>
          <p:nvPr/>
        </p:nvSpPr>
        <p:spPr>
          <a:xfrm>
            <a:off x="3576666" y="236158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76962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1D3DAAA-FBF9-414B-820C-F3297C948997}"/>
                  </a:ext>
                </a:extLst>
              </p:cNvPr>
              <p:cNvSpPr/>
              <p:nvPr/>
            </p:nvSpPr>
            <p:spPr>
              <a:xfrm>
                <a:off x="127000" y="63500"/>
                <a:ext cx="11938000" cy="275729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73: Một con lắc đơn gồm dây treo chiều dài 1m, vật nặng khối lượng m, treo tai nơi có gia tốc trọng trường g = 10m/s2. Con lắc này chịu tác dụng của một ngoại lực </a:t>
                </a:r>
                <a14:m>
                  <m:oMath xmlns:m="http://schemas.openxmlformats.org/officeDocument/2006/math">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𝑭</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𝑭</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𝟎</m:t>
                        </m:r>
                      </m:sub>
                    </m:sSub>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𝒇𝒕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Khi tần số của ngoại lực thay đổi từ 0,3Hz đến 2Hz thì biên độ dao động của con lắc sẽ</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21D3DAAA-FBF9-414B-820C-F3297C948997}"/>
                  </a:ext>
                </a:extLst>
              </p:cNvPr>
              <p:cNvSpPr>
                <a:spLocks noRot="1" noChangeAspect="1" noMove="1" noResize="1" noEditPoints="1" noAdjustHandles="1" noChangeArrowheads="1" noChangeShapeType="1" noTextEdit="1"/>
              </p:cNvSpPr>
              <p:nvPr/>
            </p:nvSpPr>
            <p:spPr>
              <a:xfrm>
                <a:off x="127000" y="63500"/>
                <a:ext cx="11938000" cy="2757293"/>
              </a:xfrm>
              <a:prstGeom prst="rect">
                <a:avLst/>
              </a:prstGeom>
              <a:blipFill>
                <a:blip r:embed="rId2"/>
                <a:stretch>
                  <a:fillRect l="-916" t="-1313"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85EAE8A5-A8D6-41B5-89B4-ED14E6C13850}"/>
              </a:ext>
            </a:extLst>
          </p:cNvPr>
          <p:cNvSpPr/>
          <p:nvPr/>
        </p:nvSpPr>
        <p:spPr>
          <a:xfrm>
            <a:off x="1016000" y="2729358"/>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tăng lên.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98FB003-2467-46F8-B556-864A5B246FE9}"/>
              </a:ext>
            </a:extLst>
          </p:cNvPr>
          <p:cNvSpPr/>
          <p:nvPr/>
        </p:nvSpPr>
        <p:spPr>
          <a:xfrm>
            <a:off x="6477000" y="2729358"/>
            <a:ext cx="36381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giảm xuống.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68B761F-FC52-4811-8043-53713FAACF29}"/>
              </a:ext>
            </a:extLst>
          </p:cNvPr>
          <p:cNvSpPr/>
          <p:nvPr/>
        </p:nvSpPr>
        <p:spPr>
          <a:xfrm>
            <a:off x="1016000" y="3491358"/>
            <a:ext cx="51603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rồi sau đó lại giảm.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4835A47-FEF9-4884-B442-F3AC7BBBCE3B}"/>
              </a:ext>
            </a:extLst>
          </p:cNvPr>
          <p:cNvSpPr/>
          <p:nvPr/>
        </p:nvSpPr>
        <p:spPr>
          <a:xfrm>
            <a:off x="6477000" y="3491358"/>
            <a:ext cx="30941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không thay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đổi.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95184FB-2A52-4206-BA66-BECA761B9850}"/>
              </a:ext>
            </a:extLst>
          </p:cNvPr>
          <p:cNvSpPr/>
          <p:nvPr/>
        </p:nvSpPr>
        <p:spPr>
          <a:xfrm>
            <a:off x="973166" y="3453932"/>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2699297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D74B6D2-636B-49C8-B7C3-7CE19E182DC8}"/>
                  </a:ext>
                </a:extLst>
              </p:cNvPr>
              <p:cNvSpPr/>
              <p:nvPr/>
            </p:nvSpPr>
            <p:spPr>
              <a:xfrm>
                <a:off x="127000" y="63500"/>
                <a:ext cx="11938000" cy="2920158"/>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74: Hai dao động cùng phương lần lượt có phương trình x1 = A1cos(</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 x2 = 6cos(</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Dao động tổng hợp của hai dao động này có phương trình x = Acos(</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Thay đổi A1 cho đến khi biên độ A đạt giá trị cực tiểu thì</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D74B6D2-636B-49C8-B7C3-7CE19E182DC8}"/>
                  </a:ext>
                </a:extLst>
              </p:cNvPr>
              <p:cNvSpPr>
                <a:spLocks noRot="1" noChangeAspect="1" noMove="1" noResize="1" noEditPoints="1" noAdjustHandles="1" noChangeArrowheads="1" noChangeShapeType="1" noTextEdit="1"/>
              </p:cNvSpPr>
              <p:nvPr/>
            </p:nvSpPr>
            <p:spPr>
              <a:xfrm>
                <a:off x="127000" y="63500"/>
                <a:ext cx="11938000" cy="2920158"/>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F6281CE-CAF3-42DB-9848-EA019DC1728F}"/>
                  </a:ext>
                </a:extLst>
              </p:cNvPr>
              <p:cNvSpPr/>
              <p:nvPr/>
            </p:nvSpPr>
            <p:spPr>
              <a:xfrm>
                <a:off x="1016000" y="2892223"/>
                <a:ext cx="3313728"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𝟔</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CF6281CE-CAF3-42DB-9848-EA019DC1728F}"/>
                  </a:ext>
                </a:extLst>
              </p:cNvPr>
              <p:cNvSpPr>
                <a:spLocks noRot="1" noChangeAspect="1" noMove="1" noResize="1" noEditPoints="1" noAdjustHandles="1" noChangeArrowheads="1" noChangeShapeType="1" noTextEdit="1"/>
              </p:cNvSpPr>
              <p:nvPr/>
            </p:nvSpPr>
            <p:spPr>
              <a:xfrm>
                <a:off x="1016000" y="2892223"/>
                <a:ext cx="3313728" cy="664862"/>
              </a:xfrm>
              <a:prstGeom prst="rect">
                <a:avLst/>
              </a:prstGeom>
              <a:blipFill>
                <a:blip r:embed="rId3"/>
                <a:stretch>
                  <a:fillRect l="-3867" t="-4545" b="-9091"/>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F123EA17-3203-41D3-AC64-662687604A31}"/>
              </a:ext>
            </a:extLst>
          </p:cNvPr>
          <p:cNvSpPr/>
          <p:nvPr/>
        </p:nvSpPr>
        <p:spPr>
          <a:xfrm>
            <a:off x="6477000" y="2892223"/>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7A4CD80-D460-4CDF-B4A6-D5A4CDE9A452}"/>
                  </a:ext>
                </a:extLst>
              </p:cNvPr>
              <p:cNvSpPr/>
              <p:nvPr/>
            </p:nvSpPr>
            <p:spPr>
              <a:xfrm>
                <a:off x="1016000" y="3654223"/>
                <a:ext cx="3313728"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rad</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67A4CD80-D460-4CDF-B4A6-D5A4CDE9A452}"/>
                  </a:ext>
                </a:extLst>
              </p:cNvPr>
              <p:cNvSpPr>
                <a:spLocks noRot="1" noChangeAspect="1" noMove="1" noResize="1" noEditPoints="1" noAdjustHandles="1" noChangeArrowheads="1" noChangeShapeType="1" noTextEdit="1"/>
              </p:cNvSpPr>
              <p:nvPr/>
            </p:nvSpPr>
            <p:spPr>
              <a:xfrm>
                <a:off x="1016000" y="3654223"/>
                <a:ext cx="3313728" cy="664862"/>
              </a:xfrm>
              <a:prstGeom prst="rect">
                <a:avLst/>
              </a:prstGeom>
              <a:blipFill>
                <a:blip r:embed="rId4"/>
                <a:stretch>
                  <a:fillRect l="-3867" t="-4545" r="-2762" b="-9091"/>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36451195-C2FD-4AFF-ACE8-486DE1083648}"/>
              </a:ext>
            </a:extLst>
          </p:cNvPr>
          <p:cNvSpPr/>
          <p:nvPr/>
        </p:nvSpPr>
        <p:spPr>
          <a:xfrm>
            <a:off x="6477000" y="3654223"/>
            <a:ext cx="23711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0 rad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D754C19F-5A4A-460E-9FD3-22F19ADB5C38}"/>
              </a:ext>
            </a:extLst>
          </p:cNvPr>
          <p:cNvSpPr/>
          <p:nvPr/>
        </p:nvSpPr>
        <p:spPr>
          <a:xfrm>
            <a:off x="973166" y="3616797"/>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317061209"/>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62E13CF-6AB2-4A91-8A30-0B4D4C63B7DF}"/>
                  </a:ext>
                </a:extLst>
              </p:cNvPr>
              <p:cNvSpPr/>
              <p:nvPr/>
            </p:nvSpPr>
            <p:spPr>
              <a:xfrm>
                <a:off x="127000" y="63500"/>
                <a:ext cx="11938000" cy="226177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75: Một vật m chịu tác động đồng thời hai dao động điều hòa cùng phương, cùng tần số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func>
                      <m:func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uncPr>
                      <m:fNa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𝒔𝒊𝒏</m:t>
                        </m:r>
                      </m:fName>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e>
                    </m:func>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𝟏𝟎</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Trong đó t tính bằng giây (s). Tốc độ cực đại mà vật đạt được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562E13CF-6AB2-4A91-8A30-0B4D4C63B7DF}"/>
                  </a:ext>
                </a:extLst>
              </p:cNvPr>
              <p:cNvSpPr>
                <a:spLocks noRot="1" noChangeAspect="1" noMove="1" noResize="1" noEditPoints="1" noAdjustHandles="1" noChangeArrowheads="1" noChangeShapeType="1" noTextEdit="1"/>
              </p:cNvSpPr>
              <p:nvPr/>
            </p:nvSpPr>
            <p:spPr>
              <a:xfrm>
                <a:off x="127000" y="63500"/>
                <a:ext cx="11938000" cy="2261773"/>
              </a:xfrm>
              <a:prstGeom prst="rect">
                <a:avLst/>
              </a:prstGeom>
              <a:blipFill>
                <a:blip r:embed="rId2"/>
                <a:stretch>
                  <a:fillRect l="-916" t="-159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255AF895-A953-400F-9399-F7BC9F19D5E6}"/>
              </a:ext>
            </a:extLst>
          </p:cNvPr>
          <p:cNvSpPr/>
          <p:nvPr/>
        </p:nvSpPr>
        <p:spPr>
          <a:xfrm>
            <a:off x="1016000" y="2233838"/>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80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B737FA3-91D1-4C5D-ADEB-6661C4FE8000}"/>
                  </a:ext>
                </a:extLst>
              </p:cNvPr>
              <p:cNvSpPr/>
              <p:nvPr/>
            </p:nvSpPr>
            <p:spPr>
              <a:xfrm>
                <a:off x="6477000" y="2233838"/>
                <a:ext cx="3313728"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EB737FA3-91D1-4C5D-ADEB-6661C4FE8000}"/>
                  </a:ext>
                </a:extLst>
              </p:cNvPr>
              <p:cNvSpPr>
                <a:spLocks noRot="1" noChangeAspect="1" noMove="1" noResize="1" noEditPoints="1" noAdjustHandles="1" noChangeArrowheads="1" noChangeShapeType="1" noTextEdit="1"/>
              </p:cNvSpPr>
              <p:nvPr/>
            </p:nvSpPr>
            <p:spPr>
              <a:xfrm>
                <a:off x="6477000" y="2233838"/>
                <a:ext cx="3313728" cy="565155"/>
              </a:xfrm>
              <a:prstGeom prst="rect">
                <a:avLst/>
              </a:prstGeom>
              <a:blipFill>
                <a:blip r:embed="rId3"/>
                <a:stretch>
                  <a:fillRect l="-3867" t="-4301" b="-27957"/>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C2071866-4667-49E4-AD96-B30C18DB4029}"/>
              </a:ext>
            </a:extLst>
          </p:cNvPr>
          <p:cNvSpPr/>
          <p:nvPr/>
        </p:nvSpPr>
        <p:spPr>
          <a:xfrm>
            <a:off x="1016000" y="2995838"/>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0,4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E1A5209-40CF-48EC-8B9E-19B0A2B490BD}"/>
              </a:ext>
            </a:extLst>
          </p:cNvPr>
          <p:cNvSpPr/>
          <p:nvPr/>
        </p:nvSpPr>
        <p:spPr>
          <a:xfrm>
            <a:off x="6477000" y="2995838"/>
            <a:ext cx="21018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0,8 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E218AB08-A16B-49DC-8A45-44EBA943B368}"/>
              </a:ext>
            </a:extLst>
          </p:cNvPr>
          <p:cNvSpPr/>
          <p:nvPr/>
        </p:nvSpPr>
        <p:spPr>
          <a:xfrm>
            <a:off x="6434166" y="2958412"/>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184379782"/>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0F8B3-BDEB-4425-A24F-A03A891986FB}"/>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76: Một vật tham gia đồng thời hai dao động điều hòa cùng phương và cùng tần số. Biết phương trình của dao động thứ nhất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4cos(2πt – π/3) (cm) và của dao động tổng hợp là x = 4cos(2πt + π/6) (cm). Phương trình của dao động thứ hai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6B56F1C-0CC3-40A5-890D-E5DAD235215A}"/>
              </a:ext>
            </a:extLst>
          </p:cNvPr>
          <p:cNvSpPr/>
          <p:nvPr/>
        </p:nvSpPr>
        <p:spPr>
          <a:xfrm>
            <a:off x="508000" y="2568801"/>
            <a:ext cx="51603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x</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4cos(2πt + 2π/3)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E85CBF8-E0A7-4640-AB51-FE24A6848B88}"/>
                  </a:ext>
                </a:extLst>
              </p:cNvPr>
              <p:cNvSpPr/>
              <p:nvPr/>
            </p:nvSpPr>
            <p:spPr>
              <a:xfrm>
                <a:off x="508000" y="3092021"/>
                <a:ext cx="5024324"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x</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 = 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cos(2πt - π/12) (cm).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4E85CBF8-E0A7-4640-AB51-FE24A6848B88}"/>
                  </a:ext>
                </a:extLst>
              </p:cNvPr>
              <p:cNvSpPr>
                <a:spLocks noRot="1" noChangeAspect="1" noMove="1" noResize="1" noEditPoints="1" noAdjustHandles="1" noChangeArrowheads="1" noChangeShapeType="1" noTextEdit="1"/>
              </p:cNvSpPr>
              <p:nvPr/>
            </p:nvSpPr>
            <p:spPr>
              <a:xfrm>
                <a:off x="508000" y="3092021"/>
                <a:ext cx="5024324" cy="1232453"/>
              </a:xfrm>
              <a:prstGeom prst="rect">
                <a:avLst/>
              </a:prstGeom>
              <a:blipFill>
                <a:blip r:embed="rId2"/>
                <a:stretch>
                  <a:fillRect l="-2424" r="-1455" b="-1287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B5C666C9-AFCB-4B98-BFA9-2FB6CA6ECFC7}"/>
                  </a:ext>
                </a:extLst>
              </p:cNvPr>
              <p:cNvSpPr/>
              <p:nvPr/>
            </p:nvSpPr>
            <p:spPr>
              <a:xfrm>
                <a:off x="508000" y="4041896"/>
                <a:ext cx="6083717"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x</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4</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cos(2πt + 5π/12) (cm).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B5C666C9-AFCB-4B98-BFA9-2FB6CA6ECFC7}"/>
                  </a:ext>
                </a:extLst>
              </p:cNvPr>
              <p:cNvSpPr>
                <a:spLocks noRot="1" noChangeAspect="1" noMove="1" noResize="1" noEditPoints="1" noAdjustHandles="1" noChangeArrowheads="1" noChangeShapeType="1" noTextEdit="1"/>
              </p:cNvSpPr>
              <p:nvPr/>
            </p:nvSpPr>
            <p:spPr>
              <a:xfrm>
                <a:off x="508000" y="4041896"/>
                <a:ext cx="6083717" cy="565155"/>
              </a:xfrm>
              <a:prstGeom prst="rect">
                <a:avLst/>
              </a:prstGeom>
              <a:blipFill>
                <a:blip r:embed="rId3"/>
                <a:stretch>
                  <a:fillRect l="-2004" t="-4301" r="-1102" b="-29032"/>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21D1FE35-6FB8-45E4-B699-1FF0E8DDB443}"/>
              </a:ext>
            </a:extLst>
          </p:cNvPr>
          <p:cNvSpPr/>
          <p:nvPr/>
        </p:nvSpPr>
        <p:spPr>
          <a:xfrm>
            <a:off x="508000" y="4889629"/>
            <a:ext cx="53094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x</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4cos(2πt + 5π/12)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76970EC-4CBF-48AA-B7A7-5125FB54DB5E}"/>
              </a:ext>
            </a:extLst>
          </p:cNvPr>
          <p:cNvSpPr/>
          <p:nvPr/>
        </p:nvSpPr>
        <p:spPr>
          <a:xfrm>
            <a:off x="465166" y="400447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513099366"/>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A9C95B-7AEC-4EA2-AF4B-FD3447781C77}"/>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77: Hai điểm sáng dao động điều hòa chung gốc tọa độ, cùng chiều dương, có phương trình dao động lần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lượt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2Acos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t/6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/3)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t/3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/6). Tính từ t = 0 thời gian ngắn nhất để hai điểm sáng gặp nhau là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4E25BF4-1B71-44FF-A3EF-D5159F4BAC5D}"/>
              </a:ext>
            </a:extLst>
          </p:cNvPr>
          <p:cNvSpPr/>
          <p:nvPr/>
        </p:nvSpPr>
        <p:spPr>
          <a:xfrm>
            <a:off x="762000" y="207328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B4DEFD0-BCC8-4501-A848-7D05073787EF}"/>
              </a:ext>
            </a:extLst>
          </p:cNvPr>
          <p:cNvSpPr/>
          <p:nvPr/>
        </p:nvSpPr>
        <p:spPr>
          <a:xfrm>
            <a:off x="3619500" y="207328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28E9B49C-C0F4-443E-97F1-5085235129B2}"/>
              </a:ext>
            </a:extLst>
          </p:cNvPr>
          <p:cNvSpPr/>
          <p:nvPr/>
        </p:nvSpPr>
        <p:spPr>
          <a:xfrm>
            <a:off x="6477000" y="207328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BD98C7D1-6039-4A20-AA7E-3B3C03532960}"/>
              </a:ext>
            </a:extLst>
          </p:cNvPr>
          <p:cNvSpPr/>
          <p:nvPr/>
        </p:nvSpPr>
        <p:spPr>
          <a:xfrm>
            <a:off x="9334500" y="2073281"/>
            <a:ext cx="127310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1s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190FD0E-6E18-43B4-A760-F3B9FCFBA163}"/>
              </a:ext>
            </a:extLst>
          </p:cNvPr>
          <p:cNvSpPr/>
          <p:nvPr/>
        </p:nvSpPr>
        <p:spPr>
          <a:xfrm>
            <a:off x="6434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862091194"/>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32E337-4180-42DF-B93B-E5A50EFF9F5F}"/>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78: Một con lắc lò xo ngang gồm lò xo có độ cứng k = 100N/m và vật m = 100g, dao động trên mặt phẳng ngang, hệ số ma sát giữa vật và mặt ngang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0,01. Kéo vật lệch khỏi VTCB một đoạn 10cm rồi thả nhẹ cho vật dao động. Quãng đường vật đi được từ khi bắt đầu dao động đến khi dừng hẳn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EB03D570-9796-4FD5-AA74-7FE67BB01A8C}"/>
              </a:ext>
            </a:extLst>
          </p:cNvPr>
          <p:cNvSpPr/>
          <p:nvPr/>
        </p:nvSpPr>
        <p:spPr>
          <a:xfrm>
            <a:off x="7620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s = 50m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B92E7A3-762C-425D-8E8A-BC2886818BC5}"/>
              </a:ext>
            </a:extLst>
          </p:cNvPr>
          <p:cNvSpPr/>
          <p:nvPr/>
        </p:nvSpPr>
        <p:spPr>
          <a:xfrm>
            <a:off x="36195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s = 25m.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2BC74E7-6767-45F2-A941-CBB0FE4CB7F2}"/>
              </a:ext>
            </a:extLst>
          </p:cNvPr>
          <p:cNvSpPr/>
          <p:nvPr/>
        </p:nvSpPr>
        <p:spPr>
          <a:xfrm>
            <a:off x="6477000" y="256880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s = 50cm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7E5E89F-6CDA-4BC3-8994-0ED2BC386013}"/>
              </a:ext>
            </a:extLst>
          </p:cNvPr>
          <p:cNvSpPr/>
          <p:nvPr/>
        </p:nvSpPr>
        <p:spPr>
          <a:xfrm>
            <a:off x="9334500" y="2568801"/>
            <a:ext cx="24545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s =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25cm.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648C45E1-A34A-4004-997A-4D7DCDDD847F}"/>
              </a:ext>
            </a:extLst>
          </p:cNvPr>
          <p:cNvSpPr/>
          <p:nvPr/>
        </p:nvSpPr>
        <p:spPr>
          <a:xfrm>
            <a:off x="719166" y="253137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29101341"/>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E070545-BB7A-425E-8DD3-8251635090BA}"/>
                  </a:ext>
                </a:extLst>
              </p:cNvPr>
              <p:cNvSpPr/>
              <p:nvPr/>
            </p:nvSpPr>
            <p:spPr>
              <a:xfrm>
                <a:off x="127000" y="63500"/>
                <a:ext cx="11938000" cy="303711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79: Dao động của một chất điểm là tổng hợp của hai dao động điều hòa cùng phương, có phương trình li độ lần lượt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x1</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3</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3</a:t>
                </a:r>
                <a14:m>
                  <m:oMath xmlns:m="http://schemas.openxmlformats.org/officeDocument/2006/math">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cos</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it-IT"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(x1</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và x2</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tính bằng cm, t tính bằng s). Tại các thời </a:t>
                </a: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điểm x1 = x2</a:t>
                </a: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li độ của dao động tổng hợp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DE070545-BB7A-425E-8DD3-8251635090BA}"/>
                  </a:ext>
                </a:extLst>
              </p:cNvPr>
              <p:cNvSpPr>
                <a:spLocks noRot="1" noChangeAspect="1" noMove="1" noResize="1" noEditPoints="1" noAdjustHandles="1" noChangeArrowheads="1" noChangeShapeType="1" noTextEdit="1"/>
              </p:cNvSpPr>
              <p:nvPr/>
            </p:nvSpPr>
            <p:spPr>
              <a:xfrm>
                <a:off x="127000" y="63500"/>
                <a:ext cx="11938000" cy="3037113"/>
              </a:xfrm>
              <a:prstGeom prst="rect">
                <a:avLst/>
              </a:prstGeom>
              <a:blipFill>
                <a:blip r:embed="rId2"/>
                <a:stretch>
                  <a:fillRect l="-916" t="-1193"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D22CE5AA-FA41-4C9A-A8D2-17046A360FD4}"/>
              </a:ext>
            </a:extLst>
          </p:cNvPr>
          <p:cNvSpPr/>
          <p:nvPr/>
        </p:nvSpPr>
        <p:spPr>
          <a:xfrm>
            <a:off x="1016000" y="3009178"/>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 5,79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32AEBB2-2BAD-4D82-9EB9-76265B5728E2}"/>
              </a:ext>
            </a:extLst>
          </p:cNvPr>
          <p:cNvSpPr/>
          <p:nvPr/>
        </p:nvSpPr>
        <p:spPr>
          <a:xfrm>
            <a:off x="6477000" y="3009178"/>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5,19cm.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9D0487E-E374-4940-8C25-1E82E3CBB172}"/>
              </a:ext>
            </a:extLst>
          </p:cNvPr>
          <p:cNvSpPr/>
          <p:nvPr/>
        </p:nvSpPr>
        <p:spPr>
          <a:xfrm>
            <a:off x="1016000" y="3771178"/>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 6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A5AB4DA-C55D-45DE-AF66-1B922970D502}"/>
              </a:ext>
            </a:extLst>
          </p:cNvPr>
          <p:cNvSpPr/>
          <p:nvPr/>
        </p:nvSpPr>
        <p:spPr>
          <a:xfrm>
            <a:off x="6477000" y="3771178"/>
            <a:ext cx="20136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 3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A6E46D8-741E-4B4A-952E-C77F0407C1BC}"/>
              </a:ext>
            </a:extLst>
          </p:cNvPr>
          <p:cNvSpPr/>
          <p:nvPr/>
        </p:nvSpPr>
        <p:spPr>
          <a:xfrm>
            <a:off x="6434166" y="2971752"/>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483767211"/>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C9360-FD31-4C40-94EB-6FC4FF65DFED}"/>
              </a:ext>
            </a:extLst>
          </p:cNvPr>
          <p:cNvSpPr/>
          <p:nvPr/>
        </p:nvSpPr>
        <p:spPr>
          <a:xfrm>
            <a:off x="127000" y="63500"/>
            <a:ext cx="11938000" cy="210121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8: Một con lắc lò xo treo thẳng đứng dao động điều hoà với biên độ 4cm, chu kì 0,5s. Khối lượng quả nặng 400g. g </a:t>
            </a:r>
            <a:r>
              <a:rPr lang="pt-BR" sz="2800" b="1">
                <a:solidFill>
                  <a:srgbClr val="FFFF00"/>
                </a:solidFill>
                <a:latin typeface="UTM Swiss Condensed" panose="02000500000000000000" pitchFamily="2" charset="0"/>
                <a:cs typeface="Times New Roman" panose="02020603050405020304" pitchFamily="18" charset="0"/>
              </a:rPr>
              <a:t>= π2</a:t>
            </a:r>
            <a:r>
              <a:rPr lang="pt-BR" sz="2800" b="1" dirty="0">
                <a:solidFill>
                  <a:srgbClr val="FFFF00"/>
                </a:solidFill>
                <a:latin typeface="UTM Swiss Condensed" panose="02000500000000000000" pitchFamily="2" charset="0"/>
                <a:cs typeface="Times New Roman" panose="02020603050405020304" pitchFamily="18" charset="0"/>
              </a:rPr>
              <a:t>≈10 m</a:t>
            </a:r>
            <a:r>
              <a:rPr lang="pt-BR" sz="2800" b="1">
                <a:solidFill>
                  <a:srgbClr val="FFFF00"/>
                </a:solidFill>
                <a:latin typeface="UTM Swiss Condensed" panose="02000500000000000000" pitchFamily="2" charset="0"/>
                <a:cs typeface="Times New Roman" panose="02020603050405020304" pitchFamily="18" charset="0"/>
              </a:rPr>
              <a:t>/s2</a:t>
            </a:r>
            <a:r>
              <a:rPr lang="pt-BR" sz="2800" b="1" dirty="0">
                <a:solidFill>
                  <a:srgbClr val="FFFF00"/>
                </a:solidFill>
                <a:latin typeface="UTM Swiss Condensed" panose="02000500000000000000" pitchFamily="2" charset="0"/>
                <a:cs typeface="Times New Roman" panose="02020603050405020304" pitchFamily="18" charset="0"/>
              </a:rPr>
              <a:t>. Giá trị cực đại của lực đàn hồi tác dụng vào quả nặng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44A1948-180A-463B-BC91-4F35CB6BABA6}"/>
              </a:ext>
            </a:extLst>
          </p:cNvPr>
          <p:cNvSpPr/>
          <p:nvPr/>
        </p:nvSpPr>
        <p:spPr>
          <a:xfrm>
            <a:off x="762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6,56N.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D1A44674-F761-4D6F-ADDA-D953A37DFA4A}"/>
              </a:ext>
            </a:extLst>
          </p:cNvPr>
          <p:cNvSpPr/>
          <p:nvPr/>
        </p:nvSpPr>
        <p:spPr>
          <a:xfrm>
            <a:off x="36195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2,56N.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348C8B7-F986-4DEC-8BDC-26769DD19551}"/>
              </a:ext>
            </a:extLst>
          </p:cNvPr>
          <p:cNvSpPr/>
          <p:nvPr/>
        </p:nvSpPr>
        <p:spPr>
          <a:xfrm>
            <a:off x="6477000" y="2073281"/>
            <a:ext cx="239039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256N.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07B646B7-7334-4A42-BF82-0ACA646D92F7}"/>
              </a:ext>
            </a:extLst>
          </p:cNvPr>
          <p:cNvSpPr/>
          <p:nvPr/>
        </p:nvSpPr>
        <p:spPr>
          <a:xfrm>
            <a:off x="9334500" y="2073281"/>
            <a:ext cx="1778051"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r>
              <a:rPr lang="pt-BR" sz="2800" b="1">
                <a:solidFill>
                  <a:srgbClr val="FFFFFF"/>
                </a:solidFill>
                <a:latin typeface="UTM Swiss Condensed" panose="02000500000000000000" pitchFamily="2" charset="0"/>
                <a:ea typeface="Arial" panose="020B0604020202020204" pitchFamily="34" charset="0"/>
              </a:rPr>
              <a:t>656N.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4D9C5E53-8AAD-453C-9FE6-22EE1E4E550B}"/>
              </a:ext>
            </a:extLst>
          </p:cNvPr>
          <p:cNvSpPr/>
          <p:nvPr/>
        </p:nvSpPr>
        <p:spPr>
          <a:xfrm>
            <a:off x="719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32675038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B44B84-6870-4129-A449-26E18B898EA2}"/>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80: Một vật dao động điều hòa, biết vận tốc của nó khi qua vị trí cân bằng là 62,8cm/s và gia tốc cực đại là 2m</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/s2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Lấy π2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10. Biên độ dao động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3C5935F-DB98-4BAF-815A-5B623889D593}"/>
              </a:ext>
            </a:extLst>
          </p:cNvPr>
          <p:cNvSpPr/>
          <p:nvPr/>
        </p:nvSpPr>
        <p:spPr>
          <a:xfrm>
            <a:off x="762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1cm.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9FF9FAD-2265-4FA7-BB0A-69BB41F78203}"/>
              </a:ext>
            </a:extLst>
          </p:cNvPr>
          <p:cNvSpPr/>
          <p:nvPr/>
        </p:nvSpPr>
        <p:spPr>
          <a:xfrm>
            <a:off x="36195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F3339D3-30E5-4168-BDB8-7E52B0F2E665}"/>
              </a:ext>
            </a:extLst>
          </p:cNvPr>
          <p:cNvSpPr/>
          <p:nvPr/>
        </p:nvSpPr>
        <p:spPr>
          <a:xfrm>
            <a:off x="6477000" y="207328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5BC20F0-AD78-4B6E-AC89-990619E6015A}"/>
              </a:ext>
            </a:extLst>
          </p:cNvPr>
          <p:cNvSpPr/>
          <p:nvPr/>
        </p:nvSpPr>
        <p:spPr>
          <a:xfrm>
            <a:off x="9334500" y="2073281"/>
            <a:ext cx="18165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20cm.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A6D02B33-4524-4D3F-8482-30BFA25E4FC1}"/>
              </a:ext>
            </a:extLst>
          </p:cNvPr>
          <p:cNvSpPr/>
          <p:nvPr/>
        </p:nvSpPr>
        <p:spPr>
          <a:xfrm>
            <a:off x="92916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28205478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FF7B3BC-12FC-48D9-8A00-EB6B5C34A997}"/>
                  </a:ext>
                </a:extLst>
              </p:cNvPr>
              <p:cNvSpPr/>
              <p:nvPr/>
            </p:nvSpPr>
            <p:spPr>
              <a:xfrm>
                <a:off x="127000" y="63500"/>
                <a:ext cx="11938000" cy="2147832"/>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81: Một chất điểm dao động điều hòa trên trục Ox. Khi chất điểm đi qua vị trí cân bằng thì tốc độ của nó là 20cm/s. Khi chất điểm có tốc độ là 10 cm/s thì gia tốc của nó có độ lớn là 40</a:t>
                </a:r>
                <a14:m>
                  <m:oMath xmlns:m="http://schemas.openxmlformats.org/officeDocument/2006/math">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/s2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Biên độ dao động của chất điểm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FF7B3BC-12FC-48D9-8A00-EB6B5C34A997}"/>
                  </a:ext>
                </a:extLst>
              </p:cNvPr>
              <p:cNvSpPr>
                <a:spLocks noRot="1" noChangeAspect="1" noMove="1" noResize="1" noEditPoints="1" noAdjustHandles="1" noChangeArrowheads="1" noChangeShapeType="1" noTextEdit="1"/>
              </p:cNvSpPr>
              <p:nvPr/>
            </p:nvSpPr>
            <p:spPr>
              <a:xfrm>
                <a:off x="127000" y="63500"/>
                <a:ext cx="11938000" cy="2147832"/>
              </a:xfrm>
              <a:prstGeom prst="rect">
                <a:avLst/>
              </a:prstGeom>
              <a:blipFill>
                <a:blip r:embed="rId2"/>
                <a:stretch>
                  <a:fillRect l="-916" t="-1681"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5543B1C0-FBD9-4C09-ADB1-186E7B2915FA}"/>
              </a:ext>
            </a:extLst>
          </p:cNvPr>
          <p:cNvSpPr/>
          <p:nvPr/>
        </p:nvSpPr>
        <p:spPr>
          <a:xfrm>
            <a:off x="762000" y="211989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4489C29-ABCC-456F-8061-56317ECDC43A}"/>
              </a:ext>
            </a:extLst>
          </p:cNvPr>
          <p:cNvSpPr/>
          <p:nvPr/>
        </p:nvSpPr>
        <p:spPr>
          <a:xfrm>
            <a:off x="3619500" y="211989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4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C322AE02-71B5-49BA-B6A2-E845B0E49448}"/>
              </a:ext>
            </a:extLst>
          </p:cNvPr>
          <p:cNvSpPr/>
          <p:nvPr/>
        </p:nvSpPr>
        <p:spPr>
          <a:xfrm>
            <a:off x="6477000" y="211989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10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F9A296D3-08F5-4E17-91EB-F83F64505132}"/>
              </a:ext>
            </a:extLst>
          </p:cNvPr>
          <p:cNvSpPr/>
          <p:nvPr/>
        </p:nvSpPr>
        <p:spPr>
          <a:xfrm>
            <a:off x="9334500" y="2119897"/>
            <a:ext cx="17267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8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1D17089-D15F-40AC-BE6E-9C74EB9A3DAC}"/>
              </a:ext>
            </a:extLst>
          </p:cNvPr>
          <p:cNvSpPr/>
          <p:nvPr/>
        </p:nvSpPr>
        <p:spPr>
          <a:xfrm>
            <a:off x="719166" y="2082471"/>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509733294"/>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B39247A-ED53-4D16-AF9B-6C5DB9841CAA}"/>
                  </a:ext>
                </a:extLst>
              </p:cNvPr>
              <p:cNvSpPr/>
              <p:nvPr/>
            </p:nvSpPr>
            <p:spPr>
              <a:xfrm>
                <a:off x="127000" y="63500"/>
                <a:ext cx="11938000" cy="1652312"/>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82: Một vật dao động điều hòa trên quỹ đạo dài 40cm. Khi vật ở vị trí x = 10cm thì nó có vận tốc 20</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14:m>
                  <m:oMath xmlns:m="http://schemas.openxmlformats.org/officeDocument/2006/math">
                    <m:rad>
                      <m:radPr>
                        <m:degHide m:val="on"/>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radPr>
                      <m:deg/>
                      <m:e>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e>
                    </m:rad>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cm/s. Chu kì dao động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B39247A-ED53-4D16-AF9B-6C5DB9841CAA}"/>
                  </a:ext>
                </a:extLst>
              </p:cNvPr>
              <p:cNvSpPr>
                <a:spLocks noRot="1" noChangeAspect="1" noMove="1" noResize="1" noEditPoints="1" noAdjustHandles="1" noChangeArrowheads="1" noChangeShapeType="1" noTextEdit="1"/>
              </p:cNvSpPr>
              <p:nvPr/>
            </p:nvSpPr>
            <p:spPr>
              <a:xfrm>
                <a:off x="127000" y="63500"/>
                <a:ext cx="11938000" cy="1652312"/>
              </a:xfrm>
              <a:prstGeom prst="rect">
                <a:avLst/>
              </a:prstGeom>
              <a:blipFill>
                <a:blip r:embed="rId2"/>
                <a:stretch>
                  <a:fillRect l="-916" t="-2174"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24541FF9-F55B-4645-B005-58959794B93F}"/>
              </a:ext>
            </a:extLst>
          </p:cNvPr>
          <p:cNvSpPr/>
          <p:nvPr/>
        </p:nvSpPr>
        <p:spPr>
          <a:xfrm>
            <a:off x="762000" y="162437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0,1s.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7155EC8C-AE93-4254-AE58-F1D6E295AC0F}"/>
              </a:ext>
            </a:extLst>
          </p:cNvPr>
          <p:cNvSpPr/>
          <p:nvPr/>
        </p:nvSpPr>
        <p:spPr>
          <a:xfrm>
            <a:off x="3619500" y="162437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0,5s.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C4946EC-32CB-41E6-945C-0E4C726411C0}"/>
              </a:ext>
            </a:extLst>
          </p:cNvPr>
          <p:cNvSpPr/>
          <p:nvPr/>
        </p:nvSpPr>
        <p:spPr>
          <a:xfrm>
            <a:off x="6477000" y="1624377"/>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1,0s.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17E69195-5CE9-4E50-A089-B7A2B12149B3}"/>
              </a:ext>
            </a:extLst>
          </p:cNvPr>
          <p:cNvSpPr/>
          <p:nvPr/>
        </p:nvSpPr>
        <p:spPr>
          <a:xfrm>
            <a:off x="9334500" y="1624377"/>
            <a:ext cx="16321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5,0s.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AA09B666-D71E-4CDC-B7DB-BCEA4B198CE3}"/>
              </a:ext>
            </a:extLst>
          </p:cNvPr>
          <p:cNvSpPr/>
          <p:nvPr/>
        </p:nvSpPr>
        <p:spPr>
          <a:xfrm>
            <a:off x="6434166" y="1586951"/>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05733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0AA65-167F-4304-9E9A-B7782C6000A6}"/>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83: Một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chất điểm</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điều hòa</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có biên độ 6cm, trong thời gian 1phút chất điểm thực hiện 40 dao động. Chất điểm có vận tốc cực đại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37983055-9080-4649-B8CD-412AD326B5DB}"/>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2E60634D-1545-44D5-9400-FEF7215F3ED8}"/>
              </a:ext>
            </a:extLst>
          </p:cNvPr>
          <p:cNvSpPr/>
          <p:nvPr/>
        </p:nvSpPr>
        <p:spPr>
          <a:xfrm>
            <a:off x="3619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4</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D0FE44E5-E7BC-44F8-BBDA-035A47065446}"/>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6</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2860FA4-D2BE-4D48-AA71-031B8A8FAD37}"/>
              </a:ext>
            </a:extLst>
          </p:cNvPr>
          <p:cNvSpPr/>
          <p:nvPr/>
        </p:nvSpPr>
        <p:spPr>
          <a:xfrm>
            <a:off x="9334500" y="1577761"/>
            <a:ext cx="210346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8</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4F9C94F2-5168-4B83-B349-DC3986EC0016}"/>
              </a:ext>
            </a:extLst>
          </p:cNvPr>
          <p:cNvSpPr/>
          <p:nvPr/>
        </p:nvSpPr>
        <p:spPr>
          <a:xfrm>
            <a:off x="92916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718637011"/>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050A7-D121-46B1-B117-E88962CC8E23}"/>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84: Một vật dao động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điều hòa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dọc theo trục Ox, với biên độ A = 5cm, chu kì T = 2s. Chọn gốc tọa độ O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là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vị trí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cân bằng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gốc thời gian là lúc vật ở vị trí có x = 2,5cm và chuyển động theo chiều dương. Phương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trình dao động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của vật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D849418A-2CFA-487F-A274-580E14A15E0E}"/>
              </a:ext>
            </a:extLst>
          </p:cNvPr>
          <p:cNvSpPr/>
          <p:nvPr/>
        </p:nvSpPr>
        <p:spPr>
          <a:xfrm>
            <a:off x="508000" y="2073281"/>
            <a:ext cx="51603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x = 5cos(</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/3)cm.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9C0B030-EDEA-4501-A0F6-A4931F59CB59}"/>
              </a:ext>
            </a:extLst>
          </p:cNvPr>
          <p:cNvSpPr/>
          <p:nvPr/>
        </p:nvSpPr>
        <p:spPr>
          <a:xfrm>
            <a:off x="508000" y="2796556"/>
            <a:ext cx="403988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x = 5cos(2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/2)cm.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A23768B5-C25C-4268-826C-89EDDDAF4A75}"/>
              </a:ext>
            </a:extLst>
          </p:cNvPr>
          <p:cNvSpPr/>
          <p:nvPr/>
        </p:nvSpPr>
        <p:spPr>
          <a:xfrm>
            <a:off x="508000" y="3766052"/>
            <a:ext cx="60837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x = 5cos(</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/3)cm.	</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9C25EE60-750F-4154-8711-34470B3EDA6D}"/>
              </a:ext>
            </a:extLst>
          </p:cNvPr>
          <p:cNvSpPr/>
          <p:nvPr/>
        </p:nvSpPr>
        <p:spPr>
          <a:xfrm>
            <a:off x="508000" y="4289272"/>
            <a:ext cx="45352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x = 5cos(2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2A774BE-5BAA-48DA-AFFA-5B50C09C7BB7}"/>
              </a:ext>
            </a:extLst>
          </p:cNvPr>
          <p:cNvSpPr/>
          <p:nvPr/>
        </p:nvSpPr>
        <p:spPr>
          <a:xfrm>
            <a:off x="465166" y="203585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270905038"/>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C1D18A83-0E15-4F7A-AD60-2B6A301E1BFC}"/>
                  </a:ext>
                </a:extLst>
              </p:cNvPr>
              <p:cNvSpPr/>
              <p:nvPr/>
            </p:nvSpPr>
            <p:spPr>
              <a:xfrm>
                <a:off x="127000" y="63500"/>
                <a:ext cx="11938000" cy="226177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85: Một vật thực hiện đồng thời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hai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điều hòa</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cùng phương, cùng tần số có phương trình: x1 = 2cos(4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fr-F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(cm); x2 = 2cos 4</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cm)</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Dao động tổng hợp của vật có phương trình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C1D18A83-0E15-4F7A-AD60-2B6A301E1BFC}"/>
                  </a:ext>
                </a:extLst>
              </p:cNvPr>
              <p:cNvSpPr>
                <a:spLocks noRot="1" noChangeAspect="1" noMove="1" noResize="1" noEditPoints="1" noAdjustHandles="1" noChangeArrowheads="1" noChangeShapeType="1" noTextEdit="1"/>
              </p:cNvSpPr>
              <p:nvPr/>
            </p:nvSpPr>
            <p:spPr>
              <a:xfrm>
                <a:off x="127000" y="63500"/>
                <a:ext cx="11938000" cy="2261773"/>
              </a:xfrm>
              <a:prstGeom prst="rect">
                <a:avLst/>
              </a:prstGeom>
              <a:blipFill>
                <a:blip r:embed="rId2"/>
                <a:stretch>
                  <a:fillRect l="-916" t="-1596" r="-1629" b="-55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3EFA9AF-C869-4D7A-B38A-FDE767F843C6}"/>
                  </a:ext>
                </a:extLst>
              </p:cNvPr>
              <p:cNvSpPr/>
              <p:nvPr/>
            </p:nvSpPr>
            <p:spPr>
              <a:xfrm>
                <a:off x="1016000" y="2233838"/>
                <a:ext cx="5160387"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x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cos(4</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73EFA9AF-C869-4D7A-B38A-FDE767F843C6}"/>
                  </a:ext>
                </a:extLst>
              </p:cNvPr>
              <p:cNvSpPr>
                <a:spLocks noRot="1" noChangeAspect="1" noMove="1" noResize="1" noEditPoints="1" noAdjustHandles="1" noChangeArrowheads="1" noChangeShapeType="1" noTextEdit="1"/>
              </p:cNvSpPr>
              <p:nvPr/>
            </p:nvSpPr>
            <p:spPr>
              <a:xfrm>
                <a:off x="1016000" y="2233838"/>
                <a:ext cx="5160387" cy="662810"/>
              </a:xfrm>
              <a:prstGeom prst="rect">
                <a:avLst/>
              </a:prstGeom>
              <a:blipFill>
                <a:blip r:embed="rId3"/>
                <a:stretch>
                  <a:fillRect l="-2482" t="-3670" b="-100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AF1614A-F331-4D1D-8E06-D5348BED6A69}"/>
                  </a:ext>
                </a:extLst>
              </p:cNvPr>
              <p:cNvSpPr/>
              <p:nvPr/>
            </p:nvSpPr>
            <p:spPr>
              <a:xfrm>
                <a:off x="6477000" y="2233838"/>
                <a:ext cx="3999813" cy="138204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x = 2cos(4</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𝟔</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8AF1614A-F331-4D1D-8E06-D5348BED6A69}"/>
                  </a:ext>
                </a:extLst>
              </p:cNvPr>
              <p:cNvSpPr>
                <a:spLocks noRot="1" noChangeAspect="1" noMove="1" noResize="1" noEditPoints="1" noAdjustHandles="1" noChangeArrowheads="1" noChangeShapeType="1" noTextEdit="1"/>
              </p:cNvSpPr>
              <p:nvPr/>
            </p:nvSpPr>
            <p:spPr>
              <a:xfrm>
                <a:off x="6477000" y="2233838"/>
                <a:ext cx="3999813" cy="1382045"/>
              </a:xfrm>
              <a:prstGeom prst="rect">
                <a:avLst/>
              </a:prstGeom>
              <a:blipFill>
                <a:blip r:embed="rId4"/>
                <a:stretch>
                  <a:fillRect l="-3201" r="-19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293B378-ED94-4F82-B690-BEE6E487F512}"/>
                  </a:ext>
                </a:extLst>
              </p:cNvPr>
              <p:cNvSpPr/>
              <p:nvPr/>
            </p:nvSpPr>
            <p:spPr>
              <a:xfrm>
                <a:off x="1016000" y="2995838"/>
                <a:ext cx="5160387"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x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 (4</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𝟔</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)(cm).</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1293B378-ED94-4F82-B690-BEE6E487F512}"/>
                  </a:ext>
                </a:extLst>
              </p:cNvPr>
              <p:cNvSpPr>
                <a:spLocks noRot="1" noChangeAspect="1" noMove="1" noResize="1" noEditPoints="1" noAdjustHandles="1" noChangeArrowheads="1" noChangeShapeType="1" noTextEdit="1"/>
              </p:cNvSpPr>
              <p:nvPr/>
            </p:nvSpPr>
            <p:spPr>
              <a:xfrm>
                <a:off x="1016000" y="2995838"/>
                <a:ext cx="5160387" cy="664862"/>
              </a:xfrm>
              <a:prstGeom prst="rect">
                <a:avLst/>
              </a:prstGeom>
              <a:blipFill>
                <a:blip r:embed="rId5"/>
                <a:stretch>
                  <a:fillRect l="-2482" t="-4545" r="-1418" b="-818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DE801C2-EE11-4F40-BC1D-0757F1606AD8}"/>
                  </a:ext>
                </a:extLst>
              </p:cNvPr>
              <p:cNvSpPr/>
              <p:nvPr/>
            </p:nvSpPr>
            <p:spPr>
              <a:xfrm>
                <a:off x="6477000" y="2995838"/>
                <a:ext cx="4554645"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x =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cos(4</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t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num>
                      <m:den>
                        <m:r>
                          <a:rPr kumimoji="0" lang="fr-FR"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𝟒</m:t>
                        </m:r>
                      </m:den>
                    </m:f>
                  </m:oMath>
                </a14:m>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6" name="Rectangle 5">
                <a:extLst>
                  <a:ext uri="{FF2B5EF4-FFF2-40B4-BE49-F238E27FC236}">
                    <a16:creationId xmlns:a16="http://schemas.microsoft.com/office/drawing/2014/main" id="{8DE801C2-EE11-4F40-BC1D-0757F1606AD8}"/>
                  </a:ext>
                </a:extLst>
              </p:cNvPr>
              <p:cNvSpPr>
                <a:spLocks noRot="1" noChangeAspect="1" noMove="1" noResize="1" noEditPoints="1" noAdjustHandles="1" noChangeArrowheads="1" noChangeShapeType="1" noTextEdit="1"/>
              </p:cNvSpPr>
              <p:nvPr/>
            </p:nvSpPr>
            <p:spPr>
              <a:xfrm>
                <a:off x="6477000" y="2995838"/>
                <a:ext cx="4554645" cy="662810"/>
              </a:xfrm>
              <a:prstGeom prst="rect">
                <a:avLst/>
              </a:prstGeom>
              <a:blipFill>
                <a:blip r:embed="rId6"/>
                <a:stretch>
                  <a:fillRect l="-2811" t="-3670" r="-1740" b="-100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18A66FF-85BF-4CFE-87C8-262E637E24A8}"/>
              </a:ext>
            </a:extLst>
          </p:cNvPr>
          <p:cNvSpPr/>
          <p:nvPr/>
        </p:nvSpPr>
        <p:spPr>
          <a:xfrm>
            <a:off x="973166" y="2196412"/>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339690632"/>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F21A6C9-4B81-4895-84B8-BFE2ECAA918B}"/>
                  </a:ext>
                </a:extLst>
              </p:cNvPr>
              <p:cNvSpPr/>
              <p:nvPr/>
            </p:nvSpPr>
            <p:spPr>
              <a:xfrm>
                <a:off x="127000" y="63500"/>
                <a:ext cx="11938000" cy="2264081"/>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86: Dao động của một vật là tổng hợp của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hai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điều hòa</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cùng phương, có phương trình lần lượt là: x1 = 7cos(20t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và x2 = 8cos(20t - </a:t>
                </a:r>
                <a14:m>
                  <m:oMath xmlns:m="http://schemas.openxmlformats.org/officeDocument/2006/math">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(với x tính bằng cm, t tính bằng s). Khi đi qua vị trí có li độ 12 cm, tốc độ của vật bằng</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3F21A6C9-4B81-4895-84B8-BFE2ECAA918B}"/>
                  </a:ext>
                </a:extLst>
              </p:cNvPr>
              <p:cNvSpPr>
                <a:spLocks noRot="1" noChangeAspect="1" noMove="1" noResize="1" noEditPoints="1" noAdjustHandles="1" noChangeArrowheads="1" noChangeShapeType="1" noTextEdit="1"/>
              </p:cNvSpPr>
              <p:nvPr/>
            </p:nvSpPr>
            <p:spPr>
              <a:xfrm>
                <a:off x="127000" y="63500"/>
                <a:ext cx="11938000" cy="2264081"/>
              </a:xfrm>
              <a:prstGeom prst="rect">
                <a:avLst/>
              </a:prstGeom>
              <a:blipFill>
                <a:blip r:embed="rId2"/>
                <a:stretch>
                  <a:fillRect l="-916" t="-159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E8F51A1E-B04F-4858-816D-ECE6DA64A3BD}"/>
              </a:ext>
            </a:extLst>
          </p:cNvPr>
          <p:cNvSpPr/>
          <p:nvPr/>
        </p:nvSpPr>
        <p:spPr>
          <a:xfrm>
            <a:off x="762000" y="223614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1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0EECBA1D-2076-4D81-A824-0E6E3BE5C0AC}"/>
              </a:ext>
            </a:extLst>
          </p:cNvPr>
          <p:cNvSpPr/>
          <p:nvPr/>
        </p:nvSpPr>
        <p:spPr>
          <a:xfrm>
            <a:off x="3619500" y="223614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10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37AD61EF-553E-4048-A288-339BA1E9A6E5}"/>
              </a:ext>
            </a:extLst>
          </p:cNvPr>
          <p:cNvSpPr/>
          <p:nvPr/>
        </p:nvSpPr>
        <p:spPr>
          <a:xfrm>
            <a:off x="6477000" y="2236146"/>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1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04FD631D-E753-4B14-AD4D-96FC12BF2B88}"/>
              </a:ext>
            </a:extLst>
          </p:cNvPr>
          <p:cNvSpPr/>
          <p:nvPr/>
        </p:nvSpPr>
        <p:spPr>
          <a:xfrm>
            <a:off x="9334500" y="2236146"/>
            <a:ext cx="21755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10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E14784A-BB4B-4FC2-A2E6-B833371C42D9}"/>
              </a:ext>
            </a:extLst>
          </p:cNvPr>
          <p:cNvSpPr/>
          <p:nvPr/>
        </p:nvSpPr>
        <p:spPr>
          <a:xfrm>
            <a:off x="719166" y="219872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640341708"/>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D1D646-D0C8-48E7-85C6-1B426A36BA31}"/>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87: Một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vật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hòa</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với tần số bằng 5Hz. Thời gian ngắn nhất để vật đi từ vị trí có li độ x1 = – 0,5A đến vị trí có li độ x2 = + 0,5A là:</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1DA1594-7A69-4B1F-A476-DB7221669011}"/>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1/1</a:t>
            </a:r>
            <a:r>
              <a:rPr kumimoji="0" lang="en-US"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5104797-626E-4DC1-95F1-3ED22FA408AB}"/>
              </a:ext>
            </a:extLst>
          </p:cNvPr>
          <p:cNvSpPr/>
          <p:nvPr/>
        </p:nvSpPr>
        <p:spPr>
          <a:xfrm>
            <a:off x="3619500" y="157776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012CE99D-C7E8-4DEC-90D6-9A5606AD0371}"/>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1/20 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405E58F-5AC5-4C22-8AEB-6BD69E7A19E6}"/>
              </a:ext>
            </a:extLst>
          </p:cNvPr>
          <p:cNvSpPr/>
          <p:nvPr/>
        </p:nvSpPr>
        <p:spPr>
          <a:xfrm>
            <a:off x="9334500" y="1577761"/>
            <a:ext cx="19223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1/30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DDED3EC-FAC6-47FF-95FB-111E297AE0A3}"/>
              </a:ext>
            </a:extLst>
          </p:cNvPr>
          <p:cNvSpPr/>
          <p:nvPr/>
        </p:nvSpPr>
        <p:spPr>
          <a:xfrm>
            <a:off x="719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4113643"/>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0F4DE6-D4DB-40A9-B450-A17127398EF4}"/>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88: Một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vật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hòa</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trong 1 phút thực hiện được 30 dđ toàn phần. Quãng đường mà vật di chuyển trong 8s là 64cm. Biên độ dao động của vật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F8D7049-DC32-4E9F-B24F-CB9708242769}"/>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3cm.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53EE140A-880F-42BE-AF9F-5C6674F3A090}"/>
              </a:ext>
            </a:extLst>
          </p:cNvPr>
          <p:cNvSpPr/>
          <p:nvPr/>
        </p:nvSpPr>
        <p:spPr>
          <a:xfrm>
            <a:off x="3619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2cm.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7F469337-BF80-4987-A464-5E5B54FB65E2}"/>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4cm.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BE4A3A8-C349-49A9-83D4-4E90682EBE4A}"/>
              </a:ext>
            </a:extLst>
          </p:cNvPr>
          <p:cNvSpPr/>
          <p:nvPr/>
        </p:nvSpPr>
        <p:spPr>
          <a:xfrm>
            <a:off x="9334500" y="1577761"/>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5cm.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B38253ED-5B9B-4E39-83E6-E375EEF0E5F6}"/>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855520507"/>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B7CBA-EF1F-4556-89F6-E0856E50ED1E}"/>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89: Một vật nhỏ thực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hiện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dao động điều hòa</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với biên độ A = 5cm và chu kì T = 2s. Xét trong cùng khoảng thời gian 4/3s. Tốc độ trung bình nhỏ nhất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BF7ACFD0-663D-4D63-BF07-D80219E51F53}"/>
              </a:ext>
            </a:extLst>
          </p:cNvPr>
          <p:cNvSpPr/>
          <p:nvPr/>
        </p:nvSpPr>
        <p:spPr>
          <a:xfrm>
            <a:off x="762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6,5cm/s.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443A2205-7E98-4C8C-8B3F-61A6A5374824}"/>
              </a:ext>
            </a:extLst>
          </p:cNvPr>
          <p:cNvSpPr/>
          <p:nvPr/>
        </p:nvSpPr>
        <p:spPr>
          <a:xfrm>
            <a:off x="36195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7,5cm/s.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B224BF1B-36EA-49D4-8EFB-37C0ED10A250}"/>
              </a:ext>
            </a:extLst>
          </p:cNvPr>
          <p:cNvSpPr/>
          <p:nvPr/>
        </p:nvSpPr>
        <p:spPr>
          <a:xfrm>
            <a:off x="6477000" y="1577761"/>
            <a:ext cx="239039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8</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,5cm/s.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27BA06E9-B39D-44E3-A141-C23A375447B8}"/>
              </a:ext>
            </a:extLst>
          </p:cNvPr>
          <p:cNvSpPr/>
          <p:nvPr/>
        </p:nvSpPr>
        <p:spPr>
          <a:xfrm>
            <a:off x="9334500" y="1577761"/>
            <a:ext cx="21755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9,5cm/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9A67991-2296-44FE-B587-7255969E8B7F}"/>
              </a:ext>
            </a:extLst>
          </p:cNvPr>
          <p:cNvSpPr/>
          <p:nvPr/>
        </p:nvSpPr>
        <p:spPr>
          <a:xfrm>
            <a:off x="6434166" y="1540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975834954"/>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DF56AB-6F01-4BF5-8716-91BFDC686E90}"/>
              </a:ext>
            </a:extLst>
          </p:cNvPr>
          <p:cNvSpPr/>
          <p:nvPr/>
        </p:nvSpPr>
        <p:spPr>
          <a:xfrm>
            <a:off x="127000" y="63500"/>
            <a:ext cx="11938000" cy="1605696"/>
          </a:xfrm>
          <a:prstGeom prst="rect">
            <a:avLst/>
          </a:prstGeom>
          <a:noFill/>
          <a:ln>
            <a:solidFill>
              <a:srgbClr val="FFFF00"/>
            </a:solidFill>
          </a:ln>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9: Một con lắc đơn dao động điều hoà, nếu tăng chiều dài 25% thì chu kỳ dao động của nó</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76702B9-E4B2-496A-A587-26CD0DFF2D83}"/>
              </a:ext>
            </a:extLst>
          </p:cNvPr>
          <p:cNvSpPr/>
          <p:nvPr/>
        </p:nvSpPr>
        <p:spPr>
          <a:xfrm>
            <a:off x="1016000" y="1577761"/>
            <a:ext cx="239039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tăng 25%.</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8EF1FB7-5AEB-4006-8B10-6C4FD3DED7BD}"/>
              </a:ext>
            </a:extLst>
          </p:cNvPr>
          <p:cNvSpPr/>
          <p:nvPr/>
        </p:nvSpPr>
        <p:spPr>
          <a:xfrm>
            <a:off x="6477000" y="1577761"/>
            <a:ext cx="3313728"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giảm 25%.</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21AA711-1F58-4715-806F-B489B9264EA6}"/>
              </a:ext>
            </a:extLst>
          </p:cNvPr>
          <p:cNvSpPr/>
          <p:nvPr/>
        </p:nvSpPr>
        <p:spPr>
          <a:xfrm>
            <a:off x="1016000" y="2339761"/>
            <a:ext cx="3313728"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r>
              <a:rPr lang="vi-VN" sz="2800" b="1" dirty="0">
                <a:solidFill>
                  <a:srgbClr val="FFFFFF"/>
                </a:solidFill>
                <a:latin typeface="UTM Swiss Condensed" panose="02000500000000000000" pitchFamily="2" charset="0"/>
                <a:ea typeface="Arial" panose="020B0604020202020204" pitchFamily="34" charset="0"/>
              </a:rPr>
              <a:t>tăng 11,80%.</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A8CF995-1BBE-426B-BCB0-043F5FAD3D56}"/>
              </a:ext>
            </a:extLst>
          </p:cNvPr>
          <p:cNvSpPr/>
          <p:nvPr/>
        </p:nvSpPr>
        <p:spPr>
          <a:xfrm>
            <a:off x="6477000" y="2339761"/>
            <a:ext cx="290496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giảm </a:t>
            </a:r>
            <a:r>
              <a:rPr lang="vi-VN" sz="2800" b="1">
                <a:solidFill>
                  <a:srgbClr val="FFFFFF"/>
                </a:solidFill>
                <a:latin typeface="UTM Swiss Condensed" panose="02000500000000000000" pitchFamily="2" charset="0"/>
                <a:ea typeface="Arial" panose="020B0604020202020204" pitchFamily="34" charset="0"/>
              </a:rPr>
              <a:t>11,80%.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6034187-753C-4432-BD6D-69D7C16B0A29}"/>
              </a:ext>
            </a:extLst>
          </p:cNvPr>
          <p:cNvSpPr/>
          <p:nvPr/>
        </p:nvSpPr>
        <p:spPr>
          <a:xfrm>
            <a:off x="973166" y="2302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vi-VN"/>
              <a:t>   </a:t>
            </a:r>
          </a:p>
        </p:txBody>
      </p:sp>
    </p:spTree>
    <p:extLst>
      <p:ext uri="{BB962C8B-B14F-4D97-AF65-F5344CB8AC3E}">
        <p14:creationId xmlns:p14="http://schemas.microsoft.com/office/powerpoint/2010/main" val="14065442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B21185-8E30-499B-A325-BAC5B9831689}"/>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Câu 90: Một vật dao động điều hòa với phương trình: x = 6cos(</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4</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/3)cm. Vận tốc trung bình của vật từ thời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điểm t1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2/3s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đến t2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rPr>
              <a:t> = 37/12s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n-ea"/>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8DB38C3-C5D3-46B5-BEEC-33FCDC8823BB}"/>
              </a:ext>
            </a:extLst>
          </p:cNvPr>
          <p:cNvSpPr/>
          <p:nvPr/>
        </p:nvSpPr>
        <p:spPr>
          <a:xfrm>
            <a:off x="1016000" y="1577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36/28cm/s.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6928FD47-D02A-409E-8690-10D42C19816A}"/>
              </a:ext>
            </a:extLst>
          </p:cNvPr>
          <p:cNvSpPr/>
          <p:nvPr/>
        </p:nvSpPr>
        <p:spPr>
          <a:xfrm>
            <a:off x="6477000" y="1577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36/28cm/s.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121504C-98EA-4192-B67B-B124858871B9}"/>
              </a:ext>
            </a:extLst>
          </p:cNvPr>
          <p:cNvSpPr/>
          <p:nvPr/>
        </p:nvSpPr>
        <p:spPr>
          <a:xfrm>
            <a:off x="1016000" y="2339761"/>
            <a:ext cx="3313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26/29cm/s.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1">
            <a:extLst>
              <a:ext uri="{FF2B5EF4-FFF2-40B4-BE49-F238E27FC236}">
                <a16:creationId xmlns:a16="http://schemas.microsoft.com/office/drawing/2014/main" id="{FA33C598-A1C8-4353-A481-E040799B5CAE}"/>
              </a:ext>
            </a:extLst>
          </p:cNvPr>
          <p:cNvSpPr>
            <a:spLocks noChangeArrowheads="1"/>
          </p:cNvSpPr>
          <p:nvPr/>
        </p:nvSpPr>
        <p:spPr bwMode="auto">
          <a:xfrm>
            <a:off x="6477000" y="2339761"/>
            <a:ext cx="2645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D.</a:t>
            </a:r>
            <a:r>
              <a:rPr kumimoji="0" lang="pt-BR"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36/29cm/s.</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p>
        </p:txBody>
      </p:sp>
      <p:sp>
        <p:nvSpPr>
          <p:cNvPr id="7" name="Oval 6">
            <a:extLst>
              <a:ext uri="{FF2B5EF4-FFF2-40B4-BE49-F238E27FC236}">
                <a16:creationId xmlns:a16="http://schemas.microsoft.com/office/drawing/2014/main" id="{E1DDDC36-08D8-4343-98A8-C36D8BEDA705}"/>
              </a:ext>
            </a:extLst>
          </p:cNvPr>
          <p:cNvSpPr/>
          <p:nvPr/>
        </p:nvSpPr>
        <p:spPr>
          <a:xfrm>
            <a:off x="6434166" y="2302335"/>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148493243"/>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15906E-F2C1-42DE-B2EB-A2B086B4AD5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91: Một vật dao động điều hòa có phương trình x = 2cos(2</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t –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π</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/6) cm. Lấy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π</a:t>
            </a:r>
            <a:r>
              <a:rPr kumimoji="0" lang="pt-BR" sz="2800" b="1" i="0" u="none" strike="noStrike" kern="1200" cap="none" spc="0" normalizeH="0" baseline="3000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 10, gia tốc của vật tại thời điểm t = 0,25 (s)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3" name="Rectangle 2">
            <a:extLst>
              <a:ext uri="{FF2B5EF4-FFF2-40B4-BE49-F238E27FC236}">
                <a16:creationId xmlns:a16="http://schemas.microsoft.com/office/drawing/2014/main" id="{9F8F6C35-7394-45F0-B8C7-55CB018F5CE5}"/>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 40 cm/s</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8784963F-4665-41EB-993A-1114B47EE00E}"/>
              </a:ext>
            </a:extLst>
          </p:cNvPr>
          <p:cNvSpPr/>
          <p:nvPr/>
        </p:nvSpPr>
        <p:spPr>
          <a:xfrm>
            <a:off x="6350000" y="1524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 40 cm/s</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00E6D22-2227-4290-B14B-F243AA2F6E0D}"/>
              </a:ext>
            </a:extLst>
          </p:cNvPr>
          <p:cNvSpPr/>
          <p:nvPr/>
        </p:nvSpPr>
        <p:spPr>
          <a:xfrm>
            <a:off x="762000" y="2286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C. ± 40 cm/s</a:t>
            </a:r>
            <a:r>
              <a:rPr kumimoji="0" lang="vi-VN" sz="2800" b="1" i="0" u="none" strike="noStrike" kern="1200" cap="none" spc="0" normalizeH="0" baseline="3000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2</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B82B346-9C22-447F-BB2B-F86E831382E3}"/>
              </a:ext>
            </a:extLst>
          </p:cNvPr>
          <p:cNvSpPr/>
          <p:nvPr/>
        </p:nvSpPr>
        <p:spPr>
          <a:xfrm>
            <a:off x="6350000" y="2286000"/>
            <a:ext cx="234230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eiryo" panose="020B0604030504040204" pitchFamily="34" charset="-128"/>
                <a:cs typeface="+mn-cs"/>
              </a:rPr>
              <a:t>D. – π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s</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Meiryo" panose="020B0604030504040204" pitchFamily="34" charset="-128"/>
                <a:cs typeface="+mn-cs"/>
              </a:rPr>
              <a:t>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Meiryo" panose="020B0604030504040204" pitchFamily="34" charset="-128"/>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9" name="Oval 8">
            <a:extLst>
              <a:ext uri="{FF2B5EF4-FFF2-40B4-BE49-F238E27FC236}">
                <a16:creationId xmlns:a16="http://schemas.microsoft.com/office/drawing/2014/main" id="{756DBCB5-95C1-46E5-B44E-1C23F0CCA295}"/>
              </a:ext>
            </a:extLst>
          </p:cNvPr>
          <p:cNvSpPr/>
          <p:nvPr/>
        </p:nvSpPr>
        <p:spPr>
          <a:xfrm>
            <a:off x="6307166" y="1486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026022900"/>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p:cTn id="27" dur="500" fill="hold"/>
                                        <p:tgtEl>
                                          <p:spTgt spid="9">
                                            <p:bg/>
                                          </p:spTgt>
                                        </p:tgtEl>
                                        <p:attrNameLst>
                                          <p:attrName>ppt_w</p:attrName>
                                        </p:attrNameLst>
                                      </p:cBhvr>
                                      <p:tavLst>
                                        <p:tav tm="0">
                                          <p:val>
                                            <p:fltVal val="0"/>
                                          </p:val>
                                        </p:tav>
                                        <p:tav tm="100000">
                                          <p:val>
                                            <p:strVal val="#ppt_w"/>
                                          </p:val>
                                        </p:tav>
                                      </p:tavLst>
                                    </p:anim>
                                    <p:anim calcmode="lin" valueType="num">
                                      <p:cBhvr>
                                        <p:cTn id="28" dur="500" fill="hold"/>
                                        <p:tgtEl>
                                          <p:spTgt spid="9">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9" grpId="0" build="p"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2C6358-764D-4763-A2B9-41243D928DCC}"/>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92: Một vật dao động điều hòa với phương trình x = 6cos(4πt + π/3) cm. Quãng đường vật đi được kể từ khi bắt đầu dao động (t = 0) đến thời điểm t = 0,5 (s)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5715F844-E664-4110-8684-9158B2130B2C}"/>
              </a:ext>
            </a:extLst>
          </p:cNvPr>
          <p:cNvSpPr/>
          <p:nvPr/>
        </p:nvSpPr>
        <p:spPr>
          <a:xfrm>
            <a:off x="762000" y="1524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S = 12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D7982F70-5D3C-4832-9B55-E81BBA88D721}"/>
              </a:ext>
            </a:extLst>
          </p:cNvPr>
          <p:cNvSpPr/>
          <p:nvPr/>
        </p:nvSpPr>
        <p:spPr>
          <a:xfrm>
            <a:off x="6350000" y="1524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 = 24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2466118-8073-4563-86D4-F2D3260C552B}"/>
              </a:ext>
            </a:extLst>
          </p:cNvPr>
          <p:cNvSpPr/>
          <p:nvPr/>
        </p:nvSpPr>
        <p:spPr>
          <a:xfrm>
            <a:off x="762000" y="2286000"/>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S = 18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3FCC4EDF-8533-449B-AD42-7A19CEECB5FE}"/>
              </a:ext>
            </a:extLst>
          </p:cNvPr>
          <p:cNvSpPr/>
          <p:nvPr/>
        </p:nvSpPr>
        <p:spPr>
          <a:xfrm>
            <a:off x="6350000" y="2286000"/>
            <a:ext cx="231345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S = 9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2B12F145-8E5C-4C89-945A-016B97320377}"/>
              </a:ext>
            </a:extLst>
          </p:cNvPr>
          <p:cNvSpPr/>
          <p:nvPr/>
        </p:nvSpPr>
        <p:spPr>
          <a:xfrm>
            <a:off x="6307166" y="1486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907597845"/>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D3BDB-4643-4235-A308-7FFA91CFD277}"/>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93: Một chất điểm M dao động điều hòa theo phương trình x = 2,5cos(10πt + π/2) cm. Tốc độ trung bình của M trong 1 chu kỳ dao động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5830DA1B-EFF2-45AC-A015-AD7C7E8AB321}"/>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50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E23B212F-66E8-46E4-A2CB-78EB1363EF76}"/>
              </a:ext>
            </a:extLst>
          </p:cNvPr>
          <p:cNvSpPr/>
          <p:nvPr/>
        </p:nvSpPr>
        <p:spPr>
          <a:xfrm>
            <a:off x="6350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50 cm/s.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10CA39C-9B63-4519-89E7-A0A4E93B1B86}"/>
              </a:ext>
            </a:extLst>
          </p:cNvPr>
          <p:cNvSpPr/>
          <p:nvPr/>
        </p:nvSpPr>
        <p:spPr>
          <a:xfrm>
            <a:off x="762000" y="2286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5 m/s.</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409983D-EB70-42E4-AC9A-7DF4DDA3148B}"/>
              </a:ext>
            </a:extLst>
          </p:cNvPr>
          <p:cNvSpPr/>
          <p:nvPr/>
        </p:nvSpPr>
        <p:spPr>
          <a:xfrm>
            <a:off x="6350000" y="2286000"/>
            <a:ext cx="19062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5 cm/</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9A2ED4BD-0851-4728-B697-BD3F0C574245}"/>
              </a:ext>
            </a:extLst>
          </p:cNvPr>
          <p:cNvSpPr/>
          <p:nvPr/>
        </p:nvSpPr>
        <p:spPr>
          <a:xfrm>
            <a:off x="6307166" y="1486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485272054"/>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1D1E20-4128-43F5-9C9D-E96599B97EC8}"/>
              </a:ext>
            </a:extLst>
          </p:cNvPr>
          <p:cNvSpPr/>
          <p:nvPr/>
        </p:nvSpPr>
        <p:spPr>
          <a:xfrm>
            <a:off x="127000" y="63500"/>
            <a:ext cx="11938000" cy="2596737"/>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94: Trong thực hành đo gia tốc trọng trường của Trái Đất tại phòng thí nghiệm, một học sinh đo chiều dài của con lắc đơn ℓ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800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1)mm thì chu kì dao động T =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1,78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0,02)s.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Lấy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 3,14. Gia tốc trọng trường tại phòng thí nghiệm đó gần đúng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C3FED09C-A329-42B0-A39A-74217166F635}"/>
              </a:ext>
            </a:extLst>
          </p:cNvPr>
          <p:cNvSpPr/>
          <p:nvPr/>
        </p:nvSpPr>
        <p:spPr>
          <a:xfrm>
            <a:off x="1016000" y="2660237"/>
            <a:ext cx="4147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(9,75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0,21)m/s</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F4752CBD-849A-447A-88E6-9D772C8FC674}"/>
              </a:ext>
            </a:extLst>
          </p:cNvPr>
          <p:cNvSpPr/>
          <p:nvPr/>
        </p:nvSpPr>
        <p:spPr>
          <a:xfrm>
            <a:off x="6477000" y="2660237"/>
            <a:ext cx="4147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(10,2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0,24)m/s</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9647FFF-B374-4478-AE97-3B020F1112A0}"/>
              </a:ext>
            </a:extLst>
          </p:cNvPr>
          <p:cNvSpPr/>
          <p:nvPr/>
        </p:nvSpPr>
        <p:spPr>
          <a:xfrm>
            <a:off x="1016000" y="3422237"/>
            <a:ext cx="414728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(9,96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0,21)m/s</a:t>
            </a:r>
            <a:r>
              <a:rPr kumimoji="0" lang="pt-BR" sz="2800" b="1" i="0" u="none" strike="noStrike" kern="1200" cap="none" spc="0" normalizeH="0" baseline="3000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C0EBB955-4EB0-4DE1-9887-212E64AE5AEB}"/>
              </a:ext>
            </a:extLst>
          </p:cNvPr>
          <p:cNvSpPr/>
          <p:nvPr/>
        </p:nvSpPr>
        <p:spPr>
          <a:xfrm>
            <a:off x="6477000" y="3422237"/>
            <a:ext cx="34644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(9,96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sym typeface="Symbol" panose="05050102010706020507" pitchFamily="18" charset="2"/>
              </a:rPr>
              <a:t></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0,24)m/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a:t>
            </a:r>
            <a:r>
              <a:rPr kumimoji="0" lang="pt-BR" sz="2800" b="1" i="0" u="none" strike="noStrike" kern="1200" cap="none" spc="0" normalizeH="0" baseline="3000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2</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F4CD6AB-C47F-47CB-A2EB-9B3F0C71EF67}"/>
              </a:ext>
            </a:extLst>
          </p:cNvPr>
          <p:cNvSpPr/>
          <p:nvPr/>
        </p:nvSpPr>
        <p:spPr>
          <a:xfrm>
            <a:off x="6363437" y="342900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907867303"/>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618CE-324D-4C8F-A9BE-828B89DACDB6}"/>
              </a:ext>
            </a:extLst>
          </p:cNvPr>
          <p:cNvSpPr/>
          <p:nvPr/>
        </p:nvSpPr>
        <p:spPr>
          <a:xfrm>
            <a:off x="127000" y="63500"/>
            <a:ext cx="11938000" cy="210121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95: Chuyển động của một vật là tổng hợp hai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dao động </a:t>
            </a: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điều hòa</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x1</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 4cos(10t + π/4)cm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và x2</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 3cos(10t – 3π/4)cm. Độ lớn vận tốc của vật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tại </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vị trí </a:t>
            </a: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cân bằng</a:t>
            </a: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CA194105-4F1C-4601-AEA2-41EB79AC489A}"/>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80cm/s.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11F56B84-9F7E-4759-A810-C006A6005989}"/>
              </a:ext>
            </a:extLst>
          </p:cNvPr>
          <p:cNvSpPr/>
          <p:nvPr/>
        </p:nvSpPr>
        <p:spPr>
          <a:xfrm>
            <a:off x="6350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100cm/s.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4BAC042B-2141-42B7-BA6C-66736ADCB272}"/>
              </a:ext>
            </a:extLst>
          </p:cNvPr>
          <p:cNvSpPr/>
          <p:nvPr/>
        </p:nvSpPr>
        <p:spPr>
          <a:xfrm>
            <a:off x="762000" y="2286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10cm/s.</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ACB79ED3-94D1-45A5-87FC-D269DBE1EEC0}"/>
              </a:ext>
            </a:extLst>
          </p:cNvPr>
          <p:cNvSpPr/>
          <p:nvPr/>
        </p:nvSpPr>
        <p:spPr>
          <a:xfrm>
            <a:off x="6350000" y="2286000"/>
            <a:ext cx="19960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50cm/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293D4AD-F4DF-4381-885F-4699BDB67EFC}"/>
              </a:ext>
            </a:extLst>
          </p:cNvPr>
          <p:cNvSpPr/>
          <p:nvPr/>
        </p:nvSpPr>
        <p:spPr>
          <a:xfrm>
            <a:off x="719166" y="2248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7266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BBD17-AAAB-48C0-AFC5-A5055F790382}"/>
              </a:ext>
            </a:extLst>
          </p:cNvPr>
          <p:cNvSpPr/>
          <p:nvPr/>
        </p:nvSpPr>
        <p:spPr>
          <a:xfrm>
            <a:off x="127000" y="63500"/>
            <a:ext cx="11938000" cy="1605696"/>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96: Một vật dao động tắt dần, cứ sau mỗi chu kì biên độ giảm 5%. Phần năng lượng của con lắc bị mất đi trong một dao động toàn phần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p:sp>
        <p:nvSpPr>
          <p:cNvPr id="3" name="Rectangle 2">
            <a:extLst>
              <a:ext uri="{FF2B5EF4-FFF2-40B4-BE49-F238E27FC236}">
                <a16:creationId xmlns:a16="http://schemas.microsoft.com/office/drawing/2014/main" id="{EF0E5575-44AE-480B-9577-756C33307F6B}"/>
              </a:ext>
            </a:extLst>
          </p:cNvPr>
          <p:cNvSpPr/>
          <p:nvPr/>
        </p:nvSpPr>
        <p:spPr>
          <a:xfrm>
            <a:off x="762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E7FCF8B-08EF-4FEE-A9DA-C13D78600AE5}"/>
              </a:ext>
            </a:extLst>
          </p:cNvPr>
          <p:cNvSpPr/>
          <p:nvPr/>
        </p:nvSpPr>
        <p:spPr>
          <a:xfrm>
            <a:off x="6350000" y="1524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1A7C5510-F5B7-4379-8C48-C75C0CB53A7F}"/>
              </a:ext>
            </a:extLst>
          </p:cNvPr>
          <p:cNvSpPr/>
          <p:nvPr/>
        </p:nvSpPr>
        <p:spPr>
          <a:xfrm>
            <a:off x="762000" y="2286000"/>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90%.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636856A0-0646-4C0C-9B42-B4CA795C552F}"/>
              </a:ext>
            </a:extLst>
          </p:cNvPr>
          <p:cNvSpPr/>
          <p:nvPr/>
        </p:nvSpPr>
        <p:spPr>
          <a:xfrm>
            <a:off x="6350000" y="2286000"/>
            <a:ext cx="13917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9%.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3C4ABA79-8B14-4BB3-B5A3-29CF3D1051E8}"/>
              </a:ext>
            </a:extLst>
          </p:cNvPr>
          <p:cNvSpPr/>
          <p:nvPr/>
        </p:nvSpPr>
        <p:spPr>
          <a:xfrm>
            <a:off x="6307166" y="1486574"/>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35200736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699133D-9642-41C2-A617-524C16ADEFD1}"/>
                  </a:ext>
                </a:extLst>
              </p:cNvPr>
              <p:cNvSpPr/>
              <p:nvPr/>
            </p:nvSpPr>
            <p:spPr>
              <a:xfrm>
                <a:off x="127000" y="63500"/>
                <a:ext cx="11938000" cy="2479590"/>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97: </a:t>
                </a: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Một vật thực hiện đồng thời hai dao động điều hòa cùng phương, cùng tần số có phương trình lần lượt là:</a:t>
                </a:r>
                <a14:m>
                  <m:oMath xmlns:m="http://schemas.openxmlformats.org/officeDocument/2006/math">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a:t>
                </a: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𝟖</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den>
                    </m:f>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a:t>
                </a:r>
                <a:r>
                  <a:rPr kumimoji="0" lang="pl-PL"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r>
                  <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Gia tốc của vật tại thời điểm t = 0,5 s là</a:t>
                </a: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l-PL"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F699133D-9642-41C2-A617-524C16ADEFD1}"/>
                  </a:ext>
                </a:extLst>
              </p:cNvPr>
              <p:cNvSpPr>
                <a:spLocks noRot="1" noChangeAspect="1" noMove="1" noResize="1" noEditPoints="1" noAdjustHandles="1" noChangeArrowheads="1" noChangeShapeType="1" noTextEdit="1"/>
              </p:cNvSpPr>
              <p:nvPr/>
            </p:nvSpPr>
            <p:spPr>
              <a:xfrm>
                <a:off x="127000" y="63500"/>
                <a:ext cx="11938000" cy="2479590"/>
              </a:xfrm>
              <a:prstGeom prst="rect">
                <a:avLst/>
              </a:prstGeom>
              <a:blipFill>
                <a:blip r:embed="rId2"/>
                <a:stretch>
                  <a:fillRect l="-916" t="-145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1E223035-5D8A-427B-A9C0-205F8FB486DC}"/>
              </a:ext>
            </a:extLst>
          </p:cNvPr>
          <p:cNvSpPr/>
          <p:nvPr/>
        </p:nvSpPr>
        <p:spPr>
          <a:xfrm>
            <a:off x="762000" y="2498744"/>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223,3 m/s</a:t>
            </a:r>
            <a:r>
              <a:rPr kumimoji="0" lang="pl-P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A8E0671A-BBA4-4017-A839-27FDC7FACFED}"/>
              </a:ext>
            </a:extLst>
          </p:cNvPr>
          <p:cNvSpPr/>
          <p:nvPr/>
        </p:nvSpPr>
        <p:spPr>
          <a:xfrm>
            <a:off x="6350000" y="2543696"/>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223,3 m/s</a:t>
            </a:r>
            <a:r>
              <a:rPr kumimoji="0" lang="pl-P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92926325-AF05-4557-BD76-81A776862D3E}"/>
              </a:ext>
            </a:extLst>
          </p:cNvPr>
          <p:cNvSpPr/>
          <p:nvPr/>
        </p:nvSpPr>
        <p:spPr>
          <a:xfrm>
            <a:off x="762000" y="3398683"/>
            <a:ext cx="322395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314, 4 m/s</a:t>
            </a:r>
            <a:r>
              <a:rPr kumimoji="0" lang="pl-P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EF49E9CB-129D-45F3-8ADA-E0E6F76D9BE8}"/>
              </a:ext>
            </a:extLst>
          </p:cNvPr>
          <p:cNvSpPr/>
          <p:nvPr/>
        </p:nvSpPr>
        <p:spPr>
          <a:xfrm>
            <a:off x="6350000" y="3396628"/>
            <a:ext cx="27895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- 314, 4 m/</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a:t>
            </a:r>
            <a:r>
              <a:rPr kumimoji="0" lang="pl-PL"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C43530F6-4A3D-4F88-BF13-B085FB7BFD03}"/>
              </a:ext>
            </a:extLst>
          </p:cNvPr>
          <p:cNvSpPr/>
          <p:nvPr/>
        </p:nvSpPr>
        <p:spPr>
          <a:xfrm>
            <a:off x="662895" y="252149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299774795"/>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A1C4744-BA12-48C8-8C89-11B64FC8C256}"/>
                  </a:ext>
                </a:extLst>
              </p:cNvPr>
              <p:cNvSpPr/>
              <p:nvPr/>
            </p:nvSpPr>
            <p:spPr>
              <a:xfrm>
                <a:off x="127000" y="63500"/>
                <a:ext cx="11938000" cy="2979790"/>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98: Một vật có khối lượng 200 g thực hiện đồng thời hai dao động điều hoà cùng phương có phương trình dao động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den>
                    </m:f>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e>
                      <m: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𝟏𝟓</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l-PL"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den>
                    </m:f>
                  </m:oMath>
                </a14:m>
                <a:r>
                  <a:rPr kumimoji="0" lang="it-IT"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Cơ năng dao động của vật là 0,05625J. Biên độ A2 bằng</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1A1C4744-BA12-48C8-8C89-11B64FC8C256}"/>
                  </a:ext>
                </a:extLst>
              </p:cNvPr>
              <p:cNvSpPr>
                <a:spLocks noRot="1" noChangeAspect="1" noMove="1" noResize="1" noEditPoints="1" noAdjustHandles="1" noChangeArrowheads="1" noChangeShapeType="1" noTextEdit="1"/>
              </p:cNvSpPr>
              <p:nvPr/>
            </p:nvSpPr>
            <p:spPr>
              <a:xfrm>
                <a:off x="127000" y="63500"/>
                <a:ext cx="11938000" cy="2979790"/>
              </a:xfrm>
              <a:prstGeom prst="rect">
                <a:avLst/>
              </a:prstGeom>
              <a:blipFill>
                <a:blip r:embed="rId2"/>
                <a:stretch>
                  <a:fillRect l="-916" t="-1215"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79D4DDC6-2134-4152-9604-3141F620C9DB}"/>
              </a:ext>
            </a:extLst>
          </p:cNvPr>
          <p:cNvSpPr/>
          <p:nvPr/>
        </p:nvSpPr>
        <p:spPr>
          <a:xfrm>
            <a:off x="762000" y="3268959"/>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4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4" name="Rectangle 3">
            <a:extLst>
              <a:ext uri="{FF2B5EF4-FFF2-40B4-BE49-F238E27FC236}">
                <a16:creationId xmlns:a16="http://schemas.microsoft.com/office/drawing/2014/main" id="{3CD78B08-FFEA-4F20-827E-EF5477AEA6F1}"/>
              </a:ext>
            </a:extLst>
          </p:cNvPr>
          <p:cNvSpPr/>
          <p:nvPr/>
        </p:nvSpPr>
        <p:spPr>
          <a:xfrm>
            <a:off x="6096000" y="3320557"/>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1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5" name="Rectangle 4">
            <a:extLst>
              <a:ext uri="{FF2B5EF4-FFF2-40B4-BE49-F238E27FC236}">
                <a16:creationId xmlns:a16="http://schemas.microsoft.com/office/drawing/2014/main" id="{5FA77373-6BDB-4AFB-93E2-81E7612790A3}"/>
              </a:ext>
            </a:extLst>
          </p:cNvPr>
          <p:cNvSpPr/>
          <p:nvPr/>
        </p:nvSpPr>
        <p:spPr>
          <a:xfrm>
            <a:off x="762000" y="4150745"/>
            <a:ext cx="23006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6 cm.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6" name="Rectangle 5">
            <a:extLst>
              <a:ext uri="{FF2B5EF4-FFF2-40B4-BE49-F238E27FC236}">
                <a16:creationId xmlns:a16="http://schemas.microsoft.com/office/drawing/2014/main" id="{DB66AFB4-E7E2-45F1-BA3E-251AF8085321}"/>
              </a:ext>
            </a:extLst>
          </p:cNvPr>
          <p:cNvSpPr/>
          <p:nvPr/>
        </p:nvSpPr>
        <p:spPr>
          <a:xfrm>
            <a:off x="6096000" y="4150745"/>
            <a:ext cx="16369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3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7CC1C285-827D-4E84-AD74-643F990B419C}"/>
              </a:ext>
            </a:extLst>
          </p:cNvPr>
          <p:cNvSpPr/>
          <p:nvPr/>
        </p:nvSpPr>
        <p:spPr>
          <a:xfrm>
            <a:off x="728740" y="3360720"/>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255302629"/>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67B1D9C-3718-4999-87D5-C2B7613A69C4}"/>
                  </a:ext>
                </a:extLst>
              </p:cNvPr>
              <p:cNvSpPr/>
              <p:nvPr/>
            </p:nvSpPr>
            <p:spPr>
              <a:xfrm>
                <a:off x="127000" y="63500"/>
                <a:ext cx="11938000" cy="2261773"/>
              </a:xfrm>
              <a:prstGeom prst="rect">
                <a:avLst/>
              </a:prstGeom>
              <a:noFill/>
              <a:scene3d>
                <a:camera prst="orthographicFront"/>
                <a:lightRig rig="threePt" dir="t"/>
              </a:scene3d>
              <a:sp3d>
                <a:bevelT prst="softRound"/>
              </a:sp3d>
            </p:spPr>
            <p:txBody>
              <a:bodyPr>
                <a:spAutoFit/>
              </a:bodyPr>
              <a:lstStyle/>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Câu 99: Ba dao động điều hòa cùng phương có phương trình lần lượt là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𝟏</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𝟒</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f>
                      <m:f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fPr>
                      <m:num>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num>
                      <m:den>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den>
                    </m:f>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và </a:t>
                </a:r>
                <a14:m>
                  <m:oMath xmlns:m="http://schemas.openxmlformats.org/officeDocument/2006/math">
                    <m:sSub>
                      <m:sSubPr>
                        <m:ctrlPr>
                          <a:rPr kumimoji="0" lang="vi-VN" sz="2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𝒙</m:t>
                        </m:r>
                      </m:e>
                      <m: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𝟑</m:t>
                        </m:r>
                      </m:sub>
                    </m:sSub>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 = </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𝟐</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𝒄𝒐𝒔</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𝝅</m:t>
                    </m:r>
                    <m:r>
                      <a:rPr kumimoji="0" lang="vi-VN"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𝒕</m:t>
                    </m:r>
                    <m:r>
                      <a:rPr kumimoji="0" lang="pt-BR" sz="2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m:t>
                    </m:r>
                  </m:oMath>
                </a14:m>
                <a:r>
                  <a:rPr kumimoji="0" lang="pt-BR"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(cm). Dao động tổng hợp của 3 dao động này có biên độ và pha ban đầu là</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a:p>
                <a:pPr marL="629920" marR="0" lvl="0" indent="-629920" algn="just" defTabSz="914400" rtl="0" eaLnBrk="1" fontAlgn="auto" latinLnBrk="0" hangingPunct="1">
                  <a:lnSpc>
                    <a:spcPct val="115000"/>
                  </a:lnSpc>
                  <a:spcBef>
                    <a:spcPts val="600"/>
                  </a:spcBef>
                  <a:spcAft>
                    <a:spcPts val="0"/>
                  </a:spcAft>
                  <a:buClrTx/>
                  <a:buSzTx/>
                  <a:buFontTx/>
                  <a:buNone/>
                  <a:tabLst>
                    <a:tab pos="629920" algn="l"/>
                  </a:tabLst>
                  <a:defRPr/>
                </a:pPr>
                <a:r>
                  <a:rPr kumimoji="0" lang="pt-BR" sz="2800" b="1" i="0" u="none" strike="noStrike" kern="1200" cap="none" spc="0" normalizeH="0" baseline="0" noProof="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rPr>
                  <a:t>	   </a:t>
                </a:r>
                <a:endParaRPr kumimoji="0" lang="vi-VN" sz="2800" b="1" i="0" u="none" strike="noStrike" kern="1200" cap="none" spc="0" normalizeH="0" baseline="0" noProof="0" dirty="0">
                  <a:ln>
                    <a:noFill/>
                  </a:ln>
                  <a:solidFill>
                    <a:srgbClr val="FFFF00"/>
                  </a:solidFill>
                  <a:effectLst/>
                  <a:uLnTx/>
                  <a:uFillTx/>
                  <a:latin typeface="UTM Swiss Condensed" panose="02000500000000000000" pitchFamily="2" charset="0"/>
                  <a:ea typeface="Meiryo" panose="020B0604030504040204" pitchFamily="34" charset="-128"/>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67B1D9C-3718-4999-87D5-C2B7613A69C4}"/>
                  </a:ext>
                </a:extLst>
              </p:cNvPr>
              <p:cNvSpPr>
                <a:spLocks noRot="1" noChangeAspect="1" noMove="1" noResize="1" noEditPoints="1" noAdjustHandles="1" noChangeArrowheads="1" noChangeShapeType="1" noTextEdit="1"/>
              </p:cNvSpPr>
              <p:nvPr/>
            </p:nvSpPr>
            <p:spPr>
              <a:xfrm>
                <a:off x="127000" y="63500"/>
                <a:ext cx="11938000" cy="2261773"/>
              </a:xfrm>
              <a:prstGeom prst="rect">
                <a:avLst/>
              </a:prstGeom>
              <a:blipFill>
                <a:blip r:embed="rId2"/>
                <a:stretch>
                  <a:fillRect l="-916" t="-1596" r="-1629" b="-55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0254A84-0CD2-445E-8A80-70086BAF0351}"/>
                  </a:ext>
                </a:extLst>
              </p:cNvPr>
              <p:cNvSpPr/>
              <p:nvPr/>
            </p:nvSpPr>
            <p:spPr>
              <a:xfrm>
                <a:off x="667800" y="2766190"/>
                <a:ext cx="322395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rad.</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3" name="Rectangle 2">
                <a:extLst>
                  <a:ext uri="{FF2B5EF4-FFF2-40B4-BE49-F238E27FC236}">
                    <a16:creationId xmlns:a16="http://schemas.microsoft.com/office/drawing/2014/main" id="{A0254A84-0CD2-445E-8A80-70086BAF0351}"/>
                  </a:ext>
                </a:extLst>
              </p:cNvPr>
              <p:cNvSpPr>
                <a:spLocks noRot="1" noChangeAspect="1" noMove="1" noResize="1" noEditPoints="1" noAdjustHandles="1" noChangeArrowheads="1" noChangeShapeType="1" noTextEdit="1"/>
              </p:cNvSpPr>
              <p:nvPr/>
            </p:nvSpPr>
            <p:spPr>
              <a:xfrm>
                <a:off x="667800" y="2766190"/>
                <a:ext cx="3223959" cy="662810"/>
              </a:xfrm>
              <a:prstGeom prst="rect">
                <a:avLst/>
              </a:prstGeom>
              <a:blipFill>
                <a:blip r:embed="rId3"/>
                <a:stretch>
                  <a:fillRect l="-3977" t="-4587" b="-917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A269E8B-B73C-43D6-97CF-2DAA3C828EC9}"/>
                  </a:ext>
                </a:extLst>
              </p:cNvPr>
              <p:cNvSpPr/>
              <p:nvPr/>
            </p:nvSpPr>
            <p:spPr>
              <a:xfrm>
                <a:off x="6350000" y="2720535"/>
                <a:ext cx="4147289"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2</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𝟑</m:t>
                        </m:r>
                      </m:e>
                    </m:rad>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cm; </a:t>
                </a:r>
                <a14:m>
                  <m:oMath xmlns:m="http://schemas.openxmlformats.org/officeDocument/2006/math">
                    <m:r>
                      <a:rPr kumimoji="0" lang="pl-PL"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rad.</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4" name="Rectangle 3">
                <a:extLst>
                  <a:ext uri="{FF2B5EF4-FFF2-40B4-BE49-F238E27FC236}">
                    <a16:creationId xmlns:a16="http://schemas.microsoft.com/office/drawing/2014/main" id="{AA269E8B-B73C-43D6-97CF-2DAA3C828EC9}"/>
                  </a:ext>
                </a:extLst>
              </p:cNvPr>
              <p:cNvSpPr>
                <a:spLocks noRot="1" noChangeAspect="1" noMove="1" noResize="1" noEditPoints="1" noAdjustHandles="1" noChangeArrowheads="1" noChangeShapeType="1" noTextEdit="1"/>
              </p:cNvSpPr>
              <p:nvPr/>
            </p:nvSpPr>
            <p:spPr>
              <a:xfrm>
                <a:off x="6350000" y="2720535"/>
                <a:ext cx="4147289" cy="662810"/>
              </a:xfrm>
              <a:prstGeom prst="rect">
                <a:avLst/>
              </a:prstGeom>
              <a:blipFill>
                <a:blip r:embed="rId4"/>
                <a:stretch>
                  <a:fillRect l="-3088" t="-4587" b="-8257"/>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94B26A8-96C9-47EC-84B1-4C8FF614F5DF}"/>
                  </a:ext>
                </a:extLst>
              </p:cNvPr>
              <p:cNvSpPr/>
              <p:nvPr/>
            </p:nvSpPr>
            <p:spPr>
              <a:xfrm>
                <a:off x="698500" y="3630838"/>
                <a:ext cx="3223959" cy="662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12 cm;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m:t>
                        </m:r>
                      </m:den>
                    </m:f>
                  </m:oMath>
                </a14:m>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rad.</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p:sp>
            <p:nvSpPr>
              <p:cNvPr id="5" name="Rectangle 4">
                <a:extLst>
                  <a:ext uri="{FF2B5EF4-FFF2-40B4-BE49-F238E27FC236}">
                    <a16:creationId xmlns:a16="http://schemas.microsoft.com/office/drawing/2014/main" id="{194B26A8-96C9-47EC-84B1-4C8FF614F5DF}"/>
                  </a:ext>
                </a:extLst>
              </p:cNvPr>
              <p:cNvSpPr>
                <a:spLocks noRot="1" noChangeAspect="1" noMove="1" noResize="1" noEditPoints="1" noAdjustHandles="1" noChangeArrowheads="1" noChangeShapeType="1" noTextEdit="1"/>
              </p:cNvSpPr>
              <p:nvPr/>
            </p:nvSpPr>
            <p:spPr>
              <a:xfrm>
                <a:off x="698500" y="3630838"/>
                <a:ext cx="3223959" cy="662938"/>
              </a:xfrm>
              <a:prstGeom prst="rect">
                <a:avLst/>
              </a:prstGeom>
              <a:blipFill>
                <a:blip r:embed="rId5"/>
                <a:stretch>
                  <a:fillRect l="-3977" t="-5556" r="-3030" b="-9259"/>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AE923732-D386-4AB7-A37B-301026CFA3A8}"/>
              </a:ext>
            </a:extLst>
          </p:cNvPr>
          <p:cNvSpPr/>
          <p:nvPr/>
        </p:nvSpPr>
        <p:spPr>
          <a:xfrm>
            <a:off x="6350000" y="3703260"/>
            <a:ext cx="17347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8 cm</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7" name="Oval 6">
            <a:extLst>
              <a:ext uri="{FF2B5EF4-FFF2-40B4-BE49-F238E27FC236}">
                <a16:creationId xmlns:a16="http://schemas.microsoft.com/office/drawing/2014/main" id="{0F0D2946-231D-47D9-9D95-19CC210DB276}"/>
              </a:ext>
            </a:extLst>
          </p:cNvPr>
          <p:cNvSpPr/>
          <p:nvPr/>
        </p:nvSpPr>
        <p:spPr>
          <a:xfrm>
            <a:off x="564421" y="2837919"/>
            <a:ext cx="530170" cy="519351"/>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2103424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9965</Words>
  <Application>Microsoft Office PowerPoint</Application>
  <PresentationFormat>Widescreen</PresentationFormat>
  <Paragraphs>778</Paragraphs>
  <Slides>109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Arial</vt:lpstr>
      <vt:lpstr>Calibri</vt:lpstr>
      <vt:lpstr>Calibri Light</vt:lpstr>
      <vt:lpstr>Cambria Math</vt:lpstr>
      <vt:lpstr>Times New Roman</vt:lpstr>
      <vt:lpstr>UTM Swiss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 HUNG</dc:creator>
  <cp:lastModifiedBy>NGUYEN HUY HUNG</cp:lastModifiedBy>
  <cp:revision>6</cp:revision>
  <dcterms:created xsi:type="dcterms:W3CDTF">2020-09-02T11:50:24Z</dcterms:created>
  <dcterms:modified xsi:type="dcterms:W3CDTF">2020-09-03T14:42:51Z</dcterms:modified>
</cp:coreProperties>
</file>