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13" r:id="rId3"/>
    <p:sldId id="340" r:id="rId4"/>
    <p:sldId id="341" r:id="rId5"/>
    <p:sldId id="262" r:id="rId6"/>
    <p:sldId id="369" r:id="rId7"/>
    <p:sldId id="370" r:id="rId8"/>
    <p:sldId id="371" r:id="rId9"/>
    <p:sldId id="372" r:id="rId10"/>
    <p:sldId id="373" r:id="rId11"/>
    <p:sldId id="374" r:id="rId12"/>
    <p:sldId id="368" r:id="rId13"/>
    <p:sldId id="345" r:id="rId14"/>
    <p:sldId id="346" r:id="rId15"/>
    <p:sldId id="347" r:id="rId16"/>
    <p:sldId id="348" r:id="rId17"/>
    <p:sldId id="349" r:id="rId18"/>
    <p:sldId id="352" r:id="rId19"/>
    <p:sldId id="353" r:id="rId20"/>
    <p:sldId id="354" r:id="rId21"/>
    <p:sldId id="355" r:id="rId22"/>
    <p:sldId id="356" r:id="rId23"/>
    <p:sldId id="351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706" autoAdjust="0"/>
  </p:normalViewPr>
  <p:slideViewPr>
    <p:cSldViewPr>
      <p:cViewPr varScale="1">
        <p:scale>
          <a:sx n="113" d="100"/>
          <a:sy n="113" d="100"/>
        </p:scale>
        <p:origin x="51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9050" y="-577"/>
            <a:ext cx="12149667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9502019" y="1078761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2191999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8890217" y="-1476732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4234" y="978737"/>
            <a:ext cx="7833429" cy="2052816"/>
          </a:xfrm>
        </p:spPr>
        <p:txBody>
          <a:bodyPr>
            <a:noAutofit/>
          </a:bodyPr>
          <a:lstStyle/>
          <a:p>
            <a:r>
              <a:rPr lang="en-US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CHÀO MỪNG CÁC EM HỌC SINH </a:t>
            </a:r>
            <a:br>
              <a:rPr lang="en-US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ĐẾN VỚI BÀI HỌC </a:t>
            </a:r>
            <a:br>
              <a:rPr lang="en-US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LỊCH SỬ VÀ ĐỊA LÍ 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223" y="3207675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223" y="3558685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26283" y="3934346"/>
            <a:ext cx="801281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5854" y="-2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82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40" y="985470"/>
            <a:ext cx="3162580" cy="31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00482 0.0768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0" y="111461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ĐÔ 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0125" y="2236223"/>
            <a:ext cx="5842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X-XI,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 descr="C:\Users\Admin\Pictures\Screenshots\Screenshot (590)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68013" r="22882" b="11504"/>
          <a:stretch/>
        </p:blipFill>
        <p:spPr bwMode="auto">
          <a:xfrm>
            <a:off x="140465" y="3821017"/>
            <a:ext cx="5858020" cy="22749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Down Arrow 35"/>
          <p:cNvSpPr/>
          <p:nvPr/>
        </p:nvSpPr>
        <p:spPr>
          <a:xfrm>
            <a:off x="7848600" y="3342603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359586"/>
              </p:ext>
            </p:extLst>
          </p:nvPr>
        </p:nvGraphicFramePr>
        <p:xfrm>
          <a:off x="6143425" y="3738712"/>
          <a:ext cx="5989150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tầng lớp thương nhân đối với các đô thị trung đại ở châu Âu: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đẩy kinh tế hàng hóa phát triển, làm tan rã dần kinh tế tự nhiên, đóng kín trong các lãnh địa trước đây.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đẩy buôn bán, giao lưu văn hóa giữa các nước ngày càng sôi động, đặc biệt là quanh vùng Địa Trung Hải.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086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0" y="111461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ĐÔ 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0125" y="2236223"/>
            <a:ext cx="5842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X-XI,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7848600" y="3342603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143425" y="3738712"/>
          <a:ext cx="5989150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tầng lớp thương nhân đối với các đô thị trung đại ở châu Âu: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đẩy kinh tế hàng hóa phát triển, làm tan rã dần kinh tế tự nhiên, đóng kín trong các lãnh địa trước đây.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đẩy buôn bán, giao lưu văn hóa giữa các nước ngày càng sôi động, đặc biệt là quanh vùng Địa Trung Hải.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3396" y="3425019"/>
            <a:ext cx="5935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b.Vai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0125" y="4236810"/>
            <a:ext cx="5797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13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Rectangle 4"/>
          <p:cNvSpPr/>
          <p:nvPr/>
        </p:nvSpPr>
        <p:spPr>
          <a:xfrm>
            <a:off x="1981200" y="1295400"/>
            <a:ext cx="883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oàn thành bài tập trắc nghiệm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“AI LÀ TRIỆU PHÚ”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93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1.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14145" y="6019703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6006465"/>
            <a:ext cx="483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381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8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2.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19072" y="6015900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3.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782162" y="3755408"/>
            <a:ext cx="848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4.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TCN, Ba-bi-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6906" y="6067902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5944792"/>
            <a:ext cx="4644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19200" y="3647429"/>
            <a:ext cx="9639456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5.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48769" y="5941367"/>
            <a:ext cx="494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5699" y="4922231"/>
            <a:ext cx="5074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13789" y="4945660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6366" y="5803179"/>
            <a:ext cx="4833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6.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39230" y="5990304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A-ten.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32005" y="4921097"/>
            <a:ext cx="48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  <a:r>
              <a:rPr lang="en-US" sz="2400" dirty="0"/>
              <a:t>	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990304"/>
            <a:ext cx="483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26094" y="3718266"/>
            <a:ext cx="9646705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7.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- XI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060423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 - XVI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- VI.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590881" y="6006477"/>
            <a:ext cx="456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- XVII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4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5644" y="-21051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780551" y="5174135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64964" y="4114499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82741" y="12917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7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74127" y="4105913"/>
            <a:ext cx="7404647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ĐÔ THỊ VÀ SỰ HÌNH THÀNH CÁC NỀN VĂN MINH CỔ ĐẠI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642238" y="5189995"/>
            <a:ext cx="7404647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CÁC ĐÔ THỊ CHÂU ÂU THỜI TRUNG ĐẠI VÀ VAI TRÒ CỦA GIỚI THƯƠNG NHÂN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031770" y="3482974"/>
            <a:ext cx="8102831" cy="3137809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1798825" y="4170930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561987" y="4139359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1912160" y="5221827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581813" y="5233976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660" y="110150"/>
            <a:ext cx="4272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5" name="Rectangle 4"/>
          <p:cNvSpPr/>
          <p:nvPr/>
        </p:nvSpPr>
        <p:spPr>
          <a:xfrm>
            <a:off x="2269435" y="759209"/>
            <a:ext cx="777745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CHỦ ĐỀ CHUNG 2. </a:t>
            </a:r>
          </a:p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 THỊ: LỊCH SỬ VÀ HIỆN TẠI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27" grpId="0"/>
      <p:bldP spid="21" grpId="0"/>
      <p:bldP spid="37" grpId="0" animBg="1"/>
      <p:bldP spid="43" grpId="0" animBg="1"/>
      <p:bldP spid="45" grpId="0"/>
      <p:bldP spid="46" grpId="0" animBg="1"/>
      <p:bldP spid="4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64194" y="3713460"/>
            <a:ext cx="9684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8.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XIV,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87529" y="3486090"/>
            <a:ext cx="9516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9.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32715" y="6042747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14945" y="6067902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/>
              <a:t>	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3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56333" y="3519114"/>
            <a:ext cx="967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10.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227690" y="475571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38007" y="5930432"/>
            <a:ext cx="515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21938" y="4949355"/>
            <a:ext cx="523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38226" y="4976438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21939" y="5959852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7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1233784"/>
            <a:ext cx="9122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SGK/174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9" name="Picture 8" descr="C:\Users\Admin\Pictures\Screenshots\Screenshot (586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4" t="44334" r="6696" b="37505"/>
          <a:stretch/>
        </p:blipFill>
        <p:spPr bwMode="auto">
          <a:xfrm>
            <a:off x="1680990" y="1905000"/>
            <a:ext cx="9117651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7E5132-658A-F728-CF78-76BA3D4513CA}"/>
              </a:ext>
            </a:extLst>
          </p:cNvPr>
          <p:cNvSpPr txBox="1"/>
          <p:nvPr/>
        </p:nvSpPr>
        <p:spPr>
          <a:xfrm>
            <a:off x="2133600" y="4171951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1018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35649" y="1267647"/>
            <a:ext cx="510835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0" y="2057400"/>
            <a:ext cx="7343677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06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3600" y="2286000"/>
            <a:ext cx="78486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1.Đoạn video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2.Hãy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86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ilding a Green City in Vietn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545.0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0"/>
            <a:ext cx="12115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SGK/171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ĐÔ 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35" name="Picture 34" descr="C:\Users\Admin\Pictures\Screenshots\Screenshot (584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3" t="11941" r="14054" b="15235"/>
          <a:stretch/>
        </p:blipFill>
        <p:spPr bwMode="auto">
          <a:xfrm>
            <a:off x="181559" y="2278587"/>
            <a:ext cx="5816926" cy="4350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766252"/>
              </p:ext>
            </p:extLst>
          </p:nvPr>
        </p:nvGraphicFramePr>
        <p:xfrm>
          <a:off x="6193971" y="3449393"/>
          <a:ext cx="5897380" cy="2928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97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Nin, Ti-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,..)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Ba-bi-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Down Arrow 16"/>
          <p:cNvSpPr/>
          <p:nvPr/>
        </p:nvSpPr>
        <p:spPr>
          <a:xfrm>
            <a:off x="9798514" y="3048000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  <p:bldP spid="15" grpId="0"/>
      <p:bldP spid="32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SGK/171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ĐÔ 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556" y="2222365"/>
            <a:ext cx="58367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Ba-bi-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),…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737717"/>
              </p:ext>
            </p:extLst>
          </p:nvPr>
        </p:nvGraphicFramePr>
        <p:xfrm>
          <a:off x="6150005" y="4493791"/>
          <a:ext cx="5966060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6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Các đô thị ở phương Đông là trung tâm hành chính, quân sự, đầu mối kinh tế và giao thông của các quốc gia cổ đại.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Những đô thị cổ gắn liền với sự hưng thịnh và suy tàn của các nền văn minh đầu tiên ở phương Đông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Down Arrow 24"/>
          <p:cNvSpPr/>
          <p:nvPr/>
        </p:nvSpPr>
        <p:spPr>
          <a:xfrm>
            <a:off x="9147618" y="4149689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4840" y="4530689"/>
            <a:ext cx="5768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649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</a:p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SGK/197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ĐÔ 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9407" y="2196370"/>
            <a:ext cx="60308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C:\Users\Admin\Pictures\Screenshots\Screenshot (585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28190" r="5257" b="38625"/>
          <a:stretch/>
        </p:blipFill>
        <p:spPr bwMode="auto">
          <a:xfrm>
            <a:off x="169407" y="2597196"/>
            <a:ext cx="5856425" cy="21272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788487"/>
              </p:ext>
            </p:extLst>
          </p:nvPr>
        </p:nvGraphicFramePr>
        <p:xfrm>
          <a:off x="6200225" y="3038750"/>
          <a:ext cx="5950316" cy="2865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50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kiện địa lí và lịch sử hình thành các đô thị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Có nhiều vũng vịnh thuận lợi cho việc hình thành những hải cảng. Chính những hải cảng này đã trở thành trung tâm các đô thị.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Có nhiều mỏ khoáng sản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buôn bán hàng hải và sản xuất thủ công nghiệp phát triển.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Down Arrow 26"/>
          <p:cNvSpPr/>
          <p:nvPr/>
        </p:nvSpPr>
        <p:spPr>
          <a:xfrm>
            <a:off x="10102434" y="2654440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9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</a:p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SGK/197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ĐÔ 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9407" y="2196370"/>
            <a:ext cx="60308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193" y="2540490"/>
            <a:ext cx="57099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403849"/>
              </p:ext>
            </p:extLst>
          </p:nvPr>
        </p:nvGraphicFramePr>
        <p:xfrm>
          <a:off x="6164246" y="4338611"/>
          <a:ext cx="5986296" cy="2316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6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đô thị Hy Lạp và La Mã đối với sự phát triển của các nền văn minh cổ đại ở châu Âu: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Đô thị có vai trò là trung tâm kinh tế, chính trị của nhà nước cổ đại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Đô thị đặt nền tảng cho sự hình thành và phát triển các nền văn minh.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" name="Down Arrow 33"/>
          <p:cNvSpPr/>
          <p:nvPr/>
        </p:nvSpPr>
        <p:spPr>
          <a:xfrm>
            <a:off x="10116890" y="3817007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47622" y="4491537"/>
            <a:ext cx="5657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34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ĐÔ 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25" name="Picture 24" descr="C:\Users\Admin\Pictures\Screenshots\Screenshot (587)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2" t="19022" r="4938" b="10352"/>
          <a:stretch/>
        </p:blipFill>
        <p:spPr bwMode="auto">
          <a:xfrm>
            <a:off x="170673" y="2255307"/>
            <a:ext cx="3334527" cy="2431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 descr="C:\Users\Admin\Pictures\Screenshots\Screenshot (588).pn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0" t="10552" r="21829" b="16714"/>
          <a:stretch/>
        </p:blipFill>
        <p:spPr bwMode="auto">
          <a:xfrm>
            <a:off x="3505200" y="2306031"/>
            <a:ext cx="2548015" cy="23928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C:\Users\Admin\Pictures\Screenshots\Screenshot (590).pn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6" t="12562" r="25315" b="33561"/>
          <a:stretch/>
        </p:blipFill>
        <p:spPr bwMode="auto">
          <a:xfrm>
            <a:off x="1638643" y="4664799"/>
            <a:ext cx="3352800" cy="1972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573703"/>
              </p:ext>
            </p:extLst>
          </p:nvPr>
        </p:nvGraphicFramePr>
        <p:xfrm>
          <a:off x="6192200" y="2604932"/>
          <a:ext cx="5937371" cy="402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37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iều kiện dẫn đến sự ra đời các đô thị trung đại ở Tây Âu: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Thế kỉ XI, sản xuất nông nghiệp, thủ công nghiệp và thương nghiệp phát triển.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Một số thợ thủ công tìm cách trốn khỏi lãnh địa hoặc dùng tiền chuộc lại tự do.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 thủ công tìm đến những nơi đông dân cư, gần nguồn nguyên liệu… lập xưởng sản xuất và buôn bán.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6163019" y="5867400"/>
            <a:ext cx="4281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đô thị được hình thành.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9753600" y="2293976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6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  <p:bldP spid="15" grpId="0"/>
      <p:bldP spid="32" grpId="0"/>
      <p:bldP spid="12" grpId="0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3832</TotalTime>
  <Words>2407</Words>
  <Application>Microsoft Office PowerPoint</Application>
  <PresentationFormat>Widescreen</PresentationFormat>
  <Paragraphs>168</Paragraphs>
  <Slides>24</Slides>
  <Notes>1</Notes>
  <HiddenSlides>0</HiddenSlides>
  <MMClips>41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.VnTime</vt:lpstr>
      <vt:lpstr>Arial</vt:lpstr>
      <vt:lpstr>Calibri</vt:lpstr>
      <vt:lpstr>Cambria</vt:lpstr>
      <vt:lpstr>Times New Roman</vt:lpstr>
      <vt:lpstr>Office Theme</vt:lpstr>
      <vt:lpstr>CHÀO MỪNG CÁC EM HỌC SINH  ĐẾN VỚI BÀI HỌC  LỊCH SỬ VÀ ĐỊA LÍ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HỌC SINH  ĐẾN VỚI BÀI HỌC  LỊCH SỬ VÀ ĐỊA LÍ 7</dc:title>
  <dc:creator>VnTeach.Com</dc:creator>
  <cp:keywords>VnTeach.Com</cp:keywords>
  <cp:lastModifiedBy>Admin</cp:lastModifiedBy>
  <cp:revision>1</cp:revision>
  <dcterms:created xsi:type="dcterms:W3CDTF">2016-02-15T14:28:12Z</dcterms:created>
  <dcterms:modified xsi:type="dcterms:W3CDTF">2023-10-02T05:54:24Z</dcterms:modified>
</cp:coreProperties>
</file>