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4" r:id="rId3"/>
    <p:sldId id="275" r:id="rId4"/>
    <p:sldId id="276" r:id="rId5"/>
    <p:sldId id="277" r:id="rId6"/>
    <p:sldId id="278" r:id="rId7"/>
    <p:sldId id="279" r:id="rId8"/>
    <p:sldId id="280" r:id="rId9"/>
    <p:sldId id="281" r:id="rId10"/>
    <p:sldId id="282" r:id="rId11"/>
    <p:sldId id="283" r:id="rId12"/>
    <p:sldId id="284" r:id="rId13"/>
    <p:sldId id="257" r:id="rId14"/>
    <p:sldId id="258" r:id="rId15"/>
    <p:sldId id="270" r:id="rId16"/>
    <p:sldId id="271" r:id="rId17"/>
    <p:sldId id="261" r:id="rId18"/>
    <p:sldId id="260" r:id="rId19"/>
    <p:sldId id="263" r:id="rId20"/>
    <p:sldId id="262" r:id="rId21"/>
    <p:sldId id="264" r:id="rId22"/>
    <p:sldId id="273" r:id="rId23"/>
    <p:sldId id="272" r:id="rId24"/>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4660"/>
  </p:normalViewPr>
  <p:slideViewPr>
    <p:cSldViewPr>
      <p:cViewPr varScale="1">
        <p:scale>
          <a:sx n="105" d="100"/>
          <a:sy n="105" d="100"/>
        </p:scale>
        <p:origin x="-168" y="-78"/>
      </p:cViewPr>
      <p:guideLst>
        <p:guide orient="horz" pos="1620"/>
        <p:guide pos="288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2.wmf"/><Relationship Id="rId4" Type="http://schemas.openxmlformats.org/officeDocument/2006/relationships/image" Target="../media/image7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556FF2A-EE9F-40E1-B78E-F7A660E65462}" type="datetimeFigureOut">
              <a:rPr lang="vi-VN" smtClean="0"/>
              <a:t>11/11/2021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130762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556FF2A-EE9F-40E1-B78E-F7A660E65462}" type="datetimeFigureOut">
              <a:rPr lang="vi-VN" smtClean="0"/>
              <a:t>11/11/2021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99293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556FF2A-EE9F-40E1-B78E-F7A660E65462}" type="datetimeFigureOut">
              <a:rPr lang="vi-VN" smtClean="0"/>
              <a:t>11/11/2021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75742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556FF2A-EE9F-40E1-B78E-F7A660E65462}" type="datetimeFigureOut">
              <a:rPr lang="vi-VN" smtClean="0"/>
              <a:t>11/11/2021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60971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6FF2A-EE9F-40E1-B78E-F7A660E65462}" type="datetimeFigureOut">
              <a:rPr lang="vi-VN" smtClean="0"/>
              <a:t>11/11/2021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74261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556FF2A-EE9F-40E1-B78E-F7A660E65462}" type="datetimeFigureOut">
              <a:rPr lang="vi-VN" smtClean="0"/>
              <a:t>11/11/2021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89535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556FF2A-EE9F-40E1-B78E-F7A660E65462}" type="datetimeFigureOut">
              <a:rPr lang="vi-VN" smtClean="0"/>
              <a:t>11/11/2021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84770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556FF2A-EE9F-40E1-B78E-F7A660E65462}" type="datetimeFigureOut">
              <a:rPr lang="vi-VN" smtClean="0"/>
              <a:t>11/11/2021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92626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6FF2A-EE9F-40E1-B78E-F7A660E65462}" type="datetimeFigureOut">
              <a:rPr lang="vi-VN" smtClean="0"/>
              <a:t>11/11/2021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96917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6FF2A-EE9F-40E1-B78E-F7A660E65462}" type="datetimeFigureOut">
              <a:rPr lang="vi-VN" smtClean="0"/>
              <a:t>11/11/2021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032572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6FF2A-EE9F-40E1-B78E-F7A660E65462}" type="datetimeFigureOut">
              <a:rPr lang="vi-VN" smtClean="0"/>
              <a:t>11/11/2021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2E108B0-3901-4D32-AE2C-F022317721E5}" type="slidenum">
              <a:rPr lang="vi-VN" smtClean="0"/>
              <a:t>‹#›</a:t>
            </a:fld>
            <a:endParaRPr lang="vi-VN"/>
          </a:p>
        </p:txBody>
      </p:sp>
    </p:spTree>
    <p:extLst>
      <p:ext uri="{BB962C8B-B14F-4D97-AF65-F5344CB8AC3E}">
        <p14:creationId xmlns:p14="http://schemas.microsoft.com/office/powerpoint/2010/main" val="266387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556FF2A-EE9F-40E1-B78E-F7A660E65462}" type="datetimeFigureOut">
              <a:rPr lang="vi-VN" smtClean="0"/>
              <a:t>11/11/2021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E108B0-3901-4D32-AE2C-F022317721E5}" type="slidenum">
              <a:rPr lang="vi-VN" smtClean="0"/>
              <a:t>‹#›</a:t>
            </a:fld>
            <a:endParaRPr lang="vi-VN"/>
          </a:p>
        </p:txBody>
      </p:sp>
    </p:spTree>
    <p:extLst>
      <p:ext uri="{BB962C8B-B14F-4D97-AF65-F5344CB8AC3E}">
        <p14:creationId xmlns:p14="http://schemas.microsoft.com/office/powerpoint/2010/main" val="381592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0.PNG"/><Relationship Id="rId5" Type="http://schemas.openxmlformats.org/officeDocument/2006/relationships/image" Target="../media/image38.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1.emf"/><Relationship Id="rId3" Type="http://schemas.openxmlformats.org/officeDocument/2006/relationships/image" Target="../media/image46.png"/><Relationship Id="rId7" Type="http://schemas.microsoft.com/office/2007/relationships/hdphoto" Target="../media/hdphoto12.wdp"/><Relationship Id="rId12" Type="http://schemas.openxmlformats.org/officeDocument/2006/relationships/image" Target="../media/image50.emf"/><Relationship Id="rId17" Type="http://schemas.openxmlformats.org/officeDocument/2006/relationships/image" Target="../media/image67.png"/><Relationship Id="rId2" Type="http://schemas.openxmlformats.org/officeDocument/2006/relationships/image" Target="../media/image45.jpeg"/><Relationship Id="rId16" Type="http://schemas.openxmlformats.org/officeDocument/2006/relationships/image" Target="../media/image52.emf"/><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61.png"/><Relationship Id="rId5" Type="http://schemas.openxmlformats.org/officeDocument/2006/relationships/image" Target="../media/image47.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46.jpg"/><Relationship Id="rId9" Type="http://schemas.openxmlformats.org/officeDocument/2006/relationships/image" Target="../media/image59.pn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39.jpg"/><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4.wmf"/><Relationship Id="rId11" Type="http://schemas.openxmlformats.org/officeDocument/2006/relationships/image" Target="../media/image63.png"/><Relationship Id="rId5" Type="http://schemas.openxmlformats.org/officeDocument/2006/relationships/oleObject" Target="../embeddings/oleObject5.bin"/><Relationship Id="rId10" Type="http://schemas.openxmlformats.org/officeDocument/2006/relationships/image" Target="../media/image56.wmf"/><Relationship Id="rId4" Type="http://schemas.openxmlformats.org/officeDocument/2006/relationships/image" Target="../media/image62.PNG"/><Relationship Id="rId9"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png"/><Relationship Id="rId3" Type="http://schemas.openxmlformats.org/officeDocument/2006/relationships/image" Target="../media/image39.jpg"/><Relationship Id="rId7" Type="http://schemas.openxmlformats.org/officeDocument/2006/relationships/image" Target="../media/image65.wmf"/><Relationship Id="rId12" Type="http://schemas.openxmlformats.org/officeDocument/2006/relationships/slide" Target="slide22.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70.PNG"/><Relationship Id="rId5" Type="http://schemas.openxmlformats.org/officeDocument/2006/relationships/image" Target="../media/image64.wmf"/><Relationship Id="rId10" Type="http://schemas.openxmlformats.org/officeDocument/2006/relationships/image" Target="../media/image68.png"/><Relationship Id="rId4" Type="http://schemas.openxmlformats.org/officeDocument/2006/relationships/oleObject" Target="../embeddings/oleObject8.bin"/><Relationship Id="rId9" Type="http://schemas.openxmlformats.org/officeDocument/2006/relationships/image" Target="../media/image66.wmf"/></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slide" Target="slide7.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 Target="slide13.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76.png"/><Relationship Id="rId3" Type="http://schemas.openxmlformats.org/officeDocument/2006/relationships/image" Target="../media/image39.jpg"/><Relationship Id="rId7" Type="http://schemas.openxmlformats.org/officeDocument/2006/relationships/image" Target="../media/image72.wmf"/><Relationship Id="rId12"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71.wmf"/><Relationship Id="rId10" Type="http://schemas.openxmlformats.org/officeDocument/2006/relationships/image" Target="../media/image75.PNG"/><Relationship Id="rId4" Type="http://schemas.openxmlformats.org/officeDocument/2006/relationships/oleObject" Target="../embeddings/oleObject11.bin"/><Relationship Id="rId9" Type="http://schemas.openxmlformats.org/officeDocument/2006/relationships/image" Target="../media/image73.wmf"/></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1.png"/><Relationship Id="rId3" Type="http://schemas.openxmlformats.org/officeDocument/2006/relationships/image" Target="../media/image39.jpg"/><Relationship Id="rId7" Type="http://schemas.openxmlformats.org/officeDocument/2006/relationships/image" Target="../media/image77.wmf"/><Relationship Id="rId12" Type="http://schemas.openxmlformats.org/officeDocument/2006/relationships/image" Target="../media/image79.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72.wmf"/><Relationship Id="rId10" Type="http://schemas.openxmlformats.org/officeDocument/2006/relationships/image" Target="../media/image78.wmf"/><Relationship Id="rId4" Type="http://schemas.openxmlformats.org/officeDocument/2006/relationships/oleObject" Target="../embeddings/oleObject15.bin"/><Relationship Id="rId9"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13.wdp"/></Relationships>
</file>

<file path=ppt/slides/_rels/slide23.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83.png"/><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4.png"/><Relationship Id="rId18" Type="http://schemas.openxmlformats.org/officeDocument/2006/relationships/image" Target="../media/image17.gif"/><Relationship Id="rId26" Type="http://schemas.openxmlformats.org/officeDocument/2006/relationships/slide" Target="slide6.xml"/><Relationship Id="rId3" Type="http://schemas.openxmlformats.org/officeDocument/2006/relationships/image" Target="../media/image9.png"/><Relationship Id="rId21" Type="http://schemas.openxmlformats.org/officeDocument/2006/relationships/image" Target="../media/image19.png"/><Relationship Id="rId7" Type="http://schemas.openxmlformats.org/officeDocument/2006/relationships/image" Target="../media/image11.png"/><Relationship Id="rId12" Type="http://schemas.microsoft.com/office/2007/relationships/hdphoto" Target="../media/hdphoto6.wdp"/><Relationship Id="rId17" Type="http://schemas.openxmlformats.org/officeDocument/2006/relationships/image" Target="../media/image16.gif"/><Relationship Id="rId25" Type="http://schemas.openxmlformats.org/officeDocument/2006/relationships/slide" Target="slide5.xml"/><Relationship Id="rId2" Type="http://schemas.openxmlformats.org/officeDocument/2006/relationships/image" Target="../media/image8.jpeg"/><Relationship Id="rId16" Type="http://schemas.microsoft.com/office/2007/relationships/hdphoto" Target="../media/hdphoto8.wdp"/><Relationship Id="rId20" Type="http://schemas.openxmlformats.org/officeDocument/2006/relationships/slide" Target="slide9.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3.png"/><Relationship Id="rId24" Type="http://schemas.openxmlformats.org/officeDocument/2006/relationships/slide" Target="slide4.xml"/><Relationship Id="rId5" Type="http://schemas.openxmlformats.org/officeDocument/2006/relationships/image" Target="../media/image10.png"/><Relationship Id="rId15" Type="http://schemas.openxmlformats.org/officeDocument/2006/relationships/image" Target="../media/image15.png"/><Relationship Id="rId23" Type="http://schemas.microsoft.com/office/2007/relationships/hdphoto" Target="../media/hdphoto9.wdp"/><Relationship Id="rId28" Type="http://schemas.openxmlformats.org/officeDocument/2006/relationships/slide" Target="slide8.xml"/><Relationship Id="rId10" Type="http://schemas.microsoft.com/office/2007/relationships/hdphoto" Target="../media/hdphoto5.wdp"/><Relationship Id="rId19" Type="http://schemas.openxmlformats.org/officeDocument/2006/relationships/image" Target="../media/image18.gif"/><Relationship Id="rId4" Type="http://schemas.microsoft.com/office/2007/relationships/hdphoto" Target="../media/hdphoto2.wdp"/><Relationship Id="rId9" Type="http://schemas.openxmlformats.org/officeDocument/2006/relationships/image" Target="../media/image12.png"/><Relationship Id="rId14" Type="http://schemas.microsoft.com/office/2007/relationships/hdphoto" Target="../media/hdphoto7.wdp"/><Relationship Id="rId22" Type="http://schemas.openxmlformats.org/officeDocument/2006/relationships/image" Target="../media/image20.png"/><Relationship Id="rId27"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00.png"/><Relationship Id="rId3" Type="http://schemas.openxmlformats.org/officeDocument/2006/relationships/audio" Target="../media/audio2.wav"/><Relationship Id="rId7" Type="http://schemas.openxmlformats.org/officeDocument/2006/relationships/slide" Target="slide3.xml"/><Relationship Id="rId12" Type="http://schemas.openxmlformats.org/officeDocument/2006/relationships/image" Target="../media/image29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80.png"/><Relationship Id="rId5" Type="http://schemas.openxmlformats.org/officeDocument/2006/relationships/image" Target="../media/image21.jpg"/><Relationship Id="rId15" Type="http://schemas.openxmlformats.org/officeDocument/2006/relationships/image" Target="../media/image24.emf"/><Relationship Id="rId10" Type="http://schemas.openxmlformats.org/officeDocument/2006/relationships/image" Target="../media/image270.png"/><Relationship Id="rId4" Type="http://schemas.openxmlformats.org/officeDocument/2006/relationships/audio" Target="../media/audio3.wav"/><Relationship Id="rId9" Type="http://schemas.microsoft.com/office/2007/relationships/hdphoto" Target="../media/hdphoto10.wdp"/><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image" Target="../media/image27.png"/><Relationship Id="rId12"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1.png"/><Relationship Id="rId11" Type="http://schemas.openxmlformats.org/officeDocument/2006/relationships/image" Target="../media/image22.jpeg"/><Relationship Id="rId5" Type="http://schemas.openxmlformats.org/officeDocument/2006/relationships/image" Target="../media/image21.jpg"/><Relationship Id="rId10" Type="http://schemas.openxmlformats.org/officeDocument/2006/relationships/image" Target="../media/image28.png"/><Relationship Id="rId4" Type="http://schemas.openxmlformats.org/officeDocument/2006/relationships/audio" Target="../media/audio1.wav"/><Relationship Id="rId9" Type="http://schemas.openxmlformats.org/officeDocument/2006/relationships/image" Target="../media/image350.png"/><Relationship Id="rId14" Type="http://schemas.microsoft.com/office/2007/relationships/hdphoto" Target="../media/hdphoto10.wdp"/></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11.wdp"/><Relationship Id="rId3" Type="http://schemas.openxmlformats.org/officeDocument/2006/relationships/audio" Target="../media/audio3.wav"/><Relationship Id="rId7" Type="http://schemas.openxmlformats.org/officeDocument/2006/relationships/image" Target="../media/image410.png"/><Relationship Id="rId12" Type="http://schemas.openxmlformats.org/officeDocument/2006/relationships/image" Target="../media/image2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00.png"/><Relationship Id="rId11" Type="http://schemas.openxmlformats.org/officeDocument/2006/relationships/slide" Target="slide3.xml"/><Relationship Id="rId5" Type="http://schemas.openxmlformats.org/officeDocument/2006/relationships/image" Target="../media/image21.jpg"/><Relationship Id="rId15" Type="http://schemas.openxmlformats.org/officeDocument/2006/relationships/image" Target="../media/image29.png"/><Relationship Id="rId10" Type="http://schemas.openxmlformats.org/officeDocument/2006/relationships/image" Target="../media/image22.jpeg"/><Relationship Id="rId4" Type="http://schemas.openxmlformats.org/officeDocument/2006/relationships/audio" Target="../media/audio1.wav"/><Relationship Id="rId9" Type="http://schemas.openxmlformats.org/officeDocument/2006/relationships/image" Target="../media/image430.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31.png"/><Relationship Id="rId12" Type="http://schemas.openxmlformats.org/officeDocument/2006/relationships/slide" Target="slide3.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30.wmf"/><Relationship Id="rId20" Type="http://schemas.openxmlformats.org/officeDocument/2006/relationships/image" Target="../media/image32.emf"/><Relationship Id="rId1" Type="http://schemas.openxmlformats.org/officeDocument/2006/relationships/vmlDrawing" Target="../drawings/vmlDrawing1.vml"/><Relationship Id="rId6" Type="http://schemas.openxmlformats.org/officeDocument/2006/relationships/image" Target="../media/image21.jpg"/><Relationship Id="rId11" Type="http://schemas.openxmlformats.org/officeDocument/2006/relationships/image" Target="../media/image22.jpeg"/><Relationship Id="rId5" Type="http://schemas.openxmlformats.org/officeDocument/2006/relationships/audio" Target="../media/audio1.wav"/><Relationship Id="rId15" Type="http://schemas.openxmlformats.org/officeDocument/2006/relationships/oleObject" Target="../embeddings/oleObject1.bin"/><Relationship Id="rId10" Type="http://schemas.openxmlformats.org/officeDocument/2006/relationships/image" Target="../media/image52.png"/><Relationship Id="rId19" Type="http://schemas.openxmlformats.org/officeDocument/2006/relationships/image" Target="../media/image440.png"/><Relationship Id="rId4" Type="http://schemas.openxmlformats.org/officeDocument/2006/relationships/audio" Target="../media/audio3.wav"/><Relationship Id="rId9" Type="http://schemas.openxmlformats.org/officeDocument/2006/relationships/image" Target="../media/image310.png"/><Relationship Id="rId14" Type="http://schemas.microsoft.com/office/2007/relationships/hdphoto" Target="../media/hdphoto10.wdp"/></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13" Type="http://schemas.microsoft.com/office/2007/relationships/hdphoto" Target="../media/hdphoto10.wdp"/><Relationship Id="rId3" Type="http://schemas.openxmlformats.org/officeDocument/2006/relationships/audio" Target="../media/audio3.wav"/><Relationship Id="rId7" Type="http://schemas.openxmlformats.org/officeDocument/2006/relationships/image" Target="../media/image56.png"/><Relationship Id="rId12"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slide" Target="slide3.xml"/><Relationship Id="rId5" Type="http://schemas.openxmlformats.org/officeDocument/2006/relationships/image" Target="../media/image21.jpg"/><Relationship Id="rId15" Type="http://schemas.openxmlformats.org/officeDocument/2006/relationships/image" Target="../media/image450.png"/><Relationship Id="rId10" Type="http://schemas.openxmlformats.org/officeDocument/2006/relationships/image" Target="../media/image22.jpeg"/><Relationship Id="rId4" Type="http://schemas.openxmlformats.org/officeDocument/2006/relationships/audio" Target="../media/audio1.wav"/><Relationship Id="rId9" Type="http://schemas.openxmlformats.org/officeDocument/2006/relationships/image" Target="../media/image58.png"/><Relationship Id="rId14" Type="http://schemas.openxmlformats.org/officeDocument/2006/relationships/image" Target="../media/image33.emf"/></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09601" y="-44053"/>
            <a:ext cx="7896225" cy="646510"/>
          </a:xfrm>
        </p:spPr>
        <p:txBody>
          <a:bodyPr/>
          <a:lstStyle/>
          <a:p>
            <a:pPr eaLnBrk="1" hangingPunct="1"/>
            <a:r>
              <a:rPr lang="en-US" sz="2400" b="1">
                <a:solidFill>
                  <a:srgbClr val="FFFF00"/>
                </a:solidFill>
                <a:cs typeface="Arial" pitchFamily="34" charset="0"/>
              </a:rPr>
              <a:t>PHÒNG GIÁO DỤC - ĐÀO TẠO TRÀ CÚ</a:t>
            </a:r>
          </a:p>
        </p:txBody>
      </p:sp>
      <p:sp>
        <p:nvSpPr>
          <p:cNvPr id="3075" name="Subtitle 2"/>
          <p:cNvSpPr>
            <a:spLocks noGrp="1"/>
          </p:cNvSpPr>
          <p:nvPr>
            <p:ph type="subTitle" idx="1"/>
          </p:nvPr>
        </p:nvSpPr>
        <p:spPr/>
        <p:txBody>
          <a:bodyPr/>
          <a:lstStyle/>
          <a:p>
            <a:pPr eaLnBrk="1" hangingPunct="1"/>
            <a:endParaRPr lang="en-US" smtClean="0"/>
          </a:p>
        </p:txBody>
      </p:sp>
      <p:pic>
        <p:nvPicPr>
          <p:cNvPr id="3076" name="Picture 4"/>
          <p:cNvPicPr>
            <a:picLocks noChangeAspect="1"/>
          </p:cNvPicPr>
          <p:nvPr/>
        </p:nvPicPr>
        <p:blipFill>
          <a:blip r:embed="rId2">
            <a:extLst>
              <a:ext uri="{28A0092B-C50C-407E-A947-70E740481C1C}">
                <a14:useLocalDpi xmlns:a14="http://schemas.microsoft.com/office/drawing/2010/main" val="0"/>
              </a:ext>
            </a:extLst>
          </a:blip>
          <a:srcRect l="1974" t="20410" r="3088" b="2563"/>
          <a:stretch>
            <a:fillRect/>
          </a:stretch>
        </p:blipFill>
        <p:spPr bwMode="auto">
          <a:xfrm>
            <a:off x="0" y="-1191"/>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extLst>
          </p:cNvPr>
          <p:cNvSpPr txBox="1">
            <a:spLocks/>
          </p:cNvSpPr>
          <p:nvPr/>
        </p:nvSpPr>
        <p:spPr>
          <a:xfrm>
            <a:off x="2455864" y="4099324"/>
            <a:ext cx="4630737" cy="554831"/>
          </a:xfrm>
          <a:prstGeom prst="rect">
            <a:avLst/>
          </a:prstGeom>
        </p:spPr>
        <p:txBody>
          <a:bodyPr lIns="68580" tIns="34290" rIns="68580" bIns="3429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7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GV: LÊ KIM TIẾN</a:t>
            </a:r>
            <a:r>
              <a:rPr lang="en-US" sz="2700" b="1" dirty="0">
                <a:solidFill>
                  <a:srgbClr val="FF0000"/>
                </a:solidFill>
                <a:effectLst>
                  <a:outerShdw blurRad="38100" dist="38100" dir="2700000" algn="tl">
                    <a:srgbClr val="000000">
                      <a:alpha val="43137"/>
                    </a:srgbClr>
                  </a:outerShdw>
                </a:effectLst>
                <a:latin typeface="UNI Chu truyen thong" panose="03030302030807070C03" pitchFamily="66" charset="0"/>
                <a:cs typeface="Arial" panose="020B0604020202020204" pitchFamily="34" charset="0"/>
              </a:rPr>
              <a:t> </a:t>
            </a:r>
          </a:p>
        </p:txBody>
      </p:sp>
      <p:sp>
        <p:nvSpPr>
          <p:cNvPr id="9" name="Title 1">
            <a:extLst>
              <a:ext uri="{FF2B5EF4-FFF2-40B4-BE49-F238E27FC236}"/>
            </a:extLst>
          </p:cNvPr>
          <p:cNvSpPr txBox="1">
            <a:spLocks/>
          </p:cNvSpPr>
          <p:nvPr/>
        </p:nvSpPr>
        <p:spPr>
          <a:xfrm>
            <a:off x="2166938" y="4439841"/>
            <a:ext cx="5453062" cy="536972"/>
          </a:xfrm>
          <a:prstGeom prst="rect">
            <a:avLst/>
          </a:prstGeom>
        </p:spPr>
        <p:txBody>
          <a:bodyPr lIns="68580" tIns="34290" rIns="68580" bIns="3429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1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TRƯỜNG THCS NGỌC BIÊN</a:t>
            </a:r>
            <a:r>
              <a:rPr lang="en-US" sz="2100" b="1" dirty="0">
                <a:solidFill>
                  <a:srgbClr val="FFC000"/>
                </a:solidFill>
                <a:effectLst>
                  <a:outerShdw blurRad="38100" dist="38100" dir="2700000" algn="tl">
                    <a:srgbClr val="000000">
                      <a:alpha val="43137"/>
                    </a:srgbClr>
                  </a:outerShdw>
                </a:effectLst>
                <a:latin typeface="UNI Chu truyen thong" panose="03030302030807070C03" pitchFamily="66" charset="0"/>
                <a:cs typeface="Arial" panose="020B0604020202020204" pitchFamily="34" charset="0"/>
              </a:rPr>
              <a:t> </a:t>
            </a:r>
          </a:p>
        </p:txBody>
      </p:sp>
      <p:pic>
        <p:nvPicPr>
          <p:cNvPr id="30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650082"/>
            <a:ext cx="7421562" cy="346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extLst>
          </p:cNvPr>
          <p:cNvSpPr txBox="1">
            <a:spLocks/>
          </p:cNvSpPr>
          <p:nvPr/>
        </p:nvSpPr>
        <p:spPr>
          <a:xfrm>
            <a:off x="846138" y="108347"/>
            <a:ext cx="7421562" cy="536972"/>
          </a:xfrm>
          <a:prstGeom prst="rect">
            <a:avLst/>
          </a:prstGeom>
        </p:spPr>
        <p:txBody>
          <a:bodyPr lIns="68580" tIns="34290" rIns="68580" bIns="3429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1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PHÒNG GIÁO DỤC &amp; ĐÀO TẠO TRÀ CÚ</a:t>
            </a:r>
            <a:r>
              <a:rPr lang="en-US" sz="2100" b="1" dirty="0">
                <a:solidFill>
                  <a:srgbClr val="FFC000"/>
                </a:solidFill>
                <a:effectLst>
                  <a:outerShdw blurRad="38100" dist="38100" dir="2700000" algn="tl">
                    <a:srgbClr val="000000">
                      <a:alpha val="43137"/>
                    </a:srgbClr>
                  </a:outerShdw>
                </a:effectLst>
                <a:latin typeface="UNI Chu truyen thong" panose="03030302030807070C03" pitchFamily="66" charset="0"/>
                <a:cs typeface="Arial" panose="020B0604020202020204" pitchFamily="34" charset="0"/>
              </a:rPr>
              <a:t> </a:t>
            </a:r>
          </a:p>
        </p:txBody>
      </p:sp>
      <p:pic>
        <p:nvPicPr>
          <p:cNvPr id="3081" name="Picture 270">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92266"/>
            <a:ext cx="5349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270">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014" y="0"/>
            <a:ext cx="534987" cy="34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270">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4" y="0"/>
            <a:ext cx="536575" cy="34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014" y="4749405"/>
            <a:ext cx="534987" cy="34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24304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Video\1.jpg"/>
          <p:cNvPicPr>
            <a:picLocks noChangeAspect="1" noChangeArrowheads="1"/>
          </p:cNvPicPr>
          <p:nvPr/>
        </p:nvPicPr>
        <p:blipFill rotWithShape="1">
          <a:blip r:embed="rId2">
            <a:extLst>
              <a:ext uri="{28A0092B-C50C-407E-A947-70E740481C1C}">
                <a14:useLocalDpi xmlns:a14="http://schemas.microsoft.com/office/drawing/2010/main" val="0"/>
              </a:ext>
            </a:extLst>
          </a:blip>
          <a:srcRect b="15417"/>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ownloads\Vide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Administrator\Downloads\Video\nguoi-dan-tp-hcm-nau-5000-banh-chung-banh-tet-gui-vung-lu-mien-trung-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heel(1)">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6029" y="1125984"/>
            <a:ext cx="5588099"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1.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chiều</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cao</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cái</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thang</a:t>
            </a:r>
            <a:r>
              <a:rPr lang="en-US" sz="2800" b="1" dirty="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sp>
        <p:nvSpPr>
          <p:cNvPr id="5" name="TextBox 4"/>
          <p:cNvSpPr txBox="1"/>
          <p:nvPr/>
        </p:nvSpPr>
        <p:spPr>
          <a:xfrm>
            <a:off x="395536" y="3363838"/>
            <a:ext cx="4976031"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tường</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40514476"/>
              </p:ext>
            </p:extLst>
          </p:nvPr>
        </p:nvGraphicFramePr>
        <p:xfrm>
          <a:off x="2721868" y="4227934"/>
          <a:ext cx="1562100" cy="529013"/>
        </p:xfrm>
        <a:graphic>
          <a:graphicData uri="http://schemas.openxmlformats.org/presentationml/2006/ole">
            <mc:AlternateContent xmlns:mc="http://schemas.openxmlformats.org/markup-compatibility/2006">
              <mc:Choice xmlns:v="urn:schemas-microsoft-com:vml" Requires="v">
                <p:oleObj spid="_x0000_s1297" name="Equation" r:id="rId4" imgW="838080" imgH="228600" progId="Equation.DSMT4">
                  <p:embed/>
                </p:oleObj>
              </mc:Choice>
              <mc:Fallback>
                <p:oleObj name="Equation" r:id="rId4" imgW="838080" imgH="228600" progId="Equation.DSMT4">
                  <p:embed/>
                  <p:pic>
                    <p:nvPicPr>
                      <p:cNvPr id="0" name=""/>
                      <p:cNvPicPr/>
                      <p:nvPr/>
                    </p:nvPicPr>
                    <p:blipFill>
                      <a:blip r:embed="rId5"/>
                      <a:stretch>
                        <a:fillRect/>
                      </a:stretch>
                    </p:blipFill>
                    <p:spPr>
                      <a:xfrm>
                        <a:off x="2721868" y="4227934"/>
                        <a:ext cx="1562100" cy="529013"/>
                      </a:xfrm>
                      <a:prstGeom prst="rect">
                        <a:avLst/>
                      </a:prstGeom>
                    </p:spPr>
                  </p:pic>
                </p:oleObj>
              </mc:Fallback>
            </mc:AlternateContent>
          </a:graphicData>
        </a:graphic>
      </p:graphicFrame>
      <p:sp>
        <p:nvSpPr>
          <p:cNvPr id="6" name="Subtitle 5"/>
          <p:cNvSpPr>
            <a:spLocks noGrp="1"/>
          </p:cNvSpPr>
          <p:nvPr>
            <p:ph type="subTitle" idx="1"/>
          </p:nvPr>
        </p:nvSpPr>
        <p:spPr>
          <a:xfrm>
            <a:off x="136029" y="1719188"/>
            <a:ext cx="5699635" cy="1314450"/>
          </a:xfrm>
        </p:spPr>
        <p:txBody>
          <a:bodyPr>
            <a:noAutofit/>
          </a:bodyPr>
          <a:lstStyle/>
          <a:p>
            <a:pPr algn="just"/>
            <a:r>
              <a:rPr lang="vi-VN" sz="2600" dirty="0">
                <a:solidFill>
                  <a:schemeClr val="tx1"/>
                </a:solidFill>
                <a:latin typeface="+mj-lt"/>
              </a:rPr>
              <a:t>Thang AB dài 7,6m tựa vào bức tường tạo thành góc 55</a:t>
            </a:r>
            <a:r>
              <a:rPr lang="vi-VN" sz="2600" baseline="30000" dirty="0">
                <a:solidFill>
                  <a:schemeClr val="tx1"/>
                </a:solidFill>
                <a:latin typeface="+mj-lt"/>
              </a:rPr>
              <a:t>o</a:t>
            </a:r>
            <a:r>
              <a:rPr lang="vi-VN" sz="2600" dirty="0">
                <a:solidFill>
                  <a:schemeClr val="tx1"/>
                </a:solidFill>
                <a:latin typeface="+mj-lt"/>
              </a:rPr>
              <a:t> so với phương nằm ngang. Hỏi chiều cao của bức tường (làm tròn đến chữ số thập phân thứ hai)?</a:t>
            </a:r>
          </a:p>
        </p:txBody>
      </p:sp>
      <p:sp>
        <p:nvSpPr>
          <p:cNvPr id="9" name="Title 1"/>
          <p:cNvSpPr txBox="1">
            <a:spLocks/>
          </p:cNvSpPr>
          <p:nvPr/>
        </p:nvSpPr>
        <p:spPr>
          <a:xfrm>
            <a:off x="179512" y="123388"/>
            <a:ext cx="8403608" cy="95410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tx2">
                    <a:lumMod val="75000"/>
                  </a:schemeClr>
                </a:solidFill>
                <a:cs typeface="Times New Roman"/>
              </a:rPr>
              <a:t>§</a:t>
            </a:r>
            <a:r>
              <a:rPr lang="en-US" sz="2800" b="1" dirty="0" smtClean="0">
                <a:solidFill>
                  <a:schemeClr val="tx2">
                    <a:lumMod val="75000"/>
                  </a:schemeClr>
                </a:solidFill>
                <a:cs typeface="Times New Roman"/>
              </a:rPr>
              <a:t>5</a:t>
            </a:r>
            <a:r>
              <a:rPr lang="en-US" sz="2800" dirty="0" smtClean="0">
                <a:cs typeface="Calibri" pitchFamily="34" charset="0"/>
              </a:rPr>
              <a:t>.</a:t>
            </a:r>
            <a:r>
              <a:rPr lang="vi-VN" sz="2800" dirty="0" smtClean="0">
                <a:cs typeface="Calibri" pitchFamily="34" charset="0"/>
              </a:rPr>
              <a:t> </a:t>
            </a:r>
            <a:r>
              <a:rPr lang="vi-VN" sz="2800" b="1" dirty="0">
                <a:solidFill>
                  <a:srgbClr val="FF0000"/>
                </a:solidFill>
                <a:effectLst>
                  <a:outerShdw blurRad="38100" dist="38100" dir="2700000" algn="tl">
                    <a:srgbClr val="000000">
                      <a:alpha val="43137"/>
                    </a:srgbClr>
                  </a:outerShdw>
                </a:effectLst>
                <a:cs typeface="Calibri" pitchFamily="34" charset="0"/>
              </a:rPr>
              <a:t>ỨNG DỤNG THỰC TẾ CÁC TỈ SỐ LƯỢNG GIÁC CỦA GÓC NHỌN</a:t>
            </a: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pSp>
        <p:nvGrpSpPr>
          <p:cNvPr id="19" name="Group 18"/>
          <p:cNvGrpSpPr/>
          <p:nvPr/>
        </p:nvGrpSpPr>
        <p:grpSpPr>
          <a:xfrm>
            <a:off x="5580112" y="1815900"/>
            <a:ext cx="3189360" cy="3048426"/>
            <a:chOff x="5580112" y="1815900"/>
            <a:chExt cx="3189360" cy="304842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0152" y="1815900"/>
              <a:ext cx="2829320" cy="3048426"/>
            </a:xfrm>
            <a:prstGeom prst="rect">
              <a:avLst/>
            </a:prstGeom>
          </p:spPr>
        </p:pic>
        <p:sp>
          <p:nvSpPr>
            <p:cNvPr id="13" name="Rectangle 12"/>
            <p:cNvSpPr/>
            <p:nvPr/>
          </p:nvSpPr>
          <p:spPr>
            <a:xfrm>
              <a:off x="6127892" y="4198905"/>
              <a:ext cx="328270" cy="328270"/>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p:cNvCxnSpPr/>
            <p:nvPr/>
          </p:nvCxnSpPr>
          <p:spPr>
            <a:xfrm>
              <a:off x="6140592" y="2049388"/>
              <a:ext cx="2442528" cy="24425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0112" y="3159237"/>
              <a:ext cx="542333" cy="584775"/>
            </a:xfrm>
            <a:prstGeom prst="rect">
              <a:avLst/>
            </a:prstGeom>
            <a:noFill/>
          </p:spPr>
          <p:txBody>
            <a:bodyPr wrap="square" rtlCol="0">
              <a:spAutoFit/>
            </a:bodyPr>
            <a:lstStyle/>
            <a:p>
              <a:r>
                <a:rPr lang="en-US" sz="3200"/>
                <a:t>?</a:t>
              </a:r>
              <a:endParaRPr lang="vi-VN" sz="3200"/>
            </a:p>
          </p:txBody>
        </p:sp>
        <p:sp>
          <p:nvSpPr>
            <p:cNvPr id="17" name="Rectangle 16"/>
            <p:cNvSpPr/>
            <p:nvPr/>
          </p:nvSpPr>
          <p:spPr>
            <a:xfrm>
              <a:off x="5940152" y="2049388"/>
              <a:ext cx="200440" cy="2477787"/>
            </a:xfrm>
            <a:prstGeom prst="rect">
              <a:avLst/>
            </a:prstGeom>
            <a:pattFill prst="horzBri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8" name="TextBox 17"/>
          <p:cNvSpPr txBox="1"/>
          <p:nvPr/>
        </p:nvSpPr>
        <p:spPr>
          <a:xfrm>
            <a:off x="460375" y="3795886"/>
            <a:ext cx="4976031" cy="523220"/>
          </a:xfrm>
          <a:prstGeom prst="rect">
            <a:avLst/>
          </a:prstGeom>
          <a:noFill/>
        </p:spPr>
        <p:txBody>
          <a:bodyPr wrap="square" rtlCol="0">
            <a:spAutoFit/>
          </a:bodyPr>
          <a:lstStyle/>
          <a:p>
            <a:r>
              <a:rPr lang="en-US" sz="2800" dirty="0">
                <a:latin typeface="Times New Roman" pitchFamily="18" charset="0"/>
                <a:cs typeface="Times New Roman" pitchFamily="18" charset="0"/>
              </a:rPr>
              <a:t>AB = </a:t>
            </a:r>
            <a:r>
              <a:rPr lang="en-US" sz="2800" dirty="0" err="1">
                <a:latin typeface="Times New Roman" pitchFamily="18" charset="0"/>
                <a:cs typeface="Times New Roman" pitchFamily="18" charset="0"/>
              </a:rPr>
              <a:t>AC.sinC</a:t>
            </a:r>
            <a:r>
              <a:rPr lang="en-US" sz="2800" dirty="0">
                <a:latin typeface="Times New Roman" pitchFamily="18" charset="0"/>
                <a:cs typeface="Times New Roman" pitchFamily="18" charset="0"/>
              </a:rPr>
              <a:t> = 7,6.sin55</a:t>
            </a:r>
            <a:r>
              <a:rPr lang="en-US" sz="2800" baseline="30000" dirty="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pic>
        <p:nvPicPr>
          <p:cNvPr id="106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1456184"/>
            <a:ext cx="209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5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nodeType="withEffect">
                                  <p:stCondLst>
                                    <p:cond delay="0"/>
                                  </p:stCondLst>
                                  <p:childTnLst>
                                    <p:set>
                                      <p:cBhvr>
                                        <p:cTn id="33" dur="1" fill="hold">
                                          <p:stCondLst>
                                            <p:cond delay="0"/>
                                          </p:stCondLst>
                                        </p:cTn>
                                        <p:tgtEl>
                                          <p:spTgt spid="1060"/>
                                        </p:tgtEl>
                                        <p:attrNameLst>
                                          <p:attrName>style.visibility</p:attrName>
                                        </p:attrNameLst>
                                      </p:cBhvr>
                                      <p:to>
                                        <p:strVal val="visible"/>
                                      </p:to>
                                    </p:set>
                                    <p:animEffect transition="in" filter="wipe(left)">
                                      <p:cBhvr>
                                        <p:cTn id="34" dur="500"/>
                                        <p:tgtEl>
                                          <p:spTgt spid="1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6029" y="843558"/>
            <a:ext cx="6236171"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2.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tính</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chiều</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cao</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của</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cái</a:t>
            </a:r>
            <a:r>
              <a:rPr lang="en-US" sz="28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smtClean="0">
                <a:solidFill>
                  <a:schemeClr val="accent2">
                    <a:lumMod val="75000"/>
                  </a:schemeClr>
                </a:solidFill>
                <a:latin typeface="Times New Roman" pitchFamily="18" charset="0"/>
                <a:ea typeface="CommercialScript" pitchFamily="18" charset="-93"/>
                <a:cs typeface="Times New Roman" pitchFamily="18" charset="0"/>
              </a:rPr>
              <a:t>tháp</a:t>
            </a:r>
            <a:r>
              <a:rPr lang="en-US" sz="2800" b="1" dirty="0" smtClean="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sp>
        <p:nvSpPr>
          <p:cNvPr id="5" name="TextBox 4"/>
          <p:cNvSpPr txBox="1"/>
          <p:nvPr/>
        </p:nvSpPr>
        <p:spPr>
          <a:xfrm>
            <a:off x="395536" y="3432178"/>
            <a:ext cx="4976031"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cờ</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11018788"/>
              </p:ext>
            </p:extLst>
          </p:nvPr>
        </p:nvGraphicFramePr>
        <p:xfrm>
          <a:off x="2689418" y="4351583"/>
          <a:ext cx="1615008" cy="540222"/>
        </p:xfrm>
        <a:graphic>
          <a:graphicData uri="http://schemas.openxmlformats.org/presentationml/2006/ole">
            <mc:AlternateContent xmlns:mc="http://schemas.openxmlformats.org/markup-compatibility/2006">
              <mc:Choice xmlns:v="urn:schemas-microsoft-com:vml" Requires="v">
                <p:oleObj spid="_x0000_s2269" name="Equation" r:id="rId4" imgW="799920" imgH="228600" progId="Equation.DSMT4">
                  <p:embed/>
                </p:oleObj>
              </mc:Choice>
              <mc:Fallback>
                <p:oleObj name="Equation" r:id="rId4" imgW="799920" imgH="228600" progId="Equation.DSMT4">
                  <p:embed/>
                  <p:pic>
                    <p:nvPicPr>
                      <p:cNvPr id="0" name=""/>
                      <p:cNvPicPr/>
                      <p:nvPr/>
                    </p:nvPicPr>
                    <p:blipFill>
                      <a:blip r:embed="rId5"/>
                      <a:stretch>
                        <a:fillRect/>
                      </a:stretch>
                    </p:blipFill>
                    <p:spPr>
                      <a:xfrm>
                        <a:off x="2689418" y="4351583"/>
                        <a:ext cx="1615008" cy="540222"/>
                      </a:xfrm>
                      <a:prstGeom prst="rect">
                        <a:avLst/>
                      </a:prstGeom>
                    </p:spPr>
                  </p:pic>
                </p:oleObj>
              </mc:Fallback>
            </mc:AlternateContent>
          </a:graphicData>
        </a:graphic>
      </p:graphicFrame>
      <p:sp>
        <p:nvSpPr>
          <p:cNvPr id="6" name="Subtitle 5"/>
          <p:cNvSpPr>
            <a:spLocks noGrp="1"/>
          </p:cNvSpPr>
          <p:nvPr>
            <p:ph type="subTitle" idx="1"/>
          </p:nvPr>
        </p:nvSpPr>
        <p:spPr>
          <a:xfrm>
            <a:off x="136029" y="1275606"/>
            <a:ext cx="5699635" cy="1314450"/>
          </a:xfrm>
        </p:spPr>
        <p:txBody>
          <a:bodyPr>
            <a:noAutofit/>
          </a:bodyPr>
          <a:lstStyle/>
          <a:p>
            <a:pPr algn="just"/>
            <a:r>
              <a:rPr lang="vi-VN" sz="2800" dirty="0">
                <a:solidFill>
                  <a:schemeClr val="tx1"/>
                </a:solidFill>
                <a:latin typeface="+mj-lt"/>
              </a:rPr>
              <a:t>Tính chiều cao của cột cờ, biết bóng của cột cờ được chiếu bởi ánh sáng Mặt Trời xuống đất dài 10,5m và góc tạo bởi tia sáng với mặt đất là 35</a:t>
            </a:r>
            <a:r>
              <a:rPr lang="vi-VN" sz="2800" baseline="30000" dirty="0">
                <a:solidFill>
                  <a:schemeClr val="tx1"/>
                </a:solidFill>
                <a:latin typeface="+mj-lt"/>
              </a:rPr>
              <a:t>o</a:t>
            </a:r>
            <a:r>
              <a:rPr lang="vi-VN" sz="2800" dirty="0">
                <a:solidFill>
                  <a:schemeClr val="tx1"/>
                </a:solidFill>
                <a:latin typeface="+mj-lt"/>
              </a:rPr>
              <a:t>45’ (h.56).</a:t>
            </a:r>
          </a:p>
        </p:txBody>
      </p:sp>
      <p:sp>
        <p:nvSpPr>
          <p:cNvPr id="9" name="Title 1"/>
          <p:cNvSpPr txBox="1">
            <a:spLocks/>
          </p:cNvSpPr>
          <p:nvPr/>
        </p:nvSpPr>
        <p:spPr>
          <a:xfrm>
            <a:off x="179511" y="10374"/>
            <a:ext cx="8822955" cy="95410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tx2">
                    <a:lumMod val="75000"/>
                  </a:schemeClr>
                </a:solidFill>
                <a:cs typeface="Times New Roman"/>
              </a:rPr>
              <a:t>§</a:t>
            </a:r>
            <a:r>
              <a:rPr lang="en-US" sz="2800" b="1" dirty="0" smtClean="0">
                <a:solidFill>
                  <a:schemeClr val="tx2">
                    <a:lumMod val="75000"/>
                  </a:schemeClr>
                </a:solidFill>
                <a:cs typeface="Times New Roman"/>
              </a:rPr>
              <a:t>5</a:t>
            </a:r>
            <a:r>
              <a:rPr lang="en-US" sz="2800" dirty="0" smtClean="0">
                <a:cs typeface="Calibri" pitchFamily="34" charset="0"/>
              </a:rPr>
              <a:t>.</a:t>
            </a:r>
            <a:r>
              <a:rPr lang="vi-VN" sz="2800" dirty="0" smtClean="0">
                <a:cs typeface="Calibri" pitchFamily="34" charset="0"/>
              </a:rPr>
              <a:t> </a:t>
            </a:r>
            <a:r>
              <a:rPr lang="vi-VN" sz="2800" b="1" dirty="0">
                <a:solidFill>
                  <a:srgbClr val="FF0000"/>
                </a:solidFill>
                <a:effectLst>
                  <a:outerShdw blurRad="38100" dist="38100" dir="2700000" algn="tl">
                    <a:srgbClr val="000000">
                      <a:alpha val="43137"/>
                    </a:srgbClr>
                  </a:outerShdw>
                </a:effectLst>
                <a:cs typeface="Calibri" pitchFamily="34" charset="0"/>
              </a:rPr>
              <a:t>ỨNG DỤNG THỰC TẾ CÁC TỈ SỐ LƯỢNG GIÁC </a:t>
            </a:r>
            <a:endParaRPr lang="en-US" sz="2800" b="1" dirty="0" smtClean="0">
              <a:solidFill>
                <a:srgbClr val="FF0000"/>
              </a:solidFill>
              <a:effectLst>
                <a:outerShdw blurRad="38100" dist="38100" dir="2700000" algn="tl">
                  <a:srgbClr val="000000">
                    <a:alpha val="43137"/>
                  </a:srgbClr>
                </a:outerShdw>
              </a:effectLst>
              <a:cs typeface="Calibri" pitchFamily="34" charset="0"/>
            </a:endParaRPr>
          </a:p>
          <a:p>
            <a:r>
              <a:rPr lang="vi-VN" sz="2800" b="1" dirty="0" smtClean="0">
                <a:solidFill>
                  <a:srgbClr val="FF0000"/>
                </a:solidFill>
                <a:effectLst>
                  <a:outerShdw blurRad="38100" dist="38100" dir="2700000" algn="tl">
                    <a:srgbClr val="000000">
                      <a:alpha val="43137"/>
                    </a:srgbClr>
                  </a:outerShdw>
                </a:effectLst>
                <a:cs typeface="Calibri" pitchFamily="34" charset="0"/>
              </a:rPr>
              <a:t>CỦA </a:t>
            </a:r>
            <a:r>
              <a:rPr lang="vi-VN" sz="2800" b="1" dirty="0">
                <a:solidFill>
                  <a:srgbClr val="FF0000"/>
                </a:solidFill>
                <a:effectLst>
                  <a:outerShdw blurRad="38100" dist="38100" dir="2700000" algn="tl">
                    <a:srgbClr val="000000">
                      <a:alpha val="43137"/>
                    </a:srgbClr>
                  </a:outerShdw>
                </a:effectLst>
                <a:cs typeface="Calibri" pitchFamily="34" charset="0"/>
              </a:rPr>
              <a:t>GÓC NHỌN</a:t>
            </a: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TextBox 17"/>
          <p:cNvSpPr txBox="1"/>
          <p:nvPr/>
        </p:nvSpPr>
        <p:spPr>
          <a:xfrm>
            <a:off x="460375" y="3867894"/>
            <a:ext cx="5911825" cy="523220"/>
          </a:xfrm>
          <a:prstGeom prst="rect">
            <a:avLst/>
          </a:prstGeom>
          <a:noFill/>
        </p:spPr>
        <p:txBody>
          <a:bodyPr wrap="square" rtlCol="0">
            <a:spAutoFit/>
          </a:bodyPr>
          <a:lstStyle/>
          <a:p>
            <a:r>
              <a:rPr lang="en-US" sz="2800" dirty="0">
                <a:latin typeface="Times New Roman" pitchFamily="18" charset="0"/>
                <a:cs typeface="Times New Roman" pitchFamily="18" charset="0"/>
              </a:rPr>
              <a:t>AB = </a:t>
            </a:r>
            <a:r>
              <a:rPr lang="en-US" sz="2800" dirty="0" err="1">
                <a:solidFill>
                  <a:srgbClr val="7030A0"/>
                </a:solidFill>
                <a:latin typeface="Times New Roman" pitchFamily="18" charset="0"/>
                <a:cs typeface="Times New Roman" pitchFamily="18" charset="0"/>
              </a:rPr>
              <a:t>AC</a:t>
            </a:r>
            <a:r>
              <a:rPr lang="en-US" sz="2800" dirty="0" err="1">
                <a:latin typeface="Times New Roman" pitchFamily="18" charset="0"/>
                <a:cs typeface="Times New Roman" pitchFamily="18" charset="0"/>
              </a:rPr>
              <a:t>.tanC</a:t>
            </a:r>
            <a:r>
              <a:rPr lang="en-US" sz="2800" dirty="0">
                <a:latin typeface="Times New Roman" pitchFamily="18" charset="0"/>
                <a:cs typeface="Times New Roman" pitchFamily="18" charset="0"/>
              </a:rPr>
              <a:t> = </a:t>
            </a:r>
            <a:r>
              <a:rPr lang="en-US" sz="2800" dirty="0">
                <a:solidFill>
                  <a:srgbClr val="7030A0"/>
                </a:solidFill>
                <a:latin typeface="Times New Roman" pitchFamily="18" charset="0"/>
                <a:cs typeface="Times New Roman" pitchFamily="18" charset="0"/>
              </a:rPr>
              <a:t>10,5</a:t>
            </a:r>
            <a:r>
              <a:rPr lang="en-US" sz="2800" dirty="0">
                <a:latin typeface="Times New Roman" pitchFamily="18" charset="0"/>
                <a:cs typeface="Times New Roman" pitchFamily="18" charset="0"/>
              </a:rPr>
              <a:t>.tan35</a:t>
            </a:r>
            <a:r>
              <a:rPr lang="en-US" sz="2800" baseline="30000" dirty="0">
                <a:latin typeface="Times New Roman" pitchFamily="18" charset="0"/>
                <a:cs typeface="Times New Roman" pitchFamily="18" charset="0"/>
              </a:rPr>
              <a:t>o</a:t>
            </a:r>
            <a:r>
              <a:rPr lang="en-US" sz="2800" dirty="0">
                <a:latin typeface="Times New Roman" pitchFamily="18" charset="0"/>
                <a:cs typeface="Times New Roman" pitchFamily="18" charset="0"/>
              </a:rPr>
              <a:t>45’</a:t>
            </a:r>
            <a:endParaRPr lang="vi-VN" sz="2800" dirty="0">
              <a:latin typeface="Times New Roman" pitchFamily="18" charset="0"/>
              <a:cs typeface="Times New Roman" pitchFamily="18"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2160" y="1712714"/>
            <a:ext cx="2990307" cy="2560666"/>
          </a:xfrm>
          <a:prstGeom prst="rect">
            <a:avLst/>
          </a:prstGeom>
        </p:spPr>
      </p:pic>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6046" y="843558"/>
            <a:ext cx="209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65"/>
                                        </p:tgtEl>
                                        <p:attrNameLst>
                                          <p:attrName>style.visibility</p:attrName>
                                        </p:attrNameLst>
                                      </p:cBhvr>
                                      <p:to>
                                        <p:strVal val="visible"/>
                                      </p:to>
                                    </p:set>
                                    <p:animEffect transition="in" filter="wipe(left)">
                                      <p:cBhvr>
                                        <p:cTn id="36"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16267" y="-18922"/>
            <a:ext cx="9144000" cy="5419262"/>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mc:AlternateContent xmlns:mc="http://schemas.openxmlformats.org/markup-compatibility/2006" xmlns:a14="http://schemas.microsoft.com/office/drawing/2010/main">
        <mc:Choice Requires="a14">
          <p:sp>
            <p:nvSpPr>
              <p:cNvPr id="16" name="Rectangle 15"/>
              <p:cNvSpPr/>
              <p:nvPr/>
            </p:nvSpPr>
            <p:spPr>
              <a:xfrm>
                <a:off x="164232" y="3399259"/>
                <a:ext cx="7391400" cy="1692771"/>
              </a:xfrm>
              <a:prstGeom prst="rect">
                <a:avLst/>
              </a:prstGeom>
            </p:spPr>
            <p:txBody>
              <a:bodyPr wrap="square">
                <a:spAutoFit/>
              </a:bodyPr>
              <a:lstStyle/>
              <a:p>
                <a:pPr algn="just"/>
                <a:r>
                  <a:rPr lang="vi-VN" sz="2600" dirty="0">
                    <a:latin typeface="+mj-lt"/>
                  </a:rPr>
                  <a:t>Một người đứng cách nơi thả khinh khí cầu </a:t>
                </a:r>
                <a14:m>
                  <m:oMath xmlns:m="http://schemas.openxmlformats.org/officeDocument/2006/math">
                    <m:r>
                      <a:rPr lang="en-US" sz="2600" i="1" smtClean="0">
                        <a:latin typeface="Cambria Math" panose="02040503050406030204" pitchFamily="18" charset="0"/>
                      </a:rPr>
                      <m:t>800</m:t>
                    </m:r>
                    <m:r>
                      <a:rPr lang="en-US" sz="2600" i="1" smtClean="0">
                        <a:latin typeface="Cambria Math" panose="02040503050406030204" pitchFamily="18" charset="0"/>
                      </a:rPr>
                      <m:t>𝑚</m:t>
                    </m:r>
                  </m:oMath>
                </a14:m>
                <a:r>
                  <a:rPr lang="en-US" sz="2600" dirty="0" smtClean="0">
                    <a:latin typeface="+mj-lt"/>
                  </a:rPr>
                  <a:t> </a:t>
                </a:r>
                <a:r>
                  <a:rPr lang="en-US" sz="2600" dirty="0" err="1" smtClean="0">
                    <a:latin typeface="Times New Roman" panose="02020603050405020304" pitchFamily="18" charset="0"/>
                    <a:cs typeface="Times New Roman" panose="02020603050405020304" pitchFamily="18" charset="0"/>
                  </a:rPr>
                  <a:t>nhìn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thấy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với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góc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nghiêng</a:t>
                </a:r>
                <a:r>
                  <a:rPr lang="en-US" sz="2600" dirty="0" smtClean="0">
                    <a:latin typeface="+mj-lt"/>
                  </a:rPr>
                  <a:t> </a:t>
                </a:r>
                <a14:m>
                  <m:oMath xmlns:m="http://schemas.openxmlformats.org/officeDocument/2006/math">
                    <m:sSup>
                      <m:sSupPr>
                        <m:ctrlPr>
                          <a:rPr lang="en-US" sz="2600" i="1">
                            <a:latin typeface="Cambria Math"/>
                          </a:rPr>
                        </m:ctrlPr>
                      </m:sSupPr>
                      <m:e>
                        <m:r>
                          <a:rPr lang="en-US" sz="2600">
                            <a:latin typeface="Cambria Math" panose="02040503050406030204" pitchFamily="18" charset="0"/>
                          </a:rPr>
                          <m:t>38</m:t>
                        </m:r>
                      </m:e>
                      <m:sup>
                        <m:r>
                          <a:rPr lang="en-US" sz="2600">
                            <a:latin typeface="Cambria Math" panose="02040503050406030204" pitchFamily="18" charset="0"/>
                          </a:rPr>
                          <m:t>0</m:t>
                        </m:r>
                      </m:sup>
                    </m:sSup>
                  </m:oMath>
                </a14:m>
                <a:r>
                  <a:rPr lang="en-US" sz="2600" dirty="0" smtClean="0">
                    <a:latin typeface="+mj-lt"/>
                  </a:rPr>
                  <a:t>. </a:t>
                </a:r>
                <a:r>
                  <a:rPr lang="en-US" sz="2600" dirty="0" err="1" smtClean="0">
                    <a:solidFill>
                      <a:srgbClr val="FF0000"/>
                    </a:solidFill>
                    <a:latin typeface="Times New Roman" panose="02020603050405020304" pitchFamily="18" charset="0"/>
                    <a:cs typeface="Times New Roman" panose="02020603050405020304" pitchFamily="18" charset="0"/>
                  </a:rPr>
                  <a:t>Tính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độ</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cao</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của</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khinh</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khí</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cầu</a:t>
                </a:r>
                <a:r>
                  <a:rPr lang="en-US" sz="2600" dirty="0" smtClean="0">
                    <a:latin typeface="+mj-lt"/>
                  </a:rPr>
                  <a:t>. </a:t>
                </a:r>
                <a:r>
                  <a:rPr lang="en-US" sz="2600" dirty="0" smtClean="0">
                    <a:latin typeface="Times New Roman" panose="02020603050405020304" pitchFamily="18" charset="0"/>
                    <a:cs typeface="Times New Roman" panose="02020603050405020304" pitchFamily="18" charset="0"/>
                  </a:rPr>
                  <a:t>Cho </a:t>
                </a:r>
                <a:r>
                  <a:rPr lang="en-US" sz="2600" dirty="0" err="1" smtClean="0">
                    <a:latin typeface="Times New Roman" panose="02020603050405020304" pitchFamily="18" charset="0"/>
                    <a:cs typeface="Times New Roman" panose="02020603050405020304" pitchFamily="18" charset="0"/>
                  </a:rPr>
                  <a:t>biết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khoảng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từ</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mặt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đến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mắt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latin typeface="Cambria Math" panose="02040503050406030204" pitchFamily="18" charset="0"/>
                        <a:cs typeface="Times New Roman" panose="02020603050405020304" pitchFamily="18" charset="0"/>
                      </a:rPr>
                      <m:t>1,5 </m:t>
                    </m:r>
                    <m:r>
                      <a:rPr lang="en-US" sz="2600" i="1" smtClean="0">
                        <a:latin typeface="Cambria Math" panose="02040503050406030204" pitchFamily="18" charset="0"/>
                        <a:cs typeface="Times New Roman" panose="02020603050405020304" pitchFamily="18" charset="0"/>
                      </a:rPr>
                      <m:t>𝑚</m:t>
                    </m:r>
                  </m:oMath>
                </a14:m>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64232" y="3399259"/>
                <a:ext cx="7391400" cy="1692771"/>
              </a:xfrm>
              <a:prstGeom prst="rect">
                <a:avLst/>
              </a:prstGeom>
              <a:blipFill rotWithShape="1">
                <a:blip r:embed="rId3"/>
                <a:stretch>
                  <a:fillRect l="-1485" t="-3610" r="-1485" b="-8303"/>
                </a:stretch>
              </a:blipFill>
            </p:spPr>
            <p:txBody>
              <a:bodyPr/>
              <a:lstStyle/>
              <a:p>
                <a:r>
                  <a:rPr lang="en-US">
                    <a:noFill/>
                  </a:rPr>
                  <a:t> </a:t>
                </a:r>
              </a:p>
            </p:txBody>
          </p:sp>
        </mc:Fallback>
      </mc:AlternateContent>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212" y="267494"/>
            <a:ext cx="4973300" cy="31712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3086" y="1951119"/>
            <a:ext cx="1066800" cy="800100"/>
          </a:xfrm>
          <a:prstGeom prst="rect">
            <a:avLst/>
          </a:prstGeom>
        </p:spPr>
      </p:pic>
      <p:pic>
        <p:nvPicPr>
          <p:cNvPr id="20" name="Picture 19"/>
          <p:cNvPicPr>
            <a:picLocks noChangeAspect="1"/>
          </p:cNvPicPr>
          <p:nvPr/>
        </p:nvPicPr>
        <p:blipFill>
          <a:blip r:embed="rId6">
            <a:extLst>
              <a:ext uri="{BEBA8EAE-BF5A-486C-A8C5-ECC9F3942E4B}">
                <a14:imgProps xmlns:a14="http://schemas.microsoft.com/office/drawing/2010/main">
                  <a14:imgLayer r:embed="rId7">
                    <a14:imgEffect>
                      <a14:backgroundRemoval t="3774" b="99057" l="9664" r="89916"/>
                    </a14:imgEffect>
                  </a14:imgLayer>
                </a14:imgProps>
              </a:ext>
              <a:ext uri="{28A0092B-C50C-407E-A947-70E740481C1C}">
                <a14:useLocalDpi xmlns:a14="http://schemas.microsoft.com/office/drawing/2010/main" val="0"/>
              </a:ext>
            </a:extLst>
          </a:blip>
          <a:stretch>
            <a:fillRect/>
          </a:stretch>
        </p:blipFill>
        <p:spPr>
          <a:xfrm>
            <a:off x="7250927" y="325895"/>
            <a:ext cx="1062129" cy="709574"/>
          </a:xfrm>
          <a:prstGeom prst="rect">
            <a:avLst/>
          </a:prstGeom>
        </p:spPr>
      </p:pic>
      <p:pic>
        <p:nvPicPr>
          <p:cNvPr id="21" name="Picture 20"/>
          <p:cNvPicPr>
            <a:picLocks noChangeAspect="1"/>
          </p:cNvPicPr>
          <p:nvPr/>
        </p:nvPicPr>
        <p:blipFill>
          <a:blip r:embed="rId8"/>
          <a:stretch>
            <a:fillRect/>
          </a:stretch>
        </p:blipFill>
        <p:spPr>
          <a:xfrm>
            <a:off x="5749822" y="925970"/>
            <a:ext cx="2146725" cy="1538249"/>
          </a:xfrm>
          <a:prstGeom prst="rect">
            <a:avLst/>
          </a:prstGeom>
        </p:spPr>
      </p:pic>
      <p:cxnSp>
        <p:nvCxnSpPr>
          <p:cNvPr id="22" name="Straight Connector 21"/>
          <p:cNvCxnSpPr/>
          <p:nvPr/>
        </p:nvCxnSpPr>
        <p:spPr>
          <a:xfrm>
            <a:off x="4588267" y="2721127"/>
            <a:ext cx="386350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7788667" y="901345"/>
                <a:ext cx="4262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𝐵</m:t>
                      </m:r>
                    </m:oMath>
                  </m:oMathPara>
                </a14:m>
                <a:endParaRPr lang="en-US"/>
              </a:p>
            </p:txBody>
          </p:sp>
        </mc:Choice>
        <mc:Fallback xmlns="">
          <p:sp>
            <p:nvSpPr>
              <p:cNvPr id="23" name="TextBox 22"/>
              <p:cNvSpPr txBox="1">
                <a:spLocks noRot="1" noChangeAspect="1" noMove="1" noResize="1" noEditPoints="1" noAdjustHandles="1" noChangeArrowheads="1" noChangeShapeType="1" noTextEdit="1"/>
              </p:cNvSpPr>
              <p:nvPr/>
            </p:nvSpPr>
            <p:spPr>
              <a:xfrm>
                <a:off x="7788667" y="901345"/>
                <a:ext cx="426295"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688802" y="1912954"/>
                <a:ext cx="4262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7688802" y="1912954"/>
                <a:ext cx="426295"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647599" y="1801102"/>
                <a:ext cx="4262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647599" y="1801102"/>
                <a:ext cx="426295" cy="369332"/>
              </a:xfrm>
              <a:prstGeom prst="rect">
                <a:avLst/>
              </a:prstGeom>
              <a:blipFill rotWithShape="1">
                <a:blip r:embed="rId11"/>
                <a:stretch>
                  <a:fillRect/>
                </a:stretch>
              </a:blipFill>
            </p:spPr>
            <p:txBody>
              <a:bodyPr/>
              <a:lstStyle/>
              <a:p>
                <a:r>
                  <a:rPr lang="en-US">
                    <a:noFill/>
                  </a:rPr>
                  <a:t> </a:t>
                </a:r>
              </a:p>
            </p:txBody>
          </p:sp>
        </mc:Fallback>
      </mc:AlternateContent>
      <p:cxnSp>
        <p:nvCxnSpPr>
          <p:cNvPr id="26" name="Straight Connector 25"/>
          <p:cNvCxnSpPr/>
          <p:nvPr/>
        </p:nvCxnSpPr>
        <p:spPr>
          <a:xfrm>
            <a:off x="5836231" y="2147640"/>
            <a:ext cx="0" cy="5670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7777611" y="2138309"/>
            <a:ext cx="0" cy="567000"/>
          </a:xfrm>
          <a:prstGeom prst="line">
            <a:avLst/>
          </a:prstGeom>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rotWithShape="1">
          <a:blip r:embed="rId12"/>
          <a:srcRect l="43484" t="27260" r="17415" b="14548"/>
          <a:stretch/>
        </p:blipFill>
        <p:spPr>
          <a:xfrm>
            <a:off x="5807466" y="2589019"/>
            <a:ext cx="228600" cy="171450"/>
          </a:xfrm>
          <a:prstGeom prst="rect">
            <a:avLst/>
          </a:prstGeom>
        </p:spPr>
      </p:pic>
      <p:pic>
        <p:nvPicPr>
          <p:cNvPr id="29" name="Picture 28"/>
          <p:cNvPicPr>
            <a:picLocks noChangeAspect="1"/>
          </p:cNvPicPr>
          <p:nvPr/>
        </p:nvPicPr>
        <p:blipFill rotWithShape="1">
          <a:blip r:embed="rId13"/>
          <a:srcRect l="34756" t="20176" b="40726"/>
          <a:stretch/>
        </p:blipFill>
        <p:spPr>
          <a:xfrm>
            <a:off x="7636266" y="2595710"/>
            <a:ext cx="250322" cy="171450"/>
          </a:xfrm>
          <a:prstGeom prst="rect">
            <a:avLst/>
          </a:prstGeom>
        </p:spPr>
      </p:pic>
      <mc:AlternateContent xmlns:mc="http://schemas.openxmlformats.org/markup-compatibility/2006" xmlns:a14="http://schemas.microsoft.com/office/drawing/2010/main">
        <mc:Choice Requires="a14">
          <p:sp>
            <p:nvSpPr>
              <p:cNvPr id="30" name="TextBox 29"/>
              <p:cNvSpPr txBox="1"/>
              <p:nvPr/>
            </p:nvSpPr>
            <p:spPr>
              <a:xfrm>
                <a:off x="5640568" y="2658387"/>
                <a:ext cx="4262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5640568" y="2658387"/>
                <a:ext cx="426295"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55133" y="2667718"/>
                <a:ext cx="4262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555133" y="2667718"/>
                <a:ext cx="426295" cy="369332"/>
              </a:xfrm>
              <a:prstGeom prst="rect">
                <a:avLst/>
              </a:prstGeom>
              <a:blipFill rotWithShape="1">
                <a:blip r:embed="rId15"/>
                <a:stretch>
                  <a:fillRect/>
                </a:stretch>
              </a:blipFill>
            </p:spPr>
            <p:txBody>
              <a:bodyPr/>
              <a:lstStyle/>
              <a:p>
                <a:r>
                  <a:rPr lang="en-US">
                    <a:noFill/>
                  </a:rPr>
                  <a:t> </a:t>
                </a:r>
              </a:p>
            </p:txBody>
          </p:sp>
        </mc:Fallback>
      </mc:AlternateContent>
      <p:pic>
        <p:nvPicPr>
          <p:cNvPr id="32" name="Picture 31"/>
          <p:cNvPicPr>
            <a:picLocks noChangeAspect="1"/>
          </p:cNvPicPr>
          <p:nvPr/>
        </p:nvPicPr>
        <p:blipFill>
          <a:blip r:embed="rId16"/>
          <a:stretch>
            <a:fillRect/>
          </a:stretch>
        </p:blipFill>
        <p:spPr>
          <a:xfrm>
            <a:off x="5522111" y="720000"/>
            <a:ext cx="2640015" cy="2295383"/>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5913955" y="693672"/>
                <a:ext cx="304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𝑥</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5913955" y="693672"/>
                <a:ext cx="304800" cy="369332"/>
              </a:xfrm>
              <a:prstGeom prst="rect">
                <a:avLst/>
              </a:prstGeom>
              <a:blipFill rotWithShape="1">
                <a:blip r:embed="rId17"/>
                <a:stretch>
                  <a:fillRect/>
                </a:stretch>
              </a:blipFill>
            </p:spPr>
            <p:txBody>
              <a:bodyPr/>
              <a:lstStyle/>
              <a:p>
                <a:r>
                  <a:rPr lang="en-US">
                    <a:noFill/>
                  </a:rPr>
                  <a:t> </a:t>
                </a:r>
              </a:p>
            </p:txBody>
          </p:sp>
        </mc:Fallback>
      </mc:AlternateContent>
      <p:sp>
        <p:nvSpPr>
          <p:cNvPr id="34" name="Subtitle 2"/>
          <p:cNvSpPr txBox="1">
            <a:spLocks/>
          </p:cNvSpPr>
          <p:nvPr/>
        </p:nvSpPr>
        <p:spPr>
          <a:xfrm>
            <a:off x="171500" y="34330"/>
            <a:ext cx="3896444"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b="1" dirty="0">
                <a:solidFill>
                  <a:schemeClr val="accent2">
                    <a:lumMod val="75000"/>
                  </a:schemeClr>
                </a:solidFill>
                <a:latin typeface="Times New Roman" pitchFamily="18" charset="0"/>
                <a:ea typeface="CommercialScript" pitchFamily="18" charset="-93"/>
                <a:cs typeface="Times New Roman" pitchFamily="18" charset="0"/>
              </a:rPr>
              <a:t>3</a:t>
            </a:r>
            <a:r>
              <a:rPr lang="en-US" sz="2400" b="1"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4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toán</a:t>
            </a:r>
            <a:r>
              <a:rPr lang="en-US" sz="24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tính</a:t>
            </a:r>
            <a:r>
              <a:rPr lang="en-US" sz="24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độ</a:t>
            </a:r>
            <a:r>
              <a:rPr lang="en-US" sz="24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cao</a:t>
            </a:r>
            <a:r>
              <a:rPr lang="en-US" sz="24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kinh</a:t>
            </a:r>
            <a:r>
              <a:rPr lang="en-US" sz="24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khí</a:t>
            </a:r>
            <a:r>
              <a:rPr lang="en-US" sz="2400" b="1" u="sng"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400" b="1" u="sng" dirty="0" err="1" smtClean="0">
                <a:solidFill>
                  <a:schemeClr val="accent2">
                    <a:lumMod val="75000"/>
                  </a:schemeClr>
                </a:solidFill>
                <a:latin typeface="Times New Roman" pitchFamily="18" charset="0"/>
                <a:ea typeface="CommercialScript" pitchFamily="18" charset="-93"/>
                <a:cs typeface="Times New Roman" pitchFamily="18" charset="0"/>
              </a:rPr>
              <a:t>cầu</a:t>
            </a:r>
            <a:r>
              <a:rPr lang="en-US" sz="2400" b="1" dirty="0" smtClean="0">
                <a:solidFill>
                  <a:schemeClr val="accent2">
                    <a:lumMod val="75000"/>
                  </a:schemeClr>
                </a:solidFill>
                <a:latin typeface="Times New Roman" pitchFamily="18" charset="0"/>
                <a:ea typeface="CommercialScript" pitchFamily="18" charset="-93"/>
                <a:cs typeface="Times New Roman" pitchFamily="18" charset="0"/>
              </a:rPr>
              <a:t>:</a:t>
            </a:r>
            <a:endParaRPr lang="vi-VN" sz="2400" b="1" dirty="0">
              <a:solidFill>
                <a:schemeClr val="accent2">
                  <a:lumMod val="75000"/>
                </a:schemeClr>
              </a:solidFill>
              <a:latin typeface="Times New Roman" pitchFamily="18" charset="0"/>
              <a:ea typeface="CommercialScript" pitchFamily="18" charset="-93"/>
              <a:cs typeface="Times New Roman" pitchFamily="18" charset="0"/>
            </a:endParaRPr>
          </a:p>
        </p:txBody>
      </p:sp>
    </p:spTree>
    <p:extLst>
      <p:ext uri="{BB962C8B-B14F-4D97-AF65-F5344CB8AC3E}">
        <p14:creationId xmlns:p14="http://schemas.microsoft.com/office/powerpoint/2010/main" val="8281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par>
                                <p:cTn id="23" presetID="22" presetClass="entr" presetSubtype="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22" presetClass="entr" presetSubtype="1"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35" presetClass="path" presetSubtype="0" accel="50000" decel="50000" fill="hold" nodeType="withEffect">
                                  <p:stCondLst>
                                    <p:cond delay="0"/>
                                  </p:stCondLst>
                                  <p:childTnLst>
                                    <p:animMotion origin="layout" path="M 3.88889E-6 -3.7037E-6 L -0.50556 -3.7037E-6 " pathEditMode="relative" rAng="0" ptsTypes="AA">
                                      <p:cBhvr>
                                        <p:cTn id="45" dur="2000" fill="hold"/>
                                        <p:tgtEl>
                                          <p:spTgt spid="32"/>
                                        </p:tgtEl>
                                        <p:attrNameLst>
                                          <p:attrName>ppt_x</p:attrName>
                                          <p:attrName>ppt_y</p:attrName>
                                        </p:attrNameLst>
                                      </p:cBhvr>
                                      <p:rCtr x="-252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0" y="0"/>
            <a:ext cx="9144000" cy="5143500"/>
            <a:chOff x="0" y="0"/>
            <a:chExt cx="12192000"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23456"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347" r="22819"/>
            <a:stretch>
              <a:fillRect/>
            </a:stretch>
          </p:blipFill>
          <p:spPr>
            <a:xfrm>
              <a:off x="7493000" y="0"/>
              <a:ext cx="4699000" cy="6858000"/>
            </a:xfrm>
            <a:prstGeom prst="rect">
              <a:avLst/>
            </a:prstGeom>
          </p:spPr>
        </p:pic>
      </p:grpSp>
      <p:sp>
        <p:nvSpPr>
          <p:cNvPr id="35" name="Rectangle 34"/>
          <p:cNvSpPr/>
          <p:nvPr/>
        </p:nvSpPr>
        <p:spPr>
          <a:xfrm>
            <a:off x="2483252" y="105431"/>
            <a:ext cx="990600" cy="523220"/>
          </a:xfrm>
          <a:prstGeom prst="rect">
            <a:avLst/>
          </a:prstGeom>
          <a:solidFill>
            <a:srgbClr val="00B050"/>
          </a:solidFill>
        </p:spPr>
        <p:txBody>
          <a:bodyPr wrap="squar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9" name="Picture 38"/>
          <p:cNvPicPr>
            <a:picLocks noChangeAspect="1"/>
          </p:cNvPicPr>
          <p:nvPr/>
        </p:nvPicPr>
        <p:blipFill>
          <a:blip r:embed="rId3"/>
          <a:stretch>
            <a:fillRect/>
          </a:stretch>
        </p:blipFill>
        <p:spPr>
          <a:xfrm>
            <a:off x="5868144" y="355509"/>
            <a:ext cx="3131841" cy="2576281"/>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530146" y="1347614"/>
                <a:ext cx="5193982" cy="968470"/>
              </a:xfrm>
              <a:prstGeom prst="rect">
                <a:avLst/>
              </a:prstGeom>
              <a:noFill/>
            </p:spPr>
            <p:txBody>
              <a:bodyPr wrap="square" rtlCol="0">
                <a:spAutoFit/>
              </a:bodyPr>
              <a:lstStyle/>
              <a:p>
                <a:r>
                  <a:rPr lang="en-US" sz="2800" dirty="0" smtClean="0">
                    <a:latin typeface="Times New Roman" pitchFamily="18" charset="0"/>
                    <a:cs typeface="Times New Roman" pitchFamily="18" charset="0"/>
                  </a:rPr>
                  <a:t>AB = AC . tan </a:t>
                </a:r>
                <a14:m>
                  <m:oMath xmlns:m="http://schemas.openxmlformats.org/officeDocument/2006/math">
                    <m:acc>
                      <m:accPr>
                        <m:chr m:val="̂"/>
                        <m:ctrlPr>
                          <a:rPr lang="en-US" sz="2800" i="1">
                            <a:latin typeface="Cambria Math"/>
                          </a:rPr>
                        </m:ctrlPr>
                      </m:accPr>
                      <m:e>
                        <m:r>
                          <a:rPr lang="en-US" sz="2800" i="1">
                            <a:latin typeface="Cambria Math" panose="02040503050406030204" pitchFamily="18" charset="0"/>
                          </a:rPr>
                          <m:t>𝐵𝐶</m:t>
                        </m:r>
                        <m:r>
                          <a:rPr lang="en-US" sz="2800" b="0" i="1" smtClean="0">
                            <a:latin typeface="Cambria Math"/>
                          </a:rPr>
                          <m:t>𝐴</m:t>
                        </m:r>
                      </m:e>
                    </m:acc>
                  </m:oMath>
                </a14:m>
                <a:r>
                  <a:rPr lang="en-US" sz="2800" dirty="0" smtClean="0">
                    <a:latin typeface="Times New Roman" pitchFamily="18" charset="0"/>
                    <a:cs typeface="Times New Roman" pitchFamily="18" charset="0"/>
                  </a:rPr>
                  <a:t> = 800. tan 38</a:t>
                </a:r>
                <a:r>
                  <a:rPr lang="en-US" sz="2800" baseline="30000"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 625,028 m</a:t>
                </a:r>
                <a:endParaRPr lang="en-US" sz="2800" dirty="0">
                  <a:latin typeface="Times New Roman" pitchFamily="18" charset="0"/>
                  <a:cs typeface="Times New Roman"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30146" y="1347614"/>
                <a:ext cx="5193982" cy="968470"/>
              </a:xfrm>
              <a:prstGeom prst="rect">
                <a:avLst/>
              </a:prstGeom>
              <a:blipFill rotWithShape="1">
                <a:blip r:embed="rId4"/>
                <a:stretch>
                  <a:fillRect l="-2465" t="-4403" b="-16981"/>
                </a:stretch>
              </a:blipFill>
            </p:spPr>
            <p:txBody>
              <a:bodyPr/>
              <a:lstStyle/>
              <a:p>
                <a:r>
                  <a:rPr lang="en-US">
                    <a:noFill/>
                  </a:rPr>
                  <a:t> </a:t>
                </a:r>
              </a:p>
            </p:txBody>
          </p:sp>
        </mc:Fallback>
      </mc:AlternateContent>
      <p:sp>
        <p:nvSpPr>
          <p:cNvPr id="42" name="Rectangle 41"/>
          <p:cNvSpPr/>
          <p:nvPr/>
        </p:nvSpPr>
        <p:spPr>
          <a:xfrm>
            <a:off x="626851" y="2696602"/>
            <a:ext cx="5025269" cy="523220"/>
          </a:xfrm>
          <a:prstGeom prst="rect">
            <a:avLst/>
          </a:prstGeom>
        </p:spPr>
        <p:txBody>
          <a:bodyPr wrap="square">
            <a:spAutoFit/>
          </a:bodyPr>
          <a:lstStyle/>
          <a:p>
            <a:r>
              <a:rPr lang="en-US" sz="2800" dirty="0" smtClean="0">
                <a:latin typeface="Times New Roman" panose="02020603050405020304" pitchFamily="18" charset="0"/>
                <a:ea typeface="Calibri" panose="020F0502020204030204" pitchFamily="34" charset="0"/>
                <a:cs typeface="Times New Roman" panose="02020603050405020304" pitchFamily="18" charset="0"/>
              </a:rPr>
              <a:t>BE= 625,028 + 1,5 = 626,58 (m)</a:t>
            </a:r>
          </a:p>
        </p:txBody>
      </p:sp>
      <p:sp>
        <p:nvSpPr>
          <p:cNvPr id="3" name="Rectangle 2"/>
          <p:cNvSpPr/>
          <p:nvPr/>
        </p:nvSpPr>
        <p:spPr>
          <a:xfrm>
            <a:off x="467544" y="793462"/>
            <a:ext cx="3241400" cy="584775"/>
          </a:xfrm>
          <a:prstGeom prst="rect">
            <a:avLst/>
          </a:prstGeom>
        </p:spPr>
        <p:txBody>
          <a:bodyPr wrap="none">
            <a:spAutoFit/>
          </a:bodyPr>
          <a:lstStyle/>
          <a:p>
            <a:r>
              <a:rPr lang="vi-VN" sz="3200" dirty="0">
                <a:latin typeface="+mj-lt"/>
              </a:rPr>
              <a:t>Độ dài đoạn AB là</a:t>
            </a:r>
            <a:endParaRPr lang="en-US" sz="3200" dirty="0">
              <a:latin typeface="+mj-lt"/>
              <a:cs typeface="Times New Roman" pitchFamily="18" charset="0"/>
            </a:endParaRPr>
          </a:p>
        </p:txBody>
      </p:sp>
      <p:sp>
        <p:nvSpPr>
          <p:cNvPr id="6" name="Rectangle 5"/>
          <p:cNvSpPr/>
          <p:nvPr/>
        </p:nvSpPr>
        <p:spPr>
          <a:xfrm>
            <a:off x="467544" y="2195728"/>
            <a:ext cx="4871847" cy="584775"/>
          </a:xfrm>
          <a:prstGeom prst="rect">
            <a:avLst/>
          </a:prstGeom>
        </p:spPr>
        <p:txBody>
          <a:bodyPr wrap="none">
            <a:spAutoFit/>
          </a:bodyPr>
          <a:lstStyle/>
          <a:p>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khinh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23400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6029" y="946478"/>
            <a:ext cx="3636404"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4</a:t>
            </a:r>
            <a:r>
              <a:rPr lang="en-US" sz="2800" b="1"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con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mèo</a:t>
            </a:r>
            <a:r>
              <a:rPr lang="en-US" sz="2800" b="1" dirty="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sp>
        <p:nvSpPr>
          <p:cNvPr id="6" name="Subtitle 5"/>
          <p:cNvSpPr>
            <a:spLocks noGrp="1"/>
          </p:cNvSpPr>
          <p:nvPr>
            <p:ph type="subTitle" idx="1"/>
          </p:nvPr>
        </p:nvSpPr>
        <p:spPr>
          <a:xfrm>
            <a:off x="136029" y="1491630"/>
            <a:ext cx="5876131" cy="1314450"/>
          </a:xfrm>
        </p:spPr>
        <p:txBody>
          <a:bodyPr>
            <a:noAutofit/>
          </a:bodyPr>
          <a:lstStyle/>
          <a:p>
            <a:pPr algn="just"/>
            <a:r>
              <a:rPr lang="vi-VN" sz="2400" dirty="0">
                <a:solidFill>
                  <a:schemeClr val="tx1"/>
                </a:solidFill>
                <a:latin typeface="+mj-lt"/>
              </a:rPr>
              <a:t>Một con mèo ở trên cành cây cao 5,5m. Để </a:t>
            </a:r>
            <a:r>
              <a:rPr lang="vi-VN" sz="2400" dirty="0" smtClean="0">
                <a:solidFill>
                  <a:schemeClr val="tx1"/>
                </a:solidFill>
                <a:latin typeface="+mj-lt"/>
              </a:rPr>
              <a:t>bắt </a:t>
            </a:r>
            <a:r>
              <a:rPr lang="vi-VN" sz="2400" dirty="0">
                <a:solidFill>
                  <a:schemeClr val="tx1"/>
                </a:solidFill>
                <a:latin typeface="+mj-lt"/>
              </a:rPr>
              <a:t>mèo </a:t>
            </a:r>
            <a:r>
              <a:rPr lang="vi-VN" sz="2400" dirty="0" smtClean="0">
                <a:solidFill>
                  <a:schemeClr val="tx1"/>
                </a:solidFill>
                <a:latin typeface="+mj-lt"/>
              </a:rPr>
              <a:t>xuống cần </a:t>
            </a:r>
            <a:r>
              <a:rPr lang="vi-VN" sz="2400" dirty="0">
                <a:solidFill>
                  <a:schemeClr val="tx1"/>
                </a:solidFill>
                <a:latin typeface="+mj-lt"/>
              </a:rPr>
              <a:t>phải đặt thang sao cho đầu thang đạt độ cao đó. Khi đó góc giữa thang với mặt đất là bao nhiêu, biết chiếc thang dài 7,6m (h.57)?</a:t>
            </a:r>
          </a:p>
        </p:txBody>
      </p:sp>
      <p:sp>
        <p:nvSpPr>
          <p:cNvPr id="9" name="Title 1"/>
          <p:cNvSpPr txBox="1">
            <a:spLocks/>
          </p:cNvSpPr>
          <p:nvPr/>
        </p:nvSpPr>
        <p:spPr>
          <a:xfrm>
            <a:off x="179512" y="51470"/>
            <a:ext cx="8403608" cy="1077218"/>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dirty="0" smtClean="0">
                <a:solidFill>
                  <a:schemeClr val="tx2">
                    <a:lumMod val="75000"/>
                  </a:schemeClr>
                </a:solidFill>
                <a:latin typeface="Times New Roman"/>
                <a:cs typeface="Times New Roman"/>
              </a:rPr>
              <a:t>§</a:t>
            </a:r>
            <a:r>
              <a:rPr lang="en-US" sz="3200" b="1" dirty="0">
                <a:solidFill>
                  <a:schemeClr val="tx2">
                    <a:lumMod val="75000"/>
                  </a:schemeClr>
                </a:solidFill>
                <a:latin typeface="Calibri" pitchFamily="34" charset="0"/>
                <a:cs typeface="Calibri" pitchFamily="34" charset="0"/>
              </a:rPr>
              <a:t>5</a:t>
            </a:r>
            <a:r>
              <a:rPr lang="en-US" sz="3200" dirty="0" smtClean="0">
                <a:latin typeface="Calibri" pitchFamily="34" charset="0"/>
                <a:cs typeface="Calibri" pitchFamily="34" charset="0"/>
              </a:rPr>
              <a:t>.</a:t>
            </a:r>
            <a:r>
              <a:rPr lang="vi-VN" sz="3200" dirty="0" smtClean="0">
                <a:latin typeface="Calibri" pitchFamily="34" charset="0"/>
                <a:cs typeface="Calibri" pitchFamily="34" charset="0"/>
              </a:rPr>
              <a:t> </a:t>
            </a:r>
            <a:r>
              <a:rPr lang="vi-VN" sz="3200" b="1" dirty="0">
                <a:solidFill>
                  <a:srgbClr val="FF0000"/>
                </a:solidFill>
                <a:effectLst>
                  <a:outerShdw blurRad="38100" dist="38100" dir="2700000" algn="tl">
                    <a:srgbClr val="000000">
                      <a:alpha val="43137"/>
                    </a:srgbClr>
                  </a:outerShdw>
                </a:effectLst>
                <a:latin typeface="Calibri" pitchFamily="34" charset="0"/>
                <a:cs typeface="Calibri" pitchFamily="34" charset="0"/>
              </a:rPr>
              <a:t>ỨNG DỤNG THỰC TẾ CÁC TỈ SỐ LƯỢNG GIÁC CỦA GÓC NHỌN</a:t>
            </a: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346" y="1169392"/>
            <a:ext cx="3059831" cy="2704038"/>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2701658587"/>
              </p:ext>
            </p:extLst>
          </p:nvPr>
        </p:nvGraphicFramePr>
        <p:xfrm>
          <a:off x="3392006" y="3875152"/>
          <a:ext cx="1066800" cy="476250"/>
        </p:xfrm>
        <a:graphic>
          <a:graphicData uri="http://schemas.openxmlformats.org/presentationml/2006/ole">
            <mc:AlternateContent xmlns:mc="http://schemas.openxmlformats.org/markup-compatibility/2006">
              <mc:Choice xmlns:v="urn:schemas-microsoft-com:vml" Requires="v">
                <p:oleObj spid="_x0000_s5486" name="Equation" r:id="rId5" imgW="571320" imgH="253800" progId="Equation.DSMT4">
                  <p:embed/>
                </p:oleObj>
              </mc:Choice>
              <mc:Fallback>
                <p:oleObj name="Equation" r:id="rId5" imgW="571320" imgH="253800" progId="Equation.DSMT4">
                  <p:embed/>
                  <p:pic>
                    <p:nvPicPr>
                      <p:cNvPr id="0" name=""/>
                      <p:cNvPicPr/>
                      <p:nvPr/>
                    </p:nvPicPr>
                    <p:blipFill>
                      <a:blip r:embed="rId6"/>
                      <a:stretch>
                        <a:fillRect/>
                      </a:stretch>
                    </p:blipFill>
                    <p:spPr>
                      <a:xfrm>
                        <a:off x="3392006" y="3875152"/>
                        <a:ext cx="1066800" cy="476250"/>
                      </a:xfrm>
                      <a:prstGeom prst="rect">
                        <a:avLst/>
                      </a:prstGeom>
                    </p:spPr>
                  </p:pic>
                </p:oleObj>
              </mc:Fallback>
            </mc:AlternateContent>
          </a:graphicData>
        </a:graphic>
      </p:graphicFrame>
      <p:sp>
        <p:nvSpPr>
          <p:cNvPr id="15" name="TextBox 14"/>
          <p:cNvSpPr txBox="1"/>
          <p:nvPr/>
        </p:nvSpPr>
        <p:spPr>
          <a:xfrm>
            <a:off x="371475" y="3841725"/>
            <a:ext cx="1375321" cy="584775"/>
          </a:xfrm>
          <a:prstGeom prst="rect">
            <a:avLst/>
          </a:prstGeom>
          <a:noFill/>
        </p:spPr>
        <p:txBody>
          <a:bodyPr wrap="square" rtlCol="0">
            <a:spAutoFit/>
          </a:bodyPr>
          <a:lstStyle/>
          <a:p>
            <a:r>
              <a:rPr lang="en-US" sz="3200"/>
              <a:t>sinC =</a:t>
            </a:r>
            <a:endParaRPr lang="vi-VN" sz="3200"/>
          </a:p>
        </p:txBody>
      </p:sp>
      <p:sp>
        <p:nvSpPr>
          <p:cNvPr id="16" name="TextBox 15"/>
          <p:cNvSpPr txBox="1"/>
          <p:nvPr/>
        </p:nvSpPr>
        <p:spPr>
          <a:xfrm>
            <a:off x="2831393" y="3806287"/>
            <a:ext cx="825791" cy="584775"/>
          </a:xfrm>
          <a:prstGeom prst="rect">
            <a:avLst/>
          </a:prstGeom>
          <a:noFill/>
        </p:spPr>
        <p:txBody>
          <a:bodyPr wrap="square" rtlCol="0">
            <a:spAutoFit/>
          </a:bodyPr>
          <a:lstStyle/>
          <a:p>
            <a:r>
              <a:rPr lang="en-US" sz="3200" b="1">
                <a:sym typeface="Symbol"/>
              </a:rPr>
              <a:t></a:t>
            </a:r>
            <a:endParaRPr lang="vi-VN" sz="3200" b="1"/>
          </a:p>
        </p:txBody>
      </p:sp>
      <p:sp>
        <p:nvSpPr>
          <p:cNvPr id="17" name="TextBox 16"/>
          <p:cNvSpPr txBox="1"/>
          <p:nvPr/>
        </p:nvSpPr>
        <p:spPr>
          <a:xfrm>
            <a:off x="433820" y="3291830"/>
            <a:ext cx="4354204"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giữa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đất</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680149335"/>
              </p:ext>
            </p:extLst>
          </p:nvPr>
        </p:nvGraphicFramePr>
        <p:xfrm>
          <a:off x="1501775" y="3708994"/>
          <a:ext cx="590550" cy="857250"/>
        </p:xfrm>
        <a:graphic>
          <a:graphicData uri="http://schemas.openxmlformats.org/presentationml/2006/ole">
            <mc:AlternateContent xmlns:mc="http://schemas.openxmlformats.org/markup-compatibility/2006">
              <mc:Choice xmlns:v="urn:schemas-microsoft-com:vml" Requires="v">
                <p:oleObj spid="_x0000_s5487" name="Equation" r:id="rId7" imgW="317160" imgH="457200" progId="Equation.DSMT4">
                  <p:embed/>
                </p:oleObj>
              </mc:Choice>
              <mc:Fallback>
                <p:oleObj name="Equation" r:id="rId7" imgW="317160" imgH="457200" progId="Equation.DSMT4">
                  <p:embed/>
                  <p:pic>
                    <p:nvPicPr>
                      <p:cNvPr id="0" name=""/>
                      <p:cNvPicPr/>
                      <p:nvPr/>
                    </p:nvPicPr>
                    <p:blipFill>
                      <a:blip r:embed="rId8"/>
                      <a:stretch>
                        <a:fillRect/>
                      </a:stretch>
                    </p:blipFill>
                    <p:spPr>
                      <a:xfrm>
                        <a:off x="1501775" y="3708994"/>
                        <a:ext cx="590550" cy="8572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82744937"/>
              </p:ext>
            </p:extLst>
          </p:nvPr>
        </p:nvGraphicFramePr>
        <p:xfrm>
          <a:off x="2108200" y="3697881"/>
          <a:ext cx="828675" cy="904875"/>
        </p:xfrm>
        <a:graphic>
          <a:graphicData uri="http://schemas.openxmlformats.org/presentationml/2006/ole">
            <mc:AlternateContent xmlns:mc="http://schemas.openxmlformats.org/markup-compatibility/2006">
              <mc:Choice xmlns:v="urn:schemas-microsoft-com:vml" Requires="v">
                <p:oleObj spid="_x0000_s5488" name="Equation" r:id="rId9" imgW="444240" imgH="482400" progId="Equation.DSMT4">
                  <p:embed/>
                </p:oleObj>
              </mc:Choice>
              <mc:Fallback>
                <p:oleObj name="Equation" r:id="rId9" imgW="444240" imgH="482400" progId="Equation.DSMT4">
                  <p:embed/>
                  <p:pic>
                    <p:nvPicPr>
                      <p:cNvPr id="0" name=""/>
                      <p:cNvPicPr/>
                      <p:nvPr/>
                    </p:nvPicPr>
                    <p:blipFill>
                      <a:blip r:embed="rId10"/>
                      <a:stretch>
                        <a:fillRect/>
                      </a:stretch>
                    </p:blipFill>
                    <p:spPr>
                      <a:xfrm>
                        <a:off x="2108200" y="3697881"/>
                        <a:ext cx="828675" cy="904875"/>
                      </a:xfrm>
                      <a:prstGeom prst="rect">
                        <a:avLst/>
                      </a:prstGeom>
                    </p:spPr>
                  </p:pic>
                </p:oleObj>
              </mc:Fallback>
            </mc:AlternateContent>
          </a:graphicData>
        </a:graphic>
      </p:graphicFrame>
      <p:pic>
        <p:nvPicPr>
          <p:cNvPr id="5152"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1087" y="4028743"/>
            <a:ext cx="209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5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par>
                                <p:cTn id="37" presetID="22"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16" presetClass="entr" presetSubtype="21" fill="hold" nodeType="afterEffect">
                                  <p:stCondLst>
                                    <p:cond delay="0"/>
                                  </p:stCondLst>
                                  <p:childTnLst>
                                    <p:set>
                                      <p:cBhvr>
                                        <p:cTn id="42" dur="1" fill="hold">
                                          <p:stCondLst>
                                            <p:cond delay="0"/>
                                          </p:stCondLst>
                                        </p:cTn>
                                        <p:tgtEl>
                                          <p:spTgt spid="5152"/>
                                        </p:tgtEl>
                                        <p:attrNameLst>
                                          <p:attrName>style.visibility</p:attrName>
                                        </p:attrNameLst>
                                      </p:cBhvr>
                                      <p:to>
                                        <p:strVal val="visible"/>
                                      </p:to>
                                    </p:set>
                                    <p:animEffect transition="in" filter="barn(inVertical)">
                                      <p:cBhvr>
                                        <p:cTn id="43" dur="500"/>
                                        <p:tgtEl>
                                          <p:spTgt spid="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6029" y="833374"/>
            <a:ext cx="3931915"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5</a:t>
            </a:r>
            <a:r>
              <a:rPr lang="en-US" sz="2800" b="1"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đài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quan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sát</a:t>
            </a:r>
            <a:r>
              <a:rPr lang="en-US" sz="2800" b="1" dirty="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12532786"/>
              </p:ext>
            </p:extLst>
          </p:nvPr>
        </p:nvGraphicFramePr>
        <p:xfrm>
          <a:off x="3135011" y="3765064"/>
          <a:ext cx="1420813" cy="476250"/>
        </p:xfrm>
        <a:graphic>
          <a:graphicData uri="http://schemas.openxmlformats.org/presentationml/2006/ole">
            <mc:AlternateContent xmlns:mc="http://schemas.openxmlformats.org/markup-compatibility/2006">
              <mc:Choice xmlns:v="urn:schemas-microsoft-com:vml" Requires="v">
                <p:oleObj spid="_x0000_s4615" name="Equation" r:id="rId4" imgW="761760" imgH="253800" progId="Equation.DSMT4">
                  <p:embed/>
                </p:oleObj>
              </mc:Choice>
              <mc:Fallback>
                <p:oleObj name="Equation" r:id="rId4" imgW="761760" imgH="253800" progId="Equation.DSMT4">
                  <p:embed/>
                  <p:pic>
                    <p:nvPicPr>
                      <p:cNvPr id="0" name=""/>
                      <p:cNvPicPr/>
                      <p:nvPr/>
                    </p:nvPicPr>
                    <p:blipFill>
                      <a:blip r:embed="rId5"/>
                      <a:stretch>
                        <a:fillRect/>
                      </a:stretch>
                    </p:blipFill>
                    <p:spPr>
                      <a:xfrm>
                        <a:off x="3135011" y="3765064"/>
                        <a:ext cx="1420813" cy="476250"/>
                      </a:xfrm>
                      <a:prstGeom prst="rect">
                        <a:avLst/>
                      </a:prstGeom>
                    </p:spPr>
                  </p:pic>
                </p:oleObj>
              </mc:Fallback>
            </mc:AlternateContent>
          </a:graphicData>
        </a:graphic>
      </p:graphicFrame>
      <p:sp>
        <p:nvSpPr>
          <p:cNvPr id="6" name="Subtitle 5"/>
          <p:cNvSpPr>
            <a:spLocks noGrp="1"/>
          </p:cNvSpPr>
          <p:nvPr>
            <p:ph type="subTitle" idx="1"/>
          </p:nvPr>
        </p:nvSpPr>
        <p:spPr>
          <a:xfrm>
            <a:off x="136029" y="1327156"/>
            <a:ext cx="6020147" cy="1314450"/>
          </a:xfrm>
        </p:spPr>
        <p:txBody>
          <a:bodyPr>
            <a:noAutofit/>
          </a:bodyPr>
          <a:lstStyle/>
          <a:p>
            <a:pPr algn="just"/>
            <a:r>
              <a:rPr lang="vi-VN" sz="2400" dirty="0">
                <a:solidFill>
                  <a:schemeClr val="tx1"/>
                </a:solidFill>
                <a:latin typeface="+mj-lt"/>
              </a:rPr>
              <a:t>Đài kiểm soát không lưu Nội Bài cao 95m. Ở một thời điểm nào đó vào ban ngày, Mặt Trời chiếu tạo bóng dài 200m trên mặt đất. Hỏi lúc đó góc tạo bởi tia sáng Mặt Trời và mặt đất là bao nhiêu (h.58)?</a:t>
            </a:r>
          </a:p>
        </p:txBody>
      </p:sp>
      <p:sp>
        <p:nvSpPr>
          <p:cNvPr id="9" name="Title 1"/>
          <p:cNvSpPr txBox="1">
            <a:spLocks/>
          </p:cNvSpPr>
          <p:nvPr/>
        </p:nvSpPr>
        <p:spPr>
          <a:xfrm>
            <a:off x="179512" y="33467"/>
            <a:ext cx="8403608" cy="95410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tx2">
                    <a:lumMod val="75000"/>
                  </a:schemeClr>
                </a:solidFill>
                <a:cs typeface="Times New Roman"/>
              </a:rPr>
              <a:t>§</a:t>
            </a:r>
            <a:r>
              <a:rPr lang="en-US" sz="2800" b="1" dirty="0" smtClean="0">
                <a:solidFill>
                  <a:schemeClr val="tx2">
                    <a:lumMod val="75000"/>
                  </a:schemeClr>
                </a:solidFill>
                <a:cs typeface="Times New Roman"/>
              </a:rPr>
              <a:t>5</a:t>
            </a:r>
            <a:r>
              <a:rPr lang="en-US" sz="2800" dirty="0" smtClean="0">
                <a:cs typeface="Calibri" pitchFamily="34" charset="0"/>
              </a:rPr>
              <a:t>.</a:t>
            </a:r>
            <a:r>
              <a:rPr lang="vi-VN" sz="2800" dirty="0" smtClean="0">
                <a:cs typeface="Calibri" pitchFamily="34" charset="0"/>
              </a:rPr>
              <a:t> </a:t>
            </a:r>
            <a:r>
              <a:rPr lang="vi-VN" sz="2800" b="1" dirty="0">
                <a:solidFill>
                  <a:srgbClr val="FF0000"/>
                </a:solidFill>
                <a:effectLst>
                  <a:outerShdw blurRad="38100" dist="38100" dir="2700000" algn="tl">
                    <a:srgbClr val="000000">
                      <a:alpha val="43137"/>
                    </a:srgbClr>
                  </a:outerShdw>
                </a:effectLst>
                <a:cs typeface="Calibri" pitchFamily="34" charset="0"/>
              </a:rPr>
              <a:t>ỨNG DỤNG THỰC TẾ CÁC TỈ SỐ LƯỢNG GIÁC CỦA GÓC NHỌN</a:t>
            </a: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TextBox 17"/>
          <p:cNvSpPr txBox="1"/>
          <p:nvPr/>
        </p:nvSpPr>
        <p:spPr>
          <a:xfrm>
            <a:off x="371475" y="3749259"/>
            <a:ext cx="1375321" cy="584775"/>
          </a:xfrm>
          <a:prstGeom prst="rect">
            <a:avLst/>
          </a:prstGeom>
          <a:noFill/>
        </p:spPr>
        <p:txBody>
          <a:bodyPr wrap="square" rtlCol="0">
            <a:spAutoFit/>
          </a:bodyPr>
          <a:lstStyle/>
          <a:p>
            <a:r>
              <a:rPr lang="en-US" sz="3200" dirty="0" err="1"/>
              <a:t>tanP</a:t>
            </a:r>
            <a:r>
              <a:rPr lang="en-US" sz="3200" dirty="0"/>
              <a:t> =</a:t>
            </a:r>
            <a:endParaRPr lang="vi-VN" sz="3200" dirty="0"/>
          </a:p>
        </p:txBody>
      </p:sp>
      <p:sp>
        <p:nvSpPr>
          <p:cNvPr id="5" name="TextBox 4"/>
          <p:cNvSpPr txBox="1"/>
          <p:nvPr/>
        </p:nvSpPr>
        <p:spPr>
          <a:xfrm>
            <a:off x="171128" y="3147814"/>
            <a:ext cx="6057056"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bởi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đất</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317526477"/>
              </p:ext>
            </p:extLst>
          </p:nvPr>
        </p:nvGraphicFramePr>
        <p:xfrm>
          <a:off x="1517650" y="3627640"/>
          <a:ext cx="661988" cy="833438"/>
        </p:xfrm>
        <a:graphic>
          <a:graphicData uri="http://schemas.openxmlformats.org/presentationml/2006/ole">
            <mc:AlternateContent xmlns:mc="http://schemas.openxmlformats.org/markup-compatibility/2006">
              <mc:Choice xmlns:v="urn:schemas-microsoft-com:vml" Requires="v">
                <p:oleObj spid="_x0000_s4616" name="Equation" r:id="rId6" imgW="355320" imgH="444240" progId="Equation.DSMT4">
                  <p:embed/>
                </p:oleObj>
              </mc:Choice>
              <mc:Fallback>
                <p:oleObj name="Equation" r:id="rId6" imgW="355320" imgH="444240" progId="Equation.DSMT4">
                  <p:embed/>
                  <p:pic>
                    <p:nvPicPr>
                      <p:cNvPr id="0" name=""/>
                      <p:cNvPicPr/>
                      <p:nvPr/>
                    </p:nvPicPr>
                    <p:blipFill>
                      <a:blip r:embed="rId7"/>
                      <a:stretch>
                        <a:fillRect/>
                      </a:stretch>
                    </p:blipFill>
                    <p:spPr>
                      <a:xfrm>
                        <a:off x="1517650" y="3627640"/>
                        <a:ext cx="661988" cy="83343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72274324"/>
              </p:ext>
            </p:extLst>
          </p:nvPr>
        </p:nvGraphicFramePr>
        <p:xfrm>
          <a:off x="2183532" y="3629228"/>
          <a:ext cx="876300" cy="857250"/>
        </p:xfrm>
        <a:graphic>
          <a:graphicData uri="http://schemas.openxmlformats.org/presentationml/2006/ole">
            <mc:AlternateContent xmlns:mc="http://schemas.openxmlformats.org/markup-compatibility/2006">
              <mc:Choice xmlns:v="urn:schemas-microsoft-com:vml" Requires="v">
                <p:oleObj spid="_x0000_s4617" name="Equation" r:id="rId8" imgW="469800" imgH="457200" progId="Equation.DSMT4">
                  <p:embed/>
                </p:oleObj>
              </mc:Choice>
              <mc:Fallback>
                <p:oleObj name="Equation" r:id="rId8" imgW="469800" imgH="457200" progId="Equation.DSMT4">
                  <p:embed/>
                  <p:pic>
                    <p:nvPicPr>
                      <p:cNvPr id="0" name=""/>
                      <p:cNvPicPr/>
                      <p:nvPr/>
                    </p:nvPicPr>
                    <p:blipFill>
                      <a:blip r:embed="rId9"/>
                      <a:stretch>
                        <a:fillRect/>
                      </a:stretch>
                    </p:blipFill>
                    <p:spPr>
                      <a:xfrm>
                        <a:off x="2183532" y="3629228"/>
                        <a:ext cx="876300" cy="857250"/>
                      </a:xfrm>
                      <a:prstGeom prst="rect">
                        <a:avLst/>
                      </a:prstGeom>
                    </p:spPr>
                  </p:pic>
                </p:oleObj>
              </mc:Fallback>
            </mc:AlternateContent>
          </a:graphicData>
        </a:graphic>
      </p:graphicFrame>
      <p:pic>
        <p:nvPicPr>
          <p:cNvPr id="4188" name="Picture 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4196161"/>
            <a:ext cx="209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394896" y="1719188"/>
            <a:ext cx="2473800" cy="1812054"/>
            <a:chOff x="6394896" y="1719188"/>
            <a:chExt cx="2473800" cy="1812054"/>
          </a:xfrm>
        </p:grpSpPr>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94896" y="1719188"/>
              <a:ext cx="2473800" cy="1812054"/>
            </a:xfrm>
            <a:prstGeom prst="rect">
              <a:avLst/>
            </a:prstGeom>
          </p:spPr>
        </p:pic>
        <p:sp>
          <p:nvSpPr>
            <p:cNvPr id="19" name="TextBox 18"/>
            <p:cNvSpPr txBox="1"/>
            <p:nvPr/>
          </p:nvSpPr>
          <p:spPr>
            <a:xfrm>
              <a:off x="6965156" y="2961506"/>
              <a:ext cx="1375321" cy="369332"/>
            </a:xfrm>
            <a:prstGeom prst="rect">
              <a:avLst/>
            </a:prstGeom>
            <a:noFill/>
          </p:spPr>
          <p:txBody>
            <a:bodyPr wrap="square" rtlCol="0">
              <a:spAutoFit/>
            </a:bodyPr>
            <a:lstStyle/>
            <a:p>
              <a:r>
                <a:rPr lang="en-US"/>
                <a:t>M</a:t>
              </a:r>
              <a:endParaRPr lang="vi-VN"/>
            </a:p>
          </p:txBody>
        </p:sp>
      </p:grpSp>
      <p:pic>
        <p:nvPicPr>
          <p:cNvPr id="21" name="Picture 270">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80530"/>
            <a:ext cx="7133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0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4188"/>
                                        </p:tgtEl>
                                        <p:attrNameLst>
                                          <p:attrName>style.visibility</p:attrName>
                                        </p:attrNameLst>
                                      </p:cBhvr>
                                      <p:to>
                                        <p:strVal val="visible"/>
                                      </p:to>
                                    </p:set>
                                    <p:animEffect transition="in" filter="wipe(up)">
                                      <p:cBhvr>
                                        <p:cTn id="35" dur="500"/>
                                        <p:tgtEl>
                                          <p:spTgt spid="4188"/>
                                        </p:tgtEl>
                                      </p:cBhvr>
                                    </p:animEffect>
                                  </p:childTnLst>
                                </p:cTn>
                              </p:par>
                              <p:par>
                                <p:cTn id="36" presetID="22" presetClass="entr" presetSubtype="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6029" y="915566"/>
            <a:ext cx="4724003"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6</a:t>
            </a:r>
            <a:r>
              <a:rPr lang="en-US" sz="2800" b="1"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máy</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bay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hạ</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cánh</a:t>
            </a:r>
            <a:r>
              <a:rPr lang="en-US" sz="2800" b="1" dirty="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sp>
        <p:nvSpPr>
          <p:cNvPr id="6" name="Subtitle 5"/>
          <p:cNvSpPr>
            <a:spLocks noGrp="1"/>
          </p:cNvSpPr>
          <p:nvPr>
            <p:ph type="subTitle" idx="1"/>
          </p:nvPr>
        </p:nvSpPr>
        <p:spPr>
          <a:xfrm>
            <a:off x="136029" y="1491630"/>
            <a:ext cx="8900467" cy="2796778"/>
          </a:xfrm>
        </p:spPr>
        <p:txBody>
          <a:bodyPr>
            <a:noAutofit/>
          </a:bodyPr>
          <a:lstStyle/>
          <a:p>
            <a:pPr algn="just"/>
            <a:r>
              <a:rPr lang="vi-VN" sz="2800" dirty="0">
                <a:solidFill>
                  <a:schemeClr val="tx1"/>
                </a:solidFill>
                <a:latin typeface="Times New Roman" pitchFamily="18" charset="0"/>
                <a:cs typeface="Times New Roman" pitchFamily="18" charset="0"/>
              </a:rPr>
              <a:t>Một máy bay đang bay trên độ cao 10km. Khi hạ cánh xuống mặt đất, đường bay của máy bay tạo một góc nghiêng so với mặt đất.</a:t>
            </a:r>
          </a:p>
          <a:p>
            <a:pPr algn="just"/>
            <a:r>
              <a:rPr lang="vi-VN" sz="2800" dirty="0">
                <a:solidFill>
                  <a:schemeClr val="tx1"/>
                </a:solidFill>
                <a:latin typeface="Times New Roman" pitchFamily="18" charset="0"/>
                <a:cs typeface="Times New Roman" pitchFamily="18" charset="0"/>
              </a:rPr>
              <a:t>a) Nếu phi công muốn tạo góc nghiêng 50 thì cách sân bay bao nhiêu ki-lô-mét phải bắt đầu cho máy bay hạ cánh?</a:t>
            </a:r>
          </a:p>
          <a:p>
            <a:pPr algn="just"/>
            <a:r>
              <a:rPr lang="vi-VN" sz="2800" dirty="0">
                <a:solidFill>
                  <a:schemeClr val="tx1"/>
                </a:solidFill>
                <a:latin typeface="Times New Roman" pitchFamily="18" charset="0"/>
                <a:cs typeface="Times New Roman" pitchFamily="18" charset="0"/>
              </a:rPr>
              <a:t>b) Nếu cách sân bay 350km máy bay bắt đầu hạ cánh thì góc nghiêng là bao nhiêu?</a:t>
            </a:r>
          </a:p>
        </p:txBody>
      </p:sp>
      <p:sp>
        <p:nvSpPr>
          <p:cNvPr id="9" name="Title 1"/>
          <p:cNvSpPr txBox="1">
            <a:spLocks/>
          </p:cNvSpPr>
          <p:nvPr/>
        </p:nvSpPr>
        <p:spPr>
          <a:xfrm>
            <a:off x="179512" y="105475"/>
            <a:ext cx="8712968" cy="95410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chemeClr val="tx2">
                    <a:lumMod val="75000"/>
                  </a:schemeClr>
                </a:solidFill>
                <a:cs typeface="Times New Roman"/>
              </a:rPr>
              <a:t>§</a:t>
            </a:r>
            <a:r>
              <a:rPr lang="en-US" sz="2800" b="1" dirty="0" smtClean="0">
                <a:solidFill>
                  <a:schemeClr val="tx2">
                    <a:lumMod val="75000"/>
                  </a:schemeClr>
                </a:solidFill>
                <a:cs typeface="Times New Roman"/>
              </a:rPr>
              <a:t>5</a:t>
            </a:r>
            <a:r>
              <a:rPr lang="en-US" sz="2800" dirty="0" smtClean="0">
                <a:cs typeface="Calibri" pitchFamily="34" charset="0"/>
              </a:rPr>
              <a:t>.</a:t>
            </a:r>
            <a:r>
              <a:rPr lang="vi-VN" sz="2800" dirty="0" smtClean="0">
                <a:cs typeface="Calibri" pitchFamily="34" charset="0"/>
              </a:rPr>
              <a:t> </a:t>
            </a:r>
            <a:r>
              <a:rPr lang="vi-VN" sz="2800" b="1" dirty="0">
                <a:solidFill>
                  <a:srgbClr val="FF0000"/>
                </a:solidFill>
                <a:effectLst>
                  <a:outerShdw blurRad="38100" dist="38100" dir="2700000" algn="tl">
                    <a:srgbClr val="000000">
                      <a:alpha val="43137"/>
                    </a:srgbClr>
                  </a:outerShdw>
                </a:effectLst>
                <a:cs typeface="Calibri" pitchFamily="34" charset="0"/>
              </a:rPr>
              <a:t>ỨNG DỤNG THỰC TẾ CÁC TỈ SỐ </a:t>
            </a:r>
            <a:r>
              <a:rPr lang="vi-VN" sz="2800" b="1" dirty="0" smtClean="0">
                <a:solidFill>
                  <a:srgbClr val="FF0000"/>
                </a:solidFill>
                <a:effectLst>
                  <a:outerShdw blurRad="38100" dist="38100" dir="2700000" algn="tl">
                    <a:srgbClr val="000000">
                      <a:alpha val="43137"/>
                    </a:srgbClr>
                  </a:outerShdw>
                </a:effectLst>
                <a:cs typeface="Calibri" pitchFamily="34" charset="0"/>
              </a:rPr>
              <a:t>LƯỢNG</a:t>
            </a:r>
            <a:r>
              <a:rPr lang="en-US" sz="2800" b="1" dirty="0" smtClean="0">
                <a:solidFill>
                  <a:srgbClr val="FF0000"/>
                </a:solidFill>
                <a:effectLst>
                  <a:outerShdw blurRad="38100" dist="38100" dir="2700000" algn="tl">
                    <a:srgbClr val="000000">
                      <a:alpha val="43137"/>
                    </a:srgbClr>
                  </a:outerShdw>
                </a:effectLst>
                <a:cs typeface="Calibri" pitchFamily="34" charset="0"/>
              </a:rPr>
              <a:t> </a:t>
            </a:r>
            <a:r>
              <a:rPr lang="vi-VN" sz="2800" b="1" dirty="0" smtClean="0">
                <a:solidFill>
                  <a:srgbClr val="FF0000"/>
                </a:solidFill>
                <a:effectLst>
                  <a:outerShdw blurRad="38100" dist="38100" dir="2700000" algn="tl">
                    <a:srgbClr val="000000">
                      <a:alpha val="43137"/>
                    </a:srgbClr>
                  </a:outerShdw>
                </a:effectLst>
                <a:cs typeface="Calibri" pitchFamily="34" charset="0"/>
              </a:rPr>
              <a:t>GIÁC </a:t>
            </a:r>
            <a:r>
              <a:rPr lang="vi-VN" sz="2800" b="1" dirty="0">
                <a:solidFill>
                  <a:srgbClr val="FF0000"/>
                </a:solidFill>
                <a:effectLst>
                  <a:outerShdw blurRad="38100" dist="38100" dir="2700000" algn="tl">
                    <a:srgbClr val="000000">
                      <a:alpha val="43137"/>
                    </a:srgbClr>
                  </a:outerShdw>
                </a:effectLst>
                <a:cs typeface="Calibri" pitchFamily="34" charset="0"/>
              </a:rPr>
              <a:t>CỦA GÓC NHỌN</a:t>
            </a: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9807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14350"/>
            <a:ext cx="7315200" cy="4114800"/>
          </a:xfrm>
          <a:prstGeom prst="rect">
            <a:avLst/>
          </a:prstGeom>
        </p:spPr>
      </p:pic>
      <p:pic>
        <p:nvPicPr>
          <p:cNvPr id="1026" name="Picture 2" descr="C:\Users\Administrator\Downloads\—Pngtree—scary typhoon flooding the house_39551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1"/>
            <a:ext cx="8229600" cy="4408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Tai nguyen thiet ke tro choi\Bảng gỗ\49f1b87228eb6bdb68e300357ebeb9ca (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602717" y="416154"/>
            <a:ext cx="4680783" cy="9544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6" action="ppaction://hlinksldjump"/>
          </p:cNvPr>
          <p:cNvSpPr/>
          <p:nvPr/>
        </p:nvSpPr>
        <p:spPr>
          <a:xfrm>
            <a:off x="1896315" y="581766"/>
            <a:ext cx="2385588" cy="830997"/>
          </a:xfrm>
          <a:prstGeom prst="rect">
            <a:avLst/>
          </a:prstGeom>
          <a:noFill/>
        </p:spPr>
        <p:txBody>
          <a:bodyPr wrap="none" lIns="91440" tIns="45720" rIns="91440" bIns="45720">
            <a:spAutoFit/>
          </a:bodyPr>
          <a:lstStyle/>
          <a:p>
            <a:pPr algn="ctr"/>
            <a:r>
              <a:rPr lang="en-US" sz="24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MIỀN TRUNG </a:t>
            </a:r>
          </a:p>
          <a:p>
            <a:pPr algn="ctr"/>
            <a:r>
              <a:rPr lang="en-US" sz="2400"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VÙNG LŨ</a:t>
            </a:r>
          </a:p>
        </p:txBody>
      </p:sp>
      <p:pic>
        <p:nvPicPr>
          <p:cNvPr id="7" name="Ảnh 9">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6323822" y="4047995"/>
            <a:ext cx="2286778" cy="665523"/>
          </a:xfrm>
          <a:prstGeom prst="rect">
            <a:avLst/>
          </a:prstGeom>
        </p:spPr>
      </p:pic>
    </p:spTree>
    <p:extLst>
      <p:ext uri="{BB962C8B-B14F-4D97-AF65-F5344CB8AC3E}">
        <p14:creationId xmlns:p14="http://schemas.microsoft.com/office/powerpoint/2010/main" val="497331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36029" y="-37678"/>
            <a:ext cx="4651995"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6</a:t>
            </a:r>
            <a:r>
              <a:rPr lang="en-US" sz="2800" b="1"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máy</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bay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hạ</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cánh</a:t>
            </a:r>
            <a:r>
              <a:rPr lang="en-US" sz="2800" b="1" dirty="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93454385"/>
              </p:ext>
            </p:extLst>
          </p:nvPr>
        </p:nvGraphicFramePr>
        <p:xfrm>
          <a:off x="755576" y="4227934"/>
          <a:ext cx="2419350" cy="522013"/>
        </p:xfrm>
        <a:graphic>
          <a:graphicData uri="http://schemas.openxmlformats.org/presentationml/2006/ole">
            <mc:AlternateContent xmlns:mc="http://schemas.openxmlformats.org/markup-compatibility/2006">
              <mc:Choice xmlns:v="urn:schemas-microsoft-com:vml" Requires="v">
                <p:oleObj spid="_x0000_s6547" name="Equation" r:id="rId4" imgW="1282680" imgH="228600" progId="Equation.DSMT4">
                  <p:embed/>
                </p:oleObj>
              </mc:Choice>
              <mc:Fallback>
                <p:oleObj name="Equation" r:id="rId4" imgW="1282680" imgH="228600" progId="Equation.DSMT4">
                  <p:embed/>
                  <p:pic>
                    <p:nvPicPr>
                      <p:cNvPr id="0" name=""/>
                      <p:cNvPicPr/>
                      <p:nvPr/>
                    </p:nvPicPr>
                    <p:blipFill>
                      <a:blip r:embed="rId5"/>
                      <a:stretch>
                        <a:fillRect/>
                      </a:stretch>
                    </p:blipFill>
                    <p:spPr>
                      <a:xfrm>
                        <a:off x="755576" y="4227934"/>
                        <a:ext cx="2419350" cy="522013"/>
                      </a:xfrm>
                      <a:prstGeom prst="rect">
                        <a:avLst/>
                      </a:prstGeom>
                    </p:spPr>
                  </p:pic>
                </p:oleObj>
              </mc:Fallback>
            </mc:AlternateContent>
          </a:graphicData>
        </a:graphic>
      </p:graphicFrame>
      <p:sp>
        <p:nvSpPr>
          <p:cNvPr id="6" name="Subtitle 5"/>
          <p:cNvSpPr>
            <a:spLocks noGrp="1"/>
          </p:cNvSpPr>
          <p:nvPr>
            <p:ph type="subTitle" idx="1"/>
          </p:nvPr>
        </p:nvSpPr>
        <p:spPr>
          <a:xfrm>
            <a:off x="136029" y="500658"/>
            <a:ext cx="8835727" cy="1314450"/>
          </a:xfrm>
        </p:spPr>
        <p:txBody>
          <a:bodyPr>
            <a:noAutofit/>
          </a:bodyPr>
          <a:lstStyle/>
          <a:p>
            <a:pPr algn="just"/>
            <a:r>
              <a:rPr lang="vi-VN" sz="2400" dirty="0">
                <a:solidFill>
                  <a:schemeClr val="tx1"/>
                </a:solidFill>
                <a:latin typeface="+mj-lt"/>
              </a:rPr>
              <a:t>Một máy bay đang bay trên </a:t>
            </a:r>
            <a:r>
              <a:rPr lang="vi-VN" sz="2400" dirty="0">
                <a:solidFill>
                  <a:srgbClr val="FF0000"/>
                </a:solidFill>
                <a:latin typeface="+mj-lt"/>
              </a:rPr>
              <a:t>độ cao 10km</a:t>
            </a:r>
            <a:r>
              <a:rPr lang="vi-VN" sz="2400" dirty="0">
                <a:solidFill>
                  <a:schemeClr val="tx1"/>
                </a:solidFill>
                <a:latin typeface="+mj-lt"/>
              </a:rPr>
              <a:t>. Khi hạ cánh xuống mặt đất, đường bay của máy bay tạo một góc nghiêng so với mặt đất.</a:t>
            </a:r>
          </a:p>
          <a:p>
            <a:pPr algn="just"/>
            <a:r>
              <a:rPr lang="vi-VN" sz="2400" dirty="0">
                <a:solidFill>
                  <a:schemeClr val="tx1"/>
                </a:solidFill>
                <a:latin typeface="+mj-lt"/>
              </a:rPr>
              <a:t>a) Nếu phi công muốn tạo </a:t>
            </a:r>
            <a:r>
              <a:rPr lang="vi-VN" sz="2400" dirty="0">
                <a:solidFill>
                  <a:srgbClr val="FF0000"/>
                </a:solidFill>
                <a:latin typeface="+mj-lt"/>
              </a:rPr>
              <a:t>góc nghiêng 5</a:t>
            </a:r>
            <a:r>
              <a:rPr lang="en-US" sz="2400" baseline="30000" dirty="0">
                <a:solidFill>
                  <a:srgbClr val="FF0000"/>
                </a:solidFill>
                <a:latin typeface="+mj-lt"/>
              </a:rPr>
              <a:t>o</a:t>
            </a:r>
            <a:r>
              <a:rPr lang="vi-VN" sz="2400" dirty="0">
                <a:solidFill>
                  <a:srgbClr val="FF0000"/>
                </a:solidFill>
                <a:latin typeface="+mj-lt"/>
              </a:rPr>
              <a:t> </a:t>
            </a:r>
            <a:r>
              <a:rPr lang="vi-VN" sz="2400" dirty="0">
                <a:solidFill>
                  <a:schemeClr val="tx1"/>
                </a:solidFill>
                <a:latin typeface="+mj-lt"/>
              </a:rPr>
              <a:t>thì cách sân bay bao nhiêu ki-lô-mét phải bắt đầu cho máy bay hạ cánh</a:t>
            </a:r>
            <a:r>
              <a:rPr lang="vi-VN" sz="2400" dirty="0" smtClean="0">
                <a:solidFill>
                  <a:schemeClr val="tx1"/>
                </a:solidFill>
                <a:latin typeface="+mj-lt"/>
              </a:rPr>
              <a:t>?</a:t>
            </a:r>
            <a:endParaRPr lang="vi-VN" sz="2400" dirty="0">
              <a:solidFill>
                <a:schemeClr val="tx1"/>
              </a:solidFill>
              <a:latin typeface="+mj-lt"/>
            </a:endParaRP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TextBox 17"/>
          <p:cNvSpPr txBox="1"/>
          <p:nvPr/>
        </p:nvSpPr>
        <p:spPr>
          <a:xfrm>
            <a:off x="371475" y="2655595"/>
            <a:ext cx="1375321" cy="584775"/>
          </a:xfrm>
          <a:prstGeom prst="rect">
            <a:avLst/>
          </a:prstGeom>
          <a:noFill/>
        </p:spPr>
        <p:txBody>
          <a:bodyPr wrap="square" rtlCol="0">
            <a:spAutoFit/>
          </a:bodyPr>
          <a:lstStyle/>
          <a:p>
            <a:r>
              <a:rPr lang="en-US" sz="3200" dirty="0" err="1">
                <a:latin typeface="Times New Roman" pitchFamily="18" charset="0"/>
                <a:cs typeface="Times New Roman" pitchFamily="18" charset="0"/>
              </a:rPr>
              <a:t>sinA</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5" name="TextBox 4"/>
          <p:cNvSpPr txBox="1"/>
          <p:nvPr/>
        </p:nvSpPr>
        <p:spPr>
          <a:xfrm>
            <a:off x="27112" y="2139702"/>
            <a:ext cx="8505328" cy="523220"/>
          </a:xfrm>
          <a:prstGeom prst="rect">
            <a:avLst/>
          </a:prstGeom>
          <a:noFill/>
        </p:spPr>
        <p:txBody>
          <a:bodyPr wrap="square" rtlCol="0">
            <a:spAutoFit/>
          </a:bodyPr>
          <a:lstStyle/>
          <a:p>
            <a:r>
              <a:rPr lang="en-US" sz="2800" dirty="0">
                <a:solidFill>
                  <a:srgbClr val="FF0000"/>
                </a:solidFill>
                <a:latin typeface="Times New Roman" pitchFamily="18" charset="0"/>
                <a:cs typeface="Times New Roman" pitchFamily="18" charset="0"/>
              </a:rPr>
              <a:t>a) </a:t>
            </a:r>
            <a:r>
              <a:rPr lang="en-US" sz="2800" dirty="0" err="1">
                <a:solidFill>
                  <a:srgbClr val="FF0000"/>
                </a:solidFill>
                <a:latin typeface="Times New Roman" pitchFamily="18" charset="0"/>
                <a:cs typeface="Times New Roman" pitchFamily="18" charset="0"/>
              </a:rPr>
              <a:t>Khoảng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cách giữa máy bay và sân ba</a:t>
            </a:r>
            <a:r>
              <a:rPr lang="en-US" sz="2800" dirty="0">
                <a:solidFill>
                  <a:srgbClr val="FF0000"/>
                </a:solidFill>
                <a:latin typeface="Times New Roman" pitchFamily="18" charset="0"/>
                <a:cs typeface="Times New Roman" pitchFamily="18" charset="0"/>
              </a:rPr>
              <a:t>y:</a:t>
            </a:r>
            <a:endParaRPr lang="vi-VN" sz="2800" dirty="0">
              <a:solidFill>
                <a:srgbClr val="FF0000"/>
              </a:solidFill>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236876180"/>
              </p:ext>
            </p:extLst>
          </p:nvPr>
        </p:nvGraphicFramePr>
        <p:xfrm>
          <a:off x="1552575" y="2584037"/>
          <a:ext cx="590550" cy="699531"/>
        </p:xfrm>
        <a:graphic>
          <a:graphicData uri="http://schemas.openxmlformats.org/presentationml/2006/ole">
            <mc:AlternateContent xmlns:mc="http://schemas.openxmlformats.org/markup-compatibility/2006">
              <mc:Choice xmlns:v="urn:schemas-microsoft-com:vml" Requires="v">
                <p:oleObj spid="_x0000_s6548" name="Equation" r:id="rId6" imgW="317160" imgH="444240" progId="Equation.DSMT4">
                  <p:embed/>
                </p:oleObj>
              </mc:Choice>
              <mc:Fallback>
                <p:oleObj name="Equation" r:id="rId6" imgW="317160" imgH="444240" progId="Equation.DSMT4">
                  <p:embed/>
                  <p:pic>
                    <p:nvPicPr>
                      <p:cNvPr id="0" name=""/>
                      <p:cNvPicPr/>
                      <p:nvPr/>
                    </p:nvPicPr>
                    <p:blipFill>
                      <a:blip r:embed="rId7"/>
                      <a:stretch>
                        <a:fillRect/>
                      </a:stretch>
                    </p:blipFill>
                    <p:spPr>
                      <a:xfrm>
                        <a:off x="1552575" y="2584037"/>
                        <a:ext cx="590550" cy="699531"/>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25470678"/>
              </p:ext>
            </p:extLst>
          </p:nvPr>
        </p:nvGraphicFramePr>
        <p:xfrm>
          <a:off x="3492060" y="3319314"/>
          <a:ext cx="1089025" cy="857250"/>
        </p:xfrm>
        <a:graphic>
          <a:graphicData uri="http://schemas.openxmlformats.org/presentationml/2006/ole">
            <mc:AlternateContent xmlns:mc="http://schemas.openxmlformats.org/markup-compatibility/2006">
              <mc:Choice xmlns:v="urn:schemas-microsoft-com:vml" Requires="v">
                <p:oleObj spid="_x0000_s6549" name="Equation" r:id="rId8" imgW="583920" imgH="457200" progId="Equation.DSMT4">
                  <p:embed/>
                </p:oleObj>
              </mc:Choice>
              <mc:Fallback>
                <p:oleObj name="Equation" r:id="rId8" imgW="583920" imgH="457200" progId="Equation.DSMT4">
                  <p:embed/>
                  <p:pic>
                    <p:nvPicPr>
                      <p:cNvPr id="0" name=""/>
                      <p:cNvPicPr/>
                      <p:nvPr/>
                    </p:nvPicPr>
                    <p:blipFill>
                      <a:blip r:embed="rId9"/>
                      <a:stretch>
                        <a:fillRect/>
                      </a:stretch>
                    </p:blipFill>
                    <p:spPr>
                      <a:xfrm>
                        <a:off x="3492060" y="3319314"/>
                        <a:ext cx="1089025" cy="857250"/>
                      </a:xfrm>
                      <a:prstGeom prst="rect">
                        <a:avLst/>
                      </a:prstGeom>
                    </p:spPr>
                  </p:pic>
                </p:oleObj>
              </mc:Fallback>
            </mc:AlternateContent>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0346" y="2787774"/>
            <a:ext cx="4477492" cy="2232248"/>
          </a:xfrm>
          <a:prstGeom prst="rect">
            <a:avLst/>
          </a:prstGeom>
        </p:spPr>
      </p:pic>
      <p:sp>
        <p:nvSpPr>
          <p:cNvPr id="21" name="TextBox 20"/>
          <p:cNvSpPr txBox="1"/>
          <p:nvPr/>
        </p:nvSpPr>
        <p:spPr>
          <a:xfrm>
            <a:off x="163959" y="3435846"/>
            <a:ext cx="2175793" cy="584775"/>
          </a:xfrm>
          <a:prstGeom prst="rect">
            <a:avLst/>
          </a:prstGeom>
          <a:noFill/>
        </p:spPr>
        <p:txBody>
          <a:bodyPr wrap="square" rtlCol="0">
            <a:spAutoFit/>
          </a:bodyPr>
          <a:lstStyle/>
          <a:p>
            <a:r>
              <a:rPr lang="en-US" sz="3200" dirty="0">
                <a:latin typeface="Times New Roman" pitchFamily="18" charset="0"/>
                <a:cs typeface="Times New Roman" pitchFamily="18" charset="0"/>
              </a:rPr>
              <a:t>hay sin5</a:t>
            </a:r>
            <a:r>
              <a:rPr lang="en-US" sz="3200" baseline="30000" dirty="0">
                <a:latin typeface="Times New Roman" pitchFamily="18" charset="0"/>
                <a:cs typeface="Times New Roman" pitchFamily="18" charset="0"/>
              </a:rPr>
              <a:t>o</a:t>
            </a:r>
            <a:r>
              <a:rPr lang="en-US" sz="3200" dirty="0">
                <a:latin typeface="Times New Roman" pitchFamily="18" charset="0"/>
                <a:cs typeface="Times New Roman" pitchFamily="18" charset="0"/>
              </a:rPr>
              <a:t> </a:t>
            </a:r>
            <a:r>
              <a:rPr lang="en-US" sz="3200" dirty="0"/>
              <a:t>=</a:t>
            </a:r>
            <a:endParaRPr lang="vi-VN" sz="3200" dirty="0"/>
          </a:p>
        </p:txBody>
      </p:sp>
      <p:graphicFrame>
        <p:nvGraphicFramePr>
          <p:cNvPr id="22" name="Object 21"/>
          <p:cNvGraphicFramePr>
            <a:graphicFrameLocks noChangeAspect="1"/>
          </p:cNvGraphicFramePr>
          <p:nvPr>
            <p:extLst>
              <p:ext uri="{D42A27DB-BD31-4B8C-83A1-F6EECF244321}">
                <p14:modId xmlns:p14="http://schemas.microsoft.com/office/powerpoint/2010/main" val="3370819014"/>
              </p:ext>
            </p:extLst>
          </p:nvPr>
        </p:nvGraphicFramePr>
        <p:xfrm>
          <a:off x="2009775" y="3312468"/>
          <a:ext cx="566738" cy="833438"/>
        </p:xfrm>
        <a:graphic>
          <a:graphicData uri="http://schemas.openxmlformats.org/presentationml/2006/ole">
            <mc:AlternateContent xmlns:mc="http://schemas.openxmlformats.org/markup-compatibility/2006">
              <mc:Choice xmlns:v="urn:schemas-microsoft-com:vml" Requires="v">
                <p:oleObj spid="_x0000_s6550" name="Equation" r:id="rId11" imgW="304560" imgH="444240" progId="Equation.DSMT4">
                  <p:embed/>
                </p:oleObj>
              </mc:Choice>
              <mc:Fallback>
                <p:oleObj name="Equation" r:id="rId11" imgW="304560" imgH="444240" progId="Equation.DSMT4">
                  <p:embed/>
                  <p:pic>
                    <p:nvPicPr>
                      <p:cNvPr id="0" name=""/>
                      <p:cNvPicPr/>
                      <p:nvPr/>
                    </p:nvPicPr>
                    <p:blipFill>
                      <a:blip r:embed="rId12"/>
                      <a:stretch>
                        <a:fillRect/>
                      </a:stretch>
                    </p:blipFill>
                    <p:spPr>
                      <a:xfrm>
                        <a:off x="2009775" y="3312468"/>
                        <a:ext cx="566738" cy="833438"/>
                      </a:xfrm>
                      <a:prstGeom prst="rect">
                        <a:avLst/>
                      </a:prstGeom>
                    </p:spPr>
                  </p:pic>
                </p:oleObj>
              </mc:Fallback>
            </mc:AlternateContent>
          </a:graphicData>
        </a:graphic>
      </p:graphicFrame>
      <p:sp>
        <p:nvSpPr>
          <p:cNvPr id="23" name="TextBox 22"/>
          <p:cNvSpPr txBox="1"/>
          <p:nvPr/>
        </p:nvSpPr>
        <p:spPr>
          <a:xfrm>
            <a:off x="2476871" y="3466758"/>
            <a:ext cx="1720713" cy="523220"/>
          </a:xfrm>
          <a:prstGeom prst="rect">
            <a:avLst/>
          </a:prstGeom>
          <a:noFill/>
        </p:spPr>
        <p:txBody>
          <a:bodyPr wrap="square" rtlCol="0">
            <a:spAutoFit/>
          </a:bodyPr>
          <a:lstStyle/>
          <a:p>
            <a:r>
              <a:rPr lang="en-US" sz="2800" dirty="0">
                <a:latin typeface="Times New Roman" pitchFamily="18" charset="0"/>
                <a:cs typeface="Times New Roman" pitchFamily="18" charset="0"/>
                <a:sym typeface="Symbol"/>
              </a:rPr>
              <a:t> AB</a:t>
            </a:r>
            <a:endParaRPr lang="vi-VN" sz="2800" dirty="0">
              <a:latin typeface="Times New Roman" pitchFamily="18" charset="0"/>
              <a:cs typeface="Times New Roman" pitchFamily="18" charset="0"/>
            </a:endParaRPr>
          </a:p>
        </p:txBody>
      </p:sp>
      <p:pic>
        <p:nvPicPr>
          <p:cNvPr id="6222" name="Picture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2240" y="1851670"/>
            <a:ext cx="209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par>
                                <p:cTn id="29" presetID="22"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par>
                                <p:cTn id="37" presetID="22" presetClass="entr" presetSubtype="1" fill="hold" nodeType="withEffect">
                                  <p:stCondLst>
                                    <p:cond delay="0"/>
                                  </p:stCondLst>
                                  <p:childTnLst>
                                    <p:set>
                                      <p:cBhvr>
                                        <p:cTn id="38" dur="1" fill="hold">
                                          <p:stCondLst>
                                            <p:cond delay="0"/>
                                          </p:stCondLst>
                                        </p:cTn>
                                        <p:tgtEl>
                                          <p:spTgt spid="6222"/>
                                        </p:tgtEl>
                                        <p:attrNameLst>
                                          <p:attrName>style.visibility</p:attrName>
                                        </p:attrNameLst>
                                      </p:cBhvr>
                                      <p:to>
                                        <p:strVal val="visible"/>
                                      </p:to>
                                    </p:set>
                                    <p:animEffect transition="in" filter="wipe(up)">
                                      <p:cBhvr>
                                        <p:cTn id="39" dur="500"/>
                                        <p:tgtEl>
                                          <p:spTgt spid="6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105651" y="-6856"/>
            <a:ext cx="4796011" cy="5932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800" b="1" dirty="0">
                <a:solidFill>
                  <a:schemeClr val="accent2">
                    <a:lumMod val="75000"/>
                  </a:schemeClr>
                </a:solidFill>
                <a:latin typeface="Times New Roman" pitchFamily="18" charset="0"/>
                <a:ea typeface="CommercialScript" pitchFamily="18" charset="-93"/>
                <a:cs typeface="Times New Roman" pitchFamily="18" charset="0"/>
              </a:rPr>
              <a:t>6</a:t>
            </a:r>
            <a:r>
              <a:rPr lang="en-US" sz="2800" b="1" dirty="0" smtClean="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Bài</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toán</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máy</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bay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hạ</a:t>
            </a:r>
            <a:r>
              <a:rPr lang="en-US" sz="2800" b="1" u="sng" dirty="0">
                <a:solidFill>
                  <a:schemeClr val="accent2">
                    <a:lumMod val="75000"/>
                  </a:schemeClr>
                </a:solidFill>
                <a:latin typeface="Times New Roman" pitchFamily="18" charset="0"/>
                <a:ea typeface="CommercialScript" pitchFamily="18" charset="-93"/>
                <a:cs typeface="Times New Roman" pitchFamily="18" charset="0"/>
              </a:rPr>
              <a:t> </a:t>
            </a:r>
            <a:r>
              <a:rPr lang="en-US" sz="2800" b="1" u="sng" dirty="0" err="1">
                <a:solidFill>
                  <a:schemeClr val="accent2">
                    <a:lumMod val="75000"/>
                  </a:schemeClr>
                </a:solidFill>
                <a:latin typeface="Times New Roman" pitchFamily="18" charset="0"/>
                <a:ea typeface="CommercialScript" pitchFamily="18" charset="-93"/>
                <a:cs typeface="Times New Roman" pitchFamily="18" charset="0"/>
              </a:rPr>
              <a:t>cánh</a:t>
            </a:r>
            <a:r>
              <a:rPr lang="en-US" sz="2800" b="1" dirty="0">
                <a:solidFill>
                  <a:schemeClr val="accent2">
                    <a:lumMod val="75000"/>
                  </a:schemeClr>
                </a:solidFill>
                <a:latin typeface="Times New Roman" pitchFamily="18" charset="0"/>
                <a:ea typeface="CommercialScript" pitchFamily="18" charset="-93"/>
                <a:cs typeface="Times New Roman" pitchFamily="18" charset="0"/>
              </a:rPr>
              <a:t>:</a:t>
            </a:r>
            <a:endParaRPr lang="vi-VN" sz="2800" b="1" dirty="0">
              <a:solidFill>
                <a:schemeClr val="accent2">
                  <a:lumMod val="75000"/>
                </a:schemeClr>
              </a:solidFill>
              <a:latin typeface="Times New Roman" pitchFamily="18" charset="0"/>
              <a:ea typeface="CommercialScript" pitchFamily="18" charset="-93"/>
              <a:cs typeface="Times New Roman" pitchFamily="18" charset="0"/>
            </a:endParaRPr>
          </a:p>
        </p:txBody>
      </p:sp>
      <p:sp>
        <p:nvSpPr>
          <p:cNvPr id="6" name="Subtitle 5"/>
          <p:cNvSpPr>
            <a:spLocks noGrp="1"/>
          </p:cNvSpPr>
          <p:nvPr>
            <p:ph type="subTitle" idx="1"/>
          </p:nvPr>
        </p:nvSpPr>
        <p:spPr>
          <a:xfrm>
            <a:off x="307975" y="411510"/>
            <a:ext cx="8440489" cy="1314450"/>
          </a:xfrm>
        </p:spPr>
        <p:txBody>
          <a:bodyPr>
            <a:noAutofit/>
          </a:bodyPr>
          <a:lstStyle/>
          <a:p>
            <a:pPr algn="just"/>
            <a:r>
              <a:rPr lang="vi-VN" sz="2600" dirty="0">
                <a:solidFill>
                  <a:schemeClr val="tx1"/>
                </a:solidFill>
                <a:latin typeface="+mj-lt"/>
              </a:rPr>
              <a:t>Một máy bay đang bay trên độ cao 10km. Khi hạ cánh xuống mặt đất, đường bay của máy bay tạo một góc nghiêng so với mặt đất.</a:t>
            </a:r>
          </a:p>
          <a:p>
            <a:pPr algn="just"/>
            <a:r>
              <a:rPr lang="vi-VN" sz="2600" dirty="0">
                <a:solidFill>
                  <a:schemeClr val="tx1"/>
                </a:solidFill>
                <a:latin typeface="+mj-lt"/>
              </a:rPr>
              <a:t>b) Nếu cách sân bay </a:t>
            </a:r>
            <a:r>
              <a:rPr lang="vi-VN" sz="2600" dirty="0">
                <a:solidFill>
                  <a:srgbClr val="FF0000"/>
                </a:solidFill>
                <a:latin typeface="+mj-lt"/>
              </a:rPr>
              <a:t>350km</a:t>
            </a:r>
            <a:r>
              <a:rPr lang="vi-VN" sz="2600" dirty="0">
                <a:solidFill>
                  <a:schemeClr val="tx1"/>
                </a:solidFill>
                <a:latin typeface="+mj-lt"/>
              </a:rPr>
              <a:t> máy bay bắt đầu hạ cánh thì góc nghiêng là bao nhiêu?</a:t>
            </a:r>
          </a:p>
        </p:txBody>
      </p:sp>
      <p:sp>
        <p:nvSpPr>
          <p:cNvPr id="11" name="AutoShape 21" descr="Giải Toán 9 VNEN Bài 7: Ứng dụng thực tế các tỉ số lượng giác của góc nhọn | Giải bài tập Toán 9 VNEN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TextBox 17"/>
          <p:cNvSpPr txBox="1"/>
          <p:nvPr/>
        </p:nvSpPr>
        <p:spPr>
          <a:xfrm>
            <a:off x="371475" y="3104209"/>
            <a:ext cx="1375321" cy="584775"/>
          </a:xfrm>
          <a:prstGeom prst="rect">
            <a:avLst/>
          </a:prstGeom>
          <a:noFill/>
        </p:spPr>
        <p:txBody>
          <a:bodyPr wrap="square" rtlCol="0">
            <a:spAutoFit/>
          </a:bodyPr>
          <a:lstStyle/>
          <a:p>
            <a:r>
              <a:rPr lang="en-US" sz="3200"/>
              <a:t>sinA =</a:t>
            </a:r>
            <a:endParaRPr lang="vi-VN" sz="3200"/>
          </a:p>
        </p:txBody>
      </p:sp>
      <p:sp>
        <p:nvSpPr>
          <p:cNvPr id="5" name="TextBox 4"/>
          <p:cNvSpPr txBox="1"/>
          <p:nvPr/>
        </p:nvSpPr>
        <p:spPr>
          <a:xfrm>
            <a:off x="27112" y="2478534"/>
            <a:ext cx="699316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 </a:t>
            </a:r>
            <a:r>
              <a:rPr lang="en-US" sz="2800" dirty="0">
                <a:solidFill>
                  <a:srgbClr val="FF0000"/>
                </a:solidFill>
                <a:latin typeface="Times New Roman" pitchFamily="18" charset="0"/>
                <a:cs typeface="Times New Roman" pitchFamily="18" charset="0"/>
              </a:rPr>
              <a:t>G</a:t>
            </a:r>
            <a:r>
              <a:rPr lang="vi-VN" sz="2800" dirty="0">
                <a:solidFill>
                  <a:srgbClr val="FF0000"/>
                </a:solidFill>
                <a:latin typeface="Times New Roman" pitchFamily="18" charset="0"/>
                <a:cs typeface="Times New Roman" pitchFamily="18" charset="0"/>
              </a:rPr>
              <a:t>óc nghiêng tạo giữa máy bay và mặt đất</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606209965"/>
              </p:ext>
            </p:extLst>
          </p:nvPr>
        </p:nvGraphicFramePr>
        <p:xfrm>
          <a:off x="1547664" y="2987194"/>
          <a:ext cx="590550" cy="833438"/>
        </p:xfrm>
        <a:graphic>
          <a:graphicData uri="http://schemas.openxmlformats.org/presentationml/2006/ole">
            <mc:AlternateContent xmlns:mc="http://schemas.openxmlformats.org/markup-compatibility/2006">
              <mc:Choice xmlns:v="urn:schemas-microsoft-com:vml" Requires="v">
                <p:oleObj spid="_x0000_s7454" name="Equation" r:id="rId4" imgW="317160" imgH="444240" progId="Equation.DSMT4">
                  <p:embed/>
                </p:oleObj>
              </mc:Choice>
              <mc:Fallback>
                <p:oleObj name="Equation" r:id="rId4" imgW="317160" imgH="444240" progId="Equation.DSMT4">
                  <p:embed/>
                  <p:pic>
                    <p:nvPicPr>
                      <p:cNvPr id="0" name=""/>
                      <p:cNvPicPr/>
                      <p:nvPr/>
                    </p:nvPicPr>
                    <p:blipFill>
                      <a:blip r:embed="rId5"/>
                      <a:stretch>
                        <a:fillRect/>
                      </a:stretch>
                    </p:blipFill>
                    <p:spPr>
                      <a:xfrm>
                        <a:off x="1547664" y="2987194"/>
                        <a:ext cx="590550" cy="83343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58063851"/>
              </p:ext>
            </p:extLst>
          </p:nvPr>
        </p:nvGraphicFramePr>
        <p:xfrm>
          <a:off x="2123728" y="2968625"/>
          <a:ext cx="876300" cy="857250"/>
        </p:xfrm>
        <a:graphic>
          <a:graphicData uri="http://schemas.openxmlformats.org/presentationml/2006/ole">
            <mc:AlternateContent xmlns:mc="http://schemas.openxmlformats.org/markup-compatibility/2006">
              <mc:Choice xmlns:v="urn:schemas-microsoft-com:vml" Requires="v">
                <p:oleObj spid="_x0000_s7455" name="Equation" r:id="rId6" imgW="469800" imgH="457200" progId="Equation.DSMT4">
                  <p:embed/>
                </p:oleObj>
              </mc:Choice>
              <mc:Fallback>
                <p:oleObj name="Equation" r:id="rId6" imgW="469800" imgH="457200" progId="Equation.DSMT4">
                  <p:embed/>
                  <p:pic>
                    <p:nvPicPr>
                      <p:cNvPr id="0" name=""/>
                      <p:cNvPicPr/>
                      <p:nvPr/>
                    </p:nvPicPr>
                    <p:blipFill>
                      <a:blip r:embed="rId7"/>
                      <a:stretch>
                        <a:fillRect/>
                      </a:stretch>
                    </p:blipFill>
                    <p:spPr>
                      <a:xfrm>
                        <a:off x="2123728" y="2968625"/>
                        <a:ext cx="876300" cy="857250"/>
                      </a:xfrm>
                      <a:prstGeom prst="rect">
                        <a:avLst/>
                      </a:prstGeom>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8064" y="3435846"/>
            <a:ext cx="3686690" cy="1533739"/>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3729258113"/>
              </p:ext>
            </p:extLst>
          </p:nvPr>
        </p:nvGraphicFramePr>
        <p:xfrm>
          <a:off x="538163" y="3867894"/>
          <a:ext cx="1658937" cy="476250"/>
        </p:xfrm>
        <a:graphic>
          <a:graphicData uri="http://schemas.openxmlformats.org/presentationml/2006/ole">
            <mc:AlternateContent xmlns:mc="http://schemas.openxmlformats.org/markup-compatibility/2006">
              <mc:Choice xmlns:v="urn:schemas-microsoft-com:vml" Requires="v">
                <p:oleObj spid="_x0000_s7456" name="Equation" r:id="rId9" imgW="888840" imgH="253800" progId="Equation.DSMT4">
                  <p:embed/>
                </p:oleObj>
              </mc:Choice>
              <mc:Fallback>
                <p:oleObj name="Equation" r:id="rId9" imgW="888840" imgH="253800" progId="Equation.DSMT4">
                  <p:embed/>
                  <p:pic>
                    <p:nvPicPr>
                      <p:cNvPr id="0" name=""/>
                      <p:cNvPicPr/>
                      <p:nvPr/>
                    </p:nvPicPr>
                    <p:blipFill>
                      <a:blip r:embed="rId10"/>
                      <a:stretch>
                        <a:fillRect/>
                      </a:stretch>
                    </p:blipFill>
                    <p:spPr>
                      <a:xfrm>
                        <a:off x="538163" y="3867894"/>
                        <a:ext cx="1658937" cy="4762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46532387"/>
              </p:ext>
            </p:extLst>
          </p:nvPr>
        </p:nvGraphicFramePr>
        <p:xfrm>
          <a:off x="3036888" y="2957513"/>
          <a:ext cx="711200" cy="857250"/>
        </p:xfrm>
        <a:graphic>
          <a:graphicData uri="http://schemas.openxmlformats.org/presentationml/2006/ole">
            <mc:AlternateContent xmlns:mc="http://schemas.openxmlformats.org/markup-compatibility/2006">
              <mc:Choice xmlns:v="urn:schemas-microsoft-com:vml" Requires="v">
                <p:oleObj spid="_x0000_s7457" name="Equation" r:id="rId11" imgW="380880" imgH="457200" progId="Equation.DSMT4">
                  <p:embed/>
                </p:oleObj>
              </mc:Choice>
              <mc:Fallback>
                <p:oleObj name="Equation" r:id="rId11" imgW="380880" imgH="457200" progId="Equation.DSMT4">
                  <p:embed/>
                  <p:pic>
                    <p:nvPicPr>
                      <p:cNvPr id="0" name=""/>
                      <p:cNvPicPr/>
                      <p:nvPr/>
                    </p:nvPicPr>
                    <p:blipFill>
                      <a:blip r:embed="rId12"/>
                      <a:stretch>
                        <a:fillRect/>
                      </a:stretch>
                    </p:blipFill>
                    <p:spPr>
                      <a:xfrm>
                        <a:off x="3036888" y="2957513"/>
                        <a:ext cx="711200" cy="857250"/>
                      </a:xfrm>
                      <a:prstGeom prst="rect">
                        <a:avLst/>
                      </a:prstGeom>
                    </p:spPr>
                  </p:pic>
                </p:oleObj>
              </mc:Fallback>
            </mc:AlternateContent>
          </a:graphicData>
        </a:graphic>
      </p:graphicFrame>
      <p:pic>
        <p:nvPicPr>
          <p:cNvPr id="7241" name="Picture 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0232" y="2577891"/>
            <a:ext cx="20955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3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241"/>
                                        </p:tgtEl>
                                        <p:attrNameLst>
                                          <p:attrName>style.visibility</p:attrName>
                                        </p:attrNameLst>
                                      </p:cBhvr>
                                      <p:to>
                                        <p:strVal val="visible"/>
                                      </p:to>
                                    </p:set>
                                    <p:animEffect transition="in" filter="wipe(left)">
                                      <p:cBhvr>
                                        <p:cTn id="29" dur="500"/>
                                        <p:tgtEl>
                                          <p:spTgt spid="7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26" name="Picture 2" descr="Ngôi nhà hoạt hình, phim hoạt hình png | Klipartz">
            <a:extLst>
              <a:ext uri="{FF2B5EF4-FFF2-40B4-BE49-F238E27FC236}">
                <a16:creationId xmlns="" xmlns:a16="http://schemas.microsoft.com/office/drawing/2014/main" id="{B6D2A223-7998-46D0-8638-5871D10FEC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0" y="914401"/>
            <a:ext cx="2286000" cy="22686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6126AF6-F803-4780-A560-0FCC3114307F}"/>
              </a:ext>
            </a:extLst>
          </p:cNvPr>
          <p:cNvSpPr txBox="1"/>
          <p:nvPr/>
        </p:nvSpPr>
        <p:spPr>
          <a:xfrm>
            <a:off x="2819400" y="192190"/>
            <a:ext cx="4438010" cy="584775"/>
          </a:xfrm>
          <a:prstGeom prst="rect">
            <a:avLst/>
          </a:prstGeom>
          <a:solidFill>
            <a:srgbClr val="92D050"/>
          </a:solidFill>
          <a:ln>
            <a:solidFill>
              <a:schemeClr val="accent1"/>
            </a:solidFill>
          </a:ln>
        </p:spPr>
        <p:txBody>
          <a:bodyPr wrap="none" rtlCol="0">
            <a:spAutoFit/>
          </a:bodyPr>
          <a:lstStyle/>
          <a:p>
            <a:r>
              <a:rPr lang="en-US" sz="3200" b="1">
                <a:solidFill>
                  <a:srgbClr val="FF0000"/>
                </a:solidFill>
                <a:latin typeface="Times New Roman" pitchFamily="18" charset="0"/>
                <a:cs typeface="Times New Roman" pitchFamily="18" charset="0"/>
              </a:rPr>
              <a:t>HƯỚNG DẪN VỀ NHÀ</a:t>
            </a:r>
          </a:p>
        </p:txBody>
      </p:sp>
      <p:sp>
        <p:nvSpPr>
          <p:cNvPr id="4" name="TextBox 3"/>
          <p:cNvSpPr txBox="1"/>
          <p:nvPr/>
        </p:nvSpPr>
        <p:spPr>
          <a:xfrm>
            <a:off x="2290666" y="971892"/>
            <a:ext cx="6700935" cy="1815882"/>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Ôn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tam </a:t>
            </a:r>
            <a:r>
              <a:rPr lang="en-US" sz="2800" dirty="0" err="1" smtClean="0">
                <a:latin typeface="Times New Roman" pitchFamily="18" charset="0"/>
                <a:cs typeface="Times New Roman" pitchFamily="18" charset="0"/>
              </a:rPr>
              <a:t>giác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tam </a:t>
            </a:r>
            <a:r>
              <a:rPr lang="en-US" sz="2800" dirty="0" err="1" smtClean="0">
                <a:latin typeface="Times New Roman" pitchFamily="18" charset="0"/>
                <a:cs typeface="Times New Roman" pitchFamily="18" charset="0"/>
              </a:rPr>
              <a:t>giác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vuông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6" name="TextBox 5"/>
          <p:cNvSpPr txBox="1"/>
          <p:nvPr/>
        </p:nvSpPr>
        <p:spPr>
          <a:xfrm>
            <a:off x="2290666" y="2696602"/>
            <a:ext cx="670093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BT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chương</a:t>
            </a:r>
            <a:r>
              <a:rPr lang="en-US" sz="2800" dirty="0" smtClean="0">
                <a:latin typeface="Times New Roman" pitchFamily="18" charset="0"/>
                <a:cs typeface="Times New Roman" pitchFamily="18" charset="0"/>
              </a:rPr>
              <a:t> I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SGK.</a:t>
            </a:r>
            <a:endParaRPr lang="en-US" sz="2800" dirty="0">
              <a:latin typeface="Times New Roman" pitchFamily="18" charset="0"/>
              <a:cs typeface="Times New Roman" pitchFamily="18" charset="0"/>
            </a:endParaRPr>
          </a:p>
        </p:txBody>
      </p:sp>
      <p:sp>
        <p:nvSpPr>
          <p:cNvPr id="7" name="TextBox 6"/>
          <p:cNvSpPr txBox="1"/>
          <p:nvPr/>
        </p:nvSpPr>
        <p:spPr>
          <a:xfrm>
            <a:off x="2286000" y="3272666"/>
            <a:ext cx="6629400" cy="523220"/>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BT 33; 34; 37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SGK.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150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2289993" y="342900"/>
            <a:ext cx="5090319" cy="54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7" tIns="47893" rIns="95787" bIns="47893">
            <a:spAutoFit/>
          </a:bodyPr>
          <a:lstStyle>
            <a:lvl1pPr defTabSz="957263" eaLnBrk="0" hangingPunct="0">
              <a:defRPr sz="3400">
                <a:solidFill>
                  <a:schemeClr val="tx1"/>
                </a:solidFill>
                <a:latin typeface="VNI-Times" pitchFamily="2" charset="0"/>
              </a:defRPr>
            </a:lvl1pPr>
            <a:lvl2pPr marL="742950" indent="-285750" defTabSz="957263" eaLnBrk="0" hangingPunct="0">
              <a:defRPr sz="3400">
                <a:solidFill>
                  <a:schemeClr val="tx1"/>
                </a:solidFill>
                <a:latin typeface="VNI-Times" pitchFamily="2" charset="0"/>
              </a:defRPr>
            </a:lvl2pPr>
            <a:lvl3pPr marL="1143000" indent="-228600" defTabSz="957263" eaLnBrk="0" hangingPunct="0">
              <a:defRPr sz="3400">
                <a:solidFill>
                  <a:schemeClr val="tx1"/>
                </a:solidFill>
                <a:latin typeface="VNI-Times" pitchFamily="2" charset="0"/>
              </a:defRPr>
            </a:lvl3pPr>
            <a:lvl4pPr marL="1600200" indent="-228600" defTabSz="957263" eaLnBrk="0" hangingPunct="0">
              <a:defRPr sz="3400">
                <a:solidFill>
                  <a:schemeClr val="tx1"/>
                </a:solidFill>
                <a:latin typeface="VNI-Times" pitchFamily="2" charset="0"/>
              </a:defRPr>
            </a:lvl4pPr>
            <a:lvl5pPr marL="2057400" indent="-228600" defTabSz="957263" eaLnBrk="0" hangingPunct="0">
              <a:defRPr sz="3400">
                <a:solidFill>
                  <a:schemeClr val="tx1"/>
                </a:solidFill>
                <a:latin typeface="VNI-Times" pitchFamily="2" charset="0"/>
              </a:defRPr>
            </a:lvl5pPr>
            <a:lvl6pPr marL="2514600" indent="-228600" defTabSz="957263" eaLnBrk="0" fontAlgn="base" hangingPunct="0">
              <a:spcBef>
                <a:spcPct val="0"/>
              </a:spcBef>
              <a:spcAft>
                <a:spcPct val="0"/>
              </a:spcAft>
              <a:defRPr sz="3400">
                <a:solidFill>
                  <a:schemeClr val="tx1"/>
                </a:solidFill>
                <a:latin typeface="VNI-Times" pitchFamily="2" charset="0"/>
              </a:defRPr>
            </a:lvl6pPr>
            <a:lvl7pPr marL="2971800" indent="-228600" defTabSz="957263" eaLnBrk="0" fontAlgn="base" hangingPunct="0">
              <a:spcBef>
                <a:spcPct val="0"/>
              </a:spcBef>
              <a:spcAft>
                <a:spcPct val="0"/>
              </a:spcAft>
              <a:defRPr sz="3400">
                <a:solidFill>
                  <a:schemeClr val="tx1"/>
                </a:solidFill>
                <a:latin typeface="VNI-Times" pitchFamily="2" charset="0"/>
              </a:defRPr>
            </a:lvl7pPr>
            <a:lvl8pPr marL="3429000" indent="-228600" defTabSz="957263" eaLnBrk="0" fontAlgn="base" hangingPunct="0">
              <a:spcBef>
                <a:spcPct val="0"/>
              </a:spcBef>
              <a:spcAft>
                <a:spcPct val="0"/>
              </a:spcAft>
              <a:defRPr sz="3400">
                <a:solidFill>
                  <a:schemeClr val="tx1"/>
                </a:solidFill>
                <a:latin typeface="VNI-Times" pitchFamily="2" charset="0"/>
              </a:defRPr>
            </a:lvl8pPr>
            <a:lvl9pPr marL="3886200" indent="-228600" defTabSz="957263" eaLnBrk="0" fontAlgn="base" hangingPunct="0">
              <a:spcBef>
                <a:spcPct val="0"/>
              </a:spcBef>
              <a:spcAft>
                <a:spcPct val="0"/>
              </a:spcAft>
              <a:defRPr sz="3400">
                <a:solidFill>
                  <a:schemeClr val="tx1"/>
                </a:solidFill>
                <a:latin typeface="VNI-Times" pitchFamily="2" charset="0"/>
              </a:defRPr>
            </a:lvl9pPr>
          </a:lstStyle>
          <a:p>
            <a:pPr>
              <a:spcBef>
                <a:spcPct val="50000"/>
              </a:spcBef>
            </a:pPr>
            <a:r>
              <a:rPr lang="en-US" altLang="en-US" sz="2900" b="1" dirty="0" smtClean="0">
                <a:solidFill>
                  <a:srgbClr val="FF0000"/>
                </a:solidFill>
                <a:latin typeface="Times New Roman" pitchFamily="18" charset="0"/>
                <a:cs typeface="Times New Roman" pitchFamily="18" charset="0"/>
              </a:rPr>
              <a:t>KIẾN THỨC CẦN NHỚ.</a:t>
            </a:r>
            <a:endParaRPr lang="en-US" altLang="en-US" sz="2900" b="1" dirty="0">
              <a:solidFill>
                <a:srgbClr val="FF0000"/>
              </a:solidFill>
              <a:latin typeface="Times New Roman" pitchFamily="18" charset="0"/>
              <a:cs typeface="Times New Roman" pitchFamily="18" charset="0"/>
            </a:endParaRPr>
          </a:p>
        </p:txBody>
      </p:sp>
      <p:pic>
        <p:nvPicPr>
          <p:cNvPr id="4099"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4018360"/>
            <a:ext cx="1717675" cy="62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3977879"/>
            <a:ext cx="1736725" cy="27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3629025"/>
            <a:ext cx="1795463"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3257551"/>
            <a:ext cx="1795462" cy="8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1" y="2851547"/>
            <a:ext cx="25685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030785"/>
            <a:ext cx="2605087"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4095526"/>
            <a:ext cx="254476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5413" y="2845594"/>
            <a:ext cx="2716212" cy="168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933" y="2057400"/>
            <a:ext cx="1655763" cy="9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021" y="2051447"/>
            <a:ext cx="165576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780" y="1726407"/>
            <a:ext cx="1709738"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8"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179" y="1290638"/>
            <a:ext cx="1725613" cy="8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9"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5614" y="1600200"/>
            <a:ext cx="2613024"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0"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67476" y="1906191"/>
            <a:ext cx="17256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67475" y="1882379"/>
            <a:ext cx="1701800"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3501" y="1563291"/>
            <a:ext cx="17557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3"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5563" y="1203723"/>
            <a:ext cx="1757362" cy="78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4"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6200" y="1314450"/>
            <a:ext cx="26606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5"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22601" y="2613422"/>
            <a:ext cx="2144713" cy="7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53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9994" y="452636"/>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28" name="Picture 4" descr="C:\Users\Administrator\Downloads\Video\banjir-ilustrasi-1024x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38290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18" b="100000" l="9728" r="94942">
                        <a14:foregroundMark x1="36187" y1="20690" x2="41634" y2="16928"/>
                      </a14:backgroundRemoval>
                    </a14:imgEffect>
                  </a14:imgLayer>
                </a14:imgProps>
              </a:ext>
              <a:ext uri="{28A0092B-C50C-407E-A947-70E740481C1C}">
                <a14:useLocalDpi xmlns:a14="http://schemas.microsoft.com/office/drawing/2010/main" val="0"/>
              </a:ext>
            </a:extLst>
          </a:blip>
          <a:srcRect/>
          <a:stretch>
            <a:fillRect/>
          </a:stretch>
        </p:blipFill>
        <p:spPr bwMode="auto">
          <a:xfrm>
            <a:off x="4711700" y="2344969"/>
            <a:ext cx="1143000" cy="10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Administrator\Downloads\Video\depositphotos_129621658-stock-illustration-isolated-image-of-a-carto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151" b="95503" l="9719" r="95316"/>
                    </a14:imgEffect>
                  </a14:imgLayer>
                </a14:imgProps>
              </a:ext>
              <a:ext uri="{28A0092B-C50C-407E-A947-70E740481C1C}">
                <a14:useLocalDpi xmlns:a14="http://schemas.microsoft.com/office/drawing/2010/main" val="0"/>
              </a:ext>
            </a:extLst>
          </a:blip>
          <a:srcRect/>
          <a:stretch>
            <a:fillRect/>
          </a:stretch>
        </p:blipFill>
        <p:spPr bwMode="auto">
          <a:xfrm>
            <a:off x="203476" y="2402488"/>
            <a:ext cx="1206224" cy="108369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ownloads\Video\happy-kids-umbrella-rain_97632-692.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195" b="89936" l="9904" r="89936">
                        <a14:backgroundMark x1="29393" y1="82748" x2="29393" y2="82748"/>
                        <a14:backgroundMark x1="17891" y1="82748" x2="43131" y2="83387"/>
                      </a14:backgroundRemoval>
                    </a14:imgEffect>
                  </a14:imgLayer>
                </a14:imgProps>
              </a:ext>
              <a:ext uri="{28A0092B-C50C-407E-A947-70E740481C1C}">
                <a14:useLocalDpi xmlns:a14="http://schemas.microsoft.com/office/drawing/2010/main" val="0"/>
              </a:ext>
            </a:extLst>
          </a:blip>
          <a:srcRect l="19072" r="21227"/>
          <a:stretch/>
        </p:blipFill>
        <p:spPr bwMode="auto">
          <a:xfrm>
            <a:off x="7594600" y="1627022"/>
            <a:ext cx="1143000" cy="1435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istrator\Downloads\Video\girl-with-yellow-umbrella-vector-19801619.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2963" b="93241" l="0" r="97606"/>
                    </a14:imgEffect>
                  </a14:imgLayer>
                </a14:imgProps>
              </a:ext>
              <a:ext uri="{28A0092B-C50C-407E-A947-70E740481C1C}">
                <a14:useLocalDpi xmlns:a14="http://schemas.microsoft.com/office/drawing/2010/main" val="0"/>
              </a:ext>
            </a:extLst>
          </a:blip>
          <a:srcRect b="7570"/>
          <a:stretch/>
        </p:blipFill>
        <p:spPr bwMode="auto">
          <a:xfrm>
            <a:off x="2781301" y="2288711"/>
            <a:ext cx="1146175" cy="114121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istrator\Downloads\Video\images.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754" b="100000" l="0" r="94915">
                        <a14:foregroundMark x1="61017" y1="92632" x2="64972" y2="97193"/>
                      </a14:backgroundRemoval>
                    </a14:imgEffect>
                  </a14:imgLayer>
                </a14:imgProps>
              </a:ext>
              <a:ext uri="{28A0092B-C50C-407E-A947-70E740481C1C}">
                <a14:useLocalDpi xmlns:a14="http://schemas.microsoft.com/office/drawing/2010/main" val="0"/>
              </a:ext>
            </a:extLst>
          </a:blip>
          <a:srcRect/>
          <a:stretch>
            <a:fillRect/>
          </a:stretch>
        </p:blipFill>
        <p:spPr bwMode="auto">
          <a:xfrm>
            <a:off x="1409700" y="2107660"/>
            <a:ext cx="919162" cy="11100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778" b="97778" l="5846" r="89770"/>
                    </a14:imgEffect>
                  </a14:imgLayer>
                </a14:imgProps>
              </a:ext>
              <a:ext uri="{28A0092B-C50C-407E-A947-70E740481C1C}">
                <a14:useLocalDpi xmlns:a14="http://schemas.microsoft.com/office/drawing/2010/main" val="0"/>
              </a:ext>
            </a:extLst>
          </a:blip>
          <a:srcRect/>
          <a:stretch>
            <a:fillRect/>
          </a:stretch>
        </p:blipFill>
        <p:spPr bwMode="auto">
          <a:xfrm>
            <a:off x="2895601" y="3137181"/>
            <a:ext cx="6273801" cy="172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0" y="4619624"/>
            <a:ext cx="9271000" cy="547688"/>
            <a:chOff x="25400" y="6159499"/>
            <a:chExt cx="9271000" cy="730250"/>
          </a:xfrm>
        </p:grpSpPr>
        <p:pic>
          <p:nvPicPr>
            <p:cNvPr id="1040"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25400" y="6159499"/>
              <a:ext cx="3028950" cy="6985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2914650" y="6191248"/>
              <a:ext cx="3028950" cy="6985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5753100" y="6191248"/>
              <a:ext cx="3543300" cy="698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38100" y="4395786"/>
            <a:ext cx="9271000" cy="547688"/>
            <a:chOff x="25400" y="6159499"/>
            <a:chExt cx="9271000" cy="730250"/>
          </a:xfrm>
        </p:grpSpPr>
        <p:pic>
          <p:nvPicPr>
            <p:cNvPr id="22"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25400" y="6159499"/>
              <a:ext cx="3028950" cy="6985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2914650" y="6191248"/>
              <a:ext cx="3028950" cy="6985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5753100" y="6191248"/>
              <a:ext cx="3543300" cy="698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0" y="4824445"/>
            <a:ext cx="9271000" cy="547688"/>
            <a:chOff x="25400" y="6159499"/>
            <a:chExt cx="9271000" cy="730250"/>
          </a:xfrm>
        </p:grpSpPr>
        <p:pic>
          <p:nvPicPr>
            <p:cNvPr id="26"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25400" y="6159499"/>
              <a:ext cx="3028950" cy="6985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2914650" y="6191248"/>
              <a:ext cx="3028950" cy="6985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C:\Users\Administrator\Downloads\Video\images.pn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9434" b="89308" l="0" r="98113"/>
                      </a14:imgEffect>
                    </a14:imgLayer>
                  </a14:imgProps>
                </a:ext>
                <a:ext uri="{28A0092B-C50C-407E-A947-70E740481C1C}">
                  <a14:useLocalDpi xmlns:a14="http://schemas.microsoft.com/office/drawing/2010/main" val="0"/>
                </a:ext>
              </a:extLst>
            </a:blip>
            <a:srcRect t="30188" b="23690"/>
            <a:stretch/>
          </p:blipFill>
          <p:spPr bwMode="auto">
            <a:xfrm>
              <a:off x="5753100" y="6191248"/>
              <a:ext cx="3543300" cy="6985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42" name="Picture 18" descr="C:\Users\Administrator\Downloads\Video\Hinh phao hoa (3).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5033963" y="1030566"/>
            <a:ext cx="1768475" cy="123577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Administrator\Downloads\Video\Hinh phao hoa (4).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210048" y="1257554"/>
            <a:ext cx="1143000" cy="8501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9" descr="C:\Users\Administrator\Downloads\Video\Hinh phao hoa (4).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451600" y="1253852"/>
            <a:ext cx="1143000" cy="8501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C:\Users\Administrator\Downloads\Video\Hinh phao hoa (3).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870201" y="1064718"/>
            <a:ext cx="1768475" cy="12357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Administrator\Downloads\Video\hinh-nen-dong-day-ngang-dep-1-101_104237166.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4403725" y="4007039"/>
            <a:ext cx="3790950" cy="141446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Administrator\Downloads\Picture1.png">
            <a:hlinkClick r:id="rId20" action="ppaction://hlinksldjump"/>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3499" t="22984" r="9007" b="35452"/>
          <a:stretch/>
        </p:blipFill>
        <p:spPr bwMode="auto">
          <a:xfrm>
            <a:off x="7052359" y="10391"/>
            <a:ext cx="2063067" cy="67540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Administrator\Downloads\Video\images (4).jpg">
            <a:hlinkClick r:id="rId20" action="ppaction://hlinksldjump"/>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t="13778" b="18830"/>
          <a:stretch/>
        </p:blipFill>
        <p:spPr bwMode="auto">
          <a:xfrm>
            <a:off x="5986463" y="124691"/>
            <a:ext cx="930275" cy="706583"/>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p:cNvSpPr/>
          <p:nvPr/>
        </p:nvSpPr>
        <p:spPr>
          <a:xfrm>
            <a:off x="3682520" y="43886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Oval 34"/>
          <p:cNvSpPr/>
          <p:nvPr/>
        </p:nvSpPr>
        <p:spPr>
          <a:xfrm>
            <a:off x="2830054" y="442422"/>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Oval 35"/>
          <p:cNvSpPr/>
          <p:nvPr/>
        </p:nvSpPr>
        <p:spPr>
          <a:xfrm>
            <a:off x="1175073" y="444228"/>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Oval 36"/>
          <p:cNvSpPr/>
          <p:nvPr/>
        </p:nvSpPr>
        <p:spPr>
          <a:xfrm>
            <a:off x="1968912" y="444228"/>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427457" y="390962"/>
            <a:ext cx="38985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hlinkClick r:id="rId24" action="ppaction://hlinksldjump"/>
              </a:rPr>
              <a:t>1</a:t>
            </a:r>
            <a:endParaRPr lang="en-US" sz="3200" b="1" dirty="0">
              <a:latin typeface="Times New Roman" pitchFamily="18" charset="0"/>
              <a:cs typeface="Times New Roman" pitchFamily="18" charset="0"/>
            </a:endParaRPr>
          </a:p>
        </p:txBody>
      </p:sp>
      <p:sp>
        <p:nvSpPr>
          <p:cNvPr id="40" name="TextBox 39"/>
          <p:cNvSpPr txBox="1"/>
          <p:nvPr/>
        </p:nvSpPr>
        <p:spPr>
          <a:xfrm>
            <a:off x="1250628" y="391145"/>
            <a:ext cx="38985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hlinkClick r:id="rId25" action="ppaction://hlinksldjump"/>
              </a:rPr>
              <a:t>2</a:t>
            </a:r>
            <a:endParaRPr lang="en-US" sz="3200" b="1" dirty="0">
              <a:latin typeface="Times New Roman" pitchFamily="18" charset="0"/>
              <a:cs typeface="Times New Roman" pitchFamily="18" charset="0"/>
            </a:endParaRPr>
          </a:p>
        </p:txBody>
      </p:sp>
      <p:sp>
        <p:nvSpPr>
          <p:cNvPr id="41" name="TextBox 40"/>
          <p:cNvSpPr txBox="1"/>
          <p:nvPr/>
        </p:nvSpPr>
        <p:spPr>
          <a:xfrm>
            <a:off x="2062019" y="398776"/>
            <a:ext cx="38985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hlinkClick r:id="rId26" action="ppaction://hlinksldjump"/>
              </a:rPr>
              <a:t>3</a:t>
            </a:r>
            <a:endParaRPr lang="en-US" sz="3200" b="1" dirty="0">
              <a:latin typeface="Times New Roman" pitchFamily="18" charset="0"/>
              <a:cs typeface="Times New Roman" pitchFamily="18" charset="0"/>
            </a:endParaRPr>
          </a:p>
        </p:txBody>
      </p:sp>
      <p:sp>
        <p:nvSpPr>
          <p:cNvPr id="42" name="TextBox 41"/>
          <p:cNvSpPr txBox="1"/>
          <p:nvPr/>
        </p:nvSpPr>
        <p:spPr>
          <a:xfrm>
            <a:off x="2906676" y="389919"/>
            <a:ext cx="38985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hlinkClick r:id="rId27" action="ppaction://hlinksldjump"/>
              </a:rPr>
              <a:t>4</a:t>
            </a:r>
            <a:endParaRPr lang="en-US" sz="3200" b="1" dirty="0">
              <a:latin typeface="Times New Roman" pitchFamily="18" charset="0"/>
              <a:cs typeface="Times New Roman" pitchFamily="18" charset="0"/>
            </a:endParaRPr>
          </a:p>
        </p:txBody>
      </p:sp>
      <p:sp>
        <p:nvSpPr>
          <p:cNvPr id="43" name="TextBox 42"/>
          <p:cNvSpPr txBox="1"/>
          <p:nvPr/>
        </p:nvSpPr>
        <p:spPr>
          <a:xfrm>
            <a:off x="3775627" y="386777"/>
            <a:ext cx="38985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hlinkClick r:id="rId28" action="ppaction://hlinksldjump"/>
              </a:rPr>
              <a:t>5</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4664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847299" y="613471"/>
            <a:ext cx="7469868" cy="20492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pPr>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1: </a:t>
            </a:r>
            <a:r>
              <a:rPr lang="en-US" sz="2400" dirty="0" smtClean="0">
                <a:solidFill>
                  <a:schemeClr val="tx1"/>
                </a:solidFill>
                <a:latin typeface="Times New Roman" pitchFamily="18" charset="0"/>
                <a:cs typeface="Times New Roman" pitchFamily="18" charset="0"/>
              </a:rPr>
              <a:t> </a:t>
            </a:r>
          </a:p>
          <a:p>
            <a:pPr algn="ctr">
              <a:lnSpc>
                <a:spcPct val="200000"/>
              </a:lnSpc>
            </a:pPr>
            <a:endParaRPr lang="en-US" sz="2400" dirty="0" smtClean="0">
              <a:solidFill>
                <a:schemeClr val="tx1"/>
              </a:solidFill>
              <a:latin typeface="Times New Roman" pitchFamily="18" charset="0"/>
              <a:cs typeface="Times New Roman" pitchFamily="18" charset="0"/>
            </a:endParaRPr>
          </a:p>
          <a:p>
            <a:pPr algn="ctr">
              <a:lnSpc>
                <a:spcPct val="200000"/>
              </a:lnSpc>
            </a:pPr>
            <a:endParaRPr lang="en-US" sz="2400" dirty="0" smtClean="0">
              <a:solidFill>
                <a:schemeClr val="tx1"/>
              </a:solidFill>
              <a:latin typeface="Times New Roman" pitchFamily="18" charset="0"/>
              <a:cs typeface="Times New Roman" pitchFamily="18" charset="0"/>
            </a:endParaRPr>
          </a:p>
          <a:p>
            <a:pPr algn="ctr">
              <a:lnSpc>
                <a:spcPct val="200000"/>
              </a:lnSpc>
            </a:pPr>
            <a:endParaRPr lang="vi-VN" sz="2400" dirty="0">
              <a:solidFill>
                <a:schemeClr val="tx1"/>
              </a:solidFill>
              <a:latin typeface="Times New Roman" pitchFamily="18" charset="0"/>
              <a:cs typeface="Times New Roman" pitchFamily="18" charset="0"/>
            </a:endParaRPr>
          </a:p>
        </p:txBody>
      </p:sp>
      <p:sp>
        <p:nvSpPr>
          <p:cNvPr id="9" name="Rounded Rectangle 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20</a:t>
            </a:r>
            <a:endParaRPr lang="en-US" sz="2800">
              <a:latin typeface="Times New Roman" pitchFamily="18" charset="0"/>
              <a:cs typeface="Times New Roman" pitchFamily="18" charset="0"/>
            </a:endParaRPr>
          </a:p>
        </p:txBody>
      </p:sp>
      <p:sp>
        <p:nvSpPr>
          <p:cNvPr id="10" name="Rounded Rectangle 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19</a:t>
            </a:r>
            <a:endParaRPr lang="en-US" sz="2800">
              <a:latin typeface="Times New Roman" pitchFamily="18" charset="0"/>
              <a:cs typeface="Times New Roman" pitchFamily="18" charset="0"/>
            </a:endParaRPr>
          </a:p>
        </p:txBody>
      </p:sp>
      <p:sp>
        <p:nvSpPr>
          <p:cNvPr id="11" name="Rounded Rectangle 1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18</a:t>
            </a:r>
            <a:endParaRPr lang="en-US" sz="2800">
              <a:latin typeface="Times New Roman" pitchFamily="18" charset="0"/>
              <a:cs typeface="Times New Roman" pitchFamily="18" charset="0"/>
            </a:endParaRPr>
          </a:p>
        </p:txBody>
      </p:sp>
      <p:sp>
        <p:nvSpPr>
          <p:cNvPr id="12" name="Rounded Rectangle 1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17</a:t>
            </a:r>
            <a:endParaRPr lang="en-US" sz="2800">
              <a:latin typeface="Times New Roman" pitchFamily="18" charset="0"/>
              <a:cs typeface="Times New Roman" pitchFamily="18" charset="0"/>
            </a:endParaRPr>
          </a:p>
        </p:txBody>
      </p:sp>
      <p:sp>
        <p:nvSpPr>
          <p:cNvPr id="17" name="Rounded Rectangle 1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16</a:t>
            </a:r>
            <a:endParaRPr lang="en-US" sz="2800">
              <a:latin typeface="Times New Roman" pitchFamily="18" charset="0"/>
              <a:cs typeface="Times New Roman" pitchFamily="18" charset="0"/>
            </a:endParaRPr>
          </a:p>
        </p:txBody>
      </p:sp>
      <p:sp>
        <p:nvSpPr>
          <p:cNvPr id="18" name="Rounded Rectangle 1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15</a:t>
            </a:r>
            <a:endParaRPr lang="en-US" sz="2800">
              <a:latin typeface="Times New Roman" pitchFamily="18" charset="0"/>
              <a:cs typeface="Times New Roman" pitchFamily="18" charset="0"/>
            </a:endParaRPr>
          </a:p>
        </p:txBody>
      </p:sp>
      <p:sp>
        <p:nvSpPr>
          <p:cNvPr id="19" name="Rounded Rectangle 1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14</a:t>
            </a:r>
            <a:endParaRPr lang="en-US" sz="2800">
              <a:latin typeface="Times New Roman" pitchFamily="18" charset="0"/>
              <a:cs typeface="Times New Roman" pitchFamily="18" charset="0"/>
            </a:endParaRPr>
          </a:p>
        </p:txBody>
      </p:sp>
      <p:sp>
        <p:nvSpPr>
          <p:cNvPr id="20" name="Rounded Rectangle 1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13</a:t>
            </a:r>
            <a:endParaRPr lang="en-US" sz="2800">
              <a:latin typeface="Times New Roman" pitchFamily="18" charset="0"/>
              <a:cs typeface="Times New Roman" pitchFamily="18" charset="0"/>
            </a:endParaRPr>
          </a:p>
        </p:txBody>
      </p:sp>
      <p:sp>
        <p:nvSpPr>
          <p:cNvPr id="21" name="Rounded Rectangle 2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12</a:t>
            </a:r>
            <a:endParaRPr lang="en-US" sz="2800">
              <a:latin typeface="Times New Roman" pitchFamily="18" charset="0"/>
              <a:cs typeface="Times New Roman" pitchFamily="18" charset="0"/>
            </a:endParaRPr>
          </a:p>
        </p:txBody>
      </p:sp>
      <p:sp>
        <p:nvSpPr>
          <p:cNvPr id="22" name="Rounded Rectangle 2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11</a:t>
            </a:r>
            <a:endParaRPr lang="en-US" sz="2800">
              <a:latin typeface="Times New Roman" pitchFamily="18" charset="0"/>
              <a:cs typeface="Times New Roman" pitchFamily="18" charset="0"/>
            </a:endParaRPr>
          </a:p>
        </p:txBody>
      </p:sp>
      <p:sp>
        <p:nvSpPr>
          <p:cNvPr id="23" name="Rounded Rectangle 2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10</a:t>
            </a:r>
            <a:endParaRPr lang="en-US" sz="2800">
              <a:latin typeface="Times New Roman" pitchFamily="18" charset="0"/>
              <a:cs typeface="Times New Roman" pitchFamily="18" charset="0"/>
            </a:endParaRPr>
          </a:p>
        </p:txBody>
      </p:sp>
      <p:sp>
        <p:nvSpPr>
          <p:cNvPr id="24" name="Rounded Rectangle 2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09</a:t>
            </a:r>
            <a:endParaRPr lang="en-US" sz="2800">
              <a:latin typeface="Times New Roman" pitchFamily="18" charset="0"/>
              <a:cs typeface="Times New Roman" pitchFamily="18" charset="0"/>
            </a:endParaRPr>
          </a:p>
        </p:txBody>
      </p:sp>
      <p:sp>
        <p:nvSpPr>
          <p:cNvPr id="25" name="Rounded Rectangle 24"/>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08</a:t>
            </a:r>
            <a:endParaRPr lang="en-US" sz="2800">
              <a:latin typeface="Times New Roman" pitchFamily="18" charset="0"/>
              <a:cs typeface="Times New Roman" pitchFamily="18" charset="0"/>
            </a:endParaRPr>
          </a:p>
        </p:txBody>
      </p:sp>
      <p:sp>
        <p:nvSpPr>
          <p:cNvPr id="26" name="Rounded Rectangle 25"/>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07</a:t>
            </a:r>
            <a:endParaRPr lang="en-US" sz="2800">
              <a:latin typeface="Times New Roman" pitchFamily="18" charset="0"/>
              <a:cs typeface="Times New Roman" pitchFamily="18" charset="0"/>
            </a:endParaRPr>
          </a:p>
        </p:txBody>
      </p:sp>
      <p:sp>
        <p:nvSpPr>
          <p:cNvPr id="27" name="Rounded Rectangle 2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06</a:t>
            </a:r>
            <a:endParaRPr lang="en-US" sz="2800">
              <a:latin typeface="Times New Roman" pitchFamily="18" charset="0"/>
              <a:cs typeface="Times New Roman" pitchFamily="18" charset="0"/>
            </a:endParaRPr>
          </a:p>
        </p:txBody>
      </p:sp>
      <p:sp>
        <p:nvSpPr>
          <p:cNvPr id="28" name="Rounded Rectangle 2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05</a:t>
            </a:r>
            <a:endParaRPr lang="en-US" sz="2800">
              <a:latin typeface="Times New Roman" pitchFamily="18" charset="0"/>
              <a:cs typeface="Times New Roman" pitchFamily="18" charset="0"/>
            </a:endParaRPr>
          </a:p>
        </p:txBody>
      </p:sp>
      <p:sp>
        <p:nvSpPr>
          <p:cNvPr id="29" name="Rounded Rectangle 2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04</a:t>
            </a:r>
            <a:endParaRPr lang="en-US" sz="2800">
              <a:latin typeface="Times New Roman" pitchFamily="18" charset="0"/>
              <a:cs typeface="Times New Roman" pitchFamily="18" charset="0"/>
            </a:endParaRPr>
          </a:p>
        </p:txBody>
      </p:sp>
      <p:sp>
        <p:nvSpPr>
          <p:cNvPr id="30" name="Rounded Rectangle 2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03</a:t>
            </a:r>
            <a:endParaRPr lang="en-US" sz="2800">
              <a:latin typeface="Times New Roman" pitchFamily="18" charset="0"/>
              <a:cs typeface="Times New Roman" pitchFamily="18" charset="0"/>
            </a:endParaRPr>
          </a:p>
        </p:txBody>
      </p:sp>
      <p:sp>
        <p:nvSpPr>
          <p:cNvPr id="31" name="Rounded Rectangle 3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02</a:t>
            </a:r>
            <a:endParaRPr lang="en-US" sz="2800">
              <a:latin typeface="Times New Roman" pitchFamily="18" charset="0"/>
              <a:cs typeface="Times New Roman" pitchFamily="18" charset="0"/>
            </a:endParaRPr>
          </a:p>
        </p:txBody>
      </p:sp>
      <p:sp>
        <p:nvSpPr>
          <p:cNvPr id="32" name="Rounded Rectangle 3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01</a:t>
            </a:r>
            <a:endParaRPr lang="en-US" sz="2800">
              <a:latin typeface="Times New Roman" pitchFamily="18" charset="0"/>
              <a:cs typeface="Times New Roman" pitchFamily="18" charset="0"/>
            </a:endParaRPr>
          </a:p>
        </p:txBody>
      </p:sp>
      <p:sp>
        <p:nvSpPr>
          <p:cNvPr id="33" name="Rounded Rectangle 3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itchFamily="18" charset="0"/>
                <a:cs typeface="Times New Roman" pitchFamily="18" charset="0"/>
              </a:rPr>
              <a:t>00</a:t>
            </a:r>
            <a:endParaRPr lang="en-US" sz="2800">
              <a:latin typeface="Times New Roman" pitchFamily="18" charset="0"/>
              <a:cs typeface="Times New Roman" pitchFamily="18" charset="0"/>
            </a:endParaRPr>
          </a:p>
        </p:txBody>
      </p:sp>
      <p:pic>
        <p:nvPicPr>
          <p:cNvPr id="34" name="Picture 2" descr="Káº¿t quáº£ hÃ¬nh áº£nh cho icon Äá»ng há»"/>
          <p:cNvPicPr>
            <a:picLocks noChangeAspect="1" noChangeArrowheads="1"/>
          </p:cNvPicPr>
          <p:nvPr/>
        </p:nvPicPr>
        <p:blipFill>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88409" y="1"/>
            <a:ext cx="789361" cy="5929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dministrator\Downloads\Video\images (2).jpg">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778" b="96889" l="0" r="100000">
                        <a14:foregroundMark x1="16444" y1="57778" x2="74222" y2="61778"/>
                        <a14:foregroundMark x1="65333" y1="52889" x2="58667" y2="72000"/>
                        <a14:foregroundMark x1="28889" y1="56000" x2="28889" y2="56000"/>
                      </a14:backgroundRemoval>
                    </a14:imgEffect>
                  </a14:imgLayer>
                </a14:imgProps>
              </a:ext>
              <a:ext uri="{28A0092B-C50C-407E-A947-70E740481C1C}">
                <a14:useLocalDpi xmlns:a14="http://schemas.microsoft.com/office/drawing/2010/main" val="0"/>
              </a:ext>
            </a:extLst>
          </a:blip>
          <a:srcRect b="11478"/>
          <a:stretch/>
        </p:blipFill>
        <p:spPr bwMode="auto">
          <a:xfrm>
            <a:off x="345593" y="103351"/>
            <a:ext cx="768349" cy="5101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A"/>
              <p:cNvSpPr/>
              <p:nvPr/>
            </p:nvSpPr>
            <p:spPr>
              <a:xfrm>
                <a:off x="533400" y="4090306"/>
                <a:ext cx="3606820" cy="7674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B. </a:t>
                </a:r>
                <a14:m>
                  <m:oMath xmlns:m="http://schemas.openxmlformats.org/officeDocument/2006/math">
                    <m:f>
                      <m:fPr>
                        <m:ctrlPr>
                          <a:rPr lang="en-US" sz="3200" i="1" smtClean="0">
                            <a:latin typeface="Cambria Math"/>
                            <a:cs typeface="Times New Roman" pitchFamily="18" charset="0"/>
                          </a:rPr>
                        </m:ctrlPr>
                      </m:fPr>
                      <m:num>
                        <m:r>
                          <a:rPr lang="en-US" sz="3200" b="0" i="1" smtClean="0">
                            <a:latin typeface="Cambria Math" panose="02040503050406030204" pitchFamily="18" charset="0"/>
                            <a:cs typeface="Times New Roman" pitchFamily="18" charset="0"/>
                          </a:rPr>
                          <m:t>5</m:t>
                        </m:r>
                      </m:num>
                      <m:den>
                        <m:r>
                          <a:rPr lang="en-US" sz="3200" b="0" i="1" smtClean="0">
                            <a:latin typeface="Cambria Math" panose="02040503050406030204" pitchFamily="18" charset="0"/>
                            <a:cs typeface="Times New Roman" pitchFamily="18" charset="0"/>
                          </a:rPr>
                          <m:t>13</m:t>
                        </m:r>
                      </m:den>
                    </m:f>
                  </m:oMath>
                </a14:m>
                <a:endParaRPr lang="vi-VN" sz="3200">
                  <a:latin typeface="Times New Roman" pitchFamily="18" charset="0"/>
                  <a:cs typeface="Times New Roman" pitchFamily="18" charset="0"/>
                </a:endParaRPr>
              </a:p>
            </p:txBody>
          </p:sp>
        </mc:Choice>
        <mc:Fallback xmlns="">
          <p:sp>
            <p:nvSpPr>
              <p:cNvPr id="35" name="A"/>
              <p:cNvSpPr>
                <a:spLocks noRot="1" noChangeAspect="1" noMove="1" noResize="1" noEditPoints="1" noAdjustHandles="1" noChangeArrowheads="1" noChangeShapeType="1" noTextEdit="1"/>
              </p:cNvSpPr>
              <p:nvPr/>
            </p:nvSpPr>
            <p:spPr>
              <a:xfrm>
                <a:off x="533400" y="5453742"/>
                <a:ext cx="3606820" cy="102325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B"/>
              <p:cNvSpPr/>
              <p:nvPr/>
            </p:nvSpPr>
            <p:spPr>
              <a:xfrm>
                <a:off x="533400" y="2988128"/>
                <a:ext cx="3606820" cy="7674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A.  </a:t>
                </a:r>
                <a14:m>
                  <m:oMath xmlns:m="http://schemas.openxmlformats.org/officeDocument/2006/math">
                    <m:f>
                      <m:fPr>
                        <m:ctrlPr>
                          <a:rPr lang="en-US" sz="3200" i="1">
                            <a:latin typeface="Cambria Math"/>
                            <a:cs typeface="Times New Roman" pitchFamily="18" charset="0"/>
                          </a:rPr>
                        </m:ctrlPr>
                      </m:fPr>
                      <m:num>
                        <m:r>
                          <a:rPr lang="en-US" sz="3200" i="1">
                            <a:latin typeface="Cambria Math" panose="02040503050406030204" pitchFamily="18" charset="0"/>
                            <a:cs typeface="Times New Roman" pitchFamily="18" charset="0"/>
                          </a:rPr>
                          <m:t>5</m:t>
                        </m:r>
                      </m:num>
                      <m:den>
                        <m:r>
                          <a:rPr lang="en-US" sz="3200" i="1">
                            <a:latin typeface="Cambria Math" panose="02040503050406030204" pitchFamily="18" charset="0"/>
                            <a:cs typeface="Times New Roman" pitchFamily="18" charset="0"/>
                          </a:rPr>
                          <m:t>1</m:t>
                        </m:r>
                        <m:r>
                          <a:rPr lang="en-US" sz="3200" b="0" i="1" smtClean="0">
                            <a:latin typeface="Cambria Math" panose="02040503050406030204" pitchFamily="18" charset="0"/>
                            <a:cs typeface="Times New Roman" pitchFamily="18" charset="0"/>
                          </a:rPr>
                          <m:t>2</m:t>
                        </m:r>
                      </m:den>
                    </m:f>
                  </m:oMath>
                </a14:m>
                <a:endParaRPr lang="vi-VN" sz="3200">
                  <a:latin typeface="Times New Roman" pitchFamily="18" charset="0"/>
                  <a:cs typeface="Times New Roman" pitchFamily="18" charset="0"/>
                </a:endParaRPr>
              </a:p>
            </p:txBody>
          </p:sp>
        </mc:Choice>
        <mc:Fallback xmlns="">
          <p:sp>
            <p:nvSpPr>
              <p:cNvPr id="36" name="B"/>
              <p:cNvSpPr>
                <a:spLocks noRot="1" noChangeAspect="1" noMove="1" noResize="1" noEditPoints="1" noAdjustHandles="1" noChangeArrowheads="1" noChangeShapeType="1" noTextEdit="1"/>
              </p:cNvSpPr>
              <p:nvPr/>
            </p:nvSpPr>
            <p:spPr>
              <a:xfrm>
                <a:off x="533400" y="3984171"/>
                <a:ext cx="3606820" cy="102325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
              <p:cNvSpPr/>
              <p:nvPr/>
            </p:nvSpPr>
            <p:spPr>
              <a:xfrm flipH="1">
                <a:off x="4968191" y="2988128"/>
                <a:ext cx="3603243" cy="7674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C. </a:t>
                </a:r>
                <a14:m>
                  <m:oMath xmlns:m="http://schemas.openxmlformats.org/officeDocument/2006/math">
                    <m:f>
                      <m:fPr>
                        <m:ctrlPr>
                          <a:rPr lang="en-US" sz="3200" i="1">
                            <a:latin typeface="Cambria Math"/>
                            <a:cs typeface="Times New Roman" pitchFamily="18" charset="0"/>
                          </a:rPr>
                        </m:ctrlPr>
                      </m:fPr>
                      <m:num>
                        <m:r>
                          <a:rPr lang="en-US" sz="3200" b="0" i="1" smtClean="0">
                            <a:latin typeface="Cambria Math" panose="02040503050406030204" pitchFamily="18" charset="0"/>
                            <a:cs typeface="Times New Roman" pitchFamily="18" charset="0"/>
                          </a:rPr>
                          <m:t>1</m:t>
                        </m:r>
                      </m:num>
                      <m:den>
                        <m:r>
                          <a:rPr lang="en-US" sz="3200" i="1">
                            <a:latin typeface="Cambria Math" panose="02040503050406030204" pitchFamily="18" charset="0"/>
                            <a:cs typeface="Times New Roman" pitchFamily="18" charset="0"/>
                          </a:rPr>
                          <m:t>13</m:t>
                        </m:r>
                      </m:den>
                    </m:f>
                  </m:oMath>
                </a14:m>
                <a:endParaRPr lang="vi-VN" sz="3200">
                  <a:latin typeface="Times New Roman" pitchFamily="18" charset="0"/>
                  <a:cs typeface="Times New Roman" pitchFamily="18" charset="0"/>
                </a:endParaRPr>
              </a:p>
            </p:txBody>
          </p:sp>
        </mc:Choice>
        <mc:Fallback xmlns="">
          <p:sp>
            <p:nvSpPr>
              <p:cNvPr id="37" name="C"/>
              <p:cNvSpPr>
                <a:spLocks noRot="1" noChangeAspect="1" noMove="1" noResize="1" noEditPoints="1" noAdjustHandles="1" noChangeArrowheads="1" noChangeShapeType="1" noTextEdit="1"/>
              </p:cNvSpPr>
              <p:nvPr/>
            </p:nvSpPr>
            <p:spPr>
              <a:xfrm flipH="1">
                <a:off x="4968190" y="3984171"/>
                <a:ext cx="3603243" cy="1023258"/>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D"/>
              <p:cNvSpPr/>
              <p:nvPr/>
            </p:nvSpPr>
            <p:spPr>
              <a:xfrm flipH="1">
                <a:off x="4989962" y="4090306"/>
                <a:ext cx="3603243" cy="7674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D. </a:t>
                </a:r>
                <a14:m>
                  <m:oMath xmlns:m="http://schemas.openxmlformats.org/officeDocument/2006/math">
                    <m:f>
                      <m:fPr>
                        <m:ctrlPr>
                          <a:rPr lang="en-US" sz="3200" i="1">
                            <a:latin typeface="Cambria Math"/>
                            <a:cs typeface="Times New Roman" pitchFamily="18" charset="0"/>
                          </a:rPr>
                        </m:ctrlPr>
                      </m:fPr>
                      <m:num>
                        <m:r>
                          <a:rPr lang="en-US" sz="3200" b="0" i="1" smtClean="0">
                            <a:latin typeface="Cambria Math" panose="02040503050406030204" pitchFamily="18" charset="0"/>
                            <a:cs typeface="Times New Roman" pitchFamily="18" charset="0"/>
                          </a:rPr>
                          <m:t>12</m:t>
                        </m:r>
                      </m:num>
                      <m:den>
                        <m:r>
                          <a:rPr lang="en-US" sz="3200" i="1">
                            <a:latin typeface="Cambria Math" panose="02040503050406030204" pitchFamily="18" charset="0"/>
                            <a:cs typeface="Times New Roman" pitchFamily="18" charset="0"/>
                          </a:rPr>
                          <m:t>13</m:t>
                        </m:r>
                      </m:den>
                    </m:f>
                  </m:oMath>
                </a14:m>
                <a:endParaRPr lang="vi-VN" sz="3200">
                  <a:latin typeface="Times New Roman" pitchFamily="18" charset="0"/>
                  <a:cs typeface="Times New Roman" pitchFamily="18" charset="0"/>
                </a:endParaRPr>
              </a:p>
            </p:txBody>
          </p:sp>
        </mc:Choice>
        <mc:Fallback xmlns="">
          <p:sp>
            <p:nvSpPr>
              <p:cNvPr id="38" name="D"/>
              <p:cNvSpPr>
                <a:spLocks noRot="1" noChangeAspect="1" noMove="1" noResize="1" noEditPoints="1" noAdjustHandles="1" noChangeArrowheads="1" noChangeShapeType="1" noTextEdit="1"/>
              </p:cNvSpPr>
              <p:nvPr/>
            </p:nvSpPr>
            <p:spPr>
              <a:xfrm flipH="1">
                <a:off x="4989961" y="5453742"/>
                <a:ext cx="3603243" cy="102325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838200" y="699542"/>
                <a:ext cx="6019800" cy="830997"/>
              </a:xfrm>
              <a:prstGeom prst="rect">
                <a:avLst/>
              </a:prstGeom>
            </p:spPr>
            <p:txBody>
              <a:bodyPr wrap="square">
                <a:spAutoFit/>
              </a:bodyPr>
              <a:lstStyle/>
              <a:p>
                <a:pPr>
                  <a:lnSpc>
                    <a:spcPct val="200000"/>
                  </a:lnSpc>
                </a:pPr>
                <a:r>
                  <a:rPr lang="en-US" sz="2400" dirty="0">
                    <a:latin typeface="Times New Roman" pitchFamily="18" charset="0"/>
                    <a:cs typeface="Times New Roman" pitchFamily="18" charset="0"/>
                  </a:rPr>
                  <a:t>Cho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cs typeface="Times New Roman" pitchFamily="18" charset="0"/>
                      </a:rPr>
                      <m:t>𝑆𝑖𝑛𝐶</m:t>
                    </m:r>
                  </m:oMath>
                </a14:m>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endParaRPr lang="vi-VN" sz="24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699542"/>
                <a:ext cx="6019800" cy="830997"/>
              </a:xfrm>
              <a:prstGeom prst="rect">
                <a:avLst/>
              </a:prstGeom>
              <a:blipFill rotWithShape="1">
                <a:blip r:embed="rId14"/>
                <a:stretch>
                  <a:fillRect l="-1621" b="-2941"/>
                </a:stretch>
              </a:blipFill>
            </p:spPr>
            <p:txBody>
              <a:bodyPr/>
              <a:lstStyle/>
              <a:p>
                <a:r>
                  <a:rPr lang="en-US">
                    <a:noFill/>
                  </a:rPr>
                  <a:t> </a:t>
                </a:r>
              </a:p>
            </p:txBody>
          </p:sp>
        </mc:Fallback>
      </mc:AlternateContent>
      <p:pic>
        <p:nvPicPr>
          <p:cNvPr id="41" name="Picture 40"/>
          <p:cNvPicPr>
            <a:picLocks noChangeAspect="1"/>
          </p:cNvPicPr>
          <p:nvPr/>
        </p:nvPicPr>
        <p:blipFill>
          <a:blip r:embed="rId15"/>
          <a:stretch>
            <a:fillRect/>
          </a:stretch>
        </p:blipFill>
        <p:spPr>
          <a:xfrm>
            <a:off x="5417553" y="915566"/>
            <a:ext cx="3042879" cy="1728192"/>
          </a:xfrm>
          <a:prstGeom prst="rect">
            <a:avLst/>
          </a:prstGeom>
        </p:spPr>
      </p:pic>
    </p:spTree>
    <p:extLst>
      <p:ext uri="{BB962C8B-B14F-4D97-AF65-F5344CB8AC3E}">
        <p14:creationId xmlns:p14="http://schemas.microsoft.com/office/powerpoint/2010/main" val="1368243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9"/>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1"/>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2"/>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7"/>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8"/>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9"/>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0"/>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1"/>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2"/>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3"/>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4"/>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5"/>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6"/>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27"/>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28"/>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29"/>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0"/>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1"/>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2"/>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30" presetClass="emph" presetSubtype="0" fill="hold" grpId="0" nodeType="clickEffect">
                                  <p:stCondLst>
                                    <p:cond delay="0"/>
                                  </p:stCondLst>
                                  <p:childTnLst>
                                    <p:animClr clrSpc="hsl" dir="cw">
                                      <p:cBhvr override="childStyle">
                                        <p:cTn id="71" dur="500" fill="hold"/>
                                        <p:tgtEl>
                                          <p:spTgt spid="35"/>
                                        </p:tgtEl>
                                        <p:attrNameLst>
                                          <p:attrName>style.color</p:attrName>
                                        </p:attrNameLst>
                                      </p:cBhvr>
                                      <p:by>
                                        <p:hsl h="0" s="12549" l="25098"/>
                                      </p:by>
                                    </p:animClr>
                                    <p:animClr clrSpc="hsl" dir="cw">
                                      <p:cBhvr>
                                        <p:cTn id="72" dur="500" fill="hold"/>
                                        <p:tgtEl>
                                          <p:spTgt spid="35"/>
                                        </p:tgtEl>
                                        <p:attrNameLst>
                                          <p:attrName>fillcolor</p:attrName>
                                        </p:attrNameLst>
                                      </p:cBhvr>
                                      <p:by>
                                        <p:hsl h="0" s="12549" l="25098"/>
                                      </p:by>
                                    </p:animClr>
                                    <p:animClr clrSpc="hsl" dir="cw">
                                      <p:cBhvr>
                                        <p:cTn id="73" dur="500" fill="hold"/>
                                        <p:tgtEl>
                                          <p:spTgt spid="35"/>
                                        </p:tgtEl>
                                        <p:attrNameLst>
                                          <p:attrName>stroke.color</p:attrName>
                                        </p:attrNameLst>
                                      </p:cBhvr>
                                      <p:by>
                                        <p:hsl h="0" s="12549" l="25098"/>
                                      </p:by>
                                    </p:animClr>
                                    <p:set>
                                      <p:cBhvr>
                                        <p:cTn id="74" dur="500" fill="hold"/>
                                        <p:tgtEl>
                                          <p:spTgt spid="35"/>
                                        </p:tgtEl>
                                        <p:attrNameLst>
                                          <p:attrName>fill.type</p:attrName>
                                        </p:attrNameLst>
                                      </p:cBhvr>
                                      <p:to>
                                        <p:strVal val="solid"/>
                                      </p:to>
                                    </p:set>
                                  </p:childTnLst>
                                  <p:subTnLst>
                                    <p:animClr clrSpc="rgb" dir="cw">
                                      <p:cBhvr override="childStyle">
                                        <p:cTn dur="1" fill="hold" display="0" masterRel="nextClick" afterEffect="1"/>
                                        <p:tgtEl>
                                          <p:spTgt spid="35"/>
                                        </p:tgtEl>
                                        <p:attrNameLst>
                                          <p:attrName>ppt_c</p:attrName>
                                        </p:attrNameLst>
                                      </p:cBhvr>
                                      <p:to>
                                        <a:schemeClr val="accent2"/>
                                      </p:to>
                                    </p:animClr>
                                    <p:audio>
                                      <p:cMediaNode>
                                        <p:cTn display="0" masterRel="sameClick">
                                          <p:stCondLst>
                                            <p:cond evt="begin" delay="0">
                                              <p:tn val="7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75" restart="whenNotActive" fill="hold" evtFilter="cancelBubble" nodeType="interactiveSeq">
                <p:stCondLst>
                  <p:cond evt="onClick" delay="0">
                    <p:tgtEl>
                      <p:spTgt spid="36"/>
                    </p:tgtEl>
                  </p:cond>
                </p:stCondLst>
                <p:endSync evt="end" delay="0">
                  <p:rtn val="all"/>
                </p:endSync>
                <p:childTnLst>
                  <p:par>
                    <p:cTn id="76" fill="hold">
                      <p:stCondLst>
                        <p:cond delay="0"/>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36"/>
                                        </p:tgtEl>
                                      </p:cBhvr>
                                    </p:animEffect>
                                    <p:animScale>
                                      <p:cBhvr>
                                        <p:cTn id="80" dur="250" autoRev="1" fill="hold"/>
                                        <p:tgtEl>
                                          <p:spTgt spid="36"/>
                                        </p:tgtEl>
                                      </p:cBhvr>
                                      <p:by x="105000" y="105000"/>
                                    </p:animScale>
                                  </p:childTnLst>
                                  <p:subTnLst>
                                    <p:audio>
                                      <p:cMediaNode>
                                        <p:cTn display="0" masterRel="sameClick">
                                          <p:stCondLst>
                                            <p:cond evt="begin" delay="0">
                                              <p:tn val="7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6"/>
                  </p:tgtEl>
                </p:cond>
              </p:nextCondLst>
            </p:seq>
            <p:seq concurrent="1" nextAc="seek">
              <p:cTn id="81" restart="whenNotActive" fill="hold" evtFilter="cancelBubble" nodeType="interactiveSeq">
                <p:stCondLst>
                  <p:cond evt="onClick" delay="0">
                    <p:tgtEl>
                      <p:spTgt spid="37"/>
                    </p:tgtEl>
                  </p:cond>
                </p:stCondLst>
                <p:endSync evt="end" delay="0">
                  <p:rtn val="all"/>
                </p:endSync>
                <p:childTnLst>
                  <p:par>
                    <p:cTn id="82" fill="hold">
                      <p:stCondLst>
                        <p:cond delay="0"/>
                      </p:stCondLst>
                      <p:childTnLst>
                        <p:par>
                          <p:cTn id="83" fill="hold">
                            <p:stCondLst>
                              <p:cond delay="0"/>
                            </p:stCondLst>
                            <p:childTnLst>
                              <p:par>
                                <p:cTn id="84" presetID="26" presetClass="emph" presetSubtype="0" fill="hold" grpId="0" nodeType="clickEffect">
                                  <p:stCondLst>
                                    <p:cond delay="0"/>
                                  </p:stCondLst>
                                  <p:childTnLst>
                                    <p:animEffect transition="out" filter="fade">
                                      <p:cBhvr>
                                        <p:cTn id="85" dur="500" tmFilter="0, 0; .2, .5; .8, .5; 1, 0"/>
                                        <p:tgtEl>
                                          <p:spTgt spid="37"/>
                                        </p:tgtEl>
                                      </p:cBhvr>
                                    </p:animEffect>
                                    <p:animScale>
                                      <p:cBhvr>
                                        <p:cTn id="86" dur="250" autoRev="1" fill="hold"/>
                                        <p:tgtEl>
                                          <p:spTgt spid="37"/>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7"/>
                  </p:tgtEl>
                </p:cond>
              </p:nextCondLst>
            </p:seq>
            <p:seq concurrent="1" nextAc="seek">
              <p:cTn id="87" restart="whenNotActive" fill="hold" evtFilter="cancelBubble" nodeType="interactiveSeq">
                <p:stCondLst>
                  <p:cond evt="onClick" delay="0">
                    <p:tgtEl>
                      <p:spTgt spid="38"/>
                    </p:tgtEl>
                  </p:cond>
                </p:stCondLst>
                <p:endSync evt="end" delay="0">
                  <p:rtn val="all"/>
                </p:endSync>
                <p:childTnLst>
                  <p:par>
                    <p:cTn id="88" fill="hold">
                      <p:stCondLst>
                        <p:cond delay="0"/>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38"/>
                                        </p:tgtEl>
                                      </p:cBhvr>
                                    </p:animEffect>
                                    <p:animScale>
                                      <p:cBhvr>
                                        <p:cTn id="92" dur="250" autoRev="1" fill="hold"/>
                                        <p:tgtEl>
                                          <p:spTgt spid="38"/>
                                        </p:tgtEl>
                                      </p:cBhvr>
                                      <p:by x="105000" y="105000"/>
                                    </p:animScale>
                                  </p:childTnLst>
                                  <p:subTnLst>
                                    <p:audio>
                                      <p:cMediaNode>
                                        <p:cTn display="0" masterRel="sameClick">
                                          <p:stCondLst>
                                            <p:cond evt="begin" delay="0">
                                              <p:tn val="9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8"/>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2775" y="583746"/>
                <a:ext cx="7932511" cy="20492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pPr>
                <a:r>
                  <a:rPr lang="en-US" sz="2400" b="1" smtClean="0">
                    <a:solidFill>
                      <a:srgbClr val="FF0000"/>
                    </a:solidFill>
                    <a:latin typeface="Times New Roman" pitchFamily="18" charset="0"/>
                    <a:cs typeface="Times New Roman" pitchFamily="18" charset="0"/>
                  </a:rPr>
                  <a:t>Câu 2. </a:t>
                </a:r>
                <a:r>
                  <a:rPr lang="en-US" sz="2400" smtClean="0">
                    <a:latin typeface="Times New Roman" pitchFamily="18" charset="0"/>
                    <a:cs typeface="Times New Roman" pitchFamily="18" charset="0"/>
                  </a:rPr>
                  <a:t>Với góc nhọn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m:t>
                    </m:r>
                  </m:oMath>
                </a14:m>
                <a:r>
                  <a:rPr lang="en-US" sz="2400" smtClean="0">
                    <a:latin typeface="Times New Roman" pitchFamily="18" charset="0"/>
                    <a:cs typeface="Times New Roman" pitchFamily="18" charset="0"/>
                  </a:rPr>
                  <a:t> tuỳ ý, khẳng định nào sau đây là </a:t>
                </a:r>
                <a:r>
                  <a:rPr lang="en-US" sz="2400" b="1" smtClean="0">
                    <a:latin typeface="Times New Roman" pitchFamily="18" charset="0"/>
                    <a:cs typeface="Times New Roman" pitchFamily="18" charset="0"/>
                  </a:rPr>
                  <a:t>sai</a:t>
                </a:r>
                <a:r>
                  <a:rPr lang="en-US" sz="2400" smtClean="0">
                    <a:latin typeface="Times New Roman" pitchFamily="18" charset="0"/>
                    <a:cs typeface="Times New Roman"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12774" y="778328"/>
                <a:ext cx="7932511" cy="2732314"/>
              </a:xfrm>
              <a:prstGeom prst="rect">
                <a:avLst/>
              </a:prstGeom>
              <a:blipFill rotWithShape="1">
                <a:blip r:embed="rId6"/>
                <a:stretch>
                  <a:fillRect l="-1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A"/>
              <p:cNvSpPr/>
              <p:nvPr/>
            </p:nvSpPr>
            <p:spPr>
              <a:xfrm flipH="1">
                <a:off x="4659087" y="3829050"/>
                <a:ext cx="3886198" cy="7589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dirty="0" smtClean="0">
                    <a:latin typeface="Times New Roman" pitchFamily="18" charset="0"/>
                    <a:cs typeface="Times New Roman" pitchFamily="18" charset="0"/>
                  </a:rPr>
                  <a:t>D.  </a:t>
                </a:r>
                <a14:m>
                  <m:oMath xmlns:m="http://schemas.openxmlformats.org/officeDocument/2006/math">
                    <m:r>
                      <m:rPr>
                        <m:sty m:val="p"/>
                      </m:rPr>
                      <a:rPr lang="en-US" sz="2800">
                        <a:latin typeface="Cambria Math" panose="02040503050406030204" pitchFamily="18" charset="0"/>
                      </a:rPr>
                      <m:t>cot</m:t>
                    </m:r>
                    <m:r>
                      <a:rPr lang="en-US" sz="2800" i="1">
                        <a:latin typeface="Cambria Math" panose="02040503050406030204" pitchFamily="18" charset="0"/>
                      </a:rPr>
                      <m:t>𝛼</m:t>
                    </m:r>
                    <m:r>
                      <a:rPr lang="en-US" sz="2800">
                        <a:latin typeface="Cambria Math" panose="02040503050406030204" pitchFamily="18" charset="0"/>
                      </a:rPr>
                      <m:t>=</m:t>
                    </m:r>
                    <m:f>
                      <m:fPr>
                        <m:ctrlPr>
                          <a:rPr lang="en-US" sz="2800" i="1">
                            <a:latin typeface="Cambria Math"/>
                          </a:rPr>
                        </m:ctrlPr>
                      </m:fPr>
                      <m:num>
                        <m:r>
                          <m:rPr>
                            <m:sty m:val="p"/>
                          </m:rPr>
                          <a:rPr lang="en-US" sz="2800">
                            <a:latin typeface="Cambria Math" panose="02040503050406030204" pitchFamily="18" charset="0"/>
                          </a:rPr>
                          <m:t>sin</m:t>
                        </m:r>
                        <m:r>
                          <a:rPr lang="en-US" sz="2800" i="1">
                            <a:latin typeface="Cambria Math" panose="02040503050406030204" pitchFamily="18" charset="0"/>
                          </a:rPr>
                          <m:t>𝛼</m:t>
                        </m:r>
                      </m:num>
                      <m:den>
                        <m:r>
                          <m:rPr>
                            <m:sty m:val="p"/>
                          </m:rPr>
                          <a:rPr lang="en-US" sz="2800">
                            <a:latin typeface="Cambria Math" panose="02040503050406030204" pitchFamily="18" charset="0"/>
                          </a:rPr>
                          <m:t>cos</m:t>
                        </m:r>
                        <m:r>
                          <a:rPr lang="en-US" sz="2800" i="1">
                            <a:latin typeface="Cambria Math" panose="02040503050406030204" pitchFamily="18" charset="0"/>
                          </a:rPr>
                          <m:t>𝛼</m:t>
                        </m:r>
                      </m:den>
                    </m:f>
                  </m:oMath>
                </a14:m>
                <a:endParaRPr lang="en-US" sz="2800" dirty="0"/>
              </a:p>
            </p:txBody>
          </p:sp>
        </mc:Choice>
        <mc:Fallback xmlns="">
          <p:sp>
            <p:nvSpPr>
              <p:cNvPr id="13" name="A"/>
              <p:cNvSpPr>
                <a:spLocks noRot="1" noChangeAspect="1" noMove="1" noResize="1" noEditPoints="1" noAdjustHandles="1" noChangeArrowheads="1" noChangeShapeType="1" noTextEdit="1"/>
              </p:cNvSpPr>
              <p:nvPr/>
            </p:nvSpPr>
            <p:spPr>
              <a:xfrm flipH="1">
                <a:off x="4659087" y="3829050"/>
                <a:ext cx="3886198" cy="75892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228602" y="2988128"/>
                <a:ext cx="3886198"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A. </a:t>
                </a:r>
                <a14:m>
                  <m:oMath xmlns:m="http://schemas.openxmlformats.org/officeDocument/2006/math">
                    <m:sSup>
                      <m:sSupPr>
                        <m:ctrlPr>
                          <a:rPr lang="en-US" sz="2400" i="1">
                            <a:latin typeface="Cambria Math"/>
                          </a:rPr>
                        </m:ctrlPr>
                      </m:sSupPr>
                      <m:e>
                        <m:r>
                          <m:rPr>
                            <m:sty m:val="p"/>
                          </m:rPr>
                          <a:rPr lang="en-US" sz="2400">
                            <a:latin typeface="Cambria Math" panose="02040503050406030204" pitchFamily="18" charset="0"/>
                          </a:rPr>
                          <m:t>sin</m:t>
                        </m:r>
                      </m:e>
                      <m:sup>
                        <m:r>
                          <a:rPr lang="en-US" sz="2400">
                            <a:latin typeface="Cambria Math" panose="02040503050406030204" pitchFamily="18" charset="0"/>
                          </a:rPr>
                          <m:t>2</m:t>
                        </m:r>
                      </m:sup>
                    </m:sSup>
                    <m:r>
                      <a:rPr lang="en-US" sz="2400" i="1">
                        <a:latin typeface="Cambria Math" panose="02040503050406030204" pitchFamily="18" charset="0"/>
                      </a:rPr>
                      <m:t>𝛼</m:t>
                    </m:r>
                    <m:r>
                      <a:rPr lang="en-US" sz="2400">
                        <a:latin typeface="Cambria Math" panose="02040503050406030204" pitchFamily="18" charset="0"/>
                      </a:rPr>
                      <m:t>+</m:t>
                    </m:r>
                    <m:sSup>
                      <m:sSupPr>
                        <m:ctrlPr>
                          <a:rPr lang="en-US" sz="2400" i="1">
                            <a:latin typeface="Cambria Math"/>
                          </a:rPr>
                        </m:ctrlPr>
                      </m:sSupPr>
                      <m:e>
                        <m:r>
                          <m:rPr>
                            <m:sty m:val="p"/>
                          </m:rPr>
                          <a:rPr lang="en-US" sz="2400">
                            <a:latin typeface="Cambria Math" panose="02040503050406030204" pitchFamily="18" charset="0"/>
                          </a:rPr>
                          <m:t>cos</m:t>
                        </m:r>
                      </m:e>
                      <m:sup>
                        <m:r>
                          <a:rPr lang="en-US" sz="2400">
                            <a:latin typeface="Cambria Math" panose="02040503050406030204" pitchFamily="18" charset="0"/>
                          </a:rPr>
                          <m:t>2</m:t>
                        </m:r>
                      </m:sup>
                    </m:sSup>
                    <m:r>
                      <a:rPr lang="en-US" sz="2400" i="1">
                        <a:latin typeface="Cambria Math" panose="02040503050406030204" pitchFamily="18" charset="0"/>
                      </a:rPr>
                      <m:t>𝛼</m:t>
                    </m:r>
                    <m:r>
                      <a:rPr lang="en-US" sz="2400">
                        <a:latin typeface="Cambria Math" panose="02040503050406030204" pitchFamily="18" charset="0"/>
                      </a:rPr>
                      <m:t>=1</m:t>
                    </m:r>
                  </m:oMath>
                </a14:m>
                <a:endParaRPr lang="en-US" sz="2400"/>
              </a:p>
            </p:txBody>
          </p:sp>
        </mc:Choice>
        <mc:Fallback xmlns="">
          <p:sp>
            <p:nvSpPr>
              <p:cNvPr id="14" name="B"/>
              <p:cNvSpPr>
                <a:spLocks noRot="1" noChangeAspect="1" noMove="1" noResize="1" noEditPoints="1" noAdjustHandles="1" noChangeArrowheads="1" noChangeShapeType="1" noTextEdit="1"/>
              </p:cNvSpPr>
              <p:nvPr/>
            </p:nvSpPr>
            <p:spPr>
              <a:xfrm>
                <a:off x="228602" y="3984171"/>
                <a:ext cx="3886198" cy="794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663393" y="2988128"/>
                <a:ext cx="3882344"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C.</a:t>
                </a:r>
                <a:r>
                  <a:rPr lang="en-US" sz="2400" smtClean="0">
                    <a:cs typeface="Times New Roman" pitchFamily="18" charset="0"/>
                  </a:rPr>
                  <a:t> </a:t>
                </a:r>
                <a14:m>
                  <m:oMath xmlns:m="http://schemas.openxmlformats.org/officeDocument/2006/math">
                    <m:r>
                      <m:rPr>
                        <m:sty m:val="p"/>
                      </m:rPr>
                      <a:rPr lang="en-US" sz="2400">
                        <a:latin typeface="Cambria Math" panose="02040503050406030204" pitchFamily="18" charset="0"/>
                      </a:rPr>
                      <m:t>tan</m:t>
                    </m:r>
                    <m:r>
                      <a:rPr lang="en-US" sz="2400" i="1">
                        <a:latin typeface="Cambria Math" panose="02040503050406030204" pitchFamily="18" charset="0"/>
                      </a:rPr>
                      <m:t>𝛼</m:t>
                    </m:r>
                    <m:r>
                      <a:rPr lang="en-US" sz="2400">
                        <a:latin typeface="Cambria Math" panose="02040503050406030204" pitchFamily="18" charset="0"/>
                      </a:rPr>
                      <m:t>⋅</m:t>
                    </m:r>
                    <m:r>
                      <m:rPr>
                        <m:sty m:val="p"/>
                      </m:rPr>
                      <a:rPr lang="en-US" sz="2400">
                        <a:latin typeface="Cambria Math" panose="02040503050406030204" pitchFamily="18" charset="0"/>
                      </a:rPr>
                      <m:t>cot</m:t>
                    </m:r>
                    <m:r>
                      <a:rPr lang="en-US" sz="2400" i="1">
                        <a:latin typeface="Cambria Math" panose="02040503050406030204" pitchFamily="18" charset="0"/>
                      </a:rPr>
                      <m:t>𝛼</m:t>
                    </m:r>
                    <m:r>
                      <a:rPr lang="en-US" sz="2400">
                        <a:latin typeface="Cambria Math" panose="02040503050406030204" pitchFamily="18" charset="0"/>
                      </a:rPr>
                      <m:t>=1</m:t>
                    </m:r>
                  </m:oMath>
                </a14:m>
                <a:endParaRPr lang="en-US" sz="2400"/>
              </a:p>
            </p:txBody>
          </p:sp>
        </mc:Choice>
        <mc:Fallback xmlns="">
          <p:sp>
            <p:nvSpPr>
              <p:cNvPr id="15" name="C"/>
              <p:cNvSpPr>
                <a:spLocks noRot="1" noChangeAspect="1" noMove="1" noResize="1" noEditPoints="1" noAdjustHandles="1" noChangeArrowheads="1" noChangeShapeType="1" noTextEdit="1"/>
              </p:cNvSpPr>
              <p:nvPr/>
            </p:nvSpPr>
            <p:spPr>
              <a:xfrm flipH="1">
                <a:off x="4663393" y="3984171"/>
                <a:ext cx="3882344" cy="79466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228601" y="3829050"/>
                <a:ext cx="3882344" cy="7589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B. </a:t>
                </a:r>
                <a14:m>
                  <m:oMath xmlns:m="http://schemas.openxmlformats.org/officeDocument/2006/math">
                    <m:r>
                      <m:rPr>
                        <m:sty m:val="p"/>
                      </m:rPr>
                      <a:rPr lang="en-US" sz="2800">
                        <a:latin typeface="Cambria Math" panose="02040503050406030204" pitchFamily="18" charset="0"/>
                      </a:rPr>
                      <m:t>tan</m:t>
                    </m:r>
                    <m:r>
                      <a:rPr lang="en-US" sz="2800" i="1">
                        <a:latin typeface="Cambria Math" panose="02040503050406030204" pitchFamily="18" charset="0"/>
                      </a:rPr>
                      <m:t>𝛼</m:t>
                    </m:r>
                    <m:r>
                      <a:rPr lang="en-US" sz="2800">
                        <a:latin typeface="Cambria Math" panose="02040503050406030204" pitchFamily="18" charset="0"/>
                      </a:rPr>
                      <m:t>=</m:t>
                    </m:r>
                    <m:f>
                      <m:fPr>
                        <m:ctrlPr>
                          <a:rPr lang="en-US" sz="2800" i="1">
                            <a:latin typeface="Cambria Math"/>
                          </a:rPr>
                        </m:ctrlPr>
                      </m:fPr>
                      <m:num>
                        <m:r>
                          <m:rPr>
                            <m:sty m:val="p"/>
                          </m:rPr>
                          <a:rPr lang="en-US" sz="2800">
                            <a:latin typeface="Cambria Math" panose="02040503050406030204" pitchFamily="18" charset="0"/>
                          </a:rPr>
                          <m:t>sin</m:t>
                        </m:r>
                        <m:r>
                          <a:rPr lang="en-US" sz="2800" i="1">
                            <a:latin typeface="Cambria Math" panose="02040503050406030204" pitchFamily="18" charset="0"/>
                          </a:rPr>
                          <m:t>𝛼</m:t>
                        </m:r>
                      </m:num>
                      <m:den>
                        <m:r>
                          <m:rPr>
                            <m:sty m:val="p"/>
                          </m:rPr>
                          <a:rPr lang="en-US" sz="2800">
                            <a:latin typeface="Cambria Math" panose="02040503050406030204" pitchFamily="18" charset="0"/>
                          </a:rPr>
                          <m:t>cos</m:t>
                        </m:r>
                        <m:r>
                          <a:rPr lang="en-US" sz="2800" i="1">
                            <a:latin typeface="Cambria Math" panose="02040503050406030204" pitchFamily="18" charset="0"/>
                          </a:rPr>
                          <m:t>𝛼</m:t>
                        </m:r>
                      </m:den>
                    </m:f>
                  </m:oMath>
                </a14:m>
                <a:endParaRPr lang="en-US" sz="2800"/>
              </a:p>
            </p:txBody>
          </p:sp>
        </mc:Choice>
        <mc:Fallback xmlns="">
          <p:sp>
            <p:nvSpPr>
              <p:cNvPr id="16" name="D"/>
              <p:cNvSpPr>
                <a:spLocks noRot="1" noChangeAspect="1" noMove="1" noResize="1" noEditPoints="1" noAdjustHandles="1" noChangeArrowheads="1" noChangeShapeType="1" noTextEdit="1"/>
              </p:cNvSpPr>
              <p:nvPr/>
            </p:nvSpPr>
            <p:spPr>
              <a:xfrm>
                <a:off x="228601" y="3829050"/>
                <a:ext cx="3882344" cy="758924"/>
              </a:xfrm>
              <a:prstGeom prst="rect">
                <a:avLst/>
              </a:prstGeom>
              <a:blipFill rotWithShape="1">
                <a:blip r:embed="rId10"/>
                <a:stretch>
                  <a:fillRect/>
                </a:stretch>
              </a:blipFill>
            </p:spPr>
            <p:txBody>
              <a:bodyPr/>
              <a:lstStyle/>
              <a:p>
                <a:r>
                  <a:rPr lang="en-US">
                    <a:noFill/>
                  </a:rPr>
                  <a:t> </a:t>
                </a:r>
              </a:p>
            </p:txBody>
          </p:sp>
        </mc:Fallback>
      </mc:AlternateContent>
      <p:sp>
        <p:nvSpPr>
          <p:cNvPr id="9" name="Rounded Rectangle 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20</a:t>
            </a:r>
            <a:endParaRPr lang="en-US" sz="2800">
              <a:latin typeface="Times New Roman" pitchFamily="18" charset="0"/>
              <a:cs typeface="Times New Roman" pitchFamily="18" charset="0"/>
            </a:endParaRPr>
          </a:p>
        </p:txBody>
      </p:sp>
      <p:sp>
        <p:nvSpPr>
          <p:cNvPr id="10" name="Rounded Rectangle 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19</a:t>
            </a:r>
            <a:endParaRPr lang="en-US" sz="2800">
              <a:latin typeface="Times New Roman" pitchFamily="18" charset="0"/>
              <a:cs typeface="Times New Roman" pitchFamily="18" charset="0"/>
            </a:endParaRPr>
          </a:p>
        </p:txBody>
      </p:sp>
      <p:sp>
        <p:nvSpPr>
          <p:cNvPr id="11" name="Rounded Rectangle 1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18</a:t>
            </a:r>
            <a:endParaRPr lang="en-US" sz="2800">
              <a:latin typeface="Times New Roman" pitchFamily="18" charset="0"/>
              <a:cs typeface="Times New Roman" pitchFamily="18" charset="0"/>
            </a:endParaRPr>
          </a:p>
        </p:txBody>
      </p:sp>
      <p:sp>
        <p:nvSpPr>
          <p:cNvPr id="12" name="Rounded Rectangle 1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17</a:t>
            </a:r>
            <a:endParaRPr lang="en-US" sz="2800">
              <a:latin typeface="Times New Roman" pitchFamily="18" charset="0"/>
              <a:cs typeface="Times New Roman" pitchFamily="18" charset="0"/>
            </a:endParaRPr>
          </a:p>
        </p:txBody>
      </p:sp>
      <p:sp>
        <p:nvSpPr>
          <p:cNvPr id="17" name="Rounded Rectangle 1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16</a:t>
            </a:r>
            <a:endParaRPr lang="en-US" sz="2800">
              <a:latin typeface="Times New Roman" pitchFamily="18" charset="0"/>
              <a:cs typeface="Times New Roman" pitchFamily="18" charset="0"/>
            </a:endParaRPr>
          </a:p>
        </p:txBody>
      </p:sp>
      <p:sp>
        <p:nvSpPr>
          <p:cNvPr id="18" name="Rounded Rectangle 1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15</a:t>
            </a:r>
            <a:endParaRPr lang="en-US" sz="2800">
              <a:latin typeface="Times New Roman" pitchFamily="18" charset="0"/>
              <a:cs typeface="Times New Roman" pitchFamily="18" charset="0"/>
            </a:endParaRPr>
          </a:p>
        </p:txBody>
      </p:sp>
      <p:sp>
        <p:nvSpPr>
          <p:cNvPr id="19" name="Rounded Rectangle 1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14</a:t>
            </a:r>
            <a:endParaRPr lang="en-US" sz="2800">
              <a:latin typeface="Times New Roman" pitchFamily="18" charset="0"/>
              <a:cs typeface="Times New Roman" pitchFamily="18" charset="0"/>
            </a:endParaRPr>
          </a:p>
        </p:txBody>
      </p:sp>
      <p:sp>
        <p:nvSpPr>
          <p:cNvPr id="20" name="Rounded Rectangle 1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13</a:t>
            </a:r>
            <a:endParaRPr lang="en-US" sz="2800">
              <a:latin typeface="Times New Roman" pitchFamily="18" charset="0"/>
              <a:cs typeface="Times New Roman" pitchFamily="18" charset="0"/>
            </a:endParaRPr>
          </a:p>
        </p:txBody>
      </p:sp>
      <p:sp>
        <p:nvSpPr>
          <p:cNvPr id="22" name="Rounded Rectangle 2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12</a:t>
            </a:r>
            <a:endParaRPr lang="en-US" sz="2800">
              <a:latin typeface="Times New Roman" pitchFamily="18" charset="0"/>
              <a:cs typeface="Times New Roman" pitchFamily="18" charset="0"/>
            </a:endParaRPr>
          </a:p>
        </p:txBody>
      </p:sp>
      <p:sp>
        <p:nvSpPr>
          <p:cNvPr id="23" name="Rounded Rectangle 2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11</a:t>
            </a:r>
            <a:endParaRPr lang="en-US" sz="2800">
              <a:latin typeface="Times New Roman" pitchFamily="18" charset="0"/>
              <a:cs typeface="Times New Roman" pitchFamily="18" charset="0"/>
            </a:endParaRPr>
          </a:p>
        </p:txBody>
      </p:sp>
      <p:sp>
        <p:nvSpPr>
          <p:cNvPr id="24" name="Rounded Rectangle 2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10</a:t>
            </a:r>
            <a:endParaRPr lang="en-US" sz="2800">
              <a:latin typeface="Times New Roman" pitchFamily="18" charset="0"/>
              <a:cs typeface="Times New Roman" pitchFamily="18" charset="0"/>
            </a:endParaRPr>
          </a:p>
        </p:txBody>
      </p:sp>
      <p:sp>
        <p:nvSpPr>
          <p:cNvPr id="25" name="Rounded Rectangle 24"/>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09</a:t>
            </a:r>
            <a:endParaRPr lang="en-US" sz="2800">
              <a:latin typeface="Times New Roman" pitchFamily="18" charset="0"/>
              <a:cs typeface="Times New Roman" pitchFamily="18" charset="0"/>
            </a:endParaRPr>
          </a:p>
        </p:txBody>
      </p:sp>
      <p:sp>
        <p:nvSpPr>
          <p:cNvPr id="26" name="Rounded Rectangle 25"/>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08</a:t>
            </a:r>
            <a:endParaRPr lang="en-US" sz="2800">
              <a:latin typeface="Times New Roman" pitchFamily="18" charset="0"/>
              <a:cs typeface="Times New Roman" pitchFamily="18" charset="0"/>
            </a:endParaRPr>
          </a:p>
        </p:txBody>
      </p:sp>
      <p:sp>
        <p:nvSpPr>
          <p:cNvPr id="27" name="Rounded Rectangle 2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07</a:t>
            </a:r>
            <a:endParaRPr lang="en-US" sz="2800">
              <a:latin typeface="Times New Roman" pitchFamily="18" charset="0"/>
              <a:cs typeface="Times New Roman" pitchFamily="18" charset="0"/>
            </a:endParaRPr>
          </a:p>
        </p:txBody>
      </p:sp>
      <p:sp>
        <p:nvSpPr>
          <p:cNvPr id="28" name="Rounded Rectangle 2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06</a:t>
            </a:r>
            <a:endParaRPr lang="en-US" sz="2800">
              <a:latin typeface="Times New Roman" pitchFamily="18" charset="0"/>
              <a:cs typeface="Times New Roman" pitchFamily="18" charset="0"/>
            </a:endParaRPr>
          </a:p>
        </p:txBody>
      </p:sp>
      <p:sp>
        <p:nvSpPr>
          <p:cNvPr id="29" name="Rounded Rectangle 2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05</a:t>
            </a:r>
            <a:endParaRPr lang="en-US" sz="2800">
              <a:latin typeface="Times New Roman" pitchFamily="18" charset="0"/>
              <a:cs typeface="Times New Roman" pitchFamily="18" charset="0"/>
            </a:endParaRPr>
          </a:p>
        </p:txBody>
      </p:sp>
      <p:sp>
        <p:nvSpPr>
          <p:cNvPr id="30" name="Rounded Rectangle 2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04</a:t>
            </a:r>
            <a:endParaRPr lang="en-US" sz="2800">
              <a:latin typeface="Times New Roman" pitchFamily="18" charset="0"/>
              <a:cs typeface="Times New Roman" pitchFamily="18" charset="0"/>
            </a:endParaRPr>
          </a:p>
        </p:txBody>
      </p:sp>
      <p:sp>
        <p:nvSpPr>
          <p:cNvPr id="31" name="Rounded Rectangle 3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03</a:t>
            </a:r>
            <a:endParaRPr lang="en-US" sz="2800">
              <a:latin typeface="Times New Roman" pitchFamily="18" charset="0"/>
              <a:cs typeface="Times New Roman" pitchFamily="18" charset="0"/>
            </a:endParaRPr>
          </a:p>
        </p:txBody>
      </p:sp>
      <p:sp>
        <p:nvSpPr>
          <p:cNvPr id="32" name="Rounded Rectangle 3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02</a:t>
            </a:r>
            <a:endParaRPr lang="en-US" sz="2800">
              <a:latin typeface="Times New Roman" pitchFamily="18" charset="0"/>
              <a:cs typeface="Times New Roman" pitchFamily="18" charset="0"/>
            </a:endParaRPr>
          </a:p>
        </p:txBody>
      </p:sp>
      <p:sp>
        <p:nvSpPr>
          <p:cNvPr id="33" name="Rounded Rectangle 3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01</a:t>
            </a:r>
            <a:endParaRPr lang="en-US" sz="2800">
              <a:latin typeface="Times New Roman" pitchFamily="18" charset="0"/>
              <a:cs typeface="Times New Roman" pitchFamily="18" charset="0"/>
            </a:endParaRPr>
          </a:p>
        </p:txBody>
      </p:sp>
      <p:sp>
        <p:nvSpPr>
          <p:cNvPr id="34" name="Rounded Rectangle 3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00</a:t>
            </a:r>
            <a:endParaRPr lang="en-US" sz="2800">
              <a:latin typeface="Times New Roman" pitchFamily="18" charset="0"/>
              <a:cs typeface="Times New Roman" pitchFamily="18" charset="0"/>
            </a:endParaRPr>
          </a:p>
        </p:txBody>
      </p:sp>
      <p:pic>
        <p:nvPicPr>
          <p:cNvPr id="35"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88409" y="1"/>
            <a:ext cx="78936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Downloads\Video\images (2).jpg">
            <a:hlinkClick r:id="rId12" action="ppaction://hlinksldjump"/>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9778" b="96889" l="0" r="100000">
                        <a14:foregroundMark x1="16444" y1="57778" x2="74222" y2="61778"/>
                        <a14:foregroundMark x1="65333" y1="52889" x2="58667" y2="72000"/>
                        <a14:foregroundMark x1="28889" y1="56000" x2="28889" y2="56000"/>
                      </a14:backgroundRemoval>
                    </a14:imgEffect>
                  </a14:imgLayer>
                </a14:imgProps>
              </a:ext>
              <a:ext uri="{28A0092B-C50C-407E-A947-70E740481C1C}">
                <a14:useLocalDpi xmlns:a14="http://schemas.microsoft.com/office/drawing/2010/main" val="0"/>
              </a:ext>
            </a:extLst>
          </a:blip>
          <a:srcRect b="11478"/>
          <a:stretch/>
        </p:blipFill>
        <p:spPr bwMode="auto">
          <a:xfrm>
            <a:off x="228601" y="41405"/>
            <a:ext cx="768349" cy="51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14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35"/>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9"/>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10"/>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11"/>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12"/>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22"/>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23"/>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24"/>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25"/>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26"/>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27"/>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28"/>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29"/>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30"/>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31"/>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32"/>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33"/>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mc:AlternateContent xmlns:mc="http://schemas.openxmlformats.org/markup-compatibility/2006" xmlns:a14="http://schemas.microsoft.com/office/drawing/2010/main">
        <mc:Choice Requires="a14">
          <p:sp>
            <p:nvSpPr>
              <p:cNvPr id="13" name="A"/>
              <p:cNvSpPr/>
              <p:nvPr/>
            </p:nvSpPr>
            <p:spPr>
              <a:xfrm>
                <a:off x="4692422" y="2988128"/>
                <a:ext cx="3841978"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B. </a:t>
                </a:r>
                <a14:m>
                  <m:oMath xmlns:m="http://schemas.openxmlformats.org/officeDocument/2006/math">
                    <m:r>
                      <a:rPr lang="en-US" sz="2400" i="1" smtClean="0">
                        <a:latin typeface="Cambria Math" panose="02040503050406030204" pitchFamily="18" charset="0"/>
                        <a:cs typeface="Times New Roman" pitchFamily="18" charset="0"/>
                      </a:rPr>
                      <m:t>1</m:t>
                    </m:r>
                    <m:r>
                      <a:rPr lang="en-US" sz="2400" b="0" i="1" smtClean="0">
                        <a:latin typeface="Cambria Math" panose="02040503050406030204" pitchFamily="18" charset="0"/>
                        <a:cs typeface="Times New Roman" pitchFamily="18" charset="0"/>
                      </a:rPr>
                      <m:t>0 </m:t>
                    </m:r>
                    <m:r>
                      <a:rPr lang="en-US" sz="2400" b="0" i="1" smtClean="0">
                        <a:latin typeface="Cambria Math" panose="02040503050406030204" pitchFamily="18" charset="0"/>
                        <a:cs typeface="Times New Roman" pitchFamily="18" charset="0"/>
                      </a:rPr>
                      <m:t>𝑐𝑚</m:t>
                    </m:r>
                  </m:oMath>
                </a14:m>
                <a:endParaRPr lang="vi-VN" sz="2400">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a:off x="4692422" y="3984171"/>
                <a:ext cx="3841978" cy="79466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381000" y="3861707"/>
                <a:ext cx="3841978"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C. </a:t>
                </a:r>
                <a14:m>
                  <m:oMath xmlns:m="http://schemas.openxmlformats.org/officeDocument/2006/math">
                    <m:r>
                      <a:rPr lang="en-US" sz="2400" b="0" i="1" smtClean="0">
                        <a:latin typeface="Cambria Math" panose="02040503050406030204" pitchFamily="18" charset="0"/>
                        <a:cs typeface="Times New Roman" pitchFamily="18" charset="0"/>
                      </a:rPr>
                      <m:t>25 </m:t>
                    </m:r>
                    <m:r>
                      <a:rPr lang="en-US" sz="2400" b="0" i="1" smtClean="0">
                        <a:latin typeface="Cambria Math" panose="02040503050406030204" pitchFamily="18" charset="0"/>
                        <a:cs typeface="Times New Roman" pitchFamily="18" charset="0"/>
                      </a:rPr>
                      <m:t>𝑐𝑚</m:t>
                    </m:r>
                  </m:oMath>
                </a14:m>
                <a:endParaRPr lang="vi-VN" sz="2400">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381000" y="5148942"/>
                <a:ext cx="3841978" cy="79466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381905" y="2988128"/>
                <a:ext cx="3838168"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A. </a:t>
                </a:r>
                <a14:m>
                  <m:oMath xmlns:m="http://schemas.openxmlformats.org/officeDocument/2006/math">
                    <m:r>
                      <a:rPr lang="en-US" sz="2400" i="1" smtClean="0">
                        <a:latin typeface="Cambria Math" panose="02040503050406030204" pitchFamily="18" charset="0"/>
                        <a:cs typeface="Times New Roman" pitchFamily="18" charset="0"/>
                      </a:rPr>
                      <m:t>5</m:t>
                    </m:r>
                    <m:r>
                      <a:rPr lang="en-US" sz="2400" b="0" i="1" smtClean="0">
                        <a:latin typeface="Cambria Math" panose="02040503050406030204" pitchFamily="18" charset="0"/>
                        <a:cs typeface="Times New Roman" pitchFamily="18" charset="0"/>
                      </a:rPr>
                      <m:t> </m:t>
                    </m:r>
                    <m:r>
                      <a:rPr lang="en-US" sz="2400" b="0" i="1" smtClean="0">
                        <a:latin typeface="Cambria Math" panose="02040503050406030204" pitchFamily="18" charset="0"/>
                        <a:cs typeface="Times New Roman" pitchFamily="18" charset="0"/>
                      </a:rPr>
                      <m:t>𝑐𝑚</m:t>
                    </m:r>
                  </m:oMath>
                </a14:m>
                <a:endParaRPr lang="vi-VN" sz="2400">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381905" y="3984171"/>
                <a:ext cx="3838168" cy="794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685165" y="3861707"/>
                <a:ext cx="3838168"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D. </a:t>
                </a:r>
                <a14:m>
                  <m:oMath xmlns:m="http://schemas.openxmlformats.org/officeDocument/2006/math">
                    <m:r>
                      <a:rPr lang="en-US" sz="2400" b="0" i="1" smtClean="0">
                        <a:latin typeface="Cambria Math" panose="02040503050406030204" pitchFamily="18" charset="0"/>
                        <a:cs typeface="Times New Roman" pitchFamily="18" charset="0"/>
                      </a:rPr>
                      <m:t>100 </m:t>
                    </m:r>
                    <m:r>
                      <a:rPr lang="en-US" sz="2400" b="0" i="1" smtClean="0">
                        <a:latin typeface="Cambria Math" panose="02040503050406030204" pitchFamily="18" charset="0"/>
                        <a:cs typeface="Times New Roman" pitchFamily="18" charset="0"/>
                      </a:rPr>
                      <m:t>𝑐𝑚</m:t>
                    </m:r>
                  </m:oMath>
                </a14:m>
                <a:endParaRPr lang="vi-VN" sz="2400">
                  <a:latin typeface="Times New Roman" pitchFamily="18" charset="0"/>
                  <a:cs typeface="Times New Roman"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685165" y="5148942"/>
                <a:ext cx="3838168" cy="794660"/>
              </a:xfrm>
              <a:prstGeom prst="rect">
                <a:avLst/>
              </a:prstGeom>
              <a:blipFill rotWithShape="0">
                <a:blip r:embed="rId9"/>
                <a:stretch>
                  <a:fillRect/>
                </a:stretch>
              </a:blipFill>
            </p:spPr>
            <p:txBody>
              <a:bodyPr/>
              <a:lstStyle/>
              <a:p>
                <a:r>
                  <a:rPr lang="en-US">
                    <a:noFill/>
                  </a:rPr>
                  <a:t> </a:t>
                </a:r>
              </a:p>
            </p:txBody>
          </p:sp>
        </mc:Fallback>
      </mc:AlternateContent>
      <p:sp>
        <p:nvSpPr>
          <p:cNvPr id="9" name="Rounded Rectangle 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20</a:t>
            </a:r>
            <a:endParaRPr lang="en-US" sz="2800">
              <a:latin typeface="Times New Roman" pitchFamily="18" charset="0"/>
              <a:cs typeface="Times New Roman" pitchFamily="18" charset="0"/>
            </a:endParaRPr>
          </a:p>
        </p:txBody>
      </p:sp>
      <p:sp>
        <p:nvSpPr>
          <p:cNvPr id="10" name="Rounded Rectangle 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19</a:t>
            </a:r>
            <a:endParaRPr lang="en-US" sz="2800">
              <a:latin typeface="Times New Roman" pitchFamily="18" charset="0"/>
              <a:cs typeface="Times New Roman" pitchFamily="18" charset="0"/>
            </a:endParaRPr>
          </a:p>
        </p:txBody>
      </p:sp>
      <p:sp>
        <p:nvSpPr>
          <p:cNvPr id="11" name="Rounded Rectangle 1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18</a:t>
            </a:r>
            <a:endParaRPr lang="en-US" sz="2800">
              <a:latin typeface="Times New Roman" pitchFamily="18" charset="0"/>
              <a:cs typeface="Times New Roman" pitchFamily="18" charset="0"/>
            </a:endParaRPr>
          </a:p>
        </p:txBody>
      </p:sp>
      <p:sp>
        <p:nvSpPr>
          <p:cNvPr id="12" name="Rounded Rectangle 1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17</a:t>
            </a:r>
            <a:endParaRPr lang="en-US" sz="2800">
              <a:latin typeface="Times New Roman" pitchFamily="18" charset="0"/>
              <a:cs typeface="Times New Roman" pitchFamily="18" charset="0"/>
            </a:endParaRPr>
          </a:p>
        </p:txBody>
      </p:sp>
      <p:sp>
        <p:nvSpPr>
          <p:cNvPr id="18" name="Rounded Rectangle 1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16</a:t>
            </a:r>
            <a:endParaRPr lang="en-US" sz="2800">
              <a:latin typeface="Times New Roman" pitchFamily="18" charset="0"/>
              <a:cs typeface="Times New Roman" pitchFamily="18" charset="0"/>
            </a:endParaRPr>
          </a:p>
        </p:txBody>
      </p:sp>
      <p:sp>
        <p:nvSpPr>
          <p:cNvPr id="19" name="Rounded Rectangle 1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15</a:t>
            </a:r>
            <a:endParaRPr lang="en-US" sz="2800">
              <a:latin typeface="Times New Roman" pitchFamily="18" charset="0"/>
              <a:cs typeface="Times New Roman" pitchFamily="18" charset="0"/>
            </a:endParaRPr>
          </a:p>
        </p:txBody>
      </p:sp>
      <p:sp>
        <p:nvSpPr>
          <p:cNvPr id="20" name="Rounded Rectangle 1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14</a:t>
            </a:r>
            <a:endParaRPr lang="en-US" sz="2800">
              <a:latin typeface="Times New Roman" pitchFamily="18" charset="0"/>
              <a:cs typeface="Times New Roman" pitchFamily="18" charset="0"/>
            </a:endParaRPr>
          </a:p>
        </p:txBody>
      </p:sp>
      <p:sp>
        <p:nvSpPr>
          <p:cNvPr id="21" name="Rounded Rectangle 2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13</a:t>
            </a:r>
            <a:endParaRPr lang="en-US" sz="2800">
              <a:latin typeface="Times New Roman" pitchFamily="18" charset="0"/>
              <a:cs typeface="Times New Roman" pitchFamily="18" charset="0"/>
            </a:endParaRPr>
          </a:p>
        </p:txBody>
      </p:sp>
      <p:sp>
        <p:nvSpPr>
          <p:cNvPr id="22" name="Rounded Rectangle 2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12</a:t>
            </a:r>
            <a:endParaRPr lang="en-US" sz="2800">
              <a:latin typeface="Times New Roman" pitchFamily="18" charset="0"/>
              <a:cs typeface="Times New Roman" pitchFamily="18" charset="0"/>
            </a:endParaRPr>
          </a:p>
        </p:txBody>
      </p:sp>
      <p:sp>
        <p:nvSpPr>
          <p:cNvPr id="23" name="Rounded Rectangle 2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11</a:t>
            </a:r>
            <a:endParaRPr lang="en-US" sz="2800">
              <a:latin typeface="Times New Roman" pitchFamily="18" charset="0"/>
              <a:cs typeface="Times New Roman" pitchFamily="18" charset="0"/>
            </a:endParaRPr>
          </a:p>
        </p:txBody>
      </p:sp>
      <p:sp>
        <p:nvSpPr>
          <p:cNvPr id="24" name="Rounded Rectangle 2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10</a:t>
            </a:r>
            <a:endParaRPr lang="en-US" sz="2800">
              <a:latin typeface="Times New Roman" pitchFamily="18" charset="0"/>
              <a:cs typeface="Times New Roman" pitchFamily="18" charset="0"/>
            </a:endParaRPr>
          </a:p>
        </p:txBody>
      </p:sp>
      <p:sp>
        <p:nvSpPr>
          <p:cNvPr id="25" name="Rounded Rectangle 24"/>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09</a:t>
            </a:r>
            <a:endParaRPr lang="en-US" sz="2800">
              <a:latin typeface="Times New Roman" pitchFamily="18" charset="0"/>
              <a:cs typeface="Times New Roman" pitchFamily="18" charset="0"/>
            </a:endParaRPr>
          </a:p>
        </p:txBody>
      </p:sp>
      <p:sp>
        <p:nvSpPr>
          <p:cNvPr id="26" name="Rounded Rectangle 25"/>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08</a:t>
            </a:r>
            <a:endParaRPr lang="en-US" sz="2800">
              <a:latin typeface="Times New Roman" pitchFamily="18" charset="0"/>
              <a:cs typeface="Times New Roman" pitchFamily="18" charset="0"/>
            </a:endParaRPr>
          </a:p>
        </p:txBody>
      </p:sp>
      <p:sp>
        <p:nvSpPr>
          <p:cNvPr id="27" name="Rounded Rectangle 2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07</a:t>
            </a:r>
            <a:endParaRPr lang="en-US" sz="2800">
              <a:latin typeface="Times New Roman" pitchFamily="18" charset="0"/>
              <a:cs typeface="Times New Roman" pitchFamily="18" charset="0"/>
            </a:endParaRPr>
          </a:p>
        </p:txBody>
      </p:sp>
      <p:sp>
        <p:nvSpPr>
          <p:cNvPr id="28" name="Rounded Rectangle 2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06</a:t>
            </a:r>
            <a:endParaRPr lang="en-US" sz="2800">
              <a:latin typeface="Times New Roman" pitchFamily="18" charset="0"/>
              <a:cs typeface="Times New Roman" pitchFamily="18" charset="0"/>
            </a:endParaRPr>
          </a:p>
        </p:txBody>
      </p:sp>
      <p:sp>
        <p:nvSpPr>
          <p:cNvPr id="29" name="Rounded Rectangle 2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05</a:t>
            </a:r>
            <a:endParaRPr lang="en-US" sz="2800">
              <a:latin typeface="Times New Roman" pitchFamily="18" charset="0"/>
              <a:cs typeface="Times New Roman" pitchFamily="18" charset="0"/>
            </a:endParaRPr>
          </a:p>
        </p:txBody>
      </p:sp>
      <p:sp>
        <p:nvSpPr>
          <p:cNvPr id="30" name="Rounded Rectangle 2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04</a:t>
            </a:r>
            <a:endParaRPr lang="en-US" sz="2800">
              <a:latin typeface="Times New Roman" pitchFamily="18" charset="0"/>
              <a:cs typeface="Times New Roman" pitchFamily="18" charset="0"/>
            </a:endParaRPr>
          </a:p>
        </p:txBody>
      </p:sp>
      <p:sp>
        <p:nvSpPr>
          <p:cNvPr id="31" name="Rounded Rectangle 3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03</a:t>
            </a:r>
            <a:endParaRPr lang="en-US" sz="2800">
              <a:latin typeface="Times New Roman" pitchFamily="18" charset="0"/>
              <a:cs typeface="Times New Roman" pitchFamily="18" charset="0"/>
            </a:endParaRPr>
          </a:p>
        </p:txBody>
      </p:sp>
      <p:sp>
        <p:nvSpPr>
          <p:cNvPr id="32" name="Rounded Rectangle 3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02</a:t>
            </a:r>
            <a:endParaRPr lang="en-US" sz="2800">
              <a:latin typeface="Times New Roman" pitchFamily="18" charset="0"/>
              <a:cs typeface="Times New Roman" pitchFamily="18" charset="0"/>
            </a:endParaRPr>
          </a:p>
        </p:txBody>
      </p:sp>
      <p:sp>
        <p:nvSpPr>
          <p:cNvPr id="33" name="Rounded Rectangle 3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01</a:t>
            </a:r>
            <a:endParaRPr lang="en-US" sz="2800">
              <a:latin typeface="Times New Roman" pitchFamily="18" charset="0"/>
              <a:cs typeface="Times New Roman" pitchFamily="18" charset="0"/>
            </a:endParaRPr>
          </a:p>
        </p:txBody>
      </p:sp>
      <p:sp>
        <p:nvSpPr>
          <p:cNvPr id="34" name="Rounded Rectangle 3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00</a:t>
            </a:r>
            <a:endParaRPr lang="en-US" sz="2800">
              <a:latin typeface="Times New Roman" pitchFamily="18" charset="0"/>
              <a:cs typeface="Times New Roman" pitchFamily="18" charset="0"/>
            </a:endParaRPr>
          </a:p>
        </p:txBody>
      </p:sp>
      <p:pic>
        <p:nvPicPr>
          <p:cNvPr id="35"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88409" y="1"/>
            <a:ext cx="78936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Downloads\Video\images (2).jpg">
            <a:hlinkClick r:id="rId11" action="ppaction://hlinksldjump"/>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9778" b="96889" l="0" r="100000">
                        <a14:foregroundMark x1="16444" y1="57778" x2="74222" y2="61778"/>
                        <a14:foregroundMark x1="65333" y1="52889" x2="58667" y2="72000"/>
                        <a14:foregroundMark x1="28889" y1="56000" x2="28889" y2="56000"/>
                      </a14:backgroundRemoval>
                    </a14:imgEffect>
                  </a14:imgLayer>
                </a14:imgProps>
              </a:ext>
              <a:ext uri="{28A0092B-C50C-407E-A947-70E740481C1C}">
                <a14:useLocalDpi xmlns:a14="http://schemas.microsoft.com/office/drawing/2010/main" val="0"/>
              </a:ext>
            </a:extLst>
          </a:blip>
          <a:srcRect b="11478"/>
          <a:stretch/>
        </p:blipFill>
        <p:spPr bwMode="auto">
          <a:xfrm>
            <a:off x="228601" y="41405"/>
            <a:ext cx="768349" cy="5101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68349" y="583746"/>
            <a:ext cx="8309420" cy="2049236"/>
            <a:chOff x="768349" y="778328"/>
            <a:chExt cx="8309420" cy="2732314"/>
          </a:xfrm>
        </p:grpSpPr>
        <p:sp>
          <p:nvSpPr>
            <p:cNvPr id="5" name="Rectangle 4"/>
            <p:cNvSpPr/>
            <p:nvPr/>
          </p:nvSpPr>
          <p:spPr>
            <a:xfrm>
              <a:off x="768349" y="778328"/>
              <a:ext cx="8309420"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b="1" smtClean="0">
                  <a:solidFill>
                    <a:srgbClr val="FF0000"/>
                  </a:solidFill>
                  <a:latin typeface="Times New Roman" pitchFamily="18" charset="0"/>
                  <a:cs typeface="Times New Roman" pitchFamily="18" charset="0"/>
                </a:rPr>
                <a:t>Câu 3</a:t>
              </a:r>
              <a:r>
                <a:rPr lang="en-US" sz="2400" smtClean="0">
                  <a:latin typeface="Times New Roman" pitchFamily="18" charset="0"/>
                  <a:cs typeface="Times New Roman" pitchFamily="18" charset="0"/>
                </a:rPr>
                <a:t>: </a:t>
              </a:r>
            </a:p>
            <a:p>
              <a:endParaRPr lang="en-US" sz="2400">
                <a:latin typeface="Times New Roman" pitchFamily="18" charset="0"/>
                <a:cs typeface="Times New Roman" pitchFamily="18" charset="0"/>
              </a:endParaRPr>
            </a:p>
            <a:p>
              <a:endParaRPr lang="en-US"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en-US" sz="2400" smtClean="0">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2" name="Rectangle 1"/>
                <p:cNvSpPr/>
                <p:nvPr/>
              </p:nvSpPr>
              <p:spPr>
                <a:xfrm>
                  <a:off x="996949" y="1752600"/>
                  <a:ext cx="4287838" cy="1107996"/>
                </a:xfrm>
                <a:prstGeom prst="rect">
                  <a:avLst/>
                </a:prstGeom>
              </p:spPr>
              <p:txBody>
                <a:bodyPr wrap="square">
                  <a:spAutoFit/>
                </a:bodyPr>
                <a:lstStyle/>
                <a:p>
                  <a:pPr algn="just"/>
                  <a:r>
                    <a:rPr lang="en-US" sz="2400" smtClean="0">
                      <a:latin typeface="Times New Roman" pitchFamily="18" charset="0"/>
                      <a:cs typeface="Times New Roman" pitchFamily="18" charset="0"/>
                    </a:rPr>
                    <a:t>Cho hình vẽ. Tính độ </a:t>
                  </a:r>
                  <a:r>
                    <a:rPr lang="en-US" sz="2400">
                      <a:latin typeface="Times New Roman" pitchFamily="18" charset="0"/>
                      <a:cs typeface="Times New Roman" pitchFamily="18" charset="0"/>
                    </a:rPr>
                    <a:t>dài cạnh </a:t>
                  </a:r>
                  <a14:m>
                    <m:oMath xmlns:m="http://schemas.openxmlformats.org/officeDocument/2006/math">
                      <m:r>
                        <a:rPr lang="en-US" sz="2400" i="1">
                          <a:latin typeface="Cambria Math" panose="02040503050406030204" pitchFamily="18" charset="0"/>
                          <a:cs typeface="Times New Roman" pitchFamily="18" charset="0"/>
                        </a:rPr>
                        <m:t>𝐴𝐵</m:t>
                      </m:r>
                    </m:oMath>
                  </a14:m>
                  <a:r>
                    <a:rPr lang="en-US" sz="2400" smtClean="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6949" y="1752600"/>
                  <a:ext cx="4287838" cy="830997"/>
                </a:xfrm>
                <a:prstGeom prst="rect">
                  <a:avLst/>
                </a:prstGeom>
                <a:blipFill rotWithShape="1">
                  <a:blip r:embed="rId14"/>
                  <a:stretch>
                    <a:fillRect l="-2276" t="-5882" r="-2134" b="-15441"/>
                  </a:stretch>
                </a:blipFill>
              </p:spPr>
              <p:txBody>
                <a:bodyPr/>
                <a:lstStyle/>
                <a:p>
                  <a:r>
                    <a:rPr lang="en-US">
                      <a:noFill/>
                    </a:rPr>
                    <a:t> </a:t>
                  </a:r>
                </a:p>
              </p:txBody>
            </p:sp>
          </mc:Fallback>
        </mc:AlternateContent>
      </p:grpSp>
      <p:pic>
        <p:nvPicPr>
          <p:cNvPr id="717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09480" y="627534"/>
            <a:ext cx="3355008" cy="19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718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35"/>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9"/>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10"/>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11"/>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12"/>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18"/>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19"/>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20"/>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21"/>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22"/>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23"/>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24"/>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25"/>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26"/>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27"/>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28"/>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29"/>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30"/>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31"/>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32"/>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33"/>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8349" y="583746"/>
            <a:ext cx="7872171" cy="20492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4: </a:t>
            </a:r>
            <a:endParaRPr lang="en-US" sz="2400" dirty="0" smtClean="0">
              <a:solidFill>
                <a:srgbClr val="0000CC"/>
              </a:solidFill>
              <a:latin typeface="Times New Roman" pitchFamily="18" charset="0"/>
              <a:cs typeface="Times New Roman" pitchFamily="18" charset="0"/>
            </a:endParaRPr>
          </a:p>
          <a:p>
            <a:pPr algn="ctr">
              <a:lnSpc>
                <a:spcPct val="150000"/>
              </a:lnSpc>
            </a:pPr>
            <a:endParaRPr lang="en-US" sz="2400" dirty="0">
              <a:solidFill>
                <a:srgbClr val="0000CC"/>
              </a:solidFill>
              <a:latin typeface="Times New Roman" pitchFamily="18" charset="0"/>
              <a:cs typeface="Times New Roman" pitchFamily="18" charset="0"/>
            </a:endParaRPr>
          </a:p>
          <a:p>
            <a:pPr algn="ctr">
              <a:lnSpc>
                <a:spcPct val="150000"/>
              </a:lnSpc>
            </a:pPr>
            <a:endParaRPr lang="en-US" sz="2400" dirty="0" smtClean="0">
              <a:solidFill>
                <a:srgbClr val="0000CC"/>
              </a:solidFill>
              <a:latin typeface="Times New Roman" pitchFamily="18" charset="0"/>
              <a:cs typeface="Times New Roman" pitchFamily="18" charset="0"/>
            </a:endParaRPr>
          </a:p>
          <a:p>
            <a:pPr algn="ctr">
              <a:lnSpc>
                <a:spcPct val="150000"/>
              </a:lnSpc>
            </a:pPr>
            <a:endParaRPr lang="vi-VN" sz="24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13" name="A"/>
              <p:cNvSpPr/>
              <p:nvPr/>
            </p:nvSpPr>
            <p:spPr>
              <a:xfrm flipH="1">
                <a:off x="414220" y="3861707"/>
                <a:ext cx="3776780"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dirty="0" smtClean="0">
                    <a:latin typeface="Times New Roman" pitchFamily="18" charset="0"/>
                    <a:cs typeface="Times New Roman" pitchFamily="18" charset="0"/>
                  </a:rPr>
                  <a:t>C. </a:t>
                </a:r>
                <a14:m>
                  <m:oMath xmlns:m="http://schemas.openxmlformats.org/officeDocument/2006/math">
                    <m:r>
                      <a:rPr lang="en-US" sz="2400" b="0" i="0" smtClean="0">
                        <a:latin typeface="Cambria Math" panose="02040503050406030204" pitchFamily="18" charset="0"/>
                      </a:rPr>
                      <m:t>5</m:t>
                    </m:r>
                  </m:oMath>
                </a14:m>
                <a:r>
                  <a:rPr lang="en-US" sz="2400" dirty="0" smtClean="0">
                    <a:latin typeface="Times New Roman" pitchFamily="18" charset="0"/>
                    <a:cs typeface="Times New Roman" pitchFamily="18" charset="0"/>
                  </a:rPr>
                  <a:t> </a:t>
                </a:r>
                <a14:m>
                  <m:oMath xmlns:m="http://schemas.openxmlformats.org/officeDocument/2006/math">
                    <m:r>
                      <a:rPr lang="en-US" sz="2400" i="1" smtClean="0">
                        <a:latin typeface="Cambria Math" panose="02040503050406030204" pitchFamily="18" charset="0"/>
                        <a:cs typeface="Times New Roman" pitchFamily="18" charset="0"/>
                      </a:rPr>
                      <m:t>𝑐𝑚</m:t>
                    </m:r>
                  </m:oMath>
                </a14:m>
                <a:endParaRPr lang="vi-VN" sz="2400" dirty="0">
                  <a:latin typeface="Times New Roman" pitchFamily="18" charset="0"/>
                  <a:cs typeface="Times New Roman" pitchFamily="18" charset="0"/>
                </a:endParaRPr>
              </a:p>
            </p:txBody>
          </p:sp>
        </mc:Choice>
        <mc:Fallback>
          <p:sp>
            <p:nvSpPr>
              <p:cNvPr id="13" name="A"/>
              <p:cNvSpPr>
                <a:spLocks noRot="1" noChangeAspect="1" noMove="1" noResize="1" noEditPoints="1" noAdjustHandles="1" noChangeArrowheads="1" noChangeShapeType="1" noTextEdit="1"/>
              </p:cNvSpPr>
              <p:nvPr/>
            </p:nvSpPr>
            <p:spPr>
              <a:xfrm flipH="1">
                <a:off x="414220" y="3861707"/>
                <a:ext cx="3776780" cy="5959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4825353" y="2949347"/>
                <a:ext cx="3776780"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B.</a:t>
                </a:r>
                <a14:m>
                  <m:oMath xmlns:m="http://schemas.openxmlformats.org/officeDocument/2006/math">
                    <m:r>
                      <a:rPr lang="en-US" sz="2400" b="0" i="0" smtClean="0">
                        <a:latin typeface="Cambria Math" panose="02040503050406030204" pitchFamily="18" charset="0"/>
                      </a:rPr>
                      <m:t>   10</m:t>
                    </m:r>
                    <m:rad>
                      <m:radPr>
                        <m:degHide m:val="on"/>
                        <m:ctrlPr>
                          <a:rPr lang="en-US" sz="2400" i="1">
                            <a:latin typeface="Cambria Math"/>
                          </a:rPr>
                        </m:ctrlPr>
                      </m:radPr>
                      <m:deg/>
                      <m:e>
                        <m:r>
                          <a:rPr lang="en-US" sz="2400" i="1">
                            <a:latin typeface="Cambria Math" panose="02040503050406030204" pitchFamily="18" charset="0"/>
                          </a:rPr>
                          <m:t>3</m:t>
                        </m:r>
                      </m:e>
                    </m:rad>
                  </m:oMath>
                </a14:m>
                <a:r>
                  <a:rPr lang="en-US" sz="2400">
                    <a:latin typeface="Times New Roman" pitchFamily="18" charset="0"/>
                    <a:cs typeface="Times New Roman" pitchFamily="18" charset="0"/>
                  </a:rPr>
                  <a:t> </a:t>
                </a:r>
                <a14:m>
                  <m:oMath xmlns:m="http://schemas.openxmlformats.org/officeDocument/2006/math">
                    <m:r>
                      <a:rPr lang="en-US" sz="2400" i="1">
                        <a:latin typeface="Cambria Math" panose="02040503050406030204" pitchFamily="18" charset="0"/>
                        <a:cs typeface="Times New Roman" pitchFamily="18" charset="0"/>
                      </a:rPr>
                      <m:t>𝑐𝑚</m:t>
                    </m:r>
                  </m:oMath>
                </a14:m>
                <a:endParaRPr lang="vi-VN" sz="2400">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4825353" y="3932462"/>
                <a:ext cx="3776780" cy="794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37565" y="3861707"/>
                <a:ext cx="3773035" cy="7262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D. </a:t>
                </a:r>
                <a14:m>
                  <m:oMath xmlns:m="http://schemas.openxmlformats.org/officeDocument/2006/math">
                    <m:r>
                      <a:rPr lang="en-US" sz="2800" b="0" i="1" smtClean="0">
                        <a:latin typeface="Cambria Math" panose="02040503050406030204" pitchFamily="18" charset="0"/>
                        <a:cs typeface="Times New Roman" pitchFamily="18" charset="0"/>
                      </a:rPr>
                      <m:t> </m:t>
                    </m:r>
                    <m:f>
                      <m:fPr>
                        <m:ctrlPr>
                          <a:rPr lang="en-US" sz="2800" b="0" i="1" smtClean="0">
                            <a:latin typeface="Cambria Math"/>
                            <a:cs typeface="Times New Roman" pitchFamily="18" charset="0"/>
                          </a:rPr>
                        </m:ctrlPr>
                      </m:fPr>
                      <m:num>
                        <m:r>
                          <a:rPr lang="en-US" sz="2800" b="0" i="1" smtClean="0">
                            <a:latin typeface="Cambria Math" panose="02040503050406030204" pitchFamily="18" charset="0"/>
                            <a:cs typeface="Times New Roman" pitchFamily="18" charset="0"/>
                          </a:rPr>
                          <m:t>10</m:t>
                        </m:r>
                        <m:rad>
                          <m:radPr>
                            <m:degHide m:val="on"/>
                            <m:ctrlPr>
                              <a:rPr lang="en-US" sz="2800" b="0" i="1" smtClean="0">
                                <a:latin typeface="Cambria Math"/>
                                <a:cs typeface="Times New Roman" pitchFamily="18" charset="0"/>
                              </a:rPr>
                            </m:ctrlPr>
                          </m:radPr>
                          <m:deg/>
                          <m:e>
                            <m:r>
                              <a:rPr lang="en-US" sz="2800" b="0" i="1" smtClean="0">
                                <a:latin typeface="Cambria Math" panose="02040503050406030204" pitchFamily="18" charset="0"/>
                                <a:cs typeface="Times New Roman" pitchFamily="18" charset="0"/>
                              </a:rPr>
                              <m:t>3</m:t>
                            </m:r>
                          </m:e>
                        </m:rad>
                      </m:num>
                      <m:den>
                        <m:r>
                          <a:rPr lang="en-US" sz="2800" b="0" i="1" smtClean="0">
                            <a:latin typeface="Cambria Math" panose="02040503050406030204" pitchFamily="18" charset="0"/>
                            <a:cs typeface="Times New Roman" pitchFamily="18" charset="0"/>
                          </a:rPr>
                          <m:t>3</m:t>
                        </m:r>
                      </m:den>
                    </m:f>
                    <m:r>
                      <a:rPr lang="en-US" sz="2800" b="0" i="1" smtClean="0">
                        <a:latin typeface="Cambria Math" panose="02040503050406030204" pitchFamily="18" charset="0"/>
                        <a:cs typeface="Times New Roman" pitchFamily="18" charset="0"/>
                      </a:rPr>
                      <m:t> </m:t>
                    </m:r>
                    <m:r>
                      <a:rPr lang="en-US" sz="2800" b="0" i="1" smtClean="0">
                        <a:latin typeface="Cambria Math" panose="02040503050406030204" pitchFamily="18" charset="0"/>
                        <a:cs typeface="Times New Roman" pitchFamily="18" charset="0"/>
                      </a:rPr>
                      <m:t>𝑐𝑚</m:t>
                    </m:r>
                  </m:oMath>
                </a14:m>
                <a:endParaRPr lang="vi-VN" sz="2800">
                  <a:latin typeface="Times New Roman" pitchFamily="18" charset="0"/>
                  <a:cs typeface="Times New Roman" pitchFamily="18"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37565" y="3861707"/>
                <a:ext cx="3773035" cy="72626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B"/>
              <p:cNvSpPr/>
              <p:nvPr/>
            </p:nvSpPr>
            <p:spPr>
              <a:xfrm>
                <a:off x="414220" y="2988128"/>
                <a:ext cx="3776780" cy="5959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A. </a:t>
                </a:r>
                <a14:m>
                  <m:oMath xmlns:m="http://schemas.openxmlformats.org/officeDocument/2006/math">
                    <m:r>
                      <a:rPr lang="en-US" sz="2400" i="1" smtClean="0">
                        <a:latin typeface="Cambria Math" panose="02040503050406030204" pitchFamily="18" charset="0"/>
                      </a:rPr>
                      <m:t>5</m:t>
                    </m:r>
                    <m:rad>
                      <m:radPr>
                        <m:degHide m:val="on"/>
                        <m:ctrlPr>
                          <a:rPr lang="en-US" sz="2400" i="1">
                            <a:latin typeface="Cambria Math"/>
                          </a:rPr>
                        </m:ctrlPr>
                      </m:radPr>
                      <m:deg/>
                      <m:e>
                        <m:r>
                          <a:rPr lang="en-US" sz="2400" i="1">
                            <a:latin typeface="Cambria Math" panose="02040503050406030204" pitchFamily="18" charset="0"/>
                          </a:rPr>
                          <m:t>3</m:t>
                        </m:r>
                      </m:e>
                    </m:rad>
                    <m:r>
                      <a:rPr lang="en-US" sz="2400" b="0" i="1" smtClean="0">
                        <a:latin typeface="Cambria Math" panose="02040503050406030204" pitchFamily="18" charset="0"/>
                      </a:rPr>
                      <m:t>𝑐𝑚</m:t>
                    </m:r>
                  </m:oMath>
                </a14:m>
                <a:endParaRPr lang="vi-VN" sz="2400">
                  <a:latin typeface="Times New Roman" pitchFamily="18" charset="0"/>
                  <a:cs typeface="Times New Roman" pitchFamily="18" charset="0"/>
                </a:endParaRPr>
              </a:p>
            </p:txBody>
          </p:sp>
        </mc:Choice>
        <mc:Fallback xmlns="">
          <p:sp>
            <p:nvSpPr>
              <p:cNvPr id="21" name="B"/>
              <p:cNvSpPr>
                <a:spLocks noRot="1" noChangeAspect="1" noMove="1" noResize="1" noEditPoints="1" noAdjustHandles="1" noChangeArrowheads="1" noChangeShapeType="1" noTextEdit="1"/>
              </p:cNvSpPr>
              <p:nvPr/>
            </p:nvSpPr>
            <p:spPr>
              <a:xfrm>
                <a:off x="414220" y="3984171"/>
                <a:ext cx="3776780" cy="794660"/>
              </a:xfrm>
              <a:prstGeom prst="rect">
                <a:avLst/>
              </a:prstGeom>
              <a:blipFill rotWithShape="0">
                <a:blip r:embed="rId10"/>
                <a:stretch>
                  <a:fillRect/>
                </a:stretch>
              </a:blipFill>
            </p:spPr>
            <p:txBody>
              <a:bodyPr/>
              <a:lstStyle/>
              <a:p>
                <a:r>
                  <a:rPr lang="en-US">
                    <a:noFill/>
                  </a:rPr>
                  <a:t> </a:t>
                </a:r>
              </a:p>
            </p:txBody>
          </p:sp>
        </mc:Fallback>
      </mc:AlternateContent>
      <p:sp>
        <p:nvSpPr>
          <p:cNvPr id="9" name="Rounded Rectangle 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20</a:t>
            </a:r>
            <a:endParaRPr lang="en-US" sz="2400"/>
          </a:p>
        </p:txBody>
      </p:sp>
      <p:sp>
        <p:nvSpPr>
          <p:cNvPr id="10" name="Rounded Rectangle 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19</a:t>
            </a:r>
            <a:endParaRPr lang="en-US" sz="2400"/>
          </a:p>
        </p:txBody>
      </p:sp>
      <p:sp>
        <p:nvSpPr>
          <p:cNvPr id="11" name="Rounded Rectangle 1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18</a:t>
            </a:r>
            <a:endParaRPr lang="en-US" sz="2400"/>
          </a:p>
        </p:txBody>
      </p:sp>
      <p:sp>
        <p:nvSpPr>
          <p:cNvPr id="12" name="Rounded Rectangle 1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17</a:t>
            </a:r>
            <a:endParaRPr lang="en-US" sz="2400"/>
          </a:p>
        </p:txBody>
      </p:sp>
      <p:sp>
        <p:nvSpPr>
          <p:cNvPr id="17" name="Rounded Rectangle 1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16</a:t>
            </a:r>
            <a:endParaRPr lang="en-US" sz="2400"/>
          </a:p>
        </p:txBody>
      </p:sp>
      <p:sp>
        <p:nvSpPr>
          <p:cNvPr id="18" name="Rounded Rectangle 1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15</a:t>
            </a:r>
            <a:endParaRPr lang="en-US" sz="2400"/>
          </a:p>
        </p:txBody>
      </p:sp>
      <p:sp>
        <p:nvSpPr>
          <p:cNvPr id="19" name="Rounded Rectangle 1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14</a:t>
            </a:r>
            <a:endParaRPr lang="en-US" sz="2400"/>
          </a:p>
        </p:txBody>
      </p:sp>
      <p:sp>
        <p:nvSpPr>
          <p:cNvPr id="20" name="Rounded Rectangle 1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13</a:t>
            </a:r>
            <a:endParaRPr lang="en-US" sz="2400"/>
          </a:p>
        </p:txBody>
      </p:sp>
      <p:sp>
        <p:nvSpPr>
          <p:cNvPr id="22" name="Rounded Rectangle 2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12</a:t>
            </a:r>
            <a:endParaRPr lang="en-US" sz="2400"/>
          </a:p>
        </p:txBody>
      </p:sp>
      <p:sp>
        <p:nvSpPr>
          <p:cNvPr id="23" name="Rounded Rectangle 2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11</a:t>
            </a:r>
            <a:endParaRPr lang="en-US" sz="2400"/>
          </a:p>
        </p:txBody>
      </p:sp>
      <p:sp>
        <p:nvSpPr>
          <p:cNvPr id="24" name="Rounded Rectangle 2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10</a:t>
            </a:r>
            <a:endParaRPr lang="en-US" sz="2400"/>
          </a:p>
        </p:txBody>
      </p:sp>
      <p:sp>
        <p:nvSpPr>
          <p:cNvPr id="25" name="Rounded Rectangle 24"/>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09</a:t>
            </a:r>
            <a:endParaRPr lang="en-US" sz="2400"/>
          </a:p>
        </p:txBody>
      </p:sp>
      <p:sp>
        <p:nvSpPr>
          <p:cNvPr id="26" name="Rounded Rectangle 25"/>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08</a:t>
            </a:r>
            <a:endParaRPr lang="en-US" sz="2400"/>
          </a:p>
        </p:txBody>
      </p:sp>
      <p:sp>
        <p:nvSpPr>
          <p:cNvPr id="27" name="Rounded Rectangle 2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07</a:t>
            </a:r>
            <a:endParaRPr lang="en-US" sz="2400"/>
          </a:p>
        </p:txBody>
      </p:sp>
      <p:sp>
        <p:nvSpPr>
          <p:cNvPr id="28" name="Rounded Rectangle 2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06</a:t>
            </a:r>
            <a:endParaRPr lang="en-US" sz="2400"/>
          </a:p>
        </p:txBody>
      </p:sp>
      <p:sp>
        <p:nvSpPr>
          <p:cNvPr id="29" name="Rounded Rectangle 2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05</a:t>
            </a:r>
            <a:endParaRPr lang="en-US" sz="2400"/>
          </a:p>
        </p:txBody>
      </p:sp>
      <p:sp>
        <p:nvSpPr>
          <p:cNvPr id="30" name="Rounded Rectangle 2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a:t>
            </a:r>
            <a:endParaRPr lang="en-US" sz="2400"/>
          </a:p>
        </p:txBody>
      </p:sp>
      <p:sp>
        <p:nvSpPr>
          <p:cNvPr id="31" name="Rounded Rectangle 3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a:t>
            </a:r>
            <a:endParaRPr lang="en-US" sz="2400"/>
          </a:p>
        </p:txBody>
      </p:sp>
      <p:sp>
        <p:nvSpPr>
          <p:cNvPr id="32" name="Rounded Rectangle 3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a:t>
            </a:r>
            <a:endParaRPr lang="en-US" sz="2400"/>
          </a:p>
        </p:txBody>
      </p:sp>
      <p:sp>
        <p:nvSpPr>
          <p:cNvPr id="33" name="Rounded Rectangle 3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a:t>
            </a:r>
            <a:endParaRPr lang="en-US" sz="2400"/>
          </a:p>
        </p:txBody>
      </p:sp>
      <p:sp>
        <p:nvSpPr>
          <p:cNvPr id="34" name="Rounded Rectangle 3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a:t>
            </a:r>
            <a:endParaRPr lang="en-US" sz="2400"/>
          </a:p>
        </p:txBody>
      </p:sp>
      <p:pic>
        <p:nvPicPr>
          <p:cNvPr id="35" name="Picture 2" descr="Káº¿t quáº£ hÃ¬nh áº£nh cho icon Äá»ng há»"/>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88409" y="1"/>
            <a:ext cx="78936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Downloads\Video\images (2).jpg">
            <a:hlinkClick r:id="rId12" action="ppaction://hlinksldjump"/>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9778" b="96889" l="0" r="100000">
                        <a14:foregroundMark x1="16444" y1="57778" x2="74222" y2="61778"/>
                        <a14:foregroundMark x1="65333" y1="52889" x2="58667" y2="72000"/>
                        <a14:foregroundMark x1="28889" y1="56000" x2="28889" y2="56000"/>
                      </a14:backgroundRemoval>
                    </a14:imgEffect>
                  </a14:imgLayer>
                </a14:imgProps>
              </a:ext>
              <a:ext uri="{28A0092B-C50C-407E-A947-70E740481C1C}">
                <a14:useLocalDpi xmlns:a14="http://schemas.microsoft.com/office/drawing/2010/main" val="0"/>
              </a:ext>
            </a:extLst>
          </a:blip>
          <a:srcRect b="11478"/>
          <a:stretch/>
        </p:blipFill>
        <p:spPr bwMode="auto">
          <a:xfrm>
            <a:off x="228601" y="41405"/>
            <a:ext cx="768349" cy="510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1829744889"/>
              </p:ext>
            </p:extLst>
          </p:nvPr>
        </p:nvGraphicFramePr>
        <p:xfrm>
          <a:off x="4794250" y="1778794"/>
          <a:ext cx="114300" cy="133350"/>
        </p:xfrm>
        <a:graphic>
          <a:graphicData uri="http://schemas.openxmlformats.org/presentationml/2006/ole">
            <mc:AlternateContent xmlns:mc="http://schemas.openxmlformats.org/markup-compatibility/2006">
              <mc:Choice xmlns:v="urn:schemas-microsoft-com:vml" Requires="v">
                <p:oleObj spid="_x0000_s8222" name="Equation" r:id="rId15" imgW="114120" imgH="177480" progId="Equation.DSMT4">
                  <p:embed/>
                </p:oleObj>
              </mc:Choice>
              <mc:Fallback>
                <p:oleObj name="Equation" r:id="rId15" imgW="114120" imgH="177480" progId="Equation.DSMT4">
                  <p:embed/>
                  <p:pic>
                    <p:nvPicPr>
                      <p:cNvPr id="0" name=""/>
                      <p:cNvPicPr/>
                      <p:nvPr/>
                    </p:nvPicPr>
                    <p:blipFill>
                      <a:blip r:embed="rId16"/>
                      <a:stretch>
                        <a:fillRect/>
                      </a:stretch>
                    </p:blipFill>
                    <p:spPr>
                      <a:xfrm>
                        <a:off x="4794250" y="1778794"/>
                        <a:ext cx="114300" cy="1333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50593539"/>
              </p:ext>
            </p:extLst>
          </p:nvPr>
        </p:nvGraphicFramePr>
        <p:xfrm>
          <a:off x="4794250" y="1778794"/>
          <a:ext cx="114300" cy="133350"/>
        </p:xfrm>
        <a:graphic>
          <a:graphicData uri="http://schemas.openxmlformats.org/presentationml/2006/ole">
            <mc:AlternateContent xmlns:mc="http://schemas.openxmlformats.org/markup-compatibility/2006">
              <mc:Choice xmlns:v="urn:schemas-microsoft-com:vml" Requires="v">
                <p:oleObj spid="_x0000_s8223" name="Equation" r:id="rId17" imgW="114120" imgH="177480" progId="Equation.DSMT4">
                  <p:embed/>
                </p:oleObj>
              </mc:Choice>
              <mc:Fallback>
                <p:oleObj name="Equation" r:id="rId17" imgW="114120" imgH="177480" progId="Equation.DSMT4">
                  <p:embed/>
                  <p:pic>
                    <p:nvPicPr>
                      <p:cNvPr id="0" name=""/>
                      <p:cNvPicPr/>
                      <p:nvPr/>
                    </p:nvPicPr>
                    <p:blipFill>
                      <a:blip r:embed="rId16"/>
                      <a:stretch>
                        <a:fillRect/>
                      </a:stretch>
                    </p:blipFill>
                    <p:spPr>
                      <a:xfrm>
                        <a:off x="4794250" y="1778794"/>
                        <a:ext cx="114300" cy="1333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996949" y="1192799"/>
                <a:ext cx="4572000" cy="646331"/>
              </a:xfrm>
              <a:prstGeom prst="rect">
                <a:avLst/>
              </a:prstGeom>
            </p:spPr>
            <p:txBody>
              <a:bodyPr>
                <a:spAutoFit/>
              </a:bodyPr>
              <a:lstStyle/>
              <a:p>
                <a:pPr algn="just">
                  <a:lnSpc>
                    <a:spcPct val="150000"/>
                  </a:lnSpc>
                </a:pPr>
                <a:r>
                  <a:rPr lang="en-US" sz="2400" smtClean="0">
                    <a:latin typeface="Times New Roman" pitchFamily="18" charset="0"/>
                    <a:cs typeface="Times New Roman" pitchFamily="18" charset="0"/>
                  </a:rPr>
                  <a:t>Cho hình vẽ.Tính độ </a:t>
                </a:r>
                <a:r>
                  <a:rPr lang="en-US" sz="2400">
                    <a:latin typeface="Times New Roman" pitchFamily="18" charset="0"/>
                    <a:cs typeface="Times New Roman" pitchFamily="18" charset="0"/>
                  </a:rPr>
                  <a:t>dài cạnh </a:t>
                </a:r>
                <a14:m>
                  <m:oMath xmlns:m="http://schemas.openxmlformats.org/officeDocument/2006/math">
                    <m:r>
                      <a:rPr lang="en-US" sz="2400" i="1">
                        <a:latin typeface="Cambria Math" panose="02040503050406030204" pitchFamily="18" charset="0"/>
                        <a:cs typeface="Times New Roman" pitchFamily="18" charset="0"/>
                      </a:rPr>
                      <m:t>𝐴𝐵</m:t>
                    </m:r>
                  </m:oMath>
                </a14:m>
                <a:r>
                  <a:rPr lang="en-US" sz="2400" smtClean="0">
                    <a:latin typeface="Times New Roman" pitchFamily="18" charset="0"/>
                    <a:cs typeface="Times New Roman" pitchFamily="18" charset="0"/>
                  </a:rPr>
                  <a:t>?</a:t>
                </a:r>
                <a:r>
                  <a:rPr lang="en-US" sz="2400">
                    <a:latin typeface="Times New Roman" pitchFamily="18" charset="0"/>
                    <a:cs typeface="Times New Roman" pitchFamily="18" charset="0"/>
                  </a:rPr>
                  <a:t> </a:t>
                </a:r>
                <a:endParaRPr lang="vi-VN" sz="24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6949" y="1590398"/>
                <a:ext cx="4572000" cy="646331"/>
              </a:xfrm>
              <a:prstGeom prst="rect">
                <a:avLst/>
              </a:prstGeom>
              <a:blipFill rotWithShape="1">
                <a:blip r:embed="rId19"/>
                <a:stretch>
                  <a:fillRect l="-2133" b="-11321"/>
                </a:stretch>
              </a:blipFill>
            </p:spPr>
            <p:txBody>
              <a:bodyPr/>
              <a:lstStyle/>
              <a:p>
                <a:r>
                  <a:rPr lang="en-US">
                    <a:noFill/>
                  </a:rPr>
                  <a:t> </a:t>
                </a:r>
              </a:p>
            </p:txBody>
          </p:sp>
        </mc:Fallback>
      </mc:AlternateContent>
      <p:pic>
        <p:nvPicPr>
          <p:cNvPr id="38" name="Picture 37"/>
          <p:cNvPicPr>
            <a:picLocks noChangeAspect="1"/>
          </p:cNvPicPr>
          <p:nvPr/>
        </p:nvPicPr>
        <p:blipFill>
          <a:blip r:embed="rId20"/>
          <a:stretch>
            <a:fillRect/>
          </a:stretch>
        </p:blipFill>
        <p:spPr>
          <a:xfrm>
            <a:off x="5148064" y="843558"/>
            <a:ext cx="3384376" cy="1872208"/>
          </a:xfrm>
          <a:prstGeom prst="rect">
            <a:avLst/>
          </a:prstGeom>
        </p:spPr>
      </p:pic>
    </p:spTree>
    <p:extLst>
      <p:ext uri="{BB962C8B-B14F-4D97-AF65-F5344CB8AC3E}">
        <p14:creationId xmlns:p14="http://schemas.microsoft.com/office/powerpoint/2010/main" val="1826948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8" restart="whenNotActive" fill="hold" evtFilter="cancelBubble" nodeType="interactiveSeq">
                <p:stCondLst>
                  <p:cond evt="onClick" delay="0">
                    <p:tgtEl>
                      <p:spTgt spid="35"/>
                    </p:tgtEl>
                  </p:cond>
                </p:stCondLst>
                <p:endSync evt="end" delay="0">
                  <p:rtn val="all"/>
                </p:endSync>
                <p:childTnLst>
                  <p:par>
                    <p:cTn id="29" fill="hold">
                      <p:stCondLst>
                        <p:cond delay="0"/>
                      </p:stCondLst>
                      <p:childTnLst>
                        <p:par>
                          <p:cTn id="30" fill="hold">
                            <p:stCondLst>
                              <p:cond delay="0"/>
                            </p:stCondLst>
                            <p:childTnLst>
                              <p:par>
                                <p:cTn id="31" presetID="11" presetClass="entr" presetSubtype="0" fill="hold" grpId="0" nodeType="afterEffect">
                                  <p:stCondLst>
                                    <p:cond delay="0"/>
                                  </p:stCondLst>
                                  <p:childTnLst>
                                    <p:set>
                                      <p:cBhvr>
                                        <p:cTn id="32" dur="1000">
                                          <p:stCondLst>
                                            <p:cond delay="0"/>
                                          </p:stCondLst>
                                        </p:cTn>
                                        <p:tgtEl>
                                          <p:spTgt spid="9"/>
                                        </p:tgtEl>
                                        <p:attrNameLst>
                                          <p:attrName>style.visibility</p:attrName>
                                        </p:attrNameLst>
                                      </p:cBhvr>
                                      <p:to>
                                        <p:strVal val="visible"/>
                                      </p:to>
                                    </p:set>
                                  </p:childTnLst>
                                </p:cTn>
                              </p:par>
                            </p:childTnLst>
                          </p:cTn>
                        </p:par>
                        <p:par>
                          <p:cTn id="33" fill="hold">
                            <p:stCondLst>
                              <p:cond delay="1000"/>
                            </p:stCondLst>
                            <p:childTnLst>
                              <p:par>
                                <p:cTn id="34" presetID="11" presetClass="entr" presetSubtype="0" fill="hold" grpId="0" nodeType="afterEffect">
                                  <p:stCondLst>
                                    <p:cond delay="0"/>
                                  </p:stCondLst>
                                  <p:childTnLst>
                                    <p:set>
                                      <p:cBhvr>
                                        <p:cTn id="35" dur="1000">
                                          <p:stCondLst>
                                            <p:cond delay="0"/>
                                          </p:stCondLst>
                                        </p:cTn>
                                        <p:tgtEl>
                                          <p:spTgt spid="10"/>
                                        </p:tgtEl>
                                        <p:attrNameLst>
                                          <p:attrName>style.visibility</p:attrName>
                                        </p:attrNameLst>
                                      </p:cBhvr>
                                      <p:to>
                                        <p:strVal val="visible"/>
                                      </p:to>
                                    </p:set>
                                  </p:childTnLst>
                                </p:cTn>
                              </p:par>
                            </p:childTnLst>
                          </p:cTn>
                        </p:par>
                        <p:par>
                          <p:cTn id="36" fill="hold">
                            <p:stCondLst>
                              <p:cond delay="2000"/>
                            </p:stCondLst>
                            <p:childTnLst>
                              <p:par>
                                <p:cTn id="37" presetID="11" presetClass="entr" presetSubtype="0" fill="hold" grpId="0" nodeType="afterEffect">
                                  <p:stCondLst>
                                    <p:cond delay="0"/>
                                  </p:stCondLst>
                                  <p:childTnLst>
                                    <p:set>
                                      <p:cBhvr>
                                        <p:cTn id="38" dur="1000">
                                          <p:stCondLst>
                                            <p:cond delay="0"/>
                                          </p:stCondLst>
                                        </p:cTn>
                                        <p:tgtEl>
                                          <p:spTgt spid="11"/>
                                        </p:tgtEl>
                                        <p:attrNameLst>
                                          <p:attrName>style.visibility</p:attrName>
                                        </p:attrNameLst>
                                      </p:cBhvr>
                                      <p:to>
                                        <p:strVal val="visible"/>
                                      </p:to>
                                    </p:set>
                                  </p:childTnLst>
                                </p:cTn>
                              </p:par>
                            </p:childTnLst>
                          </p:cTn>
                        </p:par>
                        <p:par>
                          <p:cTn id="39" fill="hold">
                            <p:stCondLst>
                              <p:cond delay="3000"/>
                            </p:stCondLst>
                            <p:childTnLst>
                              <p:par>
                                <p:cTn id="40" presetID="11" presetClass="entr" presetSubtype="0" fill="hold" grpId="0" nodeType="afterEffect">
                                  <p:stCondLst>
                                    <p:cond delay="0"/>
                                  </p:stCondLst>
                                  <p:childTnLst>
                                    <p:set>
                                      <p:cBhvr>
                                        <p:cTn id="41" dur="1000">
                                          <p:stCondLst>
                                            <p:cond delay="0"/>
                                          </p:stCondLst>
                                        </p:cTn>
                                        <p:tgtEl>
                                          <p:spTgt spid="12"/>
                                        </p:tgtEl>
                                        <p:attrNameLst>
                                          <p:attrName>style.visibility</p:attrName>
                                        </p:attrNameLst>
                                      </p:cBhvr>
                                      <p:to>
                                        <p:strVal val="visible"/>
                                      </p:to>
                                    </p:set>
                                  </p:childTnLst>
                                </p:cTn>
                              </p:par>
                            </p:childTnLst>
                          </p:cTn>
                        </p:par>
                        <p:par>
                          <p:cTn id="42" fill="hold">
                            <p:stCondLst>
                              <p:cond delay="4000"/>
                            </p:stCondLst>
                            <p:childTnLst>
                              <p:par>
                                <p:cTn id="43" presetID="11" presetClass="entr" presetSubtype="0" fill="hold" grpId="0" nodeType="afterEffect">
                                  <p:stCondLst>
                                    <p:cond delay="0"/>
                                  </p:stCondLst>
                                  <p:childTnLst>
                                    <p:set>
                                      <p:cBhvr>
                                        <p:cTn id="44" dur="1000">
                                          <p:stCondLst>
                                            <p:cond delay="0"/>
                                          </p:stCondLst>
                                        </p:cTn>
                                        <p:tgtEl>
                                          <p:spTgt spid="17"/>
                                        </p:tgtEl>
                                        <p:attrNameLst>
                                          <p:attrName>style.visibility</p:attrName>
                                        </p:attrNameLst>
                                      </p:cBhvr>
                                      <p:to>
                                        <p:strVal val="visible"/>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18"/>
                                        </p:tgtEl>
                                        <p:attrNameLst>
                                          <p:attrName>style.visibility</p:attrName>
                                        </p:attrNameLst>
                                      </p:cBhvr>
                                      <p:to>
                                        <p:strVal val="visible"/>
                                      </p:to>
                                    </p:set>
                                  </p:childTnLst>
                                </p:cTn>
                              </p:par>
                            </p:childTnLst>
                          </p:cTn>
                        </p:par>
                        <p:par>
                          <p:cTn id="48" fill="hold">
                            <p:stCondLst>
                              <p:cond delay="6000"/>
                            </p:stCondLst>
                            <p:childTnLst>
                              <p:par>
                                <p:cTn id="49" presetID="11" presetClass="entr" presetSubtype="0" fill="hold" grpId="0" nodeType="afterEffect">
                                  <p:stCondLst>
                                    <p:cond delay="0"/>
                                  </p:stCondLst>
                                  <p:childTnLst>
                                    <p:set>
                                      <p:cBhvr>
                                        <p:cTn id="50" dur="1000">
                                          <p:stCondLst>
                                            <p:cond delay="0"/>
                                          </p:stCondLst>
                                        </p:cTn>
                                        <p:tgtEl>
                                          <p:spTgt spid="19"/>
                                        </p:tgtEl>
                                        <p:attrNameLst>
                                          <p:attrName>style.visibility</p:attrName>
                                        </p:attrNameLst>
                                      </p:cBhvr>
                                      <p:to>
                                        <p:strVal val="visible"/>
                                      </p:to>
                                    </p:set>
                                  </p:childTnLst>
                                </p:cTn>
                              </p:par>
                            </p:childTnLst>
                          </p:cTn>
                        </p:par>
                        <p:par>
                          <p:cTn id="51" fill="hold">
                            <p:stCondLst>
                              <p:cond delay="7000"/>
                            </p:stCondLst>
                            <p:childTnLst>
                              <p:par>
                                <p:cTn id="52" presetID="11" presetClass="entr" presetSubtype="0" fill="hold" grpId="0" nodeType="afterEffect">
                                  <p:stCondLst>
                                    <p:cond delay="0"/>
                                  </p:stCondLst>
                                  <p:childTnLst>
                                    <p:set>
                                      <p:cBhvr>
                                        <p:cTn id="53" dur="1000">
                                          <p:stCondLst>
                                            <p:cond delay="0"/>
                                          </p:stCondLst>
                                        </p:cTn>
                                        <p:tgtEl>
                                          <p:spTgt spid="20"/>
                                        </p:tgtEl>
                                        <p:attrNameLst>
                                          <p:attrName>style.visibility</p:attrName>
                                        </p:attrNameLst>
                                      </p:cBhvr>
                                      <p:to>
                                        <p:strVal val="visible"/>
                                      </p:to>
                                    </p:set>
                                  </p:childTnLst>
                                </p:cTn>
                              </p:par>
                            </p:childTnLst>
                          </p:cTn>
                        </p:par>
                        <p:par>
                          <p:cTn id="54" fill="hold">
                            <p:stCondLst>
                              <p:cond delay="8000"/>
                            </p:stCondLst>
                            <p:childTnLst>
                              <p:par>
                                <p:cTn id="55" presetID="11" presetClass="entr" presetSubtype="0" fill="hold" grpId="0" nodeType="afterEffect">
                                  <p:stCondLst>
                                    <p:cond delay="0"/>
                                  </p:stCondLst>
                                  <p:childTnLst>
                                    <p:set>
                                      <p:cBhvr>
                                        <p:cTn id="56" dur="1000">
                                          <p:stCondLst>
                                            <p:cond delay="0"/>
                                          </p:stCondLst>
                                        </p:cTn>
                                        <p:tgtEl>
                                          <p:spTgt spid="22"/>
                                        </p:tgtEl>
                                        <p:attrNameLst>
                                          <p:attrName>style.visibility</p:attrName>
                                        </p:attrNameLst>
                                      </p:cBhvr>
                                      <p:to>
                                        <p:strVal val="visible"/>
                                      </p:to>
                                    </p:set>
                                  </p:childTnLst>
                                </p:cTn>
                              </p:par>
                            </p:childTnLst>
                          </p:cTn>
                        </p:par>
                        <p:par>
                          <p:cTn id="57" fill="hold">
                            <p:stCondLst>
                              <p:cond delay="9000"/>
                            </p:stCondLst>
                            <p:childTnLst>
                              <p:par>
                                <p:cTn id="58" presetID="11" presetClass="entr" presetSubtype="0" fill="hold" grpId="0" nodeType="afterEffect">
                                  <p:stCondLst>
                                    <p:cond delay="0"/>
                                  </p:stCondLst>
                                  <p:childTnLst>
                                    <p:set>
                                      <p:cBhvr>
                                        <p:cTn id="59" dur="1000">
                                          <p:stCondLst>
                                            <p:cond delay="0"/>
                                          </p:stCondLst>
                                        </p:cTn>
                                        <p:tgtEl>
                                          <p:spTgt spid="23"/>
                                        </p:tgtEl>
                                        <p:attrNameLst>
                                          <p:attrName>style.visibility</p:attrName>
                                        </p:attrNameLst>
                                      </p:cBhvr>
                                      <p:to>
                                        <p:strVal val="visible"/>
                                      </p:to>
                                    </p:set>
                                  </p:childTnLst>
                                </p:cTn>
                              </p:par>
                            </p:childTnLst>
                          </p:cTn>
                        </p:par>
                        <p:par>
                          <p:cTn id="60" fill="hold">
                            <p:stCondLst>
                              <p:cond delay="10000"/>
                            </p:stCondLst>
                            <p:childTnLst>
                              <p:par>
                                <p:cTn id="61" presetID="11" presetClass="entr" presetSubtype="0" fill="hold" grpId="0" nodeType="afterEffect">
                                  <p:stCondLst>
                                    <p:cond delay="0"/>
                                  </p:stCondLst>
                                  <p:childTnLst>
                                    <p:set>
                                      <p:cBhvr>
                                        <p:cTn id="62" dur="1000">
                                          <p:stCondLst>
                                            <p:cond delay="0"/>
                                          </p:stCondLst>
                                        </p:cTn>
                                        <p:tgtEl>
                                          <p:spTgt spid="24"/>
                                        </p:tgtEl>
                                        <p:attrNameLst>
                                          <p:attrName>style.visibility</p:attrName>
                                        </p:attrNameLst>
                                      </p:cBhvr>
                                      <p:to>
                                        <p:strVal val="visible"/>
                                      </p:to>
                                    </p:set>
                                  </p:childTnLst>
                                </p:cTn>
                              </p:par>
                            </p:childTnLst>
                          </p:cTn>
                        </p:par>
                        <p:par>
                          <p:cTn id="63" fill="hold">
                            <p:stCondLst>
                              <p:cond delay="11000"/>
                            </p:stCondLst>
                            <p:childTnLst>
                              <p:par>
                                <p:cTn id="64" presetID="11" presetClass="entr" presetSubtype="0" fill="hold" grpId="0" nodeType="afterEffect">
                                  <p:stCondLst>
                                    <p:cond delay="0"/>
                                  </p:stCondLst>
                                  <p:childTnLst>
                                    <p:set>
                                      <p:cBhvr>
                                        <p:cTn id="65" dur="1000">
                                          <p:stCondLst>
                                            <p:cond delay="0"/>
                                          </p:stCondLst>
                                        </p:cTn>
                                        <p:tgtEl>
                                          <p:spTgt spid="25"/>
                                        </p:tgtEl>
                                        <p:attrNameLst>
                                          <p:attrName>style.visibility</p:attrName>
                                        </p:attrNameLst>
                                      </p:cBhvr>
                                      <p:to>
                                        <p:strVal val="visible"/>
                                      </p:to>
                                    </p:set>
                                  </p:childTnLst>
                                </p:cTn>
                              </p:par>
                            </p:childTnLst>
                          </p:cTn>
                        </p:par>
                        <p:par>
                          <p:cTn id="66" fill="hold">
                            <p:stCondLst>
                              <p:cond delay="12000"/>
                            </p:stCondLst>
                            <p:childTnLst>
                              <p:par>
                                <p:cTn id="67" presetID="11" presetClass="entr" presetSubtype="0" fill="hold" grpId="0" nodeType="afterEffect">
                                  <p:stCondLst>
                                    <p:cond delay="0"/>
                                  </p:stCondLst>
                                  <p:childTnLst>
                                    <p:set>
                                      <p:cBhvr>
                                        <p:cTn id="68" dur="1000">
                                          <p:stCondLst>
                                            <p:cond delay="0"/>
                                          </p:stCondLst>
                                        </p:cTn>
                                        <p:tgtEl>
                                          <p:spTgt spid="26"/>
                                        </p:tgtEl>
                                        <p:attrNameLst>
                                          <p:attrName>style.visibility</p:attrName>
                                        </p:attrNameLst>
                                      </p:cBhvr>
                                      <p:to>
                                        <p:strVal val="visible"/>
                                      </p:to>
                                    </p:set>
                                  </p:childTnLst>
                                </p:cTn>
                              </p:par>
                            </p:childTnLst>
                          </p:cTn>
                        </p:par>
                        <p:par>
                          <p:cTn id="69" fill="hold">
                            <p:stCondLst>
                              <p:cond delay="13000"/>
                            </p:stCondLst>
                            <p:childTnLst>
                              <p:par>
                                <p:cTn id="70" presetID="11" presetClass="entr" presetSubtype="0" fill="hold" grpId="0" nodeType="afterEffect">
                                  <p:stCondLst>
                                    <p:cond delay="0"/>
                                  </p:stCondLst>
                                  <p:childTnLst>
                                    <p:set>
                                      <p:cBhvr>
                                        <p:cTn id="71" dur="1000">
                                          <p:stCondLst>
                                            <p:cond delay="0"/>
                                          </p:stCondLst>
                                        </p:cTn>
                                        <p:tgtEl>
                                          <p:spTgt spid="27"/>
                                        </p:tgtEl>
                                        <p:attrNameLst>
                                          <p:attrName>style.visibility</p:attrName>
                                        </p:attrNameLst>
                                      </p:cBhvr>
                                      <p:to>
                                        <p:strVal val="visible"/>
                                      </p:to>
                                    </p:set>
                                  </p:childTnLst>
                                </p:cTn>
                              </p:par>
                            </p:childTnLst>
                          </p:cTn>
                        </p:par>
                        <p:par>
                          <p:cTn id="72" fill="hold">
                            <p:stCondLst>
                              <p:cond delay="14000"/>
                            </p:stCondLst>
                            <p:childTnLst>
                              <p:par>
                                <p:cTn id="73" presetID="11" presetClass="entr" presetSubtype="0" fill="hold" grpId="0" nodeType="afterEffect">
                                  <p:stCondLst>
                                    <p:cond delay="0"/>
                                  </p:stCondLst>
                                  <p:childTnLst>
                                    <p:set>
                                      <p:cBhvr>
                                        <p:cTn id="74" dur="1000">
                                          <p:stCondLst>
                                            <p:cond delay="0"/>
                                          </p:stCondLst>
                                        </p:cTn>
                                        <p:tgtEl>
                                          <p:spTgt spid="28"/>
                                        </p:tgtEl>
                                        <p:attrNameLst>
                                          <p:attrName>style.visibility</p:attrName>
                                        </p:attrNameLst>
                                      </p:cBhvr>
                                      <p:to>
                                        <p:strVal val="visible"/>
                                      </p:to>
                                    </p:set>
                                  </p:childTnLst>
                                </p:cTn>
                              </p:par>
                            </p:childTnLst>
                          </p:cTn>
                        </p:par>
                        <p:par>
                          <p:cTn id="75" fill="hold">
                            <p:stCondLst>
                              <p:cond delay="15000"/>
                            </p:stCondLst>
                            <p:childTnLst>
                              <p:par>
                                <p:cTn id="76" presetID="11" presetClass="entr" presetSubtype="0" fill="hold" grpId="0" nodeType="afterEffect">
                                  <p:stCondLst>
                                    <p:cond delay="0"/>
                                  </p:stCondLst>
                                  <p:childTnLst>
                                    <p:set>
                                      <p:cBhvr>
                                        <p:cTn id="77" dur="1000">
                                          <p:stCondLst>
                                            <p:cond delay="0"/>
                                          </p:stCondLst>
                                        </p:cTn>
                                        <p:tgtEl>
                                          <p:spTgt spid="29"/>
                                        </p:tgtEl>
                                        <p:attrNameLst>
                                          <p:attrName>style.visibility</p:attrName>
                                        </p:attrNameLst>
                                      </p:cBhvr>
                                      <p:to>
                                        <p:strVal val="visible"/>
                                      </p:to>
                                    </p:set>
                                  </p:childTnLst>
                                </p:cTn>
                              </p:par>
                            </p:childTnLst>
                          </p:cTn>
                        </p:par>
                        <p:par>
                          <p:cTn id="78" fill="hold">
                            <p:stCondLst>
                              <p:cond delay="16000"/>
                            </p:stCondLst>
                            <p:childTnLst>
                              <p:par>
                                <p:cTn id="79" presetID="11" presetClass="entr" presetSubtype="0" fill="hold" grpId="0" nodeType="afterEffect">
                                  <p:stCondLst>
                                    <p:cond delay="0"/>
                                  </p:stCondLst>
                                  <p:childTnLst>
                                    <p:set>
                                      <p:cBhvr>
                                        <p:cTn id="80" dur="1000">
                                          <p:stCondLst>
                                            <p:cond delay="0"/>
                                          </p:stCondLst>
                                        </p:cTn>
                                        <p:tgtEl>
                                          <p:spTgt spid="30"/>
                                        </p:tgtEl>
                                        <p:attrNameLst>
                                          <p:attrName>style.visibility</p:attrName>
                                        </p:attrNameLst>
                                      </p:cBhvr>
                                      <p:to>
                                        <p:strVal val="visible"/>
                                      </p:to>
                                    </p:set>
                                  </p:childTnLst>
                                </p:cTn>
                              </p:par>
                            </p:childTnLst>
                          </p:cTn>
                        </p:par>
                        <p:par>
                          <p:cTn id="81" fill="hold">
                            <p:stCondLst>
                              <p:cond delay="17000"/>
                            </p:stCondLst>
                            <p:childTnLst>
                              <p:par>
                                <p:cTn id="82" presetID="11" presetClass="entr" presetSubtype="0" fill="hold" grpId="0" nodeType="afterEffect">
                                  <p:stCondLst>
                                    <p:cond delay="0"/>
                                  </p:stCondLst>
                                  <p:childTnLst>
                                    <p:set>
                                      <p:cBhvr>
                                        <p:cTn id="83" dur="1000">
                                          <p:stCondLst>
                                            <p:cond delay="0"/>
                                          </p:stCondLst>
                                        </p:cTn>
                                        <p:tgtEl>
                                          <p:spTgt spid="31"/>
                                        </p:tgtEl>
                                        <p:attrNameLst>
                                          <p:attrName>style.visibility</p:attrName>
                                        </p:attrNameLst>
                                      </p:cBhvr>
                                      <p:to>
                                        <p:strVal val="visible"/>
                                      </p:to>
                                    </p:set>
                                  </p:childTnLst>
                                </p:cTn>
                              </p:par>
                            </p:childTnLst>
                          </p:cTn>
                        </p:par>
                        <p:par>
                          <p:cTn id="84" fill="hold">
                            <p:stCondLst>
                              <p:cond delay="18000"/>
                            </p:stCondLst>
                            <p:childTnLst>
                              <p:par>
                                <p:cTn id="85" presetID="11" presetClass="entr" presetSubtype="0" fill="hold" grpId="0" nodeType="afterEffect">
                                  <p:stCondLst>
                                    <p:cond delay="0"/>
                                  </p:stCondLst>
                                  <p:childTnLst>
                                    <p:set>
                                      <p:cBhvr>
                                        <p:cTn id="86" dur="1000">
                                          <p:stCondLst>
                                            <p:cond delay="0"/>
                                          </p:stCondLst>
                                        </p:cTn>
                                        <p:tgtEl>
                                          <p:spTgt spid="32"/>
                                        </p:tgtEl>
                                        <p:attrNameLst>
                                          <p:attrName>style.visibility</p:attrName>
                                        </p:attrNameLst>
                                      </p:cBhvr>
                                      <p:to>
                                        <p:strVal val="visible"/>
                                      </p:to>
                                    </p:set>
                                  </p:childTnLst>
                                </p:cTn>
                              </p:par>
                            </p:childTnLst>
                          </p:cTn>
                        </p:par>
                        <p:par>
                          <p:cTn id="87" fill="hold">
                            <p:stCondLst>
                              <p:cond delay="19000"/>
                            </p:stCondLst>
                            <p:childTnLst>
                              <p:par>
                                <p:cTn id="88" presetID="11" presetClass="entr" presetSubtype="0" fill="hold" grpId="0" nodeType="afterEffect">
                                  <p:stCondLst>
                                    <p:cond delay="0"/>
                                  </p:stCondLst>
                                  <p:childTnLst>
                                    <p:set>
                                      <p:cBhvr>
                                        <p:cTn id="89" dur="1000">
                                          <p:stCondLst>
                                            <p:cond delay="0"/>
                                          </p:stCondLst>
                                        </p:cTn>
                                        <p:tgtEl>
                                          <p:spTgt spid="33"/>
                                        </p:tgtEl>
                                        <p:attrNameLst>
                                          <p:attrName>style.visibility</p:attrName>
                                        </p:attrNameLst>
                                      </p:cBhvr>
                                      <p:to>
                                        <p:strVal val="visible"/>
                                      </p:to>
                                    </p:set>
                                  </p:childTnLst>
                                </p:cTn>
                              </p:par>
                            </p:childTnLst>
                          </p:cTn>
                        </p:par>
                        <p:par>
                          <p:cTn id="90" fill="hold">
                            <p:stCondLst>
                              <p:cond delay="20000"/>
                            </p:stCondLst>
                            <p:childTnLst>
                              <p:par>
                                <p:cTn id="91" presetID="11" presetClass="entr" presetSubtype="0" fill="hold" grpId="0" nodeType="afterEffect">
                                  <p:stCondLst>
                                    <p:cond delay="0"/>
                                  </p:stCondLst>
                                  <p:childTnLst>
                                    <p:set>
                                      <p:cBhvr>
                                        <p:cTn id="9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6" grpId="0" animBg="1"/>
      <p:bldP spid="21" grpId="0" animBg="1"/>
      <p:bldP spid="9" grpId="0" animBg="1"/>
      <p:bldP spid="10" grpId="0" animBg="1"/>
      <p:bldP spid="11" grpId="0" animBg="1"/>
      <p:bldP spid="12"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28600" y="592931"/>
            <a:ext cx="8382000" cy="20298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pPr>
            <a:r>
              <a:rPr lang="en-US" sz="2400" b="1" smtClean="0">
                <a:solidFill>
                  <a:srgbClr val="FF0000"/>
                </a:solidFill>
                <a:latin typeface="Times New Roman" pitchFamily="18" charset="0"/>
                <a:cs typeface="Times New Roman" pitchFamily="18" charset="0"/>
              </a:rPr>
              <a:t>Câu 5: </a:t>
            </a:r>
            <a:endParaRPr lang="en-US" sz="2400" smtClean="0">
              <a:solidFill>
                <a:srgbClr val="0000CC"/>
              </a:solidFill>
              <a:latin typeface="Times New Roman" pitchFamily="18" charset="0"/>
              <a:cs typeface="Times New Roman" pitchFamily="18" charset="0"/>
            </a:endParaRPr>
          </a:p>
          <a:p>
            <a:pPr algn="ctr">
              <a:lnSpc>
                <a:spcPct val="200000"/>
              </a:lnSpc>
            </a:pPr>
            <a:endParaRPr lang="en-US" sz="2400" smtClean="0">
              <a:solidFill>
                <a:srgbClr val="0000CC"/>
              </a:solidFill>
              <a:latin typeface="Times New Roman" pitchFamily="18" charset="0"/>
              <a:cs typeface="Times New Roman" pitchFamily="18" charset="0"/>
            </a:endParaRPr>
          </a:p>
          <a:p>
            <a:pPr algn="ctr">
              <a:lnSpc>
                <a:spcPct val="200000"/>
              </a:lnSpc>
            </a:pPr>
            <a:r>
              <a:rPr lang="en-US" sz="2400" smtClean="0">
                <a:solidFill>
                  <a:srgbClr val="0000CC"/>
                </a:solidFill>
                <a:latin typeface="Times New Roman" pitchFamily="18" charset="0"/>
                <a:cs typeface="Times New Roman" pitchFamily="18" charset="0"/>
              </a:rPr>
              <a:t> </a:t>
            </a:r>
            <a:endParaRPr lang="vi-VN" sz="24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A"/>
              <p:cNvSpPr/>
              <p:nvPr/>
            </p:nvSpPr>
            <p:spPr>
              <a:xfrm flipH="1">
                <a:off x="197406" y="2988128"/>
                <a:ext cx="4343398" cy="8245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A. </a:t>
                </a:r>
                <a14:m>
                  <m:oMath xmlns:m="http://schemas.openxmlformats.org/officeDocument/2006/math">
                    <m:r>
                      <m:rPr>
                        <m:sty m:val="p"/>
                      </m:rPr>
                      <a:rPr lang="en-US" sz="2800">
                        <a:latin typeface="Cambria Math" panose="02040503050406030204" pitchFamily="18" charset="0"/>
                      </a:rPr>
                      <m:t>cot</m:t>
                    </m:r>
                    <m:acc>
                      <m:accPr>
                        <m:chr m:val="̂"/>
                        <m:ctrlPr>
                          <a:rPr lang="en-US" sz="2800" i="1">
                            <a:latin typeface="Cambria Math"/>
                          </a:rPr>
                        </m:ctrlPr>
                      </m:accPr>
                      <m:e>
                        <m:r>
                          <a:rPr lang="en-US" sz="2800" i="1">
                            <a:latin typeface="Cambria Math" panose="02040503050406030204" pitchFamily="18" charset="0"/>
                          </a:rPr>
                          <m:t> </m:t>
                        </m:r>
                        <m:r>
                          <a:rPr lang="en-US" sz="2800" i="1">
                            <a:latin typeface="Cambria Math" panose="02040503050406030204" pitchFamily="18" charset="0"/>
                          </a:rPr>
                          <m:t>𝐶𝐴𝐻</m:t>
                        </m:r>
                      </m:e>
                    </m:acc>
                    <m:r>
                      <a:rPr lang="en-US" sz="2800">
                        <a:latin typeface="Cambria Math" panose="02040503050406030204" pitchFamily="18" charset="0"/>
                      </a:rPr>
                      <m:t>=</m:t>
                    </m:r>
                    <m:f>
                      <m:fPr>
                        <m:ctrlPr>
                          <a:rPr lang="en-US" sz="2800" i="1">
                            <a:latin typeface="Cambria Math"/>
                          </a:rPr>
                        </m:ctrlPr>
                      </m:fPr>
                      <m:num>
                        <m:r>
                          <a:rPr lang="en-US" sz="2800" b="0" i="0" smtClean="0">
                            <a:latin typeface="Cambria Math" panose="02040503050406030204" pitchFamily="18" charset="0"/>
                          </a:rPr>
                          <m:t>3</m:t>
                        </m:r>
                      </m:num>
                      <m:den>
                        <m:r>
                          <a:rPr lang="en-US" sz="2800" b="0" i="0" smtClean="0">
                            <a:latin typeface="Cambria Math" panose="02040503050406030204" pitchFamily="18" charset="0"/>
                          </a:rPr>
                          <m:t>4</m:t>
                        </m:r>
                      </m:den>
                    </m:f>
                  </m:oMath>
                </a14:m>
                <a:endParaRPr lang="vi-VN" sz="2800">
                  <a:latin typeface="Times New Roman" pitchFamily="18" charset="0"/>
                  <a:cs typeface="Times New Roman"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197406" y="3984171"/>
                <a:ext cx="4343398" cy="109945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63287" y="4033156"/>
                <a:ext cx="4343398" cy="8245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B. </a:t>
                </a:r>
                <a14:m>
                  <m:oMath xmlns:m="http://schemas.openxmlformats.org/officeDocument/2006/math">
                    <m:r>
                      <m:rPr>
                        <m:sty m:val="p"/>
                      </m:rPr>
                      <a:rPr lang="en-US" sz="2800">
                        <a:latin typeface="Cambria Math" panose="02040503050406030204" pitchFamily="18" charset="0"/>
                      </a:rPr>
                      <m:t>cot</m:t>
                    </m:r>
                    <m:acc>
                      <m:accPr>
                        <m:chr m:val="̂"/>
                        <m:ctrlPr>
                          <a:rPr lang="en-US" sz="2800" i="1">
                            <a:latin typeface="Cambria Math"/>
                          </a:rPr>
                        </m:ctrlPr>
                      </m:accPr>
                      <m:e>
                        <m:r>
                          <a:rPr lang="en-US" sz="2800" i="1">
                            <a:latin typeface="Cambria Math" panose="02040503050406030204" pitchFamily="18" charset="0"/>
                          </a:rPr>
                          <m:t> </m:t>
                        </m:r>
                        <m:r>
                          <a:rPr lang="en-US" sz="2800" i="1">
                            <a:latin typeface="Cambria Math" panose="02040503050406030204" pitchFamily="18" charset="0"/>
                          </a:rPr>
                          <m:t>𝐶𝐴𝐻</m:t>
                        </m:r>
                      </m:e>
                    </m:acc>
                    <m:r>
                      <a:rPr lang="en-US" sz="2800">
                        <a:latin typeface="Cambria Math" panose="02040503050406030204" pitchFamily="18" charset="0"/>
                      </a:rPr>
                      <m:t>=</m:t>
                    </m:r>
                    <m:f>
                      <m:fPr>
                        <m:ctrlPr>
                          <a:rPr lang="en-US" sz="2800" i="1">
                            <a:latin typeface="Cambria Math"/>
                          </a:rPr>
                        </m:ctrlPr>
                      </m:fPr>
                      <m:num>
                        <m:r>
                          <a:rPr lang="en-US" sz="2800">
                            <a:latin typeface="Cambria Math" panose="02040503050406030204" pitchFamily="18" charset="0"/>
                          </a:rPr>
                          <m:t>3</m:t>
                        </m:r>
                      </m:num>
                      <m:den>
                        <m:r>
                          <a:rPr lang="en-US" sz="2800" b="0" i="0" smtClean="0">
                            <a:latin typeface="Cambria Math" panose="02040503050406030204" pitchFamily="18" charset="0"/>
                          </a:rPr>
                          <m:t>5</m:t>
                        </m:r>
                      </m:den>
                    </m:f>
                  </m:oMath>
                </a14:m>
                <a:endParaRPr lang="vi-VN" sz="2800">
                  <a:latin typeface="Times New Roman" pitchFamily="18" charset="0"/>
                  <a:cs typeface="Times New Roman" pitchFamily="18" charset="0"/>
                </a:endParaRPr>
              </a:p>
            </p:txBody>
          </p:sp>
        </mc:Choice>
        <mc:Fallback xmlns="">
          <p:sp>
            <p:nvSpPr>
              <p:cNvPr id="14" name="B"/>
              <p:cNvSpPr>
                <a:spLocks noRot="1" noChangeAspect="1" noMove="1" noResize="1" noEditPoints="1" noAdjustHandles="1" noChangeArrowheads="1" noChangeShapeType="1" noTextEdit="1"/>
              </p:cNvSpPr>
              <p:nvPr/>
            </p:nvSpPr>
            <p:spPr>
              <a:xfrm>
                <a:off x="163287" y="5377542"/>
                <a:ext cx="4343398" cy="109945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663394" y="2988128"/>
                <a:ext cx="4339091" cy="8245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smtClean="0">
                    <a:latin typeface="Times New Roman" pitchFamily="18" charset="0"/>
                    <a:cs typeface="Times New Roman" pitchFamily="18" charset="0"/>
                  </a:rPr>
                  <a:t>C.</a:t>
                </a:r>
                <a:r>
                  <a:rPr lang="en-US" sz="2400" smtClean="0">
                    <a:latin typeface="Times New Roman" pitchFamily="18" charset="0"/>
                    <a:ea typeface="Cambria Math"/>
                    <a:cs typeface="Times New Roman" pitchFamily="18" charset="0"/>
                  </a:rPr>
                  <a:t> </a:t>
                </a:r>
                <a14:m>
                  <m:oMath xmlns:m="http://schemas.openxmlformats.org/officeDocument/2006/math">
                    <m:r>
                      <m:rPr>
                        <m:sty m:val="p"/>
                      </m:rPr>
                      <a:rPr lang="en-US" sz="2800">
                        <a:latin typeface="Cambria Math" panose="02040503050406030204" pitchFamily="18" charset="0"/>
                      </a:rPr>
                      <m:t>cot</m:t>
                    </m:r>
                    <m:acc>
                      <m:accPr>
                        <m:chr m:val="̂"/>
                        <m:ctrlPr>
                          <a:rPr lang="en-US" sz="2800" i="1">
                            <a:latin typeface="Cambria Math"/>
                          </a:rPr>
                        </m:ctrlPr>
                      </m:accPr>
                      <m:e>
                        <m:r>
                          <a:rPr lang="en-US" sz="2800" i="1">
                            <a:latin typeface="Cambria Math" panose="02040503050406030204" pitchFamily="18" charset="0"/>
                          </a:rPr>
                          <m:t> </m:t>
                        </m:r>
                        <m:r>
                          <a:rPr lang="en-US" sz="2800" i="1">
                            <a:latin typeface="Cambria Math" panose="02040503050406030204" pitchFamily="18" charset="0"/>
                          </a:rPr>
                          <m:t>𝐶𝐴𝐻</m:t>
                        </m:r>
                      </m:e>
                    </m:acc>
                    <m:r>
                      <a:rPr lang="en-US" sz="2800">
                        <a:latin typeface="Cambria Math" panose="02040503050406030204" pitchFamily="18" charset="0"/>
                      </a:rPr>
                      <m:t>=</m:t>
                    </m:r>
                    <m:f>
                      <m:fPr>
                        <m:ctrlPr>
                          <a:rPr lang="en-US" sz="2800" i="1">
                            <a:latin typeface="Cambria Math"/>
                          </a:rPr>
                        </m:ctrlPr>
                      </m:fPr>
                      <m:num>
                        <m:r>
                          <a:rPr lang="en-US" sz="2800" b="0" i="0" smtClean="0">
                            <a:latin typeface="Cambria Math" panose="02040503050406030204" pitchFamily="18" charset="0"/>
                          </a:rPr>
                          <m:t>4</m:t>
                        </m:r>
                      </m:num>
                      <m:den>
                        <m:r>
                          <a:rPr lang="en-US" sz="2800" b="0" i="0" smtClean="0">
                            <a:latin typeface="Cambria Math" panose="02040503050406030204" pitchFamily="18" charset="0"/>
                          </a:rPr>
                          <m:t>3</m:t>
                        </m:r>
                      </m:den>
                    </m:f>
                  </m:oMath>
                </a14:m>
                <a:r>
                  <a:rPr lang="en-US" sz="2400" smtClean="0">
                    <a:latin typeface="Times New Roman" pitchFamily="18" charset="0"/>
                    <a:ea typeface="Cambria Math"/>
                    <a:cs typeface="Times New Roman" pitchFamily="18" charset="0"/>
                  </a:rPr>
                  <a:t>.</a:t>
                </a:r>
                <a:endParaRPr lang="vi-VN" sz="2400">
                  <a:latin typeface="Times New Roman" pitchFamily="18" charset="0"/>
                  <a:cs typeface="Times New Roman" pitchFamily="18"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663393" y="3984171"/>
                <a:ext cx="4339091" cy="109945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4663393" y="4033156"/>
                <a:ext cx="4339091" cy="8245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1"/>
                <a:r>
                  <a:rPr lang="en-US" sz="2400">
                    <a:latin typeface="Times New Roman" pitchFamily="18" charset="0"/>
                    <a:cs typeface="Times New Roman" pitchFamily="18" charset="0"/>
                  </a:rPr>
                  <a:t>D</a:t>
                </a:r>
                <a:r>
                  <a:rPr lang="en-US" sz="2400" smtClean="0">
                    <a:latin typeface="Times New Roman" pitchFamily="18" charset="0"/>
                    <a:cs typeface="Times New Roman" pitchFamily="18" charset="0"/>
                  </a:rPr>
                  <a:t>. </a:t>
                </a:r>
                <a14:m>
                  <m:oMath xmlns:m="http://schemas.openxmlformats.org/officeDocument/2006/math">
                    <m:r>
                      <m:rPr>
                        <m:sty m:val="p"/>
                      </m:rPr>
                      <a:rPr lang="en-US" sz="2800">
                        <a:latin typeface="Cambria Math" panose="02040503050406030204" pitchFamily="18" charset="0"/>
                      </a:rPr>
                      <m:t>cot</m:t>
                    </m:r>
                    <m:acc>
                      <m:accPr>
                        <m:chr m:val="̂"/>
                        <m:ctrlPr>
                          <a:rPr lang="en-US" sz="2800" i="1">
                            <a:latin typeface="Cambria Math"/>
                          </a:rPr>
                        </m:ctrlPr>
                      </m:accPr>
                      <m:e>
                        <m:r>
                          <a:rPr lang="en-US" sz="2800" b="0" i="1" smtClean="0">
                            <a:latin typeface="Cambria Math" panose="02040503050406030204" pitchFamily="18" charset="0"/>
                          </a:rPr>
                          <m:t> </m:t>
                        </m:r>
                        <m:r>
                          <a:rPr lang="en-US" sz="2800" i="1">
                            <a:latin typeface="Cambria Math" panose="02040503050406030204" pitchFamily="18" charset="0"/>
                          </a:rPr>
                          <m:t>𝐶𝐴𝐻</m:t>
                        </m:r>
                      </m:e>
                    </m:acc>
                    <m:r>
                      <a:rPr lang="en-US" sz="2800">
                        <a:latin typeface="Cambria Math" panose="02040503050406030204" pitchFamily="18" charset="0"/>
                      </a:rPr>
                      <m:t>=</m:t>
                    </m:r>
                    <m:f>
                      <m:fPr>
                        <m:ctrlPr>
                          <a:rPr lang="en-US" sz="2800" i="1">
                            <a:latin typeface="Cambria Math"/>
                          </a:rPr>
                        </m:ctrlPr>
                      </m:fPr>
                      <m:num>
                        <m:r>
                          <a:rPr lang="en-US" sz="2800" b="0" i="0" smtClean="0">
                            <a:latin typeface="Cambria Math" panose="02040503050406030204" pitchFamily="18" charset="0"/>
                          </a:rPr>
                          <m:t>4</m:t>
                        </m:r>
                      </m:num>
                      <m:den>
                        <m:r>
                          <a:rPr lang="en-US" sz="2800" b="0" i="0" smtClean="0">
                            <a:latin typeface="Cambria Math" panose="02040503050406030204" pitchFamily="18" charset="0"/>
                          </a:rPr>
                          <m:t>5</m:t>
                        </m:r>
                      </m:den>
                    </m:f>
                  </m:oMath>
                </a14:m>
                <a:endParaRPr lang="en-US" sz="2800"/>
              </a:p>
            </p:txBody>
          </p:sp>
        </mc:Choice>
        <mc:Fallback xmlns="">
          <p:sp>
            <p:nvSpPr>
              <p:cNvPr id="16" name="D"/>
              <p:cNvSpPr>
                <a:spLocks noRot="1" noChangeAspect="1" noMove="1" noResize="1" noEditPoints="1" noAdjustHandles="1" noChangeArrowheads="1" noChangeShapeType="1" noTextEdit="1"/>
              </p:cNvSpPr>
              <p:nvPr/>
            </p:nvSpPr>
            <p:spPr>
              <a:xfrm>
                <a:off x="4663392" y="5377542"/>
                <a:ext cx="4339091" cy="1099458"/>
              </a:xfrm>
              <a:prstGeom prst="rect">
                <a:avLst/>
              </a:prstGeom>
              <a:blipFill rotWithShape="0">
                <a:blip r:embed="rId9"/>
                <a:stretch>
                  <a:fillRect/>
                </a:stretch>
              </a:blipFill>
            </p:spPr>
            <p:txBody>
              <a:bodyPr/>
              <a:lstStyle/>
              <a:p>
                <a:r>
                  <a:rPr lang="en-US">
                    <a:noFill/>
                  </a:rPr>
                  <a:t> </a:t>
                </a:r>
              </a:p>
            </p:txBody>
          </p:sp>
        </mc:Fallback>
      </mc:AlternateContent>
      <p:sp>
        <p:nvSpPr>
          <p:cNvPr id="9" name="Rounded Rectangle 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20</a:t>
            </a:r>
            <a:endParaRPr lang="en-US" sz="2800">
              <a:latin typeface="Times New Roman" pitchFamily="18" charset="0"/>
              <a:cs typeface="Times New Roman" pitchFamily="18" charset="0"/>
            </a:endParaRPr>
          </a:p>
        </p:txBody>
      </p:sp>
      <p:sp>
        <p:nvSpPr>
          <p:cNvPr id="10" name="Rounded Rectangle 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19</a:t>
            </a:r>
            <a:endParaRPr lang="en-US" sz="2800">
              <a:latin typeface="Times New Roman" pitchFamily="18" charset="0"/>
              <a:cs typeface="Times New Roman" pitchFamily="18" charset="0"/>
            </a:endParaRPr>
          </a:p>
        </p:txBody>
      </p:sp>
      <p:sp>
        <p:nvSpPr>
          <p:cNvPr id="11" name="Rounded Rectangle 1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18</a:t>
            </a:r>
            <a:endParaRPr lang="en-US" sz="2800">
              <a:latin typeface="Times New Roman" pitchFamily="18" charset="0"/>
              <a:cs typeface="Times New Roman" pitchFamily="18" charset="0"/>
            </a:endParaRPr>
          </a:p>
        </p:txBody>
      </p:sp>
      <p:sp>
        <p:nvSpPr>
          <p:cNvPr id="12" name="Rounded Rectangle 1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17</a:t>
            </a:r>
            <a:endParaRPr lang="en-US" sz="2800">
              <a:latin typeface="Times New Roman" pitchFamily="18" charset="0"/>
              <a:cs typeface="Times New Roman" pitchFamily="18" charset="0"/>
            </a:endParaRPr>
          </a:p>
        </p:txBody>
      </p:sp>
      <p:sp>
        <p:nvSpPr>
          <p:cNvPr id="18" name="Rounded Rectangle 1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16</a:t>
            </a:r>
            <a:endParaRPr lang="en-US" sz="2800">
              <a:latin typeface="Times New Roman" pitchFamily="18" charset="0"/>
              <a:cs typeface="Times New Roman" pitchFamily="18" charset="0"/>
            </a:endParaRPr>
          </a:p>
        </p:txBody>
      </p:sp>
      <p:sp>
        <p:nvSpPr>
          <p:cNvPr id="19" name="Rounded Rectangle 1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15</a:t>
            </a:r>
            <a:endParaRPr lang="en-US" sz="2800">
              <a:latin typeface="Times New Roman" pitchFamily="18" charset="0"/>
              <a:cs typeface="Times New Roman" pitchFamily="18" charset="0"/>
            </a:endParaRPr>
          </a:p>
        </p:txBody>
      </p:sp>
      <p:sp>
        <p:nvSpPr>
          <p:cNvPr id="20" name="Rounded Rectangle 1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14</a:t>
            </a:r>
            <a:endParaRPr lang="en-US" sz="2800">
              <a:latin typeface="Times New Roman" pitchFamily="18" charset="0"/>
              <a:cs typeface="Times New Roman" pitchFamily="18" charset="0"/>
            </a:endParaRPr>
          </a:p>
        </p:txBody>
      </p:sp>
      <p:sp>
        <p:nvSpPr>
          <p:cNvPr id="21" name="Rounded Rectangle 2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13</a:t>
            </a:r>
            <a:endParaRPr lang="en-US" sz="2800">
              <a:latin typeface="Times New Roman" pitchFamily="18" charset="0"/>
              <a:cs typeface="Times New Roman" pitchFamily="18" charset="0"/>
            </a:endParaRPr>
          </a:p>
        </p:txBody>
      </p:sp>
      <p:sp>
        <p:nvSpPr>
          <p:cNvPr id="22" name="Rounded Rectangle 2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12</a:t>
            </a:r>
            <a:endParaRPr lang="en-US" sz="2800">
              <a:latin typeface="Times New Roman" pitchFamily="18" charset="0"/>
              <a:cs typeface="Times New Roman" pitchFamily="18" charset="0"/>
            </a:endParaRPr>
          </a:p>
        </p:txBody>
      </p:sp>
      <p:sp>
        <p:nvSpPr>
          <p:cNvPr id="23" name="Rounded Rectangle 2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11</a:t>
            </a:r>
            <a:endParaRPr lang="en-US" sz="2800">
              <a:latin typeface="Times New Roman" pitchFamily="18" charset="0"/>
              <a:cs typeface="Times New Roman" pitchFamily="18" charset="0"/>
            </a:endParaRPr>
          </a:p>
        </p:txBody>
      </p:sp>
      <p:sp>
        <p:nvSpPr>
          <p:cNvPr id="24" name="Rounded Rectangle 2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10</a:t>
            </a:r>
            <a:endParaRPr lang="en-US" sz="2800">
              <a:latin typeface="Times New Roman" pitchFamily="18" charset="0"/>
              <a:cs typeface="Times New Roman" pitchFamily="18" charset="0"/>
            </a:endParaRPr>
          </a:p>
        </p:txBody>
      </p:sp>
      <p:sp>
        <p:nvSpPr>
          <p:cNvPr id="25" name="Rounded Rectangle 24"/>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09</a:t>
            </a:r>
            <a:endParaRPr lang="en-US" sz="2800">
              <a:latin typeface="Times New Roman" pitchFamily="18" charset="0"/>
              <a:cs typeface="Times New Roman" pitchFamily="18" charset="0"/>
            </a:endParaRPr>
          </a:p>
        </p:txBody>
      </p:sp>
      <p:sp>
        <p:nvSpPr>
          <p:cNvPr id="26" name="Rounded Rectangle 25"/>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08</a:t>
            </a:r>
            <a:endParaRPr lang="en-US" sz="2800">
              <a:latin typeface="Times New Roman" pitchFamily="18" charset="0"/>
              <a:cs typeface="Times New Roman" pitchFamily="18" charset="0"/>
            </a:endParaRPr>
          </a:p>
        </p:txBody>
      </p:sp>
      <p:sp>
        <p:nvSpPr>
          <p:cNvPr id="27" name="Rounded Rectangle 26"/>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07</a:t>
            </a:r>
            <a:endParaRPr lang="en-US" sz="2800">
              <a:latin typeface="Times New Roman" pitchFamily="18" charset="0"/>
              <a:cs typeface="Times New Roman" pitchFamily="18" charset="0"/>
            </a:endParaRPr>
          </a:p>
        </p:txBody>
      </p:sp>
      <p:sp>
        <p:nvSpPr>
          <p:cNvPr id="28" name="Rounded Rectangle 27"/>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06</a:t>
            </a:r>
            <a:endParaRPr lang="en-US" sz="2800">
              <a:latin typeface="Times New Roman" pitchFamily="18" charset="0"/>
              <a:cs typeface="Times New Roman" pitchFamily="18" charset="0"/>
            </a:endParaRPr>
          </a:p>
        </p:txBody>
      </p:sp>
      <p:sp>
        <p:nvSpPr>
          <p:cNvPr id="29" name="Rounded Rectangle 28"/>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05</a:t>
            </a:r>
            <a:endParaRPr lang="en-US" sz="2800">
              <a:latin typeface="Times New Roman" pitchFamily="18" charset="0"/>
              <a:cs typeface="Times New Roman" pitchFamily="18" charset="0"/>
            </a:endParaRPr>
          </a:p>
        </p:txBody>
      </p:sp>
      <p:sp>
        <p:nvSpPr>
          <p:cNvPr id="30" name="Rounded Rectangle 29"/>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04</a:t>
            </a:r>
            <a:endParaRPr lang="en-US" sz="2800">
              <a:latin typeface="Times New Roman" pitchFamily="18" charset="0"/>
              <a:cs typeface="Times New Roman" pitchFamily="18" charset="0"/>
            </a:endParaRPr>
          </a:p>
        </p:txBody>
      </p:sp>
      <p:sp>
        <p:nvSpPr>
          <p:cNvPr id="31" name="Rounded Rectangle 30"/>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03</a:t>
            </a:r>
            <a:endParaRPr lang="en-US" sz="2800">
              <a:latin typeface="Times New Roman" pitchFamily="18" charset="0"/>
              <a:cs typeface="Times New Roman" pitchFamily="18" charset="0"/>
            </a:endParaRPr>
          </a:p>
        </p:txBody>
      </p:sp>
      <p:sp>
        <p:nvSpPr>
          <p:cNvPr id="32" name="Rounded Rectangle 31"/>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02</a:t>
            </a:r>
            <a:endParaRPr lang="en-US" sz="2800">
              <a:latin typeface="Times New Roman" pitchFamily="18" charset="0"/>
              <a:cs typeface="Times New Roman" pitchFamily="18" charset="0"/>
            </a:endParaRPr>
          </a:p>
        </p:txBody>
      </p:sp>
      <p:sp>
        <p:nvSpPr>
          <p:cNvPr id="33" name="Rounded Rectangle 32"/>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01</a:t>
            </a:r>
            <a:endParaRPr lang="en-US" sz="2800">
              <a:latin typeface="Times New Roman" pitchFamily="18" charset="0"/>
              <a:cs typeface="Times New Roman" pitchFamily="18" charset="0"/>
            </a:endParaRPr>
          </a:p>
        </p:txBody>
      </p:sp>
      <p:sp>
        <p:nvSpPr>
          <p:cNvPr id="34" name="Rounded Rectangle 33"/>
          <p:cNvSpPr/>
          <p:nvPr/>
        </p:nvSpPr>
        <p:spPr>
          <a:xfrm>
            <a:off x="6805230" y="57150"/>
            <a:ext cx="10668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Times New Roman" pitchFamily="18" charset="0"/>
                <a:cs typeface="Times New Roman" pitchFamily="18" charset="0"/>
              </a:rPr>
              <a:t>00</a:t>
            </a:r>
            <a:endParaRPr lang="en-US" sz="2800">
              <a:latin typeface="Times New Roman" pitchFamily="18" charset="0"/>
              <a:cs typeface="Times New Roman" pitchFamily="18" charset="0"/>
            </a:endParaRPr>
          </a:p>
        </p:txBody>
      </p:sp>
      <p:pic>
        <p:nvPicPr>
          <p:cNvPr id="35"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88409" y="1"/>
            <a:ext cx="789361" cy="5929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istrator\Downloads\Video\images (2).jpg">
            <a:hlinkClick r:id="rId11" action="ppaction://hlinksldjump"/>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9778" b="96889" l="0" r="100000">
                        <a14:foregroundMark x1="16444" y1="57778" x2="74222" y2="61778"/>
                        <a14:foregroundMark x1="65333" y1="52889" x2="58667" y2="72000"/>
                        <a14:foregroundMark x1="28889" y1="56000" x2="28889" y2="56000"/>
                      </a14:backgroundRemoval>
                    </a14:imgEffect>
                  </a14:imgLayer>
                </a14:imgProps>
              </a:ext>
              <a:ext uri="{28A0092B-C50C-407E-A947-70E740481C1C}">
                <a14:useLocalDpi xmlns:a14="http://schemas.microsoft.com/office/drawing/2010/main" val="0"/>
              </a:ext>
            </a:extLst>
          </a:blip>
          <a:srcRect b="11478"/>
          <a:stretch/>
        </p:blipFill>
        <p:spPr bwMode="auto">
          <a:xfrm>
            <a:off x="228601" y="41405"/>
            <a:ext cx="768349" cy="510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4729" y="1282298"/>
            <a:ext cx="5137002" cy="830997"/>
          </a:xfrm>
          <a:prstGeom prst="rect">
            <a:avLst/>
          </a:prstGeom>
        </p:spPr>
        <p:txBody>
          <a:bodyPr wrap="square">
            <a:spAutoFit/>
          </a:bodyPr>
          <a:lstStyle/>
          <a:p>
            <a:pPr>
              <a:lnSpc>
                <a:spcPct val="200000"/>
              </a:lnSpc>
            </a:pPr>
            <a:r>
              <a:rPr lang="en-US" sz="2400" smtClean="0">
                <a:latin typeface="Times New Roman" pitchFamily="18" charset="0"/>
                <a:cs typeface="Times New Roman" pitchFamily="18" charset="0"/>
              </a:rPr>
              <a:t>Cho hình vẽ. Khẳng </a:t>
            </a:r>
            <a:r>
              <a:rPr lang="en-US" sz="2400">
                <a:latin typeface="Times New Roman" pitchFamily="18" charset="0"/>
                <a:cs typeface="Times New Roman" pitchFamily="18" charset="0"/>
              </a:rPr>
              <a:t>định nào đúng?</a:t>
            </a:r>
            <a:endParaRPr lang="vi-VN" sz="2400">
              <a:latin typeface="Times New Roman" pitchFamily="18" charset="0"/>
              <a:cs typeface="Times New Roman" pitchFamily="18" charset="0"/>
            </a:endParaRPr>
          </a:p>
        </p:txBody>
      </p:sp>
      <p:pic>
        <p:nvPicPr>
          <p:cNvPr id="3" name="Picture 2"/>
          <p:cNvPicPr>
            <a:picLocks noChangeAspect="1"/>
          </p:cNvPicPr>
          <p:nvPr/>
        </p:nvPicPr>
        <p:blipFill>
          <a:blip r:embed="rId14"/>
          <a:stretch>
            <a:fillRect/>
          </a:stretch>
        </p:blipFill>
        <p:spPr>
          <a:xfrm>
            <a:off x="5588362" y="555526"/>
            <a:ext cx="2946038" cy="2194842"/>
          </a:xfrm>
          <a:prstGeom prst="rect">
            <a:avLst/>
          </a:prstGeom>
        </p:spPr>
      </p:pic>
      <p:grpSp>
        <p:nvGrpSpPr>
          <p:cNvPr id="6" name="Group 5"/>
          <p:cNvGrpSpPr/>
          <p:nvPr/>
        </p:nvGrpSpPr>
        <p:grpSpPr>
          <a:xfrm>
            <a:off x="64414" y="2684546"/>
            <a:ext cx="8923602" cy="2256352"/>
            <a:chOff x="64414" y="3579394"/>
            <a:chExt cx="8923602" cy="3008469"/>
          </a:xfrm>
        </p:grpSpPr>
        <mc:AlternateContent xmlns:mc="http://schemas.openxmlformats.org/markup-compatibility/2006" xmlns:a14="http://schemas.microsoft.com/office/drawing/2010/main">
          <mc:Choice Requires="a14">
            <p:sp>
              <p:nvSpPr>
                <p:cNvPr id="38" name="Rectangle 37"/>
                <p:cNvSpPr/>
                <p:nvPr/>
              </p:nvSpPr>
              <p:spPr>
                <a:xfrm>
                  <a:off x="4624393" y="3579394"/>
                  <a:ext cx="4363623" cy="300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smtClean="0">
                      <a:solidFill>
                        <a:schemeClr val="tx1"/>
                      </a:solidFill>
                      <a:latin typeface="Times New Roman" panose="02020603050405020304" pitchFamily="18" charset="0"/>
                      <a:cs typeface="Times New Roman" panose="02020603050405020304" pitchFamily="18" charset="0"/>
                    </a:rPr>
                    <a:t>Ta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solidFill>
                                <a:schemeClr val="tx1"/>
                              </a:solidFill>
                              <a:latin typeface="Cambria Math"/>
                            </a:rPr>
                          </m:ctrlPr>
                        </m:accPr>
                        <m:e>
                          <m:r>
                            <a:rPr lang="en-US" sz="2400" i="1">
                              <a:solidFill>
                                <a:schemeClr val="tx1"/>
                              </a:solidFill>
                              <a:latin typeface="Cambria Math" panose="02040503050406030204" pitchFamily="18" charset="0"/>
                            </a:rPr>
                            <m:t>𝐶𝐴𝐻</m:t>
                          </m:r>
                        </m:e>
                      </m:acc>
                      <m:r>
                        <a:rPr lang="en-US" sz="2400">
                          <a:solidFill>
                            <a:schemeClr val="tx1"/>
                          </a:solidFill>
                          <a:latin typeface="Cambria Math" panose="02040503050406030204" pitchFamily="18" charset="0"/>
                        </a:rPr>
                        <m:t>=</m:t>
                      </m:r>
                      <m:acc>
                        <m:accPr>
                          <m:chr m:val="̂"/>
                          <m:ctrlPr>
                            <a:rPr lang="en-US" sz="2400" i="1">
                              <a:solidFill>
                                <a:schemeClr val="tx1"/>
                              </a:solidFill>
                              <a:latin typeface="Cambria Math"/>
                            </a:rPr>
                          </m:ctrlPr>
                        </m:acc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𝐶𝐵𝐴</m:t>
                          </m:r>
                        </m:e>
                      </m:acc>
                      <m:r>
                        <a:rPr lang="en-US" sz="2400" b="0" i="1" smtClean="0">
                          <a:solidFill>
                            <a:schemeClr val="tx1"/>
                          </a:solidFill>
                          <a:latin typeface="Cambria Math" panose="02040503050406030204" pitchFamily="18" charset="0"/>
                        </a:rPr>
                        <m:t> </m:t>
                      </m:r>
                    </m:oMath>
                  </a14:m>
                  <a:r>
                    <a:rPr lang="en-US" sz="2400" dirty="0" smtClean="0">
                      <a:solidFill>
                        <a:schemeClr val="tx1"/>
                      </a:solidFill>
                      <a:latin typeface="Times New Roman" panose="02020603050405020304" pitchFamily="18" charset="0"/>
                      <a:cs typeface="Times New Roman" panose="02020603050405020304" pitchFamily="18" charset="0"/>
                    </a:rPr>
                    <a:t> </a:t>
                  </a:r>
                </a:p>
                <a:p>
                  <a:pPr lvl="1"/>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err="1" smtClean="0">
                      <a:solidFill>
                        <a:schemeClr val="tx1"/>
                      </a:solidFill>
                      <a:latin typeface="Times New Roman" panose="02020603050405020304" pitchFamily="18" charset="0"/>
                      <a:cs typeface="Times New Roman" panose="02020603050405020304" pitchFamily="18" charset="0"/>
                    </a:rPr>
                    <a:t>cùng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phụ</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với</a:t>
                  </a:r>
                  <a:r>
                    <a:rPr lang="en-US" sz="24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solidFill>
                                <a:schemeClr val="tx1"/>
                              </a:solidFill>
                              <a:latin typeface="Cambria Math"/>
                            </a:rPr>
                          </m:ctrlPr>
                        </m:accPr>
                        <m:e>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𝐵</m:t>
                          </m:r>
                          <m:r>
                            <a:rPr lang="en-US" sz="2400" i="1">
                              <a:solidFill>
                                <a:schemeClr val="tx1"/>
                              </a:solidFill>
                              <a:latin typeface="Cambria Math" panose="02040503050406030204" pitchFamily="18" charset="0"/>
                            </a:rPr>
                            <m:t>𝐴𝐻</m:t>
                          </m:r>
                        </m:e>
                      </m:acc>
                      <m:r>
                        <a:rPr lang="en-US" sz="2400" b="0" i="1" smtClean="0">
                          <a:solidFill>
                            <a:schemeClr val="tx1"/>
                          </a:solidFill>
                          <a:latin typeface="Cambria Math" panose="02040503050406030204" pitchFamily="18" charset="0"/>
                        </a:rPr>
                        <m:t>)</m:t>
                      </m:r>
                    </m:oMath>
                  </a14:m>
                  <a:endParaRPr lang="en-US" sz="2400" b="0" i="1" dirty="0" smtClean="0">
                    <a:solidFill>
                      <a:schemeClr val="tx1"/>
                    </a:solidFill>
                    <a:latin typeface="Times New Roman" panose="02020603050405020304" pitchFamily="18" charset="0"/>
                    <a:cs typeface="Times New Roman" panose="02020603050405020304" pitchFamily="18" charset="0"/>
                  </a:endParaRPr>
                </a:p>
                <a:p>
                  <a:pPr lvl="1"/>
                  <a14:m>
                    <m:oMathPara xmlns:m="http://schemas.openxmlformats.org/officeDocument/2006/math">
                      <m:oMathParaPr>
                        <m:jc m:val="left"/>
                      </m:oMathParaPr>
                      <m:oMath xmlns:m="http://schemas.openxmlformats.org/officeDocument/2006/math">
                        <m:r>
                          <m:rPr>
                            <m:sty m:val="p"/>
                          </m:rPr>
                          <a:rPr lang="en-US" sz="2400" smtClean="0">
                            <a:solidFill>
                              <a:schemeClr val="tx1"/>
                            </a:solidFill>
                            <a:latin typeface="Cambria Math" panose="02040503050406030204" pitchFamily="18" charset="0"/>
                          </a:rPr>
                          <m:t>cot</m:t>
                        </m:r>
                        <m:acc>
                          <m:accPr>
                            <m:chr m:val="̂"/>
                            <m:ctrlPr>
                              <a:rPr lang="en-US" sz="2400" i="1">
                                <a:solidFill>
                                  <a:schemeClr val="tx1"/>
                                </a:solidFill>
                                <a:latin typeface="Cambria Math"/>
                              </a:rPr>
                            </m:ctrlPr>
                          </m:accPr>
                          <m:e>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𝐶𝐵𝐴</m:t>
                            </m:r>
                          </m:e>
                        </m:acc>
                        <m:r>
                          <a:rPr lang="en-US" sz="2400">
                            <a:solidFill>
                              <a:schemeClr val="tx1"/>
                            </a:solidFill>
                            <a:latin typeface="Cambria Math" panose="02040503050406030204" pitchFamily="18" charset="0"/>
                          </a:rPr>
                          <m:t>=</m:t>
                        </m:r>
                        <m:f>
                          <m:fPr>
                            <m:ctrlPr>
                              <a:rPr lang="en-US" sz="2400" i="1" smtClean="0">
                                <a:solidFill>
                                  <a:schemeClr val="tx1"/>
                                </a:solidFill>
                                <a:latin typeface="Cambria Math"/>
                              </a:rPr>
                            </m:ctrlPr>
                          </m:fPr>
                          <m:num>
                            <m:r>
                              <a:rPr lang="en-US" sz="2400" b="0" i="1" smtClean="0">
                                <a:solidFill>
                                  <a:schemeClr val="tx1"/>
                                </a:solidFill>
                                <a:latin typeface="Cambria Math" panose="02040503050406030204" pitchFamily="18" charset="0"/>
                              </a:rPr>
                              <m:t>𝐴𝐵</m:t>
                            </m:r>
                          </m:num>
                          <m:den>
                            <m:r>
                              <a:rPr lang="en-US" sz="2400" b="0" i="1" smtClean="0">
                                <a:solidFill>
                                  <a:schemeClr val="tx1"/>
                                </a:solidFill>
                                <a:latin typeface="Cambria Math" panose="02040503050406030204" pitchFamily="18" charset="0"/>
                              </a:rPr>
                              <m:t>𝐴𝐶</m:t>
                            </m:r>
                          </m:den>
                        </m:f>
                        <m:r>
                          <a:rPr lang="en-US" sz="2400" b="0" i="1" smtClean="0">
                            <a:solidFill>
                              <a:schemeClr val="tx1"/>
                            </a:solidFill>
                            <a:latin typeface="Cambria Math" panose="02040503050406030204" pitchFamily="18" charset="0"/>
                          </a:rPr>
                          <m:t>=</m:t>
                        </m:r>
                        <m:f>
                          <m:fPr>
                            <m:ctrlPr>
                              <a:rPr lang="en-US" sz="2400" i="1" smtClean="0">
                                <a:solidFill>
                                  <a:schemeClr val="tx1"/>
                                </a:solidFill>
                                <a:latin typeface="Cambria Math"/>
                              </a:rPr>
                            </m:ctrlPr>
                          </m:fPr>
                          <m:num>
                            <m:r>
                              <a:rPr lang="en-US" sz="2400">
                                <a:solidFill>
                                  <a:schemeClr val="tx1"/>
                                </a:solidFill>
                                <a:latin typeface="Cambria Math" panose="02040503050406030204" pitchFamily="18" charset="0"/>
                              </a:rPr>
                              <m:t>3</m:t>
                            </m:r>
                          </m:num>
                          <m:den>
                            <m:r>
                              <a:rPr lang="en-US" sz="2400">
                                <a:solidFill>
                                  <a:schemeClr val="tx1"/>
                                </a:solidFill>
                                <a:latin typeface="Cambria Math" panose="02040503050406030204" pitchFamily="18" charset="0"/>
                              </a:rPr>
                              <m:t>4</m:t>
                            </m:r>
                          </m:den>
                        </m:f>
                      </m:oMath>
                    </m:oMathPara>
                  </a14:m>
                  <a:endParaRPr lang="en-US" sz="2400" i="1" dirty="0" smtClean="0">
                    <a:solidFill>
                      <a:schemeClr val="tx1"/>
                    </a:solidFill>
                    <a:latin typeface="Times New Roman" panose="02020603050405020304" pitchFamily="18" charset="0"/>
                    <a:cs typeface="Times New Roman" panose="02020603050405020304" pitchFamily="18" charset="0"/>
                  </a:endParaRPr>
                </a:p>
                <a:p>
                  <a:pPr lvl="1"/>
                  <a14:m>
                    <m:oMathPara xmlns:m="http://schemas.openxmlformats.org/officeDocument/2006/math">
                      <m:oMathParaPr>
                        <m:jc m:val="left"/>
                      </m:oMathParaPr>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r>
                          <m:rPr>
                            <m:sty m:val="p"/>
                          </m:rPr>
                          <a:rPr lang="en-US" sz="2400" smtClean="0">
                            <a:solidFill>
                              <a:schemeClr val="tx1"/>
                            </a:solidFill>
                            <a:latin typeface="Cambria Math" panose="02040503050406030204" pitchFamily="18" charset="0"/>
                          </a:rPr>
                          <m:t>cot</m:t>
                        </m:r>
                        <m:acc>
                          <m:accPr>
                            <m:chr m:val="̂"/>
                            <m:ctrlPr>
                              <a:rPr lang="en-US" sz="2400" i="1">
                                <a:solidFill>
                                  <a:schemeClr val="tx1"/>
                                </a:solidFill>
                                <a:latin typeface="Cambria Math"/>
                              </a:rPr>
                            </m:ctrlPr>
                          </m:acc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𝐶𝐴𝐻</m:t>
                            </m:r>
                          </m:e>
                        </m:acc>
                        <m:r>
                          <a:rPr lang="en-US" sz="2400">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a:solidFill>
                                  <a:schemeClr val="tx1"/>
                                </a:solidFill>
                                <a:latin typeface="Cambria Math" panose="02040503050406030204" pitchFamily="18" charset="0"/>
                              </a:rPr>
                              <m:t>3</m:t>
                            </m:r>
                          </m:num>
                          <m:den>
                            <m:r>
                              <a:rPr lang="en-US" sz="2400">
                                <a:solidFill>
                                  <a:schemeClr val="tx1"/>
                                </a:solidFill>
                                <a:latin typeface="Cambria Math" panose="02040503050406030204" pitchFamily="18" charset="0"/>
                              </a:rPr>
                              <m:t>4</m:t>
                            </m:r>
                          </m:den>
                        </m:f>
                      </m:oMath>
                    </m:oMathPara>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4624393" y="3579394"/>
                  <a:ext cx="4363623" cy="3008469"/>
                </a:xfrm>
                <a:prstGeom prst="rect">
                  <a:avLst/>
                </a:prstGeom>
                <a:blipFill rotWithShape="1">
                  <a:blip r:embed="rId15"/>
                  <a:stretch>
                    <a:fillRect/>
                  </a:stretch>
                </a:blipFill>
                <a:ln>
                  <a:noFill/>
                </a:ln>
              </p:spPr>
              <p:txBody>
                <a:bodyPr/>
                <a:lstStyle/>
                <a:p>
                  <a:r>
                    <a:rPr lang="en-US">
                      <a:noFill/>
                    </a:rPr>
                    <a:t> </a:t>
                  </a:r>
                </a:p>
              </p:txBody>
            </p:sp>
          </mc:Fallback>
        </mc:AlternateContent>
        <p:sp>
          <p:nvSpPr>
            <p:cNvPr id="39" name="Rectangle 38"/>
            <p:cNvSpPr/>
            <p:nvPr/>
          </p:nvSpPr>
          <p:spPr>
            <a:xfrm>
              <a:off x="64414" y="5263052"/>
              <a:ext cx="4615376" cy="129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smtClean="0">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236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0" presetClass="emph" presetSubtype="0" fill="hold" grpId="0" nodeType="clickEffect">
                                  <p:stCondLst>
                                    <p:cond delay="0"/>
                                  </p:stCondLst>
                                  <p:childTnLst>
                                    <p:animClr clrSpc="hsl" dir="cw">
                                      <p:cBhvr override="childStyle">
                                        <p:cTn id="12" dur="500" fill="hold"/>
                                        <p:tgtEl>
                                          <p:spTgt spid="13"/>
                                        </p:tgtEl>
                                        <p:attrNameLst>
                                          <p:attrName>style.color</p:attrName>
                                        </p:attrNameLst>
                                      </p:cBhvr>
                                      <p:by>
                                        <p:hsl h="0" s="12549" l="25098"/>
                                      </p:by>
                                    </p:animClr>
                                    <p:animClr clrSpc="hsl" dir="cw">
                                      <p:cBhvr>
                                        <p:cTn id="13" dur="500" fill="hold"/>
                                        <p:tgtEl>
                                          <p:spTgt spid="13"/>
                                        </p:tgtEl>
                                        <p:attrNameLst>
                                          <p:attrName>fillcolor</p:attrName>
                                        </p:attrNameLst>
                                      </p:cBhvr>
                                      <p:by>
                                        <p:hsl h="0" s="12549" l="25098"/>
                                      </p:by>
                                    </p:animClr>
                                    <p:animClr clrSpc="hsl" dir="cw">
                                      <p:cBhvr>
                                        <p:cTn id="14" dur="500" fill="hold"/>
                                        <p:tgtEl>
                                          <p:spTgt spid="13"/>
                                        </p:tgtEl>
                                        <p:attrNameLst>
                                          <p:attrName>stroke.color</p:attrName>
                                        </p:attrNameLst>
                                      </p:cBhvr>
                                      <p:by>
                                        <p:hsl h="0" s="12549" l="25098"/>
                                      </p:by>
                                    </p:animClr>
                                    <p:set>
                                      <p:cBhvr>
                                        <p:cTn id="15"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p:stCondLst>
                        <p:cond delay="0"/>
                      </p:stCondLst>
                      <p:childTnLst>
                        <p:par>
                          <p:cTn id="36" fill="hold">
                            <p:stCondLst>
                              <p:cond delay="0"/>
                            </p:stCondLst>
                            <p:childTnLst>
                              <p:par>
                                <p:cTn id="37" presetID="11" presetClass="entr" presetSubtype="0" fill="hold" grpId="0" nodeType="afterEffect">
                                  <p:stCondLst>
                                    <p:cond delay="0"/>
                                  </p:stCondLst>
                                  <p:childTnLst>
                                    <p:set>
                                      <p:cBhvr>
                                        <p:cTn id="38" dur="1000">
                                          <p:stCondLst>
                                            <p:cond delay="0"/>
                                          </p:stCondLst>
                                        </p:cTn>
                                        <p:tgtEl>
                                          <p:spTgt spid="9"/>
                                        </p:tgtEl>
                                        <p:attrNameLst>
                                          <p:attrName>style.visibility</p:attrName>
                                        </p:attrNameLst>
                                      </p:cBhvr>
                                      <p:to>
                                        <p:strVal val="visible"/>
                                      </p:to>
                                    </p:set>
                                  </p:childTnLst>
                                </p:cTn>
                              </p:par>
                            </p:childTnLst>
                          </p:cTn>
                        </p:par>
                        <p:par>
                          <p:cTn id="39" fill="hold">
                            <p:stCondLst>
                              <p:cond delay="1000"/>
                            </p:stCondLst>
                            <p:childTnLst>
                              <p:par>
                                <p:cTn id="40" presetID="11" presetClass="entr" presetSubtype="0" fill="hold" grpId="0" nodeType="afterEffect">
                                  <p:stCondLst>
                                    <p:cond delay="0"/>
                                  </p:stCondLst>
                                  <p:childTnLst>
                                    <p:set>
                                      <p:cBhvr>
                                        <p:cTn id="41" dur="1000">
                                          <p:stCondLst>
                                            <p:cond delay="0"/>
                                          </p:stCondLst>
                                        </p:cTn>
                                        <p:tgtEl>
                                          <p:spTgt spid="10"/>
                                        </p:tgtEl>
                                        <p:attrNameLst>
                                          <p:attrName>style.visibility</p:attrName>
                                        </p:attrNameLst>
                                      </p:cBhvr>
                                      <p:to>
                                        <p:strVal val="visible"/>
                                      </p:to>
                                    </p:set>
                                  </p:childTnLst>
                                </p:cTn>
                              </p:par>
                            </p:childTnLst>
                          </p:cTn>
                        </p:par>
                        <p:par>
                          <p:cTn id="42" fill="hold">
                            <p:stCondLst>
                              <p:cond delay="2000"/>
                            </p:stCondLst>
                            <p:childTnLst>
                              <p:par>
                                <p:cTn id="43" presetID="11" presetClass="entr" presetSubtype="0" fill="hold" grpId="0" nodeType="afterEffect">
                                  <p:stCondLst>
                                    <p:cond delay="0"/>
                                  </p:stCondLst>
                                  <p:childTnLst>
                                    <p:set>
                                      <p:cBhvr>
                                        <p:cTn id="44" dur="1000">
                                          <p:stCondLst>
                                            <p:cond delay="0"/>
                                          </p:stCondLst>
                                        </p:cTn>
                                        <p:tgtEl>
                                          <p:spTgt spid="11"/>
                                        </p:tgtEl>
                                        <p:attrNameLst>
                                          <p:attrName>style.visibility</p:attrName>
                                        </p:attrNameLst>
                                      </p:cBhvr>
                                      <p:to>
                                        <p:strVal val="visible"/>
                                      </p:to>
                                    </p:set>
                                  </p:childTnLst>
                                </p:cTn>
                              </p:par>
                            </p:childTnLst>
                          </p:cTn>
                        </p:par>
                        <p:par>
                          <p:cTn id="45" fill="hold">
                            <p:stCondLst>
                              <p:cond delay="3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cTn>
                              </p:par>
                            </p:childTnLst>
                          </p:cTn>
                        </p:par>
                        <p:par>
                          <p:cTn id="48" fill="hold">
                            <p:stCondLst>
                              <p:cond delay="4000"/>
                            </p:stCondLst>
                            <p:childTnLst>
                              <p:par>
                                <p:cTn id="49" presetID="11" presetClass="entr" presetSubtype="0" fill="hold" grpId="0" nodeType="afterEffect">
                                  <p:stCondLst>
                                    <p:cond delay="0"/>
                                  </p:stCondLst>
                                  <p:childTnLst>
                                    <p:set>
                                      <p:cBhvr>
                                        <p:cTn id="50" dur="1000">
                                          <p:stCondLst>
                                            <p:cond delay="0"/>
                                          </p:stCondLst>
                                        </p:cTn>
                                        <p:tgtEl>
                                          <p:spTgt spid="18"/>
                                        </p:tgtEl>
                                        <p:attrNameLst>
                                          <p:attrName>style.visibility</p:attrName>
                                        </p:attrNameLst>
                                      </p:cBhvr>
                                      <p:to>
                                        <p:strVal val="visible"/>
                                      </p:to>
                                    </p:set>
                                  </p:childTnLst>
                                </p:cTn>
                              </p:par>
                            </p:childTnLst>
                          </p:cTn>
                        </p:par>
                        <p:par>
                          <p:cTn id="51" fill="hold">
                            <p:stCondLst>
                              <p:cond delay="5000"/>
                            </p:stCondLst>
                            <p:childTnLst>
                              <p:par>
                                <p:cTn id="52" presetID="11" presetClass="entr" presetSubtype="0" fill="hold" grpId="0" nodeType="afterEffect">
                                  <p:stCondLst>
                                    <p:cond delay="0"/>
                                  </p:stCondLst>
                                  <p:childTnLst>
                                    <p:set>
                                      <p:cBhvr>
                                        <p:cTn id="53" dur="1000">
                                          <p:stCondLst>
                                            <p:cond delay="0"/>
                                          </p:stCondLst>
                                        </p:cTn>
                                        <p:tgtEl>
                                          <p:spTgt spid="19"/>
                                        </p:tgtEl>
                                        <p:attrNameLst>
                                          <p:attrName>style.visibility</p:attrName>
                                        </p:attrNameLst>
                                      </p:cBhvr>
                                      <p:to>
                                        <p:strVal val="visible"/>
                                      </p:to>
                                    </p:set>
                                  </p:childTnLst>
                                </p:cTn>
                              </p:par>
                            </p:childTnLst>
                          </p:cTn>
                        </p:par>
                        <p:par>
                          <p:cTn id="54" fill="hold">
                            <p:stCondLst>
                              <p:cond delay="6000"/>
                            </p:stCondLst>
                            <p:childTnLst>
                              <p:par>
                                <p:cTn id="55" presetID="11" presetClass="entr" presetSubtype="0" fill="hold" grpId="0" nodeType="afterEffect">
                                  <p:stCondLst>
                                    <p:cond delay="0"/>
                                  </p:stCondLst>
                                  <p:childTnLst>
                                    <p:set>
                                      <p:cBhvr>
                                        <p:cTn id="56" dur="1000">
                                          <p:stCondLst>
                                            <p:cond delay="0"/>
                                          </p:stCondLst>
                                        </p:cTn>
                                        <p:tgtEl>
                                          <p:spTgt spid="20"/>
                                        </p:tgtEl>
                                        <p:attrNameLst>
                                          <p:attrName>style.visibility</p:attrName>
                                        </p:attrNameLst>
                                      </p:cBhvr>
                                      <p:to>
                                        <p:strVal val="visible"/>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21"/>
                                        </p:tgtEl>
                                        <p:attrNameLst>
                                          <p:attrName>style.visibility</p:attrName>
                                        </p:attrNameLst>
                                      </p:cBhvr>
                                      <p:to>
                                        <p:strVal val="visible"/>
                                      </p:to>
                                    </p:set>
                                  </p:childTnLst>
                                </p:cTn>
                              </p:par>
                            </p:childTnLst>
                          </p:cTn>
                        </p:par>
                        <p:par>
                          <p:cTn id="60" fill="hold">
                            <p:stCondLst>
                              <p:cond delay="8000"/>
                            </p:stCondLst>
                            <p:childTnLst>
                              <p:par>
                                <p:cTn id="61" presetID="11" presetClass="entr" presetSubtype="0" fill="hold" grpId="0" nodeType="afterEffect">
                                  <p:stCondLst>
                                    <p:cond delay="0"/>
                                  </p:stCondLst>
                                  <p:childTnLst>
                                    <p:set>
                                      <p:cBhvr>
                                        <p:cTn id="62" dur="1000">
                                          <p:stCondLst>
                                            <p:cond delay="0"/>
                                          </p:stCondLst>
                                        </p:cTn>
                                        <p:tgtEl>
                                          <p:spTgt spid="22"/>
                                        </p:tgtEl>
                                        <p:attrNameLst>
                                          <p:attrName>style.visibility</p:attrName>
                                        </p:attrNameLst>
                                      </p:cBhvr>
                                      <p:to>
                                        <p:strVal val="visible"/>
                                      </p:to>
                                    </p:set>
                                  </p:childTnLst>
                                </p:cTn>
                              </p:par>
                            </p:childTnLst>
                          </p:cTn>
                        </p:par>
                        <p:par>
                          <p:cTn id="63" fill="hold">
                            <p:stCondLst>
                              <p:cond delay="9000"/>
                            </p:stCondLst>
                            <p:childTnLst>
                              <p:par>
                                <p:cTn id="64" presetID="11" presetClass="entr" presetSubtype="0" fill="hold" grpId="0" nodeType="afterEffect">
                                  <p:stCondLst>
                                    <p:cond delay="0"/>
                                  </p:stCondLst>
                                  <p:childTnLst>
                                    <p:set>
                                      <p:cBhvr>
                                        <p:cTn id="65" dur="1000">
                                          <p:stCondLst>
                                            <p:cond delay="0"/>
                                          </p:stCondLst>
                                        </p:cTn>
                                        <p:tgtEl>
                                          <p:spTgt spid="23"/>
                                        </p:tgtEl>
                                        <p:attrNameLst>
                                          <p:attrName>style.visibility</p:attrName>
                                        </p:attrNameLst>
                                      </p:cBhvr>
                                      <p:to>
                                        <p:strVal val="visible"/>
                                      </p:to>
                                    </p:set>
                                  </p:childTnLst>
                                </p:cTn>
                              </p:par>
                            </p:childTnLst>
                          </p:cTn>
                        </p:par>
                        <p:par>
                          <p:cTn id="66" fill="hold">
                            <p:stCondLst>
                              <p:cond delay="10000"/>
                            </p:stCondLst>
                            <p:childTnLst>
                              <p:par>
                                <p:cTn id="67" presetID="11" presetClass="entr" presetSubtype="0" fill="hold" grpId="0" nodeType="afterEffect">
                                  <p:stCondLst>
                                    <p:cond delay="0"/>
                                  </p:stCondLst>
                                  <p:childTnLst>
                                    <p:set>
                                      <p:cBhvr>
                                        <p:cTn id="68" dur="1000">
                                          <p:stCondLst>
                                            <p:cond delay="0"/>
                                          </p:stCondLst>
                                        </p:cTn>
                                        <p:tgtEl>
                                          <p:spTgt spid="24"/>
                                        </p:tgtEl>
                                        <p:attrNameLst>
                                          <p:attrName>style.visibility</p:attrName>
                                        </p:attrNameLst>
                                      </p:cBhvr>
                                      <p:to>
                                        <p:strVal val="visible"/>
                                      </p:to>
                                    </p:set>
                                  </p:childTnLst>
                                </p:cTn>
                              </p:par>
                            </p:childTnLst>
                          </p:cTn>
                        </p:par>
                        <p:par>
                          <p:cTn id="69" fill="hold">
                            <p:stCondLst>
                              <p:cond delay="11000"/>
                            </p:stCondLst>
                            <p:childTnLst>
                              <p:par>
                                <p:cTn id="70" presetID="11" presetClass="entr" presetSubtype="0" fill="hold" grpId="0" nodeType="afterEffect">
                                  <p:stCondLst>
                                    <p:cond delay="0"/>
                                  </p:stCondLst>
                                  <p:childTnLst>
                                    <p:set>
                                      <p:cBhvr>
                                        <p:cTn id="71" dur="1000">
                                          <p:stCondLst>
                                            <p:cond delay="0"/>
                                          </p:stCondLst>
                                        </p:cTn>
                                        <p:tgtEl>
                                          <p:spTgt spid="25"/>
                                        </p:tgtEl>
                                        <p:attrNameLst>
                                          <p:attrName>style.visibility</p:attrName>
                                        </p:attrNameLst>
                                      </p:cBhvr>
                                      <p:to>
                                        <p:strVal val="visible"/>
                                      </p:to>
                                    </p:set>
                                  </p:childTnLst>
                                </p:cTn>
                              </p:par>
                            </p:childTnLst>
                          </p:cTn>
                        </p:par>
                        <p:par>
                          <p:cTn id="72" fill="hold">
                            <p:stCondLst>
                              <p:cond delay="12000"/>
                            </p:stCondLst>
                            <p:childTnLst>
                              <p:par>
                                <p:cTn id="73" presetID="11" presetClass="entr" presetSubtype="0" fill="hold" grpId="0" nodeType="afterEffect">
                                  <p:stCondLst>
                                    <p:cond delay="0"/>
                                  </p:stCondLst>
                                  <p:childTnLst>
                                    <p:set>
                                      <p:cBhvr>
                                        <p:cTn id="74" dur="1000">
                                          <p:stCondLst>
                                            <p:cond delay="0"/>
                                          </p:stCondLst>
                                        </p:cTn>
                                        <p:tgtEl>
                                          <p:spTgt spid="26"/>
                                        </p:tgtEl>
                                        <p:attrNameLst>
                                          <p:attrName>style.visibility</p:attrName>
                                        </p:attrNameLst>
                                      </p:cBhvr>
                                      <p:to>
                                        <p:strVal val="visible"/>
                                      </p:to>
                                    </p:set>
                                  </p:childTnLst>
                                </p:cTn>
                              </p:par>
                            </p:childTnLst>
                          </p:cTn>
                        </p:par>
                        <p:par>
                          <p:cTn id="75" fill="hold">
                            <p:stCondLst>
                              <p:cond delay="13000"/>
                            </p:stCondLst>
                            <p:childTnLst>
                              <p:par>
                                <p:cTn id="76" presetID="11" presetClass="entr" presetSubtype="0" fill="hold" grpId="0" nodeType="afterEffect">
                                  <p:stCondLst>
                                    <p:cond delay="0"/>
                                  </p:stCondLst>
                                  <p:childTnLst>
                                    <p:set>
                                      <p:cBhvr>
                                        <p:cTn id="77" dur="1000">
                                          <p:stCondLst>
                                            <p:cond delay="0"/>
                                          </p:stCondLst>
                                        </p:cTn>
                                        <p:tgtEl>
                                          <p:spTgt spid="27"/>
                                        </p:tgtEl>
                                        <p:attrNameLst>
                                          <p:attrName>style.visibility</p:attrName>
                                        </p:attrNameLst>
                                      </p:cBhvr>
                                      <p:to>
                                        <p:strVal val="visible"/>
                                      </p:to>
                                    </p:set>
                                  </p:childTnLst>
                                </p:cTn>
                              </p:par>
                            </p:childTnLst>
                          </p:cTn>
                        </p:par>
                        <p:par>
                          <p:cTn id="78" fill="hold">
                            <p:stCondLst>
                              <p:cond delay="14000"/>
                            </p:stCondLst>
                            <p:childTnLst>
                              <p:par>
                                <p:cTn id="79" presetID="11" presetClass="entr" presetSubtype="0" fill="hold" grpId="0" nodeType="afterEffect">
                                  <p:stCondLst>
                                    <p:cond delay="0"/>
                                  </p:stCondLst>
                                  <p:childTnLst>
                                    <p:set>
                                      <p:cBhvr>
                                        <p:cTn id="80" dur="1000">
                                          <p:stCondLst>
                                            <p:cond delay="0"/>
                                          </p:stCondLst>
                                        </p:cTn>
                                        <p:tgtEl>
                                          <p:spTgt spid="28"/>
                                        </p:tgtEl>
                                        <p:attrNameLst>
                                          <p:attrName>style.visibility</p:attrName>
                                        </p:attrNameLst>
                                      </p:cBhvr>
                                      <p:to>
                                        <p:strVal val="visible"/>
                                      </p:to>
                                    </p:set>
                                  </p:childTnLst>
                                </p:cTn>
                              </p:par>
                            </p:childTnLst>
                          </p:cTn>
                        </p:par>
                        <p:par>
                          <p:cTn id="81" fill="hold">
                            <p:stCondLst>
                              <p:cond delay="15000"/>
                            </p:stCondLst>
                            <p:childTnLst>
                              <p:par>
                                <p:cTn id="82" presetID="11" presetClass="entr" presetSubtype="0" fill="hold" grpId="0" nodeType="afterEffect">
                                  <p:stCondLst>
                                    <p:cond delay="0"/>
                                  </p:stCondLst>
                                  <p:childTnLst>
                                    <p:set>
                                      <p:cBhvr>
                                        <p:cTn id="83" dur="1000">
                                          <p:stCondLst>
                                            <p:cond delay="0"/>
                                          </p:stCondLst>
                                        </p:cTn>
                                        <p:tgtEl>
                                          <p:spTgt spid="29"/>
                                        </p:tgtEl>
                                        <p:attrNameLst>
                                          <p:attrName>style.visibility</p:attrName>
                                        </p:attrNameLst>
                                      </p:cBhvr>
                                      <p:to>
                                        <p:strVal val="visible"/>
                                      </p:to>
                                    </p:set>
                                  </p:childTnLst>
                                </p:cTn>
                              </p:par>
                            </p:childTnLst>
                          </p:cTn>
                        </p:par>
                        <p:par>
                          <p:cTn id="84" fill="hold">
                            <p:stCondLst>
                              <p:cond delay="16000"/>
                            </p:stCondLst>
                            <p:childTnLst>
                              <p:par>
                                <p:cTn id="85" presetID="11" presetClass="entr" presetSubtype="0" fill="hold" grpId="0" nodeType="afterEffect">
                                  <p:stCondLst>
                                    <p:cond delay="0"/>
                                  </p:stCondLst>
                                  <p:childTnLst>
                                    <p:set>
                                      <p:cBhvr>
                                        <p:cTn id="86" dur="1000">
                                          <p:stCondLst>
                                            <p:cond delay="0"/>
                                          </p:stCondLst>
                                        </p:cTn>
                                        <p:tgtEl>
                                          <p:spTgt spid="30"/>
                                        </p:tgtEl>
                                        <p:attrNameLst>
                                          <p:attrName>style.visibility</p:attrName>
                                        </p:attrNameLst>
                                      </p:cBhvr>
                                      <p:to>
                                        <p:strVal val="visible"/>
                                      </p:to>
                                    </p:set>
                                  </p:childTnLst>
                                </p:cTn>
                              </p:par>
                            </p:childTnLst>
                          </p:cTn>
                        </p:par>
                        <p:par>
                          <p:cTn id="87" fill="hold">
                            <p:stCondLst>
                              <p:cond delay="17000"/>
                            </p:stCondLst>
                            <p:childTnLst>
                              <p:par>
                                <p:cTn id="88" presetID="11" presetClass="entr" presetSubtype="0" fill="hold" grpId="0" nodeType="afterEffect">
                                  <p:stCondLst>
                                    <p:cond delay="0"/>
                                  </p:stCondLst>
                                  <p:childTnLst>
                                    <p:set>
                                      <p:cBhvr>
                                        <p:cTn id="89" dur="1000">
                                          <p:stCondLst>
                                            <p:cond delay="0"/>
                                          </p:stCondLst>
                                        </p:cTn>
                                        <p:tgtEl>
                                          <p:spTgt spid="31"/>
                                        </p:tgtEl>
                                        <p:attrNameLst>
                                          <p:attrName>style.visibility</p:attrName>
                                        </p:attrNameLst>
                                      </p:cBhvr>
                                      <p:to>
                                        <p:strVal val="visible"/>
                                      </p:to>
                                    </p:set>
                                  </p:childTnLst>
                                </p:cTn>
                              </p:par>
                            </p:childTnLst>
                          </p:cTn>
                        </p:par>
                        <p:par>
                          <p:cTn id="90" fill="hold">
                            <p:stCondLst>
                              <p:cond delay="18000"/>
                            </p:stCondLst>
                            <p:childTnLst>
                              <p:par>
                                <p:cTn id="91" presetID="11" presetClass="entr" presetSubtype="0" fill="hold" grpId="0" nodeType="afterEffect">
                                  <p:stCondLst>
                                    <p:cond delay="0"/>
                                  </p:stCondLst>
                                  <p:childTnLst>
                                    <p:set>
                                      <p:cBhvr>
                                        <p:cTn id="92" dur="1000">
                                          <p:stCondLst>
                                            <p:cond delay="0"/>
                                          </p:stCondLst>
                                        </p:cTn>
                                        <p:tgtEl>
                                          <p:spTgt spid="32"/>
                                        </p:tgtEl>
                                        <p:attrNameLst>
                                          <p:attrName>style.visibility</p:attrName>
                                        </p:attrNameLst>
                                      </p:cBhvr>
                                      <p:to>
                                        <p:strVal val="visible"/>
                                      </p:to>
                                    </p:set>
                                  </p:childTnLst>
                                </p:cTn>
                              </p:par>
                            </p:childTnLst>
                          </p:cTn>
                        </p:par>
                        <p:par>
                          <p:cTn id="93" fill="hold">
                            <p:stCondLst>
                              <p:cond delay="19000"/>
                            </p:stCondLst>
                            <p:childTnLst>
                              <p:par>
                                <p:cTn id="94" presetID="11" presetClass="entr" presetSubtype="0" fill="hold" grpId="0" nodeType="afterEffect">
                                  <p:stCondLst>
                                    <p:cond delay="0"/>
                                  </p:stCondLst>
                                  <p:childTnLst>
                                    <p:set>
                                      <p:cBhvr>
                                        <p:cTn id="95" dur="1000">
                                          <p:stCondLst>
                                            <p:cond delay="0"/>
                                          </p:stCondLst>
                                        </p:cTn>
                                        <p:tgtEl>
                                          <p:spTgt spid="33"/>
                                        </p:tgtEl>
                                        <p:attrNameLst>
                                          <p:attrName>style.visibility</p:attrName>
                                        </p:attrNameLst>
                                      </p:cBhvr>
                                      <p:to>
                                        <p:strVal val="visible"/>
                                      </p:to>
                                    </p:set>
                                  </p:childTnLst>
                                </p:cTn>
                              </p:par>
                            </p:childTnLst>
                          </p:cTn>
                        </p:par>
                        <p:par>
                          <p:cTn id="96" fill="hold">
                            <p:stCondLst>
                              <p:cond delay="20000"/>
                            </p:stCondLst>
                            <p:childTnLst>
                              <p:par>
                                <p:cTn id="97" presetID="11" presetClass="entr" presetSubtype="0" fill="hold" grpId="0" nodeType="afterEffect">
                                  <p:stCondLst>
                                    <p:cond delay="0"/>
                                  </p:stCondLst>
                                  <p:childTnLst>
                                    <p:set>
                                      <p:cBhvr>
                                        <p:cTn id="9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5"/>
                  </p:tgtEl>
                </p:cond>
              </p:nextCondLst>
            </p:seq>
          </p:childTnLst>
        </p:cTn>
      </p:par>
    </p:tnLst>
    <p:bldLst>
      <p:bldP spid="13" grpId="0" animBg="1"/>
      <p:bldP spid="14" grpId="0" animBg="1"/>
      <p:bldP spid="15" grpId="0" animBg="1"/>
      <p:bldP spid="16"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wnloads\Video\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6729157</TotalTime>
  <Words>1124</Words>
  <Application>Microsoft Office PowerPoint</Application>
  <PresentationFormat>On-screen Show (16:9)</PresentationFormat>
  <Paragraphs>217</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PHÒNG GIÁO DỤC - ĐÀO TẠO TRÀ CÚ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LHHD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BIẾN ĐỔI ĐƠN GIẢN BIỂU THỨC CHỨA CĂN THỨC BẬC HAI</dc:title>
  <dc:creator>Tu</dc:creator>
  <cp:lastModifiedBy>Tiến</cp:lastModifiedBy>
  <cp:revision>217</cp:revision>
  <dcterms:created xsi:type="dcterms:W3CDTF">2008-12-31T17:04:18Z</dcterms:created>
  <dcterms:modified xsi:type="dcterms:W3CDTF">2021-11-10T22:51:18Z</dcterms:modified>
</cp:coreProperties>
</file>