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D_71DE4D69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1D_285C5A5F.xml" ContentType="application/vnd.ms-powerpoint.comments+xml"/>
  <Override PartName="/ppt/notesSlides/notesSlide9.xml" ContentType="application/vnd.openxmlformats-officedocument.presentationml.notesSlide+xml"/>
  <Override PartName="/ppt/comments/modernComment_15B_A6830FAB.xml" ContentType="application/vnd.ms-powerpoint.comments+xml"/>
  <Override PartName="/ppt/notesSlides/notesSlide10.xml" ContentType="application/vnd.openxmlformats-officedocument.presentationml.notesSlide+xml"/>
  <Override PartName="/ppt/comments/modernComment_113_5A60CD6E.xml" ContentType="application/vnd.ms-powerpoint.comments+xml"/>
  <Override PartName="/ppt/notesSlides/notesSlide11.xml" ContentType="application/vnd.openxmlformats-officedocument.presentationml.notesSlide+xml"/>
  <Override PartName="/ppt/comments/modernComment_105_93201E31.xml" ContentType="application/vnd.ms-powerpoint.comments+xml"/>
  <Override PartName="/ppt/comments/modernComment_15D_2B15134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1" r:id="rId2"/>
    <p:sldId id="276" r:id="rId3"/>
    <p:sldId id="278" r:id="rId4"/>
    <p:sldId id="351" r:id="rId5"/>
    <p:sldId id="352" r:id="rId6"/>
    <p:sldId id="309" r:id="rId7"/>
    <p:sldId id="359" r:id="rId8"/>
    <p:sldId id="353" r:id="rId9"/>
    <p:sldId id="283" r:id="rId10"/>
    <p:sldId id="313" r:id="rId11"/>
    <p:sldId id="301" r:id="rId12"/>
    <p:sldId id="315" r:id="rId13"/>
    <p:sldId id="314" r:id="rId14"/>
    <p:sldId id="316" r:id="rId15"/>
    <p:sldId id="317" r:id="rId16"/>
    <p:sldId id="285" r:id="rId17"/>
    <p:sldId id="347" r:id="rId18"/>
    <p:sldId id="354" r:id="rId19"/>
    <p:sldId id="275" r:id="rId20"/>
    <p:sldId id="341" r:id="rId21"/>
    <p:sldId id="331" r:id="rId22"/>
    <p:sldId id="343" r:id="rId23"/>
    <p:sldId id="261" r:id="rId24"/>
    <p:sldId id="344" r:id="rId25"/>
    <p:sldId id="357" r:id="rId26"/>
    <p:sldId id="350" r:id="rId27"/>
    <p:sldId id="360" r:id="rId28"/>
    <p:sldId id="349" r:id="rId29"/>
    <p:sldId id="358" r:id="rId30"/>
    <p:sldId id="292" r:id="rId31"/>
    <p:sldId id="29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6767FD-3504-EF2F-27A7-16E96FA613E4}" name="Giang Do" initials="GD" userId="e44a7bdf1da0379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A3DBE1"/>
    <a:srgbClr val="EE8640"/>
    <a:srgbClr val="A0DCFA"/>
    <a:srgbClr val="0066FF"/>
    <a:srgbClr val="006673"/>
    <a:srgbClr val="E26714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187" autoAdjust="0"/>
  </p:normalViewPr>
  <p:slideViewPr>
    <p:cSldViewPr snapToGrid="0" showGuides="1">
      <p:cViewPr varScale="1">
        <p:scale>
          <a:sx n="56" d="100"/>
          <a:sy n="56" d="100"/>
        </p:scale>
        <p:origin x="992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modernComment_105_93201E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802EE4-4C67-48DD-A598-2E78C002CB4D}" authorId="{EF6767FD-3504-EF2F-27A7-16E96FA613E4}" created="2022-02-23T09:23:28.8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68355633" sldId="261"/>
      <ac:spMk id="10" creationId="{00000000-0000-0000-0000-000000000000}"/>
    </ac:deMkLst>
    <p188:replyLst>
      <p188:reply id="{153C2CA1-5A16-46C4-B827-58EE27DCA2F7}" authorId="{EF6767FD-3504-EF2F-27A7-16E96FA613E4}" created="2022-02-23T09:24:07.838">
        <p188:txBody>
          <a:bodyPr/>
          <a:lstStyle/>
          <a:p>
            <a:r>
              <a:rPr lang="en-US"/>
              <a:t>Cap lại ảnh nét hơn</a:t>
            </a:r>
          </a:p>
        </p188:txBody>
      </p188:reply>
    </p188:replyLst>
    <p188:txBody>
      <a:bodyPr/>
      <a:lstStyle/>
      <a:p>
        <a:r>
          <a:rPr lang="en-US"/>
          <a:t>Check audio bản mới nhất</a:t>
        </a:r>
      </a:p>
    </p188:txBody>
  </p188:cm>
</p188:cmLst>
</file>

<file path=ppt/comments/modernComment_113_5A60C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F218A-D454-4FC0-9DE9-960285A6951B}" authorId="{EF6767FD-3504-EF2F-27A7-16E96FA613E4}" created="2022-02-23T08:58:46.562">
    <pc:sldMkLst xmlns:pc="http://schemas.microsoft.com/office/powerpoint/2013/main/command">
      <pc:docMk/>
      <pc:sldMk cId="1516293486" sldId="275"/>
    </pc:sldMkLst>
    <p188:txBody>
      <a:bodyPr/>
      <a:lstStyle/>
      <a:p>
        <a:r>
          <a:rPr lang="en-US"/>
          <a:t>Audio này chưa phải bản cuối
</a:t>
        </a:r>
      </a:p>
    </p188:txBody>
  </p188:cm>
</p188:cmLst>
</file>

<file path=ppt/comments/modernComment_11D_285C5A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63262A-A02E-4430-9DD7-AFF1304550F0}" authorId="{EF6767FD-3504-EF2F-27A7-16E96FA613E4}" created="2022-02-23T08:48:04.649">
    <pc:sldMkLst xmlns:pc="http://schemas.microsoft.com/office/powerpoint/2013/main/command">
      <pc:docMk/>
      <pc:sldMk cId="677141087" sldId="285"/>
    </pc:sldMkLst>
    <p188:txBody>
      <a:bodyPr/>
      <a:lstStyle/>
      <a:p>
        <a:r>
          <a:rPr lang="en-US"/>
          <a:t>Phần này cô có thể chia hai cột: 1 tiếng Anh, 1 nghĩa tiếng Việt và giải thích phần nghĩa bằng tiếng Việt cho học sinh khi giảng</a:t>
        </a:r>
      </a:p>
    </p188:txBody>
  </p188:cm>
</p188:cmLst>
</file>

<file path=ppt/comments/modernComment_12D_71DE4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2A64C1-F5FA-43D4-A01E-DC1CDC50428A}" authorId="{EF6767FD-3504-EF2F-27A7-16E96FA613E4}" created="2022-02-23T09:14:46.098">
    <pc:sldMkLst xmlns:pc="http://schemas.microsoft.com/office/powerpoint/2013/main/command">
      <pc:docMk/>
      <pc:sldMk cId="1910394217" sldId="301"/>
    </pc:sldMkLst>
    <p188:txBody>
      <a:bodyPr/>
      <a:lstStyle/>
      <a:p>
        <a:r>
          <a:rPr lang="en-US"/>
          <a:t>Tìm hình chữ Eclass nét hơn.</a:t>
        </a:r>
      </a:p>
    </p188:txBody>
  </p188:cm>
</p188:cmLst>
</file>

<file path=ppt/comments/modernComment_15B_A6830F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EAD00B-64DC-49C8-8841-C45D7B1A33B1}" authorId="{EF6767FD-3504-EF2F-27A7-16E96FA613E4}" created="2022-02-23T08:48:25.903">
    <pc:sldMkLst xmlns:pc="http://schemas.microsoft.com/office/powerpoint/2013/main/command">
      <pc:docMk/>
      <pc:sldMk cId="2793607083" sldId="347"/>
    </pc:sldMkLst>
    <p188:txBody>
      <a:bodyPr/>
      <a:lstStyle/>
      <a:p>
        <a:r>
          <a:rPr lang="en-US"/>
          <a:t>QA thay ảnh chất lượng hơn, nếu ko có thì sử dụng text thay thế</a:t>
        </a:r>
      </a:p>
    </p188:txBody>
  </p188:cm>
</p188:cmLst>
</file>

<file path=ppt/comments/modernComment_15D_2B1513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4F3116-6803-4DB2-8633-A388FF84F8A2}" authorId="{EF6767FD-3504-EF2F-27A7-16E96FA613E4}" created="2022-02-23T09:25:48.4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22801483" sldId="349"/>
      <ac:picMk id="12" creationId="{362FAEFE-2F29-408D-B59B-D8D6155924AD}"/>
    </ac:deMkLst>
    <p188:txBody>
      <a:bodyPr/>
      <a:lstStyle/>
      <a:p>
        <a:r>
          <a:rPr lang="en-US"/>
          <a:t>Dùng text, ko dùng ảnh (bị mờ)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6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1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2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5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6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4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1ADFF-EC32-4BEC-8CB4-5670F5D8C11C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D7D7D7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180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71DE4D6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D_285C5A5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B_A6830FA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microsoft.com/office/2018/10/relationships/comments" Target="../comments/modernComment_113_5A60CD6E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microsoft.com/office/2018/10/relationships/comments" Target="../comments/modernComment_105_93201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5D_2B15134B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create.kahoot.it/share/new-learning-activities/e8e880dc-82c5-49f2-b944-747e2451e166" TargetMode="External"/><Relationship Id="rId4" Type="http://schemas.openxmlformats.org/officeDocument/2006/relationships/hyperlink" Target="https://www.youtube.com/watch?v=-bwhR1ZKG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579290" y="1284201"/>
            <a:ext cx="837919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1. You can............ your own videos on YouTube.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0F700-F00F-429C-AF7B-E2A0CF25C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08" y="2850402"/>
            <a:ext cx="5498132" cy="3078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BCAB9-F0E5-4871-9B1E-D4E39980BE81}"/>
              </a:ext>
            </a:extLst>
          </p:cNvPr>
          <p:cNvSpPr txBox="1"/>
          <p:nvPr/>
        </p:nvSpPr>
        <p:spPr>
          <a:xfrm>
            <a:off x="4923864" y="1276002"/>
            <a:ext cx="28642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</p:txBody>
      </p:sp>
      <p:pic>
        <p:nvPicPr>
          <p:cNvPr id="2" name="UPLOAD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9F9C6F38-67FF-4CFE-AA79-8CBCD787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200773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32902" y="1076996"/>
            <a:ext cx="9378535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2. Another word for ONLINE CLASS?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DE43E-FBE9-471C-BEE7-C816F42B8E80}"/>
              </a:ext>
            </a:extLst>
          </p:cNvPr>
          <p:cNvSpPr txBox="1"/>
          <p:nvPr/>
        </p:nvSpPr>
        <p:spPr>
          <a:xfrm>
            <a:off x="2786699" y="1603856"/>
            <a:ext cx="28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4800" b="1" dirty="0"/>
              <a:t> </a:t>
            </a:r>
          </a:p>
        </p:txBody>
      </p:sp>
      <p:pic>
        <p:nvPicPr>
          <p:cNvPr id="8" name="Picture 7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76902645-B2FC-49D9-8978-DAA5DE48B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2" y="2434853"/>
            <a:ext cx="6320057" cy="1795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027047" y="1897737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A folder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98EFD10-4295-442D-AB22-1E9AC917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2"/>
          <a:stretch/>
        </p:blipFill>
        <p:spPr>
          <a:xfrm>
            <a:off x="4353059" y="2946270"/>
            <a:ext cx="2792168" cy="3620626"/>
          </a:xfrm>
          <a:prstGeom prst="rect">
            <a:avLst/>
          </a:prstGeom>
        </p:spPr>
      </p:pic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43FAA572-9A09-474D-B11B-9C1A8B00D293}"/>
              </a:ext>
            </a:extLst>
          </p:cNvPr>
          <p:cNvSpPr txBox="1">
            <a:spLocks/>
          </p:cNvSpPr>
          <p:nvPr/>
        </p:nvSpPr>
        <p:spPr>
          <a:xfrm>
            <a:off x="1524001" y="941622"/>
            <a:ext cx="3943350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  <a:cs typeface="Calibri" panose="020F0502020204030204" pitchFamily="34" charset="0"/>
              </a:rPr>
              <a:t>3. What is it?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234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01184" y="1955621"/>
            <a:ext cx="6388474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Taking notes/ take notes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B9464-D4C3-4450-A3B2-0E184D2EF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50" y="3184594"/>
            <a:ext cx="5978508" cy="2909454"/>
          </a:xfrm>
          <a:prstGeom prst="rect">
            <a:avLst/>
          </a:prstGeom>
        </p:spPr>
      </p:pic>
      <p:pic>
        <p:nvPicPr>
          <p:cNvPr id="5" name="7. take notes">
            <a:hlinkClick r:id="" action="ppaction://media"/>
            <a:extLst>
              <a:ext uri="{FF2B5EF4-FFF2-40B4-BE49-F238E27FC236}">
                <a16:creationId xmlns:a16="http://schemas.microsoft.com/office/drawing/2014/main" id="{A9F63C10-331D-4736-B664-06D7576B6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658" y="1030635"/>
            <a:ext cx="487362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0C7B5-C4CB-43FB-B7E9-1FF630F7AC85}"/>
              </a:ext>
            </a:extLst>
          </p:cNvPr>
          <p:cNvSpPr txBox="1"/>
          <p:nvPr/>
        </p:nvSpPr>
        <p:spPr>
          <a:xfrm>
            <a:off x="1774508" y="1099360"/>
            <a:ext cx="6915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What is he doing?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536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52750" y="1506974"/>
            <a:ext cx="6266381" cy="70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population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20434-9CDE-4FB3-87E2-411D11B77A70}"/>
              </a:ext>
            </a:extLst>
          </p:cNvPr>
          <p:cNvSpPr txBox="1"/>
          <p:nvPr/>
        </p:nvSpPr>
        <p:spPr>
          <a:xfrm>
            <a:off x="2015520" y="1007829"/>
            <a:ext cx="8007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What does the picture describe?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6D0FC48-5F82-4CE2-8525-9FE2B0E2C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56" y="2381250"/>
            <a:ext cx="4799494" cy="4274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627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65082" y="1416758"/>
            <a:ext cx="8491192" cy="249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accent5"/>
                </a:solidFill>
              </a:rPr>
              <a:t>6. To _ _ _  _ _ to your email, you need to type in your account and password.  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CFFD3F74-075B-493A-B924-FB6485FA5C77}"/>
              </a:ext>
            </a:extLst>
          </p:cNvPr>
          <p:cNvSpPr txBox="1">
            <a:spLocks/>
          </p:cNvSpPr>
          <p:nvPr/>
        </p:nvSpPr>
        <p:spPr>
          <a:xfrm>
            <a:off x="2781968" y="1416758"/>
            <a:ext cx="3314033" cy="98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log  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29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ECF935D-471C-4852-A1F3-34E502DCF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94621"/>
              </p:ext>
            </p:extLst>
          </p:nvPr>
        </p:nvGraphicFramePr>
        <p:xfrm>
          <a:off x="2112134" y="1475060"/>
          <a:ext cx="8306874" cy="39598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53437">
                  <a:extLst>
                    <a:ext uri="{9D8B030D-6E8A-4147-A177-3AD203B41FA5}">
                      <a16:colId xmlns:a16="http://schemas.microsoft.com/office/drawing/2014/main" val="3651172509"/>
                    </a:ext>
                  </a:extLst>
                </a:gridCol>
                <a:gridCol w="4153437">
                  <a:extLst>
                    <a:ext uri="{9D8B030D-6E8A-4147-A177-3AD203B41FA5}">
                      <a16:colId xmlns:a16="http://schemas.microsoft.com/office/drawing/2014/main" val="1617479960"/>
                    </a:ext>
                  </a:extLst>
                </a:gridCol>
              </a:tblGrid>
              <a:tr h="9699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Vocabulary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347605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1. upload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4. take notes (</a:t>
                      </a:r>
                      <a:r>
                        <a:rPr lang="en-US" sz="2800" dirty="0" err="1"/>
                        <a:t>vp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217790"/>
                  </a:ext>
                </a:extLst>
              </a:tr>
              <a:tr h="1050047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Eclass</a:t>
                      </a:r>
                      <a:r>
                        <a:rPr lang="en-US" sz="2800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5. population growth (np)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565878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3. folder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6. log in (phrasal verb)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243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D65C88-332F-4012-90B9-B938C35AC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04"/>
          <a:stretch/>
        </p:blipFill>
        <p:spPr>
          <a:xfrm>
            <a:off x="1909762" y="2691685"/>
            <a:ext cx="8372475" cy="229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9633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Tick   what you often do to prepare before a new lesson. </a:t>
            </a:r>
          </a:p>
        </p:txBody>
      </p:sp>
      <p:pic>
        <p:nvPicPr>
          <p:cNvPr id="2050" name="Picture 2" descr="tick mark symbol - Manuals+">
            <a:extLst>
              <a:ext uri="{FF2B5EF4-FFF2-40B4-BE49-F238E27FC236}">
                <a16:creationId xmlns:a16="http://schemas.microsoft.com/office/drawing/2014/main" id="{033E5C8C-DF8E-466C-B62B-F9D86979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39" y="1188848"/>
            <a:ext cx="372000" cy="3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3647" y="11888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819" y="109320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440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25809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083080"/>
            <a:ext cx="4444085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577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students, then answer the following questions.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258760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</a:t>
            </a:r>
            <a:r>
              <a:rPr lang="en-US" sz="2400" b="1" dirty="0" err="1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98E7EA-6999-4400-A980-27939875F42E}"/>
              </a:ext>
            </a:extLst>
          </p:cNvPr>
          <p:cNvCxnSpPr/>
          <p:nvPr/>
        </p:nvCxnSpPr>
        <p:spPr>
          <a:xfrm>
            <a:off x="2457450" y="2674258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4A5261-52B9-47F3-B2AE-DA2F2989B144}"/>
              </a:ext>
            </a:extLst>
          </p:cNvPr>
          <p:cNvCxnSpPr>
            <a:cxnSpLocks/>
          </p:cNvCxnSpPr>
          <p:nvPr/>
        </p:nvCxnSpPr>
        <p:spPr>
          <a:xfrm>
            <a:off x="3469901" y="2674258"/>
            <a:ext cx="14259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5D2358-5B4A-4DCE-82F0-456292287863}"/>
              </a:ext>
            </a:extLst>
          </p:cNvPr>
          <p:cNvCxnSpPr>
            <a:cxnSpLocks/>
          </p:cNvCxnSpPr>
          <p:nvPr/>
        </p:nvCxnSpPr>
        <p:spPr>
          <a:xfrm>
            <a:off x="4962525" y="2674258"/>
            <a:ext cx="800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2E567-8C88-495F-9017-BB9695428737}"/>
              </a:ext>
            </a:extLst>
          </p:cNvPr>
          <p:cNvCxnSpPr/>
          <p:nvPr/>
        </p:nvCxnSpPr>
        <p:spPr>
          <a:xfrm>
            <a:off x="245745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C63C08-1771-476F-981B-143E9F6AEB7A}"/>
              </a:ext>
            </a:extLst>
          </p:cNvPr>
          <p:cNvCxnSpPr>
            <a:cxnSpLocks/>
          </p:cNvCxnSpPr>
          <p:nvPr/>
        </p:nvCxnSpPr>
        <p:spPr>
          <a:xfrm>
            <a:off x="3619501" y="3019461"/>
            <a:ext cx="5633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5DE06-A7CD-447A-AB36-A950E31FD131}"/>
              </a:ext>
            </a:extLst>
          </p:cNvPr>
          <p:cNvCxnSpPr>
            <a:cxnSpLocks/>
          </p:cNvCxnSpPr>
          <p:nvPr/>
        </p:nvCxnSpPr>
        <p:spPr>
          <a:xfrm>
            <a:off x="4314825" y="3019461"/>
            <a:ext cx="10477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31A63F-205B-4DFC-A8B0-F89B210508E2}"/>
              </a:ext>
            </a:extLst>
          </p:cNvPr>
          <p:cNvCxnSpPr/>
          <p:nvPr/>
        </p:nvCxnSpPr>
        <p:spPr>
          <a:xfrm>
            <a:off x="596784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22164D15-C4E6-4955-B936-365CF8E9B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2" y="3279339"/>
            <a:ext cx="7892759" cy="3546780"/>
          </a:xfrm>
          <a:prstGeom prst="rect">
            <a:avLst/>
          </a:prstGeom>
        </p:spPr>
      </p:pic>
      <p:pic>
        <p:nvPicPr>
          <p:cNvPr id="2" name="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9111" y="1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Blended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92197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WAYS  TO 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391209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the </a:t>
            </a:r>
            <a:r>
              <a:rPr lang="en-US" sz="2400" b="1" dirty="0" err="1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F0A5D6-1A1C-49C1-A616-53EA83CB7F3A}"/>
              </a:ext>
            </a:extLst>
          </p:cNvPr>
          <p:cNvSpPr txBox="1"/>
          <p:nvPr/>
        </p:nvSpPr>
        <p:spPr>
          <a:xfrm>
            <a:off x="1955099" y="3428999"/>
            <a:ext cx="8008052" cy="85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She is talking about the homework given to the class.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She has uploaded materials and videos on </a:t>
            </a:r>
            <a:r>
              <a:rPr lang="en-US" sz="2400" b="1" dirty="0" err="1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Eclass</a:t>
            </a: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 and answer the following questions. </a:t>
            </a:r>
          </a:p>
        </p:txBody>
      </p:sp>
    </p:spTree>
    <p:extLst>
      <p:ext uri="{BB962C8B-B14F-4D97-AF65-F5344CB8AC3E}">
        <p14:creationId xmlns:p14="http://schemas.microsoft.com/office/powerpoint/2010/main" val="11403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flipH="1">
            <a:off x="3712036" y="1446105"/>
            <a:ext cx="5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A5DAE-F181-4929-9F28-7F2F5E2C336B}"/>
              </a:ext>
            </a:extLst>
          </p:cNvPr>
          <p:cNvSpPr txBox="1"/>
          <p:nvPr/>
        </p:nvSpPr>
        <p:spPr>
          <a:xfrm>
            <a:off x="2096475" y="275155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1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8BBD7E7-FE9E-448D-A368-42472206525C}"/>
              </a:ext>
            </a:extLst>
          </p:cNvPr>
          <p:cNvSpPr/>
          <p:nvPr/>
        </p:nvSpPr>
        <p:spPr>
          <a:xfrm>
            <a:off x="3868645" y="2854272"/>
            <a:ext cx="1898390" cy="12310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.......???.........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62F63ED-B344-4FF8-AEB5-888499E14CC4}"/>
              </a:ext>
            </a:extLst>
          </p:cNvPr>
          <p:cNvSpPr/>
          <p:nvPr/>
        </p:nvSpPr>
        <p:spPr>
          <a:xfrm>
            <a:off x="1841527" y="287443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19D19-BCDA-431C-84AD-21784C6791FA}"/>
              </a:ext>
            </a:extLst>
          </p:cNvPr>
          <p:cNvSpPr txBox="1"/>
          <p:nvPr/>
        </p:nvSpPr>
        <p:spPr>
          <a:xfrm>
            <a:off x="4206844" y="2814589"/>
            <a:ext cx="106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2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15E88-6075-4DF5-ACEF-F52E37D93D4D}"/>
              </a:ext>
            </a:extLst>
          </p:cNvPr>
          <p:cNvSpPr txBox="1"/>
          <p:nvPr/>
        </p:nvSpPr>
        <p:spPr>
          <a:xfrm>
            <a:off x="6203302" y="278192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3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217634E-EB6F-4C23-9197-AB078AB590A3}"/>
              </a:ext>
            </a:extLst>
          </p:cNvPr>
          <p:cNvSpPr/>
          <p:nvPr/>
        </p:nvSpPr>
        <p:spPr>
          <a:xfrm>
            <a:off x="5922479" y="2854898"/>
            <a:ext cx="1890540" cy="123820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600200" y="4273552"/>
            <a:ext cx="2268445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3937020" y="4273552"/>
            <a:ext cx="1723551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5767035" y="4273551"/>
            <a:ext cx="2201428" cy="18687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198033" y="1292698"/>
            <a:ext cx="979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Match FOUR steps to do </a:t>
            </a:r>
            <a:r>
              <a:rPr lang="en-US" sz="3200" b="1" i="1" dirty="0">
                <a:solidFill>
                  <a:schemeClr val="accent5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task: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EB8A2EC-23FE-495A-B890-615EFC868C48}"/>
              </a:ext>
            </a:extLst>
          </p:cNvPr>
          <p:cNvSpPr/>
          <p:nvPr/>
        </p:nvSpPr>
        <p:spPr>
          <a:xfrm>
            <a:off x="7968463" y="293622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14E1A7-22A9-4172-832E-73BBBE9570C8}"/>
              </a:ext>
            </a:extLst>
          </p:cNvPr>
          <p:cNvSpPr txBox="1"/>
          <p:nvPr/>
        </p:nvSpPr>
        <p:spPr>
          <a:xfrm>
            <a:off x="8249286" y="2814589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4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8024246" y="4273551"/>
            <a:ext cx="1904770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d. Listen,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take notes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0FEEF0-E881-41E9-B5D4-330F5F9CA388}"/>
              </a:ext>
            </a:extLst>
          </p:cNvPr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11782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68338" y="1484441"/>
            <a:ext cx="3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596979" y="3113209"/>
            <a:ext cx="8706119" cy="116257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1596979" y="4454858"/>
            <a:ext cx="8706119" cy="9765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1596979" y="1766320"/>
            <a:ext cx="8706119" cy="11678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596979" y="1051128"/>
            <a:ext cx="8579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steps to do </a:t>
            </a:r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1596980" y="5531026"/>
            <a:ext cx="8706118" cy="90373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d</a:t>
            </a:r>
            <a:r>
              <a:rPr lang="en-US" sz="3200" b="1" dirty="0">
                <a:solidFill>
                  <a:schemeClr val="accent5"/>
                </a:solidFill>
              </a:rPr>
              <a:t>. Listen, take notes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238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070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590" y="1716157"/>
            <a:ext cx="8898427" cy="3333686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78B6771-F881-4AF8-833D-FEE7700E3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96186"/>
              </p:ext>
            </p:extLst>
          </p:nvPr>
        </p:nvGraphicFramePr>
        <p:xfrm>
          <a:off x="1935676" y="577215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1410439984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40304615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an adj, noun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noun/noun phrase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verb (infinitive)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051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66254D0-6611-4562-8F29-1419327451F0}"/>
              </a:ext>
            </a:extLst>
          </p:cNvPr>
          <p:cNvSpPr txBox="1"/>
          <p:nvPr/>
        </p:nvSpPr>
        <p:spPr>
          <a:xfrm>
            <a:off x="3159998" y="5139540"/>
            <a:ext cx="6701552" cy="400110"/>
          </a:xfrm>
          <a:prstGeom prst="rect">
            <a:avLst/>
          </a:prstGeom>
          <a:solidFill>
            <a:srgbClr val="A3DBE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Myriad Pro"/>
              </a:rPr>
              <a:t>What type of word? (Noun/Verb/Adjective/Adverb)</a:t>
            </a:r>
            <a:endParaRPr lang="en-US" sz="2000" b="1" dirty="0">
              <a:latin typeface="Myriad Pro"/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5400" y="21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17896"/>
            <a:ext cx="9144000" cy="3425687"/>
          </a:xfrm>
          <a:prstGeom prst="rect">
            <a:avLst/>
          </a:prstGeom>
        </p:spPr>
      </p:pic>
      <p:pic>
        <p:nvPicPr>
          <p:cNvPr id="12" name="019">
            <a:hlinkClick r:id="" action="ppaction://media"/>
            <a:extLst>
              <a:ext uri="{FF2B5EF4-FFF2-40B4-BE49-F238E27FC236}">
                <a16:creationId xmlns:a16="http://schemas.microsoft.com/office/drawing/2014/main" id="{74A9DA13-7020-4988-9A3C-E7923BCFC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5150" y="241589"/>
            <a:ext cx="406400" cy="406400"/>
          </a:xfrm>
          <a:prstGeom prst="rect">
            <a:avLst/>
          </a:prstGeom>
        </p:spPr>
      </p:pic>
      <p:graphicFrame>
        <p:nvGraphicFramePr>
          <p:cNvPr id="13" name="Table 16">
            <a:extLst>
              <a:ext uri="{FF2B5EF4-FFF2-40B4-BE49-F238E27FC236}">
                <a16:creationId xmlns:a16="http://schemas.microsoft.com/office/drawing/2014/main" id="{77ED2859-6748-49E7-9665-5A245BA18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83145"/>
              </p:ext>
            </p:extLst>
          </p:nvPr>
        </p:nvGraphicFramePr>
        <p:xfrm>
          <a:off x="1753806" y="551110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1410439984"/>
                    </a:ext>
                  </a:extLst>
                </a:gridCol>
                <a:gridCol w="1812996">
                  <a:extLst>
                    <a:ext uri="{9D8B030D-6E8A-4147-A177-3AD203B41FA5}">
                      <a16:colId xmlns:a16="http://schemas.microsoft.com/office/drawing/2014/main" val="3640304615"/>
                    </a:ext>
                  </a:extLst>
                </a:gridCol>
                <a:gridCol w="1544878">
                  <a:extLst>
                    <a:ext uri="{9D8B030D-6E8A-4147-A177-3AD203B41FA5}">
                      <a16:colId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homework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take notes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information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discuss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email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0511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614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14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0544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87172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405448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405447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924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636473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0006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39299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Textbooks,</a:t>
                      </a:r>
                      <a:r>
                        <a:rPr lang="en-US" sz="1800" baseline="0" dirty="0"/>
                        <a:t> library, materials given by teachers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30487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022343"/>
            <a:ext cx="8453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cs typeface="Arial" panose="020B0604020202020204" pitchFamily="34" charset="0"/>
              </a:rPr>
              <a:t>Work in groups. Discuss the questions.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655" y="104672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914524"/>
            <a:ext cx="1151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Which is more effective: blended or traditional learning? 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1" y="2798807"/>
            <a:ext cx="6667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6377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45504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26378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263779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26377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8636" y="176840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60679" y="1786896"/>
            <a:ext cx="97621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Gain an overview about the topic Blended-learning class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Expand vocabulary of the topic blended learning and talk about it. 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Listen for main idea and specific information in the task Chart completion and answering questions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2.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listening skills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Be collaborative and supportive in pair work and teamwork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3. Attitude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Familiarize with blended-learning class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self-study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57588" y="127900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760" y="118335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6239" y="1258653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689516" y="2289963"/>
            <a:ext cx="103932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/>
          </a:p>
          <a:p>
            <a:pPr algn="just"/>
            <a:r>
              <a:rPr lang="en-US" sz="2800" dirty="0"/>
              <a:t>- Learn language items: </a:t>
            </a:r>
          </a:p>
          <a:p>
            <a:pPr algn="just"/>
            <a:r>
              <a:rPr lang="en-US" sz="2800" dirty="0"/>
              <a:t>     + Words/phrases related to topic “Blended learning”</a:t>
            </a:r>
          </a:p>
          <a:p>
            <a:pPr algn="just"/>
            <a:r>
              <a:rPr lang="en-US" sz="2800" dirty="0"/>
              <a:t>     + Listening for main idea and for specific information</a:t>
            </a:r>
          </a:p>
          <a:p>
            <a:pPr algn="just"/>
            <a:r>
              <a:rPr lang="en-US" sz="2800" dirty="0"/>
              <a:t>- Be familiarized with blended learning and how  they are done in and out of class.  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3805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002" y="10388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2516912" y="1935020"/>
            <a:ext cx="795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the exercises: Unit 8 - Lesson 3, Workbook.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2" y="3319554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4105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22778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341054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341053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34105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514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813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07583" y="999380"/>
            <a:ext cx="10277341" cy="89147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  <a:ea typeface="Adobe Gothic Std B" panose="020B0800000000000000" pitchFamily="34" charset="-128"/>
              </a:rPr>
              <a:t>*WARM-UP</a:t>
            </a:r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: Video Watching</a:t>
            </a:r>
          </a:p>
          <a:p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https://www.youtube.com/watch?v=-bwhR1ZKGRE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 dirty="0">
              <a:solidFill>
                <a:schemeClr val="tx1"/>
              </a:solidFill>
              <a:ea typeface="Adobe Gothic Std B" panose="020B0800000000000000" pitchFamily="34" charset="-128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3" name="What is…Blended Learning_">
            <a:hlinkClick r:id="" action="ppaction://media"/>
            <a:extLst>
              <a:ext uri="{FF2B5EF4-FFF2-40B4-BE49-F238E27FC236}">
                <a16:creationId xmlns:a16="http://schemas.microsoft.com/office/drawing/2014/main" id="{F6832E44-8E57-4667-9FC6-E3C00105A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889" y="2020770"/>
            <a:ext cx="8091521" cy="45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A69A7-D3D8-45CD-B07E-BE0E23128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94" y="1553784"/>
            <a:ext cx="8072415" cy="33042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420E167-79F8-49DA-AF36-FFEDE86CE5DC}"/>
              </a:ext>
            </a:extLst>
          </p:cNvPr>
          <p:cNvSpPr/>
          <p:nvPr/>
        </p:nvSpPr>
        <p:spPr>
          <a:xfrm>
            <a:off x="1524000" y="5183329"/>
            <a:ext cx="365760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face-to face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learning activities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CE24E-A7BF-464C-8D6E-9B8B218242F9}"/>
              </a:ext>
            </a:extLst>
          </p:cNvPr>
          <p:cNvSpPr/>
          <p:nvPr/>
        </p:nvSpPr>
        <p:spPr>
          <a:xfrm>
            <a:off x="4682477" y="5183329"/>
            <a:ext cx="297565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digital learning objects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A73382-8897-49BD-8EED-7C58220DB8FF}"/>
              </a:ext>
            </a:extLst>
          </p:cNvPr>
          <p:cNvSpPr/>
          <p:nvPr/>
        </p:nvSpPr>
        <p:spPr>
          <a:xfrm>
            <a:off x="7304058" y="5183329"/>
            <a:ext cx="3065375" cy="98699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independent study time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024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84141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041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7D56F-5665-486F-9B52-13CD429D84F2}"/>
              </a:ext>
            </a:extLst>
          </p:cNvPr>
          <p:cNvSpPr txBox="1"/>
          <p:nvPr/>
        </p:nvSpPr>
        <p:spPr>
          <a:xfrm>
            <a:off x="502303" y="1905506"/>
            <a:ext cx="10282927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Vocabulary game: 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GUESS THE WORDS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raise your hand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say the word(s) out loud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3148</TotalTime>
  <Words>1201</Words>
  <PresentationFormat>Widescreen</PresentationFormat>
  <Paragraphs>262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2023-04-11T05:35:14Z</dcterms:modified>
</cp:coreProperties>
</file>