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77" r:id="rId3"/>
    <p:sldId id="285" r:id="rId4"/>
    <p:sldId id="287" r:id="rId5"/>
    <p:sldId id="288" r:id="rId6"/>
    <p:sldId id="286" r:id="rId7"/>
    <p:sldId id="289" r:id="rId8"/>
    <p:sldId id="290" r:id="rId9"/>
    <p:sldId id="291" r:id="rId10"/>
    <p:sldId id="276"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8119"/>
    <a:srgbClr val="FF7707"/>
    <a:srgbClr val="FFAF6C"/>
    <a:srgbClr val="FFFFFF"/>
    <a:srgbClr val="404040"/>
    <a:srgbClr val="FFF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57" autoAdjust="0"/>
    <p:restoredTop sz="94660"/>
  </p:normalViewPr>
  <p:slideViewPr>
    <p:cSldViewPr snapToGrid="0">
      <p:cViewPr varScale="1">
        <p:scale>
          <a:sx n="72" d="100"/>
          <a:sy n="72" d="100"/>
        </p:scale>
        <p:origin x="3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t>‹#›</a:t>
            </a:fld>
            <a:endParaRPr lang="en-US"/>
          </a:p>
        </p:txBody>
      </p:sp>
      <p:sp>
        <p:nvSpPr>
          <p:cNvPr id="8" name="Oval 7">
            <a:extLst>
              <a:ext uri="{FF2B5EF4-FFF2-40B4-BE49-F238E27FC236}">
                <a16:creationId xmlns:a16="http://schemas.microsoft.com/office/drawing/2014/main" id="{E36E4766-883B-4D27-9EF0-95A9BD22266C}"/>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1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80618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93467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t>‹#›</a:t>
            </a:fld>
            <a:endParaRPr lang="en-US"/>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636312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0"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4443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572811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7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0" y="0"/>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14157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90331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69020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371092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t>11/11/2021</a:t>
            </a:fld>
            <a:endParaRPr lang="en-US"/>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t>‹#›</a:t>
            </a:fld>
            <a:endParaRPr lang="en-US"/>
          </a:p>
        </p:txBody>
      </p:sp>
    </p:spTree>
    <p:extLst>
      <p:ext uri="{BB962C8B-B14F-4D97-AF65-F5344CB8AC3E}">
        <p14:creationId xmlns:p14="http://schemas.microsoft.com/office/powerpoint/2010/main" val="2432424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t>11/11/2021</a:t>
            </a:fld>
            <a:endParaRPr lang="en-US"/>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t>‹#›</a:t>
            </a:fld>
            <a:endParaRPr lang="en-US"/>
          </a:p>
        </p:txBody>
      </p:sp>
    </p:spTree>
    <p:extLst>
      <p:ext uri="{BB962C8B-B14F-4D97-AF65-F5344CB8AC3E}">
        <p14:creationId xmlns:p14="http://schemas.microsoft.com/office/powerpoint/2010/main" val="129933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52" r:id="rId4"/>
    <p:sldLayoutId id="2147483651" r:id="rId5"/>
    <p:sldLayoutId id="2147483654" r:id="rId6"/>
    <p:sldLayoutId id="2147483655" r:id="rId7"/>
    <p:sldLayoutId id="2147483656" r:id="rId8"/>
    <p:sldLayoutId id="2147483657" r:id="rId9"/>
    <p:sldLayoutId id="2147483658" r:id="rId10"/>
    <p:sldLayoutId id="2147483659" r:id="rId11"/>
    <p:sldLayoutId id="21474836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644C23-6EAC-490C-A720-65A1C3E914A9}"/>
              </a:ext>
            </a:extLst>
          </p:cNvPr>
          <p:cNvSpPr/>
          <p:nvPr/>
        </p:nvSpPr>
        <p:spPr>
          <a:xfrm>
            <a:off x="1789043" y="2358887"/>
            <a:ext cx="8520491" cy="2743200"/>
          </a:xfrm>
          <a:prstGeom prst="roundRect">
            <a:avLst/>
          </a:prstGeom>
          <a:solidFill>
            <a:srgbClr val="FF8119"/>
          </a:solidFill>
          <a:ln w="57150">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A0CB2D8-8CEA-4B4A-AE31-C621F555572A}"/>
              </a:ext>
            </a:extLst>
          </p:cNvPr>
          <p:cNvSpPr>
            <a:spLocks noGrp="1"/>
          </p:cNvSpPr>
          <p:nvPr>
            <p:ph type="ctrTitle"/>
          </p:nvPr>
        </p:nvSpPr>
        <p:spPr>
          <a:xfrm>
            <a:off x="1524000" y="2557670"/>
            <a:ext cx="9144000" cy="698473"/>
          </a:xfrm>
        </p:spPr>
        <p:txBody>
          <a:bodyPr>
            <a:norm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TUẦN 12- TIẾT 9-10</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E8290B9B-78D3-47BF-8F38-E7F0A7E750CE}"/>
              </a:ext>
            </a:extLst>
          </p:cNvPr>
          <p:cNvSpPr>
            <a:spLocks noGrp="1"/>
          </p:cNvSpPr>
          <p:nvPr>
            <p:ph type="subTitle" idx="1"/>
          </p:nvPr>
        </p:nvSpPr>
        <p:spPr>
          <a:xfrm>
            <a:off x="1448716" y="3345466"/>
            <a:ext cx="9144000" cy="1655762"/>
          </a:xfrm>
        </p:spPr>
        <p:txBody>
          <a:bodyPr>
            <a:normAutofit/>
          </a:bodyPr>
          <a:lstStyle/>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 đọc sách báo: </a:t>
            </a:r>
          </a:p>
          <a:p>
            <a:r>
              <a:rPr lang="en-US" sz="3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ĐỌC SÁCH BÁO VIẾT VỀ ÔNG BÀ</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EAAC7166-F503-422D-BDE1-A83D50999971}"/>
              </a:ext>
            </a:extLst>
          </p:cNvPr>
          <p:cNvSpPr/>
          <p:nvPr/>
        </p:nvSpPr>
        <p:spPr>
          <a:xfrm>
            <a:off x="8738592" y="181195"/>
            <a:ext cx="2805576" cy="584775"/>
          </a:xfrm>
          <a:prstGeom prst="rect">
            <a:avLst/>
          </a:prstGeom>
        </p:spPr>
        <p:txBody>
          <a:bodyPr wrap="none">
            <a:spAutoFit/>
          </a:bodyPr>
          <a:lstStyle/>
          <a:p>
            <a:r>
              <a:rPr lang="en-US" sz="32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TIẾNG VIỆT </a:t>
            </a:r>
            <a:r>
              <a:rPr lang="en-US" sz="3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sp>
        <p:nvSpPr>
          <p:cNvPr id="8" name="Rectangle 7">
            <a:extLst>
              <a:ext uri="{FF2B5EF4-FFF2-40B4-BE49-F238E27FC236}">
                <a16:creationId xmlns:a16="http://schemas.microsoft.com/office/drawing/2014/main" id="{43101047-25E6-45B1-9FAC-C1D2B827DC01}"/>
              </a:ext>
            </a:extLst>
          </p:cNvPr>
          <p:cNvSpPr/>
          <p:nvPr/>
        </p:nvSpPr>
        <p:spPr>
          <a:xfrm>
            <a:off x="10309534" y="628964"/>
            <a:ext cx="971741" cy="461665"/>
          </a:xfrm>
          <a:prstGeom prst="rect">
            <a:avLst/>
          </a:prstGeom>
        </p:spPr>
        <p:txBody>
          <a:bodyPr wrap="none">
            <a:spAutoFit/>
          </a:bodyPr>
          <a:lstStyle/>
          <a:p>
            <a:pPr algn="ctr"/>
            <a:r>
              <a:rPr lang="en-US" sz="2400" dirty="0" err="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Tập</a:t>
            </a: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52700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GV đọc 1 đoạn truyện về ông, bà.</a:t>
            </a:r>
          </a:p>
        </p:txBody>
      </p:sp>
      <p:sp>
        <p:nvSpPr>
          <p:cNvPr id="6" name="Content Placeholder 5">
            <a:extLst>
              <a:ext uri="{FF2B5EF4-FFF2-40B4-BE49-F238E27FC236}">
                <a16:creationId xmlns:a16="http://schemas.microsoft.com/office/drawing/2014/main" id="{B76A6C44-95B1-4093-9FBF-EB649CB9A827}"/>
              </a:ext>
            </a:extLst>
          </p:cNvPr>
          <p:cNvSpPr>
            <a:spLocks noGrp="1"/>
          </p:cNvSpPr>
          <p:nvPr>
            <p:ph idx="1"/>
          </p:nvPr>
        </p:nvSpPr>
        <p:spPr/>
        <p:txBody>
          <a:bodyPr/>
          <a:lstStyle/>
          <a:p>
            <a:endParaRPr lang="en-US"/>
          </a:p>
        </p:txBody>
      </p:sp>
      <p:pic>
        <p:nvPicPr>
          <p:cNvPr id="7" name="Hình ảnh 6">
            <a:extLst>
              <a:ext uri="{FF2B5EF4-FFF2-40B4-BE49-F238E27FC236}">
                <a16:creationId xmlns:a16="http://schemas.microsoft.com/office/drawing/2014/main" id="{60BC32DF-E1CA-47E6-8B18-BFFEF05165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3266" y="3757178"/>
            <a:ext cx="3304492" cy="2463962"/>
          </a:xfrm>
          <a:prstGeom prst="rect">
            <a:avLst/>
          </a:prstGeom>
        </p:spPr>
      </p:pic>
      <p:pic>
        <p:nvPicPr>
          <p:cNvPr id="8"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BB2D4028-2E6D-49EB-B1BF-636A602E60C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1195691" y="3429000"/>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9" name="10">
            <a:extLst>
              <a:ext uri="{FF2B5EF4-FFF2-40B4-BE49-F238E27FC236}">
                <a16:creationId xmlns:a16="http://schemas.microsoft.com/office/drawing/2014/main" id="{6B0D819D-6F4C-4D64-AD34-B0FB2AEED34A}"/>
              </a:ext>
            </a:extLst>
          </p:cNvPr>
          <p:cNvPicPr>
            <a:picLocks noChangeAspect="1"/>
          </p:cNvPicPr>
          <p:nvPr/>
        </p:nvPicPr>
        <p:blipFill rotWithShape="1">
          <a:blip r:embed="rId5">
            <a:extLst>
              <a:ext uri="{28A0092B-C50C-407E-A947-70E740481C1C}">
                <a14:useLocalDpi xmlns:a14="http://schemas.microsoft.com/office/drawing/2010/main" val="0"/>
              </a:ext>
            </a:extLst>
          </a:blip>
          <a:srcRect l="71467" t="31526" r="6533" b="22726"/>
          <a:stretch/>
        </p:blipFill>
        <p:spPr>
          <a:xfrm>
            <a:off x="9642675" y="3429000"/>
            <a:ext cx="1831840" cy="2142698"/>
          </a:xfrm>
          <a:prstGeom prst="rect">
            <a:avLst/>
          </a:prstGeom>
        </p:spPr>
      </p:pic>
    </p:spTree>
    <p:extLst>
      <p:ext uri="{BB962C8B-B14F-4D97-AF65-F5344CB8AC3E}">
        <p14:creationId xmlns:p14="http://schemas.microsoft.com/office/powerpoint/2010/main" val="30990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p:nvPr>
        </p:nvSpPr>
        <p:spPr>
          <a:xfrm>
            <a:off x="1524000" y="2840855"/>
            <a:ext cx="9144000" cy="899928"/>
          </a:xfrm>
        </p:spPr>
        <p:txBody>
          <a:bodyPr>
            <a:normAutofit/>
          </a:bodyPr>
          <a:lstStyle/>
          <a:p>
            <a:r>
              <a:rPr lang="en-US" sz="4800" b="1" dirty="0">
                <a:solidFill>
                  <a:srgbClr val="FF8119"/>
                </a:solidFill>
              </a:rPr>
              <a:t>Hoc10 </a:t>
            </a:r>
            <a:r>
              <a:rPr lang="en-US" sz="4800" b="1" dirty="0" err="1">
                <a:solidFill>
                  <a:srgbClr val="FF8119"/>
                </a:solidFill>
              </a:rPr>
              <a:t>chúc</a:t>
            </a:r>
            <a:r>
              <a:rPr lang="en-US" sz="4800" b="1" dirty="0">
                <a:solidFill>
                  <a:srgbClr val="FF8119"/>
                </a:solidFill>
              </a:rPr>
              <a:t> </a:t>
            </a:r>
            <a:r>
              <a:rPr lang="en-US" sz="4800" b="1" dirty="0" err="1">
                <a:solidFill>
                  <a:srgbClr val="FF8119"/>
                </a:solidFill>
              </a:rPr>
              <a:t>các</a:t>
            </a:r>
            <a:r>
              <a:rPr lang="en-US" sz="4800" b="1" dirty="0">
                <a:solidFill>
                  <a:srgbClr val="FF8119"/>
                </a:solidFill>
              </a:rPr>
              <a:t> </a:t>
            </a:r>
            <a:r>
              <a:rPr lang="en-US" sz="4800" b="1" dirty="0" err="1">
                <a:solidFill>
                  <a:srgbClr val="FF8119"/>
                </a:solidFill>
              </a:rPr>
              <a:t>em</a:t>
            </a:r>
            <a:r>
              <a:rPr lang="en-US" sz="4800" b="1" dirty="0">
                <a:solidFill>
                  <a:srgbClr val="FF8119"/>
                </a:solidFill>
              </a:rPr>
              <a:t> </a:t>
            </a:r>
            <a:r>
              <a:rPr lang="en-US" sz="4800" b="1" dirty="0" err="1">
                <a:solidFill>
                  <a:srgbClr val="FF8119"/>
                </a:solidFill>
              </a:rPr>
              <a:t>học</a:t>
            </a:r>
            <a:r>
              <a:rPr lang="en-US" sz="4800" b="1" dirty="0">
                <a:solidFill>
                  <a:srgbClr val="FF8119"/>
                </a:solidFill>
              </a:rPr>
              <a:t> </a:t>
            </a:r>
            <a:r>
              <a:rPr lang="en-US" sz="4800" b="1" dirty="0" err="1">
                <a:solidFill>
                  <a:srgbClr val="FF8119"/>
                </a:solidFill>
              </a:rPr>
              <a:t>tốt</a:t>
            </a:r>
            <a:r>
              <a:rPr lang="en-US" sz="4800" b="1" dirty="0">
                <a:solidFill>
                  <a:srgbClr val="FF8119"/>
                </a:solidFill>
              </a:rPr>
              <a:t>!</a:t>
            </a:r>
          </a:p>
        </p:txBody>
      </p:sp>
    </p:spTree>
    <p:extLst>
      <p:ext uri="{BB962C8B-B14F-4D97-AF65-F5344CB8AC3E}">
        <p14:creationId xmlns:p14="http://schemas.microsoft.com/office/powerpoint/2010/main" val="369257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3880" y="2461507"/>
            <a:ext cx="7756554" cy="1569532"/>
          </a:xfrm>
          <a:prstGeom prst="rect">
            <a:avLst/>
          </a:prstGeom>
          <a:noFill/>
        </p:spPr>
        <p:txBody>
          <a:bodyPr wrap="square" rtlCol="0">
            <a:spAutoFit/>
          </a:bodyPr>
          <a:lstStyle/>
          <a:p>
            <a:pPr algn="ctr"/>
            <a:r>
              <a:rPr lang="en-US" sz="9599"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endParaRPr lang="en-US" sz="9599"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9295" y="4190852"/>
            <a:ext cx="2973699" cy="262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46" y="439622"/>
            <a:ext cx="2332439" cy="272117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635" y="4221203"/>
            <a:ext cx="3536539" cy="353653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24502" y="4902214"/>
            <a:ext cx="2174517" cy="2174517"/>
          </a:xfrm>
          <a:prstGeom prst="rect">
            <a:avLst/>
          </a:prstGeom>
        </p:spPr>
      </p:pic>
      <p:sp>
        <p:nvSpPr>
          <p:cNvPr id="7" name="Hình Bầu dục 6">
            <a:extLst>
              <a:ext uri="{FF2B5EF4-FFF2-40B4-BE49-F238E27FC236}">
                <a16:creationId xmlns:a16="http://schemas.microsoft.com/office/drawing/2014/main" id="{66D22F31-D83C-4920-A6AD-4D0667A1A5B6}"/>
              </a:ext>
            </a:extLst>
          </p:cNvPr>
          <p:cNvSpPr/>
          <p:nvPr/>
        </p:nvSpPr>
        <p:spPr>
          <a:xfrm>
            <a:off x="649356" y="5009322"/>
            <a:ext cx="4028661" cy="160351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Arial" panose="020B0604020202020204" pitchFamily="34" charset="0"/>
                <a:cs typeface="Arial" panose="020B0604020202020204" pitchFamily="34" charset="0"/>
              </a:rPr>
              <a:t>Hát 1 bài hát về ông bà.</a:t>
            </a:r>
          </a:p>
        </p:txBody>
      </p:sp>
    </p:spTree>
    <p:extLst>
      <p:ext uri="{BB962C8B-B14F-4D97-AF65-F5344CB8AC3E}">
        <p14:creationId xmlns:p14="http://schemas.microsoft.com/office/powerpoint/2010/main" val="5551511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53" presetClass="entr" presetSubtype="16"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1000"/>
                                        <p:tgtEl>
                                          <p:spTgt spid="2">
                                            <p:txEl>
                                              <p:pRg st="0" end="0"/>
                                            </p:txEl>
                                          </p:spTgt>
                                        </p:tgtEl>
                                      </p:cBhvr>
                                    </p:animEffect>
                                    <p:anim calcmode="lin" valueType="num">
                                      <p:cBhvr>
                                        <p:cTn id="3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5384DA55-E7F5-43DC-A86A-953958ABA5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7293"/>
            <a:ext cx="12192000" cy="4883414"/>
          </a:xfrm>
          <a:prstGeom prst="rect">
            <a:avLst/>
          </a:prstGeom>
        </p:spPr>
      </p:pic>
    </p:spTree>
    <p:extLst>
      <p:ext uri="{BB962C8B-B14F-4D97-AF65-F5344CB8AC3E}">
        <p14:creationId xmlns:p14="http://schemas.microsoft.com/office/powerpoint/2010/main" val="509095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CA3F0B6-11CB-4C59-A41B-527572139873}"/>
              </a:ext>
            </a:extLst>
          </p:cNvPr>
          <p:cNvSpPr txBox="1"/>
          <p:nvPr/>
        </p:nvSpPr>
        <p:spPr>
          <a:xfrm>
            <a:off x="2080591" y="2802427"/>
            <a:ext cx="7209183" cy="769441"/>
          </a:xfrm>
          <a:prstGeom prst="rect">
            <a:avLst/>
          </a:prstGeom>
          <a:noFill/>
        </p:spPr>
        <p:txBody>
          <a:bodyPr wrap="square" rtlCol="0">
            <a:spAutoFit/>
          </a:bodyPr>
          <a:lstStyle/>
          <a:p>
            <a:r>
              <a:rPr lang="en-US" sz="4400">
                <a:latin typeface="Times New Roman" panose="02020603050405020304" pitchFamily="18" charset="0"/>
                <a:cs typeface="Times New Roman" panose="02020603050405020304" pitchFamily="18" charset="0"/>
              </a:rPr>
              <a:t>Giới thiệu sách:</a:t>
            </a:r>
          </a:p>
        </p:txBody>
      </p:sp>
      <p:sp>
        <p:nvSpPr>
          <p:cNvPr id="4" name="Hộp Văn bản 3">
            <a:extLst>
              <a:ext uri="{FF2B5EF4-FFF2-40B4-BE49-F238E27FC236}">
                <a16:creationId xmlns:a16="http://schemas.microsoft.com/office/drawing/2014/main" id="{EC9F9223-FB1E-48B9-BF02-CB12BE5EA82F}"/>
              </a:ext>
            </a:extLst>
          </p:cNvPr>
          <p:cNvSpPr txBox="1"/>
          <p:nvPr/>
        </p:nvSpPr>
        <p:spPr>
          <a:xfrm>
            <a:off x="6559826" y="3556554"/>
            <a:ext cx="4823791"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Tên nhà xuất bản</a:t>
            </a:r>
          </a:p>
        </p:txBody>
      </p:sp>
      <p:sp>
        <p:nvSpPr>
          <p:cNvPr id="5" name="Hộp Văn bản 4">
            <a:extLst>
              <a:ext uri="{FF2B5EF4-FFF2-40B4-BE49-F238E27FC236}">
                <a16:creationId xmlns:a16="http://schemas.microsoft.com/office/drawing/2014/main" id="{9626880F-3801-4825-9740-964F999718E5}"/>
              </a:ext>
            </a:extLst>
          </p:cNvPr>
          <p:cNvSpPr txBox="1"/>
          <p:nvPr/>
        </p:nvSpPr>
        <p:spPr>
          <a:xfrm>
            <a:off x="6559827" y="2871304"/>
            <a:ext cx="4823791"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Tên tác giả</a:t>
            </a:r>
          </a:p>
        </p:txBody>
      </p:sp>
      <p:sp>
        <p:nvSpPr>
          <p:cNvPr id="6" name="Hộp Văn bản 5">
            <a:extLst>
              <a:ext uri="{FF2B5EF4-FFF2-40B4-BE49-F238E27FC236}">
                <a16:creationId xmlns:a16="http://schemas.microsoft.com/office/drawing/2014/main" id="{744D0AE8-9329-415A-985A-3BA1264170F0}"/>
              </a:ext>
            </a:extLst>
          </p:cNvPr>
          <p:cNvSpPr txBox="1"/>
          <p:nvPr/>
        </p:nvSpPr>
        <p:spPr>
          <a:xfrm>
            <a:off x="6559827" y="2163418"/>
            <a:ext cx="4823791" cy="707886"/>
          </a:xfrm>
          <a:prstGeom prst="rect">
            <a:avLst/>
          </a:prstGeom>
          <a:noFill/>
        </p:spPr>
        <p:txBody>
          <a:bodyPr wrap="square" rtlCol="0">
            <a:spAutoFit/>
          </a:bodyPr>
          <a:lstStyle/>
          <a:p>
            <a:r>
              <a:rPr lang="en-US" sz="4000">
                <a:solidFill>
                  <a:srgbClr val="FF0000"/>
                </a:solidFill>
                <a:latin typeface="Times New Roman" panose="02020603050405020304" pitchFamily="18" charset="0"/>
                <a:cs typeface="Times New Roman" panose="02020603050405020304" pitchFamily="18" charset="0"/>
              </a:rPr>
              <a:t>Tên sách</a:t>
            </a:r>
          </a:p>
        </p:txBody>
      </p:sp>
      <p:cxnSp>
        <p:nvCxnSpPr>
          <p:cNvPr id="10" name="Đường kết nối Mũi tên Thẳng 9">
            <a:extLst>
              <a:ext uri="{FF2B5EF4-FFF2-40B4-BE49-F238E27FC236}">
                <a16:creationId xmlns:a16="http://schemas.microsoft.com/office/drawing/2014/main" id="{7A16D532-488E-4388-B63A-D126587D20D2}"/>
              </a:ext>
            </a:extLst>
          </p:cNvPr>
          <p:cNvCxnSpPr/>
          <p:nvPr/>
        </p:nvCxnSpPr>
        <p:spPr>
          <a:xfrm flipV="1">
            <a:off x="5923722" y="2676939"/>
            <a:ext cx="636104" cy="5102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Đường kết nối Mũi tên Thẳng 11">
            <a:extLst>
              <a:ext uri="{FF2B5EF4-FFF2-40B4-BE49-F238E27FC236}">
                <a16:creationId xmlns:a16="http://schemas.microsoft.com/office/drawing/2014/main" id="{B1782F1C-94FD-400C-8083-67107939184E}"/>
              </a:ext>
            </a:extLst>
          </p:cNvPr>
          <p:cNvCxnSpPr/>
          <p:nvPr/>
        </p:nvCxnSpPr>
        <p:spPr>
          <a:xfrm>
            <a:off x="5963478" y="3187147"/>
            <a:ext cx="596348" cy="38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Đường kết nối Mũi tên Thẳng 13">
            <a:extLst>
              <a:ext uri="{FF2B5EF4-FFF2-40B4-BE49-F238E27FC236}">
                <a16:creationId xmlns:a16="http://schemas.microsoft.com/office/drawing/2014/main" id="{CC4EAF7A-4CCC-4045-9651-9F8EA9E896A3}"/>
              </a:ext>
            </a:extLst>
          </p:cNvPr>
          <p:cNvCxnSpPr/>
          <p:nvPr/>
        </p:nvCxnSpPr>
        <p:spPr>
          <a:xfrm>
            <a:off x="5923721" y="3183561"/>
            <a:ext cx="543340" cy="5211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Hộp Văn bản 8">
            <a:extLst>
              <a:ext uri="{FF2B5EF4-FFF2-40B4-BE49-F238E27FC236}">
                <a16:creationId xmlns:a16="http://schemas.microsoft.com/office/drawing/2014/main" id="{E38A232E-95D8-40E3-87ED-DC4121F3675B}"/>
              </a:ext>
            </a:extLst>
          </p:cNvPr>
          <p:cNvSpPr txBox="1"/>
          <p:nvPr/>
        </p:nvSpPr>
        <p:spPr>
          <a:xfrm>
            <a:off x="1099932" y="545798"/>
            <a:ext cx="11357112" cy="1077218"/>
          </a:xfrm>
          <a:prstGeom prst="rect">
            <a:avLst/>
          </a:prstGeom>
          <a:noFill/>
        </p:spPr>
        <p:txBody>
          <a:bodyPr wrap="square" rtlCol="0">
            <a:spAutoFit/>
          </a:bodyPr>
          <a:lstStyle/>
          <a:p>
            <a:r>
              <a:rPr lang="en-US" sz="3200">
                <a:latin typeface="Arial" panose="020B0604020202020204" pitchFamily="34" charset="0"/>
                <a:cs typeface="Arial" panose="020B0604020202020204" pitchFamily="34" charset="0"/>
              </a:rPr>
              <a:t>2. Giới thiệu sách, báo hoặc câu chuyện, bài th</a:t>
            </a:r>
            <a:r>
              <a:rPr lang="vi-VN" sz="3200">
                <a:latin typeface="Arial" panose="020B0604020202020204" pitchFamily="34" charset="0"/>
                <a:cs typeface="Arial" panose="020B0604020202020204" pitchFamily="34" charset="0"/>
              </a:rPr>
              <a:t>ơ</a:t>
            </a:r>
            <a:r>
              <a:rPr lang="en-US" sz="3200">
                <a:latin typeface="Arial" panose="020B0604020202020204" pitchFamily="34" charset="0"/>
                <a:cs typeface="Arial" panose="020B0604020202020204" pitchFamily="34" charset="0"/>
              </a:rPr>
              <a:t> về ông bà với các bạn trong nhóm.</a:t>
            </a:r>
          </a:p>
        </p:txBody>
      </p:sp>
      <p:pic>
        <p:nvPicPr>
          <p:cNvPr id="11" name="Picture 2" descr="Hình ảnh Khăn Quàng đỏ Giáo Viên Học Sinh Ngày Giáo Dục, đồng Phục Học Sinh,  Cô Bé, Học Hỏi Vector và PNG với nền trong suốt để tải xuống miễn phí">
            <a:extLst>
              <a:ext uri="{FF2B5EF4-FFF2-40B4-BE49-F238E27FC236}">
                <a16:creationId xmlns:a16="http://schemas.microsoft.com/office/drawing/2014/main" id="{348A05B3-5936-4F06-A649-FF93DA49FF9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3906" y1="45630" x2="44688" y2="65333"/>
                        <a14:foregroundMark x1="40938" y1="50963" x2="48906" y2="52889"/>
                        <a14:foregroundMark x1="45625" y1="52889" x2="45938" y2="56444"/>
                        <a14:foregroundMark x1="44375" y1="49481" x2="44219" y2="56444"/>
                        <a14:foregroundMark x1="53906" y1="51704" x2="53594" y2="56741"/>
                        <a14:foregroundMark x1="54375" y1="50074" x2="53438" y2="53926"/>
                        <a14:foregroundMark x1="54844" y1="52741" x2="59688" y2="53037"/>
                        <a14:foregroundMark x1="42656" y1="55704" x2="41406" y2="60000"/>
                        <a14:foregroundMark x1="56719" y1="56296" x2="56563" y2="58074"/>
                        <a14:foregroundMark x1="55000" y1="51556" x2="59219" y2="51852"/>
                        <a14:foregroundMark x1="40938" y1="72889" x2="35156" y2="78963"/>
                        <a14:foregroundMark x1="34688" y1="75852" x2="39531" y2="72889"/>
                        <a14:foregroundMark x1="51563" y1="75556" x2="52031" y2="82370"/>
                        <a14:foregroundMark x1="54219" y1="82222" x2="55156" y2="82222"/>
                      </a14:backgroundRemoval>
                    </a14:imgEffect>
                  </a14:imgLayer>
                </a14:imgProps>
              </a:ext>
              <a:ext uri="{28A0092B-C50C-407E-A947-70E740481C1C}">
                <a14:useLocalDpi xmlns:a14="http://schemas.microsoft.com/office/drawing/2010/main" val="0"/>
              </a:ext>
            </a:extLst>
          </a:blip>
          <a:srcRect l="24500" t="13464" r="23000" b="11869"/>
          <a:stretch/>
        </p:blipFill>
        <p:spPr bwMode="auto">
          <a:xfrm>
            <a:off x="404191" y="3704678"/>
            <a:ext cx="1676400" cy="2514599"/>
          </a:xfrm>
          <a:prstGeom prst="rect">
            <a:avLst/>
          </a:prstGeom>
          <a:noFill/>
          <a:extLst>
            <a:ext uri="{909E8E84-426E-40DD-AFC4-6F175D3DCCD1}">
              <a14:hiddenFill xmlns:a14="http://schemas.microsoft.com/office/drawing/2010/main">
                <a:solidFill>
                  <a:srgbClr val="FFFFFF"/>
                </a:solidFill>
              </a14:hiddenFill>
            </a:ext>
          </a:extLst>
        </p:spPr>
      </p:pic>
      <p:pic>
        <p:nvPicPr>
          <p:cNvPr id="13" name="10">
            <a:extLst>
              <a:ext uri="{FF2B5EF4-FFF2-40B4-BE49-F238E27FC236}">
                <a16:creationId xmlns:a16="http://schemas.microsoft.com/office/drawing/2014/main" id="{994737A5-4625-4C0D-8340-2F58F928967B}"/>
              </a:ext>
            </a:extLst>
          </p:cNvPr>
          <p:cNvPicPr>
            <a:picLocks noChangeAspect="1"/>
          </p:cNvPicPr>
          <p:nvPr/>
        </p:nvPicPr>
        <p:blipFill rotWithShape="1">
          <a:blip r:embed="rId4">
            <a:extLst>
              <a:ext uri="{28A0092B-C50C-407E-A947-70E740481C1C}">
                <a14:useLocalDpi xmlns:a14="http://schemas.microsoft.com/office/drawing/2010/main" val="0"/>
              </a:ext>
            </a:extLst>
          </a:blip>
          <a:srcRect l="71467" t="31526" r="6533" b="22726"/>
          <a:stretch/>
        </p:blipFill>
        <p:spPr>
          <a:xfrm>
            <a:off x="9858341" y="1092069"/>
            <a:ext cx="1831840" cy="2142698"/>
          </a:xfrm>
          <a:prstGeom prst="rect">
            <a:avLst/>
          </a:prstGeom>
        </p:spPr>
      </p:pic>
    </p:spTree>
    <p:extLst>
      <p:ext uri="{BB962C8B-B14F-4D97-AF65-F5344CB8AC3E}">
        <p14:creationId xmlns:p14="http://schemas.microsoft.com/office/powerpoint/2010/main" val="2488406643"/>
      </p:ext>
    </p:ext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0"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86C62-9A46-4C73-98F0-BF57ACE093D1}"/>
              </a:ext>
            </a:extLst>
          </p:cNvPr>
          <p:cNvSpPr txBox="1">
            <a:spLocks/>
          </p:cNvSpPr>
          <p:nvPr/>
        </p:nvSpPr>
        <p:spPr>
          <a:xfrm>
            <a:off x="3091070" y="0"/>
            <a:ext cx="91009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latin typeface="Times New Roman" panose="02020603050405020304" pitchFamily="18" charset="0"/>
                <a:cs typeface="Times New Roman" panose="02020603050405020304" pitchFamily="18" charset="0"/>
              </a:rPr>
              <a:t>3. Tự đọc một truyện (một bài thơ, bài báo) em thích. </a:t>
            </a:r>
          </a:p>
        </p:txBody>
      </p:sp>
      <p:pic>
        <p:nvPicPr>
          <p:cNvPr id="7" name="Hình ảnh 6">
            <a:extLst>
              <a:ext uri="{FF2B5EF4-FFF2-40B4-BE49-F238E27FC236}">
                <a16:creationId xmlns:a16="http://schemas.microsoft.com/office/drawing/2014/main" id="{CD165D7B-783C-4120-9306-1E5BD2184D80}"/>
              </a:ext>
            </a:extLst>
          </p:cNvPr>
          <p:cNvPicPr>
            <a:picLocks noChangeAspect="1"/>
          </p:cNvPicPr>
          <p:nvPr/>
        </p:nvPicPr>
        <p:blipFill>
          <a:blip r:embed="rId2"/>
          <a:stretch>
            <a:fillRect/>
          </a:stretch>
        </p:blipFill>
        <p:spPr>
          <a:xfrm>
            <a:off x="1956800" y="1046922"/>
            <a:ext cx="3873949" cy="5356155"/>
          </a:xfrm>
          <a:prstGeom prst="rect">
            <a:avLst/>
          </a:prstGeom>
        </p:spPr>
      </p:pic>
      <p:pic>
        <p:nvPicPr>
          <p:cNvPr id="9" name="Hình ảnh 8">
            <a:extLst>
              <a:ext uri="{FF2B5EF4-FFF2-40B4-BE49-F238E27FC236}">
                <a16:creationId xmlns:a16="http://schemas.microsoft.com/office/drawing/2014/main" id="{84C680C4-9F9F-4AC0-BE4E-53B6764000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565" y="3449915"/>
            <a:ext cx="3591426" cy="2953162"/>
          </a:xfrm>
          <a:prstGeom prst="rect">
            <a:avLst/>
          </a:prstGeom>
        </p:spPr>
      </p:pic>
    </p:spTree>
    <p:extLst>
      <p:ext uri="{BB962C8B-B14F-4D97-AF65-F5344CB8AC3E}">
        <p14:creationId xmlns:p14="http://schemas.microsoft.com/office/powerpoint/2010/main" val="20897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44D018-D308-44AA-A8D2-AF49907A7197}"/>
              </a:ext>
            </a:extLst>
          </p:cNvPr>
          <p:cNvSpPr txBox="1">
            <a:spLocks/>
          </p:cNvSpPr>
          <p:nvPr/>
        </p:nvSpPr>
        <p:spPr>
          <a:xfrm>
            <a:off x="546653" y="622852"/>
            <a:ext cx="91009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latin typeface="Times New Roman" panose="02020603050405020304" pitchFamily="18" charset="0"/>
                <a:cs typeface="Times New Roman" panose="02020603050405020304" pitchFamily="18" charset="0"/>
              </a:rPr>
              <a:t>- Cậu bé trong bài th</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“Thỏ thẻ” có gì buồn c</a:t>
            </a:r>
            <a:r>
              <a:rPr lang="vi-VN" sz="3200">
                <a:latin typeface="Times New Roman" panose="02020603050405020304" pitchFamily="18" charset="0"/>
                <a:cs typeface="Times New Roman" panose="02020603050405020304" pitchFamily="18" charset="0"/>
              </a:rPr>
              <a:t>ư</a:t>
            </a:r>
            <a:r>
              <a:rPr lang="en-US" sz="3200">
                <a:latin typeface="Times New Roman" panose="02020603050405020304" pitchFamily="18" charset="0"/>
                <a:cs typeface="Times New Roman" panose="02020603050405020304" pitchFamily="18" charset="0"/>
              </a:rPr>
              <a:t>ời?</a:t>
            </a:r>
          </a:p>
        </p:txBody>
      </p:sp>
      <p:sp>
        <p:nvSpPr>
          <p:cNvPr id="4" name="Title 1">
            <a:extLst>
              <a:ext uri="{FF2B5EF4-FFF2-40B4-BE49-F238E27FC236}">
                <a16:creationId xmlns:a16="http://schemas.microsoft.com/office/drawing/2014/main" id="{34C38C0F-B59C-46A8-A739-413D1C7C027F}"/>
              </a:ext>
            </a:extLst>
          </p:cNvPr>
          <p:cNvSpPr txBox="1">
            <a:spLocks/>
          </p:cNvSpPr>
          <p:nvPr/>
        </p:nvSpPr>
        <p:spPr>
          <a:xfrm>
            <a:off x="546653" y="2103437"/>
            <a:ext cx="910093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200">
                <a:latin typeface="Times New Roman" panose="02020603050405020304" pitchFamily="18" charset="0"/>
                <a:cs typeface="Times New Roman" panose="02020603050405020304" pitchFamily="18" charset="0"/>
              </a:rPr>
              <a:t>- Tìm câu th</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em thích.</a:t>
            </a:r>
          </a:p>
        </p:txBody>
      </p:sp>
      <p:pic>
        <p:nvPicPr>
          <p:cNvPr id="5" name="Hình ảnh 4">
            <a:extLst>
              <a:ext uri="{FF2B5EF4-FFF2-40B4-BE49-F238E27FC236}">
                <a16:creationId xmlns:a16="http://schemas.microsoft.com/office/drawing/2014/main" id="{98600EE7-167C-47B7-B9AD-EB6AB33002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0574" y="3904838"/>
            <a:ext cx="3591426" cy="2953162"/>
          </a:xfrm>
          <a:prstGeom prst="rect">
            <a:avLst/>
          </a:prstGeom>
        </p:spPr>
      </p:pic>
    </p:spTree>
    <p:extLst>
      <p:ext uri="{BB962C8B-B14F-4D97-AF65-F5344CB8AC3E}">
        <p14:creationId xmlns:p14="http://schemas.microsoft.com/office/powerpoint/2010/main" val="265119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ề 1">
            <a:extLst>
              <a:ext uri="{FF2B5EF4-FFF2-40B4-BE49-F238E27FC236}">
                <a16:creationId xmlns:a16="http://schemas.microsoft.com/office/drawing/2014/main" id="{E9AA6BCA-97D4-4C6F-BB91-AFA787483C77}"/>
              </a:ext>
            </a:extLst>
          </p:cNvPr>
          <p:cNvSpPr txBox="1">
            <a:spLocks/>
          </p:cNvSpPr>
          <p:nvPr/>
        </p:nvSpPr>
        <p:spPr>
          <a:xfrm>
            <a:off x="609601" y="646008"/>
            <a:ext cx="11277599"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a:latin typeface="Times New Roman" panose="02020603050405020304" pitchFamily="18" charset="0"/>
                <a:cs typeface="Times New Roman" panose="02020603050405020304" pitchFamily="18" charset="0"/>
              </a:rPr>
              <a:t>3. Đọc lại (hoặc kể lại) cho các bạn nghe một truyện (một đoạn truyện, bài th</a:t>
            </a:r>
            <a:r>
              <a:rPr lang="vi-VN">
                <a:latin typeface="Times New Roman" panose="02020603050405020304" pitchFamily="18" charset="0"/>
                <a:cs typeface="Times New Roman" panose="02020603050405020304" pitchFamily="18" charset="0"/>
              </a:rPr>
              <a:t>ơ</a:t>
            </a:r>
            <a:r>
              <a:rPr lang="en-US">
                <a:latin typeface="Times New Roman" panose="02020603050405020304" pitchFamily="18" charset="0"/>
                <a:cs typeface="Times New Roman" panose="02020603050405020304" pitchFamily="18" charset="0"/>
              </a:rPr>
              <a:t>, bài báo) em vừa đọc. </a:t>
            </a:r>
          </a:p>
        </p:txBody>
      </p:sp>
      <p:pic>
        <p:nvPicPr>
          <p:cNvPr id="8" name="Hình ảnh 7">
            <a:extLst>
              <a:ext uri="{FF2B5EF4-FFF2-40B4-BE49-F238E27FC236}">
                <a16:creationId xmlns:a16="http://schemas.microsoft.com/office/drawing/2014/main" id="{70E4C485-B7A9-496A-88CC-A308B1921E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568" y="2096198"/>
            <a:ext cx="4854465" cy="4594761"/>
          </a:xfrm>
          <a:prstGeom prst="rect">
            <a:avLst/>
          </a:prstGeom>
        </p:spPr>
      </p:pic>
      <p:pic>
        <p:nvPicPr>
          <p:cNvPr id="9" name="Hình ảnh 8">
            <a:extLst>
              <a:ext uri="{FF2B5EF4-FFF2-40B4-BE49-F238E27FC236}">
                <a16:creationId xmlns:a16="http://schemas.microsoft.com/office/drawing/2014/main" id="{6BD6597B-F8DB-4A4D-8329-3F6E62230CEF}"/>
              </a:ext>
            </a:extLst>
          </p:cNvPr>
          <p:cNvPicPr>
            <a:picLocks noChangeAspect="1"/>
          </p:cNvPicPr>
          <p:nvPr/>
        </p:nvPicPr>
        <p:blipFill rotWithShape="1">
          <a:blip r:embed="rId3">
            <a:extLst>
              <a:ext uri="{28A0092B-C50C-407E-A947-70E740481C1C}">
                <a14:useLocalDpi xmlns:a14="http://schemas.microsoft.com/office/drawing/2010/main" val="0"/>
              </a:ext>
            </a:extLst>
          </a:blip>
          <a:srcRect l="126" t="11200"/>
          <a:stretch/>
        </p:blipFill>
        <p:spPr>
          <a:xfrm>
            <a:off x="998411" y="2263239"/>
            <a:ext cx="5097589" cy="4594761"/>
          </a:xfrm>
          <a:prstGeom prst="rect">
            <a:avLst/>
          </a:prstGeom>
        </p:spPr>
      </p:pic>
    </p:spTree>
    <p:extLst>
      <p:ext uri="{BB962C8B-B14F-4D97-AF65-F5344CB8AC3E}">
        <p14:creationId xmlns:p14="http://schemas.microsoft.com/office/powerpoint/2010/main" val="217074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CEBC78BE-FC88-471D-91CA-49D0BE17F8D4}"/>
              </a:ext>
            </a:extLst>
          </p:cNvPr>
          <p:cNvSpPr txBox="1"/>
          <p:nvPr/>
        </p:nvSpPr>
        <p:spPr>
          <a:xfrm>
            <a:off x="556592" y="1139687"/>
            <a:ext cx="3882887" cy="6370975"/>
          </a:xfrm>
          <a:prstGeom prst="rect">
            <a:avLst/>
          </a:prstGeom>
          <a:noFill/>
        </p:spPr>
        <p:txBody>
          <a:bodyPr wrap="square" rtlCol="0">
            <a:spAutoFit/>
          </a:bodyPr>
          <a:lstStyle/>
          <a:p>
            <a:r>
              <a:rPr lang="vi-VN" sz="2400" i="1">
                <a:latin typeface="Arial" panose="020B0604020202020204" pitchFamily="34" charset="0"/>
                <a:cs typeface="Arial" panose="020B0604020202020204" pitchFamily="34" charset="0"/>
              </a:rPr>
              <a:t>Ông bị đau chân</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Nó sưng nó tấy</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Đi phải chống gậy</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Khập khiễng, khập khà</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Bước lên thềm nhà</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Nhấc chân quá khó</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Thấy ông nhăn nhó</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Việt chơi ngoài sân</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Lon ton lại gần,</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Âu yếm, nhanh nhảu: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“Ông vịn vai cháu,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Cháu đỡ ông lên.”</a:t>
            </a:r>
          </a:p>
          <a:p>
            <a:r>
              <a:rPr lang="vi-VN" sz="2400">
                <a:latin typeface="Arial" panose="020B0604020202020204" pitchFamily="34" charset="0"/>
                <a:cs typeface="Arial" panose="020B0604020202020204" pitchFamily="34" charset="0"/>
              </a:rPr>
              <a:t>Ông bước lên thềm</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Trong lòng sung sướng</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Quẳng gậy, cúi xuống</a:t>
            </a:r>
            <a:br>
              <a:rPr lang="vi-VN" sz="2400">
                <a:latin typeface="Arial" panose="020B0604020202020204" pitchFamily="34" charset="0"/>
                <a:cs typeface="Arial" panose="020B0604020202020204" pitchFamily="34" charset="0"/>
              </a:rPr>
            </a:br>
            <a:br>
              <a:rPr lang="vi-VN" sz="2400">
                <a:latin typeface="Arial" panose="020B0604020202020204" pitchFamily="34" charset="0"/>
                <a:cs typeface="Arial" panose="020B0604020202020204" pitchFamily="34" charset="0"/>
              </a:rPr>
            </a:br>
            <a:endParaRPr lang="en-US" sz="2400">
              <a:latin typeface="Arial" panose="020B0604020202020204" pitchFamily="34" charset="0"/>
              <a:cs typeface="Arial" panose="020B0604020202020204" pitchFamily="34" charset="0"/>
            </a:endParaRPr>
          </a:p>
        </p:txBody>
      </p:sp>
      <p:sp>
        <p:nvSpPr>
          <p:cNvPr id="4" name="Hộp Văn bản 3">
            <a:extLst>
              <a:ext uri="{FF2B5EF4-FFF2-40B4-BE49-F238E27FC236}">
                <a16:creationId xmlns:a16="http://schemas.microsoft.com/office/drawing/2014/main" id="{41B34549-0FA6-4F9F-8AD6-E8FCE79BB5EC}"/>
              </a:ext>
            </a:extLst>
          </p:cNvPr>
          <p:cNvSpPr txBox="1"/>
          <p:nvPr/>
        </p:nvSpPr>
        <p:spPr>
          <a:xfrm>
            <a:off x="4399721" y="1139686"/>
            <a:ext cx="3922643" cy="5632311"/>
          </a:xfrm>
          <a:prstGeom prst="rect">
            <a:avLst/>
          </a:prstGeom>
          <a:noFill/>
        </p:spPr>
        <p:txBody>
          <a:bodyPr wrap="square" rtlCol="0">
            <a:spAutoFit/>
          </a:bodyPr>
          <a:lstStyle/>
          <a:p>
            <a:r>
              <a:rPr lang="vi-VN" sz="2400">
                <a:latin typeface="Arial" panose="020B0604020202020204" pitchFamily="34" charset="0"/>
                <a:cs typeface="Arial" panose="020B0604020202020204" pitchFamily="34" charset="0"/>
              </a:rPr>
              <a:t>Quên cả đớn đau</a:t>
            </a:r>
            <a:endParaRPr lang="en-US" sz="2400">
              <a:latin typeface="Arial" panose="020B0604020202020204" pitchFamily="34" charset="0"/>
              <a:cs typeface="Arial" panose="020B0604020202020204" pitchFamily="34" charset="0"/>
            </a:endParaRPr>
          </a:p>
          <a:p>
            <a:r>
              <a:rPr lang="vi-VN" sz="2400">
                <a:latin typeface="Arial" panose="020B0604020202020204" pitchFamily="34" charset="0"/>
                <a:cs typeface="Arial" panose="020B0604020202020204" pitchFamily="34" charset="0"/>
              </a:rPr>
              <a:t>Ôm cháu xoa đầu: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“Hoan hô thằng bé!</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Bé thế mà khoẻ</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Vì nó </a:t>
            </a:r>
            <a:r>
              <a:rPr lang="vi-VN" sz="2400" b="1" i="1">
                <a:latin typeface="Arial" panose="020B0604020202020204" pitchFamily="34" charset="0"/>
                <a:cs typeface="Arial" panose="020B0604020202020204" pitchFamily="34" charset="0"/>
              </a:rPr>
              <a:t>thương ông</a:t>
            </a:r>
            <a:r>
              <a:rPr lang="vi-VN" sz="2400">
                <a:latin typeface="Arial" panose="020B0604020202020204" pitchFamily="34" charset="0"/>
                <a:cs typeface="Arial" panose="020B0604020202020204" pitchFamily="34" charset="0"/>
              </a:rPr>
              <a:t>.”</a:t>
            </a:r>
          </a:p>
          <a:p>
            <a:r>
              <a:rPr lang="vi-VN" sz="2400">
                <a:latin typeface="Arial" panose="020B0604020202020204" pitchFamily="34" charset="0"/>
                <a:cs typeface="Arial" panose="020B0604020202020204" pitchFamily="34" charset="0"/>
              </a:rPr>
              <a:t>Đôi mắt sáng trong</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Việt ta thủ thỉ:</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“Ông đau lắm nhỉ?</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Khi nào ông đau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Ông nhớ lấy câu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Bố cháu vẫn dạy</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Nhắc đi nhắc lại:</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 Không đau! Không đau!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Dù đau đến đâu,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Khỏi ngay lập tức.”</a:t>
            </a:r>
          </a:p>
        </p:txBody>
      </p:sp>
      <p:sp>
        <p:nvSpPr>
          <p:cNvPr id="6" name="Hộp Văn bản 5">
            <a:extLst>
              <a:ext uri="{FF2B5EF4-FFF2-40B4-BE49-F238E27FC236}">
                <a16:creationId xmlns:a16="http://schemas.microsoft.com/office/drawing/2014/main" id="{B55F9E53-4F73-4457-BEA7-9A06798ECC30}"/>
              </a:ext>
            </a:extLst>
          </p:cNvPr>
          <p:cNvSpPr txBox="1"/>
          <p:nvPr/>
        </p:nvSpPr>
        <p:spPr>
          <a:xfrm>
            <a:off x="8322364" y="1139686"/>
            <a:ext cx="3525079" cy="5632311"/>
          </a:xfrm>
          <a:prstGeom prst="rect">
            <a:avLst/>
          </a:prstGeom>
          <a:noFill/>
        </p:spPr>
        <p:txBody>
          <a:bodyPr wrap="square" rtlCol="0">
            <a:spAutoFit/>
          </a:bodyPr>
          <a:lstStyle/>
          <a:p>
            <a:r>
              <a:rPr lang="vi-VN" sz="2400">
                <a:latin typeface="Arial" panose="020B0604020202020204" pitchFamily="34" charset="0"/>
                <a:cs typeface="Arial" panose="020B0604020202020204" pitchFamily="34" charset="0"/>
              </a:rPr>
              <a:t>Tuy chân đang nhức,</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Ông phải phì cười:</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“Ừ, ông theo lời</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Thử xem có nghiệm”</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Ông bèn nói liền:</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“Không đau! Không đau!”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Và ông gật đầu:</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“Khỏi rồi! Tài nhỉ!”</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Việt ta thích chí:</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“Cháu đã bảo mà…!”</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Và móc túi ra:</a:t>
            </a:r>
            <a:br>
              <a:rPr lang="vi-VN" sz="2400">
                <a:latin typeface="Arial" panose="020B0604020202020204" pitchFamily="34" charset="0"/>
                <a:cs typeface="Arial" panose="020B0604020202020204" pitchFamily="34" charset="0"/>
              </a:rPr>
            </a:br>
            <a:r>
              <a:rPr lang="vi-VN" sz="2400">
                <a:latin typeface="Arial" panose="020B0604020202020204" pitchFamily="34" charset="0"/>
                <a:cs typeface="Arial" panose="020B0604020202020204" pitchFamily="34" charset="0"/>
              </a:rPr>
              <a:t>“Biếu ông cái kẹo!”</a:t>
            </a:r>
          </a:p>
          <a:p>
            <a:pPr algn="r"/>
            <a:r>
              <a:rPr lang="vi-VN" sz="2400" i="1">
                <a:latin typeface="Arial" panose="020B0604020202020204" pitchFamily="34" charset="0"/>
                <a:cs typeface="Arial" panose="020B0604020202020204" pitchFamily="34" charset="0"/>
              </a:rPr>
              <a:t>Tác giả: </a:t>
            </a:r>
            <a:r>
              <a:rPr lang="vi-VN" sz="2400" b="1" i="1">
                <a:latin typeface="Arial" panose="020B0604020202020204" pitchFamily="34" charset="0"/>
                <a:cs typeface="Arial" panose="020B0604020202020204" pitchFamily="34" charset="0"/>
              </a:rPr>
              <a:t>Tú Mỡ</a:t>
            </a:r>
            <a:r>
              <a:rPr lang="vi-VN" sz="2400" i="1">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a:p>
            <a:endParaRPr lang="en-US" sz="2400"/>
          </a:p>
        </p:txBody>
      </p:sp>
      <p:sp>
        <p:nvSpPr>
          <p:cNvPr id="7" name="Hình chữ nhật: Góc Tròn 6">
            <a:extLst>
              <a:ext uri="{FF2B5EF4-FFF2-40B4-BE49-F238E27FC236}">
                <a16:creationId xmlns:a16="http://schemas.microsoft.com/office/drawing/2014/main" id="{6042D848-C997-47C3-B895-8143B1FB2716}"/>
              </a:ext>
            </a:extLst>
          </p:cNvPr>
          <p:cNvSpPr/>
          <p:nvPr/>
        </p:nvSpPr>
        <p:spPr>
          <a:xfrm>
            <a:off x="3869635" y="401023"/>
            <a:ext cx="3299791" cy="66260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anose="020B0604020202020204" pitchFamily="34" charset="0"/>
                <a:cs typeface="Arial" panose="020B0604020202020204" pitchFamily="34" charset="0"/>
              </a:rPr>
              <a:t>TH</a:t>
            </a:r>
            <a:r>
              <a:rPr lang="vi-VN" sz="2800" b="1">
                <a:solidFill>
                  <a:schemeClr val="tx1"/>
                </a:solidFill>
                <a:latin typeface="Arial" panose="020B0604020202020204" pitchFamily="34" charset="0"/>
                <a:cs typeface="Arial" panose="020B0604020202020204" pitchFamily="34" charset="0"/>
              </a:rPr>
              <a:t>Ư</a:t>
            </a:r>
            <a:r>
              <a:rPr lang="en-US" sz="2800" b="1">
                <a:solidFill>
                  <a:schemeClr val="tx1"/>
                </a:solidFill>
                <a:latin typeface="Arial" panose="020B0604020202020204" pitchFamily="34" charset="0"/>
                <a:cs typeface="Arial" panose="020B0604020202020204" pitchFamily="34" charset="0"/>
              </a:rPr>
              <a:t>ƠNG ÔNG</a:t>
            </a:r>
          </a:p>
        </p:txBody>
      </p:sp>
      <p:sp>
        <p:nvSpPr>
          <p:cNvPr id="8" name="Hình Bầu dục 7">
            <a:extLst>
              <a:ext uri="{FF2B5EF4-FFF2-40B4-BE49-F238E27FC236}">
                <a16:creationId xmlns:a16="http://schemas.microsoft.com/office/drawing/2014/main" id="{F75EE4D3-B582-4D8F-BEAC-1BF929658CA8}"/>
              </a:ext>
            </a:extLst>
          </p:cNvPr>
          <p:cNvSpPr/>
          <p:nvPr/>
        </p:nvSpPr>
        <p:spPr>
          <a:xfrm>
            <a:off x="8242852" y="86003"/>
            <a:ext cx="3299791" cy="9776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Trao đổi về nội dung, câu th</a:t>
            </a:r>
            <a:r>
              <a:rPr lang="vi-VN">
                <a:solidFill>
                  <a:schemeClr val="tx1"/>
                </a:solidFill>
                <a:latin typeface="Arial" panose="020B0604020202020204" pitchFamily="34" charset="0"/>
                <a:cs typeface="Arial" panose="020B0604020202020204" pitchFamily="34" charset="0"/>
              </a:rPr>
              <a:t>ơ</a:t>
            </a:r>
            <a:r>
              <a:rPr lang="en-US">
                <a:solidFill>
                  <a:schemeClr val="tx1"/>
                </a:solidFill>
                <a:latin typeface="Arial" panose="020B0604020202020204" pitchFamily="34" charset="0"/>
                <a:cs typeface="Arial" panose="020B0604020202020204" pitchFamily="34" charset="0"/>
              </a:rPr>
              <a:t> hay</a:t>
            </a:r>
          </a:p>
        </p:txBody>
      </p:sp>
    </p:spTree>
    <p:extLst>
      <p:ext uri="{BB962C8B-B14F-4D97-AF65-F5344CB8AC3E}">
        <p14:creationId xmlns:p14="http://schemas.microsoft.com/office/powerpoint/2010/main" val="8882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1D7CE3D-18B4-4520-8807-D4EEEA7C7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9166" y="420240"/>
            <a:ext cx="7973667" cy="6236286"/>
          </a:xfrm>
          <a:prstGeom prst="rect">
            <a:avLst/>
          </a:prstGeom>
        </p:spPr>
      </p:pic>
    </p:spTree>
    <p:extLst>
      <p:ext uri="{BB962C8B-B14F-4D97-AF65-F5344CB8AC3E}">
        <p14:creationId xmlns:p14="http://schemas.microsoft.com/office/powerpoint/2010/main" val="3270385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939</TotalTime>
  <Words>190</Words>
  <Application>Microsoft Office PowerPoint</Application>
  <PresentationFormat>Màn hình rộng</PresentationFormat>
  <Paragraphs>27</Paragraphs>
  <Slides>11</Slides>
  <Notes>0</Notes>
  <HiddenSlides>0</HiddenSlides>
  <MMClips>0</MMClips>
  <ScaleCrop>false</ScaleCrop>
  <HeadingPairs>
    <vt:vector size="6" baseType="variant">
      <vt:variant>
        <vt:lpstr>Phông được Dùng</vt:lpstr>
      </vt:variant>
      <vt:variant>
        <vt:i4>3</vt:i4>
      </vt:variant>
      <vt:variant>
        <vt:lpstr>Chủ đề</vt:lpstr>
      </vt:variant>
      <vt:variant>
        <vt:i4>1</vt:i4>
      </vt:variant>
      <vt:variant>
        <vt:lpstr>Tiêu đề Bản chiếu</vt:lpstr>
      </vt:variant>
      <vt:variant>
        <vt:i4>11</vt:i4>
      </vt:variant>
    </vt:vector>
  </HeadingPairs>
  <TitlesOfParts>
    <vt:vector size="15" baseType="lpstr">
      <vt:lpstr>UTM Avo</vt:lpstr>
      <vt:lpstr>Arial</vt:lpstr>
      <vt:lpstr>Times New Roman</vt:lpstr>
      <vt:lpstr>Office Theme</vt:lpstr>
      <vt:lpstr>TUẦN 12- TIẾT 9-10</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GV đọc 1 đoạn truyện về ông, bà.</vt:lpstr>
      <vt:lpstr>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57</cp:revision>
  <dcterms:created xsi:type="dcterms:W3CDTF">2021-11-01T08:16:43Z</dcterms:created>
  <dcterms:modified xsi:type="dcterms:W3CDTF">2021-11-11T02:57:16Z</dcterms:modified>
</cp:coreProperties>
</file>