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wmv" ContentType="video/x-ms-wm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Lst>
  <p:notesMasterIdLst>
    <p:notesMasterId r:id="rId28"/>
  </p:notesMasterIdLst>
  <p:sldIdLst>
    <p:sldId id="375" r:id="rId3"/>
    <p:sldId id="376" r:id="rId4"/>
    <p:sldId id="377" r:id="rId5"/>
    <p:sldId id="378" r:id="rId6"/>
    <p:sldId id="258" r:id="rId7"/>
    <p:sldId id="259" r:id="rId8"/>
    <p:sldId id="260" r:id="rId9"/>
    <p:sldId id="261" r:id="rId10"/>
    <p:sldId id="262" r:id="rId11"/>
    <p:sldId id="263" r:id="rId12"/>
    <p:sldId id="264" r:id="rId13"/>
    <p:sldId id="265" r:id="rId14"/>
    <p:sldId id="266" r:id="rId15"/>
    <p:sldId id="267" r:id="rId16"/>
    <p:sldId id="268" r:id="rId17"/>
    <p:sldId id="269" r:id="rId18"/>
    <p:sldId id="366" r:id="rId19"/>
    <p:sldId id="367" r:id="rId20"/>
    <p:sldId id="368" r:id="rId21"/>
    <p:sldId id="369" r:id="rId22"/>
    <p:sldId id="370" r:id="rId23"/>
    <p:sldId id="371" r:id="rId24"/>
    <p:sldId id="372" r:id="rId25"/>
    <p:sldId id="373" r:id="rId26"/>
    <p:sldId id="374"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660"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7930A31-4D50-4963-9EF0-E141FE503693}" type="datetimeFigureOut">
              <a:rPr lang="en-US" smtClean="0"/>
              <a:t>6/9/2023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0906E71-6467-441B-85EE-7B335727C7EF}" type="slidenum">
              <a:rPr lang="en-US" smtClean="0"/>
              <a:t>‹#›</a:t>
            </a:fld>
            <a:endParaRPr lang="en-US"/>
          </a:p>
        </p:txBody>
      </p:sp>
    </p:spTree>
    <p:extLst>
      <p:ext uri="{BB962C8B-B14F-4D97-AF65-F5344CB8AC3E}">
        <p14:creationId xmlns:p14="http://schemas.microsoft.com/office/powerpoint/2010/main" val="13993005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1FD0DBE-F65F-4901-9998-A1791B5DF52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458618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1FD0DBE-F65F-4901-9998-A1791B5DF52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717284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1FD0DBE-F65F-4901-9998-A1791B5DF52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687436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1FD0DBE-F65F-4901-9998-A1791B5DF52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788327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1FD0DBE-F65F-4901-9998-A1791B5DF52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925403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1FD0DBE-F65F-4901-9998-A1791B5DF52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457752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1FD0DBE-F65F-4901-9998-A1791B5DF52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802591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1FD0DBE-F65F-4901-9998-A1791B5DF52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756525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1FD0DBE-F65F-4901-9998-A1791B5DF52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535065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1FD0DBE-F65F-4901-9998-A1791B5DF52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840961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1FD0DBE-F65F-4901-9998-A1791B5DF52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622279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1FD0DBE-F65F-4901-9998-A1791B5DF52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700644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1FD0DBE-F65F-4901-9998-A1791B5DF52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057430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1FD0DBE-F65F-4901-9998-A1791B5DF52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569393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1FD0DBE-F65F-4901-9998-A1791B5DF52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75541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5D4D05C-3DE2-403D-B7DB-D8153E6E9CBA}" type="datetimeFigureOut">
              <a:rPr lang="en-US" smtClean="0">
                <a:solidFill>
                  <a:prstClr val="black">
                    <a:tint val="75000"/>
                  </a:prstClr>
                </a:solidFill>
              </a:rPr>
              <a:pPr/>
              <a:t>6/9/2023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FD780E5-64E1-4C51-BB28-E34438E9B0D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21315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D4D05C-3DE2-403D-B7DB-D8153E6E9CBA}" type="datetimeFigureOut">
              <a:rPr lang="en-US" smtClean="0">
                <a:solidFill>
                  <a:prstClr val="black">
                    <a:tint val="75000"/>
                  </a:prstClr>
                </a:solidFill>
              </a:rPr>
              <a:pPr/>
              <a:t>6/9/2023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FD780E5-64E1-4C51-BB28-E34438E9B0D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649927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D4D05C-3DE2-403D-B7DB-D8153E6E9CBA}" type="datetimeFigureOut">
              <a:rPr lang="en-US" smtClean="0">
                <a:solidFill>
                  <a:prstClr val="black">
                    <a:tint val="75000"/>
                  </a:prstClr>
                </a:solidFill>
              </a:rPr>
              <a:pPr/>
              <a:t>6/9/2023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FD780E5-64E1-4C51-BB28-E34438E9B0D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378778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êu đề bản chiếu">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46848025"/>
      </p:ext>
    </p:extLst>
  </p:cSld>
  <p:clrMapOvr>
    <a:masterClrMapping/>
  </p:clrMapOvr>
  <p:transition spd="med">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3FFDB7CA-EA97-40EB-9BE0-25A9B8F0AAF4}" type="slidenum">
              <a:rPr lang="en-US" altLang="en-US" smtClean="0"/>
              <a:pPr/>
              <a:t>‹#›</a:t>
            </a:fld>
            <a:endParaRPr lang="en-US" altLang="en-US"/>
          </a:p>
        </p:txBody>
      </p:sp>
    </p:spTree>
    <p:extLst>
      <p:ext uri="{BB962C8B-B14F-4D97-AF65-F5344CB8AC3E}">
        <p14:creationId xmlns:p14="http://schemas.microsoft.com/office/powerpoint/2010/main" val="3625386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626F5428-0566-423D-AECB-BFDF5E4D5EA5}" type="slidenum">
              <a:rPr lang="en-US" altLang="en-US" smtClean="0"/>
              <a:pPr/>
              <a:t>‹#›</a:t>
            </a:fld>
            <a:endParaRPr lang="en-US" altLang="en-US"/>
          </a:p>
        </p:txBody>
      </p:sp>
    </p:spTree>
    <p:extLst>
      <p:ext uri="{BB962C8B-B14F-4D97-AF65-F5344CB8AC3E}">
        <p14:creationId xmlns:p14="http://schemas.microsoft.com/office/powerpoint/2010/main" val="2627700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E5685291-E394-411E-A770-9BF0459AC39A}" type="slidenum">
              <a:rPr lang="en-US" altLang="en-US" smtClean="0"/>
              <a:pPr/>
              <a:t>‹#›</a:t>
            </a:fld>
            <a:endParaRPr lang="en-US" altLang="en-US"/>
          </a:p>
        </p:txBody>
      </p:sp>
    </p:spTree>
    <p:extLst>
      <p:ext uri="{BB962C8B-B14F-4D97-AF65-F5344CB8AC3E}">
        <p14:creationId xmlns:p14="http://schemas.microsoft.com/office/powerpoint/2010/main" val="9642513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635580E3-96E6-4705-904F-39F9A9FE7F08}" type="slidenum">
              <a:rPr lang="en-US" altLang="en-US" smtClean="0"/>
              <a:pPr/>
              <a:t>‹#›</a:t>
            </a:fld>
            <a:endParaRPr lang="en-US" altLang="en-US"/>
          </a:p>
        </p:txBody>
      </p:sp>
    </p:spTree>
    <p:extLst>
      <p:ext uri="{BB962C8B-B14F-4D97-AF65-F5344CB8AC3E}">
        <p14:creationId xmlns:p14="http://schemas.microsoft.com/office/powerpoint/2010/main" val="2672393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altLang="en-US"/>
          </a:p>
        </p:txBody>
      </p:sp>
      <p:sp>
        <p:nvSpPr>
          <p:cNvPr id="8" name="Footer Placeholder 7"/>
          <p:cNvSpPr>
            <a:spLocks noGrp="1"/>
          </p:cNvSpPr>
          <p:nvPr>
            <p:ph type="ftr" sz="quarter" idx="11"/>
          </p:nvPr>
        </p:nvSpPr>
        <p:spPr/>
        <p:txBody>
          <a:bodyPr/>
          <a:lstStyle/>
          <a:p>
            <a:endParaRPr lang="en-US" altLang="en-US"/>
          </a:p>
        </p:txBody>
      </p:sp>
      <p:sp>
        <p:nvSpPr>
          <p:cNvPr id="9" name="Slide Number Placeholder 8"/>
          <p:cNvSpPr>
            <a:spLocks noGrp="1"/>
          </p:cNvSpPr>
          <p:nvPr>
            <p:ph type="sldNum" sz="quarter" idx="12"/>
          </p:nvPr>
        </p:nvSpPr>
        <p:spPr/>
        <p:txBody>
          <a:bodyPr/>
          <a:lstStyle/>
          <a:p>
            <a:fld id="{2D15571A-0BE9-4E9A-881C-0732F0701781}" type="slidenum">
              <a:rPr lang="en-US" altLang="en-US" smtClean="0"/>
              <a:pPr/>
              <a:t>‹#›</a:t>
            </a:fld>
            <a:endParaRPr lang="en-US" altLang="en-US"/>
          </a:p>
        </p:txBody>
      </p:sp>
    </p:spTree>
    <p:extLst>
      <p:ext uri="{BB962C8B-B14F-4D97-AF65-F5344CB8AC3E}">
        <p14:creationId xmlns:p14="http://schemas.microsoft.com/office/powerpoint/2010/main" val="30581294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altLang="en-US"/>
          </a:p>
        </p:txBody>
      </p:sp>
      <p:sp>
        <p:nvSpPr>
          <p:cNvPr id="4" name="Footer Placeholder 3"/>
          <p:cNvSpPr>
            <a:spLocks noGrp="1"/>
          </p:cNvSpPr>
          <p:nvPr>
            <p:ph type="ftr" sz="quarter" idx="11"/>
          </p:nvPr>
        </p:nvSpPr>
        <p:spPr/>
        <p:txBody>
          <a:bodyPr/>
          <a:lstStyle/>
          <a:p>
            <a:endParaRPr lang="en-US" altLang="en-US"/>
          </a:p>
        </p:txBody>
      </p:sp>
      <p:sp>
        <p:nvSpPr>
          <p:cNvPr id="5" name="Slide Number Placeholder 4"/>
          <p:cNvSpPr>
            <a:spLocks noGrp="1"/>
          </p:cNvSpPr>
          <p:nvPr>
            <p:ph type="sldNum" sz="quarter" idx="12"/>
          </p:nvPr>
        </p:nvSpPr>
        <p:spPr/>
        <p:txBody>
          <a:bodyPr/>
          <a:lstStyle/>
          <a:p>
            <a:fld id="{A75067BC-2A7F-4C9F-B738-DF276A890666}" type="slidenum">
              <a:rPr lang="en-US" altLang="en-US" smtClean="0"/>
              <a:pPr/>
              <a:t>‹#›</a:t>
            </a:fld>
            <a:endParaRPr lang="en-US" altLang="en-US"/>
          </a:p>
        </p:txBody>
      </p:sp>
    </p:spTree>
    <p:extLst>
      <p:ext uri="{BB962C8B-B14F-4D97-AF65-F5344CB8AC3E}">
        <p14:creationId xmlns:p14="http://schemas.microsoft.com/office/powerpoint/2010/main" val="405955451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ltLang="en-US"/>
          </a:p>
        </p:txBody>
      </p:sp>
      <p:sp>
        <p:nvSpPr>
          <p:cNvPr id="3" name="Footer Placeholder 2"/>
          <p:cNvSpPr>
            <a:spLocks noGrp="1"/>
          </p:cNvSpPr>
          <p:nvPr>
            <p:ph type="ftr" sz="quarter" idx="11"/>
          </p:nvPr>
        </p:nvSpPr>
        <p:spPr/>
        <p:txBody>
          <a:bodyPr/>
          <a:lstStyle/>
          <a:p>
            <a:endParaRPr lang="en-US" altLang="en-US"/>
          </a:p>
        </p:txBody>
      </p:sp>
      <p:sp>
        <p:nvSpPr>
          <p:cNvPr id="4" name="Slide Number Placeholder 3"/>
          <p:cNvSpPr>
            <a:spLocks noGrp="1"/>
          </p:cNvSpPr>
          <p:nvPr>
            <p:ph type="sldNum" sz="quarter" idx="12"/>
          </p:nvPr>
        </p:nvSpPr>
        <p:spPr/>
        <p:txBody>
          <a:bodyPr/>
          <a:lstStyle/>
          <a:p>
            <a:fld id="{9D92F2C3-4660-4B85-A495-B96A9BC9851E}" type="slidenum">
              <a:rPr lang="en-US" altLang="en-US" smtClean="0"/>
              <a:pPr/>
              <a:t>‹#›</a:t>
            </a:fld>
            <a:endParaRPr lang="en-US" altLang="en-US"/>
          </a:p>
        </p:txBody>
      </p:sp>
    </p:spTree>
    <p:extLst>
      <p:ext uri="{BB962C8B-B14F-4D97-AF65-F5344CB8AC3E}">
        <p14:creationId xmlns:p14="http://schemas.microsoft.com/office/powerpoint/2010/main" val="28514870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D4D05C-3DE2-403D-B7DB-D8153E6E9CBA}" type="datetimeFigureOut">
              <a:rPr lang="en-US" smtClean="0">
                <a:solidFill>
                  <a:prstClr val="black">
                    <a:tint val="75000"/>
                  </a:prstClr>
                </a:solidFill>
              </a:rPr>
              <a:pPr/>
              <a:t>6/9/2023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FD780E5-64E1-4C51-BB28-E34438E9B0D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006229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F3F37467-03A9-4B57-9B17-F6201F5EC752}" type="slidenum">
              <a:rPr lang="en-US" altLang="en-US" smtClean="0"/>
              <a:pPr/>
              <a:t>‹#›</a:t>
            </a:fld>
            <a:endParaRPr lang="en-US" altLang="en-US"/>
          </a:p>
        </p:txBody>
      </p:sp>
    </p:spTree>
    <p:extLst>
      <p:ext uri="{BB962C8B-B14F-4D97-AF65-F5344CB8AC3E}">
        <p14:creationId xmlns:p14="http://schemas.microsoft.com/office/powerpoint/2010/main" val="36341521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AF2CDB14-9689-4422-9ABE-07AAD6F4E9FB}" type="slidenum">
              <a:rPr lang="en-US" altLang="en-US" smtClean="0"/>
              <a:pPr/>
              <a:t>‹#›</a:t>
            </a:fld>
            <a:endParaRPr lang="en-US" altLang="en-US"/>
          </a:p>
        </p:txBody>
      </p:sp>
    </p:spTree>
    <p:extLst>
      <p:ext uri="{BB962C8B-B14F-4D97-AF65-F5344CB8AC3E}">
        <p14:creationId xmlns:p14="http://schemas.microsoft.com/office/powerpoint/2010/main" val="33264651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A7B3B15F-0A20-4411-8180-5AFB96908EF5}" type="slidenum">
              <a:rPr lang="en-US" altLang="en-US" smtClean="0"/>
              <a:pPr/>
              <a:t>‹#›</a:t>
            </a:fld>
            <a:endParaRPr lang="en-US" altLang="en-US"/>
          </a:p>
        </p:txBody>
      </p:sp>
    </p:spTree>
    <p:extLst>
      <p:ext uri="{BB962C8B-B14F-4D97-AF65-F5344CB8AC3E}">
        <p14:creationId xmlns:p14="http://schemas.microsoft.com/office/powerpoint/2010/main" val="5869383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9AE502C2-D0D3-4930-BD0E-A44B78485730}" type="slidenum">
              <a:rPr lang="en-US" altLang="en-US" smtClean="0"/>
              <a:pPr/>
              <a:t>‹#›</a:t>
            </a:fld>
            <a:endParaRPr lang="en-US" altLang="en-US"/>
          </a:p>
        </p:txBody>
      </p:sp>
    </p:spTree>
    <p:extLst>
      <p:ext uri="{BB962C8B-B14F-4D97-AF65-F5344CB8AC3E}">
        <p14:creationId xmlns:p14="http://schemas.microsoft.com/office/powerpoint/2010/main" val="13763047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5D4D05C-3DE2-403D-B7DB-D8153E6E9CBA}" type="datetimeFigureOut">
              <a:rPr lang="en-US" smtClean="0">
                <a:solidFill>
                  <a:prstClr val="black">
                    <a:tint val="75000"/>
                  </a:prstClr>
                </a:solidFill>
              </a:rPr>
              <a:pPr/>
              <a:t>6/9/2023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FD780E5-64E1-4C51-BB28-E34438E9B0D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54322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5D4D05C-3DE2-403D-B7DB-D8153E6E9CBA}" type="datetimeFigureOut">
              <a:rPr lang="en-US" smtClean="0">
                <a:solidFill>
                  <a:prstClr val="black">
                    <a:tint val="75000"/>
                  </a:prstClr>
                </a:solidFill>
              </a:rPr>
              <a:pPr/>
              <a:t>6/9/2023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FD780E5-64E1-4C51-BB28-E34438E9B0D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707498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5D4D05C-3DE2-403D-B7DB-D8153E6E9CBA}" type="datetimeFigureOut">
              <a:rPr lang="en-US" smtClean="0">
                <a:solidFill>
                  <a:prstClr val="black">
                    <a:tint val="75000"/>
                  </a:prstClr>
                </a:solidFill>
              </a:rPr>
              <a:pPr/>
              <a:t>6/9/2023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FD780E5-64E1-4C51-BB28-E34438E9B0D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814746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5D4D05C-3DE2-403D-B7DB-D8153E6E9CBA}" type="datetimeFigureOut">
              <a:rPr lang="en-US" smtClean="0">
                <a:solidFill>
                  <a:prstClr val="black">
                    <a:tint val="75000"/>
                  </a:prstClr>
                </a:solidFill>
              </a:rPr>
              <a:pPr/>
              <a:t>6/9/2023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FD780E5-64E1-4C51-BB28-E34438E9B0D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407183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D4D05C-3DE2-403D-B7DB-D8153E6E9CBA}" type="datetimeFigureOut">
              <a:rPr lang="en-US" smtClean="0">
                <a:solidFill>
                  <a:prstClr val="black">
                    <a:tint val="75000"/>
                  </a:prstClr>
                </a:solidFill>
              </a:rPr>
              <a:pPr/>
              <a:t>6/9/2023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FD780E5-64E1-4C51-BB28-E34438E9B0D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55358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5D4D05C-3DE2-403D-B7DB-D8153E6E9CBA}" type="datetimeFigureOut">
              <a:rPr lang="en-US" smtClean="0">
                <a:solidFill>
                  <a:prstClr val="black">
                    <a:tint val="75000"/>
                  </a:prstClr>
                </a:solidFill>
              </a:rPr>
              <a:pPr/>
              <a:t>6/9/2023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FD780E5-64E1-4C51-BB28-E34438E9B0D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122093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5D4D05C-3DE2-403D-B7DB-D8153E6E9CBA}" type="datetimeFigureOut">
              <a:rPr lang="en-US" smtClean="0">
                <a:solidFill>
                  <a:prstClr val="black">
                    <a:tint val="75000"/>
                  </a:prstClr>
                </a:solidFill>
              </a:rPr>
              <a:pPr/>
              <a:t>6/9/2023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FD780E5-64E1-4C51-BB28-E34438E9B0D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435174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D4D05C-3DE2-403D-B7DB-D8153E6E9CBA}" type="datetimeFigureOut">
              <a:rPr lang="en-US" smtClean="0">
                <a:solidFill>
                  <a:prstClr val="black">
                    <a:tint val="75000"/>
                  </a:prstClr>
                </a:solidFill>
              </a:rPr>
              <a:pPr/>
              <a:t>6/9/2023</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D780E5-64E1-4C51-BB28-E34438E9B0D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3767794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lt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F290B0-5F92-424A-817A-44675FE2607F}" type="slidenum">
              <a:rPr lang="en-US" altLang="en-US" smtClean="0"/>
              <a:pPr/>
              <a:t>‹#›</a:t>
            </a:fld>
            <a:endParaRPr lang="en-US" altLang="en-US"/>
          </a:p>
        </p:txBody>
      </p:sp>
    </p:spTree>
    <p:extLst>
      <p:ext uri="{BB962C8B-B14F-4D97-AF65-F5344CB8AC3E}">
        <p14:creationId xmlns:p14="http://schemas.microsoft.com/office/powerpoint/2010/main" val="1507801848"/>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5.png"/><Relationship Id="rId2" Type="http://schemas.openxmlformats.org/officeDocument/2006/relationships/video" Target="../media/media1.wmv"/><Relationship Id="rId1" Type="http://schemas.microsoft.com/office/2007/relationships/media" Target="../media/media1.wmv"/><Relationship Id="rId6" Type="http://schemas.openxmlformats.org/officeDocument/2006/relationships/image" Target="../media/image4.png"/><Relationship Id="rId5" Type="http://schemas.openxmlformats.org/officeDocument/2006/relationships/image" Target="../media/image2.png"/><Relationship Id="rId4"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5.png"/><Relationship Id="rId2" Type="http://schemas.openxmlformats.org/officeDocument/2006/relationships/video" Target="../media/media1.wmv"/><Relationship Id="rId1" Type="http://schemas.microsoft.com/office/2007/relationships/media" Target="../media/media1.wmv"/><Relationship Id="rId6" Type="http://schemas.openxmlformats.org/officeDocument/2006/relationships/image" Target="../media/image4.png"/><Relationship Id="rId5" Type="http://schemas.openxmlformats.org/officeDocument/2006/relationships/image" Target="../media/image2.png"/><Relationship Id="rId4"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5.png"/><Relationship Id="rId2" Type="http://schemas.openxmlformats.org/officeDocument/2006/relationships/video" Target="../media/media1.wmv"/><Relationship Id="rId1" Type="http://schemas.microsoft.com/office/2007/relationships/media" Target="../media/media1.wmv"/><Relationship Id="rId6" Type="http://schemas.openxmlformats.org/officeDocument/2006/relationships/image" Target="../media/image4.png"/><Relationship Id="rId5" Type="http://schemas.openxmlformats.org/officeDocument/2006/relationships/image" Target="../media/image2.png"/><Relationship Id="rId4"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5.png"/><Relationship Id="rId2" Type="http://schemas.openxmlformats.org/officeDocument/2006/relationships/video" Target="../media/media1.wmv"/><Relationship Id="rId1" Type="http://schemas.microsoft.com/office/2007/relationships/media" Target="../media/media1.wmv"/><Relationship Id="rId6" Type="http://schemas.openxmlformats.org/officeDocument/2006/relationships/image" Target="../media/image4.png"/><Relationship Id="rId5" Type="http://schemas.openxmlformats.org/officeDocument/2006/relationships/image" Target="../media/image2.png"/><Relationship Id="rId4"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5.png"/><Relationship Id="rId2" Type="http://schemas.openxmlformats.org/officeDocument/2006/relationships/video" Target="../media/media1.wmv"/><Relationship Id="rId1" Type="http://schemas.microsoft.com/office/2007/relationships/media" Target="../media/media1.wmv"/><Relationship Id="rId6" Type="http://schemas.openxmlformats.org/officeDocument/2006/relationships/image" Target="../media/image4.png"/><Relationship Id="rId5" Type="http://schemas.openxmlformats.org/officeDocument/2006/relationships/image" Target="../media/image2.png"/><Relationship Id="rId4"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5.png"/><Relationship Id="rId2" Type="http://schemas.openxmlformats.org/officeDocument/2006/relationships/video" Target="../media/media1.wmv"/><Relationship Id="rId1" Type="http://schemas.microsoft.com/office/2007/relationships/media" Target="../media/media1.wmv"/><Relationship Id="rId6" Type="http://schemas.openxmlformats.org/officeDocument/2006/relationships/image" Target="../media/image4.png"/><Relationship Id="rId5" Type="http://schemas.openxmlformats.org/officeDocument/2006/relationships/image" Target="../media/image2.png"/><Relationship Id="rId4"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5.png"/><Relationship Id="rId2" Type="http://schemas.openxmlformats.org/officeDocument/2006/relationships/video" Target="../media/media1.wmv"/><Relationship Id="rId1" Type="http://schemas.microsoft.com/office/2007/relationships/media" Target="../media/media1.wmv"/><Relationship Id="rId6" Type="http://schemas.openxmlformats.org/officeDocument/2006/relationships/image" Target="../media/image4.png"/><Relationship Id="rId5" Type="http://schemas.openxmlformats.org/officeDocument/2006/relationships/image" Target="../media/image2.png"/><Relationship Id="rId4"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8" Type="http://schemas.openxmlformats.org/officeDocument/2006/relationships/slide" Target="slide20.xml"/><Relationship Id="rId13" Type="http://schemas.openxmlformats.org/officeDocument/2006/relationships/image" Target="../media/image13.svg"/><Relationship Id="rId18" Type="http://schemas.openxmlformats.org/officeDocument/2006/relationships/image" Target="../media/image16.png"/><Relationship Id="rId3" Type="http://schemas.openxmlformats.org/officeDocument/2006/relationships/image" Target="../media/image6.png"/><Relationship Id="rId21" Type="http://schemas.openxmlformats.org/officeDocument/2006/relationships/image" Target="../media/image18.png"/><Relationship Id="rId7" Type="http://schemas.openxmlformats.org/officeDocument/2006/relationships/image" Target="../media/image9.svg"/><Relationship Id="rId12" Type="http://schemas.openxmlformats.org/officeDocument/2006/relationships/image" Target="../media/image12.png"/><Relationship Id="rId17" Type="http://schemas.openxmlformats.org/officeDocument/2006/relationships/slide" Target="slide23.xml"/><Relationship Id="rId25" Type="http://schemas.openxmlformats.org/officeDocument/2006/relationships/image" Target="../media/image21.svg"/><Relationship Id="rId2" Type="http://schemas.openxmlformats.org/officeDocument/2006/relationships/slide" Target="slide18.xml"/><Relationship Id="rId16" Type="http://schemas.openxmlformats.org/officeDocument/2006/relationships/image" Target="../media/image15.svg"/><Relationship Id="rId20" Type="http://schemas.openxmlformats.org/officeDocument/2006/relationships/slide" Target="slide24.xml"/><Relationship Id="rId1" Type="http://schemas.openxmlformats.org/officeDocument/2006/relationships/slideLayout" Target="../slideLayouts/slideLayout19.xml"/><Relationship Id="rId6" Type="http://schemas.openxmlformats.org/officeDocument/2006/relationships/image" Target="../media/image8.png"/><Relationship Id="rId11" Type="http://schemas.openxmlformats.org/officeDocument/2006/relationships/slide" Target="slide21.xml"/><Relationship Id="rId24" Type="http://schemas.openxmlformats.org/officeDocument/2006/relationships/image" Target="../media/image20.png"/><Relationship Id="rId5" Type="http://schemas.openxmlformats.org/officeDocument/2006/relationships/slide" Target="slide19.xml"/><Relationship Id="rId15" Type="http://schemas.openxmlformats.org/officeDocument/2006/relationships/image" Target="../media/image14.png"/><Relationship Id="rId23" Type="http://schemas.openxmlformats.org/officeDocument/2006/relationships/slide" Target="slide25.xml"/><Relationship Id="rId10" Type="http://schemas.openxmlformats.org/officeDocument/2006/relationships/image" Target="../media/image11.svg"/><Relationship Id="rId19" Type="http://schemas.openxmlformats.org/officeDocument/2006/relationships/image" Target="../media/image17.svg"/><Relationship Id="rId4" Type="http://schemas.openxmlformats.org/officeDocument/2006/relationships/image" Target="../media/image7.svg"/><Relationship Id="rId9" Type="http://schemas.openxmlformats.org/officeDocument/2006/relationships/image" Target="../media/image10.png"/><Relationship Id="rId14" Type="http://schemas.openxmlformats.org/officeDocument/2006/relationships/slide" Target="slide22.xml"/><Relationship Id="rId22" Type="http://schemas.openxmlformats.org/officeDocument/2006/relationships/image" Target="../media/image19.svg"/></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 Target="slide17.xml"/><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slide" Target="slide17.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slide" Target="slide17.xml"/><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slide" Target="slide17.xml"/><Relationship Id="rId1" Type="http://schemas.openxmlformats.org/officeDocument/2006/relationships/slideLayout" Target="../slideLayouts/slideLayout19.xml"/><Relationship Id="rId4" Type="http://schemas.openxmlformats.org/officeDocument/2006/relationships/image" Target="../media/image24.png"/></Relationships>
</file>

<file path=ppt/slides/_rels/slide22.xml.rels><?xml version="1.0" encoding="UTF-8" standalone="yes"?>
<Relationships xmlns="http://schemas.openxmlformats.org/package/2006/relationships"><Relationship Id="rId2" Type="http://schemas.openxmlformats.org/officeDocument/2006/relationships/slide" Target="slide17.xml"/><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image" Target="../media/image22.gif"/><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2" Type="http://schemas.openxmlformats.org/officeDocument/2006/relationships/slide" Target="slide17.xml"/><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image" Target="../media/image23.jpg"/><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5.png"/><Relationship Id="rId2" Type="http://schemas.openxmlformats.org/officeDocument/2006/relationships/video" Target="../media/media1.wmv"/><Relationship Id="rId1" Type="http://schemas.microsoft.com/office/2007/relationships/media" Target="../media/media1.wmv"/><Relationship Id="rId6" Type="http://schemas.openxmlformats.org/officeDocument/2006/relationships/image" Target="../media/image4.png"/><Relationship Id="rId5" Type="http://schemas.openxmlformats.org/officeDocument/2006/relationships/image" Target="../media/image2.png"/><Relationship Id="rId4"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5.png"/><Relationship Id="rId2" Type="http://schemas.openxmlformats.org/officeDocument/2006/relationships/video" Target="../media/media1.wmv"/><Relationship Id="rId1" Type="http://schemas.microsoft.com/office/2007/relationships/media" Target="../media/media1.wmv"/><Relationship Id="rId6" Type="http://schemas.openxmlformats.org/officeDocument/2006/relationships/image" Target="../media/image4.png"/><Relationship Id="rId5" Type="http://schemas.openxmlformats.org/officeDocument/2006/relationships/image" Target="../media/image2.png"/><Relationship Id="rId4"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5.png"/><Relationship Id="rId2" Type="http://schemas.openxmlformats.org/officeDocument/2006/relationships/video" Target="../media/media1.wmv"/><Relationship Id="rId1" Type="http://schemas.microsoft.com/office/2007/relationships/media" Target="../media/media1.wmv"/><Relationship Id="rId6" Type="http://schemas.openxmlformats.org/officeDocument/2006/relationships/image" Target="../media/image4.png"/><Relationship Id="rId5" Type="http://schemas.openxmlformats.org/officeDocument/2006/relationships/image" Target="../media/image2.png"/><Relationship Id="rId4"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5.png"/><Relationship Id="rId2" Type="http://schemas.openxmlformats.org/officeDocument/2006/relationships/video" Target="../media/media1.wmv"/><Relationship Id="rId1" Type="http://schemas.microsoft.com/office/2007/relationships/media" Target="../media/media1.wmv"/><Relationship Id="rId6" Type="http://schemas.openxmlformats.org/officeDocument/2006/relationships/image" Target="../media/image4.png"/><Relationship Id="rId5" Type="http://schemas.openxmlformats.org/officeDocument/2006/relationships/image" Target="../media/image2.png"/><Relationship Id="rId4"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5.png"/><Relationship Id="rId2" Type="http://schemas.openxmlformats.org/officeDocument/2006/relationships/video" Target="../media/media1.wmv"/><Relationship Id="rId1" Type="http://schemas.microsoft.com/office/2007/relationships/media" Target="../media/media1.wmv"/><Relationship Id="rId6" Type="http://schemas.openxmlformats.org/officeDocument/2006/relationships/image" Target="../media/image4.png"/><Relationship Id="rId5" Type="http://schemas.openxmlformats.org/officeDocument/2006/relationships/image" Target="../media/image2.png"/><Relationship Id="rId4"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B5D82D5-A8DE-4005-901E-0CCFBB23B66E}"/>
              </a:ext>
            </a:extLst>
          </p:cNvPr>
          <p:cNvSpPr/>
          <p:nvPr/>
        </p:nvSpPr>
        <p:spPr>
          <a:xfrm>
            <a:off x="810425" y="979509"/>
            <a:ext cx="10359118" cy="2554545"/>
          </a:xfrm>
          <a:prstGeom prst="rect">
            <a:avLst/>
          </a:prstGeom>
          <a:noFill/>
        </p:spPr>
        <p:txBody>
          <a:bodyPr wrap="none" lIns="91440" tIns="45720" rIns="91440" bIns="45720">
            <a:spAutoFit/>
          </a:bodyPr>
          <a:lstStyle/>
          <a:p>
            <a:pPr algn="ctr"/>
            <a:r>
              <a:rPr lang="en-US" sz="8000" b="1" dirty="0" err="1">
                <a:ln w="12700">
                  <a:solidFill>
                    <a:schemeClr val="accent5"/>
                  </a:solidFill>
                  <a:prstDash val="solid"/>
                </a:ln>
                <a:pattFill prst="ltDnDiag">
                  <a:fgClr>
                    <a:schemeClr val="accent5">
                      <a:lumMod val="60000"/>
                      <a:lumOff val="40000"/>
                    </a:schemeClr>
                  </a:fgClr>
                  <a:bgClr>
                    <a:schemeClr val="bg1"/>
                  </a:bgClr>
                </a:pattFill>
                <a:latin typeface="Times New Roman" panose="02020603050405020304" pitchFamily="18" charset="0"/>
                <a:cs typeface="Times New Roman" panose="02020603050405020304" pitchFamily="18" charset="0"/>
              </a:rPr>
              <a:t>Tiết</a:t>
            </a:r>
            <a:r>
              <a:rPr lang="en-US" sz="8000" b="1" dirty="0">
                <a:ln w="12700">
                  <a:solidFill>
                    <a:schemeClr val="accent5"/>
                  </a:solidFill>
                  <a:prstDash val="solid"/>
                </a:ln>
                <a:pattFill prst="ltDnDiag">
                  <a:fgClr>
                    <a:schemeClr val="accent5">
                      <a:lumMod val="60000"/>
                      <a:lumOff val="40000"/>
                    </a:schemeClr>
                  </a:fgClr>
                  <a:bgClr>
                    <a:schemeClr val="bg1"/>
                  </a:bgClr>
                </a:pattFill>
                <a:latin typeface="Times New Roman" panose="02020603050405020304" pitchFamily="18" charset="0"/>
                <a:cs typeface="Times New Roman" panose="02020603050405020304" pitchFamily="18" charset="0"/>
              </a:rPr>
              <a:t>:</a:t>
            </a:r>
          </a:p>
          <a:p>
            <a:pPr algn="ctr"/>
            <a:r>
              <a:rPr lang="en-US" sz="8000" b="1" dirty="0">
                <a:ln w="12700">
                  <a:solidFill>
                    <a:schemeClr val="accent5"/>
                  </a:solidFill>
                  <a:prstDash val="solid"/>
                </a:ln>
                <a:pattFill prst="ltDnDiag">
                  <a:fgClr>
                    <a:schemeClr val="accent5">
                      <a:lumMod val="60000"/>
                      <a:lumOff val="40000"/>
                    </a:schemeClr>
                  </a:fgClr>
                  <a:bgClr>
                    <a:schemeClr val="bg1"/>
                  </a:bgClr>
                </a:pattFill>
                <a:latin typeface="Times New Roman" panose="02020603050405020304" pitchFamily="18" charset="0"/>
                <a:cs typeface="Times New Roman" panose="02020603050405020304" pitchFamily="18" charset="0"/>
              </a:rPr>
              <a:t>ÔN TẬP CH</a:t>
            </a:r>
            <a:r>
              <a:rPr lang="vi-VN" sz="8000" b="1" dirty="0">
                <a:ln w="12700">
                  <a:solidFill>
                    <a:schemeClr val="accent5"/>
                  </a:solidFill>
                  <a:prstDash val="solid"/>
                </a:ln>
                <a:pattFill prst="ltDnDiag">
                  <a:fgClr>
                    <a:schemeClr val="accent5">
                      <a:lumMod val="60000"/>
                      <a:lumOff val="40000"/>
                    </a:schemeClr>
                  </a:fgClr>
                  <a:bgClr>
                    <a:schemeClr val="bg1"/>
                  </a:bgClr>
                </a:pattFill>
                <a:latin typeface="Times New Roman" panose="02020603050405020304" pitchFamily="18" charset="0"/>
                <a:cs typeface="Times New Roman" panose="02020603050405020304" pitchFamily="18" charset="0"/>
              </a:rPr>
              <a:t>Ư</a:t>
            </a:r>
            <a:r>
              <a:rPr lang="en-US" sz="8000" b="1" dirty="0">
                <a:ln w="12700">
                  <a:solidFill>
                    <a:schemeClr val="accent5"/>
                  </a:solidFill>
                  <a:prstDash val="solid"/>
                </a:ln>
                <a:pattFill prst="ltDnDiag">
                  <a:fgClr>
                    <a:schemeClr val="accent5">
                      <a:lumMod val="60000"/>
                      <a:lumOff val="40000"/>
                    </a:schemeClr>
                  </a:fgClr>
                  <a:bgClr>
                    <a:schemeClr val="bg1"/>
                  </a:bgClr>
                </a:pattFill>
                <a:latin typeface="Times New Roman" panose="02020603050405020304" pitchFamily="18" charset="0"/>
                <a:cs typeface="Times New Roman" panose="02020603050405020304" pitchFamily="18" charset="0"/>
              </a:rPr>
              <a:t>ƠNG III</a:t>
            </a:r>
            <a:endParaRPr lang="en-US" sz="8000" b="1" cap="none" spc="0" dirty="0">
              <a:ln w="12700">
                <a:solidFill>
                  <a:schemeClr val="accent5"/>
                </a:solidFill>
                <a:prstDash val="solid"/>
              </a:ln>
              <a:pattFill prst="ltDnDiag">
                <a:fgClr>
                  <a:schemeClr val="accent5">
                    <a:lumMod val="60000"/>
                    <a:lumOff val="40000"/>
                  </a:schemeClr>
                </a:fgClr>
                <a:bgClr>
                  <a:schemeClr val="bg1"/>
                </a:bgClr>
              </a:patt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930917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cxnSp>
        <p:nvCxnSpPr>
          <p:cNvPr id="21" name="Straight Connector 20">
            <a:extLst>
              <a:ext uri="{FF2B5EF4-FFF2-40B4-BE49-F238E27FC236}">
                <a16:creationId xmlns:a16="http://schemas.microsoft.com/office/drawing/2014/main" id="{22D1FF8B-0C4C-4AA2-997A-50A980A97E6B}"/>
              </a:ext>
            </a:extLst>
          </p:cNvPr>
          <p:cNvCxnSpPr>
            <a:cxnSpLocks/>
          </p:cNvCxnSpPr>
          <p:nvPr/>
        </p:nvCxnSpPr>
        <p:spPr>
          <a:xfrm>
            <a:off x="3286539" y="1159047"/>
            <a:ext cx="8905461" cy="0"/>
          </a:xfrm>
          <a:prstGeom prst="line">
            <a:avLst/>
          </a:prstGeom>
          <a:ln w="762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pic>
        <p:nvPicPr>
          <p:cNvPr id="12" name="10MOI3">
            <a:hlinkClick r:id="" action="ppaction://media"/>
            <a:extLst>
              <a:ext uri="{FF2B5EF4-FFF2-40B4-BE49-F238E27FC236}">
                <a16:creationId xmlns:a16="http://schemas.microsoft.com/office/drawing/2014/main" id="{70A7596F-6B11-4F23-BE18-EDBD16AF70BA}"/>
              </a:ext>
            </a:extLst>
          </p:cNvPr>
          <p:cNvPicPr>
            <a:picLocks noChangeAspect="1"/>
          </p:cNvPicPr>
          <p:nvPr>
            <a:videoFile r:link="rId2"/>
            <p:extLst>
              <p:ext uri="{DAA4B4D4-6D71-4841-9C94-3DE7FCFB9230}">
                <p14:media xmlns:p14="http://schemas.microsoft.com/office/powerpoint/2010/main" r:embed="rId1"/>
              </p:ext>
            </p:extLst>
          </p:nvPr>
        </p:nvPicPr>
        <p:blipFill>
          <a:blip r:embed="rId6"/>
          <a:stretch>
            <a:fillRect/>
          </a:stretch>
        </p:blipFill>
        <p:spPr>
          <a:xfrm rot="20674058">
            <a:off x="453938" y="509128"/>
            <a:ext cx="2796634" cy="2182460"/>
          </a:xfrm>
          <a:prstGeom prst="rect">
            <a:avLst/>
          </a:prstGeom>
        </p:spPr>
      </p:pic>
      <p:pic>
        <p:nvPicPr>
          <p:cNvPr id="13" name="Picture 12">
            <a:extLst>
              <a:ext uri="{FF2B5EF4-FFF2-40B4-BE49-F238E27FC236}">
                <a16:creationId xmlns:a16="http://schemas.microsoft.com/office/drawing/2014/main" id="{8301CA5E-7D75-4C1C-B9C8-BF24FF5089F0}"/>
              </a:ext>
            </a:extLst>
          </p:cNvPr>
          <p:cNvPicPr>
            <a:picLocks noChangeAspect="1"/>
          </p:cNvPicPr>
          <p:nvPr/>
        </p:nvPicPr>
        <p:blipFill rotWithShape="1">
          <a:blip r:embed="rId7"/>
          <a:srcRect l="4075" t="6299" r="8837" b="5897"/>
          <a:stretch/>
        </p:blipFill>
        <p:spPr>
          <a:xfrm rot="15338478">
            <a:off x="673852" y="49002"/>
            <a:ext cx="2356807" cy="2938709"/>
          </a:xfrm>
          <a:custGeom>
            <a:avLst/>
            <a:gdLst>
              <a:gd name="connsiteX0" fmla="*/ 3050842 w 3374074"/>
              <a:gd name="connsiteY0" fmla="*/ 371274 h 5191676"/>
              <a:gd name="connsiteX1" fmla="*/ 323235 w 3374074"/>
              <a:gd name="connsiteY1" fmla="*/ 371274 h 5191676"/>
              <a:gd name="connsiteX2" fmla="*/ 323234 w 3374074"/>
              <a:gd name="connsiteY2" fmla="*/ 4821109 h 5191676"/>
              <a:gd name="connsiteX3" fmla="*/ 3050841 w 3374074"/>
              <a:gd name="connsiteY3" fmla="*/ 4821110 h 5191676"/>
              <a:gd name="connsiteX4" fmla="*/ 3374074 w 3374074"/>
              <a:gd name="connsiteY4" fmla="*/ 0 h 5191676"/>
              <a:gd name="connsiteX5" fmla="*/ 3374074 w 3374074"/>
              <a:gd name="connsiteY5" fmla="*/ 5191676 h 5191676"/>
              <a:gd name="connsiteX6" fmla="*/ 0 w 3374074"/>
              <a:gd name="connsiteY6" fmla="*/ 5191675 h 5191676"/>
              <a:gd name="connsiteX7" fmla="*/ 0 w 3374074"/>
              <a:gd name="connsiteY7" fmla="*/ 0 h 5191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74074" h="5191676">
                <a:moveTo>
                  <a:pt x="3050842" y="371274"/>
                </a:moveTo>
                <a:lnTo>
                  <a:pt x="323235" y="371274"/>
                </a:lnTo>
                <a:lnTo>
                  <a:pt x="323234" y="4821109"/>
                </a:lnTo>
                <a:lnTo>
                  <a:pt x="3050841" y="4821110"/>
                </a:lnTo>
                <a:close/>
                <a:moveTo>
                  <a:pt x="3374074" y="0"/>
                </a:moveTo>
                <a:lnTo>
                  <a:pt x="3374074" y="5191676"/>
                </a:lnTo>
                <a:lnTo>
                  <a:pt x="0" y="5191675"/>
                </a:lnTo>
                <a:lnTo>
                  <a:pt x="0" y="0"/>
                </a:lnTo>
                <a:close/>
              </a:path>
            </a:pathLst>
          </a:custGeom>
        </p:spPr>
      </p:pic>
      <p:sp>
        <p:nvSpPr>
          <p:cNvPr id="10" name="Freeform: Shape 9">
            <a:extLst>
              <a:ext uri="{FF2B5EF4-FFF2-40B4-BE49-F238E27FC236}">
                <a16:creationId xmlns:a16="http://schemas.microsoft.com/office/drawing/2014/main" id="{F6A38DF0-3F39-44FA-9250-699C2006F297}"/>
              </a:ext>
            </a:extLst>
          </p:cNvPr>
          <p:cNvSpPr/>
          <p:nvPr/>
        </p:nvSpPr>
        <p:spPr>
          <a:xfrm flipH="1">
            <a:off x="3930401" y="311742"/>
            <a:ext cx="7899142" cy="1720253"/>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rgbClr val="0070C0"/>
          </a:solidFill>
          <a:ln w="38100" cap="flat" cmpd="sng" algn="ctr">
            <a:solidFill>
              <a:sysClr val="window" lastClr="FFFFFF"/>
            </a:solidFill>
            <a:prstDash val="solid"/>
            <a:miter lim="800000"/>
          </a:ln>
          <a:effectLst>
            <a:innerShdw blurRad="114300">
              <a:prstClr val="black"/>
            </a:innerShdw>
          </a:effectLst>
          <a:scene3d>
            <a:camera prst="orthographicFront"/>
            <a:lightRig rig="threePt" dir="t"/>
          </a:scene3d>
          <a:sp3d>
            <a:bevelT prst="relaxedInset"/>
          </a:sp3d>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cxnSp>
        <p:nvCxnSpPr>
          <p:cNvPr id="11" name="Straight Connector 10">
            <a:extLst>
              <a:ext uri="{FF2B5EF4-FFF2-40B4-BE49-F238E27FC236}">
                <a16:creationId xmlns:a16="http://schemas.microsoft.com/office/drawing/2014/main" id="{7753C32C-006E-4A92-852D-FCAF78B78368}"/>
              </a:ext>
            </a:extLst>
          </p:cNvPr>
          <p:cNvCxnSpPr/>
          <p:nvPr/>
        </p:nvCxnSpPr>
        <p:spPr>
          <a:xfrm>
            <a:off x="41679" y="3928771"/>
            <a:ext cx="12192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E2F53D9-0A2F-45ED-958E-20C9C2BF479C}"/>
              </a:ext>
            </a:extLst>
          </p:cNvPr>
          <p:cNvCxnSpPr/>
          <p:nvPr/>
        </p:nvCxnSpPr>
        <p:spPr>
          <a:xfrm>
            <a:off x="41679" y="5715270"/>
            <a:ext cx="12192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15" name="bang a">
            <a:extLst>
              <a:ext uri="{FF2B5EF4-FFF2-40B4-BE49-F238E27FC236}">
                <a16:creationId xmlns:a16="http://schemas.microsoft.com/office/drawing/2014/main" id="{83F04E98-1B92-47BF-96D7-43520D79D72C}"/>
              </a:ext>
            </a:extLst>
          </p:cNvPr>
          <p:cNvSpPr/>
          <p:nvPr/>
        </p:nvSpPr>
        <p:spPr>
          <a:xfrm flipH="1">
            <a:off x="846227" y="3429000"/>
            <a:ext cx="5249773" cy="1054033"/>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vi-VN" sz="3600" b="1" dirty="0">
                <a:solidFill>
                  <a:prstClr val="white"/>
                </a:solidFill>
                <a:latin typeface="Times New Roman" panose="02020603050405020304" pitchFamily="18" charset="0"/>
                <a:cs typeface="Times New Roman" panose="02020603050405020304" pitchFamily="18" charset="0"/>
              </a:rPr>
              <a:t>A. Người đứng cả hai chân.</a:t>
            </a:r>
            <a:endParaRPr kumimoji="0" lang="en-US" sz="36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16" name="bang a">
            <a:extLst>
              <a:ext uri="{FF2B5EF4-FFF2-40B4-BE49-F238E27FC236}">
                <a16:creationId xmlns:a16="http://schemas.microsoft.com/office/drawing/2014/main" id="{312CB50E-FBB3-4A74-9AA2-BFDFED82119B}"/>
              </a:ext>
            </a:extLst>
          </p:cNvPr>
          <p:cNvSpPr/>
          <p:nvPr/>
        </p:nvSpPr>
        <p:spPr>
          <a:xfrm flipH="1">
            <a:off x="6539953" y="3325124"/>
            <a:ext cx="5249773" cy="1169504"/>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vi-VN" sz="3600" b="1">
                <a:solidFill>
                  <a:prstClr val="white"/>
                </a:solidFill>
                <a:latin typeface="Times New Roman" panose="02020603050405020304" pitchFamily="18" charset="0"/>
                <a:cs typeface="Times New Roman" panose="02020603050405020304" pitchFamily="18" charset="0"/>
              </a:rPr>
              <a:t>B. Người đứng co một chân</a:t>
            </a:r>
            <a:endParaRPr kumimoji="0" lang="en-US" sz="36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7" name="bang a">
            <a:extLst>
              <a:ext uri="{FF2B5EF4-FFF2-40B4-BE49-F238E27FC236}">
                <a16:creationId xmlns:a16="http://schemas.microsoft.com/office/drawing/2014/main" id="{F15C04E7-87CF-4C42-877A-A88DC8B3A917}"/>
              </a:ext>
            </a:extLst>
          </p:cNvPr>
          <p:cNvSpPr/>
          <p:nvPr/>
        </p:nvSpPr>
        <p:spPr>
          <a:xfrm flipH="1">
            <a:off x="887906" y="5180026"/>
            <a:ext cx="5249773" cy="1032446"/>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vi-VN" sz="3200" b="1" dirty="0">
                <a:solidFill>
                  <a:prstClr val="white"/>
                </a:solidFill>
                <a:latin typeface="Times New Roman" panose="02020603050405020304" pitchFamily="18" charset="0"/>
                <a:cs typeface="Times New Roman" panose="02020603050405020304" pitchFamily="18" charset="0"/>
              </a:rPr>
              <a:t>C. Người đứng cả 2 chân nhưng cúi gập.</a:t>
            </a:r>
            <a:endParaRPr kumimoji="0" lang="en-US" sz="32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18" name="bang a">
            <a:extLst>
              <a:ext uri="{FF2B5EF4-FFF2-40B4-BE49-F238E27FC236}">
                <a16:creationId xmlns:a16="http://schemas.microsoft.com/office/drawing/2014/main" id="{19EED264-AA5C-4A8D-A5B5-5AE82B5E165D}"/>
              </a:ext>
            </a:extLst>
          </p:cNvPr>
          <p:cNvSpPr/>
          <p:nvPr/>
        </p:nvSpPr>
        <p:spPr>
          <a:xfrm flipH="1">
            <a:off x="6621981" y="5180028"/>
            <a:ext cx="5249773" cy="1070483"/>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vi-VN" sz="3600" b="1" dirty="0">
                <a:solidFill>
                  <a:prstClr val="white"/>
                </a:solidFill>
                <a:latin typeface="+mj-lt"/>
              </a:rPr>
              <a:t>D. Người đứng co một chân và tay cầm quả tạ</a:t>
            </a:r>
            <a:endParaRPr kumimoji="0" lang="en-US" sz="3600" b="1" i="0" u="none" strike="noStrike" kern="1200" cap="none" spc="0" normalizeH="0" baseline="0" noProof="0" dirty="0">
              <a:ln>
                <a:noFill/>
              </a:ln>
              <a:solidFill>
                <a:prstClr val="white"/>
              </a:solidFill>
              <a:effectLst/>
              <a:uLnTx/>
              <a:uFillTx/>
              <a:latin typeface="+mj-lt"/>
            </a:endParaRPr>
          </a:p>
        </p:txBody>
      </p:sp>
      <p:sp>
        <p:nvSpPr>
          <p:cNvPr id="19" name="TextBox 18">
            <a:extLst>
              <a:ext uri="{FF2B5EF4-FFF2-40B4-BE49-F238E27FC236}">
                <a16:creationId xmlns:a16="http://schemas.microsoft.com/office/drawing/2014/main" id="{EFBF0DE1-E3CD-4E44-BDCF-70C34F08BD29}"/>
              </a:ext>
            </a:extLst>
          </p:cNvPr>
          <p:cNvSpPr txBox="1"/>
          <p:nvPr/>
        </p:nvSpPr>
        <p:spPr>
          <a:xfrm>
            <a:off x="4573210" y="516127"/>
            <a:ext cx="6905072" cy="1200329"/>
          </a:xfrm>
          <a:prstGeom prst="rect">
            <a:avLst/>
          </a:prstGeom>
          <a:noFill/>
        </p:spPr>
        <p:txBody>
          <a:bodyPr wrap="square" rtlCol="0">
            <a:spAutoFit/>
          </a:bodyPr>
          <a:lstStyle/>
          <a:p>
            <a:pPr lvl="0" algn="ctr">
              <a:defRPr/>
            </a:pPr>
            <a:r>
              <a:rPr lang="en-US" sz="3600" b="1" dirty="0" err="1">
                <a:solidFill>
                  <a:prstClr val="white"/>
                </a:solidFill>
                <a:latin typeface="Times New Roman" panose="02020603050405020304" pitchFamily="18" charset="0"/>
                <a:cs typeface="Times New Roman" panose="02020603050405020304" pitchFamily="18" charset="0"/>
              </a:rPr>
              <a:t>Câu</a:t>
            </a:r>
            <a:r>
              <a:rPr lang="en-US" sz="3600" b="1" dirty="0">
                <a:solidFill>
                  <a:prstClr val="white"/>
                </a:solidFill>
                <a:latin typeface="Times New Roman" panose="02020603050405020304" pitchFamily="18" charset="0"/>
                <a:cs typeface="Times New Roman" panose="02020603050405020304" pitchFamily="18" charset="0"/>
              </a:rPr>
              <a:t> </a:t>
            </a:r>
            <a:r>
              <a:rPr lang="vi-VN" sz="3600" b="1" dirty="0">
                <a:solidFill>
                  <a:prstClr val="white"/>
                </a:solidFill>
                <a:latin typeface="Times New Roman" panose="02020603050405020304" pitchFamily="18" charset="0"/>
                <a:cs typeface="Times New Roman" panose="02020603050405020304" pitchFamily="18" charset="0"/>
              </a:rPr>
              <a:t>6: Trường hợp nào dưới đây áp lực lên mặt sán là lớn nhất</a:t>
            </a:r>
            <a:r>
              <a:rPr lang="en-US" sz="3600" b="1" dirty="0">
                <a:solidFill>
                  <a:prstClr val="white"/>
                </a:solidFill>
                <a:latin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16950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arn(inVertical)">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barn(inVertical)">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barn(inVertical)">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barn(inVertical)">
                                      <p:cBhvr>
                                        <p:cTn id="27" dur="500"/>
                                        <p:tgtEl>
                                          <p:spTgt spid="18"/>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mph" presetSubtype="0" fill="hold" grpId="1" nodeType="clickEffect">
                                  <p:stCondLst>
                                    <p:cond delay="0"/>
                                  </p:stCondLst>
                                  <p:childTnLst>
                                    <p:animClr clrSpc="hsl" dir="cw">
                                      <p:cBhvr override="childStyle">
                                        <p:cTn id="31" dur="500" fill="hold"/>
                                        <p:tgtEl>
                                          <p:spTgt spid="18"/>
                                        </p:tgtEl>
                                        <p:attrNameLst>
                                          <p:attrName>style.color</p:attrName>
                                        </p:attrNameLst>
                                      </p:cBhvr>
                                      <p:by>
                                        <p:hsl h="7200000" s="0" l="0"/>
                                      </p:by>
                                    </p:animClr>
                                    <p:animClr clrSpc="hsl" dir="cw">
                                      <p:cBhvr>
                                        <p:cTn id="32" dur="500" fill="hold"/>
                                        <p:tgtEl>
                                          <p:spTgt spid="18"/>
                                        </p:tgtEl>
                                        <p:attrNameLst>
                                          <p:attrName>fillcolor</p:attrName>
                                        </p:attrNameLst>
                                      </p:cBhvr>
                                      <p:by>
                                        <p:hsl h="7200000" s="0" l="0"/>
                                      </p:by>
                                    </p:animClr>
                                    <p:animClr clrSpc="hsl" dir="cw">
                                      <p:cBhvr>
                                        <p:cTn id="33" dur="500" fill="hold"/>
                                        <p:tgtEl>
                                          <p:spTgt spid="18"/>
                                        </p:tgtEl>
                                        <p:attrNameLst>
                                          <p:attrName>stroke.color</p:attrName>
                                        </p:attrNameLst>
                                      </p:cBhvr>
                                      <p:by>
                                        <p:hsl h="7200000" s="0" l="0"/>
                                      </p:by>
                                    </p:animClr>
                                    <p:set>
                                      <p:cBhvr>
                                        <p:cTn id="34" dur="500" fill="hold"/>
                                        <p:tgtEl>
                                          <p:spTgt spid="1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5" restart="whenNotActive" fill="hold" evtFilter="cancelBubble" nodeType="interactiveSeq">
                <p:stCondLst>
                  <p:cond evt="onClick" delay="0">
                    <p:tgtEl>
                      <p:spTgt spid="12"/>
                    </p:tgtEl>
                  </p:cond>
                </p:stCondLst>
                <p:endSync evt="end" delay="0">
                  <p:rtn val="all"/>
                </p:endSync>
                <p:childTnLst>
                  <p:par>
                    <p:cTn id="36" fill="hold">
                      <p:stCondLst>
                        <p:cond delay="0"/>
                      </p:stCondLst>
                      <p:childTnLst>
                        <p:par>
                          <p:cTn id="37" fill="hold">
                            <p:stCondLst>
                              <p:cond delay="0"/>
                            </p:stCondLst>
                            <p:childTnLst>
                              <p:par>
                                <p:cTn id="38" presetID="2" presetClass="mediacall" presetSubtype="0" fill="hold" nodeType="clickEffect">
                                  <p:stCondLst>
                                    <p:cond delay="0"/>
                                  </p:stCondLst>
                                  <p:childTnLst>
                                    <p:cmd type="call" cmd="togglePause">
                                      <p:cBhvr>
                                        <p:cTn id="39" dur="1" fill="hold"/>
                                        <p:tgtEl>
                                          <p:spTgt spid="12"/>
                                        </p:tgtEl>
                                      </p:cBhvr>
                                    </p:cmd>
                                  </p:childTnLst>
                                </p:cTn>
                              </p:par>
                            </p:childTnLst>
                          </p:cTn>
                        </p:par>
                      </p:childTnLst>
                    </p:cTn>
                  </p:par>
                </p:childTnLst>
              </p:cTn>
              <p:nextCondLst>
                <p:cond evt="onClick" delay="0">
                  <p:tgtEl>
                    <p:spTgt spid="12"/>
                  </p:tgtEl>
                </p:cond>
              </p:nextCondLst>
            </p:seq>
            <p:video>
              <p:cMediaNode vol="80000">
                <p:cTn id="40" fill="hold" display="0">
                  <p:stCondLst>
                    <p:cond delay="indefinite"/>
                  </p:stCondLst>
                </p:cTn>
                <p:tgtEl>
                  <p:spTgt spid="12"/>
                </p:tgtEl>
              </p:cMediaNode>
            </p:video>
          </p:childTnLst>
        </p:cTn>
      </p:par>
    </p:tnLst>
    <p:bldLst>
      <p:bldP spid="15" grpId="0" animBg="1"/>
      <p:bldP spid="16" grpId="0" animBg="1"/>
      <p:bldP spid="17" grpId="0" animBg="1"/>
      <p:bldP spid="18" grpId="0" animBg="1"/>
      <p:bldP spid="18" grpId="1" animBg="1"/>
      <p:bldP spid="1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cxnSp>
        <p:nvCxnSpPr>
          <p:cNvPr id="21" name="Straight Connector 20">
            <a:extLst>
              <a:ext uri="{FF2B5EF4-FFF2-40B4-BE49-F238E27FC236}">
                <a16:creationId xmlns:a16="http://schemas.microsoft.com/office/drawing/2014/main" id="{22D1FF8B-0C4C-4AA2-997A-50A980A97E6B}"/>
              </a:ext>
            </a:extLst>
          </p:cNvPr>
          <p:cNvCxnSpPr>
            <a:cxnSpLocks/>
          </p:cNvCxnSpPr>
          <p:nvPr/>
        </p:nvCxnSpPr>
        <p:spPr>
          <a:xfrm>
            <a:off x="3286539" y="1159047"/>
            <a:ext cx="8905461" cy="0"/>
          </a:xfrm>
          <a:prstGeom prst="line">
            <a:avLst/>
          </a:prstGeom>
          <a:ln w="762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pic>
        <p:nvPicPr>
          <p:cNvPr id="12" name="10MOI3">
            <a:hlinkClick r:id="" action="ppaction://media"/>
            <a:extLst>
              <a:ext uri="{FF2B5EF4-FFF2-40B4-BE49-F238E27FC236}">
                <a16:creationId xmlns:a16="http://schemas.microsoft.com/office/drawing/2014/main" id="{70A7596F-6B11-4F23-BE18-EDBD16AF70BA}"/>
              </a:ext>
            </a:extLst>
          </p:cNvPr>
          <p:cNvPicPr>
            <a:picLocks noChangeAspect="1"/>
          </p:cNvPicPr>
          <p:nvPr>
            <a:videoFile r:link="rId2"/>
            <p:extLst>
              <p:ext uri="{DAA4B4D4-6D71-4841-9C94-3DE7FCFB9230}">
                <p14:media xmlns:p14="http://schemas.microsoft.com/office/powerpoint/2010/main" r:embed="rId1"/>
              </p:ext>
            </p:extLst>
          </p:nvPr>
        </p:nvPicPr>
        <p:blipFill>
          <a:blip r:embed="rId6"/>
          <a:stretch>
            <a:fillRect/>
          </a:stretch>
        </p:blipFill>
        <p:spPr>
          <a:xfrm rot="20674058">
            <a:off x="453938" y="509128"/>
            <a:ext cx="2796634" cy="2182460"/>
          </a:xfrm>
          <a:prstGeom prst="rect">
            <a:avLst/>
          </a:prstGeom>
        </p:spPr>
      </p:pic>
      <p:pic>
        <p:nvPicPr>
          <p:cNvPr id="13" name="Picture 12">
            <a:extLst>
              <a:ext uri="{FF2B5EF4-FFF2-40B4-BE49-F238E27FC236}">
                <a16:creationId xmlns:a16="http://schemas.microsoft.com/office/drawing/2014/main" id="{8301CA5E-7D75-4C1C-B9C8-BF24FF5089F0}"/>
              </a:ext>
            </a:extLst>
          </p:cNvPr>
          <p:cNvPicPr>
            <a:picLocks noChangeAspect="1"/>
          </p:cNvPicPr>
          <p:nvPr/>
        </p:nvPicPr>
        <p:blipFill rotWithShape="1">
          <a:blip r:embed="rId7"/>
          <a:srcRect l="4075" t="6299" r="8837" b="5897"/>
          <a:stretch/>
        </p:blipFill>
        <p:spPr>
          <a:xfrm rot="15338478">
            <a:off x="673852" y="49002"/>
            <a:ext cx="2356807" cy="2938709"/>
          </a:xfrm>
          <a:custGeom>
            <a:avLst/>
            <a:gdLst>
              <a:gd name="connsiteX0" fmla="*/ 3050842 w 3374074"/>
              <a:gd name="connsiteY0" fmla="*/ 371274 h 5191676"/>
              <a:gd name="connsiteX1" fmla="*/ 323235 w 3374074"/>
              <a:gd name="connsiteY1" fmla="*/ 371274 h 5191676"/>
              <a:gd name="connsiteX2" fmla="*/ 323234 w 3374074"/>
              <a:gd name="connsiteY2" fmla="*/ 4821109 h 5191676"/>
              <a:gd name="connsiteX3" fmla="*/ 3050841 w 3374074"/>
              <a:gd name="connsiteY3" fmla="*/ 4821110 h 5191676"/>
              <a:gd name="connsiteX4" fmla="*/ 3374074 w 3374074"/>
              <a:gd name="connsiteY4" fmla="*/ 0 h 5191676"/>
              <a:gd name="connsiteX5" fmla="*/ 3374074 w 3374074"/>
              <a:gd name="connsiteY5" fmla="*/ 5191676 h 5191676"/>
              <a:gd name="connsiteX6" fmla="*/ 0 w 3374074"/>
              <a:gd name="connsiteY6" fmla="*/ 5191675 h 5191676"/>
              <a:gd name="connsiteX7" fmla="*/ 0 w 3374074"/>
              <a:gd name="connsiteY7" fmla="*/ 0 h 5191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74074" h="5191676">
                <a:moveTo>
                  <a:pt x="3050842" y="371274"/>
                </a:moveTo>
                <a:lnTo>
                  <a:pt x="323235" y="371274"/>
                </a:lnTo>
                <a:lnTo>
                  <a:pt x="323234" y="4821109"/>
                </a:lnTo>
                <a:lnTo>
                  <a:pt x="3050841" y="4821110"/>
                </a:lnTo>
                <a:close/>
                <a:moveTo>
                  <a:pt x="3374074" y="0"/>
                </a:moveTo>
                <a:lnTo>
                  <a:pt x="3374074" y="5191676"/>
                </a:lnTo>
                <a:lnTo>
                  <a:pt x="0" y="5191675"/>
                </a:lnTo>
                <a:lnTo>
                  <a:pt x="0" y="0"/>
                </a:lnTo>
                <a:close/>
              </a:path>
            </a:pathLst>
          </a:custGeom>
        </p:spPr>
      </p:pic>
      <p:sp>
        <p:nvSpPr>
          <p:cNvPr id="10" name="Freeform: Shape 9">
            <a:extLst>
              <a:ext uri="{FF2B5EF4-FFF2-40B4-BE49-F238E27FC236}">
                <a16:creationId xmlns:a16="http://schemas.microsoft.com/office/drawing/2014/main" id="{F6A38DF0-3F39-44FA-9250-699C2006F297}"/>
              </a:ext>
            </a:extLst>
          </p:cNvPr>
          <p:cNvSpPr/>
          <p:nvPr/>
        </p:nvSpPr>
        <p:spPr>
          <a:xfrm flipH="1">
            <a:off x="3930401" y="311742"/>
            <a:ext cx="7899142" cy="1720253"/>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rgbClr val="0070C0"/>
          </a:solidFill>
          <a:ln w="38100" cap="flat" cmpd="sng" algn="ctr">
            <a:solidFill>
              <a:sysClr val="window" lastClr="FFFFFF"/>
            </a:solidFill>
            <a:prstDash val="solid"/>
            <a:miter lim="800000"/>
          </a:ln>
          <a:effectLst>
            <a:innerShdw blurRad="114300">
              <a:prstClr val="black"/>
            </a:innerShdw>
          </a:effectLst>
          <a:scene3d>
            <a:camera prst="orthographicFront"/>
            <a:lightRig rig="threePt" dir="t"/>
          </a:scene3d>
          <a:sp3d>
            <a:bevelT prst="relaxedInset"/>
          </a:sp3d>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cxnSp>
        <p:nvCxnSpPr>
          <p:cNvPr id="11" name="Straight Connector 10">
            <a:extLst>
              <a:ext uri="{FF2B5EF4-FFF2-40B4-BE49-F238E27FC236}">
                <a16:creationId xmlns:a16="http://schemas.microsoft.com/office/drawing/2014/main" id="{7753C32C-006E-4A92-852D-FCAF78B78368}"/>
              </a:ext>
            </a:extLst>
          </p:cNvPr>
          <p:cNvCxnSpPr/>
          <p:nvPr/>
        </p:nvCxnSpPr>
        <p:spPr>
          <a:xfrm>
            <a:off x="41679" y="3928771"/>
            <a:ext cx="12192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E2F53D9-0A2F-45ED-958E-20C9C2BF479C}"/>
              </a:ext>
            </a:extLst>
          </p:cNvPr>
          <p:cNvCxnSpPr/>
          <p:nvPr/>
        </p:nvCxnSpPr>
        <p:spPr>
          <a:xfrm>
            <a:off x="41679" y="5715270"/>
            <a:ext cx="12192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15" name="bang a">
            <a:extLst>
              <a:ext uri="{FF2B5EF4-FFF2-40B4-BE49-F238E27FC236}">
                <a16:creationId xmlns:a16="http://schemas.microsoft.com/office/drawing/2014/main" id="{83F04E98-1B92-47BF-96D7-43520D79D72C}"/>
              </a:ext>
            </a:extLst>
          </p:cNvPr>
          <p:cNvSpPr/>
          <p:nvPr/>
        </p:nvSpPr>
        <p:spPr>
          <a:xfrm flipH="1">
            <a:off x="846227" y="3429000"/>
            <a:ext cx="5249773" cy="1054033"/>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3200" b="1" dirty="0">
                <a:solidFill>
                  <a:prstClr val="white"/>
                </a:solidFill>
                <a:latin typeface="Times New Roman" panose="02020603050405020304" pitchFamily="18" charset="0"/>
                <a:cs typeface="Times New Roman" panose="02020603050405020304" pitchFamily="18" charset="0"/>
              </a:rPr>
              <a:t>A. </a:t>
            </a:r>
            <a:r>
              <a:rPr lang="en-US" sz="3200" b="1" dirty="0" err="1">
                <a:solidFill>
                  <a:prstClr val="white"/>
                </a:solidFill>
                <a:latin typeface="Times New Roman" panose="02020603050405020304" pitchFamily="18" charset="0"/>
                <a:cs typeface="Times New Roman" panose="02020603050405020304" pitchFamily="18" charset="0"/>
              </a:rPr>
              <a:t>Vì</a:t>
            </a:r>
            <a:r>
              <a:rPr lang="en-US" sz="3200" b="1" dirty="0">
                <a:solidFill>
                  <a:prstClr val="white"/>
                </a:solidFill>
                <a:latin typeface="Times New Roman" panose="02020603050405020304" pitchFamily="18" charset="0"/>
                <a:cs typeface="Times New Roman" panose="02020603050405020304" pitchFamily="18" charset="0"/>
              </a:rPr>
              <a:t> </a:t>
            </a:r>
            <a:r>
              <a:rPr lang="en-US" sz="3200" b="1" dirty="0" err="1">
                <a:solidFill>
                  <a:prstClr val="white"/>
                </a:solidFill>
                <a:latin typeface="Times New Roman" panose="02020603050405020304" pitchFamily="18" charset="0"/>
                <a:cs typeface="Times New Roman" panose="02020603050405020304" pitchFamily="18" charset="0"/>
              </a:rPr>
              <a:t>khi</a:t>
            </a:r>
            <a:r>
              <a:rPr lang="en-US" sz="3200" b="1" dirty="0">
                <a:solidFill>
                  <a:prstClr val="white"/>
                </a:solidFill>
                <a:latin typeface="Times New Roman" panose="02020603050405020304" pitchFamily="18" charset="0"/>
                <a:cs typeface="Times New Roman" panose="02020603050405020304" pitchFamily="18" charset="0"/>
              </a:rPr>
              <a:t> </a:t>
            </a:r>
            <a:r>
              <a:rPr lang="en-US" sz="3200" b="1" dirty="0" err="1">
                <a:solidFill>
                  <a:prstClr val="white"/>
                </a:solidFill>
                <a:latin typeface="Times New Roman" panose="02020603050405020304" pitchFamily="18" charset="0"/>
                <a:cs typeface="Times New Roman" panose="02020603050405020304" pitchFamily="18" charset="0"/>
              </a:rPr>
              <a:t>lặn</a:t>
            </a:r>
            <a:r>
              <a:rPr lang="en-US" sz="3200" b="1" dirty="0">
                <a:solidFill>
                  <a:prstClr val="white"/>
                </a:solidFill>
                <a:latin typeface="Times New Roman" panose="02020603050405020304" pitchFamily="18" charset="0"/>
                <a:cs typeface="Times New Roman" panose="02020603050405020304" pitchFamily="18" charset="0"/>
              </a:rPr>
              <a:t> </a:t>
            </a:r>
            <a:r>
              <a:rPr lang="en-US" sz="3200" b="1" dirty="0" err="1">
                <a:solidFill>
                  <a:prstClr val="white"/>
                </a:solidFill>
                <a:latin typeface="Times New Roman" panose="02020603050405020304" pitchFamily="18" charset="0"/>
                <a:cs typeface="Times New Roman" panose="02020603050405020304" pitchFamily="18" charset="0"/>
              </a:rPr>
              <a:t>sâu</a:t>
            </a:r>
            <a:r>
              <a:rPr lang="en-US" sz="3200" b="1" dirty="0">
                <a:solidFill>
                  <a:prstClr val="white"/>
                </a:solidFill>
                <a:latin typeface="Times New Roman" panose="02020603050405020304" pitchFamily="18" charset="0"/>
                <a:cs typeface="Times New Roman" panose="02020603050405020304" pitchFamily="18" charset="0"/>
              </a:rPr>
              <a:t>, </a:t>
            </a:r>
            <a:r>
              <a:rPr lang="en-US" sz="3200" b="1" dirty="0" err="1">
                <a:solidFill>
                  <a:prstClr val="white"/>
                </a:solidFill>
                <a:latin typeface="Times New Roman" panose="02020603050405020304" pitchFamily="18" charset="0"/>
                <a:cs typeface="Times New Roman" panose="02020603050405020304" pitchFamily="18" charset="0"/>
              </a:rPr>
              <a:t>nhiệt</a:t>
            </a:r>
            <a:r>
              <a:rPr lang="en-US" sz="3200" b="1" dirty="0">
                <a:solidFill>
                  <a:prstClr val="white"/>
                </a:solidFill>
                <a:latin typeface="Times New Roman" panose="02020603050405020304" pitchFamily="18" charset="0"/>
                <a:cs typeface="Times New Roman" panose="02020603050405020304" pitchFamily="18" charset="0"/>
              </a:rPr>
              <a:t> </a:t>
            </a:r>
            <a:r>
              <a:rPr lang="en-US" sz="3200" b="1" dirty="0" err="1">
                <a:solidFill>
                  <a:prstClr val="white"/>
                </a:solidFill>
                <a:latin typeface="Times New Roman" panose="02020603050405020304" pitchFamily="18" charset="0"/>
                <a:cs typeface="Times New Roman" panose="02020603050405020304" pitchFamily="18" charset="0"/>
              </a:rPr>
              <a:t>độ</a:t>
            </a:r>
            <a:r>
              <a:rPr lang="en-US" sz="3200" b="1" dirty="0">
                <a:solidFill>
                  <a:prstClr val="white"/>
                </a:solidFill>
                <a:latin typeface="Times New Roman" panose="02020603050405020304" pitchFamily="18" charset="0"/>
                <a:cs typeface="Times New Roman" panose="02020603050405020304" pitchFamily="18" charset="0"/>
              </a:rPr>
              <a:t> </a:t>
            </a:r>
            <a:r>
              <a:rPr lang="en-US" sz="3200" b="1" dirty="0" err="1">
                <a:solidFill>
                  <a:prstClr val="white"/>
                </a:solidFill>
                <a:latin typeface="Times New Roman" panose="02020603050405020304" pitchFamily="18" charset="0"/>
                <a:cs typeface="Times New Roman" panose="02020603050405020304" pitchFamily="18" charset="0"/>
              </a:rPr>
              <a:t>rất</a:t>
            </a:r>
            <a:r>
              <a:rPr lang="en-US" sz="3200" b="1" dirty="0">
                <a:solidFill>
                  <a:prstClr val="white"/>
                </a:solidFill>
                <a:latin typeface="Times New Roman" panose="02020603050405020304" pitchFamily="18" charset="0"/>
                <a:cs typeface="Times New Roman" panose="02020603050405020304" pitchFamily="18" charset="0"/>
              </a:rPr>
              <a:t> </a:t>
            </a:r>
            <a:r>
              <a:rPr lang="en-US" sz="3200" b="1" dirty="0" err="1">
                <a:solidFill>
                  <a:prstClr val="white"/>
                </a:solidFill>
                <a:latin typeface="Times New Roman" panose="02020603050405020304" pitchFamily="18" charset="0"/>
                <a:cs typeface="Times New Roman" panose="02020603050405020304" pitchFamily="18" charset="0"/>
              </a:rPr>
              <a:t>thấp</a:t>
            </a:r>
            <a:r>
              <a:rPr lang="en-US" sz="3200" b="1" dirty="0">
                <a:solidFill>
                  <a:prstClr val="white"/>
                </a:solidFill>
                <a:latin typeface="Times New Roman" panose="02020603050405020304" pitchFamily="18" charset="0"/>
                <a:cs typeface="Times New Roman" panose="02020603050405020304" pitchFamily="18" charset="0"/>
              </a:rPr>
              <a:t>.</a:t>
            </a:r>
            <a:endParaRPr kumimoji="0" lang="en-US" sz="32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16" name="bang a">
            <a:extLst>
              <a:ext uri="{FF2B5EF4-FFF2-40B4-BE49-F238E27FC236}">
                <a16:creationId xmlns:a16="http://schemas.microsoft.com/office/drawing/2014/main" id="{312CB50E-FBB3-4A74-9AA2-BFDFED82119B}"/>
              </a:ext>
            </a:extLst>
          </p:cNvPr>
          <p:cNvSpPr/>
          <p:nvPr/>
        </p:nvSpPr>
        <p:spPr>
          <a:xfrm flipH="1">
            <a:off x="6539953" y="3325124"/>
            <a:ext cx="5249773" cy="1169504"/>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3200" b="1" dirty="0">
                <a:solidFill>
                  <a:prstClr val="white"/>
                </a:solidFill>
                <a:latin typeface="Times New Roman" panose="02020603050405020304" pitchFamily="18" charset="0"/>
                <a:cs typeface="Times New Roman" panose="02020603050405020304" pitchFamily="18" charset="0"/>
              </a:rPr>
              <a:t> B. </a:t>
            </a:r>
            <a:r>
              <a:rPr lang="en-US" sz="3200" b="1" dirty="0" err="1">
                <a:solidFill>
                  <a:prstClr val="white"/>
                </a:solidFill>
                <a:latin typeface="Times New Roman" panose="02020603050405020304" pitchFamily="18" charset="0"/>
                <a:cs typeface="Times New Roman" panose="02020603050405020304" pitchFamily="18" charset="0"/>
              </a:rPr>
              <a:t>Vì</a:t>
            </a:r>
            <a:r>
              <a:rPr lang="en-US" sz="3200" b="1" dirty="0">
                <a:solidFill>
                  <a:prstClr val="white"/>
                </a:solidFill>
                <a:latin typeface="Times New Roman" panose="02020603050405020304" pitchFamily="18" charset="0"/>
                <a:cs typeface="Times New Roman" panose="02020603050405020304" pitchFamily="18" charset="0"/>
              </a:rPr>
              <a:t> </a:t>
            </a:r>
            <a:r>
              <a:rPr lang="en-US" sz="3200" b="1" dirty="0" err="1">
                <a:solidFill>
                  <a:prstClr val="white"/>
                </a:solidFill>
                <a:latin typeface="Times New Roman" panose="02020603050405020304" pitchFamily="18" charset="0"/>
                <a:cs typeface="Times New Roman" panose="02020603050405020304" pitchFamily="18" charset="0"/>
              </a:rPr>
              <a:t>khi</a:t>
            </a:r>
            <a:r>
              <a:rPr lang="en-US" sz="3200" b="1" dirty="0">
                <a:solidFill>
                  <a:prstClr val="white"/>
                </a:solidFill>
                <a:latin typeface="Times New Roman" panose="02020603050405020304" pitchFamily="18" charset="0"/>
                <a:cs typeface="Times New Roman" panose="02020603050405020304" pitchFamily="18" charset="0"/>
              </a:rPr>
              <a:t> </a:t>
            </a:r>
            <a:r>
              <a:rPr lang="en-US" sz="3200" b="1" dirty="0" err="1">
                <a:solidFill>
                  <a:prstClr val="white"/>
                </a:solidFill>
                <a:latin typeface="Times New Roman" panose="02020603050405020304" pitchFamily="18" charset="0"/>
                <a:cs typeface="Times New Roman" panose="02020603050405020304" pitchFamily="18" charset="0"/>
              </a:rPr>
              <a:t>lặn</a:t>
            </a:r>
            <a:r>
              <a:rPr lang="en-US" sz="3200" b="1" dirty="0">
                <a:solidFill>
                  <a:prstClr val="white"/>
                </a:solidFill>
                <a:latin typeface="Times New Roman" panose="02020603050405020304" pitchFamily="18" charset="0"/>
                <a:cs typeface="Times New Roman" panose="02020603050405020304" pitchFamily="18" charset="0"/>
              </a:rPr>
              <a:t> </a:t>
            </a:r>
            <a:r>
              <a:rPr lang="en-US" sz="3200" b="1" dirty="0" err="1">
                <a:solidFill>
                  <a:prstClr val="white"/>
                </a:solidFill>
                <a:latin typeface="Times New Roman" panose="02020603050405020304" pitchFamily="18" charset="0"/>
                <a:cs typeface="Times New Roman" panose="02020603050405020304" pitchFamily="18" charset="0"/>
              </a:rPr>
              <a:t>sâu</a:t>
            </a:r>
            <a:r>
              <a:rPr lang="en-US" sz="3200" b="1" dirty="0">
                <a:solidFill>
                  <a:prstClr val="white"/>
                </a:solidFill>
                <a:latin typeface="Times New Roman" panose="02020603050405020304" pitchFamily="18" charset="0"/>
                <a:cs typeface="Times New Roman" panose="02020603050405020304" pitchFamily="18" charset="0"/>
              </a:rPr>
              <a:t>, </a:t>
            </a:r>
            <a:r>
              <a:rPr lang="en-US" sz="3200" b="1" dirty="0" err="1">
                <a:solidFill>
                  <a:prstClr val="white"/>
                </a:solidFill>
                <a:latin typeface="Times New Roman" panose="02020603050405020304" pitchFamily="18" charset="0"/>
                <a:cs typeface="Times New Roman" panose="02020603050405020304" pitchFamily="18" charset="0"/>
              </a:rPr>
              <a:t>áp</a:t>
            </a:r>
            <a:r>
              <a:rPr lang="en-US" sz="3200" b="1" dirty="0">
                <a:solidFill>
                  <a:prstClr val="white"/>
                </a:solidFill>
                <a:latin typeface="Times New Roman" panose="02020603050405020304" pitchFamily="18" charset="0"/>
                <a:cs typeface="Times New Roman" panose="02020603050405020304" pitchFamily="18" charset="0"/>
              </a:rPr>
              <a:t> </a:t>
            </a:r>
            <a:r>
              <a:rPr lang="en-US" sz="3200" b="1" dirty="0" err="1">
                <a:solidFill>
                  <a:prstClr val="white"/>
                </a:solidFill>
                <a:latin typeface="Times New Roman" panose="02020603050405020304" pitchFamily="18" charset="0"/>
                <a:cs typeface="Times New Roman" panose="02020603050405020304" pitchFamily="18" charset="0"/>
              </a:rPr>
              <a:t>suất</a:t>
            </a:r>
            <a:r>
              <a:rPr lang="en-US" sz="3200" b="1" dirty="0">
                <a:solidFill>
                  <a:prstClr val="white"/>
                </a:solidFill>
                <a:latin typeface="Times New Roman" panose="02020603050405020304" pitchFamily="18" charset="0"/>
                <a:cs typeface="Times New Roman" panose="02020603050405020304" pitchFamily="18" charset="0"/>
              </a:rPr>
              <a:t> </a:t>
            </a:r>
            <a:r>
              <a:rPr lang="en-US" sz="3200" b="1" dirty="0" err="1">
                <a:solidFill>
                  <a:prstClr val="white"/>
                </a:solidFill>
                <a:latin typeface="Times New Roman" panose="02020603050405020304" pitchFamily="18" charset="0"/>
                <a:cs typeface="Times New Roman" panose="02020603050405020304" pitchFamily="18" charset="0"/>
              </a:rPr>
              <a:t>của</a:t>
            </a:r>
            <a:r>
              <a:rPr lang="en-US" sz="3200" b="1" dirty="0">
                <a:solidFill>
                  <a:prstClr val="white"/>
                </a:solidFill>
                <a:latin typeface="Times New Roman" panose="02020603050405020304" pitchFamily="18" charset="0"/>
                <a:cs typeface="Times New Roman" panose="02020603050405020304" pitchFamily="18" charset="0"/>
              </a:rPr>
              <a:t> </a:t>
            </a:r>
            <a:r>
              <a:rPr lang="en-US" sz="3200" b="1" dirty="0" err="1">
                <a:solidFill>
                  <a:prstClr val="white"/>
                </a:solidFill>
                <a:latin typeface="Times New Roman" panose="02020603050405020304" pitchFamily="18" charset="0"/>
                <a:cs typeface="Times New Roman" panose="02020603050405020304" pitchFamily="18" charset="0"/>
              </a:rPr>
              <a:t>nước</a:t>
            </a:r>
            <a:r>
              <a:rPr lang="en-US" sz="3200" b="1" dirty="0">
                <a:solidFill>
                  <a:prstClr val="white"/>
                </a:solidFill>
                <a:latin typeface="Times New Roman" panose="02020603050405020304" pitchFamily="18" charset="0"/>
                <a:cs typeface="Times New Roman" panose="02020603050405020304" pitchFamily="18" charset="0"/>
              </a:rPr>
              <a:t> </a:t>
            </a:r>
            <a:r>
              <a:rPr lang="en-US" sz="3200" b="1" dirty="0" err="1">
                <a:solidFill>
                  <a:prstClr val="white"/>
                </a:solidFill>
                <a:latin typeface="Times New Roman" panose="02020603050405020304" pitchFamily="18" charset="0"/>
                <a:cs typeface="Times New Roman" panose="02020603050405020304" pitchFamily="18" charset="0"/>
              </a:rPr>
              <a:t>biển</a:t>
            </a:r>
            <a:r>
              <a:rPr lang="en-US" sz="3200" b="1" dirty="0">
                <a:solidFill>
                  <a:prstClr val="white"/>
                </a:solidFill>
                <a:latin typeface="Times New Roman" panose="02020603050405020304" pitchFamily="18" charset="0"/>
                <a:cs typeface="Times New Roman" panose="02020603050405020304" pitchFamily="18" charset="0"/>
              </a:rPr>
              <a:t> </a:t>
            </a:r>
            <a:r>
              <a:rPr lang="en-US" sz="3200" b="1" dirty="0" err="1">
                <a:solidFill>
                  <a:prstClr val="white"/>
                </a:solidFill>
                <a:latin typeface="Times New Roman" panose="02020603050405020304" pitchFamily="18" charset="0"/>
                <a:cs typeface="Times New Roman" panose="02020603050405020304" pitchFamily="18" charset="0"/>
              </a:rPr>
              <a:t>rất</a:t>
            </a:r>
            <a:r>
              <a:rPr lang="en-US" sz="3200" b="1" dirty="0">
                <a:solidFill>
                  <a:prstClr val="white"/>
                </a:solidFill>
                <a:latin typeface="Times New Roman" panose="02020603050405020304" pitchFamily="18" charset="0"/>
                <a:cs typeface="Times New Roman" panose="02020603050405020304" pitchFamily="18" charset="0"/>
              </a:rPr>
              <a:t> </a:t>
            </a:r>
            <a:r>
              <a:rPr lang="en-US" sz="3200" b="1" dirty="0" err="1">
                <a:solidFill>
                  <a:prstClr val="white"/>
                </a:solidFill>
                <a:latin typeface="Times New Roman" panose="02020603050405020304" pitchFamily="18" charset="0"/>
                <a:cs typeface="Times New Roman" panose="02020603050405020304" pitchFamily="18" charset="0"/>
              </a:rPr>
              <a:t>lớn</a:t>
            </a:r>
            <a:r>
              <a:rPr lang="en-US" sz="3200" b="1" dirty="0">
                <a:solidFill>
                  <a:prstClr val="white"/>
                </a:solidFill>
                <a:latin typeface="Times New Roman" panose="02020603050405020304" pitchFamily="18" charset="0"/>
                <a:cs typeface="Times New Roman" panose="02020603050405020304" pitchFamily="18" charset="0"/>
              </a:rPr>
              <a:t>.</a:t>
            </a:r>
            <a:endParaRPr kumimoji="0" lang="en-US" sz="32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17" name="bang a">
            <a:extLst>
              <a:ext uri="{FF2B5EF4-FFF2-40B4-BE49-F238E27FC236}">
                <a16:creationId xmlns:a16="http://schemas.microsoft.com/office/drawing/2014/main" id="{F15C04E7-87CF-4C42-877A-A88DC8B3A917}"/>
              </a:ext>
            </a:extLst>
          </p:cNvPr>
          <p:cNvSpPr/>
          <p:nvPr/>
        </p:nvSpPr>
        <p:spPr>
          <a:xfrm flipH="1">
            <a:off x="846226" y="5242997"/>
            <a:ext cx="5249773" cy="1032446"/>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3200" b="1" dirty="0">
                <a:solidFill>
                  <a:prstClr val="white"/>
                </a:solidFill>
                <a:latin typeface="Times New Roman" panose="02020603050405020304" pitchFamily="18" charset="0"/>
                <a:cs typeface="Times New Roman" panose="02020603050405020304" pitchFamily="18" charset="0"/>
              </a:rPr>
              <a:t>C. </a:t>
            </a:r>
            <a:r>
              <a:rPr lang="en-US" sz="3200" b="1" dirty="0" err="1">
                <a:solidFill>
                  <a:prstClr val="white"/>
                </a:solidFill>
                <a:latin typeface="Times New Roman" panose="02020603050405020304" pitchFamily="18" charset="0"/>
                <a:cs typeface="Times New Roman" panose="02020603050405020304" pitchFamily="18" charset="0"/>
              </a:rPr>
              <a:t>Vì</a:t>
            </a:r>
            <a:r>
              <a:rPr lang="en-US" sz="3200" b="1" dirty="0">
                <a:solidFill>
                  <a:prstClr val="white"/>
                </a:solidFill>
                <a:latin typeface="Times New Roman" panose="02020603050405020304" pitchFamily="18" charset="0"/>
                <a:cs typeface="Times New Roman" panose="02020603050405020304" pitchFamily="18" charset="0"/>
              </a:rPr>
              <a:t> </a:t>
            </a:r>
            <a:r>
              <a:rPr lang="en-US" sz="3200" b="1" dirty="0" err="1">
                <a:solidFill>
                  <a:prstClr val="white"/>
                </a:solidFill>
                <a:latin typeface="Times New Roman" panose="02020603050405020304" pitchFamily="18" charset="0"/>
                <a:cs typeface="Times New Roman" panose="02020603050405020304" pitchFamily="18" charset="0"/>
              </a:rPr>
              <a:t>khi</a:t>
            </a:r>
            <a:r>
              <a:rPr lang="en-US" sz="3200" b="1" dirty="0">
                <a:solidFill>
                  <a:prstClr val="white"/>
                </a:solidFill>
                <a:latin typeface="Times New Roman" panose="02020603050405020304" pitchFamily="18" charset="0"/>
                <a:cs typeface="Times New Roman" panose="02020603050405020304" pitchFamily="18" charset="0"/>
              </a:rPr>
              <a:t> </a:t>
            </a:r>
            <a:r>
              <a:rPr lang="en-US" sz="3200" b="1" dirty="0" err="1">
                <a:solidFill>
                  <a:prstClr val="white"/>
                </a:solidFill>
                <a:latin typeface="Times New Roman" panose="02020603050405020304" pitchFamily="18" charset="0"/>
                <a:cs typeface="Times New Roman" panose="02020603050405020304" pitchFamily="18" charset="0"/>
              </a:rPr>
              <a:t>lặn</a:t>
            </a:r>
            <a:r>
              <a:rPr lang="en-US" sz="3200" b="1" dirty="0">
                <a:solidFill>
                  <a:prstClr val="white"/>
                </a:solidFill>
                <a:latin typeface="Times New Roman" panose="02020603050405020304" pitchFamily="18" charset="0"/>
                <a:cs typeface="Times New Roman" panose="02020603050405020304" pitchFamily="18" charset="0"/>
              </a:rPr>
              <a:t> </a:t>
            </a:r>
            <a:r>
              <a:rPr lang="en-US" sz="3200" b="1" dirty="0" err="1">
                <a:solidFill>
                  <a:prstClr val="white"/>
                </a:solidFill>
                <a:latin typeface="Times New Roman" panose="02020603050405020304" pitchFamily="18" charset="0"/>
                <a:cs typeface="Times New Roman" panose="02020603050405020304" pitchFamily="18" charset="0"/>
              </a:rPr>
              <a:t>sâu</a:t>
            </a:r>
            <a:r>
              <a:rPr lang="en-US" sz="3200" b="1" dirty="0">
                <a:solidFill>
                  <a:prstClr val="white"/>
                </a:solidFill>
                <a:latin typeface="Times New Roman" panose="02020603050405020304" pitchFamily="18" charset="0"/>
                <a:cs typeface="Times New Roman" panose="02020603050405020304" pitchFamily="18" charset="0"/>
              </a:rPr>
              <a:t>, </a:t>
            </a:r>
            <a:r>
              <a:rPr lang="en-US" sz="3200" b="1" dirty="0" err="1">
                <a:solidFill>
                  <a:prstClr val="white"/>
                </a:solidFill>
                <a:latin typeface="Times New Roman" panose="02020603050405020304" pitchFamily="18" charset="0"/>
                <a:cs typeface="Times New Roman" panose="02020603050405020304" pitchFamily="18" charset="0"/>
              </a:rPr>
              <a:t>lực</a:t>
            </a:r>
            <a:r>
              <a:rPr lang="en-US" sz="3200" b="1" dirty="0">
                <a:solidFill>
                  <a:prstClr val="white"/>
                </a:solidFill>
                <a:latin typeface="Times New Roman" panose="02020603050405020304" pitchFamily="18" charset="0"/>
                <a:cs typeface="Times New Roman" panose="02020603050405020304" pitchFamily="18" charset="0"/>
              </a:rPr>
              <a:t> </a:t>
            </a:r>
            <a:r>
              <a:rPr lang="en-US" sz="3200" b="1" dirty="0" err="1">
                <a:solidFill>
                  <a:prstClr val="white"/>
                </a:solidFill>
                <a:latin typeface="Times New Roman" panose="02020603050405020304" pitchFamily="18" charset="0"/>
                <a:cs typeface="Times New Roman" panose="02020603050405020304" pitchFamily="18" charset="0"/>
              </a:rPr>
              <a:t>cản</a:t>
            </a:r>
            <a:r>
              <a:rPr lang="en-US" sz="3200" b="1" dirty="0">
                <a:solidFill>
                  <a:prstClr val="white"/>
                </a:solidFill>
                <a:latin typeface="Times New Roman" panose="02020603050405020304" pitchFamily="18" charset="0"/>
                <a:cs typeface="Times New Roman" panose="02020603050405020304" pitchFamily="18" charset="0"/>
              </a:rPr>
              <a:t> </a:t>
            </a:r>
            <a:r>
              <a:rPr lang="en-US" sz="3200" b="1" dirty="0" err="1">
                <a:solidFill>
                  <a:prstClr val="white"/>
                </a:solidFill>
                <a:latin typeface="Times New Roman" panose="02020603050405020304" pitchFamily="18" charset="0"/>
                <a:cs typeface="Times New Roman" panose="02020603050405020304" pitchFamily="18" charset="0"/>
              </a:rPr>
              <a:t>rất</a:t>
            </a:r>
            <a:r>
              <a:rPr lang="en-US" sz="3200" b="1" dirty="0">
                <a:solidFill>
                  <a:prstClr val="white"/>
                </a:solidFill>
                <a:latin typeface="Times New Roman" panose="02020603050405020304" pitchFamily="18" charset="0"/>
                <a:cs typeface="Times New Roman" panose="02020603050405020304" pitchFamily="18" charset="0"/>
              </a:rPr>
              <a:t> </a:t>
            </a:r>
            <a:r>
              <a:rPr lang="en-US" sz="3200" b="1" dirty="0" err="1">
                <a:solidFill>
                  <a:prstClr val="white"/>
                </a:solidFill>
                <a:latin typeface="Times New Roman" panose="02020603050405020304" pitchFamily="18" charset="0"/>
                <a:cs typeface="Times New Roman" panose="02020603050405020304" pitchFamily="18" charset="0"/>
              </a:rPr>
              <a:t>lớn</a:t>
            </a:r>
            <a:r>
              <a:rPr lang="en-US" sz="3200" b="1" dirty="0">
                <a:solidFill>
                  <a:prstClr val="white"/>
                </a:solidFill>
                <a:latin typeface="Times New Roman" panose="02020603050405020304" pitchFamily="18" charset="0"/>
                <a:cs typeface="Times New Roman" panose="02020603050405020304" pitchFamily="18" charset="0"/>
              </a:rPr>
              <a:t>.</a:t>
            </a:r>
            <a:r>
              <a:rPr lang="en-US" sz="3600" b="1" dirty="0">
                <a:solidFill>
                  <a:prstClr val="white"/>
                </a:solidFill>
                <a:latin typeface="Times New Roman" panose="02020603050405020304" pitchFamily="18" charset="0"/>
                <a:cs typeface="Times New Roman" panose="02020603050405020304" pitchFamily="18" charset="0"/>
              </a:rPr>
              <a:t>	</a:t>
            </a:r>
            <a:endParaRPr kumimoji="0" lang="en-US" sz="36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8" name="bang a">
            <a:extLst>
              <a:ext uri="{FF2B5EF4-FFF2-40B4-BE49-F238E27FC236}">
                <a16:creationId xmlns:a16="http://schemas.microsoft.com/office/drawing/2014/main" id="{19EED264-AA5C-4A8D-A5B5-5AE82B5E165D}"/>
              </a:ext>
            </a:extLst>
          </p:cNvPr>
          <p:cNvSpPr/>
          <p:nvPr/>
        </p:nvSpPr>
        <p:spPr>
          <a:xfrm flipH="1">
            <a:off x="6539953" y="5180028"/>
            <a:ext cx="5249773" cy="1070483"/>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it-IT" sz="3200" b="1" dirty="0">
                <a:solidFill>
                  <a:prstClr val="white"/>
                </a:solidFill>
                <a:latin typeface="Times New Roman" panose="02020603050405020304" pitchFamily="18" charset="0"/>
                <a:cs typeface="Times New Roman" panose="02020603050405020304" pitchFamily="18" charset="0"/>
              </a:rPr>
              <a:t>D. Vì để dễ di chuyển.</a:t>
            </a:r>
            <a:endParaRPr kumimoji="0" lang="en-US" sz="32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19" name="TextBox 18">
            <a:extLst>
              <a:ext uri="{FF2B5EF4-FFF2-40B4-BE49-F238E27FC236}">
                <a16:creationId xmlns:a16="http://schemas.microsoft.com/office/drawing/2014/main" id="{EFBF0DE1-E3CD-4E44-BDCF-70C34F08BD29}"/>
              </a:ext>
            </a:extLst>
          </p:cNvPr>
          <p:cNvSpPr txBox="1"/>
          <p:nvPr/>
        </p:nvSpPr>
        <p:spPr>
          <a:xfrm>
            <a:off x="4427436" y="387038"/>
            <a:ext cx="6905072" cy="1569660"/>
          </a:xfrm>
          <a:prstGeom prst="rect">
            <a:avLst/>
          </a:prstGeom>
          <a:noFill/>
        </p:spPr>
        <p:txBody>
          <a:bodyPr wrap="square" rtlCol="0">
            <a:spAutoFit/>
          </a:bodyPr>
          <a:lstStyle/>
          <a:p>
            <a:pPr lvl="0" algn="ctr">
              <a:defRPr/>
            </a:pPr>
            <a:r>
              <a:rPr lang="en-US" sz="3200" b="1" dirty="0" err="1">
                <a:solidFill>
                  <a:prstClr val="white"/>
                </a:solidFill>
                <a:latin typeface="Times New Roman" panose="02020603050405020304" pitchFamily="18" charset="0"/>
                <a:cs typeface="Times New Roman" panose="02020603050405020304" pitchFamily="18" charset="0"/>
              </a:rPr>
              <a:t>Câu</a:t>
            </a:r>
            <a:r>
              <a:rPr lang="en-US" sz="3200" b="1" dirty="0">
                <a:solidFill>
                  <a:prstClr val="white"/>
                </a:solidFill>
                <a:latin typeface="Times New Roman" panose="02020603050405020304" pitchFamily="18" charset="0"/>
                <a:cs typeface="Times New Roman" panose="02020603050405020304" pitchFamily="18" charset="0"/>
              </a:rPr>
              <a:t> 7: </a:t>
            </a:r>
            <a:r>
              <a:rPr lang="vi-VN" sz="3200" b="1" dirty="0">
                <a:solidFill>
                  <a:prstClr val="white"/>
                </a:solidFill>
                <a:latin typeface="Times New Roman" panose="02020603050405020304" pitchFamily="18" charset="0"/>
                <a:cs typeface="Times New Roman" panose="02020603050405020304" pitchFamily="18" charset="0"/>
              </a:rPr>
              <a:t>Tại sao khi lặn, người thợ lặn phải mặc bộ áo lặn. Chọn câu trả lờn đúng nhất ?</a:t>
            </a:r>
            <a:endParaRPr kumimoji="0" lang="en-US" sz="3200"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59316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arn(inVertical)">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barn(inVertical)">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barn(inVertical)">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barn(inVertical)">
                                      <p:cBhvr>
                                        <p:cTn id="27" dur="500"/>
                                        <p:tgtEl>
                                          <p:spTgt spid="18"/>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mph" presetSubtype="0" fill="hold" grpId="1" nodeType="clickEffect">
                                  <p:stCondLst>
                                    <p:cond delay="0"/>
                                  </p:stCondLst>
                                  <p:childTnLst>
                                    <p:animClr clrSpc="hsl" dir="cw">
                                      <p:cBhvr override="childStyle">
                                        <p:cTn id="31" dur="500" fill="hold"/>
                                        <p:tgtEl>
                                          <p:spTgt spid="16"/>
                                        </p:tgtEl>
                                        <p:attrNameLst>
                                          <p:attrName>style.color</p:attrName>
                                        </p:attrNameLst>
                                      </p:cBhvr>
                                      <p:by>
                                        <p:hsl h="7200000" s="0" l="0"/>
                                      </p:by>
                                    </p:animClr>
                                    <p:animClr clrSpc="hsl" dir="cw">
                                      <p:cBhvr>
                                        <p:cTn id="32" dur="500" fill="hold"/>
                                        <p:tgtEl>
                                          <p:spTgt spid="16"/>
                                        </p:tgtEl>
                                        <p:attrNameLst>
                                          <p:attrName>fillcolor</p:attrName>
                                        </p:attrNameLst>
                                      </p:cBhvr>
                                      <p:by>
                                        <p:hsl h="7200000" s="0" l="0"/>
                                      </p:by>
                                    </p:animClr>
                                    <p:animClr clrSpc="hsl" dir="cw">
                                      <p:cBhvr>
                                        <p:cTn id="33" dur="500" fill="hold"/>
                                        <p:tgtEl>
                                          <p:spTgt spid="16"/>
                                        </p:tgtEl>
                                        <p:attrNameLst>
                                          <p:attrName>stroke.color</p:attrName>
                                        </p:attrNameLst>
                                      </p:cBhvr>
                                      <p:by>
                                        <p:hsl h="7200000" s="0" l="0"/>
                                      </p:by>
                                    </p:animClr>
                                    <p:set>
                                      <p:cBhvr>
                                        <p:cTn id="34" dur="500" fill="hold"/>
                                        <p:tgtEl>
                                          <p:spTgt spid="1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5" restart="whenNotActive" fill="hold" evtFilter="cancelBubble" nodeType="interactiveSeq">
                <p:stCondLst>
                  <p:cond evt="onClick" delay="0">
                    <p:tgtEl>
                      <p:spTgt spid="12"/>
                    </p:tgtEl>
                  </p:cond>
                </p:stCondLst>
                <p:endSync evt="end" delay="0">
                  <p:rtn val="all"/>
                </p:endSync>
                <p:childTnLst>
                  <p:par>
                    <p:cTn id="36" fill="hold">
                      <p:stCondLst>
                        <p:cond delay="0"/>
                      </p:stCondLst>
                      <p:childTnLst>
                        <p:par>
                          <p:cTn id="37" fill="hold">
                            <p:stCondLst>
                              <p:cond delay="0"/>
                            </p:stCondLst>
                            <p:childTnLst>
                              <p:par>
                                <p:cTn id="38" presetID="2" presetClass="mediacall" presetSubtype="0" fill="hold" nodeType="clickEffect">
                                  <p:stCondLst>
                                    <p:cond delay="0"/>
                                  </p:stCondLst>
                                  <p:childTnLst>
                                    <p:cmd type="call" cmd="togglePause">
                                      <p:cBhvr>
                                        <p:cTn id="39" dur="1" fill="hold"/>
                                        <p:tgtEl>
                                          <p:spTgt spid="12"/>
                                        </p:tgtEl>
                                      </p:cBhvr>
                                    </p:cmd>
                                  </p:childTnLst>
                                </p:cTn>
                              </p:par>
                            </p:childTnLst>
                          </p:cTn>
                        </p:par>
                      </p:childTnLst>
                    </p:cTn>
                  </p:par>
                </p:childTnLst>
              </p:cTn>
              <p:nextCondLst>
                <p:cond evt="onClick" delay="0">
                  <p:tgtEl>
                    <p:spTgt spid="12"/>
                  </p:tgtEl>
                </p:cond>
              </p:nextCondLst>
            </p:seq>
            <p:video>
              <p:cMediaNode vol="80000">
                <p:cTn id="40" fill="hold" display="0">
                  <p:stCondLst>
                    <p:cond delay="indefinite"/>
                  </p:stCondLst>
                </p:cTn>
                <p:tgtEl>
                  <p:spTgt spid="12"/>
                </p:tgtEl>
              </p:cMediaNode>
            </p:video>
          </p:childTnLst>
        </p:cTn>
      </p:par>
    </p:tnLst>
    <p:bldLst>
      <p:bldP spid="15" grpId="0" animBg="1"/>
      <p:bldP spid="16" grpId="0" animBg="1"/>
      <p:bldP spid="16" grpId="1" animBg="1"/>
      <p:bldP spid="17" grpId="0" animBg="1"/>
      <p:bldP spid="18" grpId="0" animBg="1"/>
      <p:bldP spid="1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cxnSp>
        <p:nvCxnSpPr>
          <p:cNvPr id="21" name="Straight Connector 20">
            <a:extLst>
              <a:ext uri="{FF2B5EF4-FFF2-40B4-BE49-F238E27FC236}">
                <a16:creationId xmlns:a16="http://schemas.microsoft.com/office/drawing/2014/main" id="{22D1FF8B-0C4C-4AA2-997A-50A980A97E6B}"/>
              </a:ext>
            </a:extLst>
          </p:cNvPr>
          <p:cNvCxnSpPr>
            <a:cxnSpLocks/>
          </p:cNvCxnSpPr>
          <p:nvPr/>
        </p:nvCxnSpPr>
        <p:spPr>
          <a:xfrm>
            <a:off x="3286539" y="1159047"/>
            <a:ext cx="8905461" cy="0"/>
          </a:xfrm>
          <a:prstGeom prst="line">
            <a:avLst/>
          </a:prstGeom>
          <a:ln w="762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pic>
        <p:nvPicPr>
          <p:cNvPr id="12" name="10MOI3">
            <a:hlinkClick r:id="" action="ppaction://media"/>
            <a:extLst>
              <a:ext uri="{FF2B5EF4-FFF2-40B4-BE49-F238E27FC236}">
                <a16:creationId xmlns:a16="http://schemas.microsoft.com/office/drawing/2014/main" id="{70A7596F-6B11-4F23-BE18-EDBD16AF70BA}"/>
              </a:ext>
            </a:extLst>
          </p:cNvPr>
          <p:cNvPicPr>
            <a:picLocks noChangeAspect="1"/>
          </p:cNvPicPr>
          <p:nvPr>
            <a:videoFile r:link="rId2"/>
            <p:extLst>
              <p:ext uri="{DAA4B4D4-6D71-4841-9C94-3DE7FCFB9230}">
                <p14:media xmlns:p14="http://schemas.microsoft.com/office/powerpoint/2010/main" r:embed="rId1"/>
              </p:ext>
            </p:extLst>
          </p:nvPr>
        </p:nvPicPr>
        <p:blipFill>
          <a:blip r:embed="rId6"/>
          <a:stretch>
            <a:fillRect/>
          </a:stretch>
        </p:blipFill>
        <p:spPr>
          <a:xfrm rot="20674058">
            <a:off x="453938" y="509128"/>
            <a:ext cx="2796634" cy="2182460"/>
          </a:xfrm>
          <a:prstGeom prst="rect">
            <a:avLst/>
          </a:prstGeom>
        </p:spPr>
      </p:pic>
      <p:pic>
        <p:nvPicPr>
          <p:cNvPr id="13" name="Picture 12">
            <a:extLst>
              <a:ext uri="{FF2B5EF4-FFF2-40B4-BE49-F238E27FC236}">
                <a16:creationId xmlns:a16="http://schemas.microsoft.com/office/drawing/2014/main" id="{8301CA5E-7D75-4C1C-B9C8-BF24FF5089F0}"/>
              </a:ext>
            </a:extLst>
          </p:cNvPr>
          <p:cNvPicPr>
            <a:picLocks noChangeAspect="1"/>
          </p:cNvPicPr>
          <p:nvPr/>
        </p:nvPicPr>
        <p:blipFill rotWithShape="1">
          <a:blip r:embed="rId7"/>
          <a:srcRect l="4075" t="6299" r="8837" b="5897"/>
          <a:stretch/>
        </p:blipFill>
        <p:spPr>
          <a:xfrm rot="15338478">
            <a:off x="673852" y="49002"/>
            <a:ext cx="2356807" cy="2938709"/>
          </a:xfrm>
          <a:custGeom>
            <a:avLst/>
            <a:gdLst>
              <a:gd name="connsiteX0" fmla="*/ 3050842 w 3374074"/>
              <a:gd name="connsiteY0" fmla="*/ 371274 h 5191676"/>
              <a:gd name="connsiteX1" fmla="*/ 323235 w 3374074"/>
              <a:gd name="connsiteY1" fmla="*/ 371274 h 5191676"/>
              <a:gd name="connsiteX2" fmla="*/ 323234 w 3374074"/>
              <a:gd name="connsiteY2" fmla="*/ 4821109 h 5191676"/>
              <a:gd name="connsiteX3" fmla="*/ 3050841 w 3374074"/>
              <a:gd name="connsiteY3" fmla="*/ 4821110 h 5191676"/>
              <a:gd name="connsiteX4" fmla="*/ 3374074 w 3374074"/>
              <a:gd name="connsiteY4" fmla="*/ 0 h 5191676"/>
              <a:gd name="connsiteX5" fmla="*/ 3374074 w 3374074"/>
              <a:gd name="connsiteY5" fmla="*/ 5191676 h 5191676"/>
              <a:gd name="connsiteX6" fmla="*/ 0 w 3374074"/>
              <a:gd name="connsiteY6" fmla="*/ 5191675 h 5191676"/>
              <a:gd name="connsiteX7" fmla="*/ 0 w 3374074"/>
              <a:gd name="connsiteY7" fmla="*/ 0 h 5191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74074" h="5191676">
                <a:moveTo>
                  <a:pt x="3050842" y="371274"/>
                </a:moveTo>
                <a:lnTo>
                  <a:pt x="323235" y="371274"/>
                </a:lnTo>
                <a:lnTo>
                  <a:pt x="323234" y="4821109"/>
                </a:lnTo>
                <a:lnTo>
                  <a:pt x="3050841" y="4821110"/>
                </a:lnTo>
                <a:close/>
                <a:moveTo>
                  <a:pt x="3374074" y="0"/>
                </a:moveTo>
                <a:lnTo>
                  <a:pt x="3374074" y="5191676"/>
                </a:lnTo>
                <a:lnTo>
                  <a:pt x="0" y="5191675"/>
                </a:lnTo>
                <a:lnTo>
                  <a:pt x="0" y="0"/>
                </a:lnTo>
                <a:close/>
              </a:path>
            </a:pathLst>
          </a:custGeom>
        </p:spPr>
      </p:pic>
      <p:sp>
        <p:nvSpPr>
          <p:cNvPr id="10" name="Freeform: Shape 9">
            <a:extLst>
              <a:ext uri="{FF2B5EF4-FFF2-40B4-BE49-F238E27FC236}">
                <a16:creationId xmlns:a16="http://schemas.microsoft.com/office/drawing/2014/main" id="{F6A38DF0-3F39-44FA-9250-699C2006F297}"/>
              </a:ext>
            </a:extLst>
          </p:cNvPr>
          <p:cNvSpPr/>
          <p:nvPr/>
        </p:nvSpPr>
        <p:spPr>
          <a:xfrm flipH="1">
            <a:off x="3930401" y="311742"/>
            <a:ext cx="7899142" cy="1720253"/>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rgbClr val="0070C0"/>
          </a:solidFill>
          <a:ln w="38100" cap="flat" cmpd="sng" algn="ctr">
            <a:solidFill>
              <a:sysClr val="window" lastClr="FFFFFF"/>
            </a:solidFill>
            <a:prstDash val="solid"/>
            <a:miter lim="800000"/>
          </a:ln>
          <a:effectLst>
            <a:innerShdw blurRad="114300">
              <a:prstClr val="black"/>
            </a:innerShdw>
          </a:effectLst>
          <a:scene3d>
            <a:camera prst="orthographicFront"/>
            <a:lightRig rig="threePt" dir="t"/>
          </a:scene3d>
          <a:sp3d>
            <a:bevelT prst="relaxedInset"/>
          </a:sp3d>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cxnSp>
        <p:nvCxnSpPr>
          <p:cNvPr id="11" name="Straight Connector 10">
            <a:extLst>
              <a:ext uri="{FF2B5EF4-FFF2-40B4-BE49-F238E27FC236}">
                <a16:creationId xmlns:a16="http://schemas.microsoft.com/office/drawing/2014/main" id="{7753C32C-006E-4A92-852D-FCAF78B78368}"/>
              </a:ext>
            </a:extLst>
          </p:cNvPr>
          <p:cNvCxnSpPr/>
          <p:nvPr/>
        </p:nvCxnSpPr>
        <p:spPr>
          <a:xfrm>
            <a:off x="41679" y="3928771"/>
            <a:ext cx="12192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E2F53D9-0A2F-45ED-958E-20C9C2BF479C}"/>
              </a:ext>
            </a:extLst>
          </p:cNvPr>
          <p:cNvCxnSpPr/>
          <p:nvPr/>
        </p:nvCxnSpPr>
        <p:spPr>
          <a:xfrm>
            <a:off x="41679" y="5715270"/>
            <a:ext cx="12192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15" name="bang a">
            <a:extLst>
              <a:ext uri="{FF2B5EF4-FFF2-40B4-BE49-F238E27FC236}">
                <a16:creationId xmlns:a16="http://schemas.microsoft.com/office/drawing/2014/main" id="{83F04E98-1B92-47BF-96D7-43520D79D72C}"/>
              </a:ext>
            </a:extLst>
          </p:cNvPr>
          <p:cNvSpPr/>
          <p:nvPr/>
        </p:nvSpPr>
        <p:spPr>
          <a:xfrm flipH="1">
            <a:off x="846227" y="3429000"/>
            <a:ext cx="5249773" cy="1054033"/>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3200" b="1" dirty="0">
                <a:solidFill>
                  <a:prstClr val="white"/>
                </a:solidFill>
                <a:latin typeface="Times New Roman" panose="02020603050405020304" pitchFamily="18" charset="0"/>
                <a:cs typeface="Times New Roman" panose="02020603050405020304" pitchFamily="18" charset="0"/>
              </a:rPr>
              <a:t>A. </a:t>
            </a:r>
            <a:r>
              <a:rPr lang="en-US" sz="3200" b="1" dirty="0" err="1">
                <a:solidFill>
                  <a:prstClr val="white"/>
                </a:solidFill>
                <a:latin typeface="Times New Roman" panose="02020603050405020304" pitchFamily="18" charset="0"/>
                <a:cs typeface="Times New Roman" panose="02020603050405020304" pitchFamily="18" charset="0"/>
              </a:rPr>
              <a:t>Vì</a:t>
            </a:r>
            <a:r>
              <a:rPr lang="en-US" sz="3200" b="1" dirty="0">
                <a:solidFill>
                  <a:prstClr val="white"/>
                </a:solidFill>
                <a:latin typeface="Times New Roman" panose="02020603050405020304" pitchFamily="18" charset="0"/>
                <a:cs typeface="Times New Roman" panose="02020603050405020304" pitchFamily="18" charset="0"/>
              </a:rPr>
              <a:t> </a:t>
            </a:r>
            <a:r>
              <a:rPr lang="en-US" sz="3200" b="1" dirty="0" err="1">
                <a:solidFill>
                  <a:prstClr val="white"/>
                </a:solidFill>
                <a:latin typeface="Times New Roman" panose="02020603050405020304" pitchFamily="18" charset="0"/>
                <a:cs typeface="Times New Roman" panose="02020603050405020304" pitchFamily="18" charset="0"/>
              </a:rPr>
              <a:t>không</a:t>
            </a:r>
            <a:r>
              <a:rPr lang="en-US" sz="3200" b="1" dirty="0">
                <a:solidFill>
                  <a:prstClr val="white"/>
                </a:solidFill>
                <a:latin typeface="Times New Roman" panose="02020603050405020304" pitchFamily="18" charset="0"/>
                <a:cs typeface="Times New Roman" panose="02020603050405020304" pitchFamily="18" charset="0"/>
              </a:rPr>
              <a:t> </a:t>
            </a:r>
            <a:r>
              <a:rPr lang="en-US" sz="3200" b="1" dirty="0" err="1">
                <a:solidFill>
                  <a:prstClr val="white"/>
                </a:solidFill>
                <a:latin typeface="Times New Roman" panose="02020603050405020304" pitchFamily="18" charset="0"/>
                <a:cs typeface="Times New Roman" panose="02020603050405020304" pitchFamily="18" charset="0"/>
              </a:rPr>
              <a:t>khí</a:t>
            </a:r>
            <a:r>
              <a:rPr lang="en-US" sz="3200" b="1" dirty="0">
                <a:solidFill>
                  <a:prstClr val="white"/>
                </a:solidFill>
                <a:latin typeface="Times New Roman" panose="02020603050405020304" pitchFamily="18" charset="0"/>
                <a:cs typeface="Times New Roman" panose="02020603050405020304" pitchFamily="18" charset="0"/>
              </a:rPr>
              <a:t> </a:t>
            </a:r>
            <a:r>
              <a:rPr lang="en-US" sz="3200" b="1" dirty="0" err="1">
                <a:solidFill>
                  <a:prstClr val="white"/>
                </a:solidFill>
                <a:latin typeface="Times New Roman" panose="02020603050405020304" pitchFamily="18" charset="0"/>
                <a:cs typeface="Times New Roman" panose="02020603050405020304" pitchFamily="18" charset="0"/>
              </a:rPr>
              <a:t>bên</a:t>
            </a:r>
            <a:r>
              <a:rPr lang="en-US" sz="3200" b="1" dirty="0">
                <a:solidFill>
                  <a:prstClr val="white"/>
                </a:solidFill>
                <a:latin typeface="Times New Roman" panose="02020603050405020304" pitchFamily="18" charset="0"/>
                <a:cs typeface="Times New Roman" panose="02020603050405020304" pitchFamily="18" charset="0"/>
              </a:rPr>
              <a:t> </a:t>
            </a:r>
            <a:r>
              <a:rPr lang="en-US" sz="3200" b="1" dirty="0" err="1">
                <a:solidFill>
                  <a:prstClr val="white"/>
                </a:solidFill>
                <a:latin typeface="Times New Roman" panose="02020603050405020304" pitchFamily="18" charset="0"/>
                <a:cs typeface="Times New Roman" panose="02020603050405020304" pitchFamily="18" charset="0"/>
              </a:rPr>
              <a:t>trong</a:t>
            </a:r>
            <a:r>
              <a:rPr lang="en-US" sz="3200" b="1" dirty="0">
                <a:solidFill>
                  <a:prstClr val="white"/>
                </a:solidFill>
                <a:latin typeface="Times New Roman" panose="02020603050405020304" pitchFamily="18" charset="0"/>
                <a:cs typeface="Times New Roman" panose="02020603050405020304" pitchFamily="18" charset="0"/>
              </a:rPr>
              <a:t> </a:t>
            </a:r>
            <a:r>
              <a:rPr lang="en-US" sz="3200" b="1" dirty="0" err="1">
                <a:solidFill>
                  <a:prstClr val="white"/>
                </a:solidFill>
                <a:latin typeface="Times New Roman" panose="02020603050405020304" pitchFamily="18" charset="0"/>
                <a:cs typeface="Times New Roman" panose="02020603050405020304" pitchFamily="18" charset="0"/>
              </a:rPr>
              <a:t>hộp</a:t>
            </a:r>
            <a:r>
              <a:rPr lang="en-US" sz="3200" b="1" dirty="0">
                <a:solidFill>
                  <a:prstClr val="white"/>
                </a:solidFill>
                <a:latin typeface="Times New Roman" panose="02020603050405020304" pitchFamily="18" charset="0"/>
                <a:cs typeface="Times New Roman" panose="02020603050405020304" pitchFamily="18" charset="0"/>
              </a:rPr>
              <a:t> </a:t>
            </a:r>
            <a:r>
              <a:rPr lang="en-US" sz="3200" b="1" dirty="0" err="1">
                <a:solidFill>
                  <a:prstClr val="white"/>
                </a:solidFill>
                <a:latin typeface="Times New Roman" panose="02020603050405020304" pitchFamily="18" charset="0"/>
                <a:cs typeface="Times New Roman" panose="02020603050405020304" pitchFamily="18" charset="0"/>
              </a:rPr>
              <a:t>sữa</a:t>
            </a:r>
            <a:r>
              <a:rPr lang="en-US" sz="3200" b="1" dirty="0">
                <a:solidFill>
                  <a:prstClr val="white"/>
                </a:solidFill>
                <a:latin typeface="Times New Roman" panose="02020603050405020304" pitchFamily="18" charset="0"/>
                <a:cs typeface="Times New Roman" panose="02020603050405020304" pitchFamily="18" charset="0"/>
              </a:rPr>
              <a:t> </a:t>
            </a:r>
            <a:r>
              <a:rPr lang="en-US" sz="3200" b="1" dirty="0" err="1">
                <a:solidFill>
                  <a:prstClr val="white"/>
                </a:solidFill>
                <a:latin typeface="Times New Roman" panose="02020603050405020304" pitchFamily="18" charset="0"/>
                <a:cs typeface="Times New Roman" panose="02020603050405020304" pitchFamily="18" charset="0"/>
              </a:rPr>
              <a:t>bị</a:t>
            </a:r>
            <a:r>
              <a:rPr lang="en-US" sz="3200" b="1" dirty="0">
                <a:solidFill>
                  <a:prstClr val="white"/>
                </a:solidFill>
                <a:latin typeface="Times New Roman" panose="02020603050405020304" pitchFamily="18" charset="0"/>
                <a:cs typeface="Times New Roman" panose="02020603050405020304" pitchFamily="18" charset="0"/>
              </a:rPr>
              <a:t> co </a:t>
            </a:r>
            <a:r>
              <a:rPr lang="en-US" sz="3200" b="1" dirty="0" err="1">
                <a:solidFill>
                  <a:prstClr val="white"/>
                </a:solidFill>
                <a:latin typeface="Times New Roman" panose="02020603050405020304" pitchFamily="18" charset="0"/>
                <a:cs typeface="Times New Roman" panose="02020603050405020304" pitchFamily="18" charset="0"/>
              </a:rPr>
              <a:t>lại</a:t>
            </a:r>
            <a:endParaRPr kumimoji="0" lang="en-US" sz="32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16" name="bang a">
            <a:extLst>
              <a:ext uri="{FF2B5EF4-FFF2-40B4-BE49-F238E27FC236}">
                <a16:creationId xmlns:a16="http://schemas.microsoft.com/office/drawing/2014/main" id="{312CB50E-FBB3-4A74-9AA2-BFDFED82119B}"/>
              </a:ext>
            </a:extLst>
          </p:cNvPr>
          <p:cNvSpPr/>
          <p:nvPr/>
        </p:nvSpPr>
        <p:spPr>
          <a:xfrm flipH="1">
            <a:off x="6539952" y="3325124"/>
            <a:ext cx="5440012" cy="1169504"/>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vi-VN" sz="2800" b="1" dirty="0">
                <a:solidFill>
                  <a:prstClr val="white"/>
                </a:solidFill>
                <a:latin typeface="Times New Roman" panose="02020603050405020304" pitchFamily="18" charset="0"/>
                <a:cs typeface="Times New Roman" panose="02020603050405020304" pitchFamily="18" charset="0"/>
              </a:rPr>
              <a:t>B. Vì áp suất không khí bên trong hộp nhỏ hơn áp suất ở ngoài.</a:t>
            </a:r>
            <a:endParaRPr kumimoji="0" lang="en-US" sz="28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17" name="bang a">
            <a:extLst>
              <a:ext uri="{FF2B5EF4-FFF2-40B4-BE49-F238E27FC236}">
                <a16:creationId xmlns:a16="http://schemas.microsoft.com/office/drawing/2014/main" id="{F15C04E7-87CF-4C42-877A-A88DC8B3A917}"/>
              </a:ext>
            </a:extLst>
          </p:cNvPr>
          <p:cNvSpPr/>
          <p:nvPr/>
        </p:nvSpPr>
        <p:spPr>
          <a:xfrm flipH="1">
            <a:off x="846227" y="5180026"/>
            <a:ext cx="5291452" cy="1032446"/>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3600" b="1" dirty="0">
                <a:solidFill>
                  <a:prstClr val="white"/>
                </a:solidFill>
                <a:latin typeface="Times New Roman" panose="02020603050405020304" pitchFamily="18" charset="0"/>
                <a:cs typeface="Times New Roman" panose="02020603050405020304" pitchFamily="18" charset="0"/>
              </a:rPr>
              <a:t>  </a:t>
            </a:r>
            <a:r>
              <a:rPr lang="en-US" sz="3200" b="1" dirty="0">
                <a:solidFill>
                  <a:prstClr val="white"/>
                </a:solidFill>
                <a:latin typeface="Times New Roman" panose="02020603050405020304" pitchFamily="18" charset="0"/>
                <a:cs typeface="Times New Roman" panose="02020603050405020304" pitchFamily="18" charset="0"/>
              </a:rPr>
              <a:t>C. </a:t>
            </a:r>
            <a:r>
              <a:rPr lang="en-US" sz="3200" b="1" dirty="0" err="1">
                <a:solidFill>
                  <a:prstClr val="white"/>
                </a:solidFill>
                <a:latin typeface="Times New Roman" panose="02020603050405020304" pitchFamily="18" charset="0"/>
                <a:cs typeface="Times New Roman" panose="02020603050405020304" pitchFamily="18" charset="0"/>
              </a:rPr>
              <a:t>Vì</a:t>
            </a:r>
            <a:r>
              <a:rPr lang="en-US" sz="3200" b="1" dirty="0">
                <a:solidFill>
                  <a:prstClr val="white"/>
                </a:solidFill>
                <a:latin typeface="Times New Roman" panose="02020603050405020304" pitchFamily="18" charset="0"/>
                <a:cs typeface="Times New Roman" panose="02020603050405020304" pitchFamily="18" charset="0"/>
              </a:rPr>
              <a:t> </a:t>
            </a:r>
            <a:r>
              <a:rPr lang="en-US" sz="3200" b="1" dirty="0" err="1">
                <a:solidFill>
                  <a:prstClr val="white"/>
                </a:solidFill>
                <a:latin typeface="Times New Roman" panose="02020603050405020304" pitchFamily="18" charset="0"/>
                <a:cs typeface="Times New Roman" panose="02020603050405020304" pitchFamily="18" charset="0"/>
              </a:rPr>
              <a:t>hộp</a:t>
            </a:r>
            <a:r>
              <a:rPr lang="en-US" sz="3200" b="1" dirty="0">
                <a:solidFill>
                  <a:prstClr val="white"/>
                </a:solidFill>
                <a:latin typeface="Times New Roman" panose="02020603050405020304" pitchFamily="18" charset="0"/>
                <a:cs typeface="Times New Roman" panose="02020603050405020304" pitchFamily="18" charset="0"/>
              </a:rPr>
              <a:t> </a:t>
            </a:r>
            <a:r>
              <a:rPr lang="en-US" sz="3200" b="1" dirty="0" err="1">
                <a:solidFill>
                  <a:prstClr val="white"/>
                </a:solidFill>
                <a:latin typeface="Times New Roman" panose="02020603050405020304" pitchFamily="18" charset="0"/>
                <a:cs typeface="Times New Roman" panose="02020603050405020304" pitchFamily="18" charset="0"/>
              </a:rPr>
              <a:t>sữa</a:t>
            </a:r>
            <a:r>
              <a:rPr lang="en-US" sz="3200" b="1" dirty="0">
                <a:solidFill>
                  <a:prstClr val="white"/>
                </a:solidFill>
                <a:latin typeface="Times New Roman" panose="02020603050405020304" pitchFamily="18" charset="0"/>
                <a:cs typeface="Times New Roman" panose="02020603050405020304" pitchFamily="18" charset="0"/>
              </a:rPr>
              <a:t> </a:t>
            </a:r>
            <a:r>
              <a:rPr lang="en-US" sz="3200" b="1" dirty="0" err="1">
                <a:solidFill>
                  <a:prstClr val="white"/>
                </a:solidFill>
                <a:latin typeface="Times New Roman" panose="02020603050405020304" pitchFamily="18" charset="0"/>
                <a:cs typeface="Times New Roman" panose="02020603050405020304" pitchFamily="18" charset="0"/>
              </a:rPr>
              <a:t>chịu</a:t>
            </a:r>
            <a:r>
              <a:rPr lang="en-US" sz="3200" b="1" dirty="0">
                <a:solidFill>
                  <a:prstClr val="white"/>
                </a:solidFill>
                <a:latin typeface="Times New Roman" panose="02020603050405020304" pitchFamily="18" charset="0"/>
                <a:cs typeface="Times New Roman" panose="02020603050405020304" pitchFamily="18" charset="0"/>
              </a:rPr>
              <a:t> </a:t>
            </a:r>
            <a:r>
              <a:rPr lang="en-US" sz="3200" b="1" dirty="0" err="1">
                <a:solidFill>
                  <a:prstClr val="white"/>
                </a:solidFill>
                <a:latin typeface="Times New Roman" panose="02020603050405020304" pitchFamily="18" charset="0"/>
                <a:cs typeface="Times New Roman" panose="02020603050405020304" pitchFamily="18" charset="0"/>
              </a:rPr>
              <a:t>tác</a:t>
            </a:r>
            <a:r>
              <a:rPr lang="en-US" sz="3200" b="1" dirty="0">
                <a:solidFill>
                  <a:prstClr val="white"/>
                </a:solidFill>
                <a:latin typeface="Times New Roman" panose="02020603050405020304" pitchFamily="18" charset="0"/>
                <a:cs typeface="Times New Roman" panose="02020603050405020304" pitchFamily="18" charset="0"/>
              </a:rPr>
              <a:t> </a:t>
            </a:r>
            <a:r>
              <a:rPr lang="en-US" sz="3200" b="1" dirty="0" err="1">
                <a:solidFill>
                  <a:prstClr val="white"/>
                </a:solidFill>
                <a:latin typeface="Times New Roman" panose="02020603050405020304" pitchFamily="18" charset="0"/>
                <a:cs typeface="Times New Roman" panose="02020603050405020304" pitchFamily="18" charset="0"/>
              </a:rPr>
              <a:t>dụng</a:t>
            </a:r>
            <a:r>
              <a:rPr lang="en-US" sz="3200" b="1" dirty="0">
                <a:solidFill>
                  <a:prstClr val="white"/>
                </a:solidFill>
                <a:latin typeface="Times New Roman" panose="02020603050405020304" pitchFamily="18" charset="0"/>
                <a:cs typeface="Times New Roman" panose="02020603050405020304" pitchFamily="18" charset="0"/>
              </a:rPr>
              <a:t>       </a:t>
            </a:r>
            <a:r>
              <a:rPr lang="en-US" sz="3200" b="1" dirty="0" err="1">
                <a:solidFill>
                  <a:prstClr val="white"/>
                </a:solidFill>
                <a:latin typeface="Times New Roman" panose="02020603050405020304" pitchFamily="18" charset="0"/>
                <a:cs typeface="Times New Roman" panose="02020603050405020304" pitchFamily="18" charset="0"/>
              </a:rPr>
              <a:t>của</a:t>
            </a:r>
            <a:r>
              <a:rPr lang="en-US" sz="3200" b="1" dirty="0">
                <a:solidFill>
                  <a:prstClr val="white"/>
                </a:solidFill>
                <a:latin typeface="Times New Roman" panose="02020603050405020304" pitchFamily="18" charset="0"/>
                <a:cs typeface="Times New Roman" panose="02020603050405020304" pitchFamily="18" charset="0"/>
              </a:rPr>
              <a:t> </a:t>
            </a:r>
            <a:r>
              <a:rPr lang="en-US" sz="3200" b="1" dirty="0" err="1">
                <a:solidFill>
                  <a:prstClr val="white"/>
                </a:solidFill>
                <a:latin typeface="Times New Roman" panose="02020603050405020304" pitchFamily="18" charset="0"/>
                <a:cs typeface="Times New Roman" panose="02020603050405020304" pitchFamily="18" charset="0"/>
              </a:rPr>
              <a:t>nhiệt</a:t>
            </a:r>
            <a:r>
              <a:rPr lang="en-US" sz="3200" b="1" dirty="0">
                <a:solidFill>
                  <a:prstClr val="white"/>
                </a:solidFill>
                <a:latin typeface="Times New Roman" panose="02020603050405020304" pitchFamily="18" charset="0"/>
                <a:cs typeface="Times New Roman" panose="02020603050405020304" pitchFamily="18" charset="0"/>
              </a:rPr>
              <a:t> </a:t>
            </a:r>
            <a:r>
              <a:rPr lang="en-US" sz="3200" b="1" dirty="0" err="1">
                <a:solidFill>
                  <a:prstClr val="white"/>
                </a:solidFill>
                <a:latin typeface="Times New Roman" panose="02020603050405020304" pitchFamily="18" charset="0"/>
                <a:cs typeface="Times New Roman" panose="02020603050405020304" pitchFamily="18" charset="0"/>
              </a:rPr>
              <a:t>độ</a:t>
            </a:r>
            <a:r>
              <a:rPr lang="en-US" sz="3200" b="1" dirty="0">
                <a:solidFill>
                  <a:prstClr val="white"/>
                </a:solidFill>
                <a:latin typeface="Times New Roman" panose="02020603050405020304" pitchFamily="18" charset="0"/>
                <a:cs typeface="Times New Roman" panose="02020603050405020304" pitchFamily="18" charset="0"/>
              </a:rPr>
              <a:t>.</a:t>
            </a:r>
            <a:endParaRPr kumimoji="0" lang="en-US" sz="32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18" name="bang a">
            <a:extLst>
              <a:ext uri="{FF2B5EF4-FFF2-40B4-BE49-F238E27FC236}">
                <a16:creationId xmlns:a16="http://schemas.microsoft.com/office/drawing/2014/main" id="{19EED264-AA5C-4A8D-A5B5-5AE82B5E165D}"/>
              </a:ext>
            </a:extLst>
          </p:cNvPr>
          <p:cNvSpPr/>
          <p:nvPr/>
        </p:nvSpPr>
        <p:spPr>
          <a:xfrm flipH="1">
            <a:off x="6621981" y="5180028"/>
            <a:ext cx="5249773" cy="1070483"/>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3200" b="1" dirty="0">
                <a:solidFill>
                  <a:prstClr val="white"/>
                </a:solidFill>
                <a:latin typeface="Times New Roman" panose="02020603050405020304" pitchFamily="18" charset="0"/>
                <a:cs typeface="Times New Roman" panose="02020603050405020304" pitchFamily="18" charset="0"/>
              </a:rPr>
              <a:t>D. </a:t>
            </a:r>
            <a:r>
              <a:rPr lang="en-US" sz="3200" b="1" dirty="0" err="1">
                <a:solidFill>
                  <a:prstClr val="white"/>
                </a:solidFill>
                <a:latin typeface="Times New Roman" panose="02020603050405020304" pitchFamily="18" charset="0"/>
                <a:cs typeface="Times New Roman" panose="02020603050405020304" pitchFamily="18" charset="0"/>
              </a:rPr>
              <a:t>Vì</a:t>
            </a:r>
            <a:r>
              <a:rPr lang="en-US" sz="3200" b="1" dirty="0">
                <a:solidFill>
                  <a:prstClr val="white"/>
                </a:solidFill>
                <a:latin typeface="Times New Roman" panose="02020603050405020304" pitchFamily="18" charset="0"/>
                <a:cs typeface="Times New Roman" panose="02020603050405020304" pitchFamily="18" charset="0"/>
              </a:rPr>
              <a:t> </a:t>
            </a:r>
            <a:r>
              <a:rPr lang="en-US" sz="3200" b="1" dirty="0" err="1">
                <a:solidFill>
                  <a:prstClr val="white"/>
                </a:solidFill>
                <a:latin typeface="Times New Roman" panose="02020603050405020304" pitchFamily="18" charset="0"/>
                <a:cs typeface="Times New Roman" panose="02020603050405020304" pitchFamily="18" charset="0"/>
              </a:rPr>
              <a:t>vỏ</a:t>
            </a:r>
            <a:r>
              <a:rPr lang="en-US" sz="3200" b="1" dirty="0">
                <a:solidFill>
                  <a:prstClr val="white"/>
                </a:solidFill>
                <a:latin typeface="Times New Roman" panose="02020603050405020304" pitchFamily="18" charset="0"/>
                <a:cs typeface="Times New Roman" panose="02020603050405020304" pitchFamily="18" charset="0"/>
              </a:rPr>
              <a:t> </a:t>
            </a:r>
            <a:r>
              <a:rPr lang="en-US" sz="3200" b="1" dirty="0" err="1">
                <a:solidFill>
                  <a:prstClr val="white"/>
                </a:solidFill>
                <a:latin typeface="Times New Roman" panose="02020603050405020304" pitchFamily="18" charset="0"/>
                <a:cs typeface="Times New Roman" panose="02020603050405020304" pitchFamily="18" charset="0"/>
              </a:rPr>
              <a:t>hộp</a:t>
            </a:r>
            <a:r>
              <a:rPr lang="en-US" sz="3200" b="1" dirty="0">
                <a:solidFill>
                  <a:prstClr val="white"/>
                </a:solidFill>
                <a:latin typeface="Times New Roman" panose="02020603050405020304" pitchFamily="18" charset="0"/>
                <a:cs typeface="Times New Roman" panose="02020603050405020304" pitchFamily="18" charset="0"/>
              </a:rPr>
              <a:t> </a:t>
            </a:r>
            <a:r>
              <a:rPr lang="en-US" sz="3200" b="1" dirty="0" err="1">
                <a:solidFill>
                  <a:prstClr val="white"/>
                </a:solidFill>
                <a:latin typeface="Times New Roman" panose="02020603050405020304" pitchFamily="18" charset="0"/>
                <a:cs typeface="Times New Roman" panose="02020603050405020304" pitchFamily="18" charset="0"/>
              </a:rPr>
              <a:t>sữa</a:t>
            </a:r>
            <a:r>
              <a:rPr lang="en-US" sz="3200" b="1" dirty="0">
                <a:solidFill>
                  <a:prstClr val="white"/>
                </a:solidFill>
                <a:latin typeface="Times New Roman" panose="02020603050405020304" pitchFamily="18" charset="0"/>
                <a:cs typeface="Times New Roman" panose="02020603050405020304" pitchFamily="18" charset="0"/>
              </a:rPr>
              <a:t> </a:t>
            </a:r>
            <a:r>
              <a:rPr lang="en-US" sz="3200" b="1" dirty="0" err="1">
                <a:solidFill>
                  <a:prstClr val="white"/>
                </a:solidFill>
                <a:latin typeface="Times New Roman" panose="02020603050405020304" pitchFamily="18" charset="0"/>
                <a:cs typeface="Times New Roman" panose="02020603050405020304" pitchFamily="18" charset="0"/>
              </a:rPr>
              <a:t>rất</a:t>
            </a:r>
            <a:r>
              <a:rPr lang="en-US" sz="3200" b="1" dirty="0">
                <a:solidFill>
                  <a:prstClr val="white"/>
                </a:solidFill>
                <a:latin typeface="Times New Roman" panose="02020603050405020304" pitchFamily="18" charset="0"/>
                <a:cs typeface="Times New Roman" panose="02020603050405020304" pitchFamily="18" charset="0"/>
              </a:rPr>
              <a:t> </a:t>
            </a:r>
            <a:r>
              <a:rPr lang="en-US" sz="3200" b="1" dirty="0" err="1">
                <a:solidFill>
                  <a:prstClr val="white"/>
                </a:solidFill>
                <a:latin typeface="Times New Roman" panose="02020603050405020304" pitchFamily="18" charset="0"/>
                <a:cs typeface="Times New Roman" panose="02020603050405020304" pitchFamily="18" charset="0"/>
              </a:rPr>
              <a:t>mềm</a:t>
            </a:r>
            <a:r>
              <a:rPr lang="en-US" sz="3200" b="1" dirty="0">
                <a:solidFill>
                  <a:prstClr val="white"/>
                </a:solidFill>
                <a:latin typeface="Times New Roman" panose="02020603050405020304" pitchFamily="18" charset="0"/>
                <a:cs typeface="Times New Roman" panose="02020603050405020304" pitchFamily="18" charset="0"/>
              </a:rPr>
              <a:t>.</a:t>
            </a:r>
            <a:endParaRPr kumimoji="0" lang="en-US" sz="32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19" name="TextBox 18">
            <a:extLst>
              <a:ext uri="{FF2B5EF4-FFF2-40B4-BE49-F238E27FC236}">
                <a16:creationId xmlns:a16="http://schemas.microsoft.com/office/drawing/2014/main" id="{EFBF0DE1-E3CD-4E44-BDCF-70C34F08BD29}"/>
              </a:ext>
            </a:extLst>
          </p:cNvPr>
          <p:cNvSpPr txBox="1"/>
          <p:nvPr/>
        </p:nvSpPr>
        <p:spPr>
          <a:xfrm>
            <a:off x="4286733" y="311742"/>
            <a:ext cx="6905072" cy="1569660"/>
          </a:xfrm>
          <a:prstGeom prst="rect">
            <a:avLst/>
          </a:prstGeom>
          <a:noFill/>
        </p:spPr>
        <p:txBody>
          <a:bodyPr wrap="square" rtlCol="0">
            <a:spAutoFit/>
          </a:bodyPr>
          <a:lstStyle/>
          <a:p>
            <a:pPr lvl="0" algn="ctr">
              <a:defRPr/>
            </a:pPr>
            <a:r>
              <a:rPr lang="en-US" sz="3200" b="1" dirty="0" err="1">
                <a:solidFill>
                  <a:prstClr val="white"/>
                </a:solidFill>
                <a:latin typeface="Times New Roman" panose="02020603050405020304" pitchFamily="18" charset="0"/>
                <a:cs typeface="Times New Roman" panose="02020603050405020304" pitchFamily="18" charset="0"/>
              </a:rPr>
              <a:t>Câu</a:t>
            </a:r>
            <a:r>
              <a:rPr lang="en-US" sz="3200" b="1" dirty="0">
                <a:solidFill>
                  <a:prstClr val="white"/>
                </a:solidFill>
                <a:latin typeface="Times New Roman" panose="02020603050405020304" pitchFamily="18" charset="0"/>
                <a:cs typeface="Times New Roman" panose="02020603050405020304" pitchFamily="18" charset="0"/>
              </a:rPr>
              <a:t> 8: </a:t>
            </a:r>
            <a:r>
              <a:rPr lang="en-US" sz="3200" b="1" dirty="0" err="1">
                <a:solidFill>
                  <a:prstClr val="white"/>
                </a:solidFill>
                <a:latin typeface="Times New Roman" panose="02020603050405020304" pitchFamily="18" charset="0"/>
                <a:cs typeface="Times New Roman" panose="02020603050405020304" pitchFamily="18" charset="0"/>
              </a:rPr>
              <a:t>Hút</a:t>
            </a:r>
            <a:r>
              <a:rPr lang="en-US" sz="3200" b="1" dirty="0">
                <a:solidFill>
                  <a:prstClr val="white"/>
                </a:solidFill>
                <a:latin typeface="Times New Roman" panose="02020603050405020304" pitchFamily="18" charset="0"/>
                <a:cs typeface="Times New Roman" panose="02020603050405020304" pitchFamily="18" charset="0"/>
              </a:rPr>
              <a:t> </a:t>
            </a:r>
            <a:r>
              <a:rPr lang="en-US" sz="3200" b="1" dirty="0" err="1">
                <a:solidFill>
                  <a:prstClr val="white"/>
                </a:solidFill>
                <a:latin typeface="Times New Roman" panose="02020603050405020304" pitchFamily="18" charset="0"/>
                <a:cs typeface="Times New Roman" panose="02020603050405020304" pitchFamily="18" charset="0"/>
              </a:rPr>
              <a:t>bớt</a:t>
            </a:r>
            <a:r>
              <a:rPr lang="en-US" sz="3200" b="1" dirty="0">
                <a:solidFill>
                  <a:prstClr val="white"/>
                </a:solidFill>
                <a:latin typeface="Times New Roman" panose="02020603050405020304" pitchFamily="18" charset="0"/>
                <a:cs typeface="Times New Roman" panose="02020603050405020304" pitchFamily="18" charset="0"/>
              </a:rPr>
              <a:t> </a:t>
            </a:r>
            <a:r>
              <a:rPr lang="en-US" sz="3200" b="1" dirty="0" err="1">
                <a:solidFill>
                  <a:prstClr val="white"/>
                </a:solidFill>
                <a:latin typeface="Times New Roman" panose="02020603050405020304" pitchFamily="18" charset="0"/>
                <a:cs typeface="Times New Roman" panose="02020603050405020304" pitchFamily="18" charset="0"/>
              </a:rPr>
              <a:t>không</a:t>
            </a:r>
            <a:r>
              <a:rPr lang="en-US" sz="3200" b="1" dirty="0">
                <a:solidFill>
                  <a:prstClr val="white"/>
                </a:solidFill>
                <a:latin typeface="Times New Roman" panose="02020603050405020304" pitchFamily="18" charset="0"/>
                <a:cs typeface="Times New Roman" panose="02020603050405020304" pitchFamily="18" charset="0"/>
              </a:rPr>
              <a:t> </a:t>
            </a:r>
            <a:r>
              <a:rPr lang="en-US" sz="3200" b="1" dirty="0" err="1">
                <a:solidFill>
                  <a:prstClr val="white"/>
                </a:solidFill>
                <a:latin typeface="Times New Roman" panose="02020603050405020304" pitchFamily="18" charset="0"/>
                <a:cs typeface="Times New Roman" panose="02020603050405020304" pitchFamily="18" charset="0"/>
              </a:rPr>
              <a:t>khí</a:t>
            </a:r>
            <a:r>
              <a:rPr lang="en-US" sz="3200" b="1" dirty="0">
                <a:solidFill>
                  <a:prstClr val="white"/>
                </a:solidFill>
                <a:latin typeface="Times New Roman" panose="02020603050405020304" pitchFamily="18" charset="0"/>
                <a:cs typeface="Times New Roman" panose="02020603050405020304" pitchFamily="18" charset="0"/>
              </a:rPr>
              <a:t> </a:t>
            </a:r>
            <a:r>
              <a:rPr lang="en-US" sz="3200" b="1" dirty="0" err="1">
                <a:solidFill>
                  <a:prstClr val="white"/>
                </a:solidFill>
                <a:latin typeface="Times New Roman" panose="02020603050405020304" pitchFamily="18" charset="0"/>
                <a:cs typeface="Times New Roman" panose="02020603050405020304" pitchFamily="18" charset="0"/>
              </a:rPr>
              <a:t>trong</a:t>
            </a:r>
            <a:r>
              <a:rPr lang="en-US" sz="3200" b="1" dirty="0">
                <a:solidFill>
                  <a:prstClr val="white"/>
                </a:solidFill>
                <a:latin typeface="Times New Roman" panose="02020603050405020304" pitchFamily="18" charset="0"/>
                <a:cs typeface="Times New Roman" panose="02020603050405020304" pitchFamily="18" charset="0"/>
              </a:rPr>
              <a:t> </a:t>
            </a:r>
            <a:r>
              <a:rPr lang="en-US" sz="3200" b="1" dirty="0" err="1">
                <a:solidFill>
                  <a:prstClr val="white"/>
                </a:solidFill>
                <a:latin typeface="Times New Roman" panose="02020603050405020304" pitchFamily="18" charset="0"/>
                <a:cs typeface="Times New Roman" panose="02020603050405020304" pitchFamily="18" charset="0"/>
              </a:rPr>
              <a:t>một</a:t>
            </a:r>
            <a:r>
              <a:rPr lang="en-US" sz="3200" b="1" dirty="0">
                <a:solidFill>
                  <a:prstClr val="white"/>
                </a:solidFill>
                <a:latin typeface="Times New Roman" panose="02020603050405020304" pitchFamily="18" charset="0"/>
                <a:cs typeface="Times New Roman" panose="02020603050405020304" pitchFamily="18" charset="0"/>
              </a:rPr>
              <a:t> </a:t>
            </a:r>
            <a:r>
              <a:rPr lang="en-US" sz="3200" b="1" dirty="0" err="1">
                <a:solidFill>
                  <a:prstClr val="white"/>
                </a:solidFill>
                <a:latin typeface="Times New Roman" panose="02020603050405020304" pitchFamily="18" charset="0"/>
                <a:cs typeface="Times New Roman" panose="02020603050405020304" pitchFamily="18" charset="0"/>
              </a:rPr>
              <a:t>vỏ</a:t>
            </a:r>
            <a:r>
              <a:rPr lang="en-US" sz="3200" b="1" dirty="0">
                <a:solidFill>
                  <a:prstClr val="white"/>
                </a:solidFill>
                <a:latin typeface="Times New Roman" panose="02020603050405020304" pitchFamily="18" charset="0"/>
                <a:cs typeface="Times New Roman" panose="02020603050405020304" pitchFamily="18" charset="0"/>
              </a:rPr>
              <a:t> </a:t>
            </a:r>
            <a:r>
              <a:rPr lang="en-US" sz="3200" b="1" dirty="0" err="1">
                <a:solidFill>
                  <a:prstClr val="white"/>
                </a:solidFill>
                <a:latin typeface="Times New Roman" panose="02020603050405020304" pitchFamily="18" charset="0"/>
                <a:cs typeface="Times New Roman" panose="02020603050405020304" pitchFamily="18" charset="0"/>
              </a:rPr>
              <a:t>hộp</a:t>
            </a:r>
            <a:r>
              <a:rPr lang="en-US" sz="3200" b="1" dirty="0">
                <a:solidFill>
                  <a:prstClr val="white"/>
                </a:solidFill>
                <a:latin typeface="Times New Roman" panose="02020603050405020304" pitchFamily="18" charset="0"/>
                <a:cs typeface="Times New Roman" panose="02020603050405020304" pitchFamily="18" charset="0"/>
              </a:rPr>
              <a:t> </a:t>
            </a:r>
            <a:r>
              <a:rPr lang="en-US" sz="3200" b="1" dirty="0" err="1">
                <a:solidFill>
                  <a:prstClr val="white"/>
                </a:solidFill>
                <a:latin typeface="Times New Roman" panose="02020603050405020304" pitchFamily="18" charset="0"/>
                <a:cs typeface="Times New Roman" panose="02020603050405020304" pitchFamily="18" charset="0"/>
              </a:rPr>
              <a:t>đựng</a:t>
            </a:r>
            <a:r>
              <a:rPr lang="en-US" sz="3200" b="1" dirty="0">
                <a:solidFill>
                  <a:prstClr val="white"/>
                </a:solidFill>
                <a:latin typeface="Times New Roman" panose="02020603050405020304" pitchFamily="18" charset="0"/>
                <a:cs typeface="Times New Roman" panose="02020603050405020304" pitchFamily="18" charset="0"/>
              </a:rPr>
              <a:t> </a:t>
            </a:r>
            <a:r>
              <a:rPr lang="en-US" sz="3200" b="1" dirty="0" err="1">
                <a:solidFill>
                  <a:prstClr val="white"/>
                </a:solidFill>
                <a:latin typeface="Times New Roman" panose="02020603050405020304" pitchFamily="18" charset="0"/>
                <a:cs typeface="Times New Roman" panose="02020603050405020304" pitchFamily="18" charset="0"/>
              </a:rPr>
              <a:t>sữa</a:t>
            </a:r>
            <a:r>
              <a:rPr lang="en-US" sz="3200" b="1" dirty="0">
                <a:solidFill>
                  <a:prstClr val="white"/>
                </a:solidFill>
                <a:latin typeface="Times New Roman" panose="02020603050405020304" pitchFamily="18" charset="0"/>
                <a:cs typeface="Times New Roman" panose="02020603050405020304" pitchFamily="18" charset="0"/>
              </a:rPr>
              <a:t> </a:t>
            </a:r>
            <a:r>
              <a:rPr lang="en-US" sz="3200" b="1" dirty="0" err="1">
                <a:solidFill>
                  <a:prstClr val="white"/>
                </a:solidFill>
                <a:latin typeface="Times New Roman" panose="02020603050405020304" pitchFamily="18" charset="0"/>
                <a:cs typeface="Times New Roman" panose="02020603050405020304" pitchFamily="18" charset="0"/>
              </a:rPr>
              <a:t>bằng</a:t>
            </a:r>
            <a:r>
              <a:rPr lang="en-US" sz="3200" b="1" dirty="0">
                <a:solidFill>
                  <a:prstClr val="white"/>
                </a:solidFill>
                <a:latin typeface="Times New Roman" panose="02020603050405020304" pitchFamily="18" charset="0"/>
                <a:cs typeface="Times New Roman" panose="02020603050405020304" pitchFamily="18" charset="0"/>
              </a:rPr>
              <a:t> </a:t>
            </a:r>
            <a:r>
              <a:rPr lang="en-US" sz="3200" b="1" dirty="0" err="1">
                <a:solidFill>
                  <a:prstClr val="white"/>
                </a:solidFill>
                <a:latin typeface="Times New Roman" panose="02020603050405020304" pitchFamily="18" charset="0"/>
                <a:cs typeface="Times New Roman" panose="02020603050405020304" pitchFamily="18" charset="0"/>
              </a:rPr>
              <a:t>giấy</a:t>
            </a:r>
            <a:r>
              <a:rPr lang="en-US" sz="3200" b="1" dirty="0">
                <a:solidFill>
                  <a:prstClr val="white"/>
                </a:solidFill>
                <a:latin typeface="Times New Roman" panose="02020603050405020304" pitchFamily="18" charset="0"/>
                <a:cs typeface="Times New Roman" panose="02020603050405020304" pitchFamily="18" charset="0"/>
              </a:rPr>
              <a:t>, ta </a:t>
            </a:r>
            <a:r>
              <a:rPr lang="en-US" sz="3200" b="1" dirty="0" err="1">
                <a:solidFill>
                  <a:prstClr val="white"/>
                </a:solidFill>
                <a:latin typeface="Times New Roman" panose="02020603050405020304" pitchFamily="18" charset="0"/>
                <a:cs typeface="Times New Roman" panose="02020603050405020304" pitchFamily="18" charset="0"/>
              </a:rPr>
              <a:t>thấy</a:t>
            </a:r>
            <a:r>
              <a:rPr lang="en-US" sz="3200" b="1" dirty="0">
                <a:solidFill>
                  <a:prstClr val="white"/>
                </a:solidFill>
                <a:latin typeface="Times New Roman" panose="02020603050405020304" pitchFamily="18" charset="0"/>
                <a:cs typeface="Times New Roman" panose="02020603050405020304" pitchFamily="18" charset="0"/>
              </a:rPr>
              <a:t> </a:t>
            </a:r>
            <a:r>
              <a:rPr lang="en-US" sz="3200" b="1" dirty="0" err="1">
                <a:solidFill>
                  <a:prstClr val="white"/>
                </a:solidFill>
                <a:latin typeface="Times New Roman" panose="02020603050405020304" pitchFamily="18" charset="0"/>
                <a:cs typeface="Times New Roman" panose="02020603050405020304" pitchFamily="18" charset="0"/>
              </a:rPr>
              <a:t>vỏ</a:t>
            </a:r>
            <a:r>
              <a:rPr lang="en-US" sz="3200" b="1" dirty="0">
                <a:solidFill>
                  <a:prstClr val="white"/>
                </a:solidFill>
                <a:latin typeface="Times New Roman" panose="02020603050405020304" pitchFamily="18" charset="0"/>
                <a:cs typeface="Times New Roman" panose="02020603050405020304" pitchFamily="18" charset="0"/>
              </a:rPr>
              <a:t> </a:t>
            </a:r>
            <a:r>
              <a:rPr lang="en-US" sz="3200" b="1" dirty="0" err="1">
                <a:solidFill>
                  <a:prstClr val="white"/>
                </a:solidFill>
                <a:latin typeface="Times New Roman" panose="02020603050405020304" pitchFamily="18" charset="0"/>
                <a:cs typeface="Times New Roman" panose="02020603050405020304" pitchFamily="18" charset="0"/>
              </a:rPr>
              <a:t>hộp</a:t>
            </a:r>
            <a:r>
              <a:rPr lang="en-US" sz="3200" b="1" dirty="0">
                <a:solidFill>
                  <a:prstClr val="white"/>
                </a:solidFill>
                <a:latin typeface="Times New Roman" panose="02020603050405020304" pitchFamily="18" charset="0"/>
                <a:cs typeface="Times New Roman" panose="02020603050405020304" pitchFamily="18" charset="0"/>
              </a:rPr>
              <a:t> </a:t>
            </a:r>
            <a:r>
              <a:rPr lang="en-US" sz="3200" b="1" dirty="0" err="1">
                <a:solidFill>
                  <a:prstClr val="white"/>
                </a:solidFill>
                <a:latin typeface="Times New Roman" panose="02020603050405020304" pitchFamily="18" charset="0"/>
                <a:cs typeface="Times New Roman" panose="02020603050405020304" pitchFamily="18" charset="0"/>
              </a:rPr>
              <a:t>bị</a:t>
            </a:r>
            <a:r>
              <a:rPr lang="en-US" sz="3200" b="1" dirty="0">
                <a:solidFill>
                  <a:prstClr val="white"/>
                </a:solidFill>
                <a:latin typeface="Times New Roman" panose="02020603050405020304" pitchFamily="18" charset="0"/>
                <a:cs typeface="Times New Roman" panose="02020603050405020304" pitchFamily="18" charset="0"/>
              </a:rPr>
              <a:t> </a:t>
            </a:r>
            <a:r>
              <a:rPr lang="en-US" sz="3200" b="1" dirty="0" err="1">
                <a:solidFill>
                  <a:prstClr val="white"/>
                </a:solidFill>
                <a:latin typeface="Times New Roman" panose="02020603050405020304" pitchFamily="18" charset="0"/>
                <a:cs typeface="Times New Roman" panose="02020603050405020304" pitchFamily="18" charset="0"/>
              </a:rPr>
              <a:t>bẹp</a:t>
            </a:r>
            <a:r>
              <a:rPr lang="en-US" sz="3200" b="1" dirty="0">
                <a:solidFill>
                  <a:prstClr val="white"/>
                </a:solidFill>
                <a:latin typeface="Times New Roman" panose="02020603050405020304" pitchFamily="18" charset="0"/>
                <a:cs typeface="Times New Roman" panose="02020603050405020304" pitchFamily="18" charset="0"/>
              </a:rPr>
              <a:t> </a:t>
            </a:r>
            <a:r>
              <a:rPr lang="en-US" sz="3200" b="1" dirty="0" err="1">
                <a:solidFill>
                  <a:prstClr val="white"/>
                </a:solidFill>
                <a:latin typeface="Times New Roman" panose="02020603050405020304" pitchFamily="18" charset="0"/>
                <a:cs typeface="Times New Roman" panose="02020603050405020304" pitchFamily="18" charset="0"/>
              </a:rPr>
              <a:t>theo</a:t>
            </a:r>
            <a:r>
              <a:rPr lang="en-US" sz="3200" b="1" dirty="0">
                <a:solidFill>
                  <a:prstClr val="white"/>
                </a:solidFill>
                <a:latin typeface="Times New Roman" panose="02020603050405020304" pitchFamily="18" charset="0"/>
                <a:cs typeface="Times New Roman" panose="02020603050405020304" pitchFamily="18" charset="0"/>
              </a:rPr>
              <a:t> </a:t>
            </a:r>
            <a:r>
              <a:rPr lang="en-US" sz="3200" b="1" dirty="0" err="1">
                <a:solidFill>
                  <a:prstClr val="white"/>
                </a:solidFill>
                <a:latin typeface="Times New Roman" panose="02020603050405020304" pitchFamily="18" charset="0"/>
                <a:cs typeface="Times New Roman" panose="02020603050405020304" pitchFamily="18" charset="0"/>
              </a:rPr>
              <a:t>nhiều</a:t>
            </a:r>
            <a:r>
              <a:rPr lang="en-US" sz="3200" b="1" dirty="0">
                <a:solidFill>
                  <a:prstClr val="white"/>
                </a:solidFill>
                <a:latin typeface="Times New Roman" panose="02020603050405020304" pitchFamily="18" charset="0"/>
                <a:cs typeface="Times New Roman" panose="02020603050405020304" pitchFamily="18" charset="0"/>
              </a:rPr>
              <a:t> </a:t>
            </a:r>
            <a:r>
              <a:rPr lang="en-US" sz="3200" b="1" dirty="0" err="1">
                <a:solidFill>
                  <a:prstClr val="white"/>
                </a:solidFill>
                <a:latin typeface="Times New Roman" panose="02020603050405020304" pitchFamily="18" charset="0"/>
                <a:cs typeface="Times New Roman" panose="02020603050405020304" pitchFamily="18" charset="0"/>
              </a:rPr>
              <a:t>phía</a:t>
            </a:r>
            <a:r>
              <a:rPr lang="en-US" sz="3200" b="1" dirty="0">
                <a:solidFill>
                  <a:prstClr val="white"/>
                </a:solidFill>
                <a:latin typeface="Times New Roman" panose="02020603050405020304" pitchFamily="18" charset="0"/>
                <a:cs typeface="Times New Roman" panose="02020603050405020304" pitchFamily="18" charset="0"/>
              </a:rPr>
              <a:t>?</a:t>
            </a:r>
            <a:endParaRPr kumimoji="0" lang="en-US" sz="32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74912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arn(inVertical)">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barn(inVertical)">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barn(inVertical)">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barn(inVertical)">
                                      <p:cBhvr>
                                        <p:cTn id="27" dur="500"/>
                                        <p:tgtEl>
                                          <p:spTgt spid="18"/>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mph" presetSubtype="0" fill="hold" grpId="1" nodeType="clickEffect">
                                  <p:stCondLst>
                                    <p:cond delay="0"/>
                                  </p:stCondLst>
                                  <p:childTnLst>
                                    <p:animClr clrSpc="hsl" dir="cw">
                                      <p:cBhvr override="childStyle">
                                        <p:cTn id="31" dur="500" fill="hold"/>
                                        <p:tgtEl>
                                          <p:spTgt spid="16"/>
                                        </p:tgtEl>
                                        <p:attrNameLst>
                                          <p:attrName>style.color</p:attrName>
                                        </p:attrNameLst>
                                      </p:cBhvr>
                                      <p:by>
                                        <p:hsl h="7200000" s="0" l="0"/>
                                      </p:by>
                                    </p:animClr>
                                    <p:animClr clrSpc="hsl" dir="cw">
                                      <p:cBhvr>
                                        <p:cTn id="32" dur="500" fill="hold"/>
                                        <p:tgtEl>
                                          <p:spTgt spid="16"/>
                                        </p:tgtEl>
                                        <p:attrNameLst>
                                          <p:attrName>fillcolor</p:attrName>
                                        </p:attrNameLst>
                                      </p:cBhvr>
                                      <p:by>
                                        <p:hsl h="7200000" s="0" l="0"/>
                                      </p:by>
                                    </p:animClr>
                                    <p:animClr clrSpc="hsl" dir="cw">
                                      <p:cBhvr>
                                        <p:cTn id="33" dur="500" fill="hold"/>
                                        <p:tgtEl>
                                          <p:spTgt spid="16"/>
                                        </p:tgtEl>
                                        <p:attrNameLst>
                                          <p:attrName>stroke.color</p:attrName>
                                        </p:attrNameLst>
                                      </p:cBhvr>
                                      <p:by>
                                        <p:hsl h="7200000" s="0" l="0"/>
                                      </p:by>
                                    </p:animClr>
                                    <p:set>
                                      <p:cBhvr>
                                        <p:cTn id="34" dur="500" fill="hold"/>
                                        <p:tgtEl>
                                          <p:spTgt spid="1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5" restart="whenNotActive" fill="hold" evtFilter="cancelBubble" nodeType="interactiveSeq">
                <p:stCondLst>
                  <p:cond evt="onClick" delay="0">
                    <p:tgtEl>
                      <p:spTgt spid="12"/>
                    </p:tgtEl>
                  </p:cond>
                </p:stCondLst>
                <p:endSync evt="end" delay="0">
                  <p:rtn val="all"/>
                </p:endSync>
                <p:childTnLst>
                  <p:par>
                    <p:cTn id="36" fill="hold">
                      <p:stCondLst>
                        <p:cond delay="0"/>
                      </p:stCondLst>
                      <p:childTnLst>
                        <p:par>
                          <p:cTn id="37" fill="hold">
                            <p:stCondLst>
                              <p:cond delay="0"/>
                            </p:stCondLst>
                            <p:childTnLst>
                              <p:par>
                                <p:cTn id="38" presetID="2" presetClass="mediacall" presetSubtype="0" fill="hold" nodeType="clickEffect">
                                  <p:stCondLst>
                                    <p:cond delay="0"/>
                                  </p:stCondLst>
                                  <p:childTnLst>
                                    <p:cmd type="call" cmd="togglePause">
                                      <p:cBhvr>
                                        <p:cTn id="39" dur="1" fill="hold"/>
                                        <p:tgtEl>
                                          <p:spTgt spid="12"/>
                                        </p:tgtEl>
                                      </p:cBhvr>
                                    </p:cmd>
                                  </p:childTnLst>
                                </p:cTn>
                              </p:par>
                            </p:childTnLst>
                          </p:cTn>
                        </p:par>
                      </p:childTnLst>
                    </p:cTn>
                  </p:par>
                </p:childTnLst>
              </p:cTn>
              <p:nextCondLst>
                <p:cond evt="onClick" delay="0">
                  <p:tgtEl>
                    <p:spTgt spid="12"/>
                  </p:tgtEl>
                </p:cond>
              </p:nextCondLst>
            </p:seq>
            <p:video>
              <p:cMediaNode vol="80000">
                <p:cTn id="40" fill="hold" display="0">
                  <p:stCondLst>
                    <p:cond delay="indefinite"/>
                  </p:stCondLst>
                </p:cTn>
                <p:tgtEl>
                  <p:spTgt spid="12"/>
                </p:tgtEl>
              </p:cMediaNode>
            </p:video>
          </p:childTnLst>
        </p:cTn>
      </p:par>
    </p:tnLst>
    <p:bldLst>
      <p:bldP spid="15" grpId="0" animBg="1"/>
      <p:bldP spid="16" grpId="0" animBg="1"/>
      <p:bldP spid="16" grpId="1" animBg="1"/>
      <p:bldP spid="17" grpId="0" animBg="1"/>
      <p:bldP spid="18" grpId="0" animBg="1"/>
      <p:bldP spid="1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cxnSp>
        <p:nvCxnSpPr>
          <p:cNvPr id="21" name="Straight Connector 20">
            <a:extLst>
              <a:ext uri="{FF2B5EF4-FFF2-40B4-BE49-F238E27FC236}">
                <a16:creationId xmlns:a16="http://schemas.microsoft.com/office/drawing/2014/main" id="{22D1FF8B-0C4C-4AA2-997A-50A980A97E6B}"/>
              </a:ext>
            </a:extLst>
          </p:cNvPr>
          <p:cNvCxnSpPr>
            <a:cxnSpLocks/>
          </p:cNvCxnSpPr>
          <p:nvPr/>
        </p:nvCxnSpPr>
        <p:spPr>
          <a:xfrm>
            <a:off x="3286539" y="1159047"/>
            <a:ext cx="8905461" cy="0"/>
          </a:xfrm>
          <a:prstGeom prst="line">
            <a:avLst/>
          </a:prstGeom>
          <a:ln w="762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pic>
        <p:nvPicPr>
          <p:cNvPr id="12" name="10MOI3">
            <a:hlinkClick r:id="" action="ppaction://media"/>
            <a:extLst>
              <a:ext uri="{FF2B5EF4-FFF2-40B4-BE49-F238E27FC236}">
                <a16:creationId xmlns:a16="http://schemas.microsoft.com/office/drawing/2014/main" id="{70A7596F-6B11-4F23-BE18-EDBD16AF70BA}"/>
              </a:ext>
            </a:extLst>
          </p:cNvPr>
          <p:cNvPicPr>
            <a:picLocks noChangeAspect="1"/>
          </p:cNvPicPr>
          <p:nvPr>
            <a:videoFile r:link="rId2"/>
            <p:extLst>
              <p:ext uri="{DAA4B4D4-6D71-4841-9C94-3DE7FCFB9230}">
                <p14:media xmlns:p14="http://schemas.microsoft.com/office/powerpoint/2010/main" r:embed="rId1"/>
              </p:ext>
            </p:extLst>
          </p:nvPr>
        </p:nvPicPr>
        <p:blipFill>
          <a:blip r:embed="rId6"/>
          <a:stretch>
            <a:fillRect/>
          </a:stretch>
        </p:blipFill>
        <p:spPr>
          <a:xfrm rot="20674058">
            <a:off x="453938" y="509128"/>
            <a:ext cx="2796634" cy="2182460"/>
          </a:xfrm>
          <a:prstGeom prst="rect">
            <a:avLst/>
          </a:prstGeom>
        </p:spPr>
      </p:pic>
      <p:pic>
        <p:nvPicPr>
          <p:cNvPr id="13" name="Picture 12">
            <a:extLst>
              <a:ext uri="{FF2B5EF4-FFF2-40B4-BE49-F238E27FC236}">
                <a16:creationId xmlns:a16="http://schemas.microsoft.com/office/drawing/2014/main" id="{8301CA5E-7D75-4C1C-B9C8-BF24FF5089F0}"/>
              </a:ext>
            </a:extLst>
          </p:cNvPr>
          <p:cNvPicPr>
            <a:picLocks noChangeAspect="1"/>
          </p:cNvPicPr>
          <p:nvPr/>
        </p:nvPicPr>
        <p:blipFill rotWithShape="1">
          <a:blip r:embed="rId7"/>
          <a:srcRect l="4075" t="6299" r="8837" b="5897"/>
          <a:stretch/>
        </p:blipFill>
        <p:spPr>
          <a:xfrm rot="15338478">
            <a:off x="673852" y="49002"/>
            <a:ext cx="2356807" cy="2938709"/>
          </a:xfrm>
          <a:custGeom>
            <a:avLst/>
            <a:gdLst>
              <a:gd name="connsiteX0" fmla="*/ 3050842 w 3374074"/>
              <a:gd name="connsiteY0" fmla="*/ 371274 h 5191676"/>
              <a:gd name="connsiteX1" fmla="*/ 323235 w 3374074"/>
              <a:gd name="connsiteY1" fmla="*/ 371274 h 5191676"/>
              <a:gd name="connsiteX2" fmla="*/ 323234 w 3374074"/>
              <a:gd name="connsiteY2" fmla="*/ 4821109 h 5191676"/>
              <a:gd name="connsiteX3" fmla="*/ 3050841 w 3374074"/>
              <a:gd name="connsiteY3" fmla="*/ 4821110 h 5191676"/>
              <a:gd name="connsiteX4" fmla="*/ 3374074 w 3374074"/>
              <a:gd name="connsiteY4" fmla="*/ 0 h 5191676"/>
              <a:gd name="connsiteX5" fmla="*/ 3374074 w 3374074"/>
              <a:gd name="connsiteY5" fmla="*/ 5191676 h 5191676"/>
              <a:gd name="connsiteX6" fmla="*/ 0 w 3374074"/>
              <a:gd name="connsiteY6" fmla="*/ 5191675 h 5191676"/>
              <a:gd name="connsiteX7" fmla="*/ 0 w 3374074"/>
              <a:gd name="connsiteY7" fmla="*/ 0 h 5191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74074" h="5191676">
                <a:moveTo>
                  <a:pt x="3050842" y="371274"/>
                </a:moveTo>
                <a:lnTo>
                  <a:pt x="323235" y="371274"/>
                </a:lnTo>
                <a:lnTo>
                  <a:pt x="323234" y="4821109"/>
                </a:lnTo>
                <a:lnTo>
                  <a:pt x="3050841" y="4821110"/>
                </a:lnTo>
                <a:close/>
                <a:moveTo>
                  <a:pt x="3374074" y="0"/>
                </a:moveTo>
                <a:lnTo>
                  <a:pt x="3374074" y="5191676"/>
                </a:lnTo>
                <a:lnTo>
                  <a:pt x="0" y="5191675"/>
                </a:lnTo>
                <a:lnTo>
                  <a:pt x="0" y="0"/>
                </a:lnTo>
                <a:close/>
              </a:path>
            </a:pathLst>
          </a:custGeom>
        </p:spPr>
      </p:pic>
      <p:sp>
        <p:nvSpPr>
          <p:cNvPr id="10" name="Freeform: Shape 9">
            <a:extLst>
              <a:ext uri="{FF2B5EF4-FFF2-40B4-BE49-F238E27FC236}">
                <a16:creationId xmlns:a16="http://schemas.microsoft.com/office/drawing/2014/main" id="{F6A38DF0-3F39-44FA-9250-699C2006F297}"/>
              </a:ext>
            </a:extLst>
          </p:cNvPr>
          <p:cNvSpPr/>
          <p:nvPr/>
        </p:nvSpPr>
        <p:spPr>
          <a:xfrm flipH="1">
            <a:off x="3930401" y="311742"/>
            <a:ext cx="7899142" cy="1720253"/>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rgbClr val="0070C0"/>
          </a:solidFill>
          <a:ln w="38100" cap="flat" cmpd="sng" algn="ctr">
            <a:solidFill>
              <a:sysClr val="window" lastClr="FFFFFF"/>
            </a:solidFill>
            <a:prstDash val="solid"/>
            <a:miter lim="800000"/>
          </a:ln>
          <a:effectLst>
            <a:innerShdw blurRad="114300">
              <a:prstClr val="black"/>
            </a:innerShdw>
          </a:effectLst>
          <a:scene3d>
            <a:camera prst="orthographicFront"/>
            <a:lightRig rig="threePt" dir="t"/>
          </a:scene3d>
          <a:sp3d>
            <a:bevelT prst="relaxedInset"/>
          </a:sp3d>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cxnSp>
        <p:nvCxnSpPr>
          <p:cNvPr id="11" name="Straight Connector 10">
            <a:extLst>
              <a:ext uri="{FF2B5EF4-FFF2-40B4-BE49-F238E27FC236}">
                <a16:creationId xmlns:a16="http://schemas.microsoft.com/office/drawing/2014/main" id="{7753C32C-006E-4A92-852D-FCAF78B78368}"/>
              </a:ext>
            </a:extLst>
          </p:cNvPr>
          <p:cNvCxnSpPr/>
          <p:nvPr/>
        </p:nvCxnSpPr>
        <p:spPr>
          <a:xfrm>
            <a:off x="41679" y="3928771"/>
            <a:ext cx="12192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E2F53D9-0A2F-45ED-958E-20C9C2BF479C}"/>
              </a:ext>
            </a:extLst>
          </p:cNvPr>
          <p:cNvCxnSpPr/>
          <p:nvPr/>
        </p:nvCxnSpPr>
        <p:spPr>
          <a:xfrm>
            <a:off x="41679" y="5715270"/>
            <a:ext cx="12192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15" name="bang a">
            <a:extLst>
              <a:ext uri="{FF2B5EF4-FFF2-40B4-BE49-F238E27FC236}">
                <a16:creationId xmlns:a16="http://schemas.microsoft.com/office/drawing/2014/main" id="{83F04E98-1B92-47BF-96D7-43520D79D72C}"/>
              </a:ext>
            </a:extLst>
          </p:cNvPr>
          <p:cNvSpPr/>
          <p:nvPr/>
        </p:nvSpPr>
        <p:spPr>
          <a:xfrm flipH="1">
            <a:off x="402274" y="3325124"/>
            <a:ext cx="5693726" cy="1157909"/>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vi-VN" sz="2600" b="1" dirty="0">
                <a:solidFill>
                  <a:prstClr val="white"/>
                </a:solidFill>
                <a:latin typeface="Times New Roman" panose="02020603050405020304" pitchFamily="18" charset="0"/>
                <a:cs typeface="Times New Roman" panose="02020603050405020304" pitchFamily="18" charset="0"/>
              </a:rPr>
              <a:t>A. Một cốc đựng đầy nước được đậy bằng miếng bìa khi lộn ngược cốc thì nước không chảy ra ngoài</a:t>
            </a:r>
            <a:endParaRPr kumimoji="0" lang="en-US" sz="26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16" name="bang a">
            <a:extLst>
              <a:ext uri="{FF2B5EF4-FFF2-40B4-BE49-F238E27FC236}">
                <a16:creationId xmlns:a16="http://schemas.microsoft.com/office/drawing/2014/main" id="{312CB50E-FBB3-4A74-9AA2-BFDFED82119B}"/>
              </a:ext>
            </a:extLst>
          </p:cNvPr>
          <p:cNvSpPr/>
          <p:nvPr/>
        </p:nvSpPr>
        <p:spPr>
          <a:xfrm flipH="1">
            <a:off x="6539952" y="3325124"/>
            <a:ext cx="5331801" cy="1169504"/>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2800" b="1" dirty="0">
                <a:solidFill>
                  <a:prstClr val="white"/>
                </a:solidFill>
                <a:latin typeface="Times New Roman" panose="02020603050405020304" pitchFamily="18" charset="0"/>
                <a:cs typeface="Times New Roman" panose="02020603050405020304" pitchFamily="18" charset="0"/>
              </a:rPr>
              <a:t>B. </a:t>
            </a:r>
            <a:r>
              <a:rPr lang="en-US" sz="2800" b="1" dirty="0" err="1">
                <a:solidFill>
                  <a:prstClr val="white"/>
                </a:solidFill>
                <a:latin typeface="Times New Roman" panose="02020603050405020304" pitchFamily="18" charset="0"/>
                <a:cs typeface="Times New Roman" panose="02020603050405020304" pitchFamily="18" charset="0"/>
              </a:rPr>
              <a:t>Sự</a:t>
            </a:r>
            <a:r>
              <a:rPr lang="en-US" sz="2800" b="1" dirty="0">
                <a:solidFill>
                  <a:prstClr val="white"/>
                </a:solidFill>
                <a:latin typeface="Times New Roman" panose="02020603050405020304" pitchFamily="18" charset="0"/>
                <a:cs typeface="Times New Roman" panose="02020603050405020304" pitchFamily="18" charset="0"/>
              </a:rPr>
              <a:t> </a:t>
            </a:r>
            <a:r>
              <a:rPr lang="en-US" sz="2800" b="1" dirty="0" err="1">
                <a:solidFill>
                  <a:prstClr val="white"/>
                </a:solidFill>
                <a:latin typeface="Times New Roman" panose="02020603050405020304" pitchFamily="18" charset="0"/>
                <a:cs typeface="Times New Roman" panose="02020603050405020304" pitchFamily="18" charset="0"/>
              </a:rPr>
              <a:t>tạo</a:t>
            </a:r>
            <a:r>
              <a:rPr lang="en-US" sz="2800" b="1" dirty="0">
                <a:solidFill>
                  <a:prstClr val="white"/>
                </a:solidFill>
                <a:latin typeface="Times New Roman" panose="02020603050405020304" pitchFamily="18" charset="0"/>
                <a:cs typeface="Times New Roman" panose="02020603050405020304" pitchFamily="18" charset="0"/>
              </a:rPr>
              <a:t> </a:t>
            </a:r>
            <a:r>
              <a:rPr lang="en-US" sz="2800" b="1" dirty="0" err="1">
                <a:solidFill>
                  <a:prstClr val="white"/>
                </a:solidFill>
                <a:latin typeface="Times New Roman" panose="02020603050405020304" pitchFamily="18" charset="0"/>
                <a:cs typeface="Times New Roman" panose="02020603050405020304" pitchFamily="18" charset="0"/>
              </a:rPr>
              <a:t>thành</a:t>
            </a:r>
            <a:r>
              <a:rPr lang="en-US" sz="2800" b="1" dirty="0">
                <a:solidFill>
                  <a:prstClr val="white"/>
                </a:solidFill>
                <a:latin typeface="Times New Roman" panose="02020603050405020304" pitchFamily="18" charset="0"/>
                <a:cs typeface="Times New Roman" panose="02020603050405020304" pitchFamily="18" charset="0"/>
              </a:rPr>
              <a:t> </a:t>
            </a:r>
            <a:r>
              <a:rPr lang="en-US" sz="2800" b="1" dirty="0" err="1">
                <a:solidFill>
                  <a:prstClr val="white"/>
                </a:solidFill>
                <a:latin typeface="Times New Roman" panose="02020603050405020304" pitchFamily="18" charset="0"/>
                <a:cs typeface="Times New Roman" panose="02020603050405020304" pitchFamily="18" charset="0"/>
              </a:rPr>
              <a:t>tiếng</a:t>
            </a:r>
            <a:r>
              <a:rPr lang="en-US" sz="2800" b="1" dirty="0">
                <a:solidFill>
                  <a:prstClr val="white"/>
                </a:solidFill>
                <a:latin typeface="Times New Roman" panose="02020603050405020304" pitchFamily="18" charset="0"/>
                <a:cs typeface="Times New Roman" panose="02020603050405020304" pitchFamily="18" charset="0"/>
              </a:rPr>
              <a:t> </a:t>
            </a:r>
            <a:r>
              <a:rPr lang="en-US" sz="2800" b="1" dirty="0" err="1">
                <a:solidFill>
                  <a:prstClr val="white"/>
                </a:solidFill>
                <a:latin typeface="Times New Roman" panose="02020603050405020304" pitchFamily="18" charset="0"/>
                <a:cs typeface="Times New Roman" panose="02020603050405020304" pitchFamily="18" charset="0"/>
              </a:rPr>
              <a:t>động</a:t>
            </a:r>
            <a:r>
              <a:rPr lang="en-US" sz="2800" b="1" dirty="0">
                <a:solidFill>
                  <a:prstClr val="white"/>
                </a:solidFill>
                <a:latin typeface="Times New Roman" panose="02020603050405020304" pitchFamily="18" charset="0"/>
                <a:cs typeface="Times New Roman" panose="02020603050405020304" pitchFamily="18" charset="0"/>
              </a:rPr>
              <a:t> </a:t>
            </a:r>
            <a:r>
              <a:rPr lang="en-US" sz="2800" b="1" dirty="0" err="1">
                <a:solidFill>
                  <a:prstClr val="white"/>
                </a:solidFill>
                <a:latin typeface="Times New Roman" panose="02020603050405020304" pitchFamily="18" charset="0"/>
                <a:cs typeface="Times New Roman" panose="02020603050405020304" pitchFamily="18" charset="0"/>
              </a:rPr>
              <a:t>trong</a:t>
            </a:r>
            <a:r>
              <a:rPr lang="en-US" sz="2800" b="1" dirty="0">
                <a:solidFill>
                  <a:prstClr val="white"/>
                </a:solidFill>
                <a:latin typeface="Times New Roman" panose="02020603050405020304" pitchFamily="18" charset="0"/>
                <a:cs typeface="Times New Roman" panose="02020603050405020304" pitchFamily="18" charset="0"/>
              </a:rPr>
              <a:t> tai </a:t>
            </a:r>
            <a:r>
              <a:rPr lang="en-US" sz="2800" b="1" dirty="0" err="1">
                <a:solidFill>
                  <a:prstClr val="white"/>
                </a:solidFill>
                <a:latin typeface="Times New Roman" panose="02020603050405020304" pitchFamily="18" charset="0"/>
                <a:cs typeface="Times New Roman" panose="02020603050405020304" pitchFamily="18" charset="0"/>
              </a:rPr>
              <a:t>khi</a:t>
            </a:r>
            <a:r>
              <a:rPr lang="en-US" sz="2800" b="1" dirty="0">
                <a:solidFill>
                  <a:prstClr val="white"/>
                </a:solidFill>
                <a:latin typeface="Times New Roman" panose="02020603050405020304" pitchFamily="18" charset="0"/>
                <a:cs typeface="Times New Roman" panose="02020603050405020304" pitchFamily="18" charset="0"/>
              </a:rPr>
              <a:t> </a:t>
            </a:r>
            <a:r>
              <a:rPr lang="en-US" sz="2800" b="1" dirty="0" err="1">
                <a:solidFill>
                  <a:prstClr val="white"/>
                </a:solidFill>
                <a:latin typeface="Times New Roman" panose="02020603050405020304" pitchFamily="18" charset="0"/>
                <a:cs typeface="Times New Roman" panose="02020603050405020304" pitchFamily="18" charset="0"/>
              </a:rPr>
              <a:t>thay</a:t>
            </a:r>
            <a:r>
              <a:rPr lang="en-US" sz="2800" b="1" dirty="0">
                <a:solidFill>
                  <a:prstClr val="white"/>
                </a:solidFill>
                <a:latin typeface="Times New Roman" panose="02020603050405020304" pitchFamily="18" charset="0"/>
                <a:cs typeface="Times New Roman" panose="02020603050405020304" pitchFamily="18" charset="0"/>
              </a:rPr>
              <a:t> </a:t>
            </a:r>
            <a:r>
              <a:rPr lang="en-US" sz="2800" b="1" dirty="0" err="1">
                <a:solidFill>
                  <a:prstClr val="white"/>
                </a:solidFill>
                <a:latin typeface="Times New Roman" panose="02020603050405020304" pitchFamily="18" charset="0"/>
                <a:cs typeface="Times New Roman" panose="02020603050405020304" pitchFamily="18" charset="0"/>
              </a:rPr>
              <a:t>đổi</a:t>
            </a:r>
            <a:r>
              <a:rPr lang="en-US" sz="2800" b="1" dirty="0">
                <a:solidFill>
                  <a:prstClr val="white"/>
                </a:solidFill>
                <a:latin typeface="Times New Roman" panose="02020603050405020304" pitchFamily="18" charset="0"/>
                <a:cs typeface="Times New Roman" panose="02020603050405020304" pitchFamily="18" charset="0"/>
              </a:rPr>
              <a:t> </a:t>
            </a:r>
            <a:r>
              <a:rPr lang="en-US" sz="2800" b="1" dirty="0" err="1">
                <a:solidFill>
                  <a:prstClr val="white"/>
                </a:solidFill>
                <a:latin typeface="Times New Roman" panose="02020603050405020304" pitchFamily="18" charset="0"/>
                <a:cs typeface="Times New Roman" panose="02020603050405020304" pitchFamily="18" charset="0"/>
              </a:rPr>
              <a:t>áp</a:t>
            </a:r>
            <a:r>
              <a:rPr lang="en-US" sz="2800" b="1" dirty="0">
                <a:solidFill>
                  <a:prstClr val="white"/>
                </a:solidFill>
                <a:latin typeface="Times New Roman" panose="02020603050405020304" pitchFamily="18" charset="0"/>
                <a:cs typeface="Times New Roman" panose="02020603050405020304" pitchFamily="18" charset="0"/>
              </a:rPr>
              <a:t> </a:t>
            </a:r>
            <a:r>
              <a:rPr lang="en-US" sz="2800" b="1" dirty="0" err="1">
                <a:solidFill>
                  <a:prstClr val="white"/>
                </a:solidFill>
                <a:latin typeface="Times New Roman" panose="02020603050405020304" pitchFamily="18" charset="0"/>
                <a:cs typeface="Times New Roman" panose="02020603050405020304" pitchFamily="18" charset="0"/>
              </a:rPr>
              <a:t>suất</a:t>
            </a:r>
            <a:r>
              <a:rPr lang="en-US" sz="2800" b="1" dirty="0">
                <a:solidFill>
                  <a:prstClr val="white"/>
                </a:solidFill>
                <a:latin typeface="Times New Roman" panose="02020603050405020304" pitchFamily="18" charset="0"/>
                <a:cs typeface="Times New Roman" panose="02020603050405020304" pitchFamily="18" charset="0"/>
              </a:rPr>
              <a:t> </a:t>
            </a:r>
            <a:r>
              <a:rPr lang="en-US" sz="2800" b="1" dirty="0" err="1">
                <a:solidFill>
                  <a:prstClr val="white"/>
                </a:solidFill>
                <a:latin typeface="Times New Roman" panose="02020603050405020304" pitchFamily="18" charset="0"/>
                <a:cs typeface="Times New Roman" panose="02020603050405020304" pitchFamily="18" charset="0"/>
              </a:rPr>
              <a:t>đột</a:t>
            </a:r>
            <a:r>
              <a:rPr lang="en-US" sz="2800" b="1" dirty="0">
                <a:solidFill>
                  <a:prstClr val="white"/>
                </a:solidFill>
                <a:latin typeface="Times New Roman" panose="02020603050405020304" pitchFamily="18" charset="0"/>
                <a:cs typeface="Times New Roman" panose="02020603050405020304" pitchFamily="18" charset="0"/>
              </a:rPr>
              <a:t> </a:t>
            </a:r>
            <a:r>
              <a:rPr lang="en-US" sz="2800" b="1" dirty="0" err="1">
                <a:solidFill>
                  <a:prstClr val="white"/>
                </a:solidFill>
                <a:latin typeface="Times New Roman" panose="02020603050405020304" pitchFamily="18" charset="0"/>
                <a:cs typeface="Times New Roman" panose="02020603050405020304" pitchFamily="18" charset="0"/>
              </a:rPr>
              <a:t>ngột</a:t>
            </a:r>
            <a:endParaRPr kumimoji="0" lang="en-US" sz="28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17" name="bang a">
            <a:extLst>
              <a:ext uri="{FF2B5EF4-FFF2-40B4-BE49-F238E27FC236}">
                <a16:creationId xmlns:a16="http://schemas.microsoft.com/office/drawing/2014/main" id="{F15C04E7-87CF-4C42-877A-A88DC8B3A917}"/>
              </a:ext>
            </a:extLst>
          </p:cNvPr>
          <p:cNvSpPr/>
          <p:nvPr/>
        </p:nvSpPr>
        <p:spPr>
          <a:xfrm flipH="1">
            <a:off x="402272" y="5086680"/>
            <a:ext cx="5735405" cy="112579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3000" b="1" dirty="0">
                <a:solidFill>
                  <a:prstClr val="white"/>
                </a:solidFill>
                <a:latin typeface="Times New Roman" panose="02020603050405020304" pitchFamily="18" charset="0"/>
                <a:cs typeface="Times New Roman" panose="02020603050405020304" pitchFamily="18" charset="0"/>
              </a:rPr>
              <a:t>C. </a:t>
            </a:r>
            <a:r>
              <a:rPr lang="en-US" sz="3000" b="1" dirty="0" err="1">
                <a:solidFill>
                  <a:prstClr val="white"/>
                </a:solidFill>
                <a:latin typeface="Times New Roman" panose="02020603050405020304" pitchFamily="18" charset="0"/>
                <a:cs typeface="Times New Roman" panose="02020603050405020304" pitchFamily="18" charset="0"/>
              </a:rPr>
              <a:t>Chúng</a:t>
            </a:r>
            <a:r>
              <a:rPr lang="en-US" sz="3000" b="1" dirty="0">
                <a:solidFill>
                  <a:prstClr val="white"/>
                </a:solidFill>
                <a:latin typeface="Times New Roman" panose="02020603050405020304" pitchFamily="18" charset="0"/>
                <a:cs typeface="Times New Roman" panose="02020603050405020304" pitchFamily="18" charset="0"/>
              </a:rPr>
              <a:t> ta </a:t>
            </a:r>
            <a:r>
              <a:rPr lang="en-US" sz="3000" b="1" dirty="0" err="1">
                <a:solidFill>
                  <a:prstClr val="white"/>
                </a:solidFill>
                <a:latin typeface="Times New Roman" panose="02020603050405020304" pitchFamily="18" charset="0"/>
                <a:cs typeface="Times New Roman" panose="02020603050405020304" pitchFamily="18" charset="0"/>
              </a:rPr>
              <a:t>khó</a:t>
            </a:r>
            <a:r>
              <a:rPr lang="en-US" sz="3000" b="1" dirty="0">
                <a:solidFill>
                  <a:prstClr val="white"/>
                </a:solidFill>
                <a:latin typeface="Times New Roman" panose="02020603050405020304" pitchFamily="18" charset="0"/>
                <a:cs typeface="Times New Roman" panose="02020603050405020304" pitchFamily="18" charset="0"/>
              </a:rPr>
              <a:t> </a:t>
            </a:r>
            <a:r>
              <a:rPr lang="en-US" sz="3000" b="1" dirty="0" err="1">
                <a:solidFill>
                  <a:prstClr val="white"/>
                </a:solidFill>
                <a:latin typeface="Times New Roman" panose="02020603050405020304" pitchFamily="18" charset="0"/>
                <a:cs typeface="Times New Roman" panose="02020603050405020304" pitchFamily="18" charset="0"/>
              </a:rPr>
              <a:t>rút</a:t>
            </a:r>
            <a:r>
              <a:rPr lang="en-US" sz="3000" b="1" dirty="0">
                <a:solidFill>
                  <a:prstClr val="white"/>
                </a:solidFill>
                <a:latin typeface="Times New Roman" panose="02020603050405020304" pitchFamily="18" charset="0"/>
                <a:cs typeface="Times New Roman" panose="02020603050405020304" pitchFamily="18" charset="0"/>
              </a:rPr>
              <a:t> </a:t>
            </a:r>
            <a:r>
              <a:rPr lang="en-US" sz="3000" b="1" dirty="0" err="1">
                <a:solidFill>
                  <a:prstClr val="white"/>
                </a:solidFill>
                <a:latin typeface="Times New Roman" panose="02020603050405020304" pitchFamily="18" charset="0"/>
                <a:cs typeface="Times New Roman" panose="02020603050405020304" pitchFamily="18" charset="0"/>
              </a:rPr>
              <a:t>chân</a:t>
            </a:r>
            <a:r>
              <a:rPr lang="en-US" sz="3000" b="1" dirty="0">
                <a:solidFill>
                  <a:prstClr val="white"/>
                </a:solidFill>
                <a:latin typeface="Times New Roman" panose="02020603050405020304" pitchFamily="18" charset="0"/>
                <a:cs typeface="Times New Roman" panose="02020603050405020304" pitchFamily="18" charset="0"/>
              </a:rPr>
              <a:t> ra </a:t>
            </a:r>
            <a:r>
              <a:rPr lang="en-US" sz="3000" b="1" dirty="0" err="1">
                <a:solidFill>
                  <a:prstClr val="white"/>
                </a:solidFill>
                <a:latin typeface="Times New Roman" panose="02020603050405020304" pitchFamily="18" charset="0"/>
                <a:cs typeface="Times New Roman" panose="02020603050405020304" pitchFamily="18" charset="0"/>
              </a:rPr>
              <a:t>khỏi</a:t>
            </a:r>
            <a:r>
              <a:rPr lang="en-US" sz="3000" b="1" dirty="0">
                <a:solidFill>
                  <a:prstClr val="white"/>
                </a:solidFill>
                <a:latin typeface="Times New Roman" panose="02020603050405020304" pitchFamily="18" charset="0"/>
                <a:cs typeface="Times New Roman" panose="02020603050405020304" pitchFamily="18" charset="0"/>
              </a:rPr>
              <a:t> </a:t>
            </a:r>
            <a:r>
              <a:rPr lang="en-US" sz="3000" b="1" dirty="0" err="1">
                <a:solidFill>
                  <a:prstClr val="white"/>
                </a:solidFill>
                <a:latin typeface="Times New Roman" panose="02020603050405020304" pitchFamily="18" charset="0"/>
                <a:cs typeface="Times New Roman" panose="02020603050405020304" pitchFamily="18" charset="0"/>
              </a:rPr>
              <a:t>bùn</a:t>
            </a:r>
            <a:r>
              <a:rPr lang="en-US" sz="3000" b="1" dirty="0">
                <a:solidFill>
                  <a:prstClr val="white"/>
                </a:solidFill>
                <a:latin typeface="Times New Roman" panose="02020603050405020304" pitchFamily="18" charset="0"/>
                <a:cs typeface="Times New Roman" panose="02020603050405020304" pitchFamily="18" charset="0"/>
              </a:rPr>
              <a:t>.</a:t>
            </a:r>
            <a:endParaRPr kumimoji="0" lang="en-US" sz="30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18" name="bang a">
            <a:extLst>
              <a:ext uri="{FF2B5EF4-FFF2-40B4-BE49-F238E27FC236}">
                <a16:creationId xmlns:a16="http://schemas.microsoft.com/office/drawing/2014/main" id="{19EED264-AA5C-4A8D-A5B5-5AE82B5E165D}"/>
              </a:ext>
            </a:extLst>
          </p:cNvPr>
          <p:cNvSpPr/>
          <p:nvPr/>
        </p:nvSpPr>
        <p:spPr>
          <a:xfrm flipH="1">
            <a:off x="6621980" y="5114201"/>
            <a:ext cx="5249773" cy="1169503"/>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vi-VN" sz="3000" b="1" dirty="0">
                <a:solidFill>
                  <a:prstClr val="white"/>
                </a:solidFill>
                <a:latin typeface="+mj-lt"/>
              </a:rPr>
              <a:t>D. Vật rơi từ trên cao xuống.</a:t>
            </a:r>
            <a:endParaRPr kumimoji="0" lang="en-US" sz="3000" b="1" i="0" u="none" strike="noStrike" kern="1200" cap="none" spc="0" normalizeH="0" baseline="0" noProof="0" dirty="0">
              <a:ln>
                <a:noFill/>
              </a:ln>
              <a:solidFill>
                <a:prstClr val="white"/>
              </a:solidFill>
              <a:effectLst/>
              <a:uLnTx/>
              <a:uFillTx/>
              <a:latin typeface="+mj-lt"/>
            </a:endParaRPr>
          </a:p>
        </p:txBody>
      </p:sp>
      <p:sp>
        <p:nvSpPr>
          <p:cNvPr id="19" name="TextBox 18">
            <a:extLst>
              <a:ext uri="{FF2B5EF4-FFF2-40B4-BE49-F238E27FC236}">
                <a16:creationId xmlns:a16="http://schemas.microsoft.com/office/drawing/2014/main" id="{EFBF0DE1-E3CD-4E44-BDCF-70C34F08BD29}"/>
              </a:ext>
            </a:extLst>
          </p:cNvPr>
          <p:cNvSpPr txBox="1"/>
          <p:nvPr/>
        </p:nvSpPr>
        <p:spPr>
          <a:xfrm>
            <a:off x="4427436" y="387038"/>
            <a:ext cx="6905072" cy="1661993"/>
          </a:xfrm>
          <a:prstGeom prst="rect">
            <a:avLst/>
          </a:prstGeom>
          <a:noFill/>
        </p:spPr>
        <p:txBody>
          <a:bodyPr wrap="square" rtlCol="0">
            <a:spAutoFit/>
          </a:bodyPr>
          <a:lstStyle/>
          <a:p>
            <a:pPr lvl="0" algn="ctr">
              <a:defRPr/>
            </a:pPr>
            <a:r>
              <a:rPr lang="vi-VN" sz="3400" b="1" dirty="0">
                <a:solidFill>
                  <a:prstClr val="white"/>
                </a:solidFill>
                <a:latin typeface="+mj-lt"/>
              </a:rPr>
              <a:t>Câu 9: Trong các hiện tượng sau đây, hiện tượng nào không do áp suất khí quyển gây ra?</a:t>
            </a:r>
            <a:endParaRPr kumimoji="0" lang="en-US" sz="3400" b="0" i="0" u="none" strike="noStrike" kern="1200" cap="none" spc="0" normalizeH="0" baseline="0" noProof="0" dirty="0">
              <a:ln>
                <a:noFill/>
              </a:ln>
              <a:solidFill>
                <a:prstClr val="white"/>
              </a:solidFill>
              <a:effectLst/>
              <a:uLnTx/>
              <a:uFillTx/>
              <a:latin typeface="+mj-lt"/>
            </a:endParaRPr>
          </a:p>
        </p:txBody>
      </p:sp>
    </p:spTree>
    <p:extLst>
      <p:ext uri="{BB962C8B-B14F-4D97-AF65-F5344CB8AC3E}">
        <p14:creationId xmlns:p14="http://schemas.microsoft.com/office/powerpoint/2010/main" val="4019594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arn(inVertical)">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barn(inVertical)">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barn(inVertical)">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barn(inVertical)">
                                      <p:cBhvr>
                                        <p:cTn id="27" dur="500"/>
                                        <p:tgtEl>
                                          <p:spTgt spid="18"/>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mph" presetSubtype="0" fill="hold" grpId="1" nodeType="clickEffect">
                                  <p:stCondLst>
                                    <p:cond delay="0"/>
                                  </p:stCondLst>
                                  <p:childTnLst>
                                    <p:animClr clrSpc="hsl" dir="cw">
                                      <p:cBhvr override="childStyle">
                                        <p:cTn id="31" dur="500" fill="hold"/>
                                        <p:tgtEl>
                                          <p:spTgt spid="18"/>
                                        </p:tgtEl>
                                        <p:attrNameLst>
                                          <p:attrName>style.color</p:attrName>
                                        </p:attrNameLst>
                                      </p:cBhvr>
                                      <p:by>
                                        <p:hsl h="7200000" s="0" l="0"/>
                                      </p:by>
                                    </p:animClr>
                                    <p:animClr clrSpc="hsl" dir="cw">
                                      <p:cBhvr>
                                        <p:cTn id="32" dur="500" fill="hold"/>
                                        <p:tgtEl>
                                          <p:spTgt spid="18"/>
                                        </p:tgtEl>
                                        <p:attrNameLst>
                                          <p:attrName>fillcolor</p:attrName>
                                        </p:attrNameLst>
                                      </p:cBhvr>
                                      <p:by>
                                        <p:hsl h="7200000" s="0" l="0"/>
                                      </p:by>
                                    </p:animClr>
                                    <p:animClr clrSpc="hsl" dir="cw">
                                      <p:cBhvr>
                                        <p:cTn id="33" dur="500" fill="hold"/>
                                        <p:tgtEl>
                                          <p:spTgt spid="18"/>
                                        </p:tgtEl>
                                        <p:attrNameLst>
                                          <p:attrName>stroke.color</p:attrName>
                                        </p:attrNameLst>
                                      </p:cBhvr>
                                      <p:by>
                                        <p:hsl h="7200000" s="0" l="0"/>
                                      </p:by>
                                    </p:animClr>
                                    <p:set>
                                      <p:cBhvr>
                                        <p:cTn id="34" dur="500" fill="hold"/>
                                        <p:tgtEl>
                                          <p:spTgt spid="1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5" restart="whenNotActive" fill="hold" evtFilter="cancelBubble" nodeType="interactiveSeq">
                <p:stCondLst>
                  <p:cond evt="onClick" delay="0">
                    <p:tgtEl>
                      <p:spTgt spid="12"/>
                    </p:tgtEl>
                  </p:cond>
                </p:stCondLst>
                <p:endSync evt="end" delay="0">
                  <p:rtn val="all"/>
                </p:endSync>
                <p:childTnLst>
                  <p:par>
                    <p:cTn id="36" fill="hold">
                      <p:stCondLst>
                        <p:cond delay="0"/>
                      </p:stCondLst>
                      <p:childTnLst>
                        <p:par>
                          <p:cTn id="37" fill="hold">
                            <p:stCondLst>
                              <p:cond delay="0"/>
                            </p:stCondLst>
                            <p:childTnLst>
                              <p:par>
                                <p:cTn id="38" presetID="2" presetClass="mediacall" presetSubtype="0" fill="hold" nodeType="clickEffect">
                                  <p:stCondLst>
                                    <p:cond delay="0"/>
                                  </p:stCondLst>
                                  <p:childTnLst>
                                    <p:cmd type="call" cmd="togglePause">
                                      <p:cBhvr>
                                        <p:cTn id="39" dur="1" fill="hold"/>
                                        <p:tgtEl>
                                          <p:spTgt spid="12"/>
                                        </p:tgtEl>
                                      </p:cBhvr>
                                    </p:cmd>
                                  </p:childTnLst>
                                </p:cTn>
                              </p:par>
                            </p:childTnLst>
                          </p:cTn>
                        </p:par>
                      </p:childTnLst>
                    </p:cTn>
                  </p:par>
                </p:childTnLst>
              </p:cTn>
              <p:nextCondLst>
                <p:cond evt="onClick" delay="0">
                  <p:tgtEl>
                    <p:spTgt spid="12"/>
                  </p:tgtEl>
                </p:cond>
              </p:nextCondLst>
            </p:seq>
            <p:video>
              <p:cMediaNode vol="80000">
                <p:cTn id="40" fill="hold" display="0">
                  <p:stCondLst>
                    <p:cond delay="indefinite"/>
                  </p:stCondLst>
                </p:cTn>
                <p:tgtEl>
                  <p:spTgt spid="12"/>
                </p:tgtEl>
              </p:cMediaNode>
            </p:video>
          </p:childTnLst>
        </p:cTn>
      </p:par>
    </p:tnLst>
    <p:bldLst>
      <p:bldP spid="15" grpId="0" animBg="1"/>
      <p:bldP spid="16" grpId="0" animBg="1"/>
      <p:bldP spid="17" grpId="0" animBg="1"/>
      <p:bldP spid="18" grpId="0" animBg="1"/>
      <p:bldP spid="18" grpId="1" animBg="1"/>
      <p:bldP spid="1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cxnSp>
        <p:nvCxnSpPr>
          <p:cNvPr id="21" name="Straight Connector 20">
            <a:extLst>
              <a:ext uri="{FF2B5EF4-FFF2-40B4-BE49-F238E27FC236}">
                <a16:creationId xmlns:a16="http://schemas.microsoft.com/office/drawing/2014/main" id="{22D1FF8B-0C4C-4AA2-997A-50A980A97E6B}"/>
              </a:ext>
            </a:extLst>
          </p:cNvPr>
          <p:cNvCxnSpPr>
            <a:cxnSpLocks/>
          </p:cNvCxnSpPr>
          <p:nvPr/>
        </p:nvCxnSpPr>
        <p:spPr>
          <a:xfrm>
            <a:off x="3286539" y="1159047"/>
            <a:ext cx="8905461" cy="0"/>
          </a:xfrm>
          <a:prstGeom prst="line">
            <a:avLst/>
          </a:prstGeom>
          <a:ln w="762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pic>
        <p:nvPicPr>
          <p:cNvPr id="12" name="10MOI3">
            <a:hlinkClick r:id="" action="ppaction://media"/>
            <a:extLst>
              <a:ext uri="{FF2B5EF4-FFF2-40B4-BE49-F238E27FC236}">
                <a16:creationId xmlns:a16="http://schemas.microsoft.com/office/drawing/2014/main" id="{70A7596F-6B11-4F23-BE18-EDBD16AF70BA}"/>
              </a:ext>
            </a:extLst>
          </p:cNvPr>
          <p:cNvPicPr>
            <a:picLocks noChangeAspect="1"/>
          </p:cNvPicPr>
          <p:nvPr>
            <a:videoFile r:link="rId2"/>
            <p:extLst>
              <p:ext uri="{DAA4B4D4-6D71-4841-9C94-3DE7FCFB9230}">
                <p14:media xmlns:p14="http://schemas.microsoft.com/office/powerpoint/2010/main" r:embed="rId1"/>
              </p:ext>
            </p:extLst>
          </p:nvPr>
        </p:nvPicPr>
        <p:blipFill>
          <a:blip r:embed="rId6"/>
          <a:stretch>
            <a:fillRect/>
          </a:stretch>
        </p:blipFill>
        <p:spPr>
          <a:xfrm rot="20674058">
            <a:off x="453938" y="509128"/>
            <a:ext cx="2796634" cy="2182460"/>
          </a:xfrm>
          <a:prstGeom prst="rect">
            <a:avLst/>
          </a:prstGeom>
        </p:spPr>
      </p:pic>
      <p:pic>
        <p:nvPicPr>
          <p:cNvPr id="13" name="Picture 12">
            <a:extLst>
              <a:ext uri="{FF2B5EF4-FFF2-40B4-BE49-F238E27FC236}">
                <a16:creationId xmlns:a16="http://schemas.microsoft.com/office/drawing/2014/main" id="{8301CA5E-7D75-4C1C-B9C8-BF24FF5089F0}"/>
              </a:ext>
            </a:extLst>
          </p:cNvPr>
          <p:cNvPicPr>
            <a:picLocks noChangeAspect="1"/>
          </p:cNvPicPr>
          <p:nvPr/>
        </p:nvPicPr>
        <p:blipFill rotWithShape="1">
          <a:blip r:embed="rId7"/>
          <a:srcRect l="4075" t="6299" r="8837" b="5897"/>
          <a:stretch/>
        </p:blipFill>
        <p:spPr>
          <a:xfrm rot="15338478">
            <a:off x="673852" y="49002"/>
            <a:ext cx="2356807" cy="2938709"/>
          </a:xfrm>
          <a:custGeom>
            <a:avLst/>
            <a:gdLst>
              <a:gd name="connsiteX0" fmla="*/ 3050842 w 3374074"/>
              <a:gd name="connsiteY0" fmla="*/ 371274 h 5191676"/>
              <a:gd name="connsiteX1" fmla="*/ 323235 w 3374074"/>
              <a:gd name="connsiteY1" fmla="*/ 371274 h 5191676"/>
              <a:gd name="connsiteX2" fmla="*/ 323234 w 3374074"/>
              <a:gd name="connsiteY2" fmla="*/ 4821109 h 5191676"/>
              <a:gd name="connsiteX3" fmla="*/ 3050841 w 3374074"/>
              <a:gd name="connsiteY3" fmla="*/ 4821110 h 5191676"/>
              <a:gd name="connsiteX4" fmla="*/ 3374074 w 3374074"/>
              <a:gd name="connsiteY4" fmla="*/ 0 h 5191676"/>
              <a:gd name="connsiteX5" fmla="*/ 3374074 w 3374074"/>
              <a:gd name="connsiteY5" fmla="*/ 5191676 h 5191676"/>
              <a:gd name="connsiteX6" fmla="*/ 0 w 3374074"/>
              <a:gd name="connsiteY6" fmla="*/ 5191675 h 5191676"/>
              <a:gd name="connsiteX7" fmla="*/ 0 w 3374074"/>
              <a:gd name="connsiteY7" fmla="*/ 0 h 5191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74074" h="5191676">
                <a:moveTo>
                  <a:pt x="3050842" y="371274"/>
                </a:moveTo>
                <a:lnTo>
                  <a:pt x="323235" y="371274"/>
                </a:lnTo>
                <a:lnTo>
                  <a:pt x="323234" y="4821109"/>
                </a:lnTo>
                <a:lnTo>
                  <a:pt x="3050841" y="4821110"/>
                </a:lnTo>
                <a:close/>
                <a:moveTo>
                  <a:pt x="3374074" y="0"/>
                </a:moveTo>
                <a:lnTo>
                  <a:pt x="3374074" y="5191676"/>
                </a:lnTo>
                <a:lnTo>
                  <a:pt x="0" y="5191675"/>
                </a:lnTo>
                <a:lnTo>
                  <a:pt x="0" y="0"/>
                </a:lnTo>
                <a:close/>
              </a:path>
            </a:pathLst>
          </a:custGeom>
        </p:spPr>
      </p:pic>
      <p:sp>
        <p:nvSpPr>
          <p:cNvPr id="10" name="Freeform: Shape 9">
            <a:extLst>
              <a:ext uri="{FF2B5EF4-FFF2-40B4-BE49-F238E27FC236}">
                <a16:creationId xmlns:a16="http://schemas.microsoft.com/office/drawing/2014/main" id="{F6A38DF0-3F39-44FA-9250-699C2006F297}"/>
              </a:ext>
            </a:extLst>
          </p:cNvPr>
          <p:cNvSpPr/>
          <p:nvPr/>
        </p:nvSpPr>
        <p:spPr>
          <a:xfrm flipH="1">
            <a:off x="3930401" y="311742"/>
            <a:ext cx="7899142" cy="1720253"/>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rgbClr val="0070C0"/>
          </a:solidFill>
          <a:ln w="38100" cap="flat" cmpd="sng" algn="ctr">
            <a:solidFill>
              <a:sysClr val="window" lastClr="FFFFFF"/>
            </a:solidFill>
            <a:prstDash val="solid"/>
            <a:miter lim="800000"/>
          </a:ln>
          <a:effectLst>
            <a:innerShdw blurRad="114300">
              <a:prstClr val="black"/>
            </a:innerShdw>
          </a:effectLst>
          <a:scene3d>
            <a:camera prst="orthographicFront"/>
            <a:lightRig rig="threePt" dir="t"/>
          </a:scene3d>
          <a:sp3d>
            <a:bevelT prst="relaxedInset"/>
          </a:sp3d>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cxnSp>
        <p:nvCxnSpPr>
          <p:cNvPr id="11" name="Straight Connector 10">
            <a:extLst>
              <a:ext uri="{FF2B5EF4-FFF2-40B4-BE49-F238E27FC236}">
                <a16:creationId xmlns:a16="http://schemas.microsoft.com/office/drawing/2014/main" id="{7753C32C-006E-4A92-852D-FCAF78B78368}"/>
              </a:ext>
            </a:extLst>
          </p:cNvPr>
          <p:cNvCxnSpPr/>
          <p:nvPr/>
        </p:nvCxnSpPr>
        <p:spPr>
          <a:xfrm>
            <a:off x="41679" y="3928771"/>
            <a:ext cx="12192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E2F53D9-0A2F-45ED-958E-20C9C2BF479C}"/>
              </a:ext>
            </a:extLst>
          </p:cNvPr>
          <p:cNvCxnSpPr/>
          <p:nvPr/>
        </p:nvCxnSpPr>
        <p:spPr>
          <a:xfrm>
            <a:off x="41679" y="5715270"/>
            <a:ext cx="12192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15" name="bang a">
            <a:extLst>
              <a:ext uri="{FF2B5EF4-FFF2-40B4-BE49-F238E27FC236}">
                <a16:creationId xmlns:a16="http://schemas.microsoft.com/office/drawing/2014/main" id="{83F04E98-1B92-47BF-96D7-43520D79D72C}"/>
              </a:ext>
            </a:extLst>
          </p:cNvPr>
          <p:cNvSpPr/>
          <p:nvPr/>
        </p:nvSpPr>
        <p:spPr>
          <a:xfrm flipH="1">
            <a:off x="846227" y="3429000"/>
            <a:ext cx="5249773" cy="1054033"/>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3600" b="1" dirty="0">
                <a:solidFill>
                  <a:prstClr val="white"/>
                </a:solidFill>
                <a:latin typeface="Times New Roman" panose="02020603050405020304" pitchFamily="18" charset="0"/>
                <a:cs typeface="Times New Roman" panose="02020603050405020304" pitchFamily="18" charset="0"/>
              </a:rPr>
              <a:t>A. </a:t>
            </a:r>
            <a:r>
              <a:rPr lang="en-US" sz="3600" b="1" dirty="0" err="1">
                <a:solidFill>
                  <a:prstClr val="white"/>
                </a:solidFill>
                <a:latin typeface="Times New Roman" panose="02020603050405020304" pitchFamily="18" charset="0"/>
                <a:cs typeface="Times New Roman" panose="02020603050405020304" pitchFamily="18" charset="0"/>
              </a:rPr>
              <a:t>Lực</a:t>
            </a:r>
            <a:r>
              <a:rPr lang="en-US" sz="3600" b="1" dirty="0">
                <a:solidFill>
                  <a:prstClr val="white"/>
                </a:solidFill>
                <a:latin typeface="Times New Roman" panose="02020603050405020304" pitchFamily="18" charset="0"/>
                <a:cs typeface="Times New Roman" panose="02020603050405020304" pitchFamily="18" charset="0"/>
              </a:rPr>
              <a:t> </a:t>
            </a:r>
            <a:r>
              <a:rPr lang="en-US" sz="3600" b="1" dirty="0" err="1">
                <a:solidFill>
                  <a:prstClr val="white"/>
                </a:solidFill>
                <a:latin typeface="Times New Roman" panose="02020603050405020304" pitchFamily="18" charset="0"/>
                <a:cs typeface="Times New Roman" panose="02020603050405020304" pitchFamily="18" charset="0"/>
              </a:rPr>
              <a:t>đẩy</a:t>
            </a:r>
            <a:r>
              <a:rPr lang="en-US" sz="3600" b="1" dirty="0">
                <a:solidFill>
                  <a:prstClr val="white"/>
                </a:solidFill>
                <a:latin typeface="Times New Roman" panose="02020603050405020304" pitchFamily="18" charset="0"/>
                <a:cs typeface="Times New Roman" panose="02020603050405020304" pitchFamily="18" charset="0"/>
              </a:rPr>
              <a:t> </a:t>
            </a:r>
            <a:r>
              <a:rPr lang="en-US" sz="3600" b="1" dirty="0" err="1">
                <a:solidFill>
                  <a:prstClr val="white"/>
                </a:solidFill>
                <a:latin typeface="Times New Roman" panose="02020603050405020304" pitchFamily="18" charset="0"/>
                <a:cs typeface="Times New Roman" panose="02020603050405020304" pitchFamily="18" charset="0"/>
              </a:rPr>
              <a:t>Ác-si-mét</a:t>
            </a:r>
            <a:r>
              <a:rPr lang="en-US" sz="4000" b="1" dirty="0">
                <a:solidFill>
                  <a:prstClr val="white"/>
                </a:solidFill>
                <a:latin typeface="Times New Roman" panose="02020603050405020304" pitchFamily="18" charset="0"/>
                <a:cs typeface="Times New Roman" panose="02020603050405020304" pitchFamily="18" charset="0"/>
              </a:rPr>
              <a:t>. </a:t>
            </a:r>
            <a:endParaRPr kumimoji="0" lang="en-US" sz="40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6" name="bang a">
            <a:extLst>
              <a:ext uri="{FF2B5EF4-FFF2-40B4-BE49-F238E27FC236}">
                <a16:creationId xmlns:a16="http://schemas.microsoft.com/office/drawing/2014/main" id="{312CB50E-FBB3-4A74-9AA2-BFDFED82119B}"/>
              </a:ext>
            </a:extLst>
          </p:cNvPr>
          <p:cNvSpPr/>
          <p:nvPr/>
        </p:nvSpPr>
        <p:spPr>
          <a:xfrm flipH="1">
            <a:off x="6539953" y="3325124"/>
            <a:ext cx="5249773" cy="1169504"/>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3200" b="1" dirty="0">
                <a:solidFill>
                  <a:prstClr val="white"/>
                </a:solidFill>
                <a:latin typeface="Times New Roman" panose="02020603050405020304" pitchFamily="18" charset="0"/>
                <a:cs typeface="Times New Roman" panose="02020603050405020304" pitchFamily="18" charset="0"/>
              </a:rPr>
              <a:t>B. </a:t>
            </a:r>
            <a:r>
              <a:rPr lang="en-US" sz="3200" b="1" dirty="0" err="1">
                <a:solidFill>
                  <a:prstClr val="white"/>
                </a:solidFill>
                <a:latin typeface="Times New Roman" panose="02020603050405020304" pitchFamily="18" charset="0"/>
                <a:cs typeface="Times New Roman" panose="02020603050405020304" pitchFamily="18" charset="0"/>
              </a:rPr>
              <a:t>Lực</a:t>
            </a:r>
            <a:r>
              <a:rPr lang="en-US" sz="3200" b="1" dirty="0">
                <a:solidFill>
                  <a:prstClr val="white"/>
                </a:solidFill>
                <a:latin typeface="Times New Roman" panose="02020603050405020304" pitchFamily="18" charset="0"/>
                <a:cs typeface="Times New Roman" panose="02020603050405020304" pitchFamily="18" charset="0"/>
              </a:rPr>
              <a:t> </a:t>
            </a:r>
            <a:r>
              <a:rPr lang="en-US" sz="3200" b="1" dirty="0" err="1">
                <a:solidFill>
                  <a:prstClr val="white"/>
                </a:solidFill>
                <a:latin typeface="Times New Roman" panose="02020603050405020304" pitchFamily="18" charset="0"/>
                <a:cs typeface="Times New Roman" panose="02020603050405020304" pitchFamily="18" charset="0"/>
              </a:rPr>
              <a:t>đẩy</a:t>
            </a:r>
            <a:r>
              <a:rPr lang="en-US" sz="3200" b="1" dirty="0">
                <a:solidFill>
                  <a:prstClr val="white"/>
                </a:solidFill>
                <a:latin typeface="Times New Roman" panose="02020603050405020304" pitchFamily="18" charset="0"/>
                <a:cs typeface="Times New Roman" panose="02020603050405020304" pitchFamily="18" charset="0"/>
              </a:rPr>
              <a:t> </a:t>
            </a:r>
            <a:r>
              <a:rPr lang="en-US" sz="3200" b="1" dirty="0" err="1">
                <a:solidFill>
                  <a:prstClr val="white"/>
                </a:solidFill>
                <a:latin typeface="Times New Roman" panose="02020603050405020304" pitchFamily="18" charset="0"/>
                <a:cs typeface="Times New Roman" panose="02020603050405020304" pitchFamily="18" charset="0"/>
              </a:rPr>
              <a:t>Ác-si-mét</a:t>
            </a:r>
            <a:r>
              <a:rPr lang="en-US" sz="3200" b="1" dirty="0">
                <a:solidFill>
                  <a:prstClr val="white"/>
                </a:solidFill>
                <a:latin typeface="Times New Roman" panose="02020603050405020304" pitchFamily="18" charset="0"/>
                <a:cs typeface="Times New Roman" panose="02020603050405020304" pitchFamily="18" charset="0"/>
              </a:rPr>
              <a:t> </a:t>
            </a:r>
            <a:r>
              <a:rPr lang="en-US" sz="3200" b="1" dirty="0" err="1">
                <a:solidFill>
                  <a:prstClr val="white"/>
                </a:solidFill>
                <a:latin typeface="Times New Roman" panose="02020603050405020304" pitchFamily="18" charset="0"/>
                <a:cs typeface="Times New Roman" panose="02020603050405020304" pitchFamily="18" charset="0"/>
              </a:rPr>
              <a:t>và</a:t>
            </a:r>
            <a:r>
              <a:rPr lang="en-US" sz="3200" b="1" dirty="0">
                <a:solidFill>
                  <a:prstClr val="white"/>
                </a:solidFill>
                <a:latin typeface="Times New Roman" panose="02020603050405020304" pitchFamily="18" charset="0"/>
                <a:cs typeface="Times New Roman" panose="02020603050405020304" pitchFamily="18" charset="0"/>
              </a:rPr>
              <a:t> </a:t>
            </a:r>
            <a:r>
              <a:rPr lang="en-US" sz="3200" b="1" dirty="0" err="1">
                <a:solidFill>
                  <a:prstClr val="white"/>
                </a:solidFill>
                <a:latin typeface="Times New Roman" panose="02020603050405020304" pitchFamily="18" charset="0"/>
                <a:cs typeface="Times New Roman" panose="02020603050405020304" pitchFamily="18" charset="0"/>
              </a:rPr>
              <a:t>lực</a:t>
            </a:r>
            <a:r>
              <a:rPr lang="en-US" sz="3200" b="1" dirty="0">
                <a:solidFill>
                  <a:prstClr val="white"/>
                </a:solidFill>
                <a:latin typeface="Times New Roman" panose="02020603050405020304" pitchFamily="18" charset="0"/>
                <a:cs typeface="Times New Roman" panose="02020603050405020304" pitchFamily="18" charset="0"/>
              </a:rPr>
              <a:t> ma </a:t>
            </a:r>
            <a:r>
              <a:rPr lang="en-US" sz="3200" b="1" dirty="0" err="1">
                <a:solidFill>
                  <a:prstClr val="white"/>
                </a:solidFill>
                <a:latin typeface="Times New Roman" panose="02020603050405020304" pitchFamily="18" charset="0"/>
                <a:cs typeface="Times New Roman" panose="02020603050405020304" pitchFamily="18" charset="0"/>
              </a:rPr>
              <a:t>sát</a:t>
            </a:r>
            <a:r>
              <a:rPr lang="en-US" sz="3200" b="1" dirty="0">
                <a:solidFill>
                  <a:prstClr val="white"/>
                </a:solidFill>
                <a:latin typeface="Times New Roman" panose="02020603050405020304" pitchFamily="18" charset="0"/>
                <a:cs typeface="Times New Roman" panose="02020603050405020304" pitchFamily="18" charset="0"/>
              </a:rPr>
              <a:t>.</a:t>
            </a:r>
            <a:endParaRPr kumimoji="0" lang="en-US" sz="32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17" name="bang a">
            <a:extLst>
              <a:ext uri="{FF2B5EF4-FFF2-40B4-BE49-F238E27FC236}">
                <a16:creationId xmlns:a16="http://schemas.microsoft.com/office/drawing/2014/main" id="{F15C04E7-87CF-4C42-877A-A88DC8B3A917}"/>
              </a:ext>
            </a:extLst>
          </p:cNvPr>
          <p:cNvSpPr/>
          <p:nvPr/>
        </p:nvSpPr>
        <p:spPr>
          <a:xfrm flipH="1">
            <a:off x="887906" y="5180026"/>
            <a:ext cx="5249773" cy="1032446"/>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3200" b="1" dirty="0">
                <a:solidFill>
                  <a:prstClr val="white"/>
                </a:solidFill>
                <a:latin typeface="Times New Roman" panose="02020603050405020304" pitchFamily="18" charset="0"/>
                <a:cs typeface="Times New Roman" panose="02020603050405020304" pitchFamily="18" charset="0"/>
              </a:rPr>
              <a:t>C. </a:t>
            </a:r>
            <a:r>
              <a:rPr lang="en-US" sz="3200" b="1" dirty="0" err="1">
                <a:solidFill>
                  <a:prstClr val="white"/>
                </a:solidFill>
                <a:latin typeface="Times New Roman" panose="02020603050405020304" pitchFamily="18" charset="0"/>
                <a:cs typeface="Times New Roman" panose="02020603050405020304" pitchFamily="18" charset="0"/>
              </a:rPr>
              <a:t>Trọng</a:t>
            </a:r>
            <a:r>
              <a:rPr lang="en-US" sz="3200" b="1" dirty="0">
                <a:solidFill>
                  <a:prstClr val="white"/>
                </a:solidFill>
                <a:latin typeface="Times New Roman" panose="02020603050405020304" pitchFamily="18" charset="0"/>
                <a:cs typeface="Times New Roman" panose="02020603050405020304" pitchFamily="18" charset="0"/>
              </a:rPr>
              <a:t> </a:t>
            </a:r>
            <a:r>
              <a:rPr lang="en-US" sz="3200" b="1" dirty="0" err="1">
                <a:solidFill>
                  <a:prstClr val="white"/>
                </a:solidFill>
                <a:latin typeface="Times New Roman" panose="02020603050405020304" pitchFamily="18" charset="0"/>
                <a:cs typeface="Times New Roman" panose="02020603050405020304" pitchFamily="18" charset="0"/>
              </a:rPr>
              <a:t>lực</a:t>
            </a:r>
            <a:r>
              <a:rPr lang="en-US" sz="3200" b="1" dirty="0">
                <a:solidFill>
                  <a:prstClr val="white"/>
                </a:solidFill>
                <a:latin typeface="Times New Roman" panose="02020603050405020304" pitchFamily="18" charset="0"/>
                <a:cs typeface="Times New Roman" panose="02020603050405020304" pitchFamily="18" charset="0"/>
              </a:rPr>
              <a:t>. </a:t>
            </a:r>
            <a:endParaRPr kumimoji="0" lang="en-US" sz="32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18" name="bang a">
            <a:extLst>
              <a:ext uri="{FF2B5EF4-FFF2-40B4-BE49-F238E27FC236}">
                <a16:creationId xmlns:a16="http://schemas.microsoft.com/office/drawing/2014/main" id="{19EED264-AA5C-4A8D-A5B5-5AE82B5E165D}"/>
              </a:ext>
            </a:extLst>
          </p:cNvPr>
          <p:cNvSpPr/>
          <p:nvPr/>
        </p:nvSpPr>
        <p:spPr>
          <a:xfrm flipH="1">
            <a:off x="6621981" y="5180028"/>
            <a:ext cx="5249773" cy="1070483"/>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3200" b="1" dirty="0">
                <a:solidFill>
                  <a:schemeClr val="bg1"/>
                </a:solidFill>
                <a:latin typeface="Times New Roman" panose="02020603050405020304" pitchFamily="18" charset="0"/>
                <a:cs typeface="Times New Roman" panose="02020603050405020304" pitchFamily="18" charset="0"/>
              </a:rPr>
              <a:t>D. </a:t>
            </a:r>
            <a:r>
              <a:rPr lang="en-US" sz="3200" b="1" dirty="0" err="1">
                <a:solidFill>
                  <a:schemeClr val="bg1"/>
                </a:solidFill>
                <a:latin typeface="Times New Roman" panose="02020603050405020304" pitchFamily="18" charset="0"/>
                <a:cs typeface="Times New Roman" panose="02020603050405020304" pitchFamily="18" charset="0"/>
              </a:rPr>
              <a:t>Trọng</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lực</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và</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lực</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đẩy</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Ác-si-mét</a:t>
            </a:r>
            <a:r>
              <a:rPr lang="en-US" sz="3200" b="1" dirty="0">
                <a:solidFill>
                  <a:schemeClr val="bg1"/>
                </a:solidFill>
                <a:latin typeface="Times New Roman" panose="02020603050405020304" pitchFamily="18" charset="0"/>
                <a:cs typeface="Times New Roman" panose="02020603050405020304" pitchFamily="18" charset="0"/>
              </a:rPr>
              <a:t>.</a:t>
            </a:r>
            <a:endParaRPr kumimoji="0" lang="en-US" sz="3200" b="1" i="0" u="none" strike="noStrike" kern="1200" cap="none" spc="0" normalizeH="0" baseline="0" noProof="0" dirty="0">
              <a:ln>
                <a:noFill/>
              </a:ln>
              <a:solidFill>
                <a:schemeClr val="bg1"/>
              </a:solidFill>
              <a:effectLst/>
              <a:uLnTx/>
              <a:uFillTx/>
              <a:latin typeface="Times New Roman" panose="02020603050405020304" pitchFamily="18" charset="0"/>
              <a:cs typeface="Times New Roman" panose="02020603050405020304" pitchFamily="18" charset="0"/>
            </a:endParaRPr>
          </a:p>
        </p:txBody>
      </p:sp>
      <p:sp>
        <p:nvSpPr>
          <p:cNvPr id="19" name="TextBox 18">
            <a:extLst>
              <a:ext uri="{FF2B5EF4-FFF2-40B4-BE49-F238E27FC236}">
                <a16:creationId xmlns:a16="http://schemas.microsoft.com/office/drawing/2014/main" id="{EFBF0DE1-E3CD-4E44-BDCF-70C34F08BD29}"/>
              </a:ext>
            </a:extLst>
          </p:cNvPr>
          <p:cNvSpPr txBox="1"/>
          <p:nvPr/>
        </p:nvSpPr>
        <p:spPr>
          <a:xfrm>
            <a:off x="4573210" y="516127"/>
            <a:ext cx="6905072" cy="1200329"/>
          </a:xfrm>
          <a:prstGeom prst="rect">
            <a:avLst/>
          </a:prstGeom>
          <a:noFill/>
        </p:spPr>
        <p:txBody>
          <a:bodyPr wrap="square" rtlCol="0">
            <a:spAutoFit/>
          </a:bodyPr>
          <a:lstStyle/>
          <a:p>
            <a:pPr lvl="0">
              <a:defRPr/>
            </a:pPr>
            <a:r>
              <a:rPr kumimoji="0" lang="vi-VN" sz="3600" b="1" i="0" u="none" strike="noStrike" kern="1200" cap="none" spc="0" normalizeH="0" baseline="0" noProof="0" dirty="0">
                <a:ln>
                  <a:noFill/>
                </a:ln>
                <a:solidFill>
                  <a:schemeClr val="bg1"/>
                </a:solidFill>
                <a:effectLst/>
                <a:uLnTx/>
                <a:uFillTx/>
                <a:latin typeface="+mj-lt"/>
              </a:rPr>
              <a:t>Câu </a:t>
            </a:r>
            <a:r>
              <a:rPr lang="en-US" sz="3600" b="1" dirty="0">
                <a:solidFill>
                  <a:schemeClr val="bg1"/>
                </a:solidFill>
                <a:latin typeface="+mj-lt"/>
              </a:rPr>
              <a:t>10</a:t>
            </a:r>
            <a:r>
              <a:rPr kumimoji="0" lang="vi-VN" sz="3600" b="1" i="0" u="none" strike="noStrike" kern="1200" cap="none" spc="0" normalizeH="0" baseline="0" noProof="0" dirty="0">
                <a:ln>
                  <a:noFill/>
                </a:ln>
                <a:solidFill>
                  <a:schemeClr val="bg1"/>
                </a:solidFill>
                <a:effectLst/>
                <a:uLnTx/>
                <a:uFillTx/>
                <a:latin typeface="+mj-lt"/>
              </a:rPr>
              <a:t>:</a:t>
            </a:r>
            <a:r>
              <a:rPr kumimoji="0" lang="en-US" sz="3600" b="1" i="0" u="none" strike="noStrike" kern="1200" cap="none" spc="0" normalizeH="0" baseline="0" noProof="0" dirty="0">
                <a:ln>
                  <a:noFill/>
                </a:ln>
                <a:solidFill>
                  <a:schemeClr val="bg1"/>
                </a:solidFill>
                <a:effectLst/>
                <a:uLnTx/>
                <a:uFillTx/>
                <a:latin typeface="+mj-lt"/>
              </a:rPr>
              <a:t> </a:t>
            </a:r>
            <a:r>
              <a:rPr lang="vi-VN" sz="3600" b="1" dirty="0">
                <a:solidFill>
                  <a:schemeClr val="bg1"/>
                </a:solidFill>
                <a:latin typeface="+mj-lt"/>
              </a:rPr>
              <a:t>Một vật ở trong nước chịu tác dụng của những lực nào?</a:t>
            </a:r>
            <a:r>
              <a:rPr kumimoji="0" lang="en-US" sz="3600" b="1" i="0" u="none" strike="noStrike" kern="1200" cap="none" spc="0" normalizeH="0" baseline="0" noProof="0" dirty="0">
                <a:ln>
                  <a:noFill/>
                </a:ln>
                <a:solidFill>
                  <a:schemeClr val="bg1"/>
                </a:solidFill>
                <a:effectLst/>
                <a:uLnTx/>
                <a:uFillTx/>
                <a:latin typeface="+mj-lt"/>
              </a:rPr>
              <a:t> </a:t>
            </a:r>
            <a:r>
              <a:rPr kumimoji="0" lang="en-US" sz="3600" b="1" i="0" u="none" strike="noStrike" kern="1200" cap="none" spc="0" normalizeH="0" noProof="0" dirty="0">
                <a:ln>
                  <a:noFill/>
                </a:ln>
                <a:solidFill>
                  <a:schemeClr val="bg1"/>
                </a:solidFill>
                <a:effectLst/>
                <a:uLnTx/>
                <a:uFillTx/>
                <a:latin typeface="+mj-lt"/>
              </a:rPr>
              <a:t> </a:t>
            </a:r>
            <a:endParaRPr kumimoji="0" lang="en-US" sz="3600" b="1" i="0" u="none" strike="noStrike" kern="1200" cap="none" spc="0" normalizeH="0" baseline="0" noProof="0" dirty="0">
              <a:ln>
                <a:noFill/>
              </a:ln>
              <a:solidFill>
                <a:schemeClr val="bg1"/>
              </a:solidFill>
              <a:effectLst/>
              <a:uLnTx/>
              <a:uFillTx/>
              <a:latin typeface="+mj-lt"/>
            </a:endParaRPr>
          </a:p>
        </p:txBody>
      </p:sp>
    </p:spTree>
    <p:extLst>
      <p:ext uri="{BB962C8B-B14F-4D97-AF65-F5344CB8AC3E}">
        <p14:creationId xmlns:p14="http://schemas.microsoft.com/office/powerpoint/2010/main" val="2593475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arn(inVertical)">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barn(inVertical)">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barn(inVertical)">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barn(inVertical)">
                                      <p:cBhvr>
                                        <p:cTn id="27" dur="500"/>
                                        <p:tgtEl>
                                          <p:spTgt spid="18"/>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mph" presetSubtype="0" fill="hold" grpId="1" nodeType="clickEffect">
                                  <p:stCondLst>
                                    <p:cond delay="0"/>
                                  </p:stCondLst>
                                  <p:childTnLst>
                                    <p:animClr clrSpc="hsl" dir="cw">
                                      <p:cBhvr override="childStyle">
                                        <p:cTn id="31" dur="500" fill="hold"/>
                                        <p:tgtEl>
                                          <p:spTgt spid="18"/>
                                        </p:tgtEl>
                                        <p:attrNameLst>
                                          <p:attrName>style.color</p:attrName>
                                        </p:attrNameLst>
                                      </p:cBhvr>
                                      <p:by>
                                        <p:hsl h="7200000" s="0" l="0"/>
                                      </p:by>
                                    </p:animClr>
                                    <p:animClr clrSpc="hsl" dir="cw">
                                      <p:cBhvr>
                                        <p:cTn id="32" dur="500" fill="hold"/>
                                        <p:tgtEl>
                                          <p:spTgt spid="18"/>
                                        </p:tgtEl>
                                        <p:attrNameLst>
                                          <p:attrName>fillcolor</p:attrName>
                                        </p:attrNameLst>
                                      </p:cBhvr>
                                      <p:by>
                                        <p:hsl h="7200000" s="0" l="0"/>
                                      </p:by>
                                    </p:animClr>
                                    <p:animClr clrSpc="hsl" dir="cw">
                                      <p:cBhvr>
                                        <p:cTn id="33" dur="500" fill="hold"/>
                                        <p:tgtEl>
                                          <p:spTgt spid="18"/>
                                        </p:tgtEl>
                                        <p:attrNameLst>
                                          <p:attrName>stroke.color</p:attrName>
                                        </p:attrNameLst>
                                      </p:cBhvr>
                                      <p:by>
                                        <p:hsl h="7200000" s="0" l="0"/>
                                      </p:by>
                                    </p:animClr>
                                    <p:set>
                                      <p:cBhvr>
                                        <p:cTn id="34" dur="500" fill="hold"/>
                                        <p:tgtEl>
                                          <p:spTgt spid="1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5" restart="whenNotActive" fill="hold" evtFilter="cancelBubble" nodeType="interactiveSeq">
                <p:stCondLst>
                  <p:cond evt="onClick" delay="0">
                    <p:tgtEl>
                      <p:spTgt spid="12"/>
                    </p:tgtEl>
                  </p:cond>
                </p:stCondLst>
                <p:endSync evt="end" delay="0">
                  <p:rtn val="all"/>
                </p:endSync>
                <p:childTnLst>
                  <p:par>
                    <p:cTn id="36" fill="hold">
                      <p:stCondLst>
                        <p:cond delay="0"/>
                      </p:stCondLst>
                      <p:childTnLst>
                        <p:par>
                          <p:cTn id="37" fill="hold">
                            <p:stCondLst>
                              <p:cond delay="0"/>
                            </p:stCondLst>
                            <p:childTnLst>
                              <p:par>
                                <p:cTn id="38" presetID="2" presetClass="mediacall" presetSubtype="0" fill="hold" nodeType="clickEffect">
                                  <p:stCondLst>
                                    <p:cond delay="0"/>
                                  </p:stCondLst>
                                  <p:childTnLst>
                                    <p:cmd type="call" cmd="togglePause">
                                      <p:cBhvr>
                                        <p:cTn id="39" dur="1" fill="hold"/>
                                        <p:tgtEl>
                                          <p:spTgt spid="12"/>
                                        </p:tgtEl>
                                      </p:cBhvr>
                                    </p:cmd>
                                  </p:childTnLst>
                                </p:cTn>
                              </p:par>
                            </p:childTnLst>
                          </p:cTn>
                        </p:par>
                      </p:childTnLst>
                    </p:cTn>
                  </p:par>
                </p:childTnLst>
              </p:cTn>
              <p:nextCondLst>
                <p:cond evt="onClick" delay="0">
                  <p:tgtEl>
                    <p:spTgt spid="12"/>
                  </p:tgtEl>
                </p:cond>
              </p:nextCondLst>
            </p:seq>
            <p:video>
              <p:cMediaNode vol="80000">
                <p:cTn id="40" fill="hold" display="0">
                  <p:stCondLst>
                    <p:cond delay="indefinite"/>
                  </p:stCondLst>
                </p:cTn>
                <p:tgtEl>
                  <p:spTgt spid="12"/>
                </p:tgtEl>
              </p:cMediaNode>
            </p:video>
          </p:childTnLst>
        </p:cTn>
      </p:par>
    </p:tnLst>
    <p:bldLst>
      <p:bldP spid="15" grpId="0" animBg="1"/>
      <p:bldP spid="16" grpId="0" animBg="1"/>
      <p:bldP spid="17" grpId="0" animBg="1"/>
      <p:bldP spid="18" grpId="0" animBg="1"/>
      <p:bldP spid="18" grpId="1" animBg="1"/>
      <p:bldP spid="1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cxnSp>
        <p:nvCxnSpPr>
          <p:cNvPr id="21" name="Straight Connector 20">
            <a:extLst>
              <a:ext uri="{FF2B5EF4-FFF2-40B4-BE49-F238E27FC236}">
                <a16:creationId xmlns:a16="http://schemas.microsoft.com/office/drawing/2014/main" id="{22D1FF8B-0C4C-4AA2-997A-50A980A97E6B}"/>
              </a:ext>
            </a:extLst>
          </p:cNvPr>
          <p:cNvCxnSpPr>
            <a:cxnSpLocks/>
          </p:cNvCxnSpPr>
          <p:nvPr/>
        </p:nvCxnSpPr>
        <p:spPr>
          <a:xfrm>
            <a:off x="2650435" y="1159047"/>
            <a:ext cx="9541565" cy="0"/>
          </a:xfrm>
          <a:prstGeom prst="line">
            <a:avLst/>
          </a:prstGeom>
          <a:ln w="762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pic>
        <p:nvPicPr>
          <p:cNvPr id="12" name="10MOI3">
            <a:hlinkClick r:id="" action="ppaction://media"/>
            <a:extLst>
              <a:ext uri="{FF2B5EF4-FFF2-40B4-BE49-F238E27FC236}">
                <a16:creationId xmlns:a16="http://schemas.microsoft.com/office/drawing/2014/main" id="{70A7596F-6B11-4F23-BE18-EDBD16AF70BA}"/>
              </a:ext>
            </a:extLst>
          </p:cNvPr>
          <p:cNvPicPr>
            <a:picLocks noChangeAspect="1"/>
          </p:cNvPicPr>
          <p:nvPr>
            <a:videoFile r:link="rId2"/>
            <p:extLst>
              <p:ext uri="{DAA4B4D4-6D71-4841-9C94-3DE7FCFB9230}">
                <p14:media xmlns:p14="http://schemas.microsoft.com/office/powerpoint/2010/main" r:embed="rId1"/>
              </p:ext>
            </p:extLst>
          </p:nvPr>
        </p:nvPicPr>
        <p:blipFill>
          <a:blip r:embed="rId6"/>
          <a:stretch>
            <a:fillRect/>
          </a:stretch>
        </p:blipFill>
        <p:spPr>
          <a:xfrm rot="20674058">
            <a:off x="479645" y="605403"/>
            <a:ext cx="2121262" cy="1655408"/>
          </a:xfrm>
          <a:prstGeom prst="rect">
            <a:avLst/>
          </a:prstGeom>
        </p:spPr>
      </p:pic>
      <p:pic>
        <p:nvPicPr>
          <p:cNvPr id="13" name="Picture 12">
            <a:extLst>
              <a:ext uri="{FF2B5EF4-FFF2-40B4-BE49-F238E27FC236}">
                <a16:creationId xmlns:a16="http://schemas.microsoft.com/office/drawing/2014/main" id="{8301CA5E-7D75-4C1C-B9C8-BF24FF5089F0}"/>
              </a:ext>
            </a:extLst>
          </p:cNvPr>
          <p:cNvPicPr>
            <a:picLocks noChangeAspect="1"/>
          </p:cNvPicPr>
          <p:nvPr/>
        </p:nvPicPr>
        <p:blipFill rotWithShape="1">
          <a:blip r:embed="rId7"/>
          <a:srcRect l="4075" t="6299" r="8837" b="5897"/>
          <a:stretch/>
        </p:blipFill>
        <p:spPr>
          <a:xfrm rot="15338478">
            <a:off x="529245" y="235289"/>
            <a:ext cx="2022062" cy="2380320"/>
          </a:xfrm>
          <a:custGeom>
            <a:avLst/>
            <a:gdLst>
              <a:gd name="connsiteX0" fmla="*/ 3050842 w 3374074"/>
              <a:gd name="connsiteY0" fmla="*/ 371274 h 5191676"/>
              <a:gd name="connsiteX1" fmla="*/ 323235 w 3374074"/>
              <a:gd name="connsiteY1" fmla="*/ 371274 h 5191676"/>
              <a:gd name="connsiteX2" fmla="*/ 323234 w 3374074"/>
              <a:gd name="connsiteY2" fmla="*/ 4821109 h 5191676"/>
              <a:gd name="connsiteX3" fmla="*/ 3050841 w 3374074"/>
              <a:gd name="connsiteY3" fmla="*/ 4821110 h 5191676"/>
              <a:gd name="connsiteX4" fmla="*/ 3374074 w 3374074"/>
              <a:gd name="connsiteY4" fmla="*/ 0 h 5191676"/>
              <a:gd name="connsiteX5" fmla="*/ 3374074 w 3374074"/>
              <a:gd name="connsiteY5" fmla="*/ 5191676 h 5191676"/>
              <a:gd name="connsiteX6" fmla="*/ 0 w 3374074"/>
              <a:gd name="connsiteY6" fmla="*/ 5191675 h 5191676"/>
              <a:gd name="connsiteX7" fmla="*/ 0 w 3374074"/>
              <a:gd name="connsiteY7" fmla="*/ 0 h 5191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74074" h="5191676">
                <a:moveTo>
                  <a:pt x="3050842" y="371274"/>
                </a:moveTo>
                <a:lnTo>
                  <a:pt x="323235" y="371274"/>
                </a:lnTo>
                <a:lnTo>
                  <a:pt x="323234" y="4821109"/>
                </a:lnTo>
                <a:lnTo>
                  <a:pt x="3050841" y="4821110"/>
                </a:lnTo>
                <a:close/>
                <a:moveTo>
                  <a:pt x="3374074" y="0"/>
                </a:moveTo>
                <a:lnTo>
                  <a:pt x="3374074" y="5191676"/>
                </a:lnTo>
                <a:lnTo>
                  <a:pt x="0" y="5191675"/>
                </a:lnTo>
                <a:lnTo>
                  <a:pt x="0" y="0"/>
                </a:lnTo>
                <a:close/>
              </a:path>
            </a:pathLst>
          </a:custGeom>
        </p:spPr>
      </p:pic>
      <p:sp>
        <p:nvSpPr>
          <p:cNvPr id="10" name="Freeform: Shape 9">
            <a:extLst>
              <a:ext uri="{FF2B5EF4-FFF2-40B4-BE49-F238E27FC236}">
                <a16:creationId xmlns:a16="http://schemas.microsoft.com/office/drawing/2014/main" id="{F6A38DF0-3F39-44FA-9250-699C2006F297}"/>
              </a:ext>
            </a:extLst>
          </p:cNvPr>
          <p:cNvSpPr/>
          <p:nvPr/>
        </p:nvSpPr>
        <p:spPr>
          <a:xfrm flipH="1">
            <a:off x="3643952" y="311742"/>
            <a:ext cx="8185591" cy="1720253"/>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rgbClr val="0070C0"/>
          </a:solidFill>
          <a:ln w="38100" cap="flat" cmpd="sng" algn="ctr">
            <a:solidFill>
              <a:sysClr val="window" lastClr="FFFFFF"/>
            </a:solidFill>
            <a:prstDash val="solid"/>
            <a:miter lim="800000"/>
          </a:ln>
          <a:effectLst>
            <a:innerShdw blurRad="114300">
              <a:prstClr val="black"/>
            </a:innerShdw>
          </a:effectLst>
          <a:scene3d>
            <a:camera prst="orthographicFront"/>
            <a:lightRig rig="threePt" dir="t"/>
          </a:scene3d>
          <a:sp3d>
            <a:bevelT prst="relaxedInset"/>
          </a:sp3d>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15" name="bang a">
            <a:extLst>
              <a:ext uri="{FF2B5EF4-FFF2-40B4-BE49-F238E27FC236}">
                <a16:creationId xmlns:a16="http://schemas.microsoft.com/office/drawing/2014/main" id="{83F04E98-1B92-47BF-96D7-43520D79D72C}"/>
              </a:ext>
            </a:extLst>
          </p:cNvPr>
          <p:cNvSpPr/>
          <p:nvPr/>
        </p:nvSpPr>
        <p:spPr>
          <a:xfrm flipH="1">
            <a:off x="2943006" y="2387938"/>
            <a:ext cx="8671238" cy="889974"/>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2500" b="1" dirty="0">
                <a:solidFill>
                  <a:prstClr val="white"/>
                </a:solidFill>
                <a:latin typeface="Times New Roman" panose="02020603050405020304" pitchFamily="18" charset="0"/>
                <a:cs typeface="Times New Roman" panose="02020603050405020304" pitchFamily="18" charset="0"/>
              </a:rPr>
              <a:t>  </a:t>
            </a:r>
            <a:r>
              <a:rPr lang="vi-VN" sz="2500" b="1" dirty="0">
                <a:solidFill>
                  <a:prstClr val="white"/>
                </a:solidFill>
                <a:latin typeface="Times New Roman" panose="02020603050405020304" pitchFamily="18" charset="0"/>
                <a:cs typeface="Times New Roman" panose="02020603050405020304" pitchFamily="18" charset="0"/>
              </a:rPr>
              <a:t>A. Thỏi nào nằm sâu hơn thì lực đẩy Ác-si-mét tác dụng lên thỏi đó lớn hơn.</a:t>
            </a:r>
            <a:endParaRPr kumimoji="0" lang="en-US" sz="25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16" name="bang a">
            <a:extLst>
              <a:ext uri="{FF2B5EF4-FFF2-40B4-BE49-F238E27FC236}">
                <a16:creationId xmlns:a16="http://schemas.microsoft.com/office/drawing/2014/main" id="{312CB50E-FBB3-4A74-9AA2-BFDFED82119B}"/>
              </a:ext>
            </a:extLst>
          </p:cNvPr>
          <p:cNvSpPr/>
          <p:nvPr/>
        </p:nvSpPr>
        <p:spPr>
          <a:xfrm flipH="1">
            <a:off x="2943005" y="3659381"/>
            <a:ext cx="8671237" cy="933405"/>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2400" b="1" dirty="0">
                <a:solidFill>
                  <a:prstClr val="white"/>
                </a:solidFill>
                <a:latin typeface="Times New Roman" panose="02020603050405020304" pitchFamily="18" charset="0"/>
                <a:cs typeface="Times New Roman" panose="02020603050405020304" pitchFamily="18" charset="0"/>
              </a:rPr>
              <a:t>   </a:t>
            </a:r>
            <a:r>
              <a:rPr lang="vi-VN" sz="2400" b="1" dirty="0">
                <a:solidFill>
                  <a:prstClr val="white"/>
                </a:solidFill>
                <a:latin typeface="Times New Roman" panose="02020603050405020304" pitchFamily="18" charset="0"/>
                <a:cs typeface="Times New Roman" panose="02020603050405020304" pitchFamily="18" charset="0"/>
              </a:rPr>
              <a:t>B. Thép có trọng lượng riêng lớn hơn nhôm nên thỏi thép chịu tác dụng của lực đẩy Ác-si-mét lớn hơn.</a:t>
            </a:r>
            <a:endParaRPr kumimoji="0" lang="en-US" sz="24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17" name="bang a">
            <a:extLst>
              <a:ext uri="{FF2B5EF4-FFF2-40B4-BE49-F238E27FC236}">
                <a16:creationId xmlns:a16="http://schemas.microsoft.com/office/drawing/2014/main" id="{F15C04E7-87CF-4C42-877A-A88DC8B3A917}"/>
              </a:ext>
            </a:extLst>
          </p:cNvPr>
          <p:cNvSpPr/>
          <p:nvPr/>
        </p:nvSpPr>
        <p:spPr>
          <a:xfrm flipH="1">
            <a:off x="3073548" y="4999031"/>
            <a:ext cx="8695338" cy="770958"/>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2400" b="1" dirty="0">
                <a:solidFill>
                  <a:prstClr val="white"/>
                </a:solidFill>
                <a:latin typeface="Times New Roman" panose="02020603050405020304" pitchFamily="18" charset="0"/>
                <a:cs typeface="Times New Roman" panose="02020603050405020304" pitchFamily="18" charset="0"/>
              </a:rPr>
              <a:t>      </a:t>
            </a:r>
            <a:r>
              <a:rPr lang="vi-VN" sz="2400" b="1" dirty="0">
                <a:solidFill>
                  <a:prstClr val="white"/>
                </a:solidFill>
                <a:latin typeface="Times New Roman" panose="02020603050405020304" pitchFamily="18" charset="0"/>
                <a:cs typeface="Times New Roman" panose="02020603050405020304" pitchFamily="18" charset="0"/>
              </a:rPr>
              <a:t>C. Hai thỏi nhôm và thép đều chịu tác dụng của lực đẩy Ác-si-mét như nhau vì chúng chiếm thể tích trong nước như nhau.</a:t>
            </a:r>
            <a:endParaRPr kumimoji="0" lang="en-US" sz="24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18" name="bang a">
            <a:extLst>
              <a:ext uri="{FF2B5EF4-FFF2-40B4-BE49-F238E27FC236}">
                <a16:creationId xmlns:a16="http://schemas.microsoft.com/office/drawing/2014/main" id="{19EED264-AA5C-4A8D-A5B5-5AE82B5E165D}"/>
              </a:ext>
            </a:extLst>
          </p:cNvPr>
          <p:cNvSpPr/>
          <p:nvPr/>
        </p:nvSpPr>
        <p:spPr>
          <a:xfrm flipH="1">
            <a:off x="3073547" y="6031559"/>
            <a:ext cx="8540694" cy="769621"/>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2600" b="1" dirty="0">
                <a:solidFill>
                  <a:prstClr val="white"/>
                </a:solidFill>
                <a:latin typeface="Times New Roman" panose="02020603050405020304" pitchFamily="18" charset="0"/>
                <a:cs typeface="Times New Roman" panose="02020603050405020304" pitchFamily="18" charset="0"/>
              </a:rPr>
              <a:t>D. </a:t>
            </a:r>
            <a:r>
              <a:rPr lang="en-US" sz="2600" b="1" dirty="0" err="1">
                <a:solidFill>
                  <a:prstClr val="white"/>
                </a:solidFill>
                <a:latin typeface="Times New Roman" panose="02020603050405020304" pitchFamily="18" charset="0"/>
                <a:cs typeface="Times New Roman" panose="02020603050405020304" pitchFamily="18" charset="0"/>
              </a:rPr>
              <a:t>Cả</a:t>
            </a:r>
            <a:r>
              <a:rPr lang="en-US" sz="2600" b="1" dirty="0">
                <a:solidFill>
                  <a:prstClr val="white"/>
                </a:solidFill>
                <a:latin typeface="Times New Roman" panose="02020603050405020304" pitchFamily="18" charset="0"/>
                <a:cs typeface="Times New Roman" panose="02020603050405020304" pitchFamily="18" charset="0"/>
              </a:rPr>
              <a:t> 3 </a:t>
            </a:r>
            <a:r>
              <a:rPr lang="en-US" sz="2600" b="1" dirty="0" err="1">
                <a:solidFill>
                  <a:prstClr val="white"/>
                </a:solidFill>
                <a:latin typeface="Times New Roman" panose="02020603050405020304" pitchFamily="18" charset="0"/>
                <a:cs typeface="Times New Roman" panose="02020603050405020304" pitchFamily="18" charset="0"/>
              </a:rPr>
              <a:t>đáp</a:t>
            </a:r>
            <a:r>
              <a:rPr lang="en-US" sz="2600" b="1" dirty="0">
                <a:solidFill>
                  <a:prstClr val="white"/>
                </a:solidFill>
                <a:latin typeface="Times New Roman" panose="02020603050405020304" pitchFamily="18" charset="0"/>
                <a:cs typeface="Times New Roman" panose="02020603050405020304" pitchFamily="18" charset="0"/>
              </a:rPr>
              <a:t> </a:t>
            </a:r>
            <a:r>
              <a:rPr lang="en-US" sz="2600" b="1" dirty="0" err="1">
                <a:solidFill>
                  <a:prstClr val="white"/>
                </a:solidFill>
                <a:latin typeface="Times New Roman" panose="02020603050405020304" pitchFamily="18" charset="0"/>
                <a:cs typeface="Times New Roman" panose="02020603050405020304" pitchFamily="18" charset="0"/>
              </a:rPr>
              <a:t>án</a:t>
            </a:r>
            <a:r>
              <a:rPr lang="en-US" sz="2600" b="1" dirty="0">
                <a:solidFill>
                  <a:prstClr val="white"/>
                </a:solidFill>
                <a:latin typeface="Times New Roman" panose="02020603050405020304" pitchFamily="18" charset="0"/>
                <a:cs typeface="Times New Roman" panose="02020603050405020304" pitchFamily="18" charset="0"/>
              </a:rPr>
              <a:t> </a:t>
            </a:r>
            <a:r>
              <a:rPr lang="en-US" sz="2600" b="1" dirty="0" err="1">
                <a:solidFill>
                  <a:prstClr val="white"/>
                </a:solidFill>
                <a:latin typeface="Times New Roman" panose="02020603050405020304" pitchFamily="18" charset="0"/>
                <a:cs typeface="Times New Roman" panose="02020603050405020304" pitchFamily="18" charset="0"/>
              </a:rPr>
              <a:t>trên</a:t>
            </a:r>
            <a:r>
              <a:rPr lang="en-US" sz="2600" b="1" dirty="0">
                <a:solidFill>
                  <a:prstClr val="white"/>
                </a:solidFill>
                <a:latin typeface="Times New Roman" panose="02020603050405020304" pitchFamily="18" charset="0"/>
                <a:cs typeface="Times New Roman" panose="02020603050405020304" pitchFamily="18" charset="0"/>
              </a:rPr>
              <a:t> </a:t>
            </a:r>
            <a:r>
              <a:rPr lang="en-US" sz="2600" b="1" dirty="0" err="1">
                <a:solidFill>
                  <a:prstClr val="white"/>
                </a:solidFill>
                <a:latin typeface="Times New Roman" panose="02020603050405020304" pitchFamily="18" charset="0"/>
                <a:cs typeface="Times New Roman" panose="02020603050405020304" pitchFamily="18" charset="0"/>
              </a:rPr>
              <a:t>đều</a:t>
            </a:r>
            <a:r>
              <a:rPr lang="en-US" sz="2600" b="1" dirty="0">
                <a:solidFill>
                  <a:prstClr val="white"/>
                </a:solidFill>
                <a:latin typeface="Times New Roman" panose="02020603050405020304" pitchFamily="18" charset="0"/>
                <a:cs typeface="Times New Roman" panose="02020603050405020304" pitchFamily="18" charset="0"/>
              </a:rPr>
              <a:t> </a:t>
            </a:r>
            <a:r>
              <a:rPr lang="en-US" sz="2600" b="1" dirty="0" err="1">
                <a:solidFill>
                  <a:prstClr val="white"/>
                </a:solidFill>
                <a:latin typeface="Times New Roman" panose="02020603050405020304" pitchFamily="18" charset="0"/>
                <a:cs typeface="Times New Roman" panose="02020603050405020304" pitchFamily="18" charset="0"/>
              </a:rPr>
              <a:t>sai</a:t>
            </a:r>
            <a:endParaRPr kumimoji="0" lang="en-US" sz="26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19" name="TextBox 18">
            <a:extLst>
              <a:ext uri="{FF2B5EF4-FFF2-40B4-BE49-F238E27FC236}">
                <a16:creationId xmlns:a16="http://schemas.microsoft.com/office/drawing/2014/main" id="{EFBF0DE1-E3CD-4E44-BDCF-70C34F08BD29}"/>
              </a:ext>
            </a:extLst>
          </p:cNvPr>
          <p:cNvSpPr txBox="1"/>
          <p:nvPr/>
        </p:nvSpPr>
        <p:spPr>
          <a:xfrm>
            <a:off x="4293704" y="441630"/>
            <a:ext cx="7496022" cy="1477328"/>
          </a:xfrm>
          <a:prstGeom prst="rect">
            <a:avLst/>
          </a:prstGeom>
          <a:noFill/>
        </p:spPr>
        <p:txBody>
          <a:bodyPr wrap="square" rtlCol="0">
            <a:spAutoFit/>
          </a:bodyPr>
          <a:lstStyle/>
          <a:p>
            <a:pPr lvl="0">
              <a:defRPr/>
            </a:pPr>
            <a:r>
              <a:rPr lang="en-US" sz="3000" b="1" dirty="0" err="1">
                <a:solidFill>
                  <a:prstClr val="white"/>
                </a:solidFill>
                <a:latin typeface="Times New Roman" panose="02020603050405020304" pitchFamily="18" charset="0"/>
                <a:cs typeface="Times New Roman" panose="02020603050405020304" pitchFamily="18" charset="0"/>
              </a:rPr>
              <a:t>Câu</a:t>
            </a:r>
            <a:r>
              <a:rPr lang="en-US" sz="3000" b="1" dirty="0">
                <a:solidFill>
                  <a:prstClr val="white"/>
                </a:solidFill>
                <a:latin typeface="Times New Roman" panose="02020603050405020304" pitchFamily="18" charset="0"/>
                <a:cs typeface="Times New Roman" panose="02020603050405020304" pitchFamily="18" charset="0"/>
              </a:rPr>
              <a:t> 11: </a:t>
            </a:r>
            <a:r>
              <a:rPr lang="vi-VN" sz="3000" b="1" dirty="0">
                <a:solidFill>
                  <a:prstClr val="white"/>
                </a:solidFill>
                <a:latin typeface="+mj-lt"/>
              </a:rPr>
              <a:t>Một thỏi nhôm và một thỏi thép có thể tích bằng nhau cùng được nhúng chìm trong nước. Nhận xét nào sau đây là đúng?</a:t>
            </a:r>
            <a:endParaRPr kumimoji="0" lang="en-US" sz="3000" b="0" i="0" u="none" strike="noStrike" kern="1200" cap="none" spc="0" normalizeH="0" baseline="0" noProof="0" dirty="0">
              <a:ln>
                <a:noFill/>
              </a:ln>
              <a:solidFill>
                <a:prstClr val="white"/>
              </a:solidFill>
              <a:effectLst/>
              <a:uLnTx/>
              <a:uFillTx/>
              <a:latin typeface="+mj-lt"/>
            </a:endParaRPr>
          </a:p>
        </p:txBody>
      </p:sp>
    </p:spTree>
    <p:extLst>
      <p:ext uri="{BB962C8B-B14F-4D97-AF65-F5344CB8AC3E}">
        <p14:creationId xmlns:p14="http://schemas.microsoft.com/office/powerpoint/2010/main" val="655309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arn(inVertical)">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barn(inVertical)">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barn(inVertical)">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barn(inVertical)">
                                      <p:cBhvr>
                                        <p:cTn id="27" dur="500"/>
                                        <p:tgtEl>
                                          <p:spTgt spid="18"/>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mph" presetSubtype="0" fill="hold" grpId="1" nodeType="clickEffect">
                                  <p:stCondLst>
                                    <p:cond delay="0"/>
                                  </p:stCondLst>
                                  <p:childTnLst>
                                    <p:animClr clrSpc="hsl" dir="cw">
                                      <p:cBhvr override="childStyle">
                                        <p:cTn id="31" dur="500" fill="hold"/>
                                        <p:tgtEl>
                                          <p:spTgt spid="17"/>
                                        </p:tgtEl>
                                        <p:attrNameLst>
                                          <p:attrName>style.color</p:attrName>
                                        </p:attrNameLst>
                                      </p:cBhvr>
                                      <p:by>
                                        <p:hsl h="7200000" s="0" l="0"/>
                                      </p:by>
                                    </p:animClr>
                                    <p:animClr clrSpc="hsl" dir="cw">
                                      <p:cBhvr>
                                        <p:cTn id="32" dur="500" fill="hold"/>
                                        <p:tgtEl>
                                          <p:spTgt spid="17"/>
                                        </p:tgtEl>
                                        <p:attrNameLst>
                                          <p:attrName>fillcolor</p:attrName>
                                        </p:attrNameLst>
                                      </p:cBhvr>
                                      <p:by>
                                        <p:hsl h="7200000" s="0" l="0"/>
                                      </p:by>
                                    </p:animClr>
                                    <p:animClr clrSpc="hsl" dir="cw">
                                      <p:cBhvr>
                                        <p:cTn id="33" dur="500" fill="hold"/>
                                        <p:tgtEl>
                                          <p:spTgt spid="17"/>
                                        </p:tgtEl>
                                        <p:attrNameLst>
                                          <p:attrName>stroke.color</p:attrName>
                                        </p:attrNameLst>
                                      </p:cBhvr>
                                      <p:by>
                                        <p:hsl h="7200000" s="0" l="0"/>
                                      </p:by>
                                    </p:animClr>
                                    <p:set>
                                      <p:cBhvr>
                                        <p:cTn id="34" dur="500" fill="hold"/>
                                        <p:tgtEl>
                                          <p:spTgt spid="1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5" restart="whenNotActive" fill="hold" evtFilter="cancelBubble" nodeType="interactiveSeq">
                <p:stCondLst>
                  <p:cond evt="onClick" delay="0">
                    <p:tgtEl>
                      <p:spTgt spid="12"/>
                    </p:tgtEl>
                  </p:cond>
                </p:stCondLst>
                <p:endSync evt="end" delay="0">
                  <p:rtn val="all"/>
                </p:endSync>
                <p:childTnLst>
                  <p:par>
                    <p:cTn id="36" fill="hold">
                      <p:stCondLst>
                        <p:cond delay="0"/>
                      </p:stCondLst>
                      <p:childTnLst>
                        <p:par>
                          <p:cTn id="37" fill="hold">
                            <p:stCondLst>
                              <p:cond delay="0"/>
                            </p:stCondLst>
                            <p:childTnLst>
                              <p:par>
                                <p:cTn id="38" presetID="2" presetClass="mediacall" presetSubtype="0" fill="hold" nodeType="clickEffect">
                                  <p:stCondLst>
                                    <p:cond delay="0"/>
                                  </p:stCondLst>
                                  <p:childTnLst>
                                    <p:cmd type="call" cmd="togglePause">
                                      <p:cBhvr>
                                        <p:cTn id="39" dur="1" fill="hold"/>
                                        <p:tgtEl>
                                          <p:spTgt spid="12"/>
                                        </p:tgtEl>
                                      </p:cBhvr>
                                    </p:cmd>
                                  </p:childTnLst>
                                </p:cTn>
                              </p:par>
                            </p:childTnLst>
                          </p:cTn>
                        </p:par>
                      </p:childTnLst>
                    </p:cTn>
                  </p:par>
                </p:childTnLst>
              </p:cTn>
              <p:nextCondLst>
                <p:cond evt="onClick" delay="0">
                  <p:tgtEl>
                    <p:spTgt spid="12"/>
                  </p:tgtEl>
                </p:cond>
              </p:nextCondLst>
            </p:seq>
            <p:video>
              <p:cMediaNode vol="80000">
                <p:cTn id="40" fill="hold" display="0">
                  <p:stCondLst>
                    <p:cond delay="indefinite"/>
                  </p:stCondLst>
                </p:cTn>
                <p:tgtEl>
                  <p:spTgt spid="12"/>
                </p:tgtEl>
              </p:cMediaNode>
            </p:video>
          </p:childTnLst>
        </p:cTn>
      </p:par>
    </p:tnLst>
    <p:bldLst>
      <p:bldP spid="15" grpId="0" animBg="1"/>
      <p:bldP spid="16" grpId="0" animBg="1"/>
      <p:bldP spid="17" grpId="0" animBg="1"/>
      <p:bldP spid="17" grpId="1" animBg="1"/>
      <p:bldP spid="18" grpId="0" animBg="1"/>
      <p:bldP spid="1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cxnSp>
        <p:nvCxnSpPr>
          <p:cNvPr id="21" name="Straight Connector 20">
            <a:extLst>
              <a:ext uri="{FF2B5EF4-FFF2-40B4-BE49-F238E27FC236}">
                <a16:creationId xmlns:a16="http://schemas.microsoft.com/office/drawing/2014/main" id="{22D1FF8B-0C4C-4AA2-997A-50A980A97E6B}"/>
              </a:ext>
            </a:extLst>
          </p:cNvPr>
          <p:cNvCxnSpPr>
            <a:cxnSpLocks/>
          </p:cNvCxnSpPr>
          <p:nvPr/>
        </p:nvCxnSpPr>
        <p:spPr>
          <a:xfrm>
            <a:off x="3286539" y="1159047"/>
            <a:ext cx="8905461" cy="0"/>
          </a:xfrm>
          <a:prstGeom prst="line">
            <a:avLst/>
          </a:prstGeom>
          <a:ln w="762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pic>
        <p:nvPicPr>
          <p:cNvPr id="12" name="10MOI3">
            <a:hlinkClick r:id="" action="ppaction://media"/>
            <a:extLst>
              <a:ext uri="{FF2B5EF4-FFF2-40B4-BE49-F238E27FC236}">
                <a16:creationId xmlns:a16="http://schemas.microsoft.com/office/drawing/2014/main" id="{70A7596F-6B11-4F23-BE18-EDBD16AF70BA}"/>
              </a:ext>
            </a:extLst>
          </p:cNvPr>
          <p:cNvPicPr>
            <a:picLocks noChangeAspect="1"/>
          </p:cNvPicPr>
          <p:nvPr>
            <a:videoFile r:link="rId2"/>
            <p:extLst>
              <p:ext uri="{DAA4B4D4-6D71-4841-9C94-3DE7FCFB9230}">
                <p14:media xmlns:p14="http://schemas.microsoft.com/office/powerpoint/2010/main" r:embed="rId1"/>
              </p:ext>
            </p:extLst>
          </p:nvPr>
        </p:nvPicPr>
        <p:blipFill>
          <a:blip r:embed="rId6"/>
          <a:stretch>
            <a:fillRect/>
          </a:stretch>
        </p:blipFill>
        <p:spPr>
          <a:xfrm rot="20674058">
            <a:off x="453938" y="509128"/>
            <a:ext cx="2796634" cy="2182460"/>
          </a:xfrm>
          <a:prstGeom prst="rect">
            <a:avLst/>
          </a:prstGeom>
        </p:spPr>
      </p:pic>
      <p:pic>
        <p:nvPicPr>
          <p:cNvPr id="13" name="Picture 12">
            <a:extLst>
              <a:ext uri="{FF2B5EF4-FFF2-40B4-BE49-F238E27FC236}">
                <a16:creationId xmlns:a16="http://schemas.microsoft.com/office/drawing/2014/main" id="{8301CA5E-7D75-4C1C-B9C8-BF24FF5089F0}"/>
              </a:ext>
            </a:extLst>
          </p:cNvPr>
          <p:cNvPicPr>
            <a:picLocks noChangeAspect="1"/>
          </p:cNvPicPr>
          <p:nvPr/>
        </p:nvPicPr>
        <p:blipFill rotWithShape="1">
          <a:blip r:embed="rId7"/>
          <a:srcRect l="4075" t="6299" r="8837" b="5897"/>
          <a:stretch/>
        </p:blipFill>
        <p:spPr>
          <a:xfrm rot="15338478">
            <a:off x="673852" y="49002"/>
            <a:ext cx="2356807" cy="2938709"/>
          </a:xfrm>
          <a:custGeom>
            <a:avLst/>
            <a:gdLst>
              <a:gd name="connsiteX0" fmla="*/ 3050842 w 3374074"/>
              <a:gd name="connsiteY0" fmla="*/ 371274 h 5191676"/>
              <a:gd name="connsiteX1" fmla="*/ 323235 w 3374074"/>
              <a:gd name="connsiteY1" fmla="*/ 371274 h 5191676"/>
              <a:gd name="connsiteX2" fmla="*/ 323234 w 3374074"/>
              <a:gd name="connsiteY2" fmla="*/ 4821109 h 5191676"/>
              <a:gd name="connsiteX3" fmla="*/ 3050841 w 3374074"/>
              <a:gd name="connsiteY3" fmla="*/ 4821110 h 5191676"/>
              <a:gd name="connsiteX4" fmla="*/ 3374074 w 3374074"/>
              <a:gd name="connsiteY4" fmla="*/ 0 h 5191676"/>
              <a:gd name="connsiteX5" fmla="*/ 3374074 w 3374074"/>
              <a:gd name="connsiteY5" fmla="*/ 5191676 h 5191676"/>
              <a:gd name="connsiteX6" fmla="*/ 0 w 3374074"/>
              <a:gd name="connsiteY6" fmla="*/ 5191675 h 5191676"/>
              <a:gd name="connsiteX7" fmla="*/ 0 w 3374074"/>
              <a:gd name="connsiteY7" fmla="*/ 0 h 5191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74074" h="5191676">
                <a:moveTo>
                  <a:pt x="3050842" y="371274"/>
                </a:moveTo>
                <a:lnTo>
                  <a:pt x="323235" y="371274"/>
                </a:lnTo>
                <a:lnTo>
                  <a:pt x="323234" y="4821109"/>
                </a:lnTo>
                <a:lnTo>
                  <a:pt x="3050841" y="4821110"/>
                </a:lnTo>
                <a:close/>
                <a:moveTo>
                  <a:pt x="3374074" y="0"/>
                </a:moveTo>
                <a:lnTo>
                  <a:pt x="3374074" y="5191676"/>
                </a:lnTo>
                <a:lnTo>
                  <a:pt x="0" y="5191675"/>
                </a:lnTo>
                <a:lnTo>
                  <a:pt x="0" y="0"/>
                </a:lnTo>
                <a:close/>
              </a:path>
            </a:pathLst>
          </a:custGeom>
        </p:spPr>
      </p:pic>
      <p:sp>
        <p:nvSpPr>
          <p:cNvPr id="10" name="Freeform: Shape 9">
            <a:extLst>
              <a:ext uri="{FF2B5EF4-FFF2-40B4-BE49-F238E27FC236}">
                <a16:creationId xmlns:a16="http://schemas.microsoft.com/office/drawing/2014/main" id="{F6A38DF0-3F39-44FA-9250-699C2006F297}"/>
              </a:ext>
            </a:extLst>
          </p:cNvPr>
          <p:cNvSpPr/>
          <p:nvPr/>
        </p:nvSpPr>
        <p:spPr>
          <a:xfrm flipH="1">
            <a:off x="3930401" y="311742"/>
            <a:ext cx="7899142" cy="1720253"/>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rgbClr val="0070C0"/>
          </a:solidFill>
          <a:ln w="38100" cap="flat" cmpd="sng" algn="ctr">
            <a:solidFill>
              <a:sysClr val="window" lastClr="FFFFFF"/>
            </a:solidFill>
            <a:prstDash val="solid"/>
            <a:miter lim="800000"/>
          </a:ln>
          <a:effectLst>
            <a:innerShdw blurRad="114300">
              <a:prstClr val="black"/>
            </a:innerShdw>
          </a:effectLst>
          <a:scene3d>
            <a:camera prst="orthographicFront"/>
            <a:lightRig rig="threePt" dir="t"/>
          </a:scene3d>
          <a:sp3d>
            <a:bevelT prst="relaxedInset"/>
          </a:sp3d>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cxnSp>
        <p:nvCxnSpPr>
          <p:cNvPr id="11" name="Straight Connector 10">
            <a:extLst>
              <a:ext uri="{FF2B5EF4-FFF2-40B4-BE49-F238E27FC236}">
                <a16:creationId xmlns:a16="http://schemas.microsoft.com/office/drawing/2014/main" id="{7753C32C-006E-4A92-852D-FCAF78B78368}"/>
              </a:ext>
            </a:extLst>
          </p:cNvPr>
          <p:cNvCxnSpPr/>
          <p:nvPr/>
        </p:nvCxnSpPr>
        <p:spPr>
          <a:xfrm>
            <a:off x="41679" y="3928771"/>
            <a:ext cx="12192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E2F53D9-0A2F-45ED-958E-20C9C2BF479C}"/>
              </a:ext>
            </a:extLst>
          </p:cNvPr>
          <p:cNvCxnSpPr/>
          <p:nvPr/>
        </p:nvCxnSpPr>
        <p:spPr>
          <a:xfrm>
            <a:off x="41679" y="5715270"/>
            <a:ext cx="12192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15" name="bang a">
            <a:extLst>
              <a:ext uri="{FF2B5EF4-FFF2-40B4-BE49-F238E27FC236}">
                <a16:creationId xmlns:a16="http://schemas.microsoft.com/office/drawing/2014/main" id="{83F04E98-1B92-47BF-96D7-43520D79D72C}"/>
              </a:ext>
            </a:extLst>
          </p:cNvPr>
          <p:cNvSpPr/>
          <p:nvPr/>
        </p:nvSpPr>
        <p:spPr>
          <a:xfrm flipH="1">
            <a:off x="846227" y="3429000"/>
            <a:ext cx="5249773" cy="1054033"/>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3400" b="1" dirty="0">
                <a:solidFill>
                  <a:prstClr val="white"/>
                </a:solidFill>
                <a:latin typeface="Times New Roman" panose="02020603050405020304" pitchFamily="18" charset="0"/>
                <a:cs typeface="Times New Roman" panose="02020603050405020304" pitchFamily="18" charset="0"/>
              </a:rPr>
              <a:t>A. </a:t>
            </a:r>
            <a:r>
              <a:rPr lang="en-US" sz="3400" b="1" dirty="0" err="1">
                <a:solidFill>
                  <a:prstClr val="white"/>
                </a:solidFill>
                <a:latin typeface="Times New Roman" panose="02020603050405020304" pitchFamily="18" charset="0"/>
                <a:cs typeface="Times New Roman" panose="02020603050405020304" pitchFamily="18" charset="0"/>
              </a:rPr>
              <a:t>Vật</a:t>
            </a:r>
            <a:r>
              <a:rPr lang="en-US" sz="3400" b="1" dirty="0">
                <a:solidFill>
                  <a:prstClr val="white"/>
                </a:solidFill>
                <a:latin typeface="Times New Roman" panose="02020603050405020304" pitchFamily="18" charset="0"/>
                <a:cs typeface="Times New Roman" panose="02020603050405020304" pitchFamily="18" charset="0"/>
              </a:rPr>
              <a:t> </a:t>
            </a:r>
            <a:r>
              <a:rPr lang="en-US" sz="3400" b="1" dirty="0" err="1">
                <a:solidFill>
                  <a:prstClr val="white"/>
                </a:solidFill>
                <a:latin typeface="Times New Roman" panose="02020603050405020304" pitchFamily="18" charset="0"/>
                <a:cs typeface="Times New Roman" panose="02020603050405020304" pitchFamily="18" charset="0"/>
              </a:rPr>
              <a:t>chìm</a:t>
            </a:r>
            <a:r>
              <a:rPr lang="en-US" sz="3400" b="1" dirty="0">
                <a:solidFill>
                  <a:prstClr val="white"/>
                </a:solidFill>
                <a:latin typeface="Times New Roman" panose="02020603050405020304" pitchFamily="18" charset="0"/>
                <a:cs typeface="Times New Roman" panose="02020603050405020304" pitchFamily="18" charset="0"/>
              </a:rPr>
              <a:t> </a:t>
            </a:r>
            <a:r>
              <a:rPr lang="en-US" sz="3400" b="1" dirty="0" err="1">
                <a:solidFill>
                  <a:prstClr val="white"/>
                </a:solidFill>
                <a:latin typeface="Times New Roman" panose="02020603050405020304" pitchFamily="18" charset="0"/>
                <a:cs typeface="Times New Roman" panose="02020603050405020304" pitchFamily="18" charset="0"/>
              </a:rPr>
              <a:t>xuống</a:t>
            </a:r>
            <a:r>
              <a:rPr lang="en-US" sz="3400" b="1" dirty="0">
                <a:solidFill>
                  <a:prstClr val="white"/>
                </a:solidFill>
                <a:latin typeface="Times New Roman" panose="02020603050405020304" pitchFamily="18" charset="0"/>
                <a:cs typeface="Times New Roman" panose="02020603050405020304" pitchFamily="18" charset="0"/>
              </a:rPr>
              <a:t> </a:t>
            </a:r>
            <a:r>
              <a:rPr lang="en-US" sz="3400" b="1" dirty="0" err="1">
                <a:solidFill>
                  <a:prstClr val="white"/>
                </a:solidFill>
                <a:latin typeface="Times New Roman" panose="02020603050405020304" pitchFamily="18" charset="0"/>
                <a:cs typeface="Times New Roman" panose="02020603050405020304" pitchFamily="18" charset="0"/>
              </a:rPr>
              <a:t>đáy</a:t>
            </a:r>
            <a:r>
              <a:rPr lang="en-US" sz="3400" b="1" dirty="0">
                <a:solidFill>
                  <a:prstClr val="white"/>
                </a:solidFill>
                <a:latin typeface="Times New Roman" panose="02020603050405020304" pitchFamily="18" charset="0"/>
                <a:cs typeface="Times New Roman" panose="02020603050405020304" pitchFamily="18" charset="0"/>
              </a:rPr>
              <a:t> </a:t>
            </a:r>
            <a:r>
              <a:rPr lang="en-US" sz="3400" b="1" dirty="0" err="1">
                <a:solidFill>
                  <a:prstClr val="white"/>
                </a:solidFill>
                <a:latin typeface="Times New Roman" panose="02020603050405020304" pitchFamily="18" charset="0"/>
                <a:cs typeface="Times New Roman" panose="02020603050405020304" pitchFamily="18" charset="0"/>
              </a:rPr>
              <a:t>chất</a:t>
            </a:r>
            <a:r>
              <a:rPr lang="en-US" sz="3400" b="1" dirty="0">
                <a:solidFill>
                  <a:prstClr val="white"/>
                </a:solidFill>
                <a:latin typeface="Times New Roman" panose="02020603050405020304" pitchFamily="18" charset="0"/>
                <a:cs typeface="Times New Roman" panose="02020603050405020304" pitchFamily="18" charset="0"/>
              </a:rPr>
              <a:t> </a:t>
            </a:r>
            <a:r>
              <a:rPr lang="en-US" sz="3400" b="1" dirty="0" err="1">
                <a:solidFill>
                  <a:prstClr val="white"/>
                </a:solidFill>
                <a:latin typeface="Times New Roman" panose="02020603050405020304" pitchFamily="18" charset="0"/>
                <a:cs typeface="Times New Roman" panose="02020603050405020304" pitchFamily="18" charset="0"/>
              </a:rPr>
              <a:t>lỏng</a:t>
            </a:r>
            <a:r>
              <a:rPr lang="en-US" sz="3400" b="1" dirty="0">
                <a:solidFill>
                  <a:prstClr val="white"/>
                </a:solidFill>
                <a:latin typeface="Times New Roman" panose="02020603050405020304" pitchFamily="18" charset="0"/>
                <a:cs typeface="Times New Roman" panose="02020603050405020304" pitchFamily="18" charset="0"/>
              </a:rPr>
              <a:t> </a:t>
            </a:r>
            <a:endParaRPr kumimoji="0" lang="en-US" sz="34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16" name="bang a">
            <a:extLst>
              <a:ext uri="{FF2B5EF4-FFF2-40B4-BE49-F238E27FC236}">
                <a16:creationId xmlns:a16="http://schemas.microsoft.com/office/drawing/2014/main" id="{312CB50E-FBB3-4A74-9AA2-BFDFED82119B}"/>
              </a:ext>
            </a:extLst>
          </p:cNvPr>
          <p:cNvSpPr/>
          <p:nvPr/>
        </p:nvSpPr>
        <p:spPr>
          <a:xfrm flipH="1">
            <a:off x="6539953" y="3325124"/>
            <a:ext cx="5249773" cy="1169504"/>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3400" b="1" dirty="0">
                <a:solidFill>
                  <a:prstClr val="white"/>
                </a:solidFill>
                <a:latin typeface="Times New Roman" panose="02020603050405020304" pitchFamily="18" charset="0"/>
                <a:cs typeface="Times New Roman" panose="02020603050405020304" pitchFamily="18" charset="0"/>
              </a:rPr>
              <a:t>B. </a:t>
            </a:r>
            <a:r>
              <a:rPr lang="en-US" sz="3400" b="1" dirty="0" err="1">
                <a:solidFill>
                  <a:prstClr val="white"/>
                </a:solidFill>
                <a:latin typeface="Times New Roman" panose="02020603050405020304" pitchFamily="18" charset="0"/>
                <a:cs typeface="Times New Roman" panose="02020603050405020304" pitchFamily="18" charset="0"/>
              </a:rPr>
              <a:t>Vật</a:t>
            </a:r>
            <a:r>
              <a:rPr lang="en-US" sz="3400" b="1" dirty="0">
                <a:solidFill>
                  <a:prstClr val="white"/>
                </a:solidFill>
                <a:latin typeface="Times New Roman" panose="02020603050405020304" pitchFamily="18" charset="0"/>
                <a:cs typeface="Times New Roman" panose="02020603050405020304" pitchFamily="18" charset="0"/>
              </a:rPr>
              <a:t> </a:t>
            </a:r>
            <a:r>
              <a:rPr lang="en-US" sz="3400" b="1" dirty="0" err="1">
                <a:solidFill>
                  <a:prstClr val="white"/>
                </a:solidFill>
                <a:latin typeface="Times New Roman" panose="02020603050405020304" pitchFamily="18" charset="0"/>
                <a:cs typeface="Times New Roman" panose="02020603050405020304" pitchFamily="18" charset="0"/>
              </a:rPr>
              <a:t>nổi</a:t>
            </a:r>
            <a:r>
              <a:rPr lang="en-US" sz="3400" b="1" dirty="0">
                <a:solidFill>
                  <a:prstClr val="white"/>
                </a:solidFill>
                <a:latin typeface="Times New Roman" panose="02020603050405020304" pitchFamily="18" charset="0"/>
                <a:cs typeface="Times New Roman" panose="02020603050405020304" pitchFamily="18" charset="0"/>
              </a:rPr>
              <a:t> </a:t>
            </a:r>
            <a:r>
              <a:rPr lang="en-US" sz="3400" b="1" dirty="0" err="1">
                <a:solidFill>
                  <a:prstClr val="white"/>
                </a:solidFill>
                <a:latin typeface="Times New Roman" panose="02020603050405020304" pitchFamily="18" charset="0"/>
                <a:cs typeface="Times New Roman" panose="02020603050405020304" pitchFamily="18" charset="0"/>
              </a:rPr>
              <a:t>lên</a:t>
            </a:r>
            <a:endParaRPr kumimoji="0" lang="en-US" sz="34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17" name="bang a">
            <a:extLst>
              <a:ext uri="{FF2B5EF4-FFF2-40B4-BE49-F238E27FC236}">
                <a16:creationId xmlns:a16="http://schemas.microsoft.com/office/drawing/2014/main" id="{F15C04E7-87CF-4C42-877A-A88DC8B3A917}"/>
              </a:ext>
            </a:extLst>
          </p:cNvPr>
          <p:cNvSpPr/>
          <p:nvPr/>
        </p:nvSpPr>
        <p:spPr>
          <a:xfrm flipH="1">
            <a:off x="887906" y="5180026"/>
            <a:ext cx="5249773" cy="1032446"/>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vi-VN" sz="3200" b="1" dirty="0">
                <a:solidFill>
                  <a:prstClr val="white"/>
                </a:solidFill>
                <a:latin typeface="Times New Roman" panose="02020603050405020304" pitchFamily="18" charset="0"/>
                <a:cs typeface="Times New Roman" panose="02020603050405020304" pitchFamily="18" charset="0"/>
              </a:rPr>
              <a:t>C. Vật lơ lửng trong chất lỏng </a:t>
            </a:r>
            <a:endParaRPr kumimoji="0" lang="en-US" sz="32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18" name="bang a">
            <a:extLst>
              <a:ext uri="{FF2B5EF4-FFF2-40B4-BE49-F238E27FC236}">
                <a16:creationId xmlns:a16="http://schemas.microsoft.com/office/drawing/2014/main" id="{19EED264-AA5C-4A8D-A5B5-5AE82B5E165D}"/>
              </a:ext>
            </a:extLst>
          </p:cNvPr>
          <p:cNvSpPr/>
          <p:nvPr/>
        </p:nvSpPr>
        <p:spPr>
          <a:xfrm flipH="1">
            <a:off x="6621981" y="5180028"/>
            <a:ext cx="5249773" cy="1070483"/>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3200" b="1" dirty="0">
                <a:solidFill>
                  <a:prstClr val="white"/>
                </a:solidFill>
                <a:latin typeface="Times New Roman" panose="02020603050405020304" pitchFamily="18" charset="0"/>
                <a:cs typeface="Times New Roman" panose="02020603050405020304" pitchFamily="18" charset="0"/>
              </a:rPr>
              <a:t>D. </a:t>
            </a:r>
            <a:r>
              <a:rPr lang="en-US" sz="3200" b="1" dirty="0" err="1">
                <a:solidFill>
                  <a:prstClr val="white"/>
                </a:solidFill>
                <a:latin typeface="Times New Roman" panose="02020603050405020304" pitchFamily="18" charset="0"/>
                <a:cs typeface="Times New Roman" panose="02020603050405020304" pitchFamily="18" charset="0"/>
              </a:rPr>
              <a:t>Cả</a:t>
            </a:r>
            <a:r>
              <a:rPr lang="en-US" sz="3200" b="1" dirty="0">
                <a:solidFill>
                  <a:prstClr val="white"/>
                </a:solidFill>
                <a:latin typeface="Times New Roman" panose="02020603050405020304" pitchFamily="18" charset="0"/>
                <a:cs typeface="Times New Roman" panose="02020603050405020304" pitchFamily="18" charset="0"/>
              </a:rPr>
              <a:t> 3 </a:t>
            </a:r>
            <a:r>
              <a:rPr lang="en-US" sz="3200" b="1" dirty="0" err="1">
                <a:solidFill>
                  <a:prstClr val="white"/>
                </a:solidFill>
                <a:latin typeface="Times New Roman" panose="02020603050405020304" pitchFamily="18" charset="0"/>
                <a:cs typeface="Times New Roman" panose="02020603050405020304" pitchFamily="18" charset="0"/>
              </a:rPr>
              <a:t>đáp</a:t>
            </a:r>
            <a:r>
              <a:rPr lang="en-US" sz="3200" b="1" dirty="0">
                <a:solidFill>
                  <a:prstClr val="white"/>
                </a:solidFill>
                <a:latin typeface="Times New Roman" panose="02020603050405020304" pitchFamily="18" charset="0"/>
                <a:cs typeface="Times New Roman" panose="02020603050405020304" pitchFamily="18" charset="0"/>
              </a:rPr>
              <a:t> </a:t>
            </a:r>
            <a:r>
              <a:rPr lang="en-US" sz="3200" b="1" dirty="0" err="1">
                <a:solidFill>
                  <a:prstClr val="white"/>
                </a:solidFill>
                <a:latin typeface="Times New Roman" panose="02020603050405020304" pitchFamily="18" charset="0"/>
                <a:cs typeface="Times New Roman" panose="02020603050405020304" pitchFamily="18" charset="0"/>
              </a:rPr>
              <a:t>án</a:t>
            </a:r>
            <a:r>
              <a:rPr lang="en-US" sz="3200" b="1" dirty="0">
                <a:solidFill>
                  <a:prstClr val="white"/>
                </a:solidFill>
                <a:latin typeface="Times New Roman" panose="02020603050405020304" pitchFamily="18" charset="0"/>
                <a:cs typeface="Times New Roman" panose="02020603050405020304" pitchFamily="18" charset="0"/>
              </a:rPr>
              <a:t> </a:t>
            </a:r>
            <a:r>
              <a:rPr lang="en-US" sz="3200" b="1" dirty="0" err="1">
                <a:solidFill>
                  <a:prstClr val="white"/>
                </a:solidFill>
                <a:latin typeface="Times New Roman" panose="02020603050405020304" pitchFamily="18" charset="0"/>
                <a:cs typeface="Times New Roman" panose="02020603050405020304" pitchFamily="18" charset="0"/>
              </a:rPr>
              <a:t>trên</a:t>
            </a:r>
            <a:r>
              <a:rPr lang="en-US" sz="3200" b="1" dirty="0">
                <a:solidFill>
                  <a:prstClr val="white"/>
                </a:solidFill>
                <a:latin typeface="Times New Roman" panose="02020603050405020304" pitchFamily="18" charset="0"/>
                <a:cs typeface="Times New Roman" panose="02020603050405020304" pitchFamily="18" charset="0"/>
              </a:rPr>
              <a:t> </a:t>
            </a:r>
            <a:r>
              <a:rPr lang="en-US" sz="3200" b="1" dirty="0" err="1">
                <a:solidFill>
                  <a:prstClr val="white"/>
                </a:solidFill>
                <a:latin typeface="Times New Roman" panose="02020603050405020304" pitchFamily="18" charset="0"/>
                <a:cs typeface="Times New Roman" panose="02020603050405020304" pitchFamily="18" charset="0"/>
              </a:rPr>
              <a:t>đều</a:t>
            </a:r>
            <a:r>
              <a:rPr lang="en-US" sz="3200" b="1" dirty="0">
                <a:solidFill>
                  <a:prstClr val="white"/>
                </a:solidFill>
                <a:latin typeface="Times New Roman" panose="02020603050405020304" pitchFamily="18" charset="0"/>
                <a:cs typeface="Times New Roman" panose="02020603050405020304" pitchFamily="18" charset="0"/>
              </a:rPr>
              <a:t> </a:t>
            </a:r>
            <a:r>
              <a:rPr lang="en-US" sz="3200" b="1" dirty="0" err="1">
                <a:solidFill>
                  <a:prstClr val="white"/>
                </a:solidFill>
                <a:latin typeface="Times New Roman" panose="02020603050405020304" pitchFamily="18" charset="0"/>
                <a:cs typeface="Times New Roman" panose="02020603050405020304" pitchFamily="18" charset="0"/>
              </a:rPr>
              <a:t>sai</a:t>
            </a:r>
            <a:endParaRPr kumimoji="0" lang="en-US" sz="32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19" name="TextBox 18">
            <a:extLst>
              <a:ext uri="{FF2B5EF4-FFF2-40B4-BE49-F238E27FC236}">
                <a16:creationId xmlns:a16="http://schemas.microsoft.com/office/drawing/2014/main" id="{EFBF0DE1-E3CD-4E44-BDCF-70C34F08BD29}"/>
              </a:ext>
            </a:extLst>
          </p:cNvPr>
          <p:cNvSpPr txBox="1"/>
          <p:nvPr/>
        </p:nvSpPr>
        <p:spPr>
          <a:xfrm>
            <a:off x="4573210" y="516127"/>
            <a:ext cx="6905072" cy="1200329"/>
          </a:xfrm>
          <a:prstGeom prst="rect">
            <a:avLst/>
          </a:prstGeom>
          <a:noFill/>
        </p:spPr>
        <p:txBody>
          <a:bodyPr wrap="square" rtlCol="0">
            <a:spAutoFit/>
          </a:bodyPr>
          <a:lstStyle/>
          <a:p>
            <a:pPr lvl="0">
              <a:defRPr/>
            </a:pPr>
            <a:r>
              <a:rPr lang="en-US" sz="3600" b="1" dirty="0" err="1">
                <a:solidFill>
                  <a:prstClr val="white"/>
                </a:solidFill>
                <a:latin typeface="Times New Roman" panose="02020603050405020304" pitchFamily="18" charset="0"/>
                <a:cs typeface="Times New Roman" panose="02020603050405020304" pitchFamily="18" charset="0"/>
              </a:rPr>
              <a:t>Câu</a:t>
            </a:r>
            <a:r>
              <a:rPr lang="en-US" sz="3600" b="1" dirty="0">
                <a:solidFill>
                  <a:prstClr val="white"/>
                </a:solidFill>
                <a:latin typeface="Times New Roman" panose="02020603050405020304" pitchFamily="18" charset="0"/>
                <a:cs typeface="Times New Roman" panose="02020603050405020304" pitchFamily="18" charset="0"/>
              </a:rPr>
              <a:t> 12: </a:t>
            </a:r>
            <a:r>
              <a:rPr lang="vi-VN" sz="3600" b="1" dirty="0">
                <a:solidFill>
                  <a:prstClr val="white"/>
                </a:solidFill>
              </a:rPr>
              <a:t>Lực đẩy Ác – si – mét nhỏ hơn trọng lượng thì:</a:t>
            </a: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76249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arn(inVertical)">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barn(inVertical)">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barn(inVertical)">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barn(inVertical)">
                                      <p:cBhvr>
                                        <p:cTn id="27" dur="500"/>
                                        <p:tgtEl>
                                          <p:spTgt spid="18"/>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mph" presetSubtype="0" fill="hold" grpId="1" nodeType="clickEffect">
                                  <p:stCondLst>
                                    <p:cond delay="0"/>
                                  </p:stCondLst>
                                  <p:childTnLst>
                                    <p:animClr clrSpc="hsl" dir="cw">
                                      <p:cBhvr override="childStyle">
                                        <p:cTn id="31" dur="500" fill="hold"/>
                                        <p:tgtEl>
                                          <p:spTgt spid="15"/>
                                        </p:tgtEl>
                                        <p:attrNameLst>
                                          <p:attrName>style.color</p:attrName>
                                        </p:attrNameLst>
                                      </p:cBhvr>
                                      <p:by>
                                        <p:hsl h="7200000" s="0" l="0"/>
                                      </p:by>
                                    </p:animClr>
                                    <p:animClr clrSpc="hsl" dir="cw">
                                      <p:cBhvr>
                                        <p:cTn id="32" dur="500" fill="hold"/>
                                        <p:tgtEl>
                                          <p:spTgt spid="15"/>
                                        </p:tgtEl>
                                        <p:attrNameLst>
                                          <p:attrName>fillcolor</p:attrName>
                                        </p:attrNameLst>
                                      </p:cBhvr>
                                      <p:by>
                                        <p:hsl h="7200000" s="0" l="0"/>
                                      </p:by>
                                    </p:animClr>
                                    <p:animClr clrSpc="hsl" dir="cw">
                                      <p:cBhvr>
                                        <p:cTn id="33" dur="500" fill="hold"/>
                                        <p:tgtEl>
                                          <p:spTgt spid="15"/>
                                        </p:tgtEl>
                                        <p:attrNameLst>
                                          <p:attrName>stroke.color</p:attrName>
                                        </p:attrNameLst>
                                      </p:cBhvr>
                                      <p:by>
                                        <p:hsl h="7200000" s="0" l="0"/>
                                      </p:by>
                                    </p:animClr>
                                    <p:set>
                                      <p:cBhvr>
                                        <p:cTn id="34" dur="500" fill="hold"/>
                                        <p:tgtEl>
                                          <p:spTgt spid="1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5" restart="whenNotActive" fill="hold" evtFilter="cancelBubble" nodeType="interactiveSeq">
                <p:stCondLst>
                  <p:cond evt="onClick" delay="0">
                    <p:tgtEl>
                      <p:spTgt spid="12"/>
                    </p:tgtEl>
                  </p:cond>
                </p:stCondLst>
                <p:endSync evt="end" delay="0">
                  <p:rtn val="all"/>
                </p:endSync>
                <p:childTnLst>
                  <p:par>
                    <p:cTn id="36" fill="hold">
                      <p:stCondLst>
                        <p:cond delay="0"/>
                      </p:stCondLst>
                      <p:childTnLst>
                        <p:par>
                          <p:cTn id="37" fill="hold">
                            <p:stCondLst>
                              <p:cond delay="0"/>
                            </p:stCondLst>
                            <p:childTnLst>
                              <p:par>
                                <p:cTn id="38" presetID="2" presetClass="mediacall" presetSubtype="0" fill="hold" nodeType="clickEffect">
                                  <p:stCondLst>
                                    <p:cond delay="0"/>
                                  </p:stCondLst>
                                  <p:childTnLst>
                                    <p:cmd type="call" cmd="togglePause">
                                      <p:cBhvr>
                                        <p:cTn id="39" dur="1" fill="hold"/>
                                        <p:tgtEl>
                                          <p:spTgt spid="12"/>
                                        </p:tgtEl>
                                      </p:cBhvr>
                                    </p:cmd>
                                  </p:childTnLst>
                                </p:cTn>
                              </p:par>
                            </p:childTnLst>
                          </p:cTn>
                        </p:par>
                      </p:childTnLst>
                    </p:cTn>
                  </p:par>
                </p:childTnLst>
              </p:cTn>
              <p:nextCondLst>
                <p:cond evt="onClick" delay="0">
                  <p:tgtEl>
                    <p:spTgt spid="12"/>
                  </p:tgtEl>
                </p:cond>
              </p:nextCondLst>
            </p:seq>
            <p:video>
              <p:cMediaNode vol="80000">
                <p:cTn id="40" fill="hold" display="0">
                  <p:stCondLst>
                    <p:cond delay="indefinite"/>
                  </p:stCondLst>
                </p:cTn>
                <p:tgtEl>
                  <p:spTgt spid="12"/>
                </p:tgtEl>
              </p:cMediaNode>
            </p:video>
          </p:childTnLst>
        </p:cTn>
      </p:par>
    </p:tnLst>
    <p:bldLst>
      <p:bldP spid="15" grpId="0" animBg="1"/>
      <p:bldP spid="15" grpId="1" animBg="1"/>
      <p:bldP spid="16" grpId="0" animBg="1"/>
      <p:bldP spid="17" grpId="0" animBg="1"/>
      <p:bldP spid="18" grpId="0" animBg="1"/>
      <p:bldP spid="1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207568" y="214579"/>
            <a:ext cx="8229600" cy="1066800"/>
          </a:xfrm>
        </p:spPr>
        <p:txBody>
          <a:bodyPr>
            <a:normAutofit/>
          </a:bodyPr>
          <a:lstStyle/>
          <a:p>
            <a:pPr algn="ctr"/>
            <a:r>
              <a:rPr lang="en-US" altLang="en-US" sz="4000" b="1" dirty="0">
                <a:solidFill>
                  <a:srgbClr val="0000CC"/>
                </a:solidFill>
                <a:latin typeface="Times New Roman" panose="02020603050405020304" pitchFamily="18" charset="0"/>
                <a:cs typeface="Times New Roman" panose="02020603050405020304" pitchFamily="18" charset="0"/>
              </a:rPr>
              <a:t>VÒNG III: VỀ ĐÍCH</a:t>
            </a:r>
          </a:p>
        </p:txBody>
      </p:sp>
      <p:sp>
        <p:nvSpPr>
          <p:cNvPr id="4" name="Oval 3" descr="Smiling face with solid fill">
            <a:hlinkClick r:id="rId2" action="ppaction://hlinksldjump"/>
          </p:cNvPr>
          <p:cNvSpPr/>
          <p:nvPr/>
        </p:nvSpPr>
        <p:spPr>
          <a:xfrm>
            <a:off x="1669978" y="1447800"/>
            <a:ext cx="1630288" cy="1447800"/>
          </a:xfrm>
          <a:prstGeom prst="ellipse">
            <a:avLst/>
          </a:prstGeom>
          <a: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5000" b="1" i="0" u="none" strike="noStrike" kern="1200" cap="none" spc="0" normalizeH="0" baseline="0" noProof="0" dirty="0">
                <a:ln>
                  <a:noFill/>
                </a:ln>
                <a:solidFill>
                  <a:srgbClr val="FF0000"/>
                </a:solidFill>
                <a:effectLst/>
                <a:uLnTx/>
                <a:uFillTx/>
                <a:latin typeface="Calibri" panose="020F0502020204030204"/>
                <a:ea typeface="+mn-ea"/>
                <a:cs typeface="+mn-cs"/>
              </a:rPr>
              <a:t>1</a:t>
            </a:r>
          </a:p>
        </p:txBody>
      </p:sp>
      <p:sp>
        <p:nvSpPr>
          <p:cNvPr id="5" name="Oval 4" descr="Grinning face with solid fill">
            <a:hlinkClick r:id="rId5" action="ppaction://hlinksldjump"/>
          </p:cNvPr>
          <p:cNvSpPr/>
          <p:nvPr/>
        </p:nvSpPr>
        <p:spPr>
          <a:xfrm>
            <a:off x="3689823" y="1447800"/>
            <a:ext cx="1691509" cy="1447800"/>
          </a:xfrm>
          <a:prstGeom prst="ellipse">
            <a:avLst/>
          </a:prstGeom>
          <a: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5000" b="1" i="0" u="none" strike="noStrike" kern="1200" cap="none" spc="0" normalizeH="0" baseline="0" noProof="0" dirty="0">
                <a:ln>
                  <a:noFill/>
                </a:ln>
                <a:solidFill>
                  <a:srgbClr val="FF0000"/>
                </a:solidFill>
                <a:effectLst/>
                <a:uLnTx/>
                <a:uFillTx/>
                <a:latin typeface="Calibri" panose="020F0502020204030204"/>
                <a:ea typeface="+mn-ea"/>
                <a:cs typeface="+mn-cs"/>
              </a:rPr>
              <a:t>2</a:t>
            </a:r>
          </a:p>
        </p:txBody>
      </p:sp>
      <p:sp>
        <p:nvSpPr>
          <p:cNvPr id="6" name="Oval 5" descr="Winking face with solid fill">
            <a:hlinkClick r:id="rId8" action="ppaction://hlinksldjump"/>
          </p:cNvPr>
          <p:cNvSpPr/>
          <p:nvPr/>
        </p:nvSpPr>
        <p:spPr>
          <a:xfrm>
            <a:off x="5828755" y="1447800"/>
            <a:ext cx="1630288" cy="1447798"/>
          </a:xfrm>
          <a:prstGeom prst="ellipse">
            <a:avLst/>
          </a:prstGeom>
          <a: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5000" b="1" i="0" u="none" strike="noStrike" kern="1200" cap="none" spc="0" normalizeH="0" baseline="0" noProof="0" dirty="0">
                <a:ln>
                  <a:noFill/>
                </a:ln>
                <a:solidFill>
                  <a:srgbClr val="FF0000"/>
                </a:solidFill>
                <a:effectLst/>
                <a:uLnTx/>
                <a:uFillTx/>
                <a:latin typeface="Calibri" panose="020F0502020204030204"/>
                <a:ea typeface="+mn-ea"/>
                <a:cs typeface="+mn-cs"/>
              </a:rPr>
              <a:t>3</a:t>
            </a:r>
          </a:p>
        </p:txBody>
      </p:sp>
      <p:sp>
        <p:nvSpPr>
          <p:cNvPr id="7" name="Oval 6" descr="Sunglasses face with solid fill">
            <a:hlinkClick r:id="rId11" action="ppaction://hlinksldjump"/>
          </p:cNvPr>
          <p:cNvSpPr/>
          <p:nvPr/>
        </p:nvSpPr>
        <p:spPr>
          <a:xfrm>
            <a:off x="7912607" y="1500389"/>
            <a:ext cx="1691509" cy="1447798"/>
          </a:xfrm>
          <a:prstGeom prst="ellipse">
            <a:avLst/>
          </a:prstGeom>
          <a: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5000" b="1" i="0" u="none" strike="noStrike" kern="1200" cap="none" spc="0" normalizeH="0" baseline="0" noProof="0" dirty="0">
                <a:ln>
                  <a:noFill/>
                </a:ln>
                <a:solidFill>
                  <a:srgbClr val="FF0000"/>
                </a:solidFill>
                <a:effectLst/>
                <a:uLnTx/>
                <a:uFillTx/>
                <a:latin typeface="Calibri" panose="020F0502020204030204"/>
                <a:ea typeface="+mn-ea"/>
                <a:cs typeface="+mn-cs"/>
              </a:rPr>
              <a:t>4</a:t>
            </a:r>
          </a:p>
        </p:txBody>
      </p:sp>
      <p:sp>
        <p:nvSpPr>
          <p:cNvPr id="8" name="Oval 7" descr="In love face with solid fill">
            <a:hlinkClick r:id="rId14" action="ppaction://hlinksldjump"/>
          </p:cNvPr>
          <p:cNvSpPr/>
          <p:nvPr/>
        </p:nvSpPr>
        <p:spPr>
          <a:xfrm>
            <a:off x="1747855" y="3375368"/>
            <a:ext cx="1630288" cy="1447800"/>
          </a:xfrm>
          <a:prstGeom prst="ellipse">
            <a:avLst/>
          </a:prstGeom>
          <a: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5000" b="1" i="0" u="none" strike="noStrike" kern="1200" cap="none" spc="0" normalizeH="0" baseline="0" noProof="0" dirty="0">
                <a:ln>
                  <a:noFill/>
                </a:ln>
                <a:solidFill>
                  <a:srgbClr val="FF0000"/>
                </a:solidFill>
                <a:effectLst/>
                <a:uLnTx/>
                <a:uFillTx/>
                <a:latin typeface="Calibri" panose="020F0502020204030204"/>
                <a:ea typeface="+mn-ea"/>
                <a:cs typeface="+mn-cs"/>
              </a:rPr>
              <a:t>5</a:t>
            </a:r>
          </a:p>
        </p:txBody>
      </p:sp>
      <p:sp>
        <p:nvSpPr>
          <p:cNvPr id="9" name="Oval 8" descr="Angel face with solid fill">
            <a:hlinkClick r:id="rId17" action="ppaction://hlinksldjump"/>
          </p:cNvPr>
          <p:cNvSpPr/>
          <p:nvPr/>
        </p:nvSpPr>
        <p:spPr>
          <a:xfrm>
            <a:off x="3777273" y="3375368"/>
            <a:ext cx="1691509" cy="1447800"/>
          </a:xfrm>
          <a:prstGeom prst="ellipse">
            <a:avLst/>
          </a:prstGeom>
          <a: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5000" b="1" i="0" u="none" strike="noStrike" kern="1200" cap="none" spc="0" normalizeH="0" baseline="0" noProof="0" dirty="0">
                <a:ln>
                  <a:noFill/>
                </a:ln>
                <a:solidFill>
                  <a:srgbClr val="FF0000"/>
                </a:solidFill>
                <a:effectLst/>
                <a:uLnTx/>
                <a:uFillTx/>
                <a:latin typeface="Calibri" panose="020F0502020204030204"/>
                <a:ea typeface="+mn-ea"/>
                <a:cs typeface="+mn-cs"/>
              </a:rPr>
              <a:t>6</a:t>
            </a:r>
          </a:p>
        </p:txBody>
      </p:sp>
      <p:sp>
        <p:nvSpPr>
          <p:cNvPr id="10" name="Oval 9" descr="Tongue face with solid fill">
            <a:hlinkClick r:id="rId20" action="ppaction://hlinksldjump"/>
          </p:cNvPr>
          <p:cNvSpPr/>
          <p:nvPr/>
        </p:nvSpPr>
        <p:spPr>
          <a:xfrm>
            <a:off x="5907341" y="3414306"/>
            <a:ext cx="1630288" cy="1440433"/>
          </a:xfrm>
          <a:prstGeom prst="ellipse">
            <a:avLst/>
          </a:prstGeom>
          <a: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5000" b="1" i="0" u="none" strike="noStrike" kern="1200" cap="none" spc="0" normalizeH="0" baseline="0" noProof="0" dirty="0">
                <a:ln>
                  <a:noFill/>
                </a:ln>
                <a:solidFill>
                  <a:srgbClr val="FF0000"/>
                </a:solidFill>
                <a:effectLst/>
                <a:uLnTx/>
                <a:uFillTx/>
                <a:latin typeface="Calibri" panose="020F0502020204030204"/>
                <a:ea typeface="+mn-ea"/>
                <a:cs typeface="+mn-cs"/>
              </a:rPr>
              <a:t>7</a:t>
            </a:r>
          </a:p>
        </p:txBody>
      </p:sp>
      <p:sp>
        <p:nvSpPr>
          <p:cNvPr id="11" name="Oval 10" descr="Devil face with solid fill">
            <a:hlinkClick r:id="rId23" action="ppaction://hlinksldjump"/>
          </p:cNvPr>
          <p:cNvSpPr/>
          <p:nvPr/>
        </p:nvSpPr>
        <p:spPr>
          <a:xfrm>
            <a:off x="8018698" y="3475263"/>
            <a:ext cx="1483196" cy="1379476"/>
          </a:xfrm>
          <a:prstGeom prst="ellipse">
            <a:avLst/>
          </a:prstGeom>
          <a:blipFill>
            <a:blip r:embed="rId24">
              <a:extLst>
                <a:ext uri="{28A0092B-C50C-407E-A947-70E740481C1C}">
                  <a14:useLocalDpi xmlns:a14="http://schemas.microsoft.com/office/drawing/2010/main" val="0"/>
                </a:ext>
                <a:ext uri="{96DAC541-7B7A-43D3-8B79-37D633B846F1}">
                  <asvg:svgBlip xmlns:asvg="http://schemas.microsoft.com/office/drawing/2016/SVG/main" r:embed="rId25"/>
                </a:ext>
              </a:extLst>
            </a:blip>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5000" b="1" i="0" u="none" strike="noStrike" kern="1200" cap="none" spc="0" normalizeH="0" baseline="0" noProof="0" dirty="0">
                <a:ln>
                  <a:noFill/>
                </a:ln>
                <a:solidFill>
                  <a:srgbClr val="FFFF00"/>
                </a:solidFill>
                <a:effectLst/>
                <a:uLnTx/>
                <a:uFillTx/>
                <a:latin typeface="Calibri" panose="020F0502020204030204"/>
                <a:ea typeface="+mn-ea"/>
                <a:cs typeface="+mn-cs"/>
              </a:rPr>
              <a:t>8</a:t>
            </a:r>
          </a:p>
        </p:txBody>
      </p:sp>
      <p:sp>
        <p:nvSpPr>
          <p:cNvPr id="14" name="Up Arrow Callout 13"/>
          <p:cNvSpPr/>
          <p:nvPr/>
        </p:nvSpPr>
        <p:spPr>
          <a:xfrm>
            <a:off x="3962400" y="5105400"/>
            <a:ext cx="4191000" cy="1447800"/>
          </a:xfrm>
          <a:prstGeom prst="upArrowCallou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en-US" sz="4400" b="1"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rPr>
              <a:t>CHỌN CÂU HỎI</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mph" presetSubtype="0" repeatCount="indefinite" fill="hold" grpId="0" nodeType="withEffect">
                                  <p:stCondLst>
                                    <p:cond delay="0"/>
                                  </p:stCondLst>
                                  <p:childTnLst>
                                    <p:animRot by="21600000">
                                      <p:cBhvr>
                                        <p:cTn id="6" dur="1000" fill="hold"/>
                                        <p:tgtEl>
                                          <p:spTgt spid="4"/>
                                        </p:tgtEl>
                                        <p:attrNameLst>
                                          <p:attrName>r</p:attrName>
                                        </p:attrNameLst>
                                      </p:cBhvr>
                                    </p:animRot>
                                  </p:childTnLst>
                                </p:cTn>
                              </p:par>
                              <p:par>
                                <p:cTn id="7" presetID="8" presetClass="emph" presetSubtype="0" repeatCount="indefinite" fill="hold" grpId="0" nodeType="withEffect">
                                  <p:stCondLst>
                                    <p:cond delay="0"/>
                                  </p:stCondLst>
                                  <p:childTnLst>
                                    <p:animRot by="21600000">
                                      <p:cBhvr>
                                        <p:cTn id="8" dur="1000" fill="hold"/>
                                        <p:tgtEl>
                                          <p:spTgt spid="6"/>
                                        </p:tgtEl>
                                        <p:attrNameLst>
                                          <p:attrName>r</p:attrName>
                                        </p:attrNameLst>
                                      </p:cBhvr>
                                    </p:animRot>
                                  </p:childTnLst>
                                </p:cTn>
                              </p:par>
                              <p:par>
                                <p:cTn id="9" presetID="8" presetClass="emph" presetSubtype="0" repeatCount="indefinite" fill="hold" grpId="0" nodeType="withEffect">
                                  <p:stCondLst>
                                    <p:cond delay="0"/>
                                  </p:stCondLst>
                                  <p:childTnLst>
                                    <p:animRot by="21600000">
                                      <p:cBhvr>
                                        <p:cTn id="10" dur="1000" fill="hold"/>
                                        <p:tgtEl>
                                          <p:spTgt spid="8"/>
                                        </p:tgtEl>
                                        <p:attrNameLst>
                                          <p:attrName>r</p:attrName>
                                        </p:attrNameLst>
                                      </p:cBhvr>
                                    </p:animRot>
                                  </p:childTnLst>
                                </p:cTn>
                              </p:par>
                              <p:par>
                                <p:cTn id="11" presetID="8" presetClass="emph" presetSubtype="0" repeatCount="indefinite" fill="hold" grpId="0" nodeType="withEffect">
                                  <p:stCondLst>
                                    <p:cond delay="0"/>
                                  </p:stCondLst>
                                  <p:childTnLst>
                                    <p:animRot by="21600000">
                                      <p:cBhvr>
                                        <p:cTn id="12" dur="1000" fill="hold"/>
                                        <p:tgtEl>
                                          <p:spTgt spid="10"/>
                                        </p:tgtEl>
                                        <p:attrNameLst>
                                          <p:attrName>r</p:attrName>
                                        </p:attrNameLst>
                                      </p:cBhvr>
                                    </p:animRot>
                                  </p:childTnLst>
                                </p:cTn>
                              </p:par>
                              <p:par>
                                <p:cTn id="13" presetID="8" presetClass="emph" presetSubtype="0" repeatCount="indefinite" fill="hold" grpId="0" nodeType="withEffect">
                                  <p:stCondLst>
                                    <p:cond delay="0"/>
                                  </p:stCondLst>
                                  <p:childTnLst>
                                    <p:animRot by="-21600000">
                                      <p:cBhvr>
                                        <p:cTn id="14" dur="1000" fill="hold"/>
                                        <p:tgtEl>
                                          <p:spTgt spid="5"/>
                                        </p:tgtEl>
                                        <p:attrNameLst>
                                          <p:attrName>r</p:attrName>
                                        </p:attrNameLst>
                                      </p:cBhvr>
                                    </p:animRot>
                                  </p:childTnLst>
                                </p:cTn>
                              </p:par>
                              <p:par>
                                <p:cTn id="15" presetID="8" presetClass="emph" presetSubtype="0" repeatCount="indefinite" fill="hold" grpId="0" nodeType="withEffect">
                                  <p:stCondLst>
                                    <p:cond delay="0"/>
                                  </p:stCondLst>
                                  <p:childTnLst>
                                    <p:animRot by="-21600000">
                                      <p:cBhvr>
                                        <p:cTn id="16" dur="1000" fill="hold"/>
                                        <p:tgtEl>
                                          <p:spTgt spid="7"/>
                                        </p:tgtEl>
                                        <p:attrNameLst>
                                          <p:attrName>r</p:attrName>
                                        </p:attrNameLst>
                                      </p:cBhvr>
                                    </p:animRot>
                                  </p:childTnLst>
                                </p:cTn>
                              </p:par>
                              <p:par>
                                <p:cTn id="17" presetID="8" presetClass="emph" presetSubtype="0" repeatCount="indefinite" fill="hold" grpId="0" nodeType="withEffect">
                                  <p:stCondLst>
                                    <p:cond delay="0"/>
                                  </p:stCondLst>
                                  <p:childTnLst>
                                    <p:animRot by="-21600000">
                                      <p:cBhvr>
                                        <p:cTn id="18" dur="1000" fill="hold"/>
                                        <p:tgtEl>
                                          <p:spTgt spid="9"/>
                                        </p:tgtEl>
                                        <p:attrNameLst>
                                          <p:attrName>r</p:attrName>
                                        </p:attrNameLst>
                                      </p:cBhvr>
                                    </p:animRot>
                                  </p:childTnLst>
                                </p:cTn>
                              </p:par>
                              <p:par>
                                <p:cTn id="19" presetID="8" presetClass="emph" presetSubtype="0" repeatCount="indefinite" fill="hold" grpId="0" nodeType="withEffect">
                                  <p:stCondLst>
                                    <p:cond delay="0"/>
                                  </p:stCondLst>
                                  <p:childTnLst>
                                    <p:animRot by="-21600000">
                                      <p:cBhvr>
                                        <p:cTn id="20" dur="1000" fill="hold"/>
                                        <p:tgtEl>
                                          <p:spTgt spid="1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1" restart="whenNotActive" fill="hold" evtFilter="cancelBubble" nodeType="interactiveSeq">
                <p:stCondLst>
                  <p:cond evt="onClick" delay="0">
                    <p:tgtEl>
                      <p:spTgt spid="4"/>
                    </p:tgtEl>
                  </p:cond>
                </p:stCondLst>
                <p:endSync evt="end" delay="0">
                  <p:rtn val="all"/>
                </p:endSync>
                <p:childTnLst>
                  <p:par>
                    <p:cTn id="22" fill="hold" nodeType="clickPar">
                      <p:stCondLst>
                        <p:cond delay="0"/>
                      </p:stCondLst>
                      <p:childTnLst>
                        <p:par>
                          <p:cTn id="23" fill="hold" nodeType="withGroup">
                            <p:stCondLst>
                              <p:cond delay="0"/>
                            </p:stCondLst>
                            <p:childTnLst>
                              <p:par>
                                <p:cTn id="24" presetID="3" presetClass="exit" presetSubtype="10" fill="hold" grpId="1" nodeType="clickEffect">
                                  <p:stCondLst>
                                    <p:cond delay="0"/>
                                  </p:stCondLst>
                                  <p:childTnLst>
                                    <p:animEffect transition="out" filter="blinds(horizontal)">
                                      <p:cBhvr>
                                        <p:cTn id="25" dur="500"/>
                                        <p:tgtEl>
                                          <p:spTgt spid="4"/>
                                        </p:tgtEl>
                                      </p:cBhvr>
                                    </p:animEffect>
                                    <p:set>
                                      <p:cBhvr>
                                        <p:cTn id="26" dur="1" fill="hold">
                                          <p:stCondLst>
                                            <p:cond delay="499"/>
                                          </p:stCondLst>
                                        </p:cTn>
                                        <p:tgtEl>
                                          <p:spTgt spid="4"/>
                                        </p:tgtEl>
                                        <p:attrNameLst>
                                          <p:attrName>style.visibility</p:attrName>
                                        </p:attrNameLst>
                                      </p:cBhvr>
                                      <p:to>
                                        <p:strVal val="hidden"/>
                                      </p:to>
                                    </p:set>
                                  </p:childTnLst>
                                </p:cTn>
                              </p:par>
                            </p:childTnLst>
                          </p:cTn>
                        </p:par>
                      </p:childTnLst>
                    </p:cTn>
                  </p:par>
                </p:childTnLst>
              </p:cTn>
              <p:nextCondLst>
                <p:cond evt="onClick" delay="0">
                  <p:tgtEl>
                    <p:spTgt spid="4"/>
                  </p:tgtEl>
                </p:cond>
              </p:nextCondLst>
            </p:seq>
            <p:seq concurrent="1" nextAc="seek">
              <p:cTn id="27" restart="whenNotActive" fill="hold" evtFilter="cancelBubble" nodeType="interactiveSeq">
                <p:stCondLst>
                  <p:cond evt="onClick" delay="0">
                    <p:tgtEl>
                      <p:spTgt spid="5"/>
                    </p:tgtEl>
                  </p:cond>
                </p:stCondLst>
                <p:endSync evt="end" delay="0">
                  <p:rtn val="all"/>
                </p:endSync>
                <p:childTnLst>
                  <p:par>
                    <p:cTn id="28" fill="hold" nodeType="clickPar">
                      <p:stCondLst>
                        <p:cond delay="0"/>
                      </p:stCondLst>
                      <p:childTnLst>
                        <p:par>
                          <p:cTn id="29" fill="hold" nodeType="withGroup">
                            <p:stCondLst>
                              <p:cond delay="0"/>
                            </p:stCondLst>
                            <p:childTnLst>
                              <p:par>
                                <p:cTn id="30" presetID="3" presetClass="exit" presetSubtype="10" fill="hold" grpId="1" nodeType="clickEffect">
                                  <p:stCondLst>
                                    <p:cond delay="0"/>
                                  </p:stCondLst>
                                  <p:childTnLst>
                                    <p:animEffect transition="out" filter="blinds(horizontal)">
                                      <p:cBhvr>
                                        <p:cTn id="31" dur="500"/>
                                        <p:tgtEl>
                                          <p:spTgt spid="5"/>
                                        </p:tgtEl>
                                      </p:cBhvr>
                                    </p:animEffect>
                                    <p:set>
                                      <p:cBhvr>
                                        <p:cTn id="32" dur="1" fill="hold">
                                          <p:stCondLst>
                                            <p:cond delay="499"/>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5"/>
                  </p:tgtEl>
                </p:cond>
              </p:nextCondLst>
            </p:seq>
            <p:seq concurrent="1" nextAc="seek">
              <p:cTn id="33" restart="whenNotActive" fill="hold" evtFilter="cancelBubble" nodeType="interactiveSeq">
                <p:stCondLst>
                  <p:cond evt="onClick" delay="0">
                    <p:tgtEl>
                      <p:spTgt spid="6"/>
                    </p:tgtEl>
                  </p:cond>
                </p:stCondLst>
                <p:endSync evt="end" delay="0">
                  <p:rtn val="all"/>
                </p:endSync>
                <p:childTnLst>
                  <p:par>
                    <p:cTn id="34" fill="hold" nodeType="clickPar">
                      <p:stCondLst>
                        <p:cond delay="0"/>
                      </p:stCondLst>
                      <p:childTnLst>
                        <p:par>
                          <p:cTn id="35" fill="hold" nodeType="withGroup">
                            <p:stCondLst>
                              <p:cond delay="0"/>
                            </p:stCondLst>
                            <p:childTnLst>
                              <p:par>
                                <p:cTn id="36" presetID="3" presetClass="exit" presetSubtype="10" fill="hold" grpId="1" nodeType="clickEffect">
                                  <p:stCondLst>
                                    <p:cond delay="0"/>
                                  </p:stCondLst>
                                  <p:childTnLst>
                                    <p:animEffect transition="out" filter="blinds(horizontal)">
                                      <p:cBhvr>
                                        <p:cTn id="37" dur="500"/>
                                        <p:tgtEl>
                                          <p:spTgt spid="6"/>
                                        </p:tgtEl>
                                      </p:cBhvr>
                                    </p:animEffect>
                                    <p:set>
                                      <p:cBhvr>
                                        <p:cTn id="38" dur="1" fill="hold">
                                          <p:stCondLst>
                                            <p:cond delay="4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39" restart="whenNotActive" fill="hold" evtFilter="cancelBubble" nodeType="interactiveSeq">
                <p:stCondLst>
                  <p:cond evt="onClick" delay="0">
                    <p:tgtEl>
                      <p:spTgt spid="7"/>
                    </p:tgtEl>
                  </p:cond>
                </p:stCondLst>
                <p:endSync evt="end" delay="0">
                  <p:rtn val="all"/>
                </p:endSync>
                <p:childTnLst>
                  <p:par>
                    <p:cTn id="40" fill="hold" nodeType="clickPar">
                      <p:stCondLst>
                        <p:cond delay="0"/>
                      </p:stCondLst>
                      <p:childTnLst>
                        <p:par>
                          <p:cTn id="41" fill="hold" nodeType="withGroup">
                            <p:stCondLst>
                              <p:cond delay="0"/>
                            </p:stCondLst>
                            <p:childTnLst>
                              <p:par>
                                <p:cTn id="42" presetID="3" presetClass="exit" presetSubtype="10" fill="hold" grpId="1" nodeType="clickEffect">
                                  <p:stCondLst>
                                    <p:cond delay="0"/>
                                  </p:stCondLst>
                                  <p:childTnLst>
                                    <p:animEffect transition="out" filter="blinds(horizontal)">
                                      <p:cBhvr>
                                        <p:cTn id="43" dur="500"/>
                                        <p:tgtEl>
                                          <p:spTgt spid="7"/>
                                        </p:tgtEl>
                                      </p:cBhvr>
                                    </p:animEffect>
                                    <p:set>
                                      <p:cBhvr>
                                        <p:cTn id="44" dur="1" fill="hold">
                                          <p:stCondLst>
                                            <p:cond delay="4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45" restart="whenNotActive" fill="hold" evtFilter="cancelBubble" nodeType="interactiveSeq">
                <p:stCondLst>
                  <p:cond evt="onClick" delay="0">
                    <p:tgtEl>
                      <p:spTgt spid="8"/>
                    </p:tgtEl>
                  </p:cond>
                </p:stCondLst>
                <p:endSync evt="end" delay="0">
                  <p:rtn val="all"/>
                </p:endSync>
                <p:childTnLst>
                  <p:par>
                    <p:cTn id="46" fill="hold" nodeType="clickPar">
                      <p:stCondLst>
                        <p:cond delay="0"/>
                      </p:stCondLst>
                      <p:childTnLst>
                        <p:par>
                          <p:cTn id="47" fill="hold" nodeType="withGroup">
                            <p:stCondLst>
                              <p:cond delay="0"/>
                            </p:stCondLst>
                            <p:childTnLst>
                              <p:par>
                                <p:cTn id="48" presetID="3" presetClass="exit" presetSubtype="10" fill="hold" grpId="1" nodeType="clickEffect">
                                  <p:stCondLst>
                                    <p:cond delay="0"/>
                                  </p:stCondLst>
                                  <p:childTnLst>
                                    <p:animEffect transition="out" filter="blinds(horizontal)">
                                      <p:cBhvr>
                                        <p:cTn id="49" dur="500"/>
                                        <p:tgtEl>
                                          <p:spTgt spid="8"/>
                                        </p:tgtEl>
                                      </p:cBhvr>
                                    </p:animEffect>
                                    <p:set>
                                      <p:cBhvr>
                                        <p:cTn id="50" dur="1" fill="hold">
                                          <p:stCondLst>
                                            <p:cond delay="4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51" restart="whenNotActive" fill="hold" evtFilter="cancelBubble" nodeType="interactiveSeq">
                <p:stCondLst>
                  <p:cond evt="onClick" delay="0">
                    <p:tgtEl>
                      <p:spTgt spid="9"/>
                    </p:tgtEl>
                  </p:cond>
                </p:stCondLst>
                <p:endSync evt="end" delay="0">
                  <p:rtn val="all"/>
                </p:endSync>
                <p:childTnLst>
                  <p:par>
                    <p:cTn id="52" fill="hold" nodeType="clickPar">
                      <p:stCondLst>
                        <p:cond delay="0"/>
                      </p:stCondLst>
                      <p:childTnLst>
                        <p:par>
                          <p:cTn id="53" fill="hold" nodeType="withGroup">
                            <p:stCondLst>
                              <p:cond delay="0"/>
                            </p:stCondLst>
                            <p:childTnLst>
                              <p:par>
                                <p:cTn id="54" presetID="3" presetClass="exit" presetSubtype="10" fill="hold" grpId="1" nodeType="clickEffect">
                                  <p:stCondLst>
                                    <p:cond delay="0"/>
                                  </p:stCondLst>
                                  <p:childTnLst>
                                    <p:animEffect transition="out" filter="blinds(horizontal)">
                                      <p:cBhvr>
                                        <p:cTn id="55" dur="500"/>
                                        <p:tgtEl>
                                          <p:spTgt spid="9"/>
                                        </p:tgtEl>
                                      </p:cBhvr>
                                    </p:animEffect>
                                    <p:set>
                                      <p:cBhvr>
                                        <p:cTn id="56"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57" restart="whenNotActive" fill="hold" evtFilter="cancelBubble" nodeType="interactiveSeq">
                <p:stCondLst>
                  <p:cond evt="onClick" delay="0">
                    <p:tgtEl>
                      <p:spTgt spid="10"/>
                    </p:tgtEl>
                  </p:cond>
                </p:stCondLst>
                <p:endSync evt="end" delay="0">
                  <p:rtn val="all"/>
                </p:endSync>
                <p:childTnLst>
                  <p:par>
                    <p:cTn id="58" fill="hold" nodeType="clickPar">
                      <p:stCondLst>
                        <p:cond delay="0"/>
                      </p:stCondLst>
                      <p:childTnLst>
                        <p:par>
                          <p:cTn id="59" fill="hold" nodeType="withGroup">
                            <p:stCondLst>
                              <p:cond delay="0"/>
                            </p:stCondLst>
                            <p:childTnLst>
                              <p:par>
                                <p:cTn id="60" presetID="3" presetClass="exit" presetSubtype="10" fill="hold" grpId="1" nodeType="clickEffect">
                                  <p:stCondLst>
                                    <p:cond delay="0"/>
                                  </p:stCondLst>
                                  <p:childTnLst>
                                    <p:animEffect transition="out" filter="blinds(horizontal)">
                                      <p:cBhvr>
                                        <p:cTn id="61" dur="500"/>
                                        <p:tgtEl>
                                          <p:spTgt spid="10"/>
                                        </p:tgtEl>
                                      </p:cBhvr>
                                    </p:animEffect>
                                    <p:set>
                                      <p:cBhvr>
                                        <p:cTn id="62"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63" restart="whenNotActive" fill="hold" evtFilter="cancelBubble" nodeType="interactiveSeq">
                <p:stCondLst>
                  <p:cond evt="onClick" delay="0">
                    <p:tgtEl>
                      <p:spTgt spid="11"/>
                    </p:tgtEl>
                  </p:cond>
                </p:stCondLst>
                <p:endSync evt="end" delay="0">
                  <p:rtn val="all"/>
                </p:endSync>
                <p:childTnLst>
                  <p:par>
                    <p:cTn id="64" fill="hold" nodeType="clickPar">
                      <p:stCondLst>
                        <p:cond delay="0"/>
                      </p:stCondLst>
                      <p:childTnLst>
                        <p:par>
                          <p:cTn id="65" fill="hold" nodeType="withGroup">
                            <p:stCondLst>
                              <p:cond delay="0"/>
                            </p:stCondLst>
                            <p:childTnLst>
                              <p:par>
                                <p:cTn id="66" presetID="3" presetClass="exit" presetSubtype="10" fill="hold" grpId="1" nodeType="clickEffect">
                                  <p:stCondLst>
                                    <p:cond delay="0"/>
                                  </p:stCondLst>
                                  <p:childTnLst>
                                    <p:animEffect transition="out" filter="blinds(horizontal)">
                                      <p:cBhvr>
                                        <p:cTn id="67" dur="500"/>
                                        <p:tgtEl>
                                          <p:spTgt spid="11"/>
                                        </p:tgtEl>
                                      </p:cBhvr>
                                    </p:animEffect>
                                    <p:set>
                                      <p:cBhvr>
                                        <p:cTn id="68"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childTnLst>
        </p:cTn>
      </p:par>
    </p:tnLst>
    <p:bldLst>
      <p:bldP spid="4" grpId="0" animBg="1"/>
      <p:bldP spid="4" grpId="1" animBg="1"/>
      <p:bldP spid="5" grpId="0" animBg="1"/>
      <p:bldP spid="5" grpId="1" animBg="1"/>
      <p:bldP spid="6" grpId="0" animBg="1"/>
      <p:bldP spid="6" grpId="1" animBg="1"/>
      <p:bldP spid="7" grpId="0" animBg="1"/>
      <p:bldP spid="7" grpId="1" animBg="1"/>
      <p:bldP spid="8" grpId="0" animBg="1"/>
      <p:bldP spid="8" grpId="1" animBg="1"/>
      <p:bldP spid="9" grpId="0" animBg="1"/>
      <p:bldP spid="9" grpId="1" animBg="1"/>
      <p:bldP spid="10" grpId="0" animBg="1"/>
      <p:bldP spid="10" grpId="1" animBg="1"/>
      <p:bldP spid="11" grpId="0" animBg="1"/>
      <p:bldP spid="11"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911424" y="571500"/>
            <a:ext cx="10153128" cy="3073524"/>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Câu hỏi 10 điểm: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Khối lượng riêng của dầu ăn vào khoảng 800 kg/m^3. Do đó, 2 lít dầu ăn sẽ có khối lượng khoảng bao nhiêu?</a:t>
            </a:r>
          </a:p>
        </p:txBody>
      </p:sp>
      <p:sp>
        <p:nvSpPr>
          <p:cNvPr id="13" name="Curved Up Arrow 12">
            <a:hlinkClick r:id="rId2" action="ppaction://hlinksldjump"/>
          </p:cNvPr>
          <p:cNvSpPr/>
          <p:nvPr/>
        </p:nvSpPr>
        <p:spPr>
          <a:xfrm>
            <a:off x="11201400" y="190500"/>
            <a:ext cx="990600" cy="762000"/>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675267E9-37B0-42B6-8744-EEAB67B38729}"/>
                  </a:ext>
                </a:extLst>
              </p:cNvPr>
              <p:cNvSpPr txBox="1"/>
              <p:nvPr/>
            </p:nvSpPr>
            <p:spPr>
              <a:xfrm>
                <a:off x="946876" y="4293095"/>
                <a:ext cx="10441160" cy="195290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Đổi</a:t>
                </a:r>
                <a:r>
                  <a:rPr kumimoji="0" lang="en-US" sz="4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2l= 0,002 </a:t>
                </a:r>
                <a14:m>
                  <m:oMath xmlns:m="http://schemas.openxmlformats.org/officeDocument/2006/math">
                    <m:sSup>
                      <m:sSupPr>
                        <m:ctrlPr>
                          <a:rPr kumimoji="0" lang="en-US" sz="40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pPr>
                      <m:e>
                        <m:r>
                          <a:rPr kumimoji="0" lang="en-US" sz="40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𝒎</m:t>
                        </m:r>
                      </m:e>
                      <m:sup>
                        <m:r>
                          <a:rPr kumimoji="0" lang="en-US" sz="40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𝟑</m:t>
                        </m:r>
                      </m:sup>
                    </m:sSup>
                  </m:oMath>
                </a14:m>
                <a:endParaRPr kumimoji="0" lang="en-US" sz="4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Khối</a:t>
                </a:r>
                <a:r>
                  <a:rPr kumimoji="0" lang="en-US" sz="4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lượng</a:t>
                </a:r>
                <a:r>
                  <a:rPr kumimoji="0" lang="en-US" sz="4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của</a:t>
                </a:r>
                <a:r>
                  <a:rPr kumimoji="0" lang="en-US" sz="4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2 </a:t>
                </a:r>
                <a:r>
                  <a:rPr kumimoji="0" lang="en-US" sz="4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lít</a:t>
                </a:r>
                <a:r>
                  <a:rPr kumimoji="0" lang="en-US" sz="4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dầu</a:t>
                </a:r>
                <a:r>
                  <a:rPr kumimoji="0" lang="en-US" sz="4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ăn</a:t>
                </a:r>
                <a:r>
                  <a:rPr kumimoji="0" lang="en-US" sz="4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là</a:t>
                </a:r>
                <a:r>
                  <a:rPr kumimoji="0" lang="en-US" sz="4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m = D.V = 800.0,002 = 1,6 kg</a:t>
                </a:r>
              </a:p>
            </p:txBody>
          </p:sp>
        </mc:Choice>
        <mc:Fallback xmlns="">
          <p:sp>
            <p:nvSpPr>
              <p:cNvPr id="2" name="TextBox 1">
                <a:extLst>
                  <a:ext uri="{FF2B5EF4-FFF2-40B4-BE49-F238E27FC236}">
                    <a16:creationId xmlns:a16="http://schemas.microsoft.com/office/drawing/2014/main" id="{675267E9-37B0-42B6-8744-EEAB67B38729}"/>
                  </a:ext>
                </a:extLst>
              </p:cNvPr>
              <p:cNvSpPr txBox="1">
                <a:spLocks noRot="1" noChangeAspect="1" noMove="1" noResize="1" noEditPoints="1" noAdjustHandles="1" noChangeArrowheads="1" noChangeShapeType="1" noTextEdit="1"/>
              </p:cNvSpPr>
              <p:nvPr/>
            </p:nvSpPr>
            <p:spPr>
              <a:xfrm>
                <a:off x="946876" y="4293095"/>
                <a:ext cx="10441160" cy="1952907"/>
              </a:xfrm>
              <a:prstGeom prst="rect">
                <a:avLst/>
              </a:prstGeom>
              <a:blipFill>
                <a:blip r:embed="rId3"/>
                <a:stretch>
                  <a:fillRect t="-4673" b="-12461"/>
                </a:stretch>
              </a:blipFill>
            </p:spPr>
            <p:txBody>
              <a:bodyPr/>
              <a:lstStyle/>
              <a:p>
                <a:r>
                  <a:rPr lang="en-US">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1393478" y="304800"/>
            <a:ext cx="9311034" cy="2980184"/>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Chúc</a:t>
            </a:r>
            <a:r>
              <a:rPr kumimoji="0" lang="en-US" sz="44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44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mừng</a:t>
            </a:r>
            <a:r>
              <a:rPr kumimoji="0" lang="en-US" sz="44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44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bạn</a:t>
            </a:r>
            <a:r>
              <a:rPr kumimoji="0" lang="en-US" sz="44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44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đã</a:t>
            </a:r>
            <a:r>
              <a:rPr kumimoji="0" lang="en-US" sz="44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44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được</a:t>
            </a:r>
            <a:r>
              <a:rPr kumimoji="0" lang="en-US" sz="44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44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cộng</a:t>
            </a:r>
            <a:r>
              <a:rPr kumimoji="0" lang="en-US" sz="44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20 </a:t>
            </a:r>
            <a:r>
              <a:rPr kumimoji="0" lang="en-US" sz="44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điểm</a:t>
            </a:r>
            <a:endParaRPr kumimoji="0" lang="en-US" sz="44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
        <p:nvSpPr>
          <p:cNvPr id="13" name="Curved Up Arrow 12">
            <a:hlinkClick r:id="rId2" action="ppaction://hlinksldjump"/>
          </p:cNvPr>
          <p:cNvSpPr/>
          <p:nvPr/>
        </p:nvSpPr>
        <p:spPr>
          <a:xfrm>
            <a:off x="10992544" y="304800"/>
            <a:ext cx="990600" cy="762000"/>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3" name="Picture 2" descr="A picture containing sketch, line art, clipart, coloring book&#10;&#10;Description automatically generated">
            <a:extLst>
              <a:ext uri="{FF2B5EF4-FFF2-40B4-BE49-F238E27FC236}">
                <a16:creationId xmlns:a16="http://schemas.microsoft.com/office/drawing/2014/main" id="{F5762A69-2655-4A65-AB99-1BD5DFD08F2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50195" y="3428999"/>
            <a:ext cx="4402390" cy="3421053"/>
          </a:xfrm>
          <a:prstGeom prst="rect">
            <a:avLst/>
          </a:prstGeom>
        </p:spPr>
      </p:pic>
      <p:pic>
        <p:nvPicPr>
          <p:cNvPr id="11" name="Picture 10" descr="A picture containing sketch, line art, clipart, coloring book&#10;&#10;Description automatically generated">
            <a:extLst>
              <a:ext uri="{FF2B5EF4-FFF2-40B4-BE49-F238E27FC236}">
                <a16:creationId xmlns:a16="http://schemas.microsoft.com/office/drawing/2014/main" id="{E1BBC2CD-4C8A-4184-BE99-457663F7A5E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800000">
            <a:off x="623392" y="3436947"/>
            <a:ext cx="4402390" cy="3421053"/>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B5D82D5-A8DE-4005-901E-0CCFBB23B66E}"/>
              </a:ext>
            </a:extLst>
          </p:cNvPr>
          <p:cNvSpPr/>
          <p:nvPr/>
        </p:nvSpPr>
        <p:spPr>
          <a:xfrm>
            <a:off x="881856" y="979509"/>
            <a:ext cx="10216258" cy="1323439"/>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0" b="1" dirty="0">
                <a:ln w="12700">
                  <a:solidFill>
                    <a:srgbClr val="5B9BD5"/>
                  </a:solidFill>
                  <a:prstDash val="solid"/>
                </a:ln>
                <a:pattFill prst="ltDnDiag">
                  <a:fgClr>
                    <a:srgbClr val="5B9BD5">
                      <a:lumMod val="60000"/>
                      <a:lumOff val="40000"/>
                    </a:srgbClr>
                  </a:fgClr>
                  <a:bgClr>
                    <a:prstClr val="white"/>
                  </a:bgClr>
                </a:pattFill>
                <a:latin typeface="Times New Roman" panose="02020603050405020304" pitchFamily="18" charset="0"/>
                <a:cs typeface="Times New Roman" panose="02020603050405020304" pitchFamily="18" charset="0"/>
              </a:rPr>
              <a:t>PHẦN I:KHỞI ĐỘNG</a:t>
            </a:r>
            <a:endParaRPr kumimoji="0" lang="en-US" sz="8000" b="1" i="0" u="none" strike="noStrike" kern="1200" cap="none" spc="0" normalizeH="0" baseline="0" noProof="0" dirty="0">
              <a:ln w="12700">
                <a:solidFill>
                  <a:srgbClr val="5B9BD5"/>
                </a:solidFill>
                <a:prstDash val="solid"/>
              </a:ln>
              <a:pattFill prst="ltDnDiag">
                <a:fgClr>
                  <a:srgbClr val="5B9BD5">
                    <a:lumMod val="60000"/>
                    <a:lumOff val="40000"/>
                  </a:srgbClr>
                </a:fgClr>
                <a:bgClr>
                  <a:prstClr val="white"/>
                </a:bgClr>
              </a:pattFill>
              <a:effectLst/>
              <a:uLnTx/>
              <a:uFillTx/>
              <a:latin typeface="Times New Roman" panose="02020603050405020304" pitchFamily="18" charset="0"/>
              <a:ea typeface="+mn-ea"/>
              <a:cs typeface="Times New Roman" panose="02020603050405020304" pitchFamily="18" charset="0"/>
            </a:endParaRPr>
          </a:p>
        </p:txBody>
      </p:sp>
      <p:sp>
        <p:nvSpPr>
          <p:cNvPr id="3" name="TextBox 2">
            <a:extLst>
              <a:ext uri="{FF2B5EF4-FFF2-40B4-BE49-F238E27FC236}">
                <a16:creationId xmlns:a16="http://schemas.microsoft.com/office/drawing/2014/main" id="{2B54AC31-F859-4650-B807-DB683188C7D1}"/>
              </a:ext>
            </a:extLst>
          </p:cNvPr>
          <p:cNvSpPr txBox="1"/>
          <p:nvPr/>
        </p:nvSpPr>
        <p:spPr>
          <a:xfrm>
            <a:off x="828263" y="2828835"/>
            <a:ext cx="10323443" cy="1754326"/>
          </a:xfrm>
          <a:prstGeom prst="rect">
            <a:avLst/>
          </a:prstGeom>
          <a:noFill/>
        </p:spPr>
        <p:txBody>
          <a:bodyPr wrap="square" rtlCol="0">
            <a:spAutoFit/>
          </a:bodyPr>
          <a:lstStyle/>
          <a:p>
            <a:pPr algn="ctr"/>
            <a:r>
              <a:rPr lang="en-US" sz="36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Times New Roman" panose="02020603050405020304" pitchFamily="18" charset="0"/>
                <a:cs typeface="Times New Roman" panose="02020603050405020304" pitchFamily="18" charset="0"/>
              </a:rPr>
              <a:t>HÃY THẢO LUẬN THEO NHÓM VÀ GHÉP CÁC CẠNH TAM GIÁC CÓ NỘI DUNG T</a:t>
            </a:r>
            <a:r>
              <a:rPr lang="vi-VN" sz="36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Times New Roman" panose="02020603050405020304" pitchFamily="18" charset="0"/>
                <a:cs typeface="Times New Roman" panose="02020603050405020304" pitchFamily="18" charset="0"/>
              </a:rPr>
              <a:t>Ư</a:t>
            </a:r>
            <a:r>
              <a:rPr lang="en-US" sz="36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Times New Roman" panose="02020603050405020304" pitchFamily="18" charset="0"/>
                <a:cs typeface="Times New Roman" panose="02020603050405020304" pitchFamily="18" charset="0"/>
              </a:rPr>
              <a:t>ƠNG ỨNG VỚI NHAU NHANH NHẤT CÓ THỂ</a:t>
            </a:r>
          </a:p>
        </p:txBody>
      </p:sp>
    </p:spTree>
    <p:extLst>
      <p:ext uri="{BB962C8B-B14F-4D97-AF65-F5344CB8AC3E}">
        <p14:creationId xmlns:p14="http://schemas.microsoft.com/office/powerpoint/2010/main" val="4015556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280864" y="479271"/>
            <a:ext cx="10920536" cy="2949729"/>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Câu hỏi 20 điểm: </a:t>
            </a:r>
            <a:endParaRPr kumimoji="0" lang="en-US" sz="44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Thể tích của một miếng sắt là 2dm3. Lực đẩy tác dụng lên miếng sắt khi nhúng chìm trong nước là bao nhiêu?</a:t>
            </a:r>
            <a:endParaRPr kumimoji="0" lang="en-US" sz="44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
        <p:nvSpPr>
          <p:cNvPr id="13" name="Curved Up Arrow 12">
            <a:hlinkClick r:id="rId2" action="ppaction://hlinksldjump"/>
          </p:cNvPr>
          <p:cNvSpPr/>
          <p:nvPr/>
        </p:nvSpPr>
        <p:spPr>
          <a:xfrm>
            <a:off x="11201400" y="98271"/>
            <a:ext cx="990600" cy="762000"/>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B73D74F4-4997-4902-A886-9D7449B122F8}"/>
              </a:ext>
            </a:extLst>
          </p:cNvPr>
          <p:cNvSpPr txBox="1"/>
          <p:nvPr/>
        </p:nvSpPr>
        <p:spPr>
          <a:xfrm>
            <a:off x="767408" y="4149080"/>
            <a:ext cx="10433992" cy="230832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1"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2dm</a:t>
            </a:r>
            <a:r>
              <a:rPr kumimoji="0" lang="en-US" sz="3600" b="0" i="1" u="none" strike="noStrike" kern="1200" cap="none" spc="0" normalizeH="0" baseline="3000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3</a:t>
            </a:r>
            <a:r>
              <a:rPr kumimoji="0" lang="en-US" sz="3600" b="0" i="1"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 0,002 m</a:t>
            </a:r>
            <a:r>
              <a:rPr kumimoji="0" lang="en-US" sz="3600" b="0" i="1" u="none" strike="noStrike" kern="1200" cap="none" spc="0" normalizeH="0" baseline="3000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3</a:t>
            </a:r>
            <a:endParaRPr kumimoji="0" lang="en-US" sz="3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1"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Lực</a:t>
            </a:r>
            <a:r>
              <a:rPr kumimoji="0" lang="en-US" sz="3600" b="0" i="1"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600" b="0" i="1"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đẩy</a:t>
            </a:r>
            <a:r>
              <a:rPr kumimoji="0" lang="en-US" sz="3600" b="0" i="1"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600" b="0" i="1"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Ác-si-mét</a:t>
            </a:r>
            <a:r>
              <a:rPr kumimoji="0" lang="en-US" sz="3600" b="0" i="1"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600" b="0" i="1"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tác</a:t>
            </a:r>
            <a:r>
              <a:rPr kumimoji="0" lang="en-US" sz="3600" b="0" i="1"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600" b="0" i="1"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dụng</a:t>
            </a:r>
            <a:r>
              <a:rPr kumimoji="0" lang="en-US" sz="3600" b="0" i="1"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600" b="0" i="1"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lên</a:t>
            </a:r>
            <a:r>
              <a:rPr kumimoji="0" lang="en-US" sz="3600" b="0" i="1"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600" b="0" i="1"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miếng</a:t>
            </a:r>
            <a:r>
              <a:rPr kumimoji="0" lang="en-US" sz="3600" b="0" i="1"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600" b="0" i="1"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sắt</a:t>
            </a:r>
            <a:r>
              <a:rPr kumimoji="0" lang="en-US" sz="3600" b="0" i="1"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600" b="0" i="1"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khi</a:t>
            </a:r>
            <a:r>
              <a:rPr kumimoji="0" lang="en-US" sz="3600" b="0" i="1"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600" b="0" i="1"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miếng</a:t>
            </a:r>
            <a:r>
              <a:rPr kumimoji="0" lang="en-US" sz="3600" b="0" i="1"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600" b="0" i="1"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sắt</a:t>
            </a:r>
            <a:r>
              <a:rPr kumimoji="0" lang="en-US" sz="3600" b="0" i="1"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600" b="0" i="1"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được</a:t>
            </a:r>
            <a:r>
              <a:rPr kumimoji="0" lang="en-US" sz="3600" b="0" i="1"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600" b="0" i="1"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nhúng</a:t>
            </a:r>
            <a:r>
              <a:rPr kumimoji="0" lang="en-US" sz="3600" b="0" i="1"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600" b="0" i="1"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chìm</a:t>
            </a:r>
            <a:r>
              <a:rPr kumimoji="0" lang="en-US" sz="3600" b="0" i="1"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600" b="0" i="1"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trong</a:t>
            </a:r>
            <a:r>
              <a:rPr kumimoji="0" lang="en-US" sz="3600" b="0" i="1"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600" b="0" i="1"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nước</a:t>
            </a:r>
            <a:r>
              <a:rPr kumimoji="0" lang="en-US" sz="3600" b="0" i="1"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600" b="0" i="1"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là</a:t>
            </a:r>
            <a:r>
              <a:rPr kumimoji="0" lang="en-US" sz="3600" b="0" i="1"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600" b="0" i="1"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F</a:t>
            </a:r>
            <a:r>
              <a:rPr kumimoji="0" lang="en-US" sz="3600" b="0" i="1" u="none" strike="noStrike" kern="1200" cap="none" spc="0" normalizeH="0" baseline="-2500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nước</a:t>
            </a:r>
            <a:r>
              <a:rPr kumimoji="0" lang="en-US" sz="3600" b="0" i="1"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 </a:t>
            </a:r>
            <a:r>
              <a:rPr kumimoji="0" lang="en-US" sz="3600" b="0" i="1"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d</a:t>
            </a:r>
            <a:r>
              <a:rPr kumimoji="0" lang="en-US" sz="3600" b="0" i="1" u="none" strike="noStrike" kern="1200" cap="none" spc="0" normalizeH="0" baseline="-2500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nước</a:t>
            </a:r>
            <a:r>
              <a:rPr kumimoji="0" lang="en-US" sz="3600" b="0" i="1"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.V</a:t>
            </a:r>
            <a:r>
              <a:rPr kumimoji="0" lang="en-US" sz="3600" b="0" i="1" u="none" strike="noStrike" kern="1200" cap="none" spc="0" normalizeH="0" baseline="-2500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sắt</a:t>
            </a:r>
            <a:r>
              <a:rPr kumimoji="0" lang="en-US" sz="3600" b="0" i="1"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 10000.0,002 = 20N</a:t>
            </a:r>
            <a:endParaRPr kumimoji="0" lang="en-US" sz="3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695400" y="650315"/>
            <a:ext cx="9793088" cy="2994709"/>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Rất</a:t>
            </a:r>
            <a:r>
              <a:rPr kumimoji="0" lang="en-US" sz="44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44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tiếc</a:t>
            </a:r>
            <a:r>
              <a:rPr kumimoji="0" lang="en-US" sz="44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44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bạn</a:t>
            </a:r>
            <a:r>
              <a:rPr kumimoji="0" lang="en-US" sz="44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44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đã</a:t>
            </a:r>
            <a:r>
              <a:rPr kumimoji="0" lang="en-US" sz="44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44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chọn</a:t>
            </a:r>
            <a:r>
              <a:rPr kumimoji="0" lang="en-US" sz="44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44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vào</a:t>
            </a:r>
            <a:r>
              <a:rPr kumimoji="0" lang="en-US" sz="44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ô </a:t>
            </a:r>
            <a:r>
              <a:rPr kumimoji="0" lang="en-US" sz="44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mất</a:t>
            </a:r>
            <a:r>
              <a:rPr kumimoji="0" lang="en-US" sz="44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44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lượt</a:t>
            </a:r>
            <a:r>
              <a:rPr kumimoji="0" lang="en-US" sz="44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44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sym typeface="Wingdings" panose="05000000000000000000" pitchFamily="2" charset="2"/>
              </a:rPr>
              <a:t></a:t>
            </a:r>
            <a:endParaRPr kumimoji="0" lang="en-US" sz="44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
        <p:nvSpPr>
          <p:cNvPr id="13" name="Curved Up Arrow 12">
            <a:hlinkClick r:id="rId2" action="ppaction://hlinksldjump"/>
          </p:cNvPr>
          <p:cNvSpPr/>
          <p:nvPr/>
        </p:nvSpPr>
        <p:spPr>
          <a:xfrm>
            <a:off x="10920536" y="269315"/>
            <a:ext cx="990600" cy="762000"/>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3" name="Picture 2" descr="A picture containing sketch, drawing, child art, line art&#10;&#10;Description automatically generated">
            <a:extLst>
              <a:ext uri="{FF2B5EF4-FFF2-40B4-BE49-F238E27FC236}">
                <a16:creationId xmlns:a16="http://schemas.microsoft.com/office/drawing/2014/main" id="{A0725A68-8B6F-4394-A21D-99A3B9B4B55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1384" y="3645024"/>
            <a:ext cx="3212976" cy="3212976"/>
          </a:xfrm>
          <a:prstGeom prst="rect">
            <a:avLst/>
          </a:prstGeom>
        </p:spPr>
      </p:pic>
      <p:pic>
        <p:nvPicPr>
          <p:cNvPr id="5" name="Picture 4" descr="A picture containing black, darkness&#10;&#10;Description automatically generated">
            <a:extLst>
              <a:ext uri="{FF2B5EF4-FFF2-40B4-BE49-F238E27FC236}">
                <a16:creationId xmlns:a16="http://schemas.microsoft.com/office/drawing/2014/main" id="{B76C4605-E091-431D-ABAA-C4C01F170EE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16706" y="2911196"/>
            <a:ext cx="1514603" cy="3786508"/>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767408" y="479801"/>
            <a:ext cx="10153128" cy="2949199"/>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Câu hỏi 30 điểm: Tại sao khi trời mưa, đường đất lầy lội, người ta thường dùng một tấm ván đặt trên đường để người hoặc xe đi?</a:t>
            </a:r>
            <a:endParaRPr kumimoji="0" lang="en-US" sz="44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
        <p:nvSpPr>
          <p:cNvPr id="13" name="Curved Up Arrow 12">
            <a:hlinkClick r:id="rId2" action="ppaction://hlinksldjump"/>
          </p:cNvPr>
          <p:cNvSpPr/>
          <p:nvPr/>
        </p:nvSpPr>
        <p:spPr>
          <a:xfrm>
            <a:off x="11064552" y="116632"/>
            <a:ext cx="990600" cy="762000"/>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3CA59C44-5C03-45F3-8020-DCF11A45BEAA}"/>
              </a:ext>
            </a:extLst>
          </p:cNvPr>
          <p:cNvSpPr txBox="1"/>
          <p:nvPr/>
        </p:nvSpPr>
        <p:spPr>
          <a:xfrm>
            <a:off x="767408" y="4221088"/>
            <a:ext cx="10441160" cy="230832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vi-VN" sz="3600" b="0" i="1"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Trả lời: Khi trời mưa, đường đất lầy lội, người ta thường dùng một tấm ván đặt trên đường để tăng diện tích tiếp xúc, làm giảm áp suất lên đường nên khi đi không bị lún. </a:t>
            </a:r>
            <a:endParaRPr kumimoji="0" lang="en-US" sz="3600" b="0" i="1" u="none" strike="noStrike" kern="1200" cap="none" spc="0" normalizeH="0" baseline="0" noProof="0" dirty="0">
              <a:ln>
                <a:noFill/>
              </a:ln>
              <a:solidFill>
                <a:srgbClr val="FF0000"/>
              </a:solidFill>
              <a:effectLst/>
              <a:uLnTx/>
              <a:uFillTx/>
              <a:latin typeface="Calibri Light" panose="020F0302020204030204"/>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1127448" y="548680"/>
            <a:ext cx="10153128" cy="2664296"/>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CHÚC MỪNG BẠN ĐƯỢC CỘNG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20 ĐIỂM </a:t>
            </a:r>
            <a:r>
              <a:rPr kumimoji="0" lang="en-US" sz="4000" b="1" i="0"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sym typeface="Wingdings" panose="05000000000000000000" pitchFamily="2" charset="2"/>
              </a:rPr>
              <a:t></a:t>
            </a:r>
            <a:endParaRPr kumimoji="0" lang="en-US" sz="4000" b="1" i="0"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endParaRPr>
          </a:p>
        </p:txBody>
      </p:sp>
      <p:pic>
        <p:nvPicPr>
          <p:cNvPr id="3" name="Picture 2" descr="A picture containing sketch, line art, clipart, coloring book&#10;&#10;Description automatically generated">
            <a:extLst>
              <a:ext uri="{FF2B5EF4-FFF2-40B4-BE49-F238E27FC236}">
                <a16:creationId xmlns:a16="http://schemas.microsoft.com/office/drawing/2014/main" id="{2DED9355-05E9-4746-8BC4-F8FB7EE621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52184" y="3447898"/>
            <a:ext cx="3076575" cy="2390775"/>
          </a:xfrm>
          <a:prstGeom prst="rect">
            <a:avLst/>
          </a:prstGeom>
        </p:spPr>
      </p:pic>
      <p:pic>
        <p:nvPicPr>
          <p:cNvPr id="14" name="Picture 13">
            <a:extLst>
              <a:ext uri="{FF2B5EF4-FFF2-40B4-BE49-F238E27FC236}">
                <a16:creationId xmlns:a16="http://schemas.microsoft.com/office/drawing/2014/main" id="{FD790584-9E46-456E-8915-20D02323F4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1747117">
            <a:off x="695400" y="3613071"/>
            <a:ext cx="3076575" cy="2390775"/>
          </a:xfrm>
          <a:prstGeom prst="rect">
            <a:avLst/>
          </a:prstGeom>
        </p:spPr>
      </p:pic>
      <p:sp>
        <p:nvSpPr>
          <p:cNvPr id="5" name="Curved Up Arrow 12">
            <a:hlinkClick r:id="rId3" action="ppaction://hlinksldjump"/>
            <a:extLst>
              <a:ext uri="{FF2B5EF4-FFF2-40B4-BE49-F238E27FC236}">
                <a16:creationId xmlns:a16="http://schemas.microsoft.com/office/drawing/2014/main" id="{D623376C-1A00-4BED-BC79-7B21738B26A3}"/>
              </a:ext>
            </a:extLst>
          </p:cNvPr>
          <p:cNvSpPr/>
          <p:nvPr/>
        </p:nvSpPr>
        <p:spPr>
          <a:xfrm>
            <a:off x="11064552" y="116632"/>
            <a:ext cx="990600" cy="762000"/>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1343472" y="836712"/>
            <a:ext cx="9145016" cy="2664296"/>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Câu hỏi 30</a:t>
            </a:r>
            <a:r>
              <a:rPr kumimoji="0" lang="en-US" sz="44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vi-VN" sz="44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điểm: </a:t>
            </a:r>
            <a:endParaRPr kumimoji="0" lang="en-US" sz="44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Tại sao trên các ấm uống nước người ta thường đục 1 lỗ nhỏ?</a:t>
            </a:r>
            <a:endParaRPr kumimoji="0" lang="en-US" sz="44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
        <p:nvSpPr>
          <p:cNvPr id="13" name="Curved Up Arrow 12">
            <a:hlinkClick r:id="rId2" action="ppaction://hlinksldjump"/>
          </p:cNvPr>
          <p:cNvSpPr/>
          <p:nvPr/>
        </p:nvSpPr>
        <p:spPr>
          <a:xfrm>
            <a:off x="10848528" y="190500"/>
            <a:ext cx="990600" cy="762000"/>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015AFD30-AC0F-4770-92E1-89E5C4BE6E28}"/>
              </a:ext>
            </a:extLst>
          </p:cNvPr>
          <p:cNvSpPr txBox="1"/>
          <p:nvPr/>
        </p:nvSpPr>
        <p:spPr>
          <a:xfrm>
            <a:off x="695400" y="4005064"/>
            <a:ext cx="10441160" cy="240065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vi-VN" sz="3000" b="0" i="1"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Trả lời: </a:t>
            </a:r>
            <a:endParaRPr kumimoji="0" lang="en-US" sz="3000" b="0" i="1" u="none" strike="noStrike" kern="1200" cap="none" spc="0" normalizeH="0" baseline="0" noProof="0" dirty="0">
              <a:ln>
                <a:noFill/>
              </a:ln>
              <a:solidFill>
                <a:srgbClr val="FF0000"/>
              </a:solidFill>
              <a:effectLst/>
              <a:uLnTx/>
              <a:uFillTx/>
              <a:latin typeface="Calibri Light" panose="020F030202020403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vi-VN" sz="3000" b="0" i="1"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Nắp ấm pha trà thường có một lỗ hở nhỏ để rót nước dễ dàng</a:t>
            </a:r>
            <a:r>
              <a:rPr kumimoji="0" lang="en-US" sz="3000" b="0" i="1" u="none" strike="noStrike" kern="1200" cap="none" spc="0" normalizeH="0" baseline="0" noProof="0" dirty="0">
                <a:ln>
                  <a:noFill/>
                </a:ln>
                <a:solidFill>
                  <a:srgbClr val="FF0000"/>
                </a:solidFill>
                <a:effectLst/>
                <a:uLnTx/>
                <a:uFillTx/>
                <a:latin typeface="Calibri Light" panose="020F0302020204030204"/>
                <a:ea typeface="+mn-ea"/>
                <a:cs typeface="+mn-cs"/>
              </a:rPr>
              <a:t> v</a:t>
            </a:r>
            <a:r>
              <a:rPr kumimoji="0" lang="vi-VN" sz="3000" b="0" i="1"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ì có lỗ thủng trên nắp nên khí trong ấm thông với khí quyển, áp suất khí trong ấm cộng với áp suất nước trong ấm lớn hơn áp suất khí quyển, bởi vậy mà nước trong ấm chảy ra ngoài dễ dàng hơn.</a:t>
            </a:r>
            <a:endParaRPr kumimoji="0" lang="en-US" sz="3000" b="0" i="1" u="none" strike="noStrike" kern="1200" cap="none" spc="0" normalizeH="0" baseline="0" noProof="0" dirty="0">
              <a:ln>
                <a:noFill/>
              </a:ln>
              <a:solidFill>
                <a:srgbClr val="FF0000"/>
              </a:solidFill>
              <a:effectLst/>
              <a:uLnTx/>
              <a:uFillTx/>
              <a:latin typeface="Calibri Light" panose="020F0302020204030204"/>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1000"/>
                                        <p:tgtEl>
                                          <p:spTgt spid="2">
                                            <p:txEl>
                                              <p:pRg st="1" end="1"/>
                                            </p:txEl>
                                          </p:spTgt>
                                        </p:tgtEl>
                                      </p:cBhvr>
                                    </p:animEffect>
                                    <p:anim calcmode="lin" valueType="num">
                                      <p:cBhvr>
                                        <p:cTn id="13"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362D44EE-C852-4460-B8B5-C4F2BC2051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Rounded Rectangle 5"/>
          <p:cNvSpPr/>
          <p:nvPr/>
        </p:nvSpPr>
        <p:spPr>
          <a:xfrm>
            <a:off x="6209449" y="1256868"/>
            <a:ext cx="5334930" cy="300414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b">
            <a:normAutofit/>
          </a:bodyPr>
          <a:lstStyle/>
          <a:p>
            <a:pPr marL="0" marR="0" lvl="0" indent="0" algn="ctr" defTabSz="914400" rtl="0" eaLnBrk="1" fontAlgn="auto" latinLnBrk="0" hangingPunct="1">
              <a:lnSpc>
                <a:spcPct val="90000"/>
              </a:lnSpc>
              <a:spcBef>
                <a:spcPct val="0"/>
              </a:spcBef>
              <a:spcAft>
                <a:spcPts val="600"/>
              </a:spcAft>
              <a:buClrTx/>
              <a:buSzTx/>
              <a:buFontTx/>
              <a:buNone/>
              <a:tabLst/>
              <a:defRPr/>
            </a:pPr>
            <a:r>
              <a:rPr kumimoji="0" lang="en-US" sz="6000" b="1" i="0" u="none" strike="noStrike" kern="1200" cap="none" spc="0" normalizeH="0" baseline="0" noProof="0">
                <a:ln>
                  <a:noFill/>
                </a:ln>
                <a:solidFill>
                  <a:prstClr val="black"/>
                </a:solidFill>
                <a:effectLst/>
                <a:uLnTx/>
                <a:uFillTx/>
                <a:latin typeface="Calibri Light" panose="020F0302020204030204"/>
                <a:ea typeface="+mn-ea"/>
                <a:cs typeface="+mn-cs"/>
              </a:rPr>
              <a:t>RẤT TIẾC BẠN BỊ TRỪ 20 ĐIỂM</a:t>
            </a:r>
          </a:p>
        </p:txBody>
      </p:sp>
      <p:sp>
        <p:nvSpPr>
          <p:cNvPr id="20" name="Freeform: Shape 19">
            <a:extLst>
              <a:ext uri="{FF2B5EF4-FFF2-40B4-BE49-F238E27FC236}">
                <a16:creationId xmlns:a16="http://schemas.microsoft.com/office/drawing/2014/main" id="{658970D8-8D1D-4B5C-894B-E871CC8654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0529" y="1"/>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Freeform: Shape 21">
            <a:extLst>
              <a:ext uri="{FF2B5EF4-FFF2-40B4-BE49-F238E27FC236}">
                <a16:creationId xmlns:a16="http://schemas.microsoft.com/office/drawing/2014/main" id="{F227E5B6-9132-43CA-B503-37A18562AD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349052" y="0"/>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 name="Freeform: Shape 23">
            <a:extLst>
              <a:ext uri="{FF2B5EF4-FFF2-40B4-BE49-F238E27FC236}">
                <a16:creationId xmlns:a16="http://schemas.microsoft.com/office/drawing/2014/main" id="{03C2051E-A88D-48E5-BACF-AAED178927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16245"/>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2"/>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Freeform: Shape 25">
            <a:extLst>
              <a:ext uri="{FF2B5EF4-FFF2-40B4-BE49-F238E27FC236}">
                <a16:creationId xmlns:a16="http://schemas.microsoft.com/office/drawing/2014/main" id="{7821A508-2985-4905-874A-527429BAAB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 name="Freeform: Shape 27">
            <a:extLst>
              <a:ext uri="{FF2B5EF4-FFF2-40B4-BE49-F238E27FC236}">
                <a16:creationId xmlns:a16="http://schemas.microsoft.com/office/drawing/2014/main" id="{D2929CB1-0E3C-4B2D-ADC5-0154FB33B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697761" y="5717906"/>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3" name="Picture 2" descr="A picture containing sketch, drawing, child art, line art&#10;&#10;Description automatically generated">
            <a:extLst>
              <a:ext uri="{FF2B5EF4-FFF2-40B4-BE49-F238E27FC236}">
                <a16:creationId xmlns:a16="http://schemas.microsoft.com/office/drawing/2014/main" id="{74974002-1DA1-4A29-87C7-DA88C63470A7}"/>
              </a:ext>
            </a:extLst>
          </p:cNvPr>
          <p:cNvPicPr>
            <a:picLocks noChangeAspect="1"/>
          </p:cNvPicPr>
          <p:nvPr/>
        </p:nvPicPr>
        <p:blipFill rotWithShape="1">
          <a:blip r:embed="rId2">
            <a:extLst>
              <a:ext uri="{28A0092B-C50C-407E-A947-70E740481C1C}">
                <a14:useLocalDpi xmlns:a14="http://schemas.microsoft.com/office/drawing/2010/main" val="0"/>
              </a:ext>
            </a:extLst>
          </a:blip>
          <a:srcRect r="3" b="3"/>
          <a:stretch/>
        </p:blipFill>
        <p:spPr>
          <a:xfrm>
            <a:off x="631840" y="598720"/>
            <a:ext cx="5178249" cy="5178249"/>
          </a:xfrm>
          <a:custGeom>
            <a:avLst/>
            <a:gdLst/>
            <a:ahLst/>
            <a:cxnLst/>
            <a:rect l="l" t="t" r="r" b="b"/>
            <a:pathLst>
              <a:path w="3741748" h="3741748">
                <a:moveTo>
                  <a:pt x="1870874" y="0"/>
                </a:moveTo>
                <a:cubicBezTo>
                  <a:pt x="2904129" y="0"/>
                  <a:pt x="3741748" y="837619"/>
                  <a:pt x="3741748" y="1870874"/>
                </a:cubicBezTo>
                <a:cubicBezTo>
                  <a:pt x="3741748" y="2904129"/>
                  <a:pt x="2904129" y="3741748"/>
                  <a:pt x="1870874" y="3741748"/>
                </a:cubicBezTo>
                <a:cubicBezTo>
                  <a:pt x="837619" y="3741748"/>
                  <a:pt x="0" y="2904129"/>
                  <a:pt x="0" y="1870874"/>
                </a:cubicBezTo>
                <a:cubicBezTo>
                  <a:pt x="0" y="837619"/>
                  <a:pt x="837619" y="0"/>
                  <a:pt x="1870874" y="0"/>
                </a:cubicBezTo>
                <a:close/>
              </a:path>
            </a:pathLst>
          </a:custGeom>
        </p:spPr>
      </p:pic>
      <p:sp>
        <p:nvSpPr>
          <p:cNvPr id="30" name="Freeform: Shape 29">
            <a:extLst>
              <a:ext uri="{FF2B5EF4-FFF2-40B4-BE49-F238E27FC236}">
                <a16:creationId xmlns:a16="http://schemas.microsoft.com/office/drawing/2014/main" id="{5F2F0C84-BE8C-4DC2-A6D3-30349A801D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520513" y="6258756"/>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Curved Up Arrow 12">
            <a:hlinkClick r:id="rId3" action="ppaction://hlinksldjump"/>
            <a:extLst>
              <a:ext uri="{FF2B5EF4-FFF2-40B4-BE49-F238E27FC236}">
                <a16:creationId xmlns:a16="http://schemas.microsoft.com/office/drawing/2014/main" id="{68B38FC8-D6C0-4A3E-BFC8-2C4FBBB6097A}"/>
              </a:ext>
            </a:extLst>
          </p:cNvPr>
          <p:cNvSpPr/>
          <p:nvPr/>
        </p:nvSpPr>
        <p:spPr>
          <a:xfrm>
            <a:off x="10848528" y="190500"/>
            <a:ext cx="990600" cy="762000"/>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Flowchart: Document 8">
            <a:extLst>
              <a:ext uri="{FF2B5EF4-FFF2-40B4-BE49-F238E27FC236}">
                <a16:creationId xmlns:a16="http://schemas.microsoft.com/office/drawing/2014/main" id="{D12DDE76-C203-4047-9998-63900085B5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8175" y="0"/>
            <a:ext cx="3248025" cy="3400426"/>
          </a:xfrm>
          <a:prstGeom prst="flowChartDocument">
            <a:avLst/>
          </a:prstGeom>
          <a:solidFill>
            <a:srgbClr val="3537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301A777-F04B-4FE4-930A-DBEB9EE736C7}"/>
              </a:ext>
            </a:extLst>
          </p:cNvPr>
          <p:cNvSpPr>
            <a:spLocks noGrp="1"/>
          </p:cNvSpPr>
          <p:nvPr>
            <p:ph type="title"/>
          </p:nvPr>
        </p:nvSpPr>
        <p:spPr>
          <a:xfrm>
            <a:off x="838200" y="171162"/>
            <a:ext cx="2840182" cy="2371148"/>
          </a:xfrm>
        </p:spPr>
        <p:txBody>
          <a:bodyPr vert="horz" lIns="91440" tIns="45720" rIns="91440" bIns="45720" rtlCol="0" anchor="ctr">
            <a:normAutofit/>
          </a:bodyPr>
          <a:lstStyle/>
          <a:p>
            <a:r>
              <a:rPr lang="en-US" sz="3200" b="1" kern="1200">
                <a:solidFill>
                  <a:srgbClr val="FFFFFF"/>
                </a:solidFill>
                <a:latin typeface="+mj-lt"/>
                <a:ea typeface="+mj-ea"/>
                <a:cs typeface="+mj-cs"/>
              </a:rPr>
              <a:t>ĐÁP ÁN</a:t>
            </a:r>
          </a:p>
        </p:txBody>
      </p:sp>
      <p:pic>
        <p:nvPicPr>
          <p:cNvPr id="4" name="Picture 3">
            <a:extLst>
              <a:ext uri="{FF2B5EF4-FFF2-40B4-BE49-F238E27FC236}">
                <a16:creationId xmlns:a16="http://schemas.microsoft.com/office/drawing/2014/main" id="{13D9966B-B1C6-47DA-8751-34EAFB0EFA79}"/>
              </a:ext>
            </a:extLst>
          </p:cNvPr>
          <p:cNvPicPr>
            <a:picLocks noChangeAspect="1"/>
          </p:cNvPicPr>
          <p:nvPr/>
        </p:nvPicPr>
        <p:blipFill>
          <a:blip r:embed="rId2"/>
          <a:stretch>
            <a:fillRect/>
          </a:stretch>
        </p:blipFill>
        <p:spPr>
          <a:xfrm>
            <a:off x="-731520" y="1"/>
            <a:ext cx="13856677" cy="6858000"/>
          </a:xfrm>
          <a:prstGeom prst="rect">
            <a:avLst/>
          </a:prstGeom>
        </p:spPr>
      </p:pic>
    </p:spTree>
    <p:extLst>
      <p:ext uri="{BB962C8B-B14F-4D97-AF65-F5344CB8AC3E}">
        <p14:creationId xmlns:p14="http://schemas.microsoft.com/office/powerpoint/2010/main" val="3312030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B5D82D5-A8DE-4005-901E-0CCFBB23B66E}"/>
              </a:ext>
            </a:extLst>
          </p:cNvPr>
          <p:cNvSpPr/>
          <p:nvPr/>
        </p:nvSpPr>
        <p:spPr>
          <a:xfrm>
            <a:off x="1033786" y="979509"/>
            <a:ext cx="9912394" cy="1323439"/>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a:ln w="12700">
                  <a:solidFill>
                    <a:srgbClr val="5B9BD5"/>
                  </a:solidFill>
                  <a:prstDash val="solid"/>
                </a:ln>
                <a:pattFill prst="ltDnDiag">
                  <a:fgClr>
                    <a:srgbClr val="5B9BD5">
                      <a:lumMod val="60000"/>
                      <a:lumOff val="40000"/>
                    </a:srgbClr>
                  </a:fgClr>
                  <a:bgClr>
                    <a:prstClr val="white"/>
                  </a:bgClr>
                </a:pattFill>
                <a:effectLst/>
                <a:uLnTx/>
                <a:uFillTx/>
                <a:latin typeface="Times New Roman" panose="02020603050405020304" pitchFamily="18" charset="0"/>
                <a:ea typeface="+mn-ea"/>
                <a:cs typeface="Times New Roman" panose="02020603050405020304" pitchFamily="18" charset="0"/>
              </a:rPr>
              <a:t>PHẦN II:TĂNG TỐC</a:t>
            </a:r>
          </a:p>
        </p:txBody>
      </p:sp>
      <p:sp>
        <p:nvSpPr>
          <p:cNvPr id="3" name="TextBox 2">
            <a:extLst>
              <a:ext uri="{FF2B5EF4-FFF2-40B4-BE49-F238E27FC236}">
                <a16:creationId xmlns:a16="http://schemas.microsoft.com/office/drawing/2014/main" id="{2B54AC31-F859-4650-B807-DB683188C7D1}"/>
              </a:ext>
            </a:extLst>
          </p:cNvPr>
          <p:cNvSpPr txBox="1"/>
          <p:nvPr/>
        </p:nvSpPr>
        <p:spPr>
          <a:xfrm>
            <a:off x="828263" y="2828835"/>
            <a:ext cx="10323443" cy="230832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1" dirty="0">
                <a:ln w="12700" cmpd="sng">
                  <a:solidFill>
                    <a:srgbClr val="FFC000"/>
                  </a:solidFill>
                  <a:prstDash val="solid"/>
                </a:ln>
                <a:gradFill>
                  <a:gsLst>
                    <a:gs pos="0">
                      <a:srgbClr val="FFC000"/>
                    </a:gs>
                    <a:gs pos="4000">
                      <a:srgbClr val="FFC000">
                        <a:lumMod val="60000"/>
                        <a:lumOff val="40000"/>
                      </a:srgbClr>
                    </a:gs>
                    <a:gs pos="87000">
                      <a:srgbClr val="FFC000">
                        <a:lumMod val="20000"/>
                        <a:lumOff val="80000"/>
                      </a:srgbClr>
                    </a:gs>
                  </a:gsLst>
                  <a:lin ang="5400000"/>
                </a:gradFill>
                <a:latin typeface="Times New Roman" panose="02020603050405020304" pitchFamily="18" charset="0"/>
                <a:cs typeface="Times New Roman" panose="02020603050405020304" pitchFamily="18" charset="0"/>
              </a:rPr>
              <a:t>BẠN CÓ 10 GIÂY CHO MỖI CÂU HỎI, HÃY SUY NGHĨ THẬT NHANH VÀ CHỌN ĐÁP ÁN ĐÚNG, MỖI CÂU TRẢ LỜI ĐÚNG BẠN ĐƯỢC 10 ĐIỂM</a:t>
            </a:r>
            <a:endParaRPr kumimoji="0" lang="en-US" sz="3600" b="1" i="0" u="none" strike="noStrike" kern="1200" cap="none" spc="0" normalizeH="0" baseline="0" noProof="0" dirty="0">
              <a:ln w="12700" cmpd="sng">
                <a:solidFill>
                  <a:srgbClr val="FFC000"/>
                </a:solidFill>
                <a:prstDash val="solid"/>
              </a:ln>
              <a:gradFill>
                <a:gsLst>
                  <a:gs pos="0">
                    <a:srgbClr val="FFC000"/>
                  </a:gs>
                  <a:gs pos="4000">
                    <a:srgbClr val="FFC000">
                      <a:lumMod val="60000"/>
                      <a:lumOff val="40000"/>
                    </a:srgbClr>
                  </a:gs>
                  <a:gs pos="87000">
                    <a:srgbClr val="FFC000">
                      <a:lumMod val="20000"/>
                      <a:lumOff val="80000"/>
                    </a:srgbClr>
                  </a:gs>
                </a:gsLst>
                <a:lin ang="5400000"/>
              </a:gra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3719428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cxnSp>
        <p:nvCxnSpPr>
          <p:cNvPr id="21" name="Straight Connector 20">
            <a:extLst>
              <a:ext uri="{FF2B5EF4-FFF2-40B4-BE49-F238E27FC236}">
                <a16:creationId xmlns:a16="http://schemas.microsoft.com/office/drawing/2014/main" id="{22D1FF8B-0C4C-4AA2-997A-50A980A97E6B}"/>
              </a:ext>
            </a:extLst>
          </p:cNvPr>
          <p:cNvCxnSpPr>
            <a:cxnSpLocks/>
          </p:cNvCxnSpPr>
          <p:nvPr/>
        </p:nvCxnSpPr>
        <p:spPr>
          <a:xfrm>
            <a:off x="3286539" y="1159047"/>
            <a:ext cx="8905461" cy="0"/>
          </a:xfrm>
          <a:prstGeom prst="line">
            <a:avLst/>
          </a:prstGeom>
          <a:ln w="762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pic>
        <p:nvPicPr>
          <p:cNvPr id="12" name="10MOI3">
            <a:hlinkClick r:id="" action="ppaction://media"/>
            <a:extLst>
              <a:ext uri="{FF2B5EF4-FFF2-40B4-BE49-F238E27FC236}">
                <a16:creationId xmlns:a16="http://schemas.microsoft.com/office/drawing/2014/main" id="{70A7596F-6B11-4F23-BE18-EDBD16AF70BA}"/>
              </a:ext>
            </a:extLst>
          </p:cNvPr>
          <p:cNvPicPr>
            <a:picLocks noChangeAspect="1"/>
          </p:cNvPicPr>
          <p:nvPr>
            <a:videoFile r:link="rId2"/>
            <p:extLst>
              <p:ext uri="{DAA4B4D4-6D71-4841-9C94-3DE7FCFB9230}">
                <p14:media xmlns:p14="http://schemas.microsoft.com/office/powerpoint/2010/main" r:embed="rId1"/>
              </p:ext>
            </p:extLst>
          </p:nvPr>
        </p:nvPicPr>
        <p:blipFill>
          <a:blip r:embed="rId6"/>
          <a:stretch>
            <a:fillRect/>
          </a:stretch>
        </p:blipFill>
        <p:spPr>
          <a:xfrm rot="20674058">
            <a:off x="453938" y="509128"/>
            <a:ext cx="2796634" cy="2182460"/>
          </a:xfrm>
          <a:prstGeom prst="rect">
            <a:avLst/>
          </a:prstGeom>
        </p:spPr>
      </p:pic>
      <p:pic>
        <p:nvPicPr>
          <p:cNvPr id="13" name="Picture 12">
            <a:extLst>
              <a:ext uri="{FF2B5EF4-FFF2-40B4-BE49-F238E27FC236}">
                <a16:creationId xmlns:a16="http://schemas.microsoft.com/office/drawing/2014/main" id="{8301CA5E-7D75-4C1C-B9C8-BF24FF5089F0}"/>
              </a:ext>
            </a:extLst>
          </p:cNvPr>
          <p:cNvPicPr>
            <a:picLocks noChangeAspect="1"/>
          </p:cNvPicPr>
          <p:nvPr/>
        </p:nvPicPr>
        <p:blipFill rotWithShape="1">
          <a:blip r:embed="rId7"/>
          <a:srcRect l="4075" t="6299" r="8837" b="5897"/>
          <a:stretch/>
        </p:blipFill>
        <p:spPr>
          <a:xfrm rot="15338478">
            <a:off x="673852" y="49002"/>
            <a:ext cx="2356807" cy="2938709"/>
          </a:xfrm>
          <a:custGeom>
            <a:avLst/>
            <a:gdLst>
              <a:gd name="connsiteX0" fmla="*/ 3050842 w 3374074"/>
              <a:gd name="connsiteY0" fmla="*/ 371274 h 5191676"/>
              <a:gd name="connsiteX1" fmla="*/ 323235 w 3374074"/>
              <a:gd name="connsiteY1" fmla="*/ 371274 h 5191676"/>
              <a:gd name="connsiteX2" fmla="*/ 323234 w 3374074"/>
              <a:gd name="connsiteY2" fmla="*/ 4821109 h 5191676"/>
              <a:gd name="connsiteX3" fmla="*/ 3050841 w 3374074"/>
              <a:gd name="connsiteY3" fmla="*/ 4821110 h 5191676"/>
              <a:gd name="connsiteX4" fmla="*/ 3374074 w 3374074"/>
              <a:gd name="connsiteY4" fmla="*/ 0 h 5191676"/>
              <a:gd name="connsiteX5" fmla="*/ 3374074 w 3374074"/>
              <a:gd name="connsiteY5" fmla="*/ 5191676 h 5191676"/>
              <a:gd name="connsiteX6" fmla="*/ 0 w 3374074"/>
              <a:gd name="connsiteY6" fmla="*/ 5191675 h 5191676"/>
              <a:gd name="connsiteX7" fmla="*/ 0 w 3374074"/>
              <a:gd name="connsiteY7" fmla="*/ 0 h 5191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74074" h="5191676">
                <a:moveTo>
                  <a:pt x="3050842" y="371274"/>
                </a:moveTo>
                <a:lnTo>
                  <a:pt x="323235" y="371274"/>
                </a:lnTo>
                <a:lnTo>
                  <a:pt x="323234" y="4821109"/>
                </a:lnTo>
                <a:lnTo>
                  <a:pt x="3050841" y="4821110"/>
                </a:lnTo>
                <a:close/>
                <a:moveTo>
                  <a:pt x="3374074" y="0"/>
                </a:moveTo>
                <a:lnTo>
                  <a:pt x="3374074" y="5191676"/>
                </a:lnTo>
                <a:lnTo>
                  <a:pt x="0" y="5191675"/>
                </a:lnTo>
                <a:lnTo>
                  <a:pt x="0" y="0"/>
                </a:lnTo>
                <a:close/>
              </a:path>
            </a:pathLst>
          </a:custGeom>
        </p:spPr>
      </p:pic>
      <p:sp>
        <p:nvSpPr>
          <p:cNvPr id="10" name="Freeform: Shape 9">
            <a:extLst>
              <a:ext uri="{FF2B5EF4-FFF2-40B4-BE49-F238E27FC236}">
                <a16:creationId xmlns:a16="http://schemas.microsoft.com/office/drawing/2014/main" id="{F6A38DF0-3F39-44FA-9250-699C2006F297}"/>
              </a:ext>
            </a:extLst>
          </p:cNvPr>
          <p:cNvSpPr/>
          <p:nvPr/>
        </p:nvSpPr>
        <p:spPr>
          <a:xfrm flipH="1">
            <a:off x="3930401" y="311742"/>
            <a:ext cx="7899142" cy="1720253"/>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rgbClr val="0070C0"/>
          </a:solidFill>
          <a:ln w="38100" cap="flat" cmpd="sng" algn="ctr">
            <a:solidFill>
              <a:sysClr val="window" lastClr="FFFFFF"/>
            </a:solidFill>
            <a:prstDash val="solid"/>
            <a:miter lim="800000"/>
          </a:ln>
          <a:effectLst>
            <a:innerShdw blurRad="114300">
              <a:prstClr val="black"/>
            </a:innerShdw>
          </a:effectLst>
          <a:scene3d>
            <a:camera prst="orthographicFront"/>
            <a:lightRig rig="threePt" dir="t"/>
          </a:scene3d>
          <a:sp3d>
            <a:bevelT prst="relaxedInset"/>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cxnSp>
        <p:nvCxnSpPr>
          <p:cNvPr id="11" name="Straight Connector 10">
            <a:extLst>
              <a:ext uri="{FF2B5EF4-FFF2-40B4-BE49-F238E27FC236}">
                <a16:creationId xmlns:a16="http://schemas.microsoft.com/office/drawing/2014/main" id="{7753C32C-006E-4A92-852D-FCAF78B78368}"/>
              </a:ext>
            </a:extLst>
          </p:cNvPr>
          <p:cNvCxnSpPr/>
          <p:nvPr/>
        </p:nvCxnSpPr>
        <p:spPr>
          <a:xfrm>
            <a:off x="41679" y="3928771"/>
            <a:ext cx="12192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E2F53D9-0A2F-45ED-958E-20C9C2BF479C}"/>
              </a:ext>
            </a:extLst>
          </p:cNvPr>
          <p:cNvCxnSpPr/>
          <p:nvPr/>
        </p:nvCxnSpPr>
        <p:spPr>
          <a:xfrm>
            <a:off x="41679" y="5715270"/>
            <a:ext cx="12192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15" name="bang a">
            <a:extLst>
              <a:ext uri="{FF2B5EF4-FFF2-40B4-BE49-F238E27FC236}">
                <a16:creationId xmlns:a16="http://schemas.microsoft.com/office/drawing/2014/main" id="{83F04E98-1B92-47BF-96D7-43520D79D72C}"/>
              </a:ext>
            </a:extLst>
          </p:cNvPr>
          <p:cNvSpPr/>
          <p:nvPr/>
        </p:nvSpPr>
        <p:spPr>
          <a:xfrm flipH="1">
            <a:off x="846227" y="3429000"/>
            <a:ext cx="5249773" cy="1054033"/>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4000" b="1" dirty="0">
                <a:solidFill>
                  <a:schemeClr val="bg1"/>
                </a:solidFill>
                <a:latin typeface="Times New Roman" panose="02020603050405020304" pitchFamily="18" charset="0"/>
                <a:cs typeface="Times New Roman" panose="02020603050405020304" pitchFamily="18" charset="0"/>
              </a:rPr>
              <a:t>A. 2700 kg </a:t>
            </a:r>
            <a:endParaRPr kumimoji="0" lang="en-US" sz="4000" b="1" i="0" u="none" strike="noStrike" kern="1200" cap="none" spc="0" normalizeH="0" baseline="0" noProof="0" dirty="0">
              <a:ln>
                <a:noFill/>
              </a:ln>
              <a:solidFill>
                <a:schemeClr val="bg1"/>
              </a:solidFill>
              <a:effectLst/>
              <a:uLnTx/>
              <a:uFillTx/>
              <a:latin typeface="Times New Roman" panose="02020603050405020304" pitchFamily="18" charset="0"/>
              <a:cs typeface="Times New Roman" panose="02020603050405020304" pitchFamily="18" charset="0"/>
            </a:endParaRPr>
          </a:p>
        </p:txBody>
      </p:sp>
      <p:sp>
        <p:nvSpPr>
          <p:cNvPr id="16" name="bang a">
            <a:extLst>
              <a:ext uri="{FF2B5EF4-FFF2-40B4-BE49-F238E27FC236}">
                <a16:creationId xmlns:a16="http://schemas.microsoft.com/office/drawing/2014/main" id="{312CB50E-FBB3-4A74-9AA2-BFDFED82119B}"/>
              </a:ext>
            </a:extLst>
          </p:cNvPr>
          <p:cNvSpPr/>
          <p:nvPr/>
        </p:nvSpPr>
        <p:spPr>
          <a:xfrm flipH="1">
            <a:off x="6539953" y="3325124"/>
            <a:ext cx="5249773" cy="1169504"/>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3600" b="1" dirty="0">
                <a:latin typeface="Times New Roman" panose="02020603050405020304" pitchFamily="18" charset="0"/>
                <a:cs typeface="Times New Roman" panose="02020603050405020304" pitchFamily="18" charset="0"/>
              </a:rPr>
              <a:t>B. 2700 N </a:t>
            </a:r>
            <a:endParaRPr kumimoji="0" lang="en-US" sz="36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17" name="bang a">
            <a:extLst>
              <a:ext uri="{FF2B5EF4-FFF2-40B4-BE49-F238E27FC236}">
                <a16:creationId xmlns:a16="http://schemas.microsoft.com/office/drawing/2014/main" id="{F15C04E7-87CF-4C42-877A-A88DC8B3A917}"/>
              </a:ext>
            </a:extLst>
          </p:cNvPr>
          <p:cNvSpPr/>
          <p:nvPr/>
        </p:nvSpPr>
        <p:spPr>
          <a:xfrm flipH="1">
            <a:off x="887906" y="5180026"/>
            <a:ext cx="5249773" cy="1032446"/>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dirty="0">
                <a:latin typeface="Times New Roman" panose="02020603050405020304" pitchFamily="18" charset="0"/>
                <a:cs typeface="Times New Roman" panose="02020603050405020304" pitchFamily="18" charset="0"/>
              </a:rPr>
              <a:t>             C. 2700 Kg/ </a:t>
            </a:r>
            <a:r>
              <a:rPr lang="vi-VN" sz="3600" b="1" dirty="0"/>
              <a:t>m</a:t>
            </a:r>
            <a:r>
              <a:rPr lang="vi-VN" sz="3600" b="1" baseline="30000" dirty="0"/>
              <a:t>3</a:t>
            </a:r>
            <a:endParaRPr lang="en-US" sz="3600" b="1" dirty="0">
              <a:latin typeface="Times New Roman" panose="02020603050405020304" pitchFamily="18" charset="0"/>
              <a:cs typeface="Times New Roman" panose="02020603050405020304" pitchFamily="18" charset="0"/>
            </a:endParaRPr>
          </a:p>
        </p:txBody>
      </p:sp>
      <p:sp>
        <p:nvSpPr>
          <p:cNvPr id="18" name="bang a">
            <a:extLst>
              <a:ext uri="{FF2B5EF4-FFF2-40B4-BE49-F238E27FC236}">
                <a16:creationId xmlns:a16="http://schemas.microsoft.com/office/drawing/2014/main" id="{19EED264-AA5C-4A8D-A5B5-5AE82B5E165D}"/>
              </a:ext>
            </a:extLst>
          </p:cNvPr>
          <p:cNvSpPr/>
          <p:nvPr/>
        </p:nvSpPr>
        <p:spPr>
          <a:xfrm flipH="1">
            <a:off x="6621981" y="5180028"/>
            <a:ext cx="5249773" cy="1070483"/>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vi-VN" sz="3600" b="1" dirty="0">
                <a:latin typeface="+mj-lt"/>
              </a:rPr>
              <a:t>D. 2700 N/ m</a:t>
            </a:r>
            <a:r>
              <a:rPr lang="vi-VN" sz="3600" b="1" baseline="30000" dirty="0">
                <a:latin typeface="+mj-lt"/>
              </a:rPr>
              <a:t>3</a:t>
            </a:r>
            <a:endParaRPr kumimoji="0" lang="en-US" sz="3600" b="1" i="0" u="none" strike="noStrike" kern="1200" cap="none" spc="0" normalizeH="0" baseline="0" noProof="0" dirty="0">
              <a:ln>
                <a:noFill/>
              </a:ln>
              <a:solidFill>
                <a:prstClr val="white"/>
              </a:solidFill>
              <a:effectLst/>
              <a:uLnTx/>
              <a:uFillTx/>
              <a:latin typeface="+mj-lt"/>
            </a:endParaRPr>
          </a:p>
        </p:txBody>
      </p:sp>
      <p:sp>
        <p:nvSpPr>
          <p:cNvPr id="19" name="TextBox 18">
            <a:extLst>
              <a:ext uri="{FF2B5EF4-FFF2-40B4-BE49-F238E27FC236}">
                <a16:creationId xmlns:a16="http://schemas.microsoft.com/office/drawing/2014/main" id="{EFBF0DE1-E3CD-4E44-BDCF-70C34F08BD29}"/>
              </a:ext>
            </a:extLst>
          </p:cNvPr>
          <p:cNvSpPr txBox="1"/>
          <p:nvPr/>
        </p:nvSpPr>
        <p:spPr>
          <a:xfrm>
            <a:off x="4573210" y="516127"/>
            <a:ext cx="6905072" cy="1569660"/>
          </a:xfrm>
          <a:prstGeom prst="rect">
            <a:avLst/>
          </a:prstGeom>
          <a:noFill/>
        </p:spPr>
        <p:txBody>
          <a:bodyPr wrap="square" rtlCol="0">
            <a:spAutoFit/>
          </a:bodyPr>
          <a:lstStyle/>
          <a:p>
            <a:pPr>
              <a:defRPr/>
            </a:pPr>
            <a:r>
              <a:rPr lang="vi-VN" sz="3600" b="1" dirty="0">
                <a:solidFill>
                  <a:schemeClr val="bg1"/>
                </a:solidFill>
              </a:rPr>
              <a:t>Câu 1: Khối lượng riêng của Nhôm là bao nhiêu?</a:t>
            </a:r>
            <a:endParaRPr lang="en-US" sz="3600" b="1" dirty="0">
              <a:solidFill>
                <a:schemeClr val="bg1"/>
              </a:solidFill>
            </a:endParaRPr>
          </a:p>
          <a:p>
            <a:pPr lvl="0">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00307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arn(inVertical)">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barn(inVertical)">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barn(inVertical)">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barn(inVertical)">
                                      <p:cBhvr>
                                        <p:cTn id="27" dur="500"/>
                                        <p:tgtEl>
                                          <p:spTgt spid="18"/>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mph" presetSubtype="0" fill="hold" grpId="1" nodeType="clickEffect">
                                  <p:stCondLst>
                                    <p:cond delay="0"/>
                                  </p:stCondLst>
                                  <p:childTnLst>
                                    <p:animClr clrSpc="hsl" dir="cw">
                                      <p:cBhvr override="childStyle">
                                        <p:cTn id="31" dur="500" fill="hold"/>
                                        <p:tgtEl>
                                          <p:spTgt spid="17"/>
                                        </p:tgtEl>
                                        <p:attrNameLst>
                                          <p:attrName>style.color</p:attrName>
                                        </p:attrNameLst>
                                      </p:cBhvr>
                                      <p:by>
                                        <p:hsl h="7200000" s="0" l="0"/>
                                      </p:by>
                                    </p:animClr>
                                    <p:animClr clrSpc="hsl" dir="cw">
                                      <p:cBhvr>
                                        <p:cTn id="32" dur="500" fill="hold"/>
                                        <p:tgtEl>
                                          <p:spTgt spid="17"/>
                                        </p:tgtEl>
                                        <p:attrNameLst>
                                          <p:attrName>fillcolor</p:attrName>
                                        </p:attrNameLst>
                                      </p:cBhvr>
                                      <p:by>
                                        <p:hsl h="7200000" s="0" l="0"/>
                                      </p:by>
                                    </p:animClr>
                                    <p:animClr clrSpc="hsl" dir="cw">
                                      <p:cBhvr>
                                        <p:cTn id="33" dur="500" fill="hold"/>
                                        <p:tgtEl>
                                          <p:spTgt spid="17"/>
                                        </p:tgtEl>
                                        <p:attrNameLst>
                                          <p:attrName>stroke.color</p:attrName>
                                        </p:attrNameLst>
                                      </p:cBhvr>
                                      <p:by>
                                        <p:hsl h="7200000" s="0" l="0"/>
                                      </p:by>
                                    </p:animClr>
                                    <p:set>
                                      <p:cBhvr>
                                        <p:cTn id="34" dur="500" fill="hold"/>
                                        <p:tgtEl>
                                          <p:spTgt spid="1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5" restart="whenNotActive" fill="hold" evtFilter="cancelBubble" nodeType="interactiveSeq">
                <p:stCondLst>
                  <p:cond evt="onClick" delay="0">
                    <p:tgtEl>
                      <p:spTgt spid="12"/>
                    </p:tgtEl>
                  </p:cond>
                </p:stCondLst>
                <p:endSync evt="end" delay="0">
                  <p:rtn val="all"/>
                </p:endSync>
                <p:childTnLst>
                  <p:par>
                    <p:cTn id="36" fill="hold">
                      <p:stCondLst>
                        <p:cond delay="0"/>
                      </p:stCondLst>
                      <p:childTnLst>
                        <p:par>
                          <p:cTn id="37" fill="hold">
                            <p:stCondLst>
                              <p:cond delay="0"/>
                            </p:stCondLst>
                            <p:childTnLst>
                              <p:par>
                                <p:cTn id="38" presetID="2" presetClass="mediacall" presetSubtype="0" fill="hold" nodeType="clickEffect">
                                  <p:stCondLst>
                                    <p:cond delay="0"/>
                                  </p:stCondLst>
                                  <p:childTnLst>
                                    <p:cmd type="call" cmd="togglePause">
                                      <p:cBhvr>
                                        <p:cTn id="39" dur="1" fill="hold"/>
                                        <p:tgtEl>
                                          <p:spTgt spid="12"/>
                                        </p:tgtEl>
                                      </p:cBhvr>
                                    </p:cmd>
                                  </p:childTnLst>
                                </p:cTn>
                              </p:par>
                            </p:childTnLst>
                          </p:cTn>
                        </p:par>
                      </p:childTnLst>
                    </p:cTn>
                  </p:par>
                </p:childTnLst>
              </p:cTn>
              <p:nextCondLst>
                <p:cond evt="onClick" delay="0">
                  <p:tgtEl>
                    <p:spTgt spid="12"/>
                  </p:tgtEl>
                </p:cond>
              </p:nextCondLst>
            </p:seq>
            <p:video>
              <p:cMediaNode vol="80000">
                <p:cTn id="40" fill="hold" display="0">
                  <p:stCondLst>
                    <p:cond delay="indefinite"/>
                  </p:stCondLst>
                </p:cTn>
                <p:tgtEl>
                  <p:spTgt spid="12"/>
                </p:tgtEl>
              </p:cMediaNode>
            </p:video>
          </p:childTnLst>
        </p:cTn>
      </p:par>
    </p:tnLst>
    <p:bldLst>
      <p:bldP spid="15" grpId="0" animBg="1"/>
      <p:bldP spid="16" grpId="0" animBg="1"/>
      <p:bldP spid="17" grpId="0" animBg="1"/>
      <p:bldP spid="17" grpId="1" animBg="1"/>
      <p:bldP spid="18" grpId="0" animBg="1"/>
      <p:bldP spid="1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cxnSp>
        <p:nvCxnSpPr>
          <p:cNvPr id="21" name="Straight Connector 20">
            <a:extLst>
              <a:ext uri="{FF2B5EF4-FFF2-40B4-BE49-F238E27FC236}">
                <a16:creationId xmlns:a16="http://schemas.microsoft.com/office/drawing/2014/main" id="{22D1FF8B-0C4C-4AA2-997A-50A980A97E6B}"/>
              </a:ext>
            </a:extLst>
          </p:cNvPr>
          <p:cNvCxnSpPr>
            <a:cxnSpLocks/>
          </p:cNvCxnSpPr>
          <p:nvPr/>
        </p:nvCxnSpPr>
        <p:spPr>
          <a:xfrm>
            <a:off x="3286539" y="1159047"/>
            <a:ext cx="8905461" cy="0"/>
          </a:xfrm>
          <a:prstGeom prst="line">
            <a:avLst/>
          </a:prstGeom>
          <a:ln w="762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pic>
        <p:nvPicPr>
          <p:cNvPr id="12" name="10MOI3">
            <a:hlinkClick r:id="" action="ppaction://media"/>
            <a:extLst>
              <a:ext uri="{FF2B5EF4-FFF2-40B4-BE49-F238E27FC236}">
                <a16:creationId xmlns:a16="http://schemas.microsoft.com/office/drawing/2014/main" id="{70A7596F-6B11-4F23-BE18-EDBD16AF70BA}"/>
              </a:ext>
            </a:extLst>
          </p:cNvPr>
          <p:cNvPicPr>
            <a:picLocks noChangeAspect="1"/>
          </p:cNvPicPr>
          <p:nvPr>
            <a:videoFile r:link="rId2"/>
            <p:extLst>
              <p:ext uri="{DAA4B4D4-6D71-4841-9C94-3DE7FCFB9230}">
                <p14:media xmlns:p14="http://schemas.microsoft.com/office/powerpoint/2010/main" r:embed="rId1"/>
              </p:ext>
            </p:extLst>
          </p:nvPr>
        </p:nvPicPr>
        <p:blipFill>
          <a:blip r:embed="rId6"/>
          <a:stretch>
            <a:fillRect/>
          </a:stretch>
        </p:blipFill>
        <p:spPr>
          <a:xfrm rot="20674058">
            <a:off x="453938" y="509128"/>
            <a:ext cx="2796634" cy="2182460"/>
          </a:xfrm>
          <a:prstGeom prst="rect">
            <a:avLst/>
          </a:prstGeom>
        </p:spPr>
      </p:pic>
      <p:pic>
        <p:nvPicPr>
          <p:cNvPr id="13" name="Picture 12">
            <a:extLst>
              <a:ext uri="{FF2B5EF4-FFF2-40B4-BE49-F238E27FC236}">
                <a16:creationId xmlns:a16="http://schemas.microsoft.com/office/drawing/2014/main" id="{8301CA5E-7D75-4C1C-B9C8-BF24FF5089F0}"/>
              </a:ext>
            </a:extLst>
          </p:cNvPr>
          <p:cNvPicPr>
            <a:picLocks noChangeAspect="1"/>
          </p:cNvPicPr>
          <p:nvPr/>
        </p:nvPicPr>
        <p:blipFill rotWithShape="1">
          <a:blip r:embed="rId7"/>
          <a:srcRect l="4075" t="6299" r="8837" b="5897"/>
          <a:stretch/>
        </p:blipFill>
        <p:spPr>
          <a:xfrm rot="15338478">
            <a:off x="673852" y="49002"/>
            <a:ext cx="2356807" cy="2938709"/>
          </a:xfrm>
          <a:custGeom>
            <a:avLst/>
            <a:gdLst>
              <a:gd name="connsiteX0" fmla="*/ 3050842 w 3374074"/>
              <a:gd name="connsiteY0" fmla="*/ 371274 h 5191676"/>
              <a:gd name="connsiteX1" fmla="*/ 323235 w 3374074"/>
              <a:gd name="connsiteY1" fmla="*/ 371274 h 5191676"/>
              <a:gd name="connsiteX2" fmla="*/ 323234 w 3374074"/>
              <a:gd name="connsiteY2" fmla="*/ 4821109 h 5191676"/>
              <a:gd name="connsiteX3" fmla="*/ 3050841 w 3374074"/>
              <a:gd name="connsiteY3" fmla="*/ 4821110 h 5191676"/>
              <a:gd name="connsiteX4" fmla="*/ 3374074 w 3374074"/>
              <a:gd name="connsiteY4" fmla="*/ 0 h 5191676"/>
              <a:gd name="connsiteX5" fmla="*/ 3374074 w 3374074"/>
              <a:gd name="connsiteY5" fmla="*/ 5191676 h 5191676"/>
              <a:gd name="connsiteX6" fmla="*/ 0 w 3374074"/>
              <a:gd name="connsiteY6" fmla="*/ 5191675 h 5191676"/>
              <a:gd name="connsiteX7" fmla="*/ 0 w 3374074"/>
              <a:gd name="connsiteY7" fmla="*/ 0 h 5191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74074" h="5191676">
                <a:moveTo>
                  <a:pt x="3050842" y="371274"/>
                </a:moveTo>
                <a:lnTo>
                  <a:pt x="323235" y="371274"/>
                </a:lnTo>
                <a:lnTo>
                  <a:pt x="323234" y="4821109"/>
                </a:lnTo>
                <a:lnTo>
                  <a:pt x="3050841" y="4821110"/>
                </a:lnTo>
                <a:close/>
                <a:moveTo>
                  <a:pt x="3374074" y="0"/>
                </a:moveTo>
                <a:lnTo>
                  <a:pt x="3374074" y="5191676"/>
                </a:lnTo>
                <a:lnTo>
                  <a:pt x="0" y="5191675"/>
                </a:lnTo>
                <a:lnTo>
                  <a:pt x="0" y="0"/>
                </a:lnTo>
                <a:close/>
              </a:path>
            </a:pathLst>
          </a:custGeom>
        </p:spPr>
      </p:pic>
      <p:sp>
        <p:nvSpPr>
          <p:cNvPr id="10" name="Freeform: Shape 9">
            <a:extLst>
              <a:ext uri="{FF2B5EF4-FFF2-40B4-BE49-F238E27FC236}">
                <a16:creationId xmlns:a16="http://schemas.microsoft.com/office/drawing/2014/main" id="{F6A38DF0-3F39-44FA-9250-699C2006F297}"/>
              </a:ext>
            </a:extLst>
          </p:cNvPr>
          <p:cNvSpPr/>
          <p:nvPr/>
        </p:nvSpPr>
        <p:spPr>
          <a:xfrm flipH="1">
            <a:off x="3890584" y="176378"/>
            <a:ext cx="7899142" cy="2088009"/>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rgbClr val="0070C0"/>
          </a:solidFill>
          <a:ln w="38100" cap="flat" cmpd="sng" algn="ctr">
            <a:solidFill>
              <a:sysClr val="window" lastClr="FFFFFF"/>
            </a:solidFill>
            <a:prstDash val="solid"/>
            <a:miter lim="800000"/>
          </a:ln>
          <a:effectLst>
            <a:innerShdw blurRad="114300">
              <a:prstClr val="black"/>
            </a:innerShdw>
          </a:effectLst>
          <a:scene3d>
            <a:camera prst="orthographicFront"/>
            <a:lightRig rig="threePt" dir="t"/>
          </a:scene3d>
          <a:sp3d>
            <a:bevelT prst="relaxedInset"/>
          </a:sp3d>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cxnSp>
        <p:nvCxnSpPr>
          <p:cNvPr id="11" name="Straight Connector 10">
            <a:extLst>
              <a:ext uri="{FF2B5EF4-FFF2-40B4-BE49-F238E27FC236}">
                <a16:creationId xmlns:a16="http://schemas.microsoft.com/office/drawing/2014/main" id="{7753C32C-006E-4A92-852D-FCAF78B78368}"/>
              </a:ext>
            </a:extLst>
          </p:cNvPr>
          <p:cNvCxnSpPr/>
          <p:nvPr/>
        </p:nvCxnSpPr>
        <p:spPr>
          <a:xfrm>
            <a:off x="41679" y="3928771"/>
            <a:ext cx="12192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E2F53D9-0A2F-45ED-958E-20C9C2BF479C}"/>
              </a:ext>
            </a:extLst>
          </p:cNvPr>
          <p:cNvCxnSpPr/>
          <p:nvPr/>
        </p:nvCxnSpPr>
        <p:spPr>
          <a:xfrm>
            <a:off x="41679" y="5715270"/>
            <a:ext cx="12192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15" name="bang a">
            <a:extLst>
              <a:ext uri="{FF2B5EF4-FFF2-40B4-BE49-F238E27FC236}">
                <a16:creationId xmlns:a16="http://schemas.microsoft.com/office/drawing/2014/main" id="{83F04E98-1B92-47BF-96D7-43520D79D72C}"/>
              </a:ext>
            </a:extLst>
          </p:cNvPr>
          <p:cNvSpPr/>
          <p:nvPr/>
        </p:nvSpPr>
        <p:spPr>
          <a:xfrm flipH="1">
            <a:off x="846227" y="3429000"/>
            <a:ext cx="5249773" cy="1054033"/>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A. </a:t>
            </a:r>
            <a:r>
              <a:rPr lang="en-US" sz="4000" b="1" dirty="0" err="1">
                <a:solidFill>
                  <a:prstClr val="white"/>
                </a:solidFill>
                <a:latin typeface="Times New Roman" panose="02020603050405020304" pitchFamily="18" charset="0"/>
                <a:cs typeface="Times New Roman" panose="02020603050405020304" pitchFamily="18" charset="0"/>
              </a:rPr>
              <a:t>Chỉ</a:t>
            </a:r>
            <a:r>
              <a:rPr lang="en-US" sz="4000" b="1" dirty="0">
                <a:solidFill>
                  <a:prstClr val="white"/>
                </a:solidFill>
                <a:latin typeface="Times New Roman" panose="02020603050405020304" pitchFamily="18" charset="0"/>
                <a:cs typeface="Times New Roman" panose="02020603050405020304" pitchFamily="18" charset="0"/>
              </a:rPr>
              <a:t> </a:t>
            </a:r>
            <a:r>
              <a:rPr lang="en-US" sz="4000" b="1" dirty="0" err="1">
                <a:solidFill>
                  <a:prstClr val="white"/>
                </a:solidFill>
                <a:latin typeface="Times New Roman" panose="02020603050405020304" pitchFamily="18" charset="0"/>
                <a:cs typeface="Times New Roman" panose="02020603050405020304" pitchFamily="18" charset="0"/>
              </a:rPr>
              <a:t>cần</a:t>
            </a:r>
            <a:r>
              <a:rPr lang="en-US" sz="4000" b="1" dirty="0">
                <a:solidFill>
                  <a:prstClr val="white"/>
                </a:solidFill>
                <a:latin typeface="Times New Roman" panose="02020603050405020304" pitchFamily="18" charset="0"/>
                <a:cs typeface="Times New Roman" panose="02020603050405020304" pitchFamily="18" charset="0"/>
              </a:rPr>
              <a:t> 1 </a:t>
            </a:r>
            <a:r>
              <a:rPr lang="en-US" sz="4000" b="1" dirty="0" err="1">
                <a:solidFill>
                  <a:prstClr val="white"/>
                </a:solidFill>
                <a:latin typeface="Times New Roman" panose="02020603050405020304" pitchFamily="18" charset="0"/>
                <a:cs typeface="Times New Roman" panose="02020603050405020304" pitchFamily="18" charset="0"/>
              </a:rPr>
              <a:t>cái</a:t>
            </a:r>
            <a:r>
              <a:rPr lang="en-US" sz="4000" b="1" dirty="0">
                <a:solidFill>
                  <a:prstClr val="white"/>
                </a:solidFill>
                <a:latin typeface="Times New Roman" panose="02020603050405020304" pitchFamily="18" charset="0"/>
                <a:cs typeface="Times New Roman" panose="02020603050405020304" pitchFamily="18" charset="0"/>
              </a:rPr>
              <a:t> </a:t>
            </a:r>
            <a:r>
              <a:rPr lang="en-US" sz="4000" b="1" dirty="0" err="1">
                <a:solidFill>
                  <a:prstClr val="white"/>
                </a:solidFill>
                <a:latin typeface="Times New Roman" panose="02020603050405020304" pitchFamily="18" charset="0"/>
                <a:cs typeface="Times New Roman" panose="02020603050405020304" pitchFamily="18" charset="0"/>
              </a:rPr>
              <a:t>cân</a:t>
            </a:r>
            <a:r>
              <a:rPr kumimoji="0" lang="en-US" sz="40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p>
        </p:txBody>
      </p:sp>
      <p:sp>
        <p:nvSpPr>
          <p:cNvPr id="16" name="bang a">
            <a:extLst>
              <a:ext uri="{FF2B5EF4-FFF2-40B4-BE49-F238E27FC236}">
                <a16:creationId xmlns:a16="http://schemas.microsoft.com/office/drawing/2014/main" id="{312CB50E-FBB3-4A74-9AA2-BFDFED82119B}"/>
              </a:ext>
            </a:extLst>
          </p:cNvPr>
          <p:cNvSpPr/>
          <p:nvPr/>
        </p:nvSpPr>
        <p:spPr>
          <a:xfrm flipH="1">
            <a:off x="6539953" y="3325124"/>
            <a:ext cx="5249773" cy="1169504"/>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B. </a:t>
            </a:r>
            <a:r>
              <a:rPr lang="en-US" sz="3600" b="1" dirty="0" err="1">
                <a:solidFill>
                  <a:prstClr val="white"/>
                </a:solidFill>
                <a:latin typeface="Times New Roman" panose="02020603050405020304" pitchFamily="18" charset="0"/>
                <a:cs typeface="Times New Roman" panose="02020603050405020304" pitchFamily="18" charset="0"/>
              </a:rPr>
              <a:t>Chỉ</a:t>
            </a:r>
            <a:r>
              <a:rPr lang="en-US" sz="3600" b="1" dirty="0">
                <a:solidFill>
                  <a:prstClr val="white"/>
                </a:solidFill>
                <a:latin typeface="Times New Roman" panose="02020603050405020304" pitchFamily="18" charset="0"/>
                <a:cs typeface="Times New Roman" panose="02020603050405020304" pitchFamily="18" charset="0"/>
              </a:rPr>
              <a:t> </a:t>
            </a:r>
            <a:r>
              <a:rPr lang="en-US" sz="3600" b="1" dirty="0" err="1">
                <a:solidFill>
                  <a:prstClr val="white"/>
                </a:solidFill>
                <a:latin typeface="Times New Roman" panose="02020603050405020304" pitchFamily="18" charset="0"/>
                <a:cs typeface="Times New Roman" panose="02020603050405020304" pitchFamily="18" charset="0"/>
              </a:rPr>
              <a:t>cần</a:t>
            </a:r>
            <a:r>
              <a:rPr lang="en-US" sz="3600" b="1" dirty="0">
                <a:solidFill>
                  <a:prstClr val="white"/>
                </a:solidFill>
                <a:latin typeface="Times New Roman" panose="02020603050405020304" pitchFamily="18" charset="0"/>
                <a:cs typeface="Times New Roman" panose="02020603050405020304" pitchFamily="18" charset="0"/>
              </a:rPr>
              <a:t> </a:t>
            </a:r>
            <a:r>
              <a:rPr lang="en-US" sz="3600" b="1" dirty="0" err="1">
                <a:solidFill>
                  <a:prstClr val="white"/>
                </a:solidFill>
                <a:latin typeface="Times New Roman" panose="02020603050405020304" pitchFamily="18" charset="0"/>
                <a:cs typeface="Times New Roman" panose="02020603050405020304" pitchFamily="18" charset="0"/>
              </a:rPr>
              <a:t>lực</a:t>
            </a:r>
            <a:r>
              <a:rPr lang="en-US" sz="3600" b="1" dirty="0">
                <a:solidFill>
                  <a:prstClr val="white"/>
                </a:solidFill>
                <a:latin typeface="Times New Roman" panose="02020603050405020304" pitchFamily="18" charset="0"/>
                <a:cs typeface="Times New Roman" panose="02020603050405020304" pitchFamily="18" charset="0"/>
              </a:rPr>
              <a:t> </a:t>
            </a:r>
            <a:r>
              <a:rPr lang="en-US" sz="3600" b="1" dirty="0" err="1">
                <a:solidFill>
                  <a:prstClr val="white"/>
                </a:solidFill>
                <a:latin typeface="Times New Roman" panose="02020603050405020304" pitchFamily="18" charset="0"/>
                <a:cs typeface="Times New Roman" panose="02020603050405020304" pitchFamily="18" charset="0"/>
              </a:rPr>
              <a:t>kế</a:t>
            </a:r>
            <a:r>
              <a:rPr kumimoji="0" lang="en-US" sz="36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p>
        </p:txBody>
      </p:sp>
      <p:sp>
        <p:nvSpPr>
          <p:cNvPr id="17" name="bang a">
            <a:extLst>
              <a:ext uri="{FF2B5EF4-FFF2-40B4-BE49-F238E27FC236}">
                <a16:creationId xmlns:a16="http://schemas.microsoft.com/office/drawing/2014/main" id="{F15C04E7-87CF-4C42-877A-A88DC8B3A917}"/>
              </a:ext>
            </a:extLst>
          </p:cNvPr>
          <p:cNvSpPr/>
          <p:nvPr/>
        </p:nvSpPr>
        <p:spPr>
          <a:xfrm flipH="1">
            <a:off x="846226" y="5199046"/>
            <a:ext cx="5249772" cy="1032446"/>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C.</a:t>
            </a:r>
            <a:r>
              <a:rPr kumimoji="0" lang="en-US" sz="3600" b="1" i="0" u="none" strike="noStrike" kern="1200" cap="none" spc="0" normalizeH="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cần</a:t>
            </a:r>
            <a:r>
              <a:rPr kumimoji="0" lang="en-US" sz="3600" b="1" i="0" u="none" strike="noStrike" kern="1200" cap="none" spc="0" normalizeH="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1 </a:t>
            </a:r>
            <a:r>
              <a:rPr kumimoji="0" lang="en-US" sz="3600" b="1" i="0" u="none" strike="noStrike" kern="1200" cap="none" spc="0" normalizeH="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cái</a:t>
            </a:r>
            <a:r>
              <a:rPr kumimoji="0" lang="en-US" sz="3600" b="1" i="0" u="none" strike="noStrike" kern="1200" cap="none" spc="0" normalizeH="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cân</a:t>
            </a:r>
            <a:r>
              <a:rPr kumimoji="0" lang="en-US" sz="3600" b="1" i="0" u="none" strike="noStrike" kern="1200" cap="none" spc="0" normalizeH="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và</a:t>
            </a:r>
            <a:r>
              <a:rPr kumimoji="0" lang="en-US" sz="3600" b="1" i="0" u="none" strike="noStrike" kern="1200" cap="none" spc="0" normalizeH="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BCĐ </a:t>
            </a:r>
            <a:r>
              <a:rPr kumimoji="0" lang="en-US" sz="3600" b="1" i="0" u="none" strike="noStrike" kern="1200" cap="none" spc="0" normalizeH="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chứa</a:t>
            </a:r>
            <a:r>
              <a:rPr kumimoji="0" lang="en-US" sz="3600" b="1" i="0" u="none" strike="noStrike" kern="1200" cap="none" spc="0" normalizeH="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nước</a:t>
            </a:r>
            <a:endParaRPr kumimoji="0" lang="en-US" sz="36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8" name="bang a">
            <a:extLst>
              <a:ext uri="{FF2B5EF4-FFF2-40B4-BE49-F238E27FC236}">
                <a16:creationId xmlns:a16="http://schemas.microsoft.com/office/drawing/2014/main" id="{19EED264-AA5C-4A8D-A5B5-5AE82B5E165D}"/>
              </a:ext>
            </a:extLst>
          </p:cNvPr>
          <p:cNvSpPr/>
          <p:nvPr/>
        </p:nvSpPr>
        <p:spPr>
          <a:xfrm flipH="1">
            <a:off x="6621981" y="5180028"/>
            <a:ext cx="5249773" cy="1070483"/>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mn-cs"/>
              </a:rPr>
              <a:t>D. </a:t>
            </a:r>
            <a:r>
              <a:rPr lang="en-US" sz="3600" b="1" dirty="0" err="1">
                <a:solidFill>
                  <a:prstClr val="white"/>
                </a:solidFill>
                <a:latin typeface="Times New Roman" panose="02020603050405020304" pitchFamily="18" charset="0"/>
              </a:rPr>
              <a:t>cần</a:t>
            </a:r>
            <a:r>
              <a:rPr lang="en-US" sz="3600" b="1" dirty="0">
                <a:solidFill>
                  <a:prstClr val="white"/>
                </a:solidFill>
                <a:latin typeface="Times New Roman" panose="02020603050405020304" pitchFamily="18" charset="0"/>
              </a:rPr>
              <a:t> 1 </a:t>
            </a:r>
            <a:r>
              <a:rPr lang="en-US" sz="3600" b="1" dirty="0" err="1">
                <a:solidFill>
                  <a:prstClr val="white"/>
                </a:solidFill>
                <a:latin typeface="Times New Roman" panose="02020603050405020304" pitchFamily="18" charset="0"/>
              </a:rPr>
              <a:t>cái</a:t>
            </a:r>
            <a:r>
              <a:rPr lang="en-US" sz="3600" b="1" dirty="0">
                <a:solidFill>
                  <a:prstClr val="white"/>
                </a:solidFill>
                <a:latin typeface="Times New Roman" panose="02020603050405020304" pitchFamily="18" charset="0"/>
              </a:rPr>
              <a:t> </a:t>
            </a:r>
            <a:r>
              <a:rPr lang="en-US" sz="3600" b="1" dirty="0" err="1">
                <a:solidFill>
                  <a:prstClr val="white"/>
                </a:solidFill>
                <a:latin typeface="Times New Roman" panose="02020603050405020304" pitchFamily="18" charset="0"/>
              </a:rPr>
              <a:t>thước</a:t>
            </a:r>
            <a:endParaRPr kumimoji="0" lang="en-US" sz="3600" b="1" i="0" u="none" strike="noStrike" kern="1200" cap="none" spc="0" normalizeH="0" baseline="0" noProof="0" dirty="0">
              <a:ln>
                <a:noFill/>
              </a:ln>
              <a:solidFill>
                <a:prstClr val="white"/>
              </a:solidFill>
              <a:effectLst/>
              <a:uLnTx/>
              <a:uFillTx/>
              <a:latin typeface="Calibri Light" panose="020F0302020204030204"/>
              <a:ea typeface="+mn-ea"/>
              <a:cs typeface="+mn-cs"/>
            </a:endParaRPr>
          </a:p>
        </p:txBody>
      </p:sp>
      <p:sp>
        <p:nvSpPr>
          <p:cNvPr id="19" name="TextBox 18">
            <a:extLst>
              <a:ext uri="{FF2B5EF4-FFF2-40B4-BE49-F238E27FC236}">
                <a16:creationId xmlns:a16="http://schemas.microsoft.com/office/drawing/2014/main" id="{EFBF0DE1-E3CD-4E44-BDCF-70C34F08BD29}"/>
              </a:ext>
            </a:extLst>
          </p:cNvPr>
          <p:cNvSpPr txBox="1"/>
          <p:nvPr/>
        </p:nvSpPr>
        <p:spPr>
          <a:xfrm>
            <a:off x="4469647" y="399181"/>
            <a:ext cx="7205518" cy="1661993"/>
          </a:xfrm>
          <a:prstGeom prst="rect">
            <a:avLst/>
          </a:prstGeom>
          <a:noFill/>
        </p:spPr>
        <p:txBody>
          <a:bodyPr wrap="square" rtlCol="0">
            <a:spAutoFit/>
          </a:bodyPr>
          <a:lstStyle/>
          <a:p>
            <a:pPr lvl="0">
              <a:defRPr/>
            </a:pPr>
            <a:r>
              <a:rPr lang="en-US" sz="3400" b="1" dirty="0" err="1">
                <a:solidFill>
                  <a:prstClr val="white"/>
                </a:solidFill>
                <a:latin typeface="Times New Roman" panose="02020603050405020304" pitchFamily="18" charset="0"/>
                <a:cs typeface="Times New Roman" panose="02020603050405020304" pitchFamily="18" charset="0"/>
              </a:rPr>
              <a:t>Câu</a:t>
            </a:r>
            <a:r>
              <a:rPr lang="en-US" sz="3400" b="1" dirty="0">
                <a:solidFill>
                  <a:prstClr val="white"/>
                </a:solidFill>
                <a:latin typeface="Times New Roman" panose="02020603050405020304" pitchFamily="18" charset="0"/>
                <a:cs typeface="Times New Roman" panose="02020603050405020304" pitchFamily="18" charset="0"/>
              </a:rPr>
              <a:t> 2: </a:t>
            </a:r>
            <a:r>
              <a:rPr lang="vi-VN" sz="3400" b="1" dirty="0">
                <a:solidFill>
                  <a:prstClr val="white"/>
                </a:solidFill>
                <a:latin typeface="Times New Roman" panose="02020603050405020304" pitchFamily="18" charset="0"/>
                <a:cs typeface="Times New Roman" panose="02020603050405020304" pitchFamily="18" charset="0"/>
              </a:rPr>
              <a:t>Muốn đo khối lượng riêng của quả cầu bằng sắt người ta dùng những dụng cụ gì?</a:t>
            </a:r>
            <a:endParaRPr kumimoji="0" lang="en-US" sz="3400"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4243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arn(inVertical)">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barn(inVertical)">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barn(inVertical)">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barn(inVertical)">
                                      <p:cBhvr>
                                        <p:cTn id="27" dur="500"/>
                                        <p:tgtEl>
                                          <p:spTgt spid="18"/>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mph" presetSubtype="0" fill="hold" grpId="1" nodeType="clickEffect">
                                  <p:stCondLst>
                                    <p:cond delay="0"/>
                                  </p:stCondLst>
                                  <p:childTnLst>
                                    <p:animClr clrSpc="hsl" dir="cw">
                                      <p:cBhvr override="childStyle">
                                        <p:cTn id="31" dur="500" fill="hold"/>
                                        <p:tgtEl>
                                          <p:spTgt spid="17"/>
                                        </p:tgtEl>
                                        <p:attrNameLst>
                                          <p:attrName>style.color</p:attrName>
                                        </p:attrNameLst>
                                      </p:cBhvr>
                                      <p:by>
                                        <p:hsl h="7200000" s="0" l="0"/>
                                      </p:by>
                                    </p:animClr>
                                    <p:animClr clrSpc="hsl" dir="cw">
                                      <p:cBhvr>
                                        <p:cTn id="32" dur="500" fill="hold"/>
                                        <p:tgtEl>
                                          <p:spTgt spid="17"/>
                                        </p:tgtEl>
                                        <p:attrNameLst>
                                          <p:attrName>fillcolor</p:attrName>
                                        </p:attrNameLst>
                                      </p:cBhvr>
                                      <p:by>
                                        <p:hsl h="7200000" s="0" l="0"/>
                                      </p:by>
                                    </p:animClr>
                                    <p:animClr clrSpc="hsl" dir="cw">
                                      <p:cBhvr>
                                        <p:cTn id="33" dur="500" fill="hold"/>
                                        <p:tgtEl>
                                          <p:spTgt spid="17"/>
                                        </p:tgtEl>
                                        <p:attrNameLst>
                                          <p:attrName>stroke.color</p:attrName>
                                        </p:attrNameLst>
                                      </p:cBhvr>
                                      <p:by>
                                        <p:hsl h="7200000" s="0" l="0"/>
                                      </p:by>
                                    </p:animClr>
                                    <p:set>
                                      <p:cBhvr>
                                        <p:cTn id="34" dur="500" fill="hold"/>
                                        <p:tgtEl>
                                          <p:spTgt spid="1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5" restart="whenNotActive" fill="hold" evtFilter="cancelBubble" nodeType="interactiveSeq">
                <p:stCondLst>
                  <p:cond evt="onClick" delay="0">
                    <p:tgtEl>
                      <p:spTgt spid="12"/>
                    </p:tgtEl>
                  </p:cond>
                </p:stCondLst>
                <p:endSync evt="end" delay="0">
                  <p:rtn val="all"/>
                </p:endSync>
                <p:childTnLst>
                  <p:par>
                    <p:cTn id="36" fill="hold">
                      <p:stCondLst>
                        <p:cond delay="0"/>
                      </p:stCondLst>
                      <p:childTnLst>
                        <p:par>
                          <p:cTn id="37" fill="hold">
                            <p:stCondLst>
                              <p:cond delay="0"/>
                            </p:stCondLst>
                            <p:childTnLst>
                              <p:par>
                                <p:cTn id="38" presetID="2" presetClass="mediacall" presetSubtype="0" fill="hold" nodeType="clickEffect">
                                  <p:stCondLst>
                                    <p:cond delay="0"/>
                                  </p:stCondLst>
                                  <p:childTnLst>
                                    <p:cmd type="call" cmd="togglePause">
                                      <p:cBhvr>
                                        <p:cTn id="39" dur="1" fill="hold"/>
                                        <p:tgtEl>
                                          <p:spTgt spid="12"/>
                                        </p:tgtEl>
                                      </p:cBhvr>
                                    </p:cmd>
                                  </p:childTnLst>
                                </p:cTn>
                              </p:par>
                            </p:childTnLst>
                          </p:cTn>
                        </p:par>
                      </p:childTnLst>
                    </p:cTn>
                  </p:par>
                </p:childTnLst>
              </p:cTn>
              <p:nextCondLst>
                <p:cond evt="onClick" delay="0">
                  <p:tgtEl>
                    <p:spTgt spid="12"/>
                  </p:tgtEl>
                </p:cond>
              </p:nextCondLst>
            </p:seq>
            <p:video>
              <p:cMediaNode vol="80000">
                <p:cTn id="40" fill="hold" display="0">
                  <p:stCondLst>
                    <p:cond delay="indefinite"/>
                  </p:stCondLst>
                </p:cTn>
                <p:tgtEl>
                  <p:spTgt spid="12"/>
                </p:tgtEl>
              </p:cMediaNode>
            </p:video>
          </p:childTnLst>
        </p:cTn>
      </p:par>
    </p:tnLst>
    <p:bldLst>
      <p:bldP spid="15" grpId="0" animBg="1"/>
      <p:bldP spid="16" grpId="0" animBg="1"/>
      <p:bldP spid="17" grpId="0" animBg="1"/>
      <p:bldP spid="17" grpId="1" animBg="1"/>
      <p:bldP spid="18" grpId="0" animBg="1"/>
      <p:bldP spid="1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cxnSp>
        <p:nvCxnSpPr>
          <p:cNvPr id="21" name="Straight Connector 20">
            <a:extLst>
              <a:ext uri="{FF2B5EF4-FFF2-40B4-BE49-F238E27FC236}">
                <a16:creationId xmlns:a16="http://schemas.microsoft.com/office/drawing/2014/main" id="{22D1FF8B-0C4C-4AA2-997A-50A980A97E6B}"/>
              </a:ext>
            </a:extLst>
          </p:cNvPr>
          <p:cNvCxnSpPr>
            <a:cxnSpLocks/>
          </p:cNvCxnSpPr>
          <p:nvPr/>
        </p:nvCxnSpPr>
        <p:spPr>
          <a:xfrm>
            <a:off x="3286539" y="1159047"/>
            <a:ext cx="8905461" cy="0"/>
          </a:xfrm>
          <a:prstGeom prst="line">
            <a:avLst/>
          </a:prstGeom>
          <a:ln w="762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pic>
        <p:nvPicPr>
          <p:cNvPr id="12" name="10MOI3">
            <a:hlinkClick r:id="" action="ppaction://media"/>
            <a:extLst>
              <a:ext uri="{FF2B5EF4-FFF2-40B4-BE49-F238E27FC236}">
                <a16:creationId xmlns:a16="http://schemas.microsoft.com/office/drawing/2014/main" id="{70A7596F-6B11-4F23-BE18-EDBD16AF70BA}"/>
              </a:ext>
            </a:extLst>
          </p:cNvPr>
          <p:cNvPicPr>
            <a:picLocks noChangeAspect="1"/>
          </p:cNvPicPr>
          <p:nvPr>
            <a:videoFile r:link="rId2"/>
            <p:extLst>
              <p:ext uri="{DAA4B4D4-6D71-4841-9C94-3DE7FCFB9230}">
                <p14:media xmlns:p14="http://schemas.microsoft.com/office/powerpoint/2010/main" r:embed="rId1"/>
              </p:ext>
            </p:extLst>
          </p:nvPr>
        </p:nvPicPr>
        <p:blipFill>
          <a:blip r:embed="rId6"/>
          <a:stretch>
            <a:fillRect/>
          </a:stretch>
        </p:blipFill>
        <p:spPr>
          <a:xfrm rot="20674058">
            <a:off x="453938" y="509128"/>
            <a:ext cx="2796634" cy="2182460"/>
          </a:xfrm>
          <a:prstGeom prst="rect">
            <a:avLst/>
          </a:prstGeom>
        </p:spPr>
      </p:pic>
      <p:pic>
        <p:nvPicPr>
          <p:cNvPr id="13" name="Picture 12">
            <a:extLst>
              <a:ext uri="{FF2B5EF4-FFF2-40B4-BE49-F238E27FC236}">
                <a16:creationId xmlns:a16="http://schemas.microsoft.com/office/drawing/2014/main" id="{8301CA5E-7D75-4C1C-B9C8-BF24FF5089F0}"/>
              </a:ext>
            </a:extLst>
          </p:cNvPr>
          <p:cNvPicPr>
            <a:picLocks noChangeAspect="1"/>
          </p:cNvPicPr>
          <p:nvPr/>
        </p:nvPicPr>
        <p:blipFill rotWithShape="1">
          <a:blip r:embed="rId7"/>
          <a:srcRect l="4075" t="6299" r="8837" b="5897"/>
          <a:stretch/>
        </p:blipFill>
        <p:spPr>
          <a:xfrm rot="15338478">
            <a:off x="673852" y="49002"/>
            <a:ext cx="2356807" cy="2938709"/>
          </a:xfrm>
          <a:custGeom>
            <a:avLst/>
            <a:gdLst>
              <a:gd name="connsiteX0" fmla="*/ 3050842 w 3374074"/>
              <a:gd name="connsiteY0" fmla="*/ 371274 h 5191676"/>
              <a:gd name="connsiteX1" fmla="*/ 323235 w 3374074"/>
              <a:gd name="connsiteY1" fmla="*/ 371274 h 5191676"/>
              <a:gd name="connsiteX2" fmla="*/ 323234 w 3374074"/>
              <a:gd name="connsiteY2" fmla="*/ 4821109 h 5191676"/>
              <a:gd name="connsiteX3" fmla="*/ 3050841 w 3374074"/>
              <a:gd name="connsiteY3" fmla="*/ 4821110 h 5191676"/>
              <a:gd name="connsiteX4" fmla="*/ 3374074 w 3374074"/>
              <a:gd name="connsiteY4" fmla="*/ 0 h 5191676"/>
              <a:gd name="connsiteX5" fmla="*/ 3374074 w 3374074"/>
              <a:gd name="connsiteY5" fmla="*/ 5191676 h 5191676"/>
              <a:gd name="connsiteX6" fmla="*/ 0 w 3374074"/>
              <a:gd name="connsiteY6" fmla="*/ 5191675 h 5191676"/>
              <a:gd name="connsiteX7" fmla="*/ 0 w 3374074"/>
              <a:gd name="connsiteY7" fmla="*/ 0 h 5191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74074" h="5191676">
                <a:moveTo>
                  <a:pt x="3050842" y="371274"/>
                </a:moveTo>
                <a:lnTo>
                  <a:pt x="323235" y="371274"/>
                </a:lnTo>
                <a:lnTo>
                  <a:pt x="323234" y="4821109"/>
                </a:lnTo>
                <a:lnTo>
                  <a:pt x="3050841" y="4821110"/>
                </a:lnTo>
                <a:close/>
                <a:moveTo>
                  <a:pt x="3374074" y="0"/>
                </a:moveTo>
                <a:lnTo>
                  <a:pt x="3374074" y="5191676"/>
                </a:lnTo>
                <a:lnTo>
                  <a:pt x="0" y="5191675"/>
                </a:lnTo>
                <a:lnTo>
                  <a:pt x="0" y="0"/>
                </a:lnTo>
                <a:close/>
              </a:path>
            </a:pathLst>
          </a:custGeom>
        </p:spPr>
      </p:pic>
      <p:sp>
        <p:nvSpPr>
          <p:cNvPr id="10" name="Freeform: Shape 9">
            <a:extLst>
              <a:ext uri="{FF2B5EF4-FFF2-40B4-BE49-F238E27FC236}">
                <a16:creationId xmlns:a16="http://schemas.microsoft.com/office/drawing/2014/main" id="{F6A38DF0-3F39-44FA-9250-699C2006F297}"/>
              </a:ext>
            </a:extLst>
          </p:cNvPr>
          <p:cNvSpPr/>
          <p:nvPr/>
        </p:nvSpPr>
        <p:spPr>
          <a:xfrm flipH="1">
            <a:off x="3972612" y="266655"/>
            <a:ext cx="7899142" cy="1860565"/>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rgbClr val="0070C0"/>
          </a:solidFill>
          <a:ln w="38100" cap="flat" cmpd="sng" algn="ctr">
            <a:solidFill>
              <a:sysClr val="window" lastClr="FFFFFF"/>
            </a:solidFill>
            <a:prstDash val="solid"/>
            <a:miter lim="800000"/>
          </a:ln>
          <a:effectLst>
            <a:innerShdw blurRad="114300">
              <a:prstClr val="black"/>
            </a:innerShdw>
          </a:effectLst>
          <a:scene3d>
            <a:camera prst="orthographicFront"/>
            <a:lightRig rig="threePt" dir="t"/>
          </a:scene3d>
          <a:sp3d>
            <a:bevelT prst="relaxedInset"/>
          </a:sp3d>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cxnSp>
        <p:nvCxnSpPr>
          <p:cNvPr id="11" name="Straight Connector 10">
            <a:extLst>
              <a:ext uri="{FF2B5EF4-FFF2-40B4-BE49-F238E27FC236}">
                <a16:creationId xmlns:a16="http://schemas.microsoft.com/office/drawing/2014/main" id="{7753C32C-006E-4A92-852D-FCAF78B78368}"/>
              </a:ext>
            </a:extLst>
          </p:cNvPr>
          <p:cNvCxnSpPr/>
          <p:nvPr/>
        </p:nvCxnSpPr>
        <p:spPr>
          <a:xfrm>
            <a:off x="41679" y="3928771"/>
            <a:ext cx="12192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E2F53D9-0A2F-45ED-958E-20C9C2BF479C}"/>
              </a:ext>
            </a:extLst>
          </p:cNvPr>
          <p:cNvCxnSpPr/>
          <p:nvPr/>
        </p:nvCxnSpPr>
        <p:spPr>
          <a:xfrm>
            <a:off x="41679" y="5715270"/>
            <a:ext cx="12192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15" name="bang a">
            <a:extLst>
              <a:ext uri="{FF2B5EF4-FFF2-40B4-BE49-F238E27FC236}">
                <a16:creationId xmlns:a16="http://schemas.microsoft.com/office/drawing/2014/main" id="{83F04E98-1B92-47BF-96D7-43520D79D72C}"/>
              </a:ext>
            </a:extLst>
          </p:cNvPr>
          <p:cNvSpPr/>
          <p:nvPr/>
        </p:nvSpPr>
        <p:spPr>
          <a:xfrm flipH="1">
            <a:off x="846227" y="3429000"/>
            <a:ext cx="5249773" cy="1054033"/>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kumimoji="0" lang="en-US" sz="28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A</a:t>
            </a:r>
            <a:r>
              <a:rPr lang="en-US" sz="2800" b="1" dirty="0">
                <a:solidFill>
                  <a:prstClr val="white"/>
                </a:solidFill>
                <a:latin typeface="Times New Roman" panose="02020603050405020304" pitchFamily="18" charset="0"/>
                <a:cs typeface="Times New Roman" panose="02020603050405020304" pitchFamily="18" charset="0"/>
              </a:rPr>
              <a:t>.</a:t>
            </a:r>
            <a:r>
              <a:rPr lang="en-US" sz="2800" b="1" dirty="0" err="1">
                <a:solidFill>
                  <a:prstClr val="white"/>
                </a:solidFill>
                <a:latin typeface="Times New Roman" panose="02020603050405020304" pitchFamily="18" charset="0"/>
                <a:cs typeface="Times New Roman" panose="02020603050405020304" pitchFamily="18" charset="0"/>
              </a:rPr>
              <a:t>Lực</a:t>
            </a:r>
            <a:r>
              <a:rPr lang="en-US" sz="2800" b="1" dirty="0">
                <a:solidFill>
                  <a:prstClr val="white"/>
                </a:solidFill>
                <a:latin typeface="Times New Roman" panose="02020603050405020304" pitchFamily="18" charset="0"/>
                <a:cs typeface="Times New Roman" panose="02020603050405020304" pitchFamily="18" charset="0"/>
              </a:rPr>
              <a:t> </a:t>
            </a:r>
            <a:r>
              <a:rPr lang="en-US" sz="2800" b="1" dirty="0" err="1">
                <a:solidFill>
                  <a:prstClr val="white"/>
                </a:solidFill>
                <a:latin typeface="Times New Roman" panose="02020603050405020304" pitchFamily="18" charset="0"/>
                <a:cs typeface="Times New Roman" panose="02020603050405020304" pitchFamily="18" charset="0"/>
              </a:rPr>
              <a:t>kéo</a:t>
            </a:r>
            <a:r>
              <a:rPr lang="en-US" sz="2800" b="1" dirty="0">
                <a:solidFill>
                  <a:prstClr val="white"/>
                </a:solidFill>
                <a:latin typeface="Times New Roman" panose="02020603050405020304" pitchFamily="18" charset="0"/>
                <a:cs typeface="Times New Roman" panose="02020603050405020304" pitchFamily="18" charset="0"/>
              </a:rPr>
              <a:t> do </a:t>
            </a:r>
            <a:r>
              <a:rPr lang="en-US" sz="2800" b="1" dirty="0" err="1">
                <a:solidFill>
                  <a:prstClr val="white"/>
                </a:solidFill>
                <a:latin typeface="Times New Roman" panose="02020603050405020304" pitchFamily="18" charset="0"/>
                <a:cs typeface="Times New Roman" panose="02020603050405020304" pitchFamily="18" charset="0"/>
              </a:rPr>
              <a:t>đầu</a:t>
            </a:r>
            <a:r>
              <a:rPr lang="en-US" sz="2800" b="1" dirty="0">
                <a:solidFill>
                  <a:prstClr val="white"/>
                </a:solidFill>
                <a:latin typeface="Times New Roman" panose="02020603050405020304" pitchFamily="18" charset="0"/>
                <a:cs typeface="Times New Roman" panose="02020603050405020304" pitchFamily="18" charset="0"/>
              </a:rPr>
              <a:t> </a:t>
            </a:r>
            <a:r>
              <a:rPr lang="en-US" sz="2800" b="1" dirty="0" err="1">
                <a:solidFill>
                  <a:prstClr val="white"/>
                </a:solidFill>
                <a:latin typeface="Times New Roman" panose="02020603050405020304" pitchFamily="18" charset="0"/>
                <a:cs typeface="Times New Roman" panose="02020603050405020304" pitchFamily="18" charset="0"/>
              </a:rPr>
              <a:t>tàu</a:t>
            </a:r>
            <a:r>
              <a:rPr lang="en-US" sz="2800" b="1" dirty="0">
                <a:solidFill>
                  <a:prstClr val="white"/>
                </a:solidFill>
                <a:latin typeface="Times New Roman" panose="02020603050405020304" pitchFamily="18" charset="0"/>
                <a:cs typeface="Times New Roman" panose="02020603050405020304" pitchFamily="18" charset="0"/>
              </a:rPr>
              <a:t> </a:t>
            </a:r>
            <a:r>
              <a:rPr lang="en-US" sz="2800" b="1" dirty="0" err="1">
                <a:solidFill>
                  <a:prstClr val="white"/>
                </a:solidFill>
                <a:latin typeface="Times New Roman" panose="02020603050405020304" pitchFamily="18" charset="0"/>
                <a:cs typeface="Times New Roman" panose="02020603050405020304" pitchFamily="18" charset="0"/>
              </a:rPr>
              <a:t>tác</a:t>
            </a:r>
            <a:r>
              <a:rPr lang="en-US" sz="2800" b="1" dirty="0">
                <a:solidFill>
                  <a:prstClr val="white"/>
                </a:solidFill>
                <a:latin typeface="Times New Roman" panose="02020603050405020304" pitchFamily="18" charset="0"/>
                <a:cs typeface="Times New Roman" panose="02020603050405020304" pitchFamily="18" charset="0"/>
              </a:rPr>
              <a:t> </a:t>
            </a:r>
            <a:r>
              <a:rPr lang="en-US" sz="2800" b="1" dirty="0" err="1">
                <a:solidFill>
                  <a:prstClr val="white"/>
                </a:solidFill>
                <a:latin typeface="Times New Roman" panose="02020603050405020304" pitchFamily="18" charset="0"/>
                <a:cs typeface="Times New Roman" panose="02020603050405020304" pitchFamily="18" charset="0"/>
              </a:rPr>
              <a:t>dụng</a:t>
            </a:r>
            <a:r>
              <a:rPr lang="en-US" sz="2800" b="1" dirty="0">
                <a:solidFill>
                  <a:prstClr val="white"/>
                </a:solidFill>
                <a:latin typeface="Times New Roman" panose="02020603050405020304" pitchFamily="18" charset="0"/>
                <a:cs typeface="Times New Roman" panose="02020603050405020304" pitchFamily="18" charset="0"/>
              </a:rPr>
              <a:t> </a:t>
            </a:r>
            <a:r>
              <a:rPr lang="en-US" sz="2800" b="1" dirty="0" err="1">
                <a:solidFill>
                  <a:prstClr val="white"/>
                </a:solidFill>
                <a:latin typeface="Times New Roman" panose="02020603050405020304" pitchFamily="18" charset="0"/>
                <a:cs typeface="Times New Roman" panose="02020603050405020304" pitchFamily="18" charset="0"/>
              </a:rPr>
              <a:t>lên</a:t>
            </a:r>
            <a:r>
              <a:rPr lang="en-US" sz="2800" b="1" dirty="0">
                <a:solidFill>
                  <a:prstClr val="white"/>
                </a:solidFill>
                <a:latin typeface="Times New Roman" panose="02020603050405020304" pitchFamily="18" charset="0"/>
                <a:cs typeface="Times New Roman" panose="02020603050405020304" pitchFamily="18" charset="0"/>
              </a:rPr>
              <a:t> toa </a:t>
            </a:r>
            <a:r>
              <a:rPr lang="en-US" sz="2800" b="1" dirty="0" err="1">
                <a:solidFill>
                  <a:prstClr val="white"/>
                </a:solidFill>
                <a:latin typeface="Times New Roman" panose="02020603050405020304" pitchFamily="18" charset="0"/>
                <a:cs typeface="Times New Roman" panose="02020603050405020304" pitchFamily="18" charset="0"/>
              </a:rPr>
              <a:t>tàu</a:t>
            </a:r>
            <a:r>
              <a:rPr lang="en-US" sz="2800" b="1" dirty="0">
                <a:solidFill>
                  <a:prstClr val="white"/>
                </a:solidFill>
                <a:latin typeface="Times New Roman" panose="02020603050405020304" pitchFamily="18" charset="0"/>
                <a:cs typeface="Times New Roman" panose="02020603050405020304" pitchFamily="18" charset="0"/>
              </a:rPr>
              <a:t>.   </a:t>
            </a:r>
            <a:endParaRPr kumimoji="0" lang="en-US" sz="28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16" name="bang a">
            <a:extLst>
              <a:ext uri="{FF2B5EF4-FFF2-40B4-BE49-F238E27FC236}">
                <a16:creationId xmlns:a16="http://schemas.microsoft.com/office/drawing/2014/main" id="{312CB50E-FBB3-4A74-9AA2-BFDFED82119B}"/>
              </a:ext>
            </a:extLst>
          </p:cNvPr>
          <p:cNvSpPr/>
          <p:nvPr/>
        </p:nvSpPr>
        <p:spPr>
          <a:xfrm flipH="1">
            <a:off x="6539953" y="3325124"/>
            <a:ext cx="5249773" cy="1169504"/>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2800" b="1" dirty="0">
                <a:solidFill>
                  <a:prstClr val="white"/>
                </a:solidFill>
                <a:latin typeface="Times New Roman" panose="02020603050405020304" pitchFamily="18" charset="0"/>
                <a:cs typeface="Times New Roman" panose="02020603050405020304" pitchFamily="18" charset="0"/>
              </a:rPr>
              <a:t>B. </a:t>
            </a:r>
            <a:r>
              <a:rPr lang="en-US" sz="2800" b="1" dirty="0" err="1">
                <a:solidFill>
                  <a:prstClr val="white"/>
                </a:solidFill>
                <a:latin typeface="Times New Roman" panose="02020603050405020304" pitchFamily="18" charset="0"/>
                <a:cs typeface="Times New Roman" panose="02020603050405020304" pitchFamily="18" charset="0"/>
              </a:rPr>
              <a:t>Trọng</a:t>
            </a:r>
            <a:r>
              <a:rPr lang="en-US" sz="2800" b="1" dirty="0">
                <a:solidFill>
                  <a:prstClr val="white"/>
                </a:solidFill>
                <a:latin typeface="Times New Roman" panose="02020603050405020304" pitchFamily="18" charset="0"/>
                <a:cs typeface="Times New Roman" panose="02020603050405020304" pitchFamily="18" charset="0"/>
              </a:rPr>
              <a:t> </a:t>
            </a:r>
            <a:r>
              <a:rPr lang="en-US" sz="2800" b="1" dirty="0" err="1">
                <a:solidFill>
                  <a:prstClr val="white"/>
                </a:solidFill>
                <a:latin typeface="Times New Roman" panose="02020603050405020304" pitchFamily="18" charset="0"/>
                <a:cs typeface="Times New Roman" panose="02020603050405020304" pitchFamily="18" charset="0"/>
              </a:rPr>
              <a:t>lực</a:t>
            </a:r>
            <a:r>
              <a:rPr lang="en-US" sz="2800" b="1" dirty="0">
                <a:solidFill>
                  <a:prstClr val="white"/>
                </a:solidFill>
                <a:latin typeface="Times New Roman" panose="02020603050405020304" pitchFamily="18" charset="0"/>
                <a:cs typeface="Times New Roman" panose="02020603050405020304" pitchFamily="18" charset="0"/>
              </a:rPr>
              <a:t> </a:t>
            </a:r>
            <a:r>
              <a:rPr lang="en-US" sz="2800" b="1" dirty="0" err="1">
                <a:solidFill>
                  <a:prstClr val="white"/>
                </a:solidFill>
                <a:latin typeface="Times New Roman" panose="02020603050405020304" pitchFamily="18" charset="0"/>
                <a:cs typeface="Times New Roman" panose="02020603050405020304" pitchFamily="18" charset="0"/>
              </a:rPr>
              <a:t>của</a:t>
            </a:r>
            <a:r>
              <a:rPr lang="en-US" sz="2800" b="1" dirty="0">
                <a:solidFill>
                  <a:prstClr val="white"/>
                </a:solidFill>
                <a:latin typeface="Times New Roman" panose="02020603050405020304" pitchFamily="18" charset="0"/>
                <a:cs typeface="Times New Roman" panose="02020603050405020304" pitchFamily="18" charset="0"/>
              </a:rPr>
              <a:t> </a:t>
            </a:r>
            <a:r>
              <a:rPr lang="en-US" sz="2800" b="1" dirty="0" err="1">
                <a:solidFill>
                  <a:prstClr val="white"/>
                </a:solidFill>
                <a:latin typeface="Times New Roman" panose="02020603050405020304" pitchFamily="18" charset="0"/>
                <a:cs typeface="Times New Roman" panose="02020603050405020304" pitchFamily="18" charset="0"/>
              </a:rPr>
              <a:t>tàu</a:t>
            </a:r>
            <a:r>
              <a:rPr lang="en-US" sz="2800" b="1" dirty="0">
                <a:solidFill>
                  <a:prstClr val="white"/>
                </a:solidFill>
                <a:latin typeface="Times New Roman" panose="02020603050405020304" pitchFamily="18" charset="0"/>
                <a:cs typeface="Times New Roman" panose="02020603050405020304" pitchFamily="18" charset="0"/>
              </a:rPr>
              <a:t>.</a:t>
            </a:r>
            <a:endParaRPr kumimoji="0" lang="en-US" sz="28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17" name="bang a">
            <a:extLst>
              <a:ext uri="{FF2B5EF4-FFF2-40B4-BE49-F238E27FC236}">
                <a16:creationId xmlns:a16="http://schemas.microsoft.com/office/drawing/2014/main" id="{F15C04E7-87CF-4C42-877A-A88DC8B3A917}"/>
              </a:ext>
            </a:extLst>
          </p:cNvPr>
          <p:cNvSpPr/>
          <p:nvPr/>
        </p:nvSpPr>
        <p:spPr>
          <a:xfrm flipH="1">
            <a:off x="887906" y="5180026"/>
            <a:ext cx="5249773" cy="1032446"/>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vi-VN" sz="2800" b="1" dirty="0">
                <a:solidFill>
                  <a:prstClr val="white"/>
                </a:solidFill>
                <a:latin typeface="Times New Roman" panose="02020603050405020304" pitchFamily="18" charset="0"/>
                <a:cs typeface="Times New Roman" panose="02020603050405020304" pitchFamily="18" charset="0"/>
              </a:rPr>
              <a:t>C. Lực ma sát giữa tàu và đường ray</a:t>
            </a:r>
            <a:endParaRPr kumimoji="0" lang="en-US" sz="28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18" name="bang a">
            <a:extLst>
              <a:ext uri="{FF2B5EF4-FFF2-40B4-BE49-F238E27FC236}">
                <a16:creationId xmlns:a16="http://schemas.microsoft.com/office/drawing/2014/main" id="{19EED264-AA5C-4A8D-A5B5-5AE82B5E165D}"/>
              </a:ext>
            </a:extLst>
          </p:cNvPr>
          <p:cNvSpPr/>
          <p:nvPr/>
        </p:nvSpPr>
        <p:spPr>
          <a:xfrm flipH="1">
            <a:off x="6621981" y="5180028"/>
            <a:ext cx="5249773" cy="1070483"/>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kumimoji="0" lang="vi-VN" sz="2800" b="1" i="0" u="none" strike="noStrike" kern="1200" cap="none" spc="0" normalizeH="0" baseline="0" noProof="0" dirty="0">
                <a:ln>
                  <a:noFill/>
                </a:ln>
                <a:solidFill>
                  <a:prstClr val="white"/>
                </a:solidFill>
                <a:effectLst/>
                <a:uLnTx/>
                <a:uFillTx/>
                <a:latin typeface="Times New Roman" panose="02020603050405020304" pitchFamily="18" charset="0"/>
              </a:rPr>
              <a:t>D.</a:t>
            </a:r>
            <a:r>
              <a:rPr lang="pt-BR" sz="2800" b="1" dirty="0">
                <a:solidFill>
                  <a:prstClr val="white"/>
                </a:solidFill>
                <a:latin typeface="Times New Roman" panose="02020603050405020304" pitchFamily="18" charset="0"/>
              </a:rPr>
              <a:t> Cả 3 lực trên</a:t>
            </a:r>
            <a:r>
              <a:rPr lang="pt-BR" sz="3600" b="1" dirty="0">
                <a:solidFill>
                  <a:prstClr val="white"/>
                </a:solidFill>
                <a:latin typeface="Times New Roman" panose="02020603050405020304" pitchFamily="18" charset="0"/>
              </a:rPr>
              <a:t>.</a:t>
            </a:r>
            <a:r>
              <a:rPr kumimoji="0" lang="vi-VN" sz="36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mn-cs"/>
              </a:rPr>
              <a:t> </a:t>
            </a:r>
            <a:endParaRPr kumimoji="0" lang="en-US" sz="3600" b="1" i="0" u="none" strike="noStrike" kern="1200" cap="none" spc="0" normalizeH="0" baseline="0" noProof="0" dirty="0">
              <a:ln>
                <a:noFill/>
              </a:ln>
              <a:solidFill>
                <a:prstClr val="white"/>
              </a:solidFill>
              <a:effectLst/>
              <a:uLnTx/>
              <a:uFillTx/>
              <a:latin typeface="Calibri Light" panose="020F0302020204030204"/>
              <a:ea typeface="+mn-ea"/>
              <a:cs typeface="+mn-cs"/>
            </a:endParaRPr>
          </a:p>
        </p:txBody>
      </p:sp>
      <p:sp>
        <p:nvSpPr>
          <p:cNvPr id="19" name="TextBox 18">
            <a:extLst>
              <a:ext uri="{FF2B5EF4-FFF2-40B4-BE49-F238E27FC236}">
                <a16:creationId xmlns:a16="http://schemas.microsoft.com/office/drawing/2014/main" id="{EFBF0DE1-E3CD-4E44-BDCF-70C34F08BD29}"/>
              </a:ext>
            </a:extLst>
          </p:cNvPr>
          <p:cNvSpPr txBox="1"/>
          <p:nvPr/>
        </p:nvSpPr>
        <p:spPr>
          <a:xfrm>
            <a:off x="4387679" y="458392"/>
            <a:ext cx="7298544" cy="1569660"/>
          </a:xfrm>
          <a:prstGeom prst="rect">
            <a:avLst/>
          </a:prstGeom>
          <a:noFill/>
        </p:spPr>
        <p:txBody>
          <a:bodyPr wrap="square" rtlCol="0">
            <a:spAutoFit/>
          </a:bodyPr>
          <a:lstStyle/>
          <a:p>
            <a:pPr lvl="0">
              <a:defRPr/>
            </a:pPr>
            <a:r>
              <a:rPr lang="en-US" sz="3200" b="1" dirty="0" err="1">
                <a:solidFill>
                  <a:prstClr val="white"/>
                </a:solidFill>
                <a:latin typeface="Times New Roman" panose="02020603050405020304" pitchFamily="18" charset="0"/>
                <a:cs typeface="Times New Roman" panose="02020603050405020304" pitchFamily="18" charset="0"/>
              </a:rPr>
              <a:t>Câu</a:t>
            </a:r>
            <a:r>
              <a:rPr lang="en-US" sz="3200" b="1" dirty="0">
                <a:solidFill>
                  <a:prstClr val="white"/>
                </a:solidFill>
                <a:latin typeface="Times New Roman" panose="02020603050405020304" pitchFamily="18" charset="0"/>
                <a:cs typeface="Times New Roman" panose="02020603050405020304" pitchFamily="18" charset="0"/>
              </a:rPr>
              <a:t> 3: </a:t>
            </a:r>
            <a:r>
              <a:rPr lang="vi-VN" sz="3200" b="1" dirty="0">
                <a:solidFill>
                  <a:prstClr val="white"/>
                </a:solidFill>
                <a:latin typeface="Times New Roman" panose="02020603050405020304" pitchFamily="18" charset="0"/>
                <a:cs typeface="Times New Roman" panose="02020603050405020304" pitchFamily="18" charset="0"/>
              </a:rPr>
              <a:t>Khi đoàn tàu đang chuyển động trên đường nằm ngang thì áp lực có độ lớn bằng lực nào?</a:t>
            </a:r>
            <a:endParaRPr kumimoji="0" lang="en-US" sz="3200"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40808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arn(inVertical)">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barn(inVertical)">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barn(inVertical)">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barn(inVertical)">
                                      <p:cBhvr>
                                        <p:cTn id="27" dur="500"/>
                                        <p:tgtEl>
                                          <p:spTgt spid="18"/>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mph" presetSubtype="0" fill="hold" grpId="1" nodeType="clickEffect">
                                  <p:stCondLst>
                                    <p:cond delay="0"/>
                                  </p:stCondLst>
                                  <p:childTnLst>
                                    <p:animClr clrSpc="hsl" dir="cw">
                                      <p:cBhvr override="childStyle">
                                        <p:cTn id="31" dur="500" fill="hold"/>
                                        <p:tgtEl>
                                          <p:spTgt spid="16"/>
                                        </p:tgtEl>
                                        <p:attrNameLst>
                                          <p:attrName>style.color</p:attrName>
                                        </p:attrNameLst>
                                      </p:cBhvr>
                                      <p:by>
                                        <p:hsl h="7200000" s="0" l="0"/>
                                      </p:by>
                                    </p:animClr>
                                    <p:animClr clrSpc="hsl" dir="cw">
                                      <p:cBhvr>
                                        <p:cTn id="32" dur="500" fill="hold"/>
                                        <p:tgtEl>
                                          <p:spTgt spid="16"/>
                                        </p:tgtEl>
                                        <p:attrNameLst>
                                          <p:attrName>fillcolor</p:attrName>
                                        </p:attrNameLst>
                                      </p:cBhvr>
                                      <p:by>
                                        <p:hsl h="7200000" s="0" l="0"/>
                                      </p:by>
                                    </p:animClr>
                                    <p:animClr clrSpc="hsl" dir="cw">
                                      <p:cBhvr>
                                        <p:cTn id="33" dur="500" fill="hold"/>
                                        <p:tgtEl>
                                          <p:spTgt spid="16"/>
                                        </p:tgtEl>
                                        <p:attrNameLst>
                                          <p:attrName>stroke.color</p:attrName>
                                        </p:attrNameLst>
                                      </p:cBhvr>
                                      <p:by>
                                        <p:hsl h="7200000" s="0" l="0"/>
                                      </p:by>
                                    </p:animClr>
                                    <p:set>
                                      <p:cBhvr>
                                        <p:cTn id="34" dur="500" fill="hold"/>
                                        <p:tgtEl>
                                          <p:spTgt spid="1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5" restart="whenNotActive" fill="hold" evtFilter="cancelBubble" nodeType="interactiveSeq">
                <p:stCondLst>
                  <p:cond evt="onClick" delay="0">
                    <p:tgtEl>
                      <p:spTgt spid="12"/>
                    </p:tgtEl>
                  </p:cond>
                </p:stCondLst>
                <p:endSync evt="end" delay="0">
                  <p:rtn val="all"/>
                </p:endSync>
                <p:childTnLst>
                  <p:par>
                    <p:cTn id="36" fill="hold">
                      <p:stCondLst>
                        <p:cond delay="0"/>
                      </p:stCondLst>
                      <p:childTnLst>
                        <p:par>
                          <p:cTn id="37" fill="hold">
                            <p:stCondLst>
                              <p:cond delay="0"/>
                            </p:stCondLst>
                            <p:childTnLst>
                              <p:par>
                                <p:cTn id="38" presetID="2" presetClass="mediacall" presetSubtype="0" fill="hold" nodeType="clickEffect">
                                  <p:stCondLst>
                                    <p:cond delay="0"/>
                                  </p:stCondLst>
                                  <p:childTnLst>
                                    <p:cmd type="call" cmd="togglePause">
                                      <p:cBhvr>
                                        <p:cTn id="39" dur="1" fill="hold"/>
                                        <p:tgtEl>
                                          <p:spTgt spid="12"/>
                                        </p:tgtEl>
                                      </p:cBhvr>
                                    </p:cmd>
                                  </p:childTnLst>
                                </p:cTn>
                              </p:par>
                            </p:childTnLst>
                          </p:cTn>
                        </p:par>
                      </p:childTnLst>
                    </p:cTn>
                  </p:par>
                </p:childTnLst>
              </p:cTn>
              <p:nextCondLst>
                <p:cond evt="onClick" delay="0">
                  <p:tgtEl>
                    <p:spTgt spid="12"/>
                  </p:tgtEl>
                </p:cond>
              </p:nextCondLst>
            </p:seq>
            <p:video>
              <p:cMediaNode vol="80000">
                <p:cTn id="40" fill="hold" display="0">
                  <p:stCondLst>
                    <p:cond delay="indefinite"/>
                  </p:stCondLst>
                </p:cTn>
                <p:tgtEl>
                  <p:spTgt spid="12"/>
                </p:tgtEl>
              </p:cMediaNode>
            </p:video>
          </p:childTnLst>
        </p:cTn>
      </p:par>
    </p:tnLst>
    <p:bldLst>
      <p:bldP spid="15" grpId="0" animBg="1"/>
      <p:bldP spid="16" grpId="0" animBg="1"/>
      <p:bldP spid="16" grpId="1" animBg="1"/>
      <p:bldP spid="17" grpId="0" animBg="1"/>
      <p:bldP spid="18" grpId="0" animBg="1"/>
      <p:bldP spid="1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cxnSp>
        <p:nvCxnSpPr>
          <p:cNvPr id="21" name="Straight Connector 20">
            <a:extLst>
              <a:ext uri="{FF2B5EF4-FFF2-40B4-BE49-F238E27FC236}">
                <a16:creationId xmlns:a16="http://schemas.microsoft.com/office/drawing/2014/main" id="{22D1FF8B-0C4C-4AA2-997A-50A980A97E6B}"/>
              </a:ext>
            </a:extLst>
          </p:cNvPr>
          <p:cNvCxnSpPr>
            <a:cxnSpLocks/>
          </p:cNvCxnSpPr>
          <p:nvPr/>
        </p:nvCxnSpPr>
        <p:spPr>
          <a:xfrm>
            <a:off x="3286539" y="1159047"/>
            <a:ext cx="8905461" cy="0"/>
          </a:xfrm>
          <a:prstGeom prst="line">
            <a:avLst/>
          </a:prstGeom>
          <a:ln w="762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pic>
        <p:nvPicPr>
          <p:cNvPr id="12" name="10MOI3">
            <a:hlinkClick r:id="" action="ppaction://media"/>
            <a:extLst>
              <a:ext uri="{FF2B5EF4-FFF2-40B4-BE49-F238E27FC236}">
                <a16:creationId xmlns:a16="http://schemas.microsoft.com/office/drawing/2014/main" id="{70A7596F-6B11-4F23-BE18-EDBD16AF70BA}"/>
              </a:ext>
            </a:extLst>
          </p:cNvPr>
          <p:cNvPicPr>
            <a:picLocks noChangeAspect="1"/>
          </p:cNvPicPr>
          <p:nvPr>
            <a:videoFile r:link="rId2"/>
            <p:extLst>
              <p:ext uri="{DAA4B4D4-6D71-4841-9C94-3DE7FCFB9230}">
                <p14:media xmlns:p14="http://schemas.microsoft.com/office/powerpoint/2010/main" r:embed="rId1"/>
              </p:ext>
            </p:extLst>
          </p:nvPr>
        </p:nvPicPr>
        <p:blipFill>
          <a:blip r:embed="rId6"/>
          <a:stretch>
            <a:fillRect/>
          </a:stretch>
        </p:blipFill>
        <p:spPr>
          <a:xfrm rot="20674058">
            <a:off x="453938" y="509128"/>
            <a:ext cx="2796634" cy="2182460"/>
          </a:xfrm>
          <a:prstGeom prst="rect">
            <a:avLst/>
          </a:prstGeom>
        </p:spPr>
      </p:pic>
      <p:pic>
        <p:nvPicPr>
          <p:cNvPr id="13" name="Picture 12">
            <a:extLst>
              <a:ext uri="{FF2B5EF4-FFF2-40B4-BE49-F238E27FC236}">
                <a16:creationId xmlns:a16="http://schemas.microsoft.com/office/drawing/2014/main" id="{8301CA5E-7D75-4C1C-B9C8-BF24FF5089F0}"/>
              </a:ext>
            </a:extLst>
          </p:cNvPr>
          <p:cNvPicPr>
            <a:picLocks noChangeAspect="1"/>
          </p:cNvPicPr>
          <p:nvPr/>
        </p:nvPicPr>
        <p:blipFill rotWithShape="1">
          <a:blip r:embed="rId7"/>
          <a:srcRect l="4075" t="6299" r="8837" b="5897"/>
          <a:stretch/>
        </p:blipFill>
        <p:spPr>
          <a:xfrm rot="15338478">
            <a:off x="673852" y="49002"/>
            <a:ext cx="2356807" cy="2938709"/>
          </a:xfrm>
          <a:custGeom>
            <a:avLst/>
            <a:gdLst>
              <a:gd name="connsiteX0" fmla="*/ 3050842 w 3374074"/>
              <a:gd name="connsiteY0" fmla="*/ 371274 h 5191676"/>
              <a:gd name="connsiteX1" fmla="*/ 323235 w 3374074"/>
              <a:gd name="connsiteY1" fmla="*/ 371274 h 5191676"/>
              <a:gd name="connsiteX2" fmla="*/ 323234 w 3374074"/>
              <a:gd name="connsiteY2" fmla="*/ 4821109 h 5191676"/>
              <a:gd name="connsiteX3" fmla="*/ 3050841 w 3374074"/>
              <a:gd name="connsiteY3" fmla="*/ 4821110 h 5191676"/>
              <a:gd name="connsiteX4" fmla="*/ 3374074 w 3374074"/>
              <a:gd name="connsiteY4" fmla="*/ 0 h 5191676"/>
              <a:gd name="connsiteX5" fmla="*/ 3374074 w 3374074"/>
              <a:gd name="connsiteY5" fmla="*/ 5191676 h 5191676"/>
              <a:gd name="connsiteX6" fmla="*/ 0 w 3374074"/>
              <a:gd name="connsiteY6" fmla="*/ 5191675 h 5191676"/>
              <a:gd name="connsiteX7" fmla="*/ 0 w 3374074"/>
              <a:gd name="connsiteY7" fmla="*/ 0 h 5191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74074" h="5191676">
                <a:moveTo>
                  <a:pt x="3050842" y="371274"/>
                </a:moveTo>
                <a:lnTo>
                  <a:pt x="323235" y="371274"/>
                </a:lnTo>
                <a:lnTo>
                  <a:pt x="323234" y="4821109"/>
                </a:lnTo>
                <a:lnTo>
                  <a:pt x="3050841" y="4821110"/>
                </a:lnTo>
                <a:close/>
                <a:moveTo>
                  <a:pt x="3374074" y="0"/>
                </a:moveTo>
                <a:lnTo>
                  <a:pt x="3374074" y="5191676"/>
                </a:lnTo>
                <a:lnTo>
                  <a:pt x="0" y="5191675"/>
                </a:lnTo>
                <a:lnTo>
                  <a:pt x="0" y="0"/>
                </a:lnTo>
                <a:close/>
              </a:path>
            </a:pathLst>
          </a:custGeom>
        </p:spPr>
      </p:pic>
      <p:sp>
        <p:nvSpPr>
          <p:cNvPr id="10" name="Freeform: Shape 9">
            <a:extLst>
              <a:ext uri="{FF2B5EF4-FFF2-40B4-BE49-F238E27FC236}">
                <a16:creationId xmlns:a16="http://schemas.microsoft.com/office/drawing/2014/main" id="{F6A38DF0-3F39-44FA-9250-699C2006F297}"/>
              </a:ext>
            </a:extLst>
          </p:cNvPr>
          <p:cNvSpPr/>
          <p:nvPr/>
        </p:nvSpPr>
        <p:spPr>
          <a:xfrm flipH="1">
            <a:off x="3930401" y="311742"/>
            <a:ext cx="7899142" cy="1720253"/>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rgbClr val="0070C0"/>
          </a:solidFill>
          <a:ln w="38100" cap="flat" cmpd="sng" algn="ctr">
            <a:solidFill>
              <a:sysClr val="window" lastClr="FFFFFF"/>
            </a:solidFill>
            <a:prstDash val="solid"/>
            <a:miter lim="800000"/>
          </a:ln>
          <a:effectLst>
            <a:innerShdw blurRad="114300">
              <a:prstClr val="black"/>
            </a:innerShdw>
          </a:effectLst>
          <a:scene3d>
            <a:camera prst="orthographicFront"/>
            <a:lightRig rig="threePt" dir="t"/>
          </a:scene3d>
          <a:sp3d>
            <a:bevelT prst="relaxedInset"/>
          </a:sp3d>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cxnSp>
        <p:nvCxnSpPr>
          <p:cNvPr id="11" name="Straight Connector 10">
            <a:extLst>
              <a:ext uri="{FF2B5EF4-FFF2-40B4-BE49-F238E27FC236}">
                <a16:creationId xmlns:a16="http://schemas.microsoft.com/office/drawing/2014/main" id="{7753C32C-006E-4A92-852D-FCAF78B78368}"/>
              </a:ext>
            </a:extLst>
          </p:cNvPr>
          <p:cNvCxnSpPr/>
          <p:nvPr/>
        </p:nvCxnSpPr>
        <p:spPr>
          <a:xfrm>
            <a:off x="41679" y="3928771"/>
            <a:ext cx="12192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E2F53D9-0A2F-45ED-958E-20C9C2BF479C}"/>
              </a:ext>
            </a:extLst>
          </p:cNvPr>
          <p:cNvCxnSpPr/>
          <p:nvPr/>
        </p:nvCxnSpPr>
        <p:spPr>
          <a:xfrm>
            <a:off x="41679" y="5715270"/>
            <a:ext cx="12192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15" name="bang a">
            <a:extLst>
              <a:ext uri="{FF2B5EF4-FFF2-40B4-BE49-F238E27FC236}">
                <a16:creationId xmlns:a16="http://schemas.microsoft.com/office/drawing/2014/main" id="{83F04E98-1B92-47BF-96D7-43520D79D72C}"/>
              </a:ext>
            </a:extLst>
          </p:cNvPr>
          <p:cNvSpPr/>
          <p:nvPr/>
        </p:nvSpPr>
        <p:spPr>
          <a:xfrm flipH="1">
            <a:off x="846227" y="3429000"/>
            <a:ext cx="5249773" cy="1054033"/>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vi-VN" sz="2800" b="1" dirty="0">
                <a:solidFill>
                  <a:prstClr val="white"/>
                </a:solidFill>
                <a:latin typeface="Times New Roman" panose="02020603050405020304" pitchFamily="18" charset="0"/>
                <a:cs typeface="Times New Roman" panose="02020603050405020304" pitchFamily="18" charset="0"/>
              </a:rPr>
              <a:t>A. Áp lực là lực ép có phương vuông góc với mặt bị ép.</a:t>
            </a:r>
            <a:endParaRPr kumimoji="0" lang="en-US" sz="28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16" name="bang a">
            <a:extLst>
              <a:ext uri="{FF2B5EF4-FFF2-40B4-BE49-F238E27FC236}">
                <a16:creationId xmlns:a16="http://schemas.microsoft.com/office/drawing/2014/main" id="{312CB50E-FBB3-4A74-9AA2-BFDFED82119B}"/>
              </a:ext>
            </a:extLst>
          </p:cNvPr>
          <p:cNvSpPr/>
          <p:nvPr/>
        </p:nvSpPr>
        <p:spPr>
          <a:xfrm flipH="1">
            <a:off x="6539953" y="3325124"/>
            <a:ext cx="5249773" cy="1169504"/>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vi-VN" sz="2800" b="1" dirty="0">
                <a:solidFill>
                  <a:prstClr val="white"/>
                </a:solidFill>
                <a:latin typeface="Times New Roman" panose="02020603050405020304" pitchFamily="18" charset="0"/>
                <a:cs typeface="Times New Roman" panose="02020603050405020304" pitchFamily="18" charset="0"/>
              </a:rPr>
              <a:t>B. Đơn vị của áp suất là N/</a:t>
            </a:r>
            <a:r>
              <a:rPr lang="vi-VN" sz="2800" b="1" dirty="0">
                <a:solidFill>
                  <a:prstClr val="white"/>
                </a:solidFill>
                <a:latin typeface="Times New Roman" panose="02020603050405020304" pitchFamily="18" charset="0"/>
              </a:rPr>
              <a:t> m</a:t>
            </a:r>
            <a:r>
              <a:rPr lang="en-US" sz="2800" b="1" baseline="30000" dirty="0">
                <a:solidFill>
                  <a:prstClr val="white"/>
                </a:solidFill>
                <a:latin typeface="Times New Roman" panose="02020603050405020304" pitchFamily="18" charset="0"/>
              </a:rPr>
              <a:t>2</a:t>
            </a:r>
            <a:endParaRPr kumimoji="0" lang="en-US" sz="28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17" name="bang a">
            <a:extLst>
              <a:ext uri="{FF2B5EF4-FFF2-40B4-BE49-F238E27FC236}">
                <a16:creationId xmlns:a16="http://schemas.microsoft.com/office/drawing/2014/main" id="{F15C04E7-87CF-4C42-877A-A88DC8B3A917}"/>
              </a:ext>
            </a:extLst>
          </p:cNvPr>
          <p:cNvSpPr/>
          <p:nvPr/>
        </p:nvSpPr>
        <p:spPr>
          <a:xfrm flipH="1">
            <a:off x="887906" y="5180026"/>
            <a:ext cx="5249773" cy="1032446"/>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800" b="1" dirty="0">
                <a:solidFill>
                  <a:prstClr val="white"/>
                </a:solidFill>
                <a:latin typeface="Times New Roman" panose="02020603050405020304" pitchFamily="18" charset="0"/>
                <a:cs typeface="Times New Roman" panose="02020603050405020304" pitchFamily="18" charset="0"/>
              </a:rPr>
              <a:t>C. </a:t>
            </a:r>
            <a:r>
              <a:rPr lang="en-US" sz="2800" b="1" dirty="0" err="1">
                <a:solidFill>
                  <a:prstClr val="white"/>
                </a:solidFill>
                <a:latin typeface="Times New Roman" panose="02020603050405020304" pitchFamily="18" charset="0"/>
                <a:cs typeface="Times New Roman" panose="02020603050405020304" pitchFamily="18" charset="0"/>
              </a:rPr>
              <a:t>Áp</a:t>
            </a:r>
            <a:r>
              <a:rPr lang="en-US" sz="2800" b="1" dirty="0">
                <a:solidFill>
                  <a:prstClr val="white"/>
                </a:solidFill>
                <a:latin typeface="Times New Roman" panose="02020603050405020304" pitchFamily="18" charset="0"/>
                <a:cs typeface="Times New Roman" panose="02020603050405020304" pitchFamily="18" charset="0"/>
              </a:rPr>
              <a:t> </a:t>
            </a:r>
            <a:r>
              <a:rPr lang="en-US" sz="2800" b="1" dirty="0" err="1">
                <a:solidFill>
                  <a:prstClr val="white"/>
                </a:solidFill>
                <a:latin typeface="Times New Roman" panose="02020603050405020304" pitchFamily="18" charset="0"/>
                <a:cs typeface="Times New Roman" panose="02020603050405020304" pitchFamily="18" charset="0"/>
              </a:rPr>
              <a:t>suất</a:t>
            </a:r>
            <a:r>
              <a:rPr lang="en-US" sz="2800" b="1" dirty="0">
                <a:solidFill>
                  <a:prstClr val="white"/>
                </a:solidFill>
                <a:latin typeface="Times New Roman" panose="02020603050405020304" pitchFamily="18" charset="0"/>
                <a:cs typeface="Times New Roman" panose="02020603050405020304" pitchFamily="18" charset="0"/>
              </a:rPr>
              <a:t> </a:t>
            </a:r>
            <a:r>
              <a:rPr lang="en-US" sz="2800" b="1" dirty="0" err="1">
                <a:solidFill>
                  <a:prstClr val="white"/>
                </a:solidFill>
                <a:latin typeface="Times New Roman" panose="02020603050405020304" pitchFamily="18" charset="0"/>
                <a:cs typeface="Times New Roman" panose="02020603050405020304" pitchFamily="18" charset="0"/>
              </a:rPr>
              <a:t>là</a:t>
            </a:r>
            <a:r>
              <a:rPr lang="en-US" sz="2800" b="1" dirty="0">
                <a:solidFill>
                  <a:prstClr val="white"/>
                </a:solidFill>
                <a:latin typeface="Times New Roman" panose="02020603050405020304" pitchFamily="18" charset="0"/>
                <a:cs typeface="Times New Roman" panose="02020603050405020304" pitchFamily="18" charset="0"/>
              </a:rPr>
              <a:t> </a:t>
            </a:r>
            <a:r>
              <a:rPr lang="en-US" sz="2800" b="1" dirty="0" err="1">
                <a:solidFill>
                  <a:prstClr val="white"/>
                </a:solidFill>
                <a:latin typeface="Times New Roman" panose="02020603050405020304" pitchFamily="18" charset="0"/>
                <a:cs typeface="Times New Roman" panose="02020603050405020304" pitchFamily="18" charset="0"/>
              </a:rPr>
              <a:t>độ</a:t>
            </a:r>
            <a:r>
              <a:rPr lang="en-US" sz="2800" b="1" dirty="0">
                <a:solidFill>
                  <a:prstClr val="white"/>
                </a:solidFill>
                <a:latin typeface="Times New Roman" panose="02020603050405020304" pitchFamily="18" charset="0"/>
                <a:cs typeface="Times New Roman" panose="02020603050405020304" pitchFamily="18" charset="0"/>
              </a:rPr>
              <a:t> </a:t>
            </a:r>
            <a:r>
              <a:rPr lang="en-US" sz="2800" b="1" dirty="0" err="1">
                <a:solidFill>
                  <a:prstClr val="white"/>
                </a:solidFill>
                <a:latin typeface="Times New Roman" panose="02020603050405020304" pitchFamily="18" charset="0"/>
                <a:cs typeface="Times New Roman" panose="02020603050405020304" pitchFamily="18" charset="0"/>
              </a:rPr>
              <a:t>lớn</a:t>
            </a:r>
            <a:r>
              <a:rPr lang="en-US" sz="2800" b="1" dirty="0">
                <a:solidFill>
                  <a:prstClr val="white"/>
                </a:solidFill>
                <a:latin typeface="Times New Roman" panose="02020603050405020304" pitchFamily="18" charset="0"/>
                <a:cs typeface="Times New Roman" panose="02020603050405020304" pitchFamily="18" charset="0"/>
              </a:rPr>
              <a:t> </a:t>
            </a:r>
            <a:r>
              <a:rPr lang="en-US" sz="2800" b="1" dirty="0" err="1">
                <a:solidFill>
                  <a:prstClr val="white"/>
                </a:solidFill>
                <a:latin typeface="Times New Roman" panose="02020603050405020304" pitchFamily="18" charset="0"/>
                <a:cs typeface="Times New Roman" panose="02020603050405020304" pitchFamily="18" charset="0"/>
              </a:rPr>
              <a:t>của</a:t>
            </a:r>
            <a:r>
              <a:rPr lang="en-US" sz="2800" b="1" dirty="0">
                <a:solidFill>
                  <a:prstClr val="white"/>
                </a:solidFill>
                <a:latin typeface="Times New Roman" panose="02020603050405020304" pitchFamily="18" charset="0"/>
                <a:cs typeface="Times New Roman" panose="02020603050405020304" pitchFamily="18" charset="0"/>
              </a:rPr>
              <a:t> </a:t>
            </a:r>
            <a:r>
              <a:rPr lang="en-US" sz="2800" b="1" dirty="0" err="1">
                <a:solidFill>
                  <a:prstClr val="white"/>
                </a:solidFill>
                <a:latin typeface="Times New Roman" panose="02020603050405020304" pitchFamily="18" charset="0"/>
                <a:cs typeface="Times New Roman" panose="02020603050405020304" pitchFamily="18" charset="0"/>
              </a:rPr>
              <a:t>áp</a:t>
            </a:r>
            <a:r>
              <a:rPr lang="en-US" sz="2800" b="1" dirty="0">
                <a:solidFill>
                  <a:prstClr val="white"/>
                </a:solidFill>
                <a:latin typeface="Times New Roman" panose="02020603050405020304" pitchFamily="18" charset="0"/>
                <a:cs typeface="Times New Roman" panose="02020603050405020304" pitchFamily="18" charset="0"/>
              </a:rPr>
              <a:t> </a:t>
            </a:r>
            <a:r>
              <a:rPr lang="en-US" sz="2800" b="1" dirty="0" err="1">
                <a:solidFill>
                  <a:prstClr val="white"/>
                </a:solidFill>
                <a:latin typeface="Times New Roman" panose="02020603050405020304" pitchFamily="18" charset="0"/>
                <a:cs typeface="Times New Roman" panose="02020603050405020304" pitchFamily="18" charset="0"/>
              </a:rPr>
              <a:t>lực</a:t>
            </a:r>
            <a:r>
              <a:rPr lang="en-US" sz="2800" b="1" dirty="0">
                <a:solidFill>
                  <a:prstClr val="white"/>
                </a:solidFill>
                <a:latin typeface="Times New Roman" panose="02020603050405020304" pitchFamily="18" charset="0"/>
                <a:cs typeface="Times New Roman" panose="02020603050405020304" pitchFamily="18" charset="0"/>
              </a:rPr>
              <a:t> </a:t>
            </a:r>
            <a:r>
              <a:rPr lang="en-US" sz="2800" b="1" dirty="0" err="1">
                <a:solidFill>
                  <a:prstClr val="white"/>
                </a:solidFill>
                <a:latin typeface="Times New Roman" panose="02020603050405020304" pitchFamily="18" charset="0"/>
                <a:cs typeface="Times New Roman" panose="02020603050405020304" pitchFamily="18" charset="0"/>
              </a:rPr>
              <a:t>trên</a:t>
            </a:r>
            <a:r>
              <a:rPr lang="en-US" sz="2800" b="1" dirty="0">
                <a:solidFill>
                  <a:prstClr val="white"/>
                </a:solidFill>
                <a:latin typeface="Times New Roman" panose="02020603050405020304" pitchFamily="18" charset="0"/>
                <a:cs typeface="Times New Roman" panose="02020603050405020304" pitchFamily="18" charset="0"/>
              </a:rPr>
              <a:t> </a:t>
            </a:r>
            <a:r>
              <a:rPr lang="en-US" sz="2800" b="1" dirty="0" err="1">
                <a:solidFill>
                  <a:prstClr val="white"/>
                </a:solidFill>
                <a:latin typeface="Times New Roman" panose="02020603050405020304" pitchFamily="18" charset="0"/>
                <a:cs typeface="Times New Roman" panose="02020603050405020304" pitchFamily="18" charset="0"/>
              </a:rPr>
              <a:t>một</a:t>
            </a:r>
            <a:r>
              <a:rPr lang="en-US" sz="2800" b="1" dirty="0">
                <a:solidFill>
                  <a:prstClr val="white"/>
                </a:solidFill>
                <a:latin typeface="Times New Roman" panose="02020603050405020304" pitchFamily="18" charset="0"/>
                <a:cs typeface="Times New Roman" panose="02020603050405020304" pitchFamily="18" charset="0"/>
              </a:rPr>
              <a:t> </a:t>
            </a:r>
            <a:r>
              <a:rPr lang="en-US" sz="2800" b="1" dirty="0" err="1">
                <a:solidFill>
                  <a:prstClr val="white"/>
                </a:solidFill>
                <a:latin typeface="Times New Roman" panose="02020603050405020304" pitchFamily="18" charset="0"/>
                <a:cs typeface="Times New Roman" panose="02020603050405020304" pitchFamily="18" charset="0"/>
              </a:rPr>
              <a:t>diện</a:t>
            </a:r>
            <a:r>
              <a:rPr lang="en-US" sz="2800" b="1" dirty="0">
                <a:solidFill>
                  <a:prstClr val="white"/>
                </a:solidFill>
                <a:latin typeface="Times New Roman" panose="02020603050405020304" pitchFamily="18" charset="0"/>
                <a:cs typeface="Times New Roman" panose="02020603050405020304" pitchFamily="18" charset="0"/>
              </a:rPr>
              <a:t> </a:t>
            </a:r>
            <a:r>
              <a:rPr lang="en-US" sz="2800" b="1" dirty="0" err="1">
                <a:solidFill>
                  <a:prstClr val="white"/>
                </a:solidFill>
                <a:latin typeface="Times New Roman" panose="02020603050405020304" pitchFamily="18" charset="0"/>
                <a:cs typeface="Times New Roman" panose="02020603050405020304" pitchFamily="18" charset="0"/>
              </a:rPr>
              <a:t>tích</a:t>
            </a:r>
            <a:r>
              <a:rPr lang="en-US" sz="2800" b="1" dirty="0">
                <a:solidFill>
                  <a:prstClr val="white"/>
                </a:solidFill>
                <a:latin typeface="Times New Roman" panose="02020603050405020304" pitchFamily="18" charset="0"/>
                <a:cs typeface="Times New Roman" panose="02020603050405020304" pitchFamily="18" charset="0"/>
              </a:rPr>
              <a:t> </a:t>
            </a:r>
            <a:r>
              <a:rPr lang="en-US" sz="2800" b="1" dirty="0" err="1">
                <a:solidFill>
                  <a:prstClr val="white"/>
                </a:solidFill>
                <a:latin typeface="Times New Roman" panose="02020603050405020304" pitchFamily="18" charset="0"/>
                <a:cs typeface="Times New Roman" panose="02020603050405020304" pitchFamily="18" charset="0"/>
              </a:rPr>
              <a:t>bị</a:t>
            </a:r>
            <a:r>
              <a:rPr lang="en-US" sz="2800" b="1" dirty="0">
                <a:solidFill>
                  <a:prstClr val="white"/>
                </a:solidFill>
                <a:latin typeface="Times New Roman" panose="02020603050405020304" pitchFamily="18" charset="0"/>
                <a:cs typeface="Times New Roman" panose="02020603050405020304" pitchFamily="18" charset="0"/>
              </a:rPr>
              <a:t> </a:t>
            </a:r>
            <a:r>
              <a:rPr lang="en-US" sz="2800" b="1" dirty="0" err="1">
                <a:solidFill>
                  <a:prstClr val="white"/>
                </a:solidFill>
                <a:latin typeface="Times New Roman" panose="02020603050405020304" pitchFamily="18" charset="0"/>
                <a:cs typeface="Times New Roman" panose="02020603050405020304" pitchFamily="18" charset="0"/>
              </a:rPr>
              <a:t>ép</a:t>
            </a:r>
            <a:r>
              <a:rPr lang="en-US" sz="2800" b="1" dirty="0">
                <a:solidFill>
                  <a:prstClr val="white"/>
                </a:solidFill>
                <a:latin typeface="Times New Roman" panose="02020603050405020304" pitchFamily="18" charset="0"/>
                <a:cs typeface="Times New Roman" panose="02020603050405020304" pitchFamily="18" charset="0"/>
              </a:rPr>
              <a:t>.</a:t>
            </a:r>
            <a:endParaRPr kumimoji="0" lang="en-US" sz="28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18" name="bang a">
            <a:extLst>
              <a:ext uri="{FF2B5EF4-FFF2-40B4-BE49-F238E27FC236}">
                <a16:creationId xmlns:a16="http://schemas.microsoft.com/office/drawing/2014/main" id="{19EED264-AA5C-4A8D-A5B5-5AE82B5E165D}"/>
              </a:ext>
            </a:extLst>
          </p:cNvPr>
          <p:cNvSpPr/>
          <p:nvPr/>
        </p:nvSpPr>
        <p:spPr>
          <a:xfrm flipH="1">
            <a:off x="6621981" y="5180028"/>
            <a:ext cx="5249773" cy="1070483"/>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vi-VN" sz="2800" b="1" dirty="0">
                <a:solidFill>
                  <a:prstClr val="white"/>
                </a:solidFill>
                <a:latin typeface="+mj-lt"/>
              </a:rPr>
              <a:t>D. Đơn vị của áp lực là pa</a:t>
            </a:r>
            <a:endParaRPr kumimoji="0" lang="en-US" sz="2800" b="1" i="0" u="none" strike="noStrike" kern="1200" cap="none" spc="0" normalizeH="0" baseline="0" noProof="0" dirty="0">
              <a:ln>
                <a:noFill/>
              </a:ln>
              <a:solidFill>
                <a:prstClr val="white"/>
              </a:solidFill>
              <a:effectLst/>
              <a:uLnTx/>
              <a:uFillTx/>
              <a:latin typeface="+mj-lt"/>
            </a:endParaRPr>
          </a:p>
        </p:txBody>
      </p:sp>
      <p:sp>
        <p:nvSpPr>
          <p:cNvPr id="19" name="TextBox 18">
            <a:extLst>
              <a:ext uri="{FF2B5EF4-FFF2-40B4-BE49-F238E27FC236}">
                <a16:creationId xmlns:a16="http://schemas.microsoft.com/office/drawing/2014/main" id="{EFBF0DE1-E3CD-4E44-BDCF-70C34F08BD29}"/>
              </a:ext>
            </a:extLst>
          </p:cNvPr>
          <p:cNvSpPr txBox="1"/>
          <p:nvPr/>
        </p:nvSpPr>
        <p:spPr>
          <a:xfrm>
            <a:off x="4573210" y="516127"/>
            <a:ext cx="6905072" cy="1200329"/>
          </a:xfrm>
          <a:prstGeom prst="rect">
            <a:avLst/>
          </a:prstGeom>
          <a:noFill/>
        </p:spPr>
        <p:txBody>
          <a:bodyPr wrap="square" rtlCol="0">
            <a:spAutoFit/>
          </a:bodyPr>
          <a:lstStyle/>
          <a:p>
            <a:pPr lvl="0">
              <a:defRPr/>
            </a:pPr>
            <a:r>
              <a:rPr lang="vi-VN" sz="3600" b="1">
                <a:solidFill>
                  <a:prstClr val="white"/>
                </a:solidFill>
              </a:rPr>
              <a:t>Câu 4: Chỉ ra kết luận sai trong các kết luận sau:</a:t>
            </a: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06688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arn(inVertical)">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barn(inVertical)">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barn(inVertical)">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barn(inVertical)">
                                      <p:cBhvr>
                                        <p:cTn id="27" dur="500"/>
                                        <p:tgtEl>
                                          <p:spTgt spid="18"/>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mph" presetSubtype="0" fill="hold" grpId="1" nodeType="clickEffect">
                                  <p:stCondLst>
                                    <p:cond delay="0"/>
                                  </p:stCondLst>
                                  <p:childTnLst>
                                    <p:animClr clrSpc="hsl" dir="cw">
                                      <p:cBhvr override="childStyle">
                                        <p:cTn id="31" dur="500" fill="hold"/>
                                        <p:tgtEl>
                                          <p:spTgt spid="18"/>
                                        </p:tgtEl>
                                        <p:attrNameLst>
                                          <p:attrName>style.color</p:attrName>
                                        </p:attrNameLst>
                                      </p:cBhvr>
                                      <p:by>
                                        <p:hsl h="7200000" s="0" l="0"/>
                                      </p:by>
                                    </p:animClr>
                                    <p:animClr clrSpc="hsl" dir="cw">
                                      <p:cBhvr>
                                        <p:cTn id="32" dur="500" fill="hold"/>
                                        <p:tgtEl>
                                          <p:spTgt spid="18"/>
                                        </p:tgtEl>
                                        <p:attrNameLst>
                                          <p:attrName>fillcolor</p:attrName>
                                        </p:attrNameLst>
                                      </p:cBhvr>
                                      <p:by>
                                        <p:hsl h="7200000" s="0" l="0"/>
                                      </p:by>
                                    </p:animClr>
                                    <p:animClr clrSpc="hsl" dir="cw">
                                      <p:cBhvr>
                                        <p:cTn id="33" dur="500" fill="hold"/>
                                        <p:tgtEl>
                                          <p:spTgt spid="18"/>
                                        </p:tgtEl>
                                        <p:attrNameLst>
                                          <p:attrName>stroke.color</p:attrName>
                                        </p:attrNameLst>
                                      </p:cBhvr>
                                      <p:by>
                                        <p:hsl h="7200000" s="0" l="0"/>
                                      </p:by>
                                    </p:animClr>
                                    <p:set>
                                      <p:cBhvr>
                                        <p:cTn id="34" dur="500" fill="hold"/>
                                        <p:tgtEl>
                                          <p:spTgt spid="1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5" restart="whenNotActive" fill="hold" evtFilter="cancelBubble" nodeType="interactiveSeq">
                <p:stCondLst>
                  <p:cond evt="onClick" delay="0">
                    <p:tgtEl>
                      <p:spTgt spid="12"/>
                    </p:tgtEl>
                  </p:cond>
                </p:stCondLst>
                <p:endSync evt="end" delay="0">
                  <p:rtn val="all"/>
                </p:endSync>
                <p:childTnLst>
                  <p:par>
                    <p:cTn id="36" fill="hold">
                      <p:stCondLst>
                        <p:cond delay="0"/>
                      </p:stCondLst>
                      <p:childTnLst>
                        <p:par>
                          <p:cTn id="37" fill="hold">
                            <p:stCondLst>
                              <p:cond delay="0"/>
                            </p:stCondLst>
                            <p:childTnLst>
                              <p:par>
                                <p:cTn id="38" presetID="2" presetClass="mediacall" presetSubtype="0" fill="hold" nodeType="clickEffect">
                                  <p:stCondLst>
                                    <p:cond delay="0"/>
                                  </p:stCondLst>
                                  <p:childTnLst>
                                    <p:cmd type="call" cmd="togglePause">
                                      <p:cBhvr>
                                        <p:cTn id="39" dur="1" fill="hold"/>
                                        <p:tgtEl>
                                          <p:spTgt spid="12"/>
                                        </p:tgtEl>
                                      </p:cBhvr>
                                    </p:cmd>
                                  </p:childTnLst>
                                </p:cTn>
                              </p:par>
                            </p:childTnLst>
                          </p:cTn>
                        </p:par>
                      </p:childTnLst>
                    </p:cTn>
                  </p:par>
                </p:childTnLst>
              </p:cTn>
              <p:nextCondLst>
                <p:cond evt="onClick" delay="0">
                  <p:tgtEl>
                    <p:spTgt spid="12"/>
                  </p:tgtEl>
                </p:cond>
              </p:nextCondLst>
            </p:seq>
            <p:video>
              <p:cMediaNode vol="80000">
                <p:cTn id="40" fill="hold" display="0">
                  <p:stCondLst>
                    <p:cond delay="indefinite"/>
                  </p:stCondLst>
                </p:cTn>
                <p:tgtEl>
                  <p:spTgt spid="12"/>
                </p:tgtEl>
              </p:cMediaNode>
            </p:video>
          </p:childTnLst>
        </p:cTn>
      </p:par>
    </p:tnLst>
    <p:bldLst>
      <p:bldP spid="15" grpId="0" animBg="1"/>
      <p:bldP spid="16" grpId="0" animBg="1"/>
      <p:bldP spid="17" grpId="0" animBg="1"/>
      <p:bldP spid="18" grpId="0" animBg="1"/>
      <p:bldP spid="18" grpId="1" animBg="1"/>
      <p:bldP spid="1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cxnSp>
        <p:nvCxnSpPr>
          <p:cNvPr id="21" name="Straight Connector 20">
            <a:extLst>
              <a:ext uri="{FF2B5EF4-FFF2-40B4-BE49-F238E27FC236}">
                <a16:creationId xmlns:a16="http://schemas.microsoft.com/office/drawing/2014/main" id="{22D1FF8B-0C4C-4AA2-997A-50A980A97E6B}"/>
              </a:ext>
            </a:extLst>
          </p:cNvPr>
          <p:cNvCxnSpPr>
            <a:cxnSpLocks/>
          </p:cNvCxnSpPr>
          <p:nvPr/>
        </p:nvCxnSpPr>
        <p:spPr>
          <a:xfrm>
            <a:off x="3286539" y="1159047"/>
            <a:ext cx="8905461" cy="0"/>
          </a:xfrm>
          <a:prstGeom prst="line">
            <a:avLst/>
          </a:prstGeom>
          <a:ln w="762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pic>
        <p:nvPicPr>
          <p:cNvPr id="12" name="10MOI3">
            <a:hlinkClick r:id="" action="ppaction://media"/>
            <a:extLst>
              <a:ext uri="{FF2B5EF4-FFF2-40B4-BE49-F238E27FC236}">
                <a16:creationId xmlns:a16="http://schemas.microsoft.com/office/drawing/2014/main" id="{70A7596F-6B11-4F23-BE18-EDBD16AF70BA}"/>
              </a:ext>
            </a:extLst>
          </p:cNvPr>
          <p:cNvPicPr>
            <a:picLocks noChangeAspect="1"/>
          </p:cNvPicPr>
          <p:nvPr>
            <a:videoFile r:link="rId2"/>
            <p:extLst>
              <p:ext uri="{DAA4B4D4-6D71-4841-9C94-3DE7FCFB9230}">
                <p14:media xmlns:p14="http://schemas.microsoft.com/office/powerpoint/2010/main" r:embed="rId1"/>
              </p:ext>
            </p:extLst>
          </p:nvPr>
        </p:nvPicPr>
        <p:blipFill>
          <a:blip r:embed="rId6"/>
          <a:stretch>
            <a:fillRect/>
          </a:stretch>
        </p:blipFill>
        <p:spPr>
          <a:xfrm rot="20674058">
            <a:off x="453938" y="509128"/>
            <a:ext cx="2796634" cy="2182460"/>
          </a:xfrm>
          <a:prstGeom prst="rect">
            <a:avLst/>
          </a:prstGeom>
        </p:spPr>
      </p:pic>
      <p:pic>
        <p:nvPicPr>
          <p:cNvPr id="13" name="Picture 12">
            <a:extLst>
              <a:ext uri="{FF2B5EF4-FFF2-40B4-BE49-F238E27FC236}">
                <a16:creationId xmlns:a16="http://schemas.microsoft.com/office/drawing/2014/main" id="{8301CA5E-7D75-4C1C-B9C8-BF24FF5089F0}"/>
              </a:ext>
            </a:extLst>
          </p:cNvPr>
          <p:cNvPicPr>
            <a:picLocks noChangeAspect="1"/>
          </p:cNvPicPr>
          <p:nvPr/>
        </p:nvPicPr>
        <p:blipFill rotWithShape="1">
          <a:blip r:embed="rId7"/>
          <a:srcRect l="4075" t="6299" r="8837" b="5897"/>
          <a:stretch/>
        </p:blipFill>
        <p:spPr>
          <a:xfrm rot="15338478">
            <a:off x="673852" y="49002"/>
            <a:ext cx="2356807" cy="2938709"/>
          </a:xfrm>
          <a:custGeom>
            <a:avLst/>
            <a:gdLst>
              <a:gd name="connsiteX0" fmla="*/ 3050842 w 3374074"/>
              <a:gd name="connsiteY0" fmla="*/ 371274 h 5191676"/>
              <a:gd name="connsiteX1" fmla="*/ 323235 w 3374074"/>
              <a:gd name="connsiteY1" fmla="*/ 371274 h 5191676"/>
              <a:gd name="connsiteX2" fmla="*/ 323234 w 3374074"/>
              <a:gd name="connsiteY2" fmla="*/ 4821109 h 5191676"/>
              <a:gd name="connsiteX3" fmla="*/ 3050841 w 3374074"/>
              <a:gd name="connsiteY3" fmla="*/ 4821110 h 5191676"/>
              <a:gd name="connsiteX4" fmla="*/ 3374074 w 3374074"/>
              <a:gd name="connsiteY4" fmla="*/ 0 h 5191676"/>
              <a:gd name="connsiteX5" fmla="*/ 3374074 w 3374074"/>
              <a:gd name="connsiteY5" fmla="*/ 5191676 h 5191676"/>
              <a:gd name="connsiteX6" fmla="*/ 0 w 3374074"/>
              <a:gd name="connsiteY6" fmla="*/ 5191675 h 5191676"/>
              <a:gd name="connsiteX7" fmla="*/ 0 w 3374074"/>
              <a:gd name="connsiteY7" fmla="*/ 0 h 5191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74074" h="5191676">
                <a:moveTo>
                  <a:pt x="3050842" y="371274"/>
                </a:moveTo>
                <a:lnTo>
                  <a:pt x="323235" y="371274"/>
                </a:lnTo>
                <a:lnTo>
                  <a:pt x="323234" y="4821109"/>
                </a:lnTo>
                <a:lnTo>
                  <a:pt x="3050841" y="4821110"/>
                </a:lnTo>
                <a:close/>
                <a:moveTo>
                  <a:pt x="3374074" y="0"/>
                </a:moveTo>
                <a:lnTo>
                  <a:pt x="3374074" y="5191676"/>
                </a:lnTo>
                <a:lnTo>
                  <a:pt x="0" y="5191675"/>
                </a:lnTo>
                <a:lnTo>
                  <a:pt x="0" y="0"/>
                </a:lnTo>
                <a:close/>
              </a:path>
            </a:pathLst>
          </a:custGeom>
        </p:spPr>
      </p:pic>
      <p:sp>
        <p:nvSpPr>
          <p:cNvPr id="10" name="Freeform: Shape 9">
            <a:extLst>
              <a:ext uri="{FF2B5EF4-FFF2-40B4-BE49-F238E27FC236}">
                <a16:creationId xmlns:a16="http://schemas.microsoft.com/office/drawing/2014/main" id="{F6A38DF0-3F39-44FA-9250-699C2006F297}"/>
              </a:ext>
            </a:extLst>
          </p:cNvPr>
          <p:cNvSpPr/>
          <p:nvPr/>
        </p:nvSpPr>
        <p:spPr>
          <a:xfrm flipH="1">
            <a:off x="3930401" y="311742"/>
            <a:ext cx="7899142" cy="1720253"/>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rgbClr val="0070C0"/>
          </a:solidFill>
          <a:ln w="38100" cap="flat" cmpd="sng" algn="ctr">
            <a:solidFill>
              <a:sysClr val="window" lastClr="FFFFFF"/>
            </a:solidFill>
            <a:prstDash val="solid"/>
            <a:miter lim="800000"/>
          </a:ln>
          <a:effectLst>
            <a:innerShdw blurRad="114300">
              <a:prstClr val="black"/>
            </a:innerShdw>
          </a:effectLst>
          <a:scene3d>
            <a:camera prst="orthographicFront"/>
            <a:lightRig rig="threePt" dir="t"/>
          </a:scene3d>
          <a:sp3d>
            <a:bevelT prst="relaxedInset"/>
          </a:sp3d>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cxnSp>
        <p:nvCxnSpPr>
          <p:cNvPr id="11" name="Straight Connector 10">
            <a:extLst>
              <a:ext uri="{FF2B5EF4-FFF2-40B4-BE49-F238E27FC236}">
                <a16:creationId xmlns:a16="http://schemas.microsoft.com/office/drawing/2014/main" id="{7753C32C-006E-4A92-852D-FCAF78B78368}"/>
              </a:ext>
            </a:extLst>
          </p:cNvPr>
          <p:cNvCxnSpPr/>
          <p:nvPr/>
        </p:nvCxnSpPr>
        <p:spPr>
          <a:xfrm>
            <a:off x="41679" y="3928771"/>
            <a:ext cx="12192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E2F53D9-0A2F-45ED-958E-20C9C2BF479C}"/>
              </a:ext>
            </a:extLst>
          </p:cNvPr>
          <p:cNvCxnSpPr/>
          <p:nvPr/>
        </p:nvCxnSpPr>
        <p:spPr>
          <a:xfrm>
            <a:off x="41679" y="5715270"/>
            <a:ext cx="12192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15" name="bang a">
            <a:extLst>
              <a:ext uri="{FF2B5EF4-FFF2-40B4-BE49-F238E27FC236}">
                <a16:creationId xmlns:a16="http://schemas.microsoft.com/office/drawing/2014/main" id="{83F04E98-1B92-47BF-96D7-43520D79D72C}"/>
              </a:ext>
            </a:extLst>
          </p:cNvPr>
          <p:cNvSpPr/>
          <p:nvPr/>
        </p:nvSpPr>
        <p:spPr>
          <a:xfrm flipH="1">
            <a:off x="846227" y="3429000"/>
            <a:ext cx="5249773" cy="1054033"/>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2800" b="1" dirty="0">
                <a:solidFill>
                  <a:prstClr val="white"/>
                </a:solidFill>
                <a:latin typeface="Times New Roman" panose="02020603050405020304" pitchFamily="18" charset="0"/>
                <a:cs typeface="Times New Roman" panose="02020603050405020304" pitchFamily="18" charset="0"/>
              </a:rPr>
              <a:t>A. </a:t>
            </a:r>
            <a:r>
              <a:rPr lang="en-US" sz="2800" b="1" dirty="0" err="1">
                <a:solidFill>
                  <a:prstClr val="white"/>
                </a:solidFill>
                <a:latin typeface="Times New Roman" panose="02020603050405020304" pitchFamily="18" charset="0"/>
                <a:cs typeface="Times New Roman" panose="02020603050405020304" pitchFamily="18" charset="0"/>
              </a:rPr>
              <a:t>giảm</a:t>
            </a:r>
            <a:r>
              <a:rPr lang="en-US" sz="2800" b="1" dirty="0">
                <a:solidFill>
                  <a:prstClr val="white"/>
                </a:solidFill>
                <a:latin typeface="Times New Roman" panose="02020603050405020304" pitchFamily="18" charset="0"/>
                <a:cs typeface="Times New Roman" panose="02020603050405020304" pitchFamily="18" charset="0"/>
              </a:rPr>
              <a:t> </a:t>
            </a:r>
            <a:r>
              <a:rPr lang="en-US" sz="2800" b="1" dirty="0" err="1">
                <a:solidFill>
                  <a:prstClr val="white"/>
                </a:solidFill>
                <a:latin typeface="Times New Roman" panose="02020603050405020304" pitchFamily="18" charset="0"/>
                <a:cs typeface="Times New Roman" panose="02020603050405020304" pitchFamily="18" charset="0"/>
              </a:rPr>
              <a:t>diện</a:t>
            </a:r>
            <a:r>
              <a:rPr lang="en-US" sz="2800" b="1" dirty="0">
                <a:solidFill>
                  <a:prstClr val="white"/>
                </a:solidFill>
                <a:latin typeface="Times New Roman" panose="02020603050405020304" pitchFamily="18" charset="0"/>
                <a:cs typeface="Times New Roman" panose="02020603050405020304" pitchFamily="18" charset="0"/>
              </a:rPr>
              <a:t> </a:t>
            </a:r>
            <a:r>
              <a:rPr lang="en-US" sz="2800" b="1" dirty="0" err="1">
                <a:solidFill>
                  <a:prstClr val="white"/>
                </a:solidFill>
                <a:latin typeface="Times New Roman" panose="02020603050405020304" pitchFamily="18" charset="0"/>
                <a:cs typeface="Times New Roman" panose="02020603050405020304" pitchFamily="18" charset="0"/>
              </a:rPr>
              <a:t>tích</a:t>
            </a:r>
            <a:r>
              <a:rPr lang="en-US" sz="2800" b="1" dirty="0">
                <a:solidFill>
                  <a:prstClr val="white"/>
                </a:solidFill>
                <a:latin typeface="Times New Roman" panose="02020603050405020304" pitchFamily="18" charset="0"/>
                <a:cs typeface="Times New Roman" panose="02020603050405020304" pitchFamily="18" charset="0"/>
              </a:rPr>
              <a:t> </a:t>
            </a:r>
            <a:r>
              <a:rPr lang="en-US" sz="2800" b="1" dirty="0" err="1">
                <a:solidFill>
                  <a:prstClr val="white"/>
                </a:solidFill>
                <a:latin typeface="Times New Roman" panose="02020603050405020304" pitchFamily="18" charset="0"/>
                <a:cs typeface="Times New Roman" panose="02020603050405020304" pitchFamily="18" charset="0"/>
              </a:rPr>
              <a:t>mặt</a:t>
            </a:r>
            <a:r>
              <a:rPr lang="en-US" sz="2800" b="1" dirty="0">
                <a:solidFill>
                  <a:prstClr val="white"/>
                </a:solidFill>
                <a:latin typeface="Times New Roman" panose="02020603050405020304" pitchFamily="18" charset="0"/>
                <a:cs typeface="Times New Roman" panose="02020603050405020304" pitchFamily="18" charset="0"/>
              </a:rPr>
              <a:t> </a:t>
            </a:r>
            <a:r>
              <a:rPr lang="en-US" sz="2800" b="1" dirty="0" err="1">
                <a:solidFill>
                  <a:prstClr val="white"/>
                </a:solidFill>
                <a:latin typeface="Times New Roman" panose="02020603050405020304" pitchFamily="18" charset="0"/>
                <a:cs typeface="Times New Roman" panose="02020603050405020304" pitchFamily="18" charset="0"/>
              </a:rPr>
              <a:t>bị</a:t>
            </a:r>
            <a:r>
              <a:rPr lang="en-US" sz="2800" b="1" dirty="0">
                <a:solidFill>
                  <a:prstClr val="white"/>
                </a:solidFill>
                <a:latin typeface="Times New Roman" panose="02020603050405020304" pitchFamily="18" charset="0"/>
                <a:cs typeface="Times New Roman" panose="02020603050405020304" pitchFamily="18" charset="0"/>
              </a:rPr>
              <a:t> </a:t>
            </a:r>
            <a:r>
              <a:rPr lang="en-US" sz="2800" b="1" dirty="0" err="1">
                <a:solidFill>
                  <a:prstClr val="white"/>
                </a:solidFill>
                <a:latin typeface="Times New Roman" panose="02020603050405020304" pitchFamily="18" charset="0"/>
                <a:cs typeface="Times New Roman" panose="02020603050405020304" pitchFamily="18" charset="0"/>
              </a:rPr>
              <a:t>ép</a:t>
            </a:r>
            <a:r>
              <a:rPr lang="en-US" sz="2800" b="1" dirty="0">
                <a:solidFill>
                  <a:prstClr val="white"/>
                </a:solidFill>
                <a:latin typeface="Times New Roman" panose="02020603050405020304" pitchFamily="18" charset="0"/>
                <a:cs typeface="Times New Roman" panose="02020603050405020304" pitchFamily="18" charset="0"/>
              </a:rPr>
              <a:t> </a:t>
            </a:r>
            <a:r>
              <a:rPr lang="en-US" sz="2800" b="1" dirty="0" err="1">
                <a:solidFill>
                  <a:prstClr val="white"/>
                </a:solidFill>
                <a:latin typeface="Times New Roman" panose="02020603050405020304" pitchFamily="18" charset="0"/>
                <a:cs typeface="Times New Roman" panose="02020603050405020304" pitchFamily="18" charset="0"/>
              </a:rPr>
              <a:t>và</a:t>
            </a:r>
            <a:r>
              <a:rPr lang="en-US" sz="2800" b="1" dirty="0">
                <a:solidFill>
                  <a:prstClr val="white"/>
                </a:solidFill>
                <a:latin typeface="Times New Roman" panose="02020603050405020304" pitchFamily="18" charset="0"/>
                <a:cs typeface="Times New Roman" panose="02020603050405020304" pitchFamily="18" charset="0"/>
              </a:rPr>
              <a:t> </a:t>
            </a:r>
            <a:r>
              <a:rPr lang="en-US" sz="2800" b="1" dirty="0" err="1">
                <a:solidFill>
                  <a:prstClr val="white"/>
                </a:solidFill>
                <a:latin typeface="Times New Roman" panose="02020603050405020304" pitchFamily="18" charset="0"/>
                <a:cs typeface="Times New Roman" panose="02020603050405020304" pitchFamily="18" charset="0"/>
              </a:rPr>
              <a:t>giảm</a:t>
            </a:r>
            <a:r>
              <a:rPr lang="en-US" sz="2800" b="1" dirty="0">
                <a:solidFill>
                  <a:prstClr val="white"/>
                </a:solidFill>
                <a:latin typeface="Times New Roman" panose="02020603050405020304" pitchFamily="18" charset="0"/>
                <a:cs typeface="Times New Roman" panose="02020603050405020304" pitchFamily="18" charset="0"/>
              </a:rPr>
              <a:t> </a:t>
            </a:r>
            <a:r>
              <a:rPr lang="en-US" sz="2800" b="1" dirty="0" err="1">
                <a:solidFill>
                  <a:prstClr val="white"/>
                </a:solidFill>
                <a:latin typeface="Times New Roman" panose="02020603050405020304" pitchFamily="18" charset="0"/>
                <a:cs typeface="Times New Roman" panose="02020603050405020304" pitchFamily="18" charset="0"/>
              </a:rPr>
              <a:t>áp</a:t>
            </a:r>
            <a:r>
              <a:rPr lang="en-US" sz="2800" b="1" dirty="0">
                <a:solidFill>
                  <a:prstClr val="white"/>
                </a:solidFill>
                <a:latin typeface="Times New Roman" panose="02020603050405020304" pitchFamily="18" charset="0"/>
                <a:cs typeface="Times New Roman" panose="02020603050405020304" pitchFamily="18" charset="0"/>
              </a:rPr>
              <a:t> </a:t>
            </a:r>
            <a:r>
              <a:rPr lang="en-US" sz="2800" b="1" dirty="0" err="1">
                <a:solidFill>
                  <a:prstClr val="white"/>
                </a:solidFill>
                <a:latin typeface="Times New Roman" panose="02020603050405020304" pitchFamily="18" charset="0"/>
                <a:cs typeface="Times New Roman" panose="02020603050405020304" pitchFamily="18" charset="0"/>
              </a:rPr>
              <a:t>lực</a:t>
            </a:r>
            <a:r>
              <a:rPr lang="en-US" sz="2800" b="1" dirty="0">
                <a:solidFill>
                  <a:prstClr val="white"/>
                </a:solidFill>
                <a:latin typeface="Times New Roman" panose="02020603050405020304" pitchFamily="18" charset="0"/>
                <a:cs typeface="Times New Roman" panose="02020603050405020304" pitchFamily="18" charset="0"/>
              </a:rPr>
              <a:t> </a:t>
            </a:r>
            <a:r>
              <a:rPr lang="en-US" sz="2800" b="1" dirty="0" err="1">
                <a:solidFill>
                  <a:prstClr val="white"/>
                </a:solidFill>
                <a:latin typeface="Times New Roman" panose="02020603050405020304" pitchFamily="18" charset="0"/>
                <a:cs typeface="Times New Roman" panose="02020603050405020304" pitchFamily="18" charset="0"/>
              </a:rPr>
              <a:t>theo</a:t>
            </a:r>
            <a:r>
              <a:rPr lang="en-US" sz="2800" b="1" dirty="0">
                <a:solidFill>
                  <a:prstClr val="white"/>
                </a:solidFill>
                <a:latin typeface="Times New Roman" panose="02020603050405020304" pitchFamily="18" charset="0"/>
                <a:cs typeface="Times New Roman" panose="02020603050405020304" pitchFamily="18" charset="0"/>
              </a:rPr>
              <a:t> </a:t>
            </a:r>
            <a:r>
              <a:rPr lang="en-US" sz="2800" b="1" dirty="0" err="1">
                <a:solidFill>
                  <a:prstClr val="white"/>
                </a:solidFill>
                <a:latin typeface="Times New Roman" panose="02020603050405020304" pitchFamily="18" charset="0"/>
                <a:cs typeface="Times New Roman" panose="02020603050405020304" pitchFamily="18" charset="0"/>
              </a:rPr>
              <a:t>cùng</a:t>
            </a:r>
            <a:r>
              <a:rPr lang="en-US" sz="2800" b="1" dirty="0">
                <a:solidFill>
                  <a:prstClr val="white"/>
                </a:solidFill>
                <a:latin typeface="Times New Roman" panose="02020603050405020304" pitchFamily="18" charset="0"/>
                <a:cs typeface="Times New Roman" panose="02020603050405020304" pitchFamily="18" charset="0"/>
              </a:rPr>
              <a:t> </a:t>
            </a:r>
            <a:r>
              <a:rPr lang="en-US" sz="2800" b="1" dirty="0" err="1">
                <a:solidFill>
                  <a:prstClr val="white"/>
                </a:solidFill>
                <a:latin typeface="Times New Roman" panose="02020603050405020304" pitchFamily="18" charset="0"/>
                <a:cs typeface="Times New Roman" panose="02020603050405020304" pitchFamily="18" charset="0"/>
              </a:rPr>
              <a:t>tỉ</a:t>
            </a:r>
            <a:r>
              <a:rPr lang="en-US" sz="2800" b="1" dirty="0">
                <a:solidFill>
                  <a:prstClr val="white"/>
                </a:solidFill>
                <a:latin typeface="Times New Roman" panose="02020603050405020304" pitchFamily="18" charset="0"/>
                <a:cs typeface="Times New Roman" panose="02020603050405020304" pitchFamily="18" charset="0"/>
              </a:rPr>
              <a:t> </a:t>
            </a:r>
            <a:r>
              <a:rPr lang="en-US" sz="2800" b="1" dirty="0" err="1">
                <a:solidFill>
                  <a:prstClr val="white"/>
                </a:solidFill>
                <a:latin typeface="Times New Roman" panose="02020603050405020304" pitchFamily="18" charset="0"/>
                <a:cs typeface="Times New Roman" panose="02020603050405020304" pitchFamily="18" charset="0"/>
              </a:rPr>
              <a:t>lệ</a:t>
            </a:r>
            <a:endParaRPr kumimoji="0" lang="en-US" sz="28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16" name="bang a">
            <a:extLst>
              <a:ext uri="{FF2B5EF4-FFF2-40B4-BE49-F238E27FC236}">
                <a16:creationId xmlns:a16="http://schemas.microsoft.com/office/drawing/2014/main" id="{312CB50E-FBB3-4A74-9AA2-BFDFED82119B}"/>
              </a:ext>
            </a:extLst>
          </p:cNvPr>
          <p:cNvSpPr/>
          <p:nvPr/>
        </p:nvSpPr>
        <p:spPr>
          <a:xfrm flipH="1">
            <a:off x="6539953" y="3325124"/>
            <a:ext cx="5249773" cy="1169504"/>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2800" b="1" dirty="0">
                <a:solidFill>
                  <a:prstClr val="white"/>
                </a:solidFill>
                <a:latin typeface="Times New Roman" panose="02020603050405020304" pitchFamily="18" charset="0"/>
                <a:cs typeface="Times New Roman" panose="02020603050405020304" pitchFamily="18" charset="0"/>
              </a:rPr>
              <a:t>B. </a:t>
            </a:r>
            <a:r>
              <a:rPr lang="en-US" sz="2800" b="1" dirty="0" err="1">
                <a:solidFill>
                  <a:prstClr val="white"/>
                </a:solidFill>
                <a:latin typeface="Times New Roman" panose="02020603050405020304" pitchFamily="18" charset="0"/>
                <a:cs typeface="Times New Roman" panose="02020603050405020304" pitchFamily="18" charset="0"/>
              </a:rPr>
              <a:t>giảm</a:t>
            </a:r>
            <a:r>
              <a:rPr lang="en-US" sz="2800" b="1" dirty="0">
                <a:solidFill>
                  <a:prstClr val="white"/>
                </a:solidFill>
                <a:latin typeface="Times New Roman" panose="02020603050405020304" pitchFamily="18" charset="0"/>
                <a:cs typeface="Times New Roman" panose="02020603050405020304" pitchFamily="18" charset="0"/>
              </a:rPr>
              <a:t> </a:t>
            </a:r>
            <a:r>
              <a:rPr lang="en-US" sz="2800" b="1" dirty="0" err="1">
                <a:solidFill>
                  <a:prstClr val="white"/>
                </a:solidFill>
                <a:latin typeface="Times New Roman" panose="02020603050405020304" pitchFamily="18" charset="0"/>
                <a:cs typeface="Times New Roman" panose="02020603050405020304" pitchFamily="18" charset="0"/>
              </a:rPr>
              <a:t>diện</a:t>
            </a:r>
            <a:r>
              <a:rPr lang="en-US" sz="2800" b="1" dirty="0">
                <a:solidFill>
                  <a:prstClr val="white"/>
                </a:solidFill>
                <a:latin typeface="Times New Roman" panose="02020603050405020304" pitchFamily="18" charset="0"/>
                <a:cs typeface="Times New Roman" panose="02020603050405020304" pitchFamily="18" charset="0"/>
              </a:rPr>
              <a:t> </a:t>
            </a:r>
            <a:r>
              <a:rPr lang="en-US" sz="2800" b="1" dirty="0" err="1">
                <a:solidFill>
                  <a:prstClr val="white"/>
                </a:solidFill>
                <a:latin typeface="Times New Roman" panose="02020603050405020304" pitchFamily="18" charset="0"/>
                <a:cs typeface="Times New Roman" panose="02020603050405020304" pitchFamily="18" charset="0"/>
              </a:rPr>
              <a:t>tích</a:t>
            </a:r>
            <a:r>
              <a:rPr lang="en-US" sz="2800" b="1" dirty="0">
                <a:solidFill>
                  <a:prstClr val="white"/>
                </a:solidFill>
                <a:latin typeface="Times New Roman" panose="02020603050405020304" pitchFamily="18" charset="0"/>
                <a:cs typeface="Times New Roman" panose="02020603050405020304" pitchFamily="18" charset="0"/>
              </a:rPr>
              <a:t> </a:t>
            </a:r>
            <a:r>
              <a:rPr lang="en-US" sz="2800" b="1" dirty="0" err="1">
                <a:solidFill>
                  <a:prstClr val="white"/>
                </a:solidFill>
                <a:latin typeface="Times New Roman" panose="02020603050405020304" pitchFamily="18" charset="0"/>
                <a:cs typeface="Times New Roman" panose="02020603050405020304" pitchFamily="18" charset="0"/>
              </a:rPr>
              <a:t>mặt</a:t>
            </a:r>
            <a:r>
              <a:rPr lang="en-US" sz="2800" b="1" dirty="0">
                <a:solidFill>
                  <a:prstClr val="white"/>
                </a:solidFill>
                <a:latin typeface="Times New Roman" panose="02020603050405020304" pitchFamily="18" charset="0"/>
                <a:cs typeface="Times New Roman" panose="02020603050405020304" pitchFamily="18" charset="0"/>
              </a:rPr>
              <a:t> </a:t>
            </a:r>
            <a:r>
              <a:rPr lang="en-US" sz="2800" b="1" dirty="0" err="1">
                <a:solidFill>
                  <a:prstClr val="white"/>
                </a:solidFill>
                <a:latin typeface="Times New Roman" panose="02020603050405020304" pitchFamily="18" charset="0"/>
                <a:cs typeface="Times New Roman" panose="02020603050405020304" pitchFamily="18" charset="0"/>
              </a:rPr>
              <a:t>bị</a:t>
            </a:r>
            <a:r>
              <a:rPr lang="en-US" sz="2800" b="1" dirty="0">
                <a:solidFill>
                  <a:prstClr val="white"/>
                </a:solidFill>
                <a:latin typeface="Times New Roman" panose="02020603050405020304" pitchFamily="18" charset="0"/>
                <a:cs typeface="Times New Roman" panose="02020603050405020304" pitchFamily="18" charset="0"/>
              </a:rPr>
              <a:t> </a:t>
            </a:r>
            <a:r>
              <a:rPr lang="en-US" sz="2800" b="1" dirty="0" err="1">
                <a:solidFill>
                  <a:prstClr val="white"/>
                </a:solidFill>
                <a:latin typeface="Times New Roman" panose="02020603050405020304" pitchFamily="18" charset="0"/>
                <a:cs typeface="Times New Roman" panose="02020603050405020304" pitchFamily="18" charset="0"/>
              </a:rPr>
              <a:t>ép</a:t>
            </a:r>
            <a:r>
              <a:rPr lang="en-US" sz="2800" b="1" dirty="0">
                <a:solidFill>
                  <a:prstClr val="white"/>
                </a:solidFill>
                <a:latin typeface="Times New Roman" panose="02020603050405020304" pitchFamily="18" charset="0"/>
                <a:cs typeface="Times New Roman" panose="02020603050405020304" pitchFamily="18" charset="0"/>
              </a:rPr>
              <a:t> </a:t>
            </a:r>
            <a:r>
              <a:rPr lang="en-US" sz="2800" b="1" dirty="0" err="1">
                <a:solidFill>
                  <a:prstClr val="white"/>
                </a:solidFill>
                <a:latin typeface="Times New Roman" panose="02020603050405020304" pitchFamily="18" charset="0"/>
                <a:cs typeface="Times New Roman" panose="02020603050405020304" pitchFamily="18" charset="0"/>
              </a:rPr>
              <a:t>và</a:t>
            </a:r>
            <a:r>
              <a:rPr lang="en-US" sz="2800" b="1" dirty="0">
                <a:solidFill>
                  <a:prstClr val="white"/>
                </a:solidFill>
                <a:latin typeface="Times New Roman" panose="02020603050405020304" pitchFamily="18" charset="0"/>
                <a:cs typeface="Times New Roman" panose="02020603050405020304" pitchFamily="18" charset="0"/>
              </a:rPr>
              <a:t> </a:t>
            </a:r>
            <a:r>
              <a:rPr lang="en-US" sz="2800" b="1" dirty="0" err="1">
                <a:solidFill>
                  <a:prstClr val="white"/>
                </a:solidFill>
                <a:latin typeface="Times New Roman" panose="02020603050405020304" pitchFamily="18" charset="0"/>
                <a:cs typeface="Times New Roman" panose="02020603050405020304" pitchFamily="18" charset="0"/>
              </a:rPr>
              <a:t>tăng</a:t>
            </a:r>
            <a:r>
              <a:rPr lang="en-US" sz="2800" b="1" dirty="0">
                <a:solidFill>
                  <a:prstClr val="white"/>
                </a:solidFill>
                <a:latin typeface="Times New Roman" panose="02020603050405020304" pitchFamily="18" charset="0"/>
                <a:cs typeface="Times New Roman" panose="02020603050405020304" pitchFamily="18" charset="0"/>
              </a:rPr>
              <a:t> </a:t>
            </a:r>
            <a:r>
              <a:rPr lang="en-US" sz="2800" b="1" dirty="0" err="1">
                <a:solidFill>
                  <a:prstClr val="white"/>
                </a:solidFill>
                <a:latin typeface="Times New Roman" panose="02020603050405020304" pitchFamily="18" charset="0"/>
                <a:cs typeface="Times New Roman" panose="02020603050405020304" pitchFamily="18" charset="0"/>
              </a:rPr>
              <a:t>áp</a:t>
            </a:r>
            <a:r>
              <a:rPr lang="en-US" sz="2800" b="1" dirty="0">
                <a:solidFill>
                  <a:prstClr val="white"/>
                </a:solidFill>
                <a:latin typeface="Times New Roman" panose="02020603050405020304" pitchFamily="18" charset="0"/>
                <a:cs typeface="Times New Roman" panose="02020603050405020304" pitchFamily="18" charset="0"/>
              </a:rPr>
              <a:t> </a:t>
            </a:r>
            <a:r>
              <a:rPr lang="en-US" sz="2800" b="1" dirty="0" err="1">
                <a:solidFill>
                  <a:prstClr val="white"/>
                </a:solidFill>
                <a:latin typeface="Times New Roman" panose="02020603050405020304" pitchFamily="18" charset="0"/>
                <a:cs typeface="Times New Roman" panose="02020603050405020304" pitchFamily="18" charset="0"/>
              </a:rPr>
              <a:t>lực</a:t>
            </a:r>
            <a:r>
              <a:rPr lang="en-US" sz="2800" b="1" dirty="0">
                <a:solidFill>
                  <a:prstClr val="white"/>
                </a:solidFill>
                <a:latin typeface="Times New Roman" panose="02020603050405020304" pitchFamily="18" charset="0"/>
                <a:cs typeface="Times New Roman" panose="02020603050405020304" pitchFamily="18" charset="0"/>
              </a:rPr>
              <a:t>.</a:t>
            </a:r>
            <a:endParaRPr kumimoji="0" lang="en-US" sz="28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17" name="bang a">
            <a:extLst>
              <a:ext uri="{FF2B5EF4-FFF2-40B4-BE49-F238E27FC236}">
                <a16:creationId xmlns:a16="http://schemas.microsoft.com/office/drawing/2014/main" id="{F15C04E7-87CF-4C42-877A-A88DC8B3A917}"/>
              </a:ext>
            </a:extLst>
          </p:cNvPr>
          <p:cNvSpPr/>
          <p:nvPr/>
        </p:nvSpPr>
        <p:spPr>
          <a:xfrm flipH="1">
            <a:off x="887906" y="5180026"/>
            <a:ext cx="5249773" cy="1032446"/>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800" b="1" dirty="0">
                <a:solidFill>
                  <a:prstClr val="white"/>
                </a:solidFill>
                <a:latin typeface="Times New Roman" panose="02020603050405020304" pitchFamily="18" charset="0"/>
                <a:cs typeface="Times New Roman" panose="02020603050405020304" pitchFamily="18" charset="0"/>
              </a:rPr>
              <a:t>C. </a:t>
            </a:r>
            <a:r>
              <a:rPr lang="en-US" sz="2800" b="1" dirty="0" err="1">
                <a:solidFill>
                  <a:prstClr val="white"/>
                </a:solidFill>
                <a:latin typeface="Times New Roman" panose="02020603050405020304" pitchFamily="18" charset="0"/>
                <a:cs typeface="Times New Roman" panose="02020603050405020304" pitchFamily="18" charset="0"/>
              </a:rPr>
              <a:t>tăng</a:t>
            </a:r>
            <a:r>
              <a:rPr lang="en-US" sz="2800" b="1" dirty="0">
                <a:solidFill>
                  <a:prstClr val="white"/>
                </a:solidFill>
                <a:latin typeface="Times New Roman" panose="02020603050405020304" pitchFamily="18" charset="0"/>
                <a:cs typeface="Times New Roman" panose="02020603050405020304" pitchFamily="18" charset="0"/>
              </a:rPr>
              <a:t> </a:t>
            </a:r>
            <a:r>
              <a:rPr lang="en-US" sz="2800" b="1" dirty="0" err="1">
                <a:solidFill>
                  <a:prstClr val="white"/>
                </a:solidFill>
                <a:latin typeface="Times New Roman" panose="02020603050405020304" pitchFamily="18" charset="0"/>
                <a:cs typeface="Times New Roman" panose="02020603050405020304" pitchFamily="18" charset="0"/>
              </a:rPr>
              <a:t>diện</a:t>
            </a:r>
            <a:r>
              <a:rPr lang="en-US" sz="2800" b="1" dirty="0">
                <a:solidFill>
                  <a:prstClr val="white"/>
                </a:solidFill>
                <a:latin typeface="Times New Roman" panose="02020603050405020304" pitchFamily="18" charset="0"/>
                <a:cs typeface="Times New Roman" panose="02020603050405020304" pitchFamily="18" charset="0"/>
              </a:rPr>
              <a:t> </a:t>
            </a:r>
            <a:r>
              <a:rPr lang="en-US" sz="2800" b="1" dirty="0" err="1">
                <a:solidFill>
                  <a:prstClr val="white"/>
                </a:solidFill>
                <a:latin typeface="Times New Roman" panose="02020603050405020304" pitchFamily="18" charset="0"/>
                <a:cs typeface="Times New Roman" panose="02020603050405020304" pitchFamily="18" charset="0"/>
              </a:rPr>
              <a:t>tích</a:t>
            </a:r>
            <a:r>
              <a:rPr lang="en-US" sz="2800" b="1" dirty="0">
                <a:solidFill>
                  <a:prstClr val="white"/>
                </a:solidFill>
                <a:latin typeface="Times New Roman" panose="02020603050405020304" pitchFamily="18" charset="0"/>
                <a:cs typeface="Times New Roman" panose="02020603050405020304" pitchFamily="18" charset="0"/>
              </a:rPr>
              <a:t> </a:t>
            </a:r>
            <a:r>
              <a:rPr lang="en-US" sz="2800" b="1" dirty="0" err="1">
                <a:solidFill>
                  <a:prstClr val="white"/>
                </a:solidFill>
                <a:latin typeface="Times New Roman" panose="02020603050405020304" pitchFamily="18" charset="0"/>
                <a:cs typeface="Times New Roman" panose="02020603050405020304" pitchFamily="18" charset="0"/>
              </a:rPr>
              <a:t>mặt</a:t>
            </a:r>
            <a:r>
              <a:rPr lang="en-US" sz="2800" b="1" dirty="0">
                <a:solidFill>
                  <a:prstClr val="white"/>
                </a:solidFill>
                <a:latin typeface="Times New Roman" panose="02020603050405020304" pitchFamily="18" charset="0"/>
                <a:cs typeface="Times New Roman" panose="02020603050405020304" pitchFamily="18" charset="0"/>
              </a:rPr>
              <a:t> </a:t>
            </a:r>
            <a:r>
              <a:rPr lang="en-US" sz="2800" b="1" dirty="0" err="1">
                <a:solidFill>
                  <a:prstClr val="white"/>
                </a:solidFill>
                <a:latin typeface="Times New Roman" panose="02020603050405020304" pitchFamily="18" charset="0"/>
                <a:cs typeface="Times New Roman" panose="02020603050405020304" pitchFamily="18" charset="0"/>
              </a:rPr>
              <a:t>bị</a:t>
            </a:r>
            <a:r>
              <a:rPr lang="en-US" sz="2800" b="1" dirty="0">
                <a:solidFill>
                  <a:prstClr val="white"/>
                </a:solidFill>
                <a:latin typeface="Times New Roman" panose="02020603050405020304" pitchFamily="18" charset="0"/>
                <a:cs typeface="Times New Roman" panose="02020603050405020304" pitchFamily="18" charset="0"/>
              </a:rPr>
              <a:t> </a:t>
            </a:r>
            <a:r>
              <a:rPr lang="en-US" sz="2800" b="1" dirty="0" err="1">
                <a:solidFill>
                  <a:prstClr val="white"/>
                </a:solidFill>
                <a:latin typeface="Times New Roman" panose="02020603050405020304" pitchFamily="18" charset="0"/>
                <a:cs typeface="Times New Roman" panose="02020603050405020304" pitchFamily="18" charset="0"/>
              </a:rPr>
              <a:t>ép</a:t>
            </a:r>
            <a:r>
              <a:rPr lang="en-US" sz="2800" b="1" dirty="0">
                <a:solidFill>
                  <a:prstClr val="white"/>
                </a:solidFill>
                <a:latin typeface="Times New Roman" panose="02020603050405020304" pitchFamily="18" charset="0"/>
                <a:cs typeface="Times New Roman" panose="02020603050405020304" pitchFamily="18" charset="0"/>
              </a:rPr>
              <a:t> </a:t>
            </a:r>
            <a:r>
              <a:rPr lang="en-US" sz="2800" b="1" dirty="0" err="1">
                <a:solidFill>
                  <a:prstClr val="white"/>
                </a:solidFill>
                <a:latin typeface="Times New Roman" panose="02020603050405020304" pitchFamily="18" charset="0"/>
                <a:cs typeface="Times New Roman" panose="02020603050405020304" pitchFamily="18" charset="0"/>
              </a:rPr>
              <a:t>và</a:t>
            </a:r>
            <a:r>
              <a:rPr lang="en-US" sz="2800" b="1" dirty="0">
                <a:solidFill>
                  <a:prstClr val="white"/>
                </a:solidFill>
                <a:latin typeface="Times New Roman" panose="02020603050405020304" pitchFamily="18" charset="0"/>
                <a:cs typeface="Times New Roman" panose="02020603050405020304" pitchFamily="18" charset="0"/>
              </a:rPr>
              <a:t> </a:t>
            </a:r>
            <a:r>
              <a:rPr lang="en-US" sz="2800" b="1" dirty="0" err="1">
                <a:solidFill>
                  <a:prstClr val="white"/>
                </a:solidFill>
                <a:latin typeface="Times New Roman" panose="02020603050405020304" pitchFamily="18" charset="0"/>
                <a:cs typeface="Times New Roman" panose="02020603050405020304" pitchFamily="18" charset="0"/>
              </a:rPr>
              <a:t>tăng</a:t>
            </a:r>
            <a:r>
              <a:rPr lang="en-US" sz="2800" b="1" dirty="0">
                <a:solidFill>
                  <a:prstClr val="white"/>
                </a:solidFill>
                <a:latin typeface="Times New Roman" panose="02020603050405020304" pitchFamily="18" charset="0"/>
                <a:cs typeface="Times New Roman" panose="02020603050405020304" pitchFamily="18" charset="0"/>
              </a:rPr>
              <a:t> </a:t>
            </a:r>
            <a:r>
              <a:rPr lang="en-US" sz="2800" b="1" dirty="0" err="1">
                <a:solidFill>
                  <a:prstClr val="white"/>
                </a:solidFill>
                <a:latin typeface="Times New Roman" panose="02020603050405020304" pitchFamily="18" charset="0"/>
                <a:cs typeface="Times New Roman" panose="02020603050405020304" pitchFamily="18" charset="0"/>
              </a:rPr>
              <a:t>áp</a:t>
            </a:r>
            <a:r>
              <a:rPr lang="en-US" sz="2800" b="1" dirty="0">
                <a:solidFill>
                  <a:prstClr val="white"/>
                </a:solidFill>
                <a:latin typeface="Times New Roman" panose="02020603050405020304" pitchFamily="18" charset="0"/>
                <a:cs typeface="Times New Roman" panose="02020603050405020304" pitchFamily="18" charset="0"/>
              </a:rPr>
              <a:t> </a:t>
            </a:r>
            <a:r>
              <a:rPr lang="en-US" sz="2800" b="1" dirty="0" err="1">
                <a:solidFill>
                  <a:prstClr val="white"/>
                </a:solidFill>
                <a:latin typeface="Times New Roman" panose="02020603050405020304" pitchFamily="18" charset="0"/>
                <a:cs typeface="Times New Roman" panose="02020603050405020304" pitchFamily="18" charset="0"/>
              </a:rPr>
              <a:t>lực</a:t>
            </a:r>
            <a:r>
              <a:rPr lang="en-US" sz="2800" b="1" dirty="0">
                <a:solidFill>
                  <a:prstClr val="white"/>
                </a:solidFill>
                <a:latin typeface="Times New Roman" panose="02020603050405020304" pitchFamily="18" charset="0"/>
                <a:cs typeface="Times New Roman" panose="02020603050405020304" pitchFamily="18" charset="0"/>
              </a:rPr>
              <a:t> </a:t>
            </a:r>
            <a:r>
              <a:rPr lang="en-US" sz="2800" b="1" dirty="0" err="1">
                <a:solidFill>
                  <a:prstClr val="white"/>
                </a:solidFill>
                <a:latin typeface="Times New Roman" panose="02020603050405020304" pitchFamily="18" charset="0"/>
                <a:cs typeface="Times New Roman" panose="02020603050405020304" pitchFamily="18" charset="0"/>
              </a:rPr>
              <a:t>theo</a:t>
            </a:r>
            <a:r>
              <a:rPr lang="en-US" sz="2800" b="1" dirty="0">
                <a:solidFill>
                  <a:prstClr val="white"/>
                </a:solidFill>
                <a:latin typeface="Times New Roman" panose="02020603050405020304" pitchFamily="18" charset="0"/>
                <a:cs typeface="Times New Roman" panose="02020603050405020304" pitchFamily="18" charset="0"/>
              </a:rPr>
              <a:t> </a:t>
            </a:r>
            <a:r>
              <a:rPr lang="en-US" sz="2800" b="1" dirty="0" err="1">
                <a:solidFill>
                  <a:prstClr val="white"/>
                </a:solidFill>
                <a:latin typeface="Times New Roman" panose="02020603050405020304" pitchFamily="18" charset="0"/>
                <a:cs typeface="Times New Roman" panose="02020603050405020304" pitchFamily="18" charset="0"/>
              </a:rPr>
              <a:t>cùng</a:t>
            </a:r>
            <a:r>
              <a:rPr lang="en-US" sz="2800" b="1" dirty="0">
                <a:solidFill>
                  <a:prstClr val="white"/>
                </a:solidFill>
                <a:latin typeface="Times New Roman" panose="02020603050405020304" pitchFamily="18" charset="0"/>
                <a:cs typeface="Times New Roman" panose="02020603050405020304" pitchFamily="18" charset="0"/>
              </a:rPr>
              <a:t> </a:t>
            </a:r>
            <a:r>
              <a:rPr lang="en-US" sz="2800" b="1" dirty="0" err="1">
                <a:solidFill>
                  <a:prstClr val="white"/>
                </a:solidFill>
                <a:latin typeface="Times New Roman" panose="02020603050405020304" pitchFamily="18" charset="0"/>
                <a:cs typeface="Times New Roman" panose="02020603050405020304" pitchFamily="18" charset="0"/>
              </a:rPr>
              <a:t>tỉ</a:t>
            </a:r>
            <a:r>
              <a:rPr lang="en-US" sz="2800" b="1" dirty="0">
                <a:solidFill>
                  <a:prstClr val="white"/>
                </a:solidFill>
                <a:latin typeface="Times New Roman" panose="02020603050405020304" pitchFamily="18" charset="0"/>
                <a:cs typeface="Times New Roman" panose="02020603050405020304" pitchFamily="18" charset="0"/>
              </a:rPr>
              <a:t> </a:t>
            </a:r>
            <a:r>
              <a:rPr lang="en-US" sz="2800" b="1" dirty="0" err="1">
                <a:solidFill>
                  <a:prstClr val="white"/>
                </a:solidFill>
                <a:latin typeface="Times New Roman" panose="02020603050405020304" pitchFamily="18" charset="0"/>
                <a:cs typeface="Times New Roman" panose="02020603050405020304" pitchFamily="18" charset="0"/>
              </a:rPr>
              <a:t>lệ</a:t>
            </a:r>
            <a:r>
              <a:rPr lang="en-US" sz="2800" b="1" dirty="0">
                <a:solidFill>
                  <a:prstClr val="white"/>
                </a:solidFill>
                <a:latin typeface="Times New Roman" panose="02020603050405020304" pitchFamily="18" charset="0"/>
                <a:cs typeface="Times New Roman" panose="02020603050405020304" pitchFamily="18" charset="0"/>
              </a:rPr>
              <a:t>.</a:t>
            </a:r>
            <a:endParaRPr kumimoji="0" lang="en-US" sz="28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18" name="bang a">
            <a:extLst>
              <a:ext uri="{FF2B5EF4-FFF2-40B4-BE49-F238E27FC236}">
                <a16:creationId xmlns:a16="http://schemas.microsoft.com/office/drawing/2014/main" id="{19EED264-AA5C-4A8D-A5B5-5AE82B5E165D}"/>
              </a:ext>
            </a:extLst>
          </p:cNvPr>
          <p:cNvSpPr/>
          <p:nvPr/>
        </p:nvSpPr>
        <p:spPr>
          <a:xfrm flipH="1">
            <a:off x="6621981" y="5180028"/>
            <a:ext cx="5249773" cy="1070483"/>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2800" b="1" dirty="0">
                <a:solidFill>
                  <a:prstClr val="white"/>
                </a:solidFill>
                <a:latin typeface="Times New Roman" panose="02020603050405020304" pitchFamily="18" charset="0"/>
                <a:cs typeface="Times New Roman" panose="02020603050405020304" pitchFamily="18" charset="0"/>
              </a:rPr>
              <a:t>D. </a:t>
            </a:r>
            <a:r>
              <a:rPr lang="en-US" sz="2800" b="1" dirty="0" err="1">
                <a:solidFill>
                  <a:prstClr val="white"/>
                </a:solidFill>
                <a:latin typeface="Times New Roman" panose="02020603050405020304" pitchFamily="18" charset="0"/>
                <a:cs typeface="Times New Roman" panose="02020603050405020304" pitchFamily="18" charset="0"/>
              </a:rPr>
              <a:t>tăng</a:t>
            </a:r>
            <a:r>
              <a:rPr lang="en-US" sz="2800" b="1" dirty="0">
                <a:solidFill>
                  <a:prstClr val="white"/>
                </a:solidFill>
                <a:latin typeface="Times New Roman" panose="02020603050405020304" pitchFamily="18" charset="0"/>
                <a:cs typeface="Times New Roman" panose="02020603050405020304" pitchFamily="18" charset="0"/>
              </a:rPr>
              <a:t> </a:t>
            </a:r>
            <a:r>
              <a:rPr lang="en-US" sz="2800" b="1" dirty="0" err="1">
                <a:solidFill>
                  <a:prstClr val="white"/>
                </a:solidFill>
                <a:latin typeface="Times New Roman" panose="02020603050405020304" pitchFamily="18" charset="0"/>
                <a:cs typeface="Times New Roman" panose="02020603050405020304" pitchFamily="18" charset="0"/>
              </a:rPr>
              <a:t>diện</a:t>
            </a:r>
            <a:r>
              <a:rPr lang="en-US" sz="2800" b="1" dirty="0">
                <a:solidFill>
                  <a:prstClr val="white"/>
                </a:solidFill>
                <a:latin typeface="Times New Roman" panose="02020603050405020304" pitchFamily="18" charset="0"/>
                <a:cs typeface="Times New Roman" panose="02020603050405020304" pitchFamily="18" charset="0"/>
              </a:rPr>
              <a:t> </a:t>
            </a:r>
            <a:r>
              <a:rPr lang="en-US" sz="2800" b="1" dirty="0" err="1">
                <a:solidFill>
                  <a:prstClr val="white"/>
                </a:solidFill>
                <a:latin typeface="Times New Roman" panose="02020603050405020304" pitchFamily="18" charset="0"/>
                <a:cs typeface="Times New Roman" panose="02020603050405020304" pitchFamily="18" charset="0"/>
              </a:rPr>
              <a:t>tích</a:t>
            </a:r>
            <a:r>
              <a:rPr lang="en-US" sz="2800" b="1" dirty="0">
                <a:solidFill>
                  <a:prstClr val="white"/>
                </a:solidFill>
                <a:latin typeface="Times New Roman" panose="02020603050405020304" pitchFamily="18" charset="0"/>
                <a:cs typeface="Times New Roman" panose="02020603050405020304" pitchFamily="18" charset="0"/>
              </a:rPr>
              <a:t> </a:t>
            </a:r>
            <a:r>
              <a:rPr lang="en-US" sz="2800" b="1" dirty="0" err="1">
                <a:solidFill>
                  <a:prstClr val="white"/>
                </a:solidFill>
                <a:latin typeface="Times New Roman" panose="02020603050405020304" pitchFamily="18" charset="0"/>
                <a:cs typeface="Times New Roman" panose="02020603050405020304" pitchFamily="18" charset="0"/>
              </a:rPr>
              <a:t>mặt</a:t>
            </a:r>
            <a:r>
              <a:rPr lang="en-US" sz="2800" b="1" dirty="0">
                <a:solidFill>
                  <a:prstClr val="white"/>
                </a:solidFill>
                <a:latin typeface="Times New Roman" panose="02020603050405020304" pitchFamily="18" charset="0"/>
                <a:cs typeface="Times New Roman" panose="02020603050405020304" pitchFamily="18" charset="0"/>
              </a:rPr>
              <a:t> </a:t>
            </a:r>
            <a:r>
              <a:rPr lang="en-US" sz="2800" b="1" dirty="0" err="1">
                <a:solidFill>
                  <a:prstClr val="white"/>
                </a:solidFill>
                <a:latin typeface="Times New Roman" panose="02020603050405020304" pitchFamily="18" charset="0"/>
                <a:cs typeface="Times New Roman" panose="02020603050405020304" pitchFamily="18" charset="0"/>
              </a:rPr>
              <a:t>bị</a:t>
            </a:r>
            <a:r>
              <a:rPr lang="en-US" sz="2800" b="1" dirty="0">
                <a:solidFill>
                  <a:prstClr val="white"/>
                </a:solidFill>
                <a:latin typeface="Times New Roman" panose="02020603050405020304" pitchFamily="18" charset="0"/>
                <a:cs typeface="Times New Roman" panose="02020603050405020304" pitchFamily="18" charset="0"/>
              </a:rPr>
              <a:t> </a:t>
            </a:r>
            <a:r>
              <a:rPr lang="en-US" sz="2800" b="1" dirty="0" err="1">
                <a:solidFill>
                  <a:prstClr val="white"/>
                </a:solidFill>
                <a:latin typeface="Times New Roman" panose="02020603050405020304" pitchFamily="18" charset="0"/>
                <a:cs typeface="Times New Roman" panose="02020603050405020304" pitchFamily="18" charset="0"/>
              </a:rPr>
              <a:t>ép</a:t>
            </a:r>
            <a:r>
              <a:rPr lang="en-US" sz="2800" b="1" dirty="0">
                <a:solidFill>
                  <a:prstClr val="white"/>
                </a:solidFill>
                <a:latin typeface="Times New Roman" panose="02020603050405020304" pitchFamily="18" charset="0"/>
                <a:cs typeface="Times New Roman" panose="02020603050405020304" pitchFamily="18" charset="0"/>
              </a:rPr>
              <a:t> </a:t>
            </a:r>
            <a:r>
              <a:rPr lang="en-US" sz="2800" b="1" dirty="0" err="1">
                <a:solidFill>
                  <a:prstClr val="white"/>
                </a:solidFill>
                <a:latin typeface="Times New Roman" panose="02020603050405020304" pitchFamily="18" charset="0"/>
                <a:cs typeface="Times New Roman" panose="02020603050405020304" pitchFamily="18" charset="0"/>
              </a:rPr>
              <a:t>và</a:t>
            </a:r>
            <a:r>
              <a:rPr lang="en-US" sz="2800" b="1" dirty="0">
                <a:solidFill>
                  <a:prstClr val="white"/>
                </a:solidFill>
                <a:latin typeface="Times New Roman" panose="02020603050405020304" pitchFamily="18" charset="0"/>
                <a:cs typeface="Times New Roman" panose="02020603050405020304" pitchFamily="18" charset="0"/>
              </a:rPr>
              <a:t> </a:t>
            </a:r>
            <a:r>
              <a:rPr lang="en-US" sz="2800" b="1" dirty="0" err="1">
                <a:solidFill>
                  <a:prstClr val="white"/>
                </a:solidFill>
                <a:latin typeface="Times New Roman" panose="02020603050405020304" pitchFamily="18" charset="0"/>
                <a:cs typeface="Times New Roman" panose="02020603050405020304" pitchFamily="18" charset="0"/>
              </a:rPr>
              <a:t>giảm</a:t>
            </a:r>
            <a:r>
              <a:rPr lang="en-US" sz="2800" b="1" dirty="0">
                <a:solidFill>
                  <a:prstClr val="white"/>
                </a:solidFill>
                <a:latin typeface="Times New Roman" panose="02020603050405020304" pitchFamily="18" charset="0"/>
                <a:cs typeface="Times New Roman" panose="02020603050405020304" pitchFamily="18" charset="0"/>
              </a:rPr>
              <a:t> </a:t>
            </a:r>
            <a:r>
              <a:rPr lang="en-US" sz="2800" b="1" dirty="0" err="1">
                <a:solidFill>
                  <a:prstClr val="white"/>
                </a:solidFill>
                <a:latin typeface="Times New Roman" panose="02020603050405020304" pitchFamily="18" charset="0"/>
                <a:cs typeface="Times New Roman" panose="02020603050405020304" pitchFamily="18" charset="0"/>
              </a:rPr>
              <a:t>áp</a:t>
            </a:r>
            <a:r>
              <a:rPr lang="en-US" sz="2800" b="1" dirty="0">
                <a:solidFill>
                  <a:prstClr val="white"/>
                </a:solidFill>
                <a:latin typeface="Times New Roman" panose="02020603050405020304" pitchFamily="18" charset="0"/>
                <a:cs typeface="Times New Roman" panose="02020603050405020304" pitchFamily="18" charset="0"/>
              </a:rPr>
              <a:t> </a:t>
            </a:r>
            <a:r>
              <a:rPr lang="en-US" sz="2800" b="1" dirty="0" err="1">
                <a:solidFill>
                  <a:prstClr val="white"/>
                </a:solidFill>
                <a:latin typeface="Times New Roman" panose="02020603050405020304" pitchFamily="18" charset="0"/>
                <a:cs typeface="Times New Roman" panose="02020603050405020304" pitchFamily="18" charset="0"/>
              </a:rPr>
              <a:t>lực</a:t>
            </a:r>
            <a:r>
              <a:rPr lang="en-US" sz="2800" b="1" dirty="0">
                <a:solidFill>
                  <a:prstClr val="white"/>
                </a:solidFill>
                <a:latin typeface="Times New Roman" panose="02020603050405020304" pitchFamily="18" charset="0"/>
                <a:cs typeface="Times New Roman" panose="02020603050405020304" pitchFamily="18" charset="0"/>
              </a:rPr>
              <a:t>.</a:t>
            </a:r>
            <a:endParaRPr kumimoji="0" lang="en-US" sz="28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19" name="TextBox 18">
            <a:extLst>
              <a:ext uri="{FF2B5EF4-FFF2-40B4-BE49-F238E27FC236}">
                <a16:creationId xmlns:a16="http://schemas.microsoft.com/office/drawing/2014/main" id="{EFBF0DE1-E3CD-4E44-BDCF-70C34F08BD29}"/>
              </a:ext>
            </a:extLst>
          </p:cNvPr>
          <p:cNvSpPr txBox="1"/>
          <p:nvPr/>
        </p:nvSpPr>
        <p:spPr>
          <a:xfrm>
            <a:off x="4321419" y="841248"/>
            <a:ext cx="7325048" cy="677108"/>
          </a:xfrm>
          <a:prstGeom prst="rect">
            <a:avLst/>
          </a:prstGeom>
          <a:noFill/>
        </p:spPr>
        <p:txBody>
          <a:bodyPr wrap="square" rtlCol="0">
            <a:spAutoFit/>
          </a:bodyPr>
          <a:lstStyle/>
          <a:p>
            <a:pPr lvl="0">
              <a:defRPr/>
            </a:pPr>
            <a:r>
              <a:rPr lang="vi-VN" sz="3800" b="1" dirty="0">
                <a:solidFill>
                  <a:prstClr val="white"/>
                </a:solidFill>
              </a:rPr>
              <a:t>Câu 5: Muốn tăng áp suất thì:</a:t>
            </a:r>
            <a:endParaRPr kumimoji="0" lang="en-US" sz="3800" b="0" i="0" u="none" strike="noStrike" kern="1200" cap="none" spc="0" normalizeH="0" baseline="0" noProof="0" dirty="0">
              <a:ln>
                <a:noFill/>
              </a:ln>
              <a:solidFill>
                <a:prstClr val="white"/>
              </a:solidFill>
              <a:effectLst/>
              <a:uLnTx/>
              <a:uFillTx/>
              <a:latin typeface="Calibri" panose="020F0502020204030204"/>
            </a:endParaRPr>
          </a:p>
        </p:txBody>
      </p:sp>
    </p:spTree>
    <p:extLst>
      <p:ext uri="{BB962C8B-B14F-4D97-AF65-F5344CB8AC3E}">
        <p14:creationId xmlns:p14="http://schemas.microsoft.com/office/powerpoint/2010/main" val="1588556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arn(inVertical)">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barn(inVertical)">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barn(inVertical)">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barn(inVertical)">
                                      <p:cBhvr>
                                        <p:cTn id="27" dur="500"/>
                                        <p:tgtEl>
                                          <p:spTgt spid="18"/>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mph" presetSubtype="0" fill="hold" grpId="1" nodeType="clickEffect">
                                  <p:stCondLst>
                                    <p:cond delay="0"/>
                                  </p:stCondLst>
                                  <p:childTnLst>
                                    <p:animClr clrSpc="hsl" dir="cw">
                                      <p:cBhvr override="childStyle">
                                        <p:cTn id="31" dur="500" fill="hold"/>
                                        <p:tgtEl>
                                          <p:spTgt spid="16"/>
                                        </p:tgtEl>
                                        <p:attrNameLst>
                                          <p:attrName>style.color</p:attrName>
                                        </p:attrNameLst>
                                      </p:cBhvr>
                                      <p:by>
                                        <p:hsl h="7200000" s="0" l="0"/>
                                      </p:by>
                                    </p:animClr>
                                    <p:animClr clrSpc="hsl" dir="cw">
                                      <p:cBhvr>
                                        <p:cTn id="32" dur="500" fill="hold"/>
                                        <p:tgtEl>
                                          <p:spTgt spid="16"/>
                                        </p:tgtEl>
                                        <p:attrNameLst>
                                          <p:attrName>fillcolor</p:attrName>
                                        </p:attrNameLst>
                                      </p:cBhvr>
                                      <p:by>
                                        <p:hsl h="7200000" s="0" l="0"/>
                                      </p:by>
                                    </p:animClr>
                                    <p:animClr clrSpc="hsl" dir="cw">
                                      <p:cBhvr>
                                        <p:cTn id="33" dur="500" fill="hold"/>
                                        <p:tgtEl>
                                          <p:spTgt spid="16"/>
                                        </p:tgtEl>
                                        <p:attrNameLst>
                                          <p:attrName>stroke.color</p:attrName>
                                        </p:attrNameLst>
                                      </p:cBhvr>
                                      <p:by>
                                        <p:hsl h="7200000" s="0" l="0"/>
                                      </p:by>
                                    </p:animClr>
                                    <p:set>
                                      <p:cBhvr>
                                        <p:cTn id="34" dur="500" fill="hold"/>
                                        <p:tgtEl>
                                          <p:spTgt spid="1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5" restart="whenNotActive" fill="hold" evtFilter="cancelBubble" nodeType="interactiveSeq">
                <p:stCondLst>
                  <p:cond evt="onClick" delay="0">
                    <p:tgtEl>
                      <p:spTgt spid="12"/>
                    </p:tgtEl>
                  </p:cond>
                </p:stCondLst>
                <p:endSync evt="end" delay="0">
                  <p:rtn val="all"/>
                </p:endSync>
                <p:childTnLst>
                  <p:par>
                    <p:cTn id="36" fill="hold">
                      <p:stCondLst>
                        <p:cond delay="0"/>
                      </p:stCondLst>
                      <p:childTnLst>
                        <p:par>
                          <p:cTn id="37" fill="hold">
                            <p:stCondLst>
                              <p:cond delay="0"/>
                            </p:stCondLst>
                            <p:childTnLst>
                              <p:par>
                                <p:cTn id="38" presetID="2" presetClass="mediacall" presetSubtype="0" fill="hold" nodeType="clickEffect">
                                  <p:stCondLst>
                                    <p:cond delay="0"/>
                                  </p:stCondLst>
                                  <p:childTnLst>
                                    <p:cmd type="call" cmd="togglePause">
                                      <p:cBhvr>
                                        <p:cTn id="39" dur="1" fill="hold"/>
                                        <p:tgtEl>
                                          <p:spTgt spid="12"/>
                                        </p:tgtEl>
                                      </p:cBhvr>
                                    </p:cmd>
                                  </p:childTnLst>
                                </p:cTn>
                              </p:par>
                            </p:childTnLst>
                          </p:cTn>
                        </p:par>
                      </p:childTnLst>
                    </p:cTn>
                  </p:par>
                </p:childTnLst>
              </p:cTn>
              <p:nextCondLst>
                <p:cond evt="onClick" delay="0">
                  <p:tgtEl>
                    <p:spTgt spid="12"/>
                  </p:tgtEl>
                </p:cond>
              </p:nextCondLst>
            </p:seq>
            <p:video>
              <p:cMediaNode vol="80000">
                <p:cTn id="40" fill="hold" display="0">
                  <p:stCondLst>
                    <p:cond delay="indefinite"/>
                  </p:stCondLst>
                </p:cTn>
                <p:tgtEl>
                  <p:spTgt spid="12"/>
                </p:tgtEl>
              </p:cMediaNode>
            </p:video>
          </p:childTnLst>
        </p:cTn>
      </p:par>
    </p:tnLst>
    <p:bldLst>
      <p:bldP spid="15" grpId="0" animBg="1"/>
      <p:bldP spid="16" grpId="0" animBg="1"/>
      <p:bldP spid="16" grpId="1" animBg="1"/>
      <p:bldP spid="17" grpId="0" animBg="1"/>
      <p:bldP spid="18" grpId="0" animBg="1"/>
      <p:bldP spid="19" grpId="0"/>
    </p:bldLst>
  </p:timing>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efault Design">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TotalTime>
  <Words>1186</Words>
  <PresentationFormat>Widescreen</PresentationFormat>
  <Paragraphs>112</Paragraphs>
  <Slides>25</Slides>
  <Notes>15</Notes>
  <HiddenSlides>0</HiddenSlides>
  <MMClips>12</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25</vt:i4>
      </vt:variant>
    </vt:vector>
  </HeadingPairs>
  <TitlesOfParts>
    <vt:vector size="32" baseType="lpstr">
      <vt:lpstr>Arial</vt:lpstr>
      <vt:lpstr>Calibri</vt:lpstr>
      <vt:lpstr>Calibri Light</vt:lpstr>
      <vt:lpstr>Cambria Math</vt:lpstr>
      <vt:lpstr>Times New Roman</vt:lpstr>
      <vt:lpstr>1_Office Theme</vt:lpstr>
      <vt:lpstr>Default Design</vt:lpstr>
      <vt:lpstr>PowerPoint Presentation</vt:lpstr>
      <vt:lpstr>PowerPoint Presentation</vt:lpstr>
      <vt:lpstr>ĐÁP ÁN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VÒNG III: VỀ ĐÍCH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2023-06-08T23:29:08Z</dcterms:created>
  <dcterms:modified xsi:type="dcterms:W3CDTF">2023-06-08T23:34:18Z</dcterms:modified>
  <cp:version>n</cp:version>
</cp:coreProperties>
</file>