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13BD-1DA9-4CE2-9043-BF23BB8AE110}" type="datetimeFigureOut">
              <a:rPr lang="en-US" smtClean="0"/>
              <a:pPr/>
              <a:t>02/08/2018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Unit3\Unit%203-Acloserlook1-4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Unit3\Unit%203-Acloserlook1-5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Unit3\Unit%203-Acloserlook1-6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14363"/>
            <a:ext cx="78486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1863566"/>
            <a:ext cx="6858000" cy="2708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9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UNIT 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3: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TEEN STRESS AND PRESSURE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PERIOD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17: A CLOSER LOOK 1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724400"/>
            <a:ext cx="6934200" cy="1295400"/>
            <a:chOff x="1524000" y="4267200"/>
            <a:chExt cx="51054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828800" y="8382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school pressures and frustrations</a:t>
            </a:r>
            <a:br>
              <a:rPr lang="en-US" sz="2400"/>
            </a:br>
            <a:r>
              <a:rPr lang="en-US" sz="2400"/>
              <a:t>2. physical changes</a:t>
            </a:r>
            <a:br>
              <a:rPr lang="en-US" sz="2400"/>
            </a:br>
            <a:r>
              <a:rPr lang="en-US" sz="2400"/>
              <a:t>3. unsafe living environment</a:t>
            </a:r>
            <a:br>
              <a:rPr lang="en-US" sz="2400"/>
            </a:br>
            <a:r>
              <a:rPr lang="en-US" sz="2400"/>
              <a:t>4. problems with classmates at school</a:t>
            </a:r>
            <a:br>
              <a:rPr lang="en-US" sz="2400"/>
            </a:br>
            <a:r>
              <a:rPr lang="en-US" sz="2400"/>
              <a:t>5. negative feelings about themselves</a:t>
            </a:r>
            <a:br>
              <a:rPr lang="en-US" sz="2400"/>
            </a:br>
            <a:r>
              <a:rPr lang="en-US" sz="2400"/>
              <a:t>6. havirig too high expectations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8600" y="48006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F. 'Why does he make me do all of his homework? It's not fair. And he says if I don't do it, he'll make my life difficult.'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6259513"/>
            <a:ext cx="4191000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4. problems with classmates at school</a:t>
            </a:r>
          </a:p>
        </p:txBody>
      </p:sp>
      <p:pic>
        <p:nvPicPr>
          <p:cNvPr id="18440" name="Picture 8" descr="C:\Users\admin\Downloads\IMG_1316.JPG"/>
          <p:cNvPicPr>
            <a:picLocks noChangeAspect="1" noChangeArrowheads="1"/>
          </p:cNvPicPr>
          <p:nvPr/>
        </p:nvPicPr>
        <p:blipFill>
          <a:blip r:embed="rId2"/>
          <a:srcRect t="70589" r="56146" b="4411"/>
          <a:stretch>
            <a:fillRect/>
          </a:stretch>
        </p:blipFill>
        <p:spPr bwMode="auto">
          <a:xfrm>
            <a:off x="6664325" y="3962400"/>
            <a:ext cx="2174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xplosion 2 22"/>
          <p:cNvSpPr/>
          <p:nvPr/>
        </p:nvSpPr>
        <p:spPr>
          <a:xfrm rot="2191386">
            <a:off x="6127493" y="2426138"/>
            <a:ext cx="3085377" cy="282847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4267200" y="1447800"/>
            <a:ext cx="2667000" cy="3352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1905000" y="1752600"/>
            <a:ext cx="2667000" cy="3352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2 19"/>
          <p:cNvSpPr/>
          <p:nvPr/>
        </p:nvSpPr>
        <p:spPr>
          <a:xfrm>
            <a:off x="0" y="1905000"/>
            <a:ext cx="2667000" cy="33528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-304800" y="0"/>
            <a:ext cx="91440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2. Which of the following can be done in the above situations? Discuss with your partner. (More than one solution can be suitable for one situation.)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81000" y="2667000"/>
            <a:ext cx="175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1.Take a break, then you will feel ready to start again.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438400" y="2609850"/>
            <a:ext cx="175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2.Break a large task into smaller tasks.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572000" y="2590800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3. Focus on your strong points.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324600" y="32004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4. Talk to someone about this and/or ask them for help.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A. 1;3;4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B. 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66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C. 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D. 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E. 1;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00" y="6248400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F. 4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28600" y="6027738"/>
            <a:ext cx="8686800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4. Have you ever been in any of these situations?</a:t>
            </a:r>
            <a:br>
              <a:rPr lang="en-US" sz="2400"/>
            </a:br>
            <a:r>
              <a:rPr lang="en-US" sz="2400"/>
              <a:t>If so, what did you do to deal with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0800000">
            <a:off x="1295400" y="3562350"/>
            <a:ext cx="6019800" cy="2000250"/>
          </a:xfrm>
          <a:prstGeom prst="cloudCallout">
            <a:avLst>
              <a:gd name="adj1" fmla="val -55734"/>
              <a:gd name="adj2" fmla="val 368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Stress on the verb </a:t>
            </a:r>
            <a:r>
              <a:rPr lang="en-US" sz="2800" i="1"/>
              <a:t>be </a:t>
            </a:r>
            <a:r>
              <a:rPr lang="en-US" sz="2800"/>
              <a:t>in sentences</a:t>
            </a:r>
            <a:br>
              <a:rPr lang="en-US" sz="2800"/>
            </a:br>
            <a:r>
              <a:rPr lang="en-US" sz="2800"/>
              <a:t>Listen again to what Veronica said in GETTING</a:t>
            </a:r>
            <a:br>
              <a:rPr lang="en-US" sz="2800"/>
            </a:br>
            <a:r>
              <a:rPr lang="en-US" sz="2800"/>
              <a:t>STARTED. Notice the way she pronounced the</a:t>
            </a:r>
            <a:br>
              <a:rPr lang="en-US" sz="2800"/>
            </a:br>
            <a:r>
              <a:rPr lang="en-US" sz="2800"/>
              <a:t>verb </a:t>
            </a:r>
            <a:r>
              <a:rPr lang="en-US" sz="2800" i="1"/>
              <a:t>be </a:t>
            </a:r>
            <a:r>
              <a:rPr lang="en-US" sz="2800"/>
              <a:t>in the sentence.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43200" y="413226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'Hi Phuc! Where's Mai?</a:t>
            </a:r>
            <a:br>
              <a:rPr lang="en-US" sz="2800"/>
            </a:br>
            <a:r>
              <a:rPr lang="en-US" sz="2800"/>
              <a:t>Isn't she coming?'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743200" y="4572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PRONUNCIATION</a:t>
            </a:r>
          </a:p>
        </p:txBody>
      </p:sp>
      <p:pic>
        <p:nvPicPr>
          <p:cNvPr id="7" name="Unit 3-Acloserlook1-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096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43000" y="130175"/>
            <a:ext cx="6781800" cy="6705600"/>
          </a:xfrm>
          <a:prstGeom prst="flowChartDocument">
            <a:avLst/>
          </a:prstGeom>
          <a:solidFill>
            <a:srgbClr val="660033"/>
          </a:solidFill>
          <a:ln w="76200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/>
          <a:srcRect l="65935" t="5357" r="8791" b="53571"/>
          <a:stretch>
            <a:fillRect/>
          </a:stretch>
        </p:blipFill>
        <p:spPr bwMode="auto">
          <a:xfrm>
            <a:off x="5791200" y="54102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600200" y="152400"/>
            <a:ext cx="5791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Remember!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Normally the verb be is unstressed in the middle or at the start of a sentence for a statement or question.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Example: 	She was stressed.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	Are you worried about something?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However, the verb be is stressed in negative questions and at the end of the sentences.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Example:	Aren’t you coming?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	Yes, I am.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Also, it is stressed for emphasis or contrast.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Example: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She isn’t coming.</a:t>
            </a:r>
          </a:p>
          <a:p>
            <a:pPr algn="just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She is coming, but she’ll be a little late.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14400" y="1544638"/>
            <a:ext cx="7391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- Where are you? You aren't at the bus stop.</a:t>
            </a:r>
            <a:br>
              <a:rPr lang="en-US" sz="2400"/>
            </a:br>
            <a:r>
              <a:rPr lang="en-US" sz="2400"/>
              <a:t>    - I am at the bus stop, but I can't see you.</a:t>
            </a:r>
            <a:br>
              <a:rPr lang="en-US" sz="2400"/>
            </a:br>
            <a:r>
              <a:rPr lang="en-US" sz="2400"/>
              <a:t>2. - Are you busy right now?</a:t>
            </a:r>
            <a:br>
              <a:rPr lang="en-US" sz="2400"/>
            </a:br>
            <a:r>
              <a:rPr lang="en-US" sz="2400"/>
              <a:t>    - Yes, I am. Sorry, could you wait for a minute?</a:t>
            </a:r>
            <a:br>
              <a:rPr lang="en-US" sz="2400"/>
            </a:br>
            <a:r>
              <a:rPr lang="en-US" sz="2400"/>
              <a:t>3. - Is Ronia in?</a:t>
            </a:r>
            <a:br>
              <a:rPr lang="en-US" sz="2400"/>
            </a:br>
            <a:r>
              <a:rPr lang="en-US" sz="2400"/>
              <a:t>    - No, she's out ice-skating.</a:t>
            </a:r>
            <a:br>
              <a:rPr lang="en-US" sz="2400"/>
            </a:br>
            <a:r>
              <a:rPr lang="en-US" sz="2400"/>
              <a:t>    - But it's so cold!</a:t>
            </a:r>
            <a:br>
              <a:rPr lang="en-US" sz="2400"/>
            </a:br>
            <a:r>
              <a:rPr lang="en-US" sz="2400"/>
              <a:t>    - It </a:t>
            </a:r>
            <a:r>
              <a:rPr lang="en-US" sz="2400" i="1"/>
              <a:t>is. </a:t>
            </a:r>
            <a:r>
              <a:rPr lang="en-US" sz="2400"/>
              <a:t>But she's got all her warm clothes on.</a:t>
            </a:r>
            <a:br>
              <a:rPr lang="en-US" sz="2400"/>
            </a:br>
            <a:r>
              <a:rPr lang="en-US" sz="2400"/>
              <a:t>4. - </a:t>
            </a:r>
            <a:r>
              <a:rPr lang="en-US" sz="2400" i="1"/>
              <a:t>Wasn't </a:t>
            </a:r>
            <a:r>
              <a:rPr lang="en-US" sz="2400"/>
              <a:t>Bill disappointed about the exam result?</a:t>
            </a:r>
            <a:br>
              <a:rPr lang="en-US" sz="2400"/>
            </a:br>
            <a:r>
              <a:rPr lang="en-US" sz="2400"/>
              <a:t>    - He </a:t>
            </a:r>
            <a:r>
              <a:rPr lang="en-US" sz="2400" i="1"/>
              <a:t>was. </a:t>
            </a:r>
            <a:r>
              <a:rPr lang="en-US" sz="2400"/>
              <a:t>But he was hiding it well.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5. Listen to the recording and practise saying the</a:t>
            </a:r>
            <a:r>
              <a:rPr lang="en-US" sz="2400" b="1"/>
              <a:t> </a:t>
            </a:r>
            <a:r>
              <a:rPr lang="en-US" sz="2400"/>
              <a:t>sentences. Pay attention to the way the verb </a:t>
            </a:r>
            <a:r>
              <a:rPr lang="en-US" sz="2400" i="1"/>
              <a:t>be </a:t>
            </a:r>
            <a:r>
              <a:rPr lang="en-US" sz="2400"/>
              <a:t>is pronounced.</a:t>
            </a:r>
          </a:p>
        </p:txBody>
      </p:sp>
      <p:pic>
        <p:nvPicPr>
          <p:cNvPr id="4" name="Unit 3-Acloserlook1-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867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6. Look at the following sentences and underline the verb forms of </a:t>
            </a:r>
            <a:r>
              <a:rPr lang="en-US" sz="2400" i="1"/>
              <a:t>be </a:t>
            </a:r>
            <a:r>
              <a:rPr lang="en-US" sz="2400"/>
              <a:t>which should be stressed. Then listen to the recording to check and practise.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914400" y="1905000"/>
            <a:ext cx="777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- You aren't worried about the exam? Good for you!</a:t>
            </a:r>
            <a:br>
              <a:rPr lang="en-US" sz="2400"/>
            </a:br>
            <a:r>
              <a:rPr lang="en-US" sz="2400"/>
              <a:t>    - I am worried! But I try not to show it.</a:t>
            </a:r>
            <a:br>
              <a:rPr lang="en-US" sz="2400"/>
            </a:br>
            <a:r>
              <a:rPr lang="en-US" sz="2400"/>
              <a:t>2. - Do you think Jack is good at Japanese?</a:t>
            </a:r>
            <a:br>
              <a:rPr lang="en-US" sz="2400"/>
            </a:br>
            <a:r>
              <a:rPr lang="en-US" sz="2400"/>
              <a:t>    - He is. But he's a bit shy to speak it.</a:t>
            </a:r>
            <a:br>
              <a:rPr lang="en-US" sz="2400"/>
            </a:br>
            <a:r>
              <a:rPr lang="en-US" sz="2400"/>
              <a:t>3. - Isn't badminton her favourite sport?</a:t>
            </a:r>
            <a:br>
              <a:rPr lang="en-US" sz="2400"/>
            </a:br>
            <a:r>
              <a:rPr lang="en-US" sz="2400"/>
              <a:t>    - Yes, it is.</a:t>
            </a:r>
            <a:br>
              <a:rPr lang="en-US" sz="2400"/>
            </a:br>
            <a:r>
              <a:rPr lang="en-US" sz="2400"/>
              <a:t>4. - Who's he?</a:t>
            </a:r>
            <a:br>
              <a:rPr lang="en-US" sz="2400"/>
            </a:br>
            <a:r>
              <a:rPr lang="en-US" sz="2400"/>
              <a:t>5. - Sorry - we're late!</a:t>
            </a:r>
            <a:br>
              <a:rPr lang="en-US" sz="2400"/>
            </a:br>
            <a:r>
              <a:rPr lang="en-US" sz="2400"/>
              <a:t>    - Actually, you aren't. We haven't started yet.</a:t>
            </a:r>
            <a:br>
              <a:rPr lang="en-US" sz="2400"/>
            </a:br>
            <a:r>
              <a:rPr lang="en-US" sz="2400"/>
              <a:t>6. - Is she happy at the new school?</a:t>
            </a:r>
            <a:br>
              <a:rPr lang="en-US" sz="2400"/>
            </a:br>
            <a:r>
              <a:rPr lang="en-US" sz="2400"/>
              <a:t>    - Yes, she is. She likes it a lot.</a:t>
            </a:r>
          </a:p>
        </p:txBody>
      </p:sp>
      <p:pic>
        <p:nvPicPr>
          <p:cNvPr id="4" name="Unit 3-Acloserlook1-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6. Look at the following sentences and underline the verb forms of </a:t>
            </a:r>
            <a:r>
              <a:rPr lang="en-US" sz="2400" i="1"/>
              <a:t>be </a:t>
            </a:r>
            <a:r>
              <a:rPr lang="en-US" sz="2400"/>
              <a:t>which should be stressed. Then listen to the recording to check and practise.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914400" y="1905000"/>
            <a:ext cx="777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- You aren't worried about the exam? Good for you!</a:t>
            </a:r>
            <a:br>
              <a:rPr lang="en-US" sz="2400"/>
            </a:br>
            <a:r>
              <a:rPr lang="en-US" sz="2400"/>
              <a:t>    - I </a:t>
            </a:r>
            <a:r>
              <a:rPr lang="en-US" sz="2400" u="sng"/>
              <a:t>am</a:t>
            </a:r>
            <a:r>
              <a:rPr lang="en-US" sz="2400"/>
              <a:t> worried! But I try not to show it.</a:t>
            </a:r>
            <a:br>
              <a:rPr lang="en-US" sz="2400"/>
            </a:br>
            <a:r>
              <a:rPr lang="en-US" sz="2400"/>
              <a:t>2. - Do you think Jack is good at Japanese?</a:t>
            </a:r>
            <a:br>
              <a:rPr lang="en-US" sz="2400"/>
            </a:br>
            <a:r>
              <a:rPr lang="en-US" sz="2400"/>
              <a:t>    - He </a:t>
            </a:r>
            <a:r>
              <a:rPr lang="en-US" sz="2400" u="sng"/>
              <a:t>is</a:t>
            </a:r>
            <a:r>
              <a:rPr lang="en-US" sz="2400"/>
              <a:t>. But he's a bit shy to speak it.</a:t>
            </a:r>
            <a:br>
              <a:rPr lang="en-US" sz="2400"/>
            </a:br>
            <a:r>
              <a:rPr lang="en-US" sz="2400"/>
              <a:t>3. - </a:t>
            </a:r>
            <a:r>
              <a:rPr lang="en-US" sz="2400" u="sng"/>
              <a:t>Isn't</a:t>
            </a:r>
            <a:r>
              <a:rPr lang="en-US" sz="2400"/>
              <a:t> badminton her favourite sport?</a:t>
            </a:r>
            <a:br>
              <a:rPr lang="en-US" sz="2400"/>
            </a:br>
            <a:r>
              <a:rPr lang="en-US" sz="2400"/>
              <a:t>    - Yes, it is.</a:t>
            </a:r>
            <a:br>
              <a:rPr lang="en-US" sz="2400"/>
            </a:br>
            <a:r>
              <a:rPr lang="en-US" sz="2400"/>
              <a:t>4. - Who's he? (no stress)</a:t>
            </a:r>
            <a:br>
              <a:rPr lang="en-US" sz="2400"/>
            </a:br>
            <a:r>
              <a:rPr lang="en-US" sz="2400"/>
              <a:t>5. - Sorry - we're late!</a:t>
            </a:r>
            <a:br>
              <a:rPr lang="en-US" sz="2400"/>
            </a:br>
            <a:r>
              <a:rPr lang="en-US" sz="2400"/>
              <a:t>    - Actually, you </a:t>
            </a:r>
            <a:r>
              <a:rPr lang="en-US" sz="2400" u="sng"/>
              <a:t>aren't</a:t>
            </a:r>
            <a:r>
              <a:rPr lang="en-US" sz="2400"/>
              <a:t>. We haven't started yet.</a:t>
            </a:r>
            <a:br>
              <a:rPr lang="en-US" sz="2400"/>
            </a:br>
            <a:r>
              <a:rPr lang="en-US" sz="2400"/>
              <a:t>6. - Is she happy at the new school?</a:t>
            </a:r>
            <a:br>
              <a:rPr lang="en-US" sz="2400"/>
            </a:br>
            <a:r>
              <a:rPr lang="en-US" sz="2400"/>
              <a:t>    - Yes, she </a:t>
            </a:r>
            <a:r>
              <a:rPr lang="en-US" sz="2400" u="sng"/>
              <a:t>is</a:t>
            </a:r>
            <a:r>
              <a:rPr lang="en-US" sz="2400"/>
              <a:t>. She likes it a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13F02-ED3E-4610-8314-FAC52E485D9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762000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THANK YOU FOR YOUR ATTENTION!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goodbye_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rot="5400000" flipH="1" flipV="1">
            <a:off x="6172200" y="1752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9400" y="35052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695700" y="16383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514600" y="20574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676400" y="3124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828800" y="39624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67200" y="4419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43600" y="39624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43200" y="2362200"/>
            <a:ext cx="4267200" cy="2286000"/>
            <a:chOff x="2971800" y="1981200"/>
            <a:chExt cx="4267200" cy="2286000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1981200"/>
              <a:ext cx="4267200" cy="2286000"/>
              <a:chOff x="2971800" y="2667000"/>
              <a:chExt cx="4038600" cy="1600200"/>
            </a:xfrm>
          </p:grpSpPr>
          <p:sp>
            <p:nvSpPr>
              <p:cNvPr id="4" name="Cloud Callout 3"/>
              <p:cNvSpPr/>
              <p:nvPr/>
            </p:nvSpPr>
            <p:spPr>
              <a:xfrm>
                <a:off x="2971800" y="2667000"/>
                <a:ext cx="4038600" cy="1295400"/>
              </a:xfrm>
              <a:prstGeom prst="cloud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62400" y="3886200"/>
                <a:ext cx="762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3505200" y="2514600"/>
              <a:ext cx="3200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NEGATIVE FEELINGS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3048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WARM UP: BRAINSTORMING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0400" y="9906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sadness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00800" y="1219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depression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05600" y="33528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doubt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00800" y="5029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jealousy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24200" y="5029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fear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" y="45720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disapointment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25908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frustration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2400" y="15240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embarrassment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VOCABULARY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4273988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kỹ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thuyết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3510291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soát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12192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giai đoạn vị thành niên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1982897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sự độc lập, tự lập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2746594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ngộ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503768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xấu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hổ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580138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nghĩ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nhắc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12192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adolescence (n) /ˌ</a:t>
            </a:r>
            <a:r>
              <a:rPr lang="en-US" sz="2800" dirty="0" err="1" smtClean="0"/>
              <a:t>ædəˈlesns</a:t>
            </a:r>
            <a:r>
              <a:rPr lang="en-US" sz="2800" dirty="0" smtClean="0"/>
              <a:t>/: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2768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self-aware (</a:t>
            </a:r>
            <a:r>
              <a:rPr lang="en-US" sz="2800" dirty="0" err="1" smtClean="0"/>
              <a:t>adj</a:t>
            </a:r>
            <a:r>
              <a:rPr lang="en-US" sz="2800" dirty="0" smtClean="0"/>
              <a:t>) /self-</a:t>
            </a:r>
            <a:r>
              <a:rPr lang="en-US" sz="2800" dirty="0" err="1" smtClean="0"/>
              <a:t>əˈweə</a:t>
            </a:r>
            <a:r>
              <a:rPr lang="en-US" sz="2800" dirty="0" smtClean="0"/>
              <a:t>(r)/: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50927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embarrassed (</a:t>
            </a:r>
            <a:r>
              <a:rPr lang="en-US" sz="2800" dirty="0" err="1" smtClean="0"/>
              <a:t>adj</a:t>
            </a:r>
            <a:r>
              <a:rPr lang="en-US" sz="2800" dirty="0" smtClean="0"/>
              <a:t>) /</a:t>
            </a:r>
            <a:r>
              <a:rPr lang="en-US" sz="2800" dirty="0" err="1" smtClean="0"/>
              <a:t>ɪmˈbærəst</a:t>
            </a:r>
            <a:r>
              <a:rPr lang="en-US" sz="2800" dirty="0" smtClean="0"/>
              <a:t>/: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431800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reasoning skills /’</a:t>
            </a:r>
            <a:r>
              <a:rPr lang="en-US" sz="2800" dirty="0" err="1" smtClean="0"/>
              <a:t>riznɪŋ-skɪl</a:t>
            </a:r>
            <a:r>
              <a:rPr lang="en-US" sz="2800" dirty="0" smtClean="0"/>
              <a:t>/:</a:t>
            </a:r>
            <a:endParaRPr lang="en-US" sz="2800" dirty="0" smtClean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19939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independence (n) /ˌ</a:t>
            </a:r>
            <a:r>
              <a:rPr lang="en-US" sz="2800" dirty="0" err="1" smtClean="0"/>
              <a:t>ɪndɪˈpendəns</a:t>
            </a:r>
            <a:r>
              <a:rPr lang="en-US" sz="2800" dirty="0" smtClean="0"/>
              <a:t>/: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354330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self-control (</a:t>
            </a:r>
            <a:r>
              <a:rPr lang="en-US" sz="2800" dirty="0" err="1" smtClean="0"/>
              <a:t>adj</a:t>
            </a:r>
            <a:r>
              <a:rPr lang="en-US" sz="2800" dirty="0" smtClean="0"/>
              <a:t>) / self-</a:t>
            </a:r>
            <a:r>
              <a:rPr lang="en-US" sz="2800" dirty="0" err="1" smtClean="0"/>
              <a:t>kəntroul</a:t>
            </a:r>
            <a:r>
              <a:rPr lang="en-US" sz="2800" dirty="0" smtClean="0"/>
              <a:t>/: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58674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informed (</a:t>
            </a:r>
            <a:r>
              <a:rPr lang="en-US" sz="2800" dirty="0" err="1" smtClean="0"/>
              <a:t>adj</a:t>
            </a:r>
            <a:r>
              <a:rPr lang="en-US" sz="2800" dirty="0" smtClean="0"/>
              <a:t>) /</a:t>
            </a:r>
            <a:r>
              <a:rPr lang="en-US" sz="2800" dirty="0" err="1" smtClean="0"/>
              <a:t>ɪnˈfɔːmd</a:t>
            </a:r>
            <a:r>
              <a:rPr lang="en-US" sz="2800" dirty="0" smtClean="0"/>
              <a:t> /: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1. Complete the paragraph with the words in the box. There is one word that you don't need.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458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independence     	</a:t>
            </a:r>
            <a:r>
              <a:rPr lang="en-US" sz="2400" dirty="0" smtClean="0"/>
              <a:t>   </a:t>
            </a:r>
            <a:r>
              <a:rPr lang="en-US" sz="2400" dirty="0"/>
              <a:t>informed	  </a:t>
            </a:r>
            <a:r>
              <a:rPr lang="en-US" sz="2400" dirty="0" smtClean="0"/>
              <a:t>          </a:t>
            </a:r>
            <a:r>
              <a:rPr lang="en-US" sz="2400" dirty="0"/>
              <a:t>shape and height</a:t>
            </a:r>
          </a:p>
          <a:p>
            <a:r>
              <a:rPr lang="en-US" sz="2400" dirty="0" err="1"/>
              <a:t>embarrased</a:t>
            </a:r>
            <a:r>
              <a:rPr lang="en-US" sz="2400" dirty="0"/>
              <a:t>            </a:t>
            </a:r>
            <a:r>
              <a:rPr lang="en-US" sz="2400" dirty="0" smtClean="0"/>
              <a:t>         delighted                 </a:t>
            </a:r>
            <a:r>
              <a:rPr lang="en-US" sz="2400" dirty="0"/>
              <a:t>self–aware             reasoning skills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286000"/>
            <a:ext cx="8458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/>
              <a:t>Adolescence is the period between childhood and young adulthood. Your body will change in (1)____________. Your brain will grow and you'll have improved self-control and (2) ____________ . Physical changes are different for everyone, so you don't need to feel (3) ____________ or frustrated!</a:t>
            </a:r>
            <a:br>
              <a:rPr lang="en-US" sz="2400" dirty="0"/>
            </a:br>
            <a:r>
              <a:rPr lang="en-US" sz="2400" dirty="0"/>
              <a:t>You'll experience emotional changes as well. You'll feel you want more (4) ____________ and responsibility. You may become more (5) ____________ and care about other people's opinions, especially those of your friends. But remember you'll need adult support and guidance to make</a:t>
            </a:r>
            <a:br>
              <a:rPr lang="en-US" sz="2400" dirty="0"/>
            </a:br>
            <a:r>
              <a:rPr lang="en-US" sz="2400" dirty="0"/>
              <a:t>(6) ____________ decisions and overcome stress.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667000"/>
            <a:ext cx="257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shape and height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3528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reasoning skills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37338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embarrased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4491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independence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485503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self - aware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338" y="59436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0" y="4267200"/>
            <a:ext cx="5105400" cy="1371600"/>
            <a:chOff x="1524000" y="4267200"/>
            <a:chExt cx="5105400" cy="13716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905000" y="7620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1. school pressures and frustrations</a:t>
            </a:r>
            <a:br>
              <a:rPr lang="en-US" sz="2400" dirty="0"/>
            </a:br>
            <a:r>
              <a:rPr lang="en-US" sz="2400" dirty="0"/>
              <a:t>2. physical changes</a:t>
            </a:r>
            <a:br>
              <a:rPr lang="en-US" sz="2400" dirty="0"/>
            </a:br>
            <a:r>
              <a:rPr lang="en-US" sz="2400" dirty="0"/>
              <a:t>3. unsafe living environment</a:t>
            </a:r>
            <a:br>
              <a:rPr lang="en-US" sz="2400" dirty="0"/>
            </a:br>
            <a:r>
              <a:rPr lang="en-US" sz="2400" dirty="0"/>
              <a:t>4. problems with classmates at school</a:t>
            </a:r>
            <a:br>
              <a:rPr lang="en-US" sz="2400" dirty="0"/>
            </a:br>
            <a:r>
              <a:rPr lang="en-US" sz="2400" dirty="0"/>
              <a:t>5. negative feelings about themselves</a:t>
            </a:r>
            <a:br>
              <a:rPr lang="en-US" sz="2400" dirty="0"/>
            </a:br>
            <a:r>
              <a:rPr lang="en-US" sz="2400" dirty="0"/>
              <a:t>6. </a:t>
            </a:r>
            <a:r>
              <a:rPr lang="en-US" sz="2400" dirty="0" err="1"/>
              <a:t>havirig</a:t>
            </a:r>
            <a:r>
              <a:rPr lang="en-US" sz="2400" dirty="0"/>
              <a:t> too high expectations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600200" y="44958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A. I’ll never be good at </a:t>
            </a:r>
            <a:r>
              <a:rPr lang="en-US" sz="2800" dirty="0" err="1"/>
              <a:t>maths</a:t>
            </a:r>
            <a:r>
              <a:rPr lang="en-US" sz="2800" dirty="0"/>
              <a:t>. I’m just too stupid.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5943600"/>
            <a:ext cx="525780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5. negative feelings about themselves</a:t>
            </a:r>
          </a:p>
        </p:txBody>
      </p:sp>
      <p:sp>
        <p:nvSpPr>
          <p:cNvPr id="13320" name="AutoShape 9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AutoShape 11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2" name="Picture 12" descr="C:\Users\admin\Downloads\IMG_1317.JPG"/>
          <p:cNvPicPr>
            <a:picLocks noChangeAspect="1" noChangeArrowheads="1"/>
          </p:cNvPicPr>
          <p:nvPr/>
        </p:nvPicPr>
        <p:blipFill>
          <a:blip r:embed="rId2"/>
          <a:srcRect l="46667" t="36667" r="7777" b="35001"/>
          <a:stretch>
            <a:fillRect/>
          </a:stretch>
        </p:blipFill>
        <p:spPr bwMode="auto">
          <a:xfrm>
            <a:off x="6705600" y="3781425"/>
            <a:ext cx="2286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3886200"/>
            <a:ext cx="6096000" cy="2133600"/>
            <a:chOff x="1524000" y="4267200"/>
            <a:chExt cx="5105400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828800" y="8382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1. school pressures and frustrations</a:t>
            </a:r>
            <a:br>
              <a:rPr lang="en-US" sz="2400" dirty="0"/>
            </a:br>
            <a:r>
              <a:rPr lang="en-US" sz="2400" dirty="0"/>
              <a:t>2. physical changes</a:t>
            </a:r>
            <a:br>
              <a:rPr lang="en-US" sz="2400" dirty="0"/>
            </a:br>
            <a:r>
              <a:rPr lang="en-US" sz="2400" dirty="0"/>
              <a:t>3. unsafe living environment</a:t>
            </a:r>
            <a:br>
              <a:rPr lang="en-US" sz="2400" dirty="0"/>
            </a:br>
            <a:r>
              <a:rPr lang="en-US" sz="2400" dirty="0"/>
              <a:t>4. problems with classmates at school</a:t>
            </a:r>
            <a:br>
              <a:rPr lang="en-US" sz="2400" dirty="0"/>
            </a:br>
            <a:r>
              <a:rPr lang="en-US" sz="2400" dirty="0"/>
              <a:t>5. negative feelings about themselves</a:t>
            </a:r>
            <a:br>
              <a:rPr lang="en-US" sz="2400" dirty="0"/>
            </a:br>
            <a:r>
              <a:rPr lang="en-US" sz="2400" dirty="0"/>
              <a:t>6. </a:t>
            </a:r>
            <a:r>
              <a:rPr lang="en-US" sz="2400" dirty="0" err="1"/>
              <a:t>havirig</a:t>
            </a:r>
            <a:r>
              <a:rPr lang="en-US" sz="2400" dirty="0"/>
              <a:t> too high expectations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09600" y="4080808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B. 'I hate my voice</a:t>
            </a:r>
            <a:r>
              <a:rPr lang="en-US" sz="2400" i="1" dirty="0"/>
              <a:t>. </a:t>
            </a:r>
            <a:r>
              <a:rPr lang="en-US" sz="2400" dirty="0"/>
              <a:t>It's high one minute. low the next, then high again! What's the matter with it? AND the girls are making fun of me! I'm so</a:t>
            </a:r>
            <a:br>
              <a:rPr lang="en-US" sz="2400" dirty="0"/>
            </a:br>
            <a:r>
              <a:rPr lang="en-US" sz="2400" dirty="0"/>
              <a:t>embarrassed.'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6913" y="6278563"/>
            <a:ext cx="4191000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2. physical changes</a:t>
            </a:r>
          </a:p>
        </p:txBody>
      </p:sp>
      <p:pic>
        <p:nvPicPr>
          <p:cNvPr id="14344" name="Picture 12" descr="C:\Users\admin\Downloads\IMG_1317.JPG"/>
          <p:cNvPicPr>
            <a:picLocks noChangeAspect="1" noChangeArrowheads="1"/>
          </p:cNvPicPr>
          <p:nvPr/>
        </p:nvPicPr>
        <p:blipFill>
          <a:blip r:embed="rId2"/>
          <a:srcRect l="10001" t="66667" r="55556" b="6667"/>
          <a:stretch>
            <a:fillRect/>
          </a:stretch>
        </p:blipFill>
        <p:spPr bwMode="auto">
          <a:xfrm>
            <a:off x="6705600" y="3733800"/>
            <a:ext cx="22098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24400"/>
            <a:ext cx="6934200" cy="1295400"/>
            <a:chOff x="1524000" y="4267200"/>
            <a:chExt cx="5105400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828800" y="8382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1. school pressures and frustrations</a:t>
            </a:r>
            <a:br>
              <a:rPr lang="en-US" sz="2400" dirty="0"/>
            </a:br>
            <a:r>
              <a:rPr lang="en-US" sz="2400" dirty="0"/>
              <a:t>2. physical changes</a:t>
            </a:r>
            <a:br>
              <a:rPr lang="en-US" sz="2400" dirty="0"/>
            </a:br>
            <a:r>
              <a:rPr lang="en-US" sz="2400" dirty="0"/>
              <a:t>3. unsafe living environment</a:t>
            </a:r>
            <a:br>
              <a:rPr lang="en-US" sz="2400" dirty="0"/>
            </a:br>
            <a:r>
              <a:rPr lang="en-US" sz="2400" dirty="0"/>
              <a:t>4. problems with classmates at school</a:t>
            </a:r>
            <a:br>
              <a:rPr lang="en-US" sz="2400" dirty="0"/>
            </a:br>
            <a:r>
              <a:rPr lang="en-US" sz="2400" dirty="0"/>
              <a:t>5. negative feelings about themselves</a:t>
            </a:r>
            <a:br>
              <a:rPr lang="en-US" sz="2400" dirty="0"/>
            </a:br>
            <a:r>
              <a:rPr lang="en-US" sz="2400" dirty="0"/>
              <a:t>6. having too high expectations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52400" y="495300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C. 'I must get the highest score in this exam.</a:t>
            </a:r>
          </a:p>
          <a:p>
            <a:r>
              <a:rPr lang="en-US" sz="2400" dirty="0"/>
              <a:t> I must be the best student in the class!'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6259513"/>
            <a:ext cx="4191000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6. having too high expectations</a:t>
            </a:r>
          </a:p>
        </p:txBody>
      </p:sp>
      <p:pic>
        <p:nvPicPr>
          <p:cNvPr id="15368" name="Picture 8" descr="C:\Users\admin\Downloads\IMG_1316.JPG"/>
          <p:cNvPicPr>
            <a:picLocks noChangeAspect="1" noChangeArrowheads="1"/>
          </p:cNvPicPr>
          <p:nvPr/>
        </p:nvPicPr>
        <p:blipFill>
          <a:blip r:embed="rId2"/>
          <a:srcRect l="57681" b="75000"/>
          <a:stretch>
            <a:fillRect/>
          </a:stretch>
        </p:blipFill>
        <p:spPr bwMode="auto">
          <a:xfrm>
            <a:off x="6664325" y="3886200"/>
            <a:ext cx="2251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24400"/>
            <a:ext cx="6934200" cy="1295400"/>
            <a:chOff x="1524000" y="4267200"/>
            <a:chExt cx="5105400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828800" y="8382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school pressures and frustrations</a:t>
            </a:r>
            <a:br>
              <a:rPr lang="en-US" sz="2400"/>
            </a:br>
            <a:r>
              <a:rPr lang="en-US" sz="2400"/>
              <a:t>2. physical changes</a:t>
            </a:r>
            <a:br>
              <a:rPr lang="en-US" sz="2400"/>
            </a:br>
            <a:r>
              <a:rPr lang="en-US" sz="2400"/>
              <a:t>3. unsafe living environment</a:t>
            </a:r>
            <a:br>
              <a:rPr lang="en-US" sz="2400"/>
            </a:br>
            <a:r>
              <a:rPr lang="en-US" sz="2400"/>
              <a:t>4. problems with classmates at school</a:t>
            </a:r>
            <a:br>
              <a:rPr lang="en-US" sz="2400"/>
            </a:br>
            <a:r>
              <a:rPr lang="en-US" sz="2400"/>
              <a:t>5. negative feelings about themselves</a:t>
            </a:r>
            <a:br>
              <a:rPr lang="en-US" sz="2400"/>
            </a:br>
            <a:r>
              <a:rPr lang="en-US" sz="2400"/>
              <a:t>6. havirig too high expectations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52400" y="4876800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D. 'I feel worried when I have to wait for the bus in that </a:t>
            </a:r>
            <a:r>
              <a:rPr lang="en-US" sz="2400" dirty="0" err="1"/>
              <a:t>neighbourhood</a:t>
            </a:r>
            <a:r>
              <a:rPr lang="en-US" sz="2400" dirty="0"/>
              <a:t> after my evening class</a:t>
            </a:r>
            <a:r>
              <a:rPr lang="en-US" sz="2400" i="1" dirty="0"/>
              <a:t>. </a:t>
            </a:r>
            <a:r>
              <a:rPr lang="en-US" sz="2400" dirty="0"/>
              <a:t>It’s so quiet and dark there.'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6259513"/>
            <a:ext cx="4191000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3. unsafe living environment </a:t>
            </a:r>
          </a:p>
        </p:txBody>
      </p:sp>
      <p:pic>
        <p:nvPicPr>
          <p:cNvPr id="16392" name="Picture 8" descr="C:\Users\admin\Downloads\IMG_1316.JPG"/>
          <p:cNvPicPr>
            <a:picLocks noChangeAspect="1" noChangeArrowheads="1"/>
          </p:cNvPicPr>
          <p:nvPr/>
        </p:nvPicPr>
        <p:blipFill>
          <a:blip r:embed="rId2"/>
          <a:srcRect l="2371" t="20589" r="57681" b="52940"/>
          <a:stretch>
            <a:fillRect/>
          </a:stretch>
        </p:blipFill>
        <p:spPr bwMode="auto">
          <a:xfrm>
            <a:off x="6705600" y="3810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24400"/>
            <a:ext cx="6934200" cy="1295400"/>
            <a:chOff x="1524000" y="4267200"/>
            <a:chExt cx="5105400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Flowchart: Document 5"/>
          <p:cNvSpPr/>
          <p:nvPr/>
        </p:nvSpPr>
        <p:spPr>
          <a:xfrm>
            <a:off x="1828800" y="838200"/>
            <a:ext cx="5715000" cy="31242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2. Match the source of stress and pressure to the expression.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981200" y="990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school pressures and frustrations</a:t>
            </a:r>
            <a:br>
              <a:rPr lang="en-US" sz="2400"/>
            </a:br>
            <a:r>
              <a:rPr lang="en-US" sz="2400"/>
              <a:t>2. physical changes</a:t>
            </a:r>
            <a:br>
              <a:rPr lang="en-US" sz="2400"/>
            </a:br>
            <a:r>
              <a:rPr lang="en-US" sz="2400"/>
              <a:t>3. unsafe living environment</a:t>
            </a:r>
            <a:br>
              <a:rPr lang="en-US" sz="2400"/>
            </a:br>
            <a:r>
              <a:rPr lang="en-US" sz="2400"/>
              <a:t>4. problems with classmates at school</a:t>
            </a:r>
            <a:br>
              <a:rPr lang="en-US" sz="2400"/>
            </a:br>
            <a:r>
              <a:rPr lang="en-US" sz="2400"/>
              <a:t>5. negative feelings about themselves</a:t>
            </a:r>
            <a:br>
              <a:rPr lang="en-US" sz="2400"/>
            </a:br>
            <a:r>
              <a:rPr lang="en-US" sz="2400"/>
              <a:t>6. havirig too high expectations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0" y="48768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E. 'l have this big assignment to complete and l don't know where to start. It’s too difficult!'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6259513"/>
            <a:ext cx="4191000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1. school pressures and frustrations </a:t>
            </a:r>
          </a:p>
        </p:txBody>
      </p:sp>
      <p:pic>
        <p:nvPicPr>
          <p:cNvPr id="17416" name="Picture 8" descr="C:\Users\admin\Downloads\IMG_1316.JPG"/>
          <p:cNvPicPr>
            <a:picLocks noChangeAspect="1" noChangeArrowheads="1"/>
          </p:cNvPicPr>
          <p:nvPr/>
        </p:nvPicPr>
        <p:blipFill>
          <a:blip r:embed="rId2"/>
          <a:srcRect l="54158" t="45589" b="27940"/>
          <a:stretch>
            <a:fillRect/>
          </a:stretch>
        </p:blipFill>
        <p:spPr bwMode="auto">
          <a:xfrm>
            <a:off x="6705600" y="3962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765</Words>
  <Application>Microsoft Office PowerPoint</Application>
  <PresentationFormat>On-screen Show (4:3)</PresentationFormat>
  <Paragraphs>98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VOCABULARY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MayTinhDucDung</cp:lastModifiedBy>
  <cp:revision>16</cp:revision>
  <dcterms:created xsi:type="dcterms:W3CDTF">2018-07-30T07:46:27Z</dcterms:created>
  <dcterms:modified xsi:type="dcterms:W3CDTF">2018-08-02T02:32:37Z</dcterms:modified>
</cp:coreProperties>
</file>