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83" r:id="rId4"/>
    <p:sldId id="285" r:id="rId5"/>
    <p:sldId id="287" r:id="rId6"/>
    <p:sldId id="286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81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B92A0-CEDB-4D8E-B5E3-27EE7465AB19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7FF28-DB27-4EC8-8A25-E09640F85D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96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85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63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D5777-02BA-4B96-9D12-8336F935D341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693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D249-0DB2-4F81-88A3-9D46629C54C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3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761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52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16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" t="15982" r="13050" b="15911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757821"/>
      </p:ext>
    </p:extLst>
  </p:cSld>
  <p:clrMapOvr>
    <a:masterClrMapping/>
  </p:clrMapOvr>
  <p:transition spd="slow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572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1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7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18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51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0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9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7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73BB6-A242-49CE-8EA4-3CDBFE4617B1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6B5DA-180F-4F63-A04C-1F87A850E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2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2.xml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-35986" y="1227986"/>
            <a:ext cx="9215984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 smtClean="0">
                <a:effectLst>
                  <a:outerShdw blurRad="76200" dist="38100" dir="2700000" algn="tl">
                    <a:srgbClr val="000000">
                      <a:alpha val="70000"/>
                    </a:srgbClr>
                  </a:outerShdw>
                </a:effectLst>
                <a:latin typeface="汉仪夏日体W" panose="00020600040101010101" pitchFamily="18" charset="-122"/>
                <a:ea typeface="汉仪夏日体W" panose="00020600040101010101" pitchFamily="18" charset="-122"/>
              </a:rPr>
              <a:t>BÀI 33:</a:t>
            </a:r>
          </a:p>
          <a:p>
            <a:pPr algn="ctr"/>
            <a:r>
              <a:rPr lang="en-US" altLang="zh-CN" sz="6000" dirty="0" smtClean="0">
                <a:solidFill>
                  <a:srgbClr val="F7EA5D"/>
                </a:solidFill>
                <a:effectLst>
                  <a:outerShdw blurRad="76200" dist="38100" dir="2700000" algn="tl">
                    <a:srgbClr val="000000">
                      <a:alpha val="70000"/>
                    </a:srgbClr>
                  </a:outerShdw>
                </a:effectLst>
                <a:latin typeface="汉仪夏日体W" panose="00020600040101010101" pitchFamily="18" charset="-122"/>
                <a:ea typeface="汉仪夏日体W" panose="00020600040101010101" pitchFamily="18" charset="-122"/>
              </a:rPr>
              <a:t> </a:t>
            </a:r>
            <a:r>
              <a:rPr lang="en-US" altLang="zh-CN" sz="5400" dirty="0" smtClean="0">
                <a:effectLst>
                  <a:outerShdw blurRad="76200" dist="38100" dir="2700000" algn="tl">
                    <a:srgbClr val="000000">
                      <a:alpha val="70000"/>
                    </a:srgbClr>
                  </a:outerShdw>
                </a:effectLst>
                <a:latin typeface="汉仪夏日体W" panose="00020600040101010101" pitchFamily="18" charset="-122"/>
                <a:ea typeface="汉仪夏日体W" panose="00020600040101010101" pitchFamily="18" charset="-122"/>
              </a:rPr>
              <a:t>BIẾN DẠNG CỦA VẬT RẮN</a:t>
            </a:r>
            <a:endParaRPr lang="zh-CN" altLang="en-US" sz="5400" dirty="0">
              <a:effectLst>
                <a:outerShdw blurRad="76200" dist="38100" dir="2700000" algn="tl">
                  <a:srgbClr val="000000">
                    <a:alpha val="70000"/>
                  </a:srgbClr>
                </a:outerShdw>
              </a:effectLst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pic>
        <p:nvPicPr>
          <p:cNvPr id="19" name="TFBOYS-青春修炼手册">
            <a:hlinkClick r:id="" action="ppaction://media"/>
            <a:extLst>
              <a:ext uri="{FF2B5EF4-FFF2-40B4-BE49-F238E27FC236}">
                <a16:creationId xmlns="" xmlns:a16="http://schemas.microsoft.com/office/drawing/2014/main" id="{97E055EF-2C79-49F1-8C79-AD216694CF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993" y="-65666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142768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52402" y="149903"/>
            <a:ext cx="8762999" cy="1203448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2800" b="1" dirty="0">
                <a:solidFill>
                  <a:schemeClr val="tx1"/>
                </a:solidFill>
              </a:rPr>
              <a:t>Câu 4: </a:t>
            </a:r>
            <a:r>
              <a:rPr lang="de-DE" sz="2800" dirty="0">
                <a:solidFill>
                  <a:schemeClr val="tx1"/>
                </a:solidFill>
              </a:rPr>
              <a:t>Kết luận nào sau đây </a:t>
            </a:r>
            <a:r>
              <a:rPr lang="de-DE" sz="2800" b="1" dirty="0">
                <a:solidFill>
                  <a:schemeClr val="tx1"/>
                </a:solidFill>
              </a:rPr>
              <a:t>không </a:t>
            </a:r>
            <a:r>
              <a:rPr lang="de-DE" sz="2800" dirty="0">
                <a:solidFill>
                  <a:schemeClr val="tx1"/>
                </a:solidFill>
              </a:rPr>
              <a:t>đúng với lực đàn hồi</a:t>
            </a:r>
            <a:r>
              <a:rPr lang="de-DE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03140" y="1608274"/>
            <a:ext cx="5153723" cy="57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A</a:t>
            </a:r>
            <a:r>
              <a:rPr lang="vi-VN" sz="2400" dirty="0">
                <a:solidFill>
                  <a:schemeClr val="tx1"/>
                </a:solidFill>
              </a:rPr>
              <a:t>. </a:t>
            </a:r>
            <a:r>
              <a:rPr lang="de-DE" sz="2400" dirty="0">
                <a:solidFill>
                  <a:schemeClr val="tx1"/>
                </a:solidFill>
              </a:rPr>
              <a:t>Xuất hiện khi vật bị biến dạng.</a:t>
            </a:r>
            <a:endParaRPr lang="vi-VN" sz="2400" dirty="0">
              <a:solidFill>
                <a:schemeClr val="tx1"/>
              </a:solidFill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03140" y="2380175"/>
            <a:ext cx="3680099" cy="57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B. </a:t>
            </a:r>
            <a:r>
              <a:rPr lang="de-DE" sz="2400" dirty="0">
                <a:solidFill>
                  <a:schemeClr val="tx1"/>
                </a:solidFill>
              </a:rPr>
              <a:t>Luôn luôn là lực kéo.</a:t>
            </a:r>
            <a:endParaRPr lang="vi-VN" sz="2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14026" y="3328815"/>
            <a:ext cx="3680099" cy="57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C. </a:t>
            </a:r>
            <a:r>
              <a:rPr lang="de-DE" sz="2400" dirty="0">
                <a:solidFill>
                  <a:schemeClr val="tx1"/>
                </a:solidFill>
              </a:rPr>
              <a:t>Tỉ lệ với độ biến dạng</a:t>
            </a:r>
            <a:r>
              <a:rPr lang="de-DE" sz="2400" dirty="0"/>
              <a:t>.</a:t>
            </a:r>
            <a:endParaRPr lang="vi-VN" sz="2400" dirty="0">
              <a:solidFill>
                <a:prstClr val="black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03140" y="4283689"/>
            <a:ext cx="7026249" cy="57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endParaRPr lang="en-US" sz="2400" dirty="0" smtClean="0">
              <a:solidFill>
                <a:prstClr val="black"/>
              </a:solidFill>
            </a:endParaRPr>
          </a:p>
          <a:p>
            <a:pPr defTabSz="685800">
              <a:defRPr/>
            </a:pPr>
            <a:r>
              <a:rPr lang="vi-VN" sz="2400" dirty="0" smtClean="0">
                <a:solidFill>
                  <a:prstClr val="black"/>
                </a:solidFill>
              </a:rPr>
              <a:t>D</a:t>
            </a:r>
            <a:r>
              <a:rPr lang="vi-VN" sz="2400" dirty="0">
                <a:solidFill>
                  <a:prstClr val="black"/>
                </a:solidFill>
              </a:rPr>
              <a:t>. </a:t>
            </a:r>
            <a:r>
              <a:rPr lang="de-DE" sz="2400" dirty="0">
                <a:solidFill>
                  <a:schemeClr val="tx1"/>
                </a:solidFill>
              </a:rPr>
              <a:t>Luôn ngược hướng với lực làm cho nó bị biến dạng.</a:t>
            </a:r>
            <a:endParaRPr lang="en-US" sz="2400" dirty="0">
              <a:solidFill>
                <a:schemeClr val="tx1"/>
              </a:solidFill>
            </a:endParaRPr>
          </a:p>
          <a:p>
            <a:pPr defTabSz="685800">
              <a:defRPr/>
            </a:pPr>
            <a:endParaRPr lang="vi-VN" sz="2400" dirty="0">
              <a:solidFill>
                <a:schemeClr val="tx1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290" y="1392739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207326" y="3319726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776" y="4366754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2" y="2186387"/>
            <a:ext cx="603557" cy="4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6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3"/>
            <a:ext cx="7895046" cy="120344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2800" b="1" dirty="0">
                <a:solidFill>
                  <a:schemeClr val="tx1"/>
                </a:solidFill>
              </a:rPr>
              <a:t>Câu 5</a:t>
            </a:r>
            <a:r>
              <a:rPr lang="pt-BR" sz="2800" dirty="0">
                <a:solidFill>
                  <a:schemeClr val="tx1"/>
                </a:solidFill>
              </a:rPr>
              <a:t>: Khẳng định nào sau đây là </a:t>
            </a:r>
            <a:r>
              <a:rPr lang="pt-BR" sz="2800" b="1" dirty="0">
                <a:solidFill>
                  <a:schemeClr val="tx1"/>
                </a:solidFill>
              </a:rPr>
              <a:t>đúng</a:t>
            </a:r>
            <a:r>
              <a:rPr lang="pt-BR" sz="2800" dirty="0">
                <a:solidFill>
                  <a:schemeClr val="tx1"/>
                </a:solidFill>
              </a:rPr>
              <a:t> khi ta nói về lực đàn hồi của lò xo và lực căng của dây</a:t>
            </a:r>
            <a:r>
              <a:rPr lang="pt-BR" sz="2800" dirty="0" smtClean="0">
                <a:solidFill>
                  <a:schemeClr val="tx1"/>
                </a:solidFill>
              </a:rPr>
              <a:t>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2" y="1462010"/>
            <a:ext cx="4800599" cy="578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A</a:t>
            </a:r>
            <a:r>
              <a:rPr lang="vi-VN" sz="2400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r>
              <a:rPr lang="pt-BR" sz="2400" dirty="0">
                <a:solidFill>
                  <a:schemeClr val="tx1"/>
                </a:solidFill>
              </a:rPr>
              <a:t>Chúng đều là những lực kéo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04802" y="2195472"/>
            <a:ext cx="4800599" cy="578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B. </a:t>
            </a:r>
            <a:r>
              <a:rPr lang="pt-BR" sz="2400" dirty="0">
                <a:solidFill>
                  <a:schemeClr val="tx1"/>
                </a:solidFill>
              </a:rPr>
              <a:t>Chúng đều là những lực đẩy.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1129" y="2908037"/>
            <a:ext cx="8198394" cy="7686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C. </a:t>
            </a:r>
            <a:r>
              <a:rPr lang="pt-BR" sz="2400" dirty="0">
                <a:solidFill>
                  <a:schemeClr val="tx1"/>
                </a:solidFill>
              </a:rPr>
              <a:t>Đó là những lực chống lại sự biến dạng đàn hồi của lò xo và sự căng của dây.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4802" y="3985869"/>
            <a:ext cx="6460671" cy="10928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D</a:t>
            </a:r>
            <a:r>
              <a:rPr lang="vi-VN" sz="2400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r>
              <a:rPr lang="pt-BR" sz="2400" dirty="0">
                <a:solidFill>
                  <a:schemeClr val="tx1"/>
                </a:solidFill>
              </a:rPr>
              <a:t>Đó là những lực gây ra sự biến dạng đàn hồi của lò xo và sự căng của dây</a:t>
            </a:r>
            <a:r>
              <a:rPr lang="pt-BR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854" y="1524888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54" y="3003430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2" y="4530798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702" y="2195473"/>
            <a:ext cx="549444" cy="482845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6916089" y="3938555"/>
            <a:ext cx="1769408" cy="828675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42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15554" y="149903"/>
            <a:ext cx="7895046" cy="1203448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2800" b="1" dirty="0">
                <a:solidFill>
                  <a:schemeClr val="tx1"/>
                </a:solidFill>
              </a:rPr>
              <a:t>Câu </a:t>
            </a:r>
            <a:r>
              <a:rPr lang="pt-BR" sz="2800" b="1" dirty="0">
                <a:solidFill>
                  <a:schemeClr val="tx1"/>
                </a:solidFill>
              </a:rPr>
              <a:t>6: </a:t>
            </a:r>
            <a:r>
              <a:rPr lang="vi-VN" sz="2800" dirty="0">
                <a:solidFill>
                  <a:schemeClr val="tx1"/>
                </a:solidFill>
              </a:rPr>
              <a:t>Trong các trường hợp sau, trường hợp nào không xuất hiện lực đàn hồi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28375" y="1481116"/>
            <a:ext cx="3680099" cy="57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A. </a:t>
            </a:r>
            <a:r>
              <a:rPr lang="en-US" sz="2400" dirty="0" err="1">
                <a:solidFill>
                  <a:schemeClr val="tx1"/>
                </a:solidFill>
              </a:rPr>
              <a:t>Lốp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xe</a:t>
            </a:r>
            <a:r>
              <a:rPr lang="en-US" sz="2400" dirty="0">
                <a:solidFill>
                  <a:schemeClr val="tx1"/>
                </a:solidFill>
              </a:rPr>
              <a:t> ô </a:t>
            </a:r>
            <a:r>
              <a:rPr lang="en-US" sz="2400" dirty="0" err="1">
                <a:solidFill>
                  <a:schemeClr val="tx1"/>
                </a:solidFill>
              </a:rPr>
              <a:t>tô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khi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chạy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296182" y="1424602"/>
            <a:ext cx="4314418" cy="8423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B. </a:t>
            </a:r>
            <a:r>
              <a:rPr lang="en-US" sz="2400" dirty="0" err="1">
                <a:solidFill>
                  <a:schemeClr val="tx1"/>
                </a:solidFill>
              </a:rPr>
              <a:t>Áo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len</a:t>
            </a:r>
            <a:r>
              <a:rPr lang="en-US" sz="2400" dirty="0">
                <a:solidFill>
                  <a:schemeClr val="tx1"/>
                </a:solidFill>
              </a:rPr>
              <a:t> co </a:t>
            </a:r>
            <a:r>
              <a:rPr lang="en-US" sz="2400" dirty="0" err="1">
                <a:solidFill>
                  <a:schemeClr val="tx1"/>
                </a:solidFill>
              </a:rPr>
              <a:t>lại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khi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giặt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bằng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nước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nóng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8251" y="2672888"/>
            <a:ext cx="3680099" cy="8539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C. </a:t>
            </a:r>
            <a:r>
              <a:rPr lang="en-US" sz="2400" dirty="0" err="1">
                <a:solidFill>
                  <a:schemeClr val="tx1"/>
                </a:solidFill>
              </a:rPr>
              <a:t>Qủa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bóng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nảy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lên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khi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rơi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xuống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mặt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bàn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96182" y="2786787"/>
            <a:ext cx="4314418" cy="57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D. </a:t>
            </a:r>
            <a:r>
              <a:rPr lang="en-US" sz="2400" dirty="0" err="1">
                <a:solidFill>
                  <a:schemeClr val="tx1"/>
                </a:solidFill>
              </a:rPr>
              <a:t>Mặt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gỗ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khi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đặt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quả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tạ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27" y="1512220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373042" y="2672888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572" y="2834682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4" y="1519871"/>
            <a:ext cx="603557" cy="4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8" y="149903"/>
            <a:ext cx="8519523" cy="120344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2800" b="1" dirty="0">
                <a:solidFill>
                  <a:prstClr val="black"/>
                </a:solidFill>
              </a:rPr>
              <a:t>Câu </a:t>
            </a:r>
            <a:r>
              <a:rPr lang="en-US" sz="2800" b="1" dirty="0" smtClean="0">
                <a:solidFill>
                  <a:prstClr val="black"/>
                </a:solidFill>
              </a:rPr>
              <a:t>7</a:t>
            </a:r>
            <a:r>
              <a:rPr lang="pt-BR" sz="2800" dirty="0" smtClean="0">
                <a:solidFill>
                  <a:prstClr val="black"/>
                </a:solidFill>
              </a:rPr>
              <a:t>:</a:t>
            </a:r>
            <a:r>
              <a:rPr lang="vi-VN" sz="2800" dirty="0">
                <a:solidFill>
                  <a:schemeClr val="tx1"/>
                </a:solidFill>
              </a:rPr>
              <a:t>Phát biểu nào sau đây là không chính xác</a:t>
            </a:r>
            <a:r>
              <a:rPr lang="vi-VN" sz="2800" dirty="0" smtClean="0">
                <a:solidFill>
                  <a:schemeClr val="tx1"/>
                </a:solidFill>
              </a:rPr>
              <a:t>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0" y="1462011"/>
            <a:ext cx="8610600" cy="7334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A. </a:t>
            </a:r>
            <a:r>
              <a:rPr lang="en-US" sz="2400" dirty="0" err="1">
                <a:solidFill>
                  <a:schemeClr val="tx1"/>
                </a:solidFill>
              </a:rPr>
              <a:t>Một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quả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bóng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rơi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chạm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rồi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bật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trở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lại</a:t>
            </a:r>
            <a:r>
              <a:rPr lang="en-US" sz="2400" dirty="0">
                <a:solidFill>
                  <a:schemeClr val="tx1"/>
                </a:solidFill>
              </a:rPr>
              <a:t> do </a:t>
            </a:r>
            <a:r>
              <a:rPr lang="en-US" sz="2400" dirty="0" err="1">
                <a:solidFill>
                  <a:schemeClr val="tx1"/>
                </a:solidFill>
              </a:rPr>
              <a:t>tính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hồi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của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vật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và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sàn</a:t>
            </a:r>
            <a:endParaRPr lang="vi-VN" sz="2400" dirty="0">
              <a:solidFill>
                <a:schemeClr val="tx1"/>
              </a:solidFill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04800" y="2243106"/>
            <a:ext cx="8362656" cy="7096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B</a:t>
            </a:r>
            <a:r>
              <a:rPr lang="vi-VN" sz="2400" dirty="0">
                <a:solidFill>
                  <a:schemeClr val="tx1"/>
                </a:solidFill>
              </a:rPr>
              <a:t>. </a:t>
            </a:r>
            <a:r>
              <a:rPr lang="vi-VN" sz="2400" dirty="0">
                <a:solidFill>
                  <a:schemeClr val="tx1"/>
                </a:solidFill>
              </a:rPr>
              <a:t>Mặt lưới của vợt cầu lông được đan căng để tăng tính đàn </a:t>
            </a:r>
            <a:r>
              <a:rPr lang="vi-VN" sz="2400" dirty="0" smtClean="0">
                <a:solidFill>
                  <a:schemeClr val="tx1"/>
                </a:solidFill>
              </a:rPr>
              <a:t>hồi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1129" y="3098542"/>
            <a:ext cx="8561222" cy="7686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C</a:t>
            </a:r>
            <a:r>
              <a:rPr lang="vi-VN" sz="2400" dirty="0" smtClean="0">
                <a:solidFill>
                  <a:prstClr val="black"/>
                </a:solidFill>
              </a:rPr>
              <a:t>.</a:t>
            </a:r>
            <a:r>
              <a:rPr lang="en-US" sz="2400" dirty="0"/>
              <a:t> </a:t>
            </a:r>
            <a:r>
              <a:rPr lang="en-US" sz="2400" dirty="0" err="1">
                <a:solidFill>
                  <a:schemeClr val="tx1"/>
                </a:solidFill>
              </a:rPr>
              <a:t>Một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viên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gạch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rơi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xuống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bị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vỡ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vì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nó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không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có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tính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đàn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hồi</a:t>
            </a:r>
            <a:endParaRPr lang="vi-VN" sz="24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4802" y="3985869"/>
            <a:ext cx="6460671" cy="10928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D</a:t>
            </a:r>
            <a:r>
              <a:rPr lang="vi-VN" sz="2400" dirty="0">
                <a:solidFill>
                  <a:schemeClr val="tx1"/>
                </a:solidFill>
              </a:rPr>
              <a:t>. </a:t>
            </a:r>
            <a:r>
              <a:rPr lang="vi-VN" sz="2400" dirty="0">
                <a:solidFill>
                  <a:schemeClr val="tx1"/>
                </a:solidFill>
              </a:rPr>
              <a:t>Lực căng của1 sợi dây có bản chất là lực đàn </a:t>
            </a:r>
            <a:r>
              <a:rPr lang="vi-VN" sz="2400" dirty="0" smtClean="0">
                <a:solidFill>
                  <a:schemeClr val="tx1"/>
                </a:solidFill>
              </a:rPr>
              <a:t>hồi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059" y="1363945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54" y="3003430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2" y="4530798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337" y="2243106"/>
            <a:ext cx="549444" cy="4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96575" y="2571751"/>
            <a:ext cx="475085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effectLst>
                  <a:outerShdw blurRad="76200" dist="38100" dir="2700000" algn="tl">
                    <a:srgbClr val="000000">
                      <a:alpha val="70000"/>
                    </a:srgbClr>
                  </a:outerShdw>
                </a:effectLst>
                <a:latin typeface="汉仪夏日体W" panose="00020600040101010101" pitchFamily="18" charset="-122"/>
                <a:ea typeface="汉仪夏日体W" panose="00020600040101010101" pitchFamily="18" charset="-122"/>
              </a:rPr>
              <a:t>THANK YOU</a:t>
            </a:r>
            <a:endParaRPr lang="zh-CN" altLang="en-US" sz="6000" dirty="0">
              <a:solidFill>
                <a:schemeClr val="bg1"/>
              </a:solidFill>
              <a:effectLst>
                <a:outerShdw blurRad="76200" dist="38100" dir="2700000" algn="tl">
                  <a:srgbClr val="000000">
                    <a:alpha val="70000"/>
                  </a:srgbClr>
                </a:outerShdw>
              </a:effectLst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182115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0673" y="1584890"/>
            <a:ext cx="81123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pt-BR" sz="2400" b="1" dirty="0" smtClean="0">
                <a:latin typeface="Times New Roman" pitchFamily="18" charset="0"/>
                <a:cs typeface="Times New Roman" pitchFamily="18" charset="0"/>
              </a:rPr>
              <a:t>I.BIẾN DẠNG ĐÀN HỒI.BIẾN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</a:rPr>
              <a:t>DẠNG KÉO, </a:t>
            </a:r>
            <a:endParaRPr lang="pt-B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t-BR" sz="2400" b="1" dirty="0" smtClean="0">
                <a:latin typeface="Times New Roman" pitchFamily="18" charset="0"/>
                <a:cs typeface="Times New Roman" pitchFamily="18" charset="0"/>
              </a:rPr>
              <a:t>BIẾN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</a:rPr>
              <a:t>DẠNG NÉN</a:t>
            </a:r>
            <a:endParaRPr lang="zh-CN" altLang="en-US" sz="2400" dirty="0">
              <a:solidFill>
                <a:srgbClr val="F7EA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汉仪夏日体W" panose="00020600040101010101" pitchFamily="18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38913">
            <a:off x="381905" y="-34770"/>
            <a:ext cx="2169670" cy="186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5437" y="2964237"/>
            <a:ext cx="1816799" cy="1541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5023">
            <a:off x="6142064" y="113115"/>
            <a:ext cx="2147342" cy="1271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6740" y="2919737"/>
            <a:ext cx="1352660" cy="146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530106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" y="514350"/>
            <a:ext cx="6553199" cy="4575748"/>
          </a:xfrm>
          <a:prstGeom prst="rect">
            <a:avLst/>
          </a:prstGeom>
        </p:spPr>
      </p:pic>
      <p:grpSp>
        <p:nvGrpSpPr>
          <p:cNvPr id="3" name="组合 14"/>
          <p:cNvGrpSpPr/>
          <p:nvPr/>
        </p:nvGrpSpPr>
        <p:grpSpPr>
          <a:xfrm>
            <a:off x="457199" y="18545"/>
            <a:ext cx="3673721" cy="646331"/>
            <a:chOff x="2347221" y="425718"/>
            <a:chExt cx="3871930" cy="861775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347221" y="567679"/>
              <a:ext cx="2007780" cy="577850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rgbClr val="FF5F59"/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400" dirty="0" err="1" smtClean="0">
                  <a:latin typeface="Times New Roman" pitchFamily="18" charset="0"/>
                  <a:cs typeface="Times New Roman" pitchFamily="18" charset="0"/>
                </a:rPr>
                <a:t>Nhiệm</a:t>
              </a:r>
              <a:r>
                <a:rPr lang="en-US" altLang="zh-CN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dirty="0" err="1" smtClean="0">
                  <a:latin typeface="Times New Roman" pitchFamily="18" charset="0"/>
                  <a:cs typeface="Times New Roman" pitchFamily="18" charset="0"/>
                </a:rPr>
                <a:t>vụ</a:t>
              </a:r>
              <a:r>
                <a:rPr lang="en-US" altLang="zh-CN" sz="2400" dirty="0" smtClean="0">
                  <a:latin typeface="Times New Roman" pitchFamily="18" charset="0"/>
                  <a:cs typeface="Times New Roman" pitchFamily="18" charset="0"/>
                </a:rPr>
                <a:t> 1:</a:t>
              </a:r>
              <a:endParaRPr lang="zh-CN" alt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文本框 16"/>
            <p:cNvSpPr txBox="1"/>
            <p:nvPr/>
          </p:nvSpPr>
          <p:spPr>
            <a:xfrm>
              <a:off x="5972844" y="425718"/>
              <a:ext cx="246307" cy="861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8544"/>
            <a:ext cx="2333625" cy="512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4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133350"/>
            <a:ext cx="9144000" cy="838200"/>
            <a:chOff x="3632200" y="425718"/>
            <a:chExt cx="4927600" cy="861775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3632200" y="455613"/>
              <a:ext cx="4927600" cy="577850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rgbClr val="FF5F59"/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972843" y="425718"/>
              <a:ext cx="246308" cy="861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996" y="2077346"/>
            <a:ext cx="3867196" cy="2760477"/>
            <a:chOff x="1974421" y="2408439"/>
            <a:chExt cx="4277728" cy="2913638"/>
          </a:xfrm>
        </p:grpSpPr>
        <p:sp>
          <p:nvSpPr>
            <p:cNvPr id="4" name="MH_Other_1"/>
            <p:cNvSpPr/>
            <p:nvPr>
              <p:custDataLst>
                <p:tags r:id="rId7"/>
              </p:custDataLst>
            </p:nvPr>
          </p:nvSpPr>
          <p:spPr>
            <a:xfrm rot="21074577">
              <a:off x="2850323" y="2506022"/>
              <a:ext cx="3048239" cy="2803904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8"/>
              </p:custDataLst>
            </p:nvPr>
          </p:nvSpPr>
          <p:spPr>
            <a:xfrm rot="21074577">
              <a:off x="2760623" y="2411075"/>
              <a:ext cx="3153929" cy="2911002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7" name="MH_Other_2"/>
            <p:cNvSpPr/>
            <p:nvPr>
              <p:custDataLst>
                <p:tags r:id="rId9"/>
              </p:custDataLst>
            </p:nvPr>
          </p:nvSpPr>
          <p:spPr>
            <a:xfrm rot="14260875">
              <a:off x="5122539" y="3988808"/>
              <a:ext cx="341338" cy="153767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10"/>
              </p:custDataLst>
            </p:nvPr>
          </p:nvSpPr>
          <p:spPr>
            <a:xfrm rot="18900000">
              <a:off x="1974421" y="2800067"/>
              <a:ext cx="1762018" cy="32690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  <a:alpha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fr-FR" kern="0">
                <a:solidFill>
                  <a:prstClr val="white"/>
                </a:solidFill>
              </a:endParaRPr>
            </a:p>
          </p:txBody>
        </p:sp>
        <p:sp>
          <p:nvSpPr>
            <p:cNvPr id="18" name="MH_Other_6"/>
            <p:cNvSpPr/>
            <p:nvPr>
              <p:custDataLst>
                <p:tags r:id="rId11"/>
              </p:custDataLst>
            </p:nvPr>
          </p:nvSpPr>
          <p:spPr>
            <a:xfrm rot="2149474">
              <a:off x="4421756" y="2408439"/>
              <a:ext cx="1830393" cy="32690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  <a:alpha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fr-FR" kern="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20926792">
              <a:off x="2968585" y="2545385"/>
              <a:ext cx="2751601" cy="2748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pt-BR" sz="2400" dirty="0" smtClean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Biến dạng kéo: Dưới tác dụng của ngoại lực, chiều dài của vật tăng lên.</a:t>
              </a:r>
              <a:endParaRPr lang="en-US" sz="2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endParaRPr>
            </a:p>
            <a:p>
              <a:pPr>
                <a:lnSpc>
                  <a:spcPct val="120000"/>
                </a:lnSpc>
              </a:pPr>
              <a:endParaRPr lang="zh-CN" altLang="en-US" sz="16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86977" y="1843065"/>
            <a:ext cx="3589311" cy="2916415"/>
            <a:chOff x="6714680" y="1901050"/>
            <a:chExt cx="3502897" cy="3372480"/>
          </a:xfrm>
        </p:grpSpPr>
        <p:sp>
          <p:nvSpPr>
            <p:cNvPr id="11" name="MH_Other_3"/>
            <p:cNvSpPr/>
            <p:nvPr>
              <p:custDataLst>
                <p:tags r:id="rId2"/>
              </p:custDataLst>
            </p:nvPr>
          </p:nvSpPr>
          <p:spPr>
            <a:xfrm rot="772355">
              <a:off x="7135492" y="2301512"/>
              <a:ext cx="3048239" cy="2803904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3"/>
              </p:custDataLst>
            </p:nvPr>
          </p:nvSpPr>
          <p:spPr>
            <a:xfrm rot="772355">
              <a:off x="7063648" y="2195895"/>
              <a:ext cx="3153929" cy="2911002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4"/>
              </p:custDataLst>
            </p:nvPr>
          </p:nvSpPr>
          <p:spPr>
            <a:xfrm rot="15558653">
              <a:off x="9029820" y="4063130"/>
              <a:ext cx="341338" cy="153767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9" name="MH_Other_7"/>
            <p:cNvSpPr/>
            <p:nvPr>
              <p:custDataLst>
                <p:tags r:id="rId5"/>
              </p:custDataLst>
            </p:nvPr>
          </p:nvSpPr>
          <p:spPr>
            <a:xfrm rot="20197778">
              <a:off x="6714680" y="2102144"/>
              <a:ext cx="1762018" cy="32690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  <a:alpha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fr-FR" kern="0">
                <a:solidFill>
                  <a:prstClr val="white"/>
                </a:solidFill>
              </a:endParaRPr>
            </a:p>
          </p:txBody>
        </p:sp>
        <p:sp>
          <p:nvSpPr>
            <p:cNvPr id="20" name="MH_Other_8"/>
            <p:cNvSpPr/>
            <p:nvPr>
              <p:custDataLst>
                <p:tags r:id="rId6"/>
              </p:custDataLst>
            </p:nvPr>
          </p:nvSpPr>
          <p:spPr>
            <a:xfrm rot="3447252">
              <a:off x="9131638" y="2652793"/>
              <a:ext cx="1830392" cy="32690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  <a:alpha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fr-FR" kern="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699988">
              <a:off x="7476239" y="2262563"/>
              <a:ext cx="2241974" cy="301096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pt-BR" sz="2400" dirty="0" smtClean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Biến dạng nén: Dưới tác dụng của ngoại lực, chiều dài của vật ngắn lại.</a:t>
              </a:r>
              <a:endParaRPr lang="en-US" sz="2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endParaRPr>
            </a:p>
            <a:p>
              <a:pPr>
                <a:lnSpc>
                  <a:spcPct val="120000"/>
                </a:lnSpc>
              </a:pPr>
              <a:endParaRPr lang="zh-CN" altLang="en-US" sz="160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8" name="文本框 3"/>
          <p:cNvSpPr txBox="1"/>
          <p:nvPr/>
        </p:nvSpPr>
        <p:spPr>
          <a:xfrm>
            <a:off x="104975" y="209550"/>
            <a:ext cx="88104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pt-BR" sz="2400" b="1" dirty="0" smtClean="0">
                <a:latin typeface="Times New Roman" pitchFamily="18" charset="0"/>
                <a:cs typeface="Times New Roman" pitchFamily="18" charset="0"/>
              </a:rPr>
              <a:t>I.BIẾN DẠNG ĐÀN HỒI, BIẾN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</a:rPr>
              <a:t>DẠNG KÉO, BIẾN DẠNG NÉN</a:t>
            </a:r>
            <a:endParaRPr lang="zh-CN" altLang="en-US" sz="2400" dirty="0">
              <a:solidFill>
                <a:srgbClr val="F7EA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汉仪夏日体W" panose="00020600040101010101" pitchFamily="18" charset="-122"/>
              <a:cs typeface="Times New Roman" pitchFamily="18" charset="0"/>
            </a:endParaRPr>
          </a:p>
        </p:txBody>
      </p:sp>
      <p:sp>
        <p:nvSpPr>
          <p:cNvPr id="29" name="Cloud Callout 28"/>
          <p:cNvSpPr/>
          <p:nvPr/>
        </p:nvSpPr>
        <p:spPr>
          <a:xfrm>
            <a:off x="1357379" y="895813"/>
            <a:ext cx="6477000" cy="1755648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Nhiệm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vụ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 2: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Nêu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 đ</a:t>
            </a:r>
            <a:r>
              <a:rPr lang="vi-VN" sz="2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ặc điểm của biến dạng kéo, biến dạng nén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?</a:t>
            </a:r>
            <a:endParaRPr lang="en-US" sz="24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6900723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467347"/>
              </p:ext>
            </p:extLst>
          </p:nvPr>
        </p:nvGraphicFramePr>
        <p:xfrm>
          <a:off x="1" y="1962150"/>
          <a:ext cx="9144000" cy="3181350"/>
        </p:xfrm>
        <a:graphic>
          <a:graphicData uri="http://schemas.openxmlformats.org/drawingml/2006/table">
            <a:tbl>
              <a:tblPr firstRow="1" firstCol="1" bandRow="1"/>
              <a:tblGrid>
                <a:gridCol w="1577120"/>
                <a:gridCol w="1282687"/>
                <a:gridCol w="1129153"/>
                <a:gridCol w="1209806"/>
                <a:gridCol w="1360426"/>
                <a:gridCol w="1360426"/>
                <a:gridCol w="1224382"/>
              </a:tblGrid>
              <a:tr h="5302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Bố trí lò xo theo phương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Lò xo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giãn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Lò xo nén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0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Điểm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đặt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Phương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Chiều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Điểm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đặt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Phương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Chiều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indent="6731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Nằm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ngang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indent="6731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Thẳng đứng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indent="6731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Nghiêng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5082" y="742950"/>
            <a:ext cx="80473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Phiếu học tập nhóm</a:t>
            </a:r>
            <a:endParaRPr lang="en-US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1.Các nhóm làm thí nghiệm với lò xo bố trí theo các phương khác nhau và ghi kết quả:</a:t>
            </a:r>
            <a:endParaRPr lang="en-US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2273" y="-95250"/>
            <a:ext cx="6814622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II </a:t>
            </a:r>
            <a:r>
              <a:rPr lang="pt-BR" sz="2800" b="1" dirty="0" smtClean="0">
                <a:solidFill>
                  <a:srgbClr val="000000"/>
                </a:solidFill>
                <a:latin typeface="Times New Roman"/>
                <a:ea typeface="Calibri"/>
              </a:rPr>
              <a:t>. LỰC ĐÀN HỒI. </a:t>
            </a: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ĐỊNH </a:t>
            </a: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LUẬT HOOKE</a:t>
            </a:r>
            <a:endParaRPr lang="en-US" sz="28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318" y="285750"/>
            <a:ext cx="3841116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b="1" dirty="0">
                <a:solidFill>
                  <a:srgbClr val="000000"/>
                </a:solidFill>
                <a:latin typeface="Times New Roman"/>
                <a:ea typeface="Calibri"/>
              </a:rPr>
              <a:t>1. Lực đàn hồi của lò xo</a:t>
            </a:r>
            <a:endParaRPr lang="en-US" sz="28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647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2273" y="-39893"/>
            <a:ext cx="6814622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II </a:t>
            </a:r>
            <a:r>
              <a:rPr lang="pt-BR" sz="2800" b="1" dirty="0" smtClean="0">
                <a:solidFill>
                  <a:srgbClr val="000000"/>
                </a:solidFill>
                <a:latin typeface="Times New Roman"/>
                <a:ea typeface="Calibri"/>
              </a:rPr>
              <a:t>. LỰC ĐÀN HỒI. </a:t>
            </a: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ĐỊNH </a:t>
            </a: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LUẬT HOOKE</a:t>
            </a:r>
            <a:endParaRPr lang="en-US" sz="28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32273" y="368898"/>
            <a:ext cx="3841116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1. </a:t>
            </a:r>
            <a:r>
              <a:rPr lang="pt-BR" sz="2800" b="1" dirty="0" smtClean="0">
                <a:solidFill>
                  <a:srgbClr val="000000"/>
                </a:solidFill>
                <a:latin typeface="Times New Roman"/>
                <a:ea typeface="Calibri"/>
              </a:rPr>
              <a:t>Lực đàn hồi</a:t>
            </a: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pt-BR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của lò xo</a:t>
            </a:r>
            <a:endParaRPr lang="en-US" sz="28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871" y="895350"/>
            <a:ext cx="8915400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Lực đàn hồi xuất hiện ở hai đầu của lò xo và tác dụng vào các vật tiếp xúc ( hay gắn) với lò xo, làm nó biến dạng.</a:t>
            </a:r>
            <a:endParaRPr lang="en-US" sz="28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084" y="1809750"/>
            <a:ext cx="9056915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Đặc điểm của lực đàn hồi của lò xo:</a:t>
            </a:r>
            <a:endParaRPr lang="en-US" sz="28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     + Điểm đặt: Vật làm lò xo biến dạng.</a:t>
            </a:r>
            <a:endParaRPr lang="en-US" sz="28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     + Phương: Trùng với phương của trục lò xo.</a:t>
            </a:r>
            <a:endParaRPr lang="en-US" sz="28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     + Chiều: Ngược hướng với ngoại lực gây biến dạng. Khi lò xo dãn, lực đàn hồi hướng vào trong; khi lò xo nén, lực đàn hồi hướng ra ngoài.</a:t>
            </a:r>
            <a:endParaRPr lang="en-US" sz="28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239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3"/>
            <a:ext cx="7895046" cy="1203448"/>
          </a:xfrm>
          <a:prstGeom prst="snip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nén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2161" y="1584498"/>
            <a:ext cx="7979190" cy="57811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A. </a:t>
            </a:r>
            <a:r>
              <a:rPr lang="en-US" sz="2400" dirty="0" err="1" smtClean="0"/>
              <a:t>Độ</a:t>
            </a:r>
            <a:r>
              <a:rPr lang="en-US" sz="2400" dirty="0" smtClean="0"/>
              <a:t> </a:t>
            </a:r>
            <a:r>
              <a:rPr lang="en-US" sz="2400" dirty="0" err="1" smtClean="0"/>
              <a:t>lớn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lực</a:t>
            </a:r>
            <a:r>
              <a:rPr lang="en-US" sz="2400" dirty="0" smtClean="0"/>
              <a:t> </a:t>
            </a:r>
            <a:r>
              <a:rPr lang="en-US" sz="2400" dirty="0" err="1" smtClean="0"/>
              <a:t>tác</a:t>
            </a:r>
            <a:r>
              <a:rPr lang="en-US" sz="2400" dirty="0" smtClean="0"/>
              <a:t> </a:t>
            </a:r>
            <a:r>
              <a:rPr lang="en-US" sz="2400" dirty="0" err="1" smtClean="0"/>
              <a:t>dụng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tiết</a:t>
            </a:r>
            <a:r>
              <a:rPr lang="en-US" sz="2400" dirty="0" smtClean="0"/>
              <a:t> </a:t>
            </a:r>
            <a:r>
              <a:rPr lang="en-US" sz="2400" dirty="0" err="1" smtClean="0"/>
              <a:t>diện</a:t>
            </a:r>
            <a:r>
              <a:rPr lang="en-US" sz="2400" dirty="0" smtClean="0"/>
              <a:t> </a:t>
            </a:r>
            <a:r>
              <a:rPr lang="en-US" sz="2400" dirty="0" err="1" smtClean="0"/>
              <a:t>ngang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thanh</a:t>
            </a:r>
            <a:r>
              <a:rPr lang="en-US" sz="2400" dirty="0" smtClean="0"/>
              <a:t>.</a:t>
            </a:r>
            <a:endParaRPr lang="vi-VN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2163" y="2242857"/>
            <a:ext cx="4241239" cy="57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B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.</a:t>
            </a:r>
            <a:r>
              <a:rPr lang="en-US" sz="2400" dirty="0"/>
              <a:t> </a:t>
            </a:r>
            <a:r>
              <a:rPr lang="en-US" sz="2400" dirty="0" err="1">
                <a:solidFill>
                  <a:schemeClr val="tx1"/>
                </a:solidFill>
              </a:rPr>
              <a:t>Độ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dài</a:t>
            </a:r>
            <a:r>
              <a:rPr lang="en-US" sz="2400" dirty="0">
                <a:solidFill>
                  <a:schemeClr val="tx1"/>
                </a:solidFill>
              </a:rPr>
              <a:t> ban </a:t>
            </a:r>
            <a:r>
              <a:rPr lang="en-US" sz="2400" dirty="0" err="1">
                <a:solidFill>
                  <a:schemeClr val="tx1"/>
                </a:solidFill>
              </a:rPr>
              <a:t>đầu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của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thanh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2161" y="2958141"/>
            <a:ext cx="5089072" cy="5687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C. </a:t>
            </a:r>
            <a:r>
              <a:rPr lang="vi-VN" sz="2400" dirty="0">
                <a:solidFill>
                  <a:schemeClr val="tx1"/>
                </a:solidFill>
              </a:rPr>
              <a:t>Tiết diện ngang của thanh</a:t>
            </a:r>
            <a:r>
              <a:rPr lang="vi-VN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02163" y="3718779"/>
            <a:ext cx="4469839" cy="7071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D. </a:t>
            </a:r>
            <a:r>
              <a:rPr lang="vi-VN" sz="2400" dirty="0" smtClean="0">
                <a:solidFill>
                  <a:schemeClr val="tx1"/>
                </a:solidFill>
              </a:rPr>
              <a:t>Độ lớn của lực tác dụng 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7243523" y="1711813"/>
            <a:ext cx="663853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333150" y="2972134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59" y="3812073"/>
            <a:ext cx="825744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413" y="2296451"/>
            <a:ext cx="603557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1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6202" y="149903"/>
            <a:ext cx="8915399" cy="1203448"/>
          </a:xfrm>
          <a:prstGeom prst="snip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2800" b="1" dirty="0">
                <a:solidFill>
                  <a:schemeClr val="tx1"/>
                </a:solidFill>
              </a:rPr>
              <a:t>Câu 2: </a:t>
            </a:r>
            <a:r>
              <a:rPr lang="vi-VN" sz="2800" dirty="0">
                <a:solidFill>
                  <a:schemeClr val="tx1"/>
                </a:solidFill>
              </a:rPr>
              <a:t>Trong giới hạn đàn hồi, độ biến dạng tỉ đối của thanh rắn tỉ lệ thuận với đại lượng nào dưới đây</a:t>
            </a:r>
            <a:r>
              <a:rPr lang="vi-VN" sz="2800" dirty="0" smtClean="0">
                <a:solidFill>
                  <a:schemeClr val="tx1"/>
                </a:solidFill>
              </a:rPr>
              <a:t>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2401" y="1462010"/>
            <a:ext cx="4360364" cy="57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A. </a:t>
            </a:r>
            <a:r>
              <a:rPr lang="vi-VN" sz="2400" dirty="0">
                <a:solidFill>
                  <a:schemeClr val="tx1"/>
                </a:solidFill>
              </a:rPr>
              <a:t>Tiết diện ngang của thanh</a:t>
            </a:r>
            <a:r>
              <a:rPr lang="vi-VN" sz="2400" dirty="0" smtClean="0"/>
              <a:t>.</a:t>
            </a:r>
            <a:endParaRPr lang="en-US" sz="2400" dirty="0"/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65306" y="1504950"/>
            <a:ext cx="4426295" cy="57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B. </a:t>
            </a:r>
            <a:r>
              <a:rPr lang="en-US" sz="2400" dirty="0" err="1">
                <a:solidFill>
                  <a:schemeClr val="tx1"/>
                </a:solidFill>
              </a:rPr>
              <a:t>Ứng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suất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tác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dụng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vào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thanh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52401" y="2128889"/>
            <a:ext cx="4360363" cy="578112"/>
          </a:xfrm>
          <a:prstGeom prst="rect">
            <a:avLst/>
          </a:prstGeom>
          <a:solidFill>
            <a:schemeClr val="bg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C. </a:t>
            </a:r>
            <a:r>
              <a:rPr lang="en-US" sz="2400" dirty="0" err="1">
                <a:solidFill>
                  <a:schemeClr val="tx1"/>
                </a:solidFill>
              </a:rPr>
              <a:t>Độ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dài</a:t>
            </a:r>
            <a:r>
              <a:rPr lang="en-US" sz="2400" dirty="0">
                <a:solidFill>
                  <a:schemeClr val="tx1"/>
                </a:solidFill>
              </a:rPr>
              <a:t> ban </a:t>
            </a:r>
            <a:r>
              <a:rPr lang="en-US" sz="2400" dirty="0" err="1">
                <a:solidFill>
                  <a:schemeClr val="tx1"/>
                </a:solidFill>
              </a:rPr>
              <a:t>đầu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của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thanh</a:t>
            </a: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4393638" cy="8969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685800">
              <a:defRPr/>
            </a:pPr>
            <a:r>
              <a:rPr lang="vi-VN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D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. </a:t>
            </a:r>
            <a:r>
              <a:rPr lang="vi-VN" sz="2400" dirty="0">
                <a:solidFill>
                  <a:schemeClr val="tx1"/>
                </a:solidFill>
              </a:rPr>
              <a:t>Cả ứng suất và độ dài ban đầu của thanh.</a:t>
            </a:r>
            <a:endParaRPr lang="en-US" sz="2400" dirty="0">
              <a:solidFill>
                <a:schemeClr val="tx1"/>
              </a:solidFill>
            </a:endParaRPr>
          </a:p>
          <a:p>
            <a:pPr defTabSz="685800">
              <a:defRPr/>
            </a:pPr>
            <a:endParaRPr lang="vi-VN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853" y="2483835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4" y="1519871"/>
            <a:ext cx="603557" cy="4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5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3"/>
            <a:ext cx="7895046" cy="1203448"/>
          </a:xfrm>
          <a:prstGeom prst="snip2Diag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2400" b="1" dirty="0">
                <a:solidFill>
                  <a:schemeClr val="tx1"/>
                </a:solidFill>
              </a:rPr>
              <a:t>Câu 3: </a:t>
            </a:r>
            <a:r>
              <a:rPr lang="vi-VN" sz="2400" dirty="0">
                <a:solidFill>
                  <a:schemeClr val="tx1"/>
                </a:solidFill>
              </a:rPr>
              <a:t>Độ cứng (hay hệ số đàn hồi) của vật rắn (hình trụ đồng chất) phụ thuộc những yếu tố nào dưới đây</a:t>
            </a:r>
            <a:r>
              <a:rPr lang="vi-VN" sz="2400" dirty="0" smtClean="0">
                <a:solidFill>
                  <a:schemeClr val="tx1"/>
                </a:solidFill>
              </a:rPr>
              <a:t>?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83364" y="1424603"/>
            <a:ext cx="3680099" cy="57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A. </a:t>
            </a:r>
            <a:r>
              <a:rPr lang="vi-VN" sz="2400" dirty="0">
                <a:solidFill>
                  <a:schemeClr val="tx1"/>
                </a:solidFill>
              </a:rPr>
              <a:t>Chất liệu của vật rắn</a:t>
            </a:r>
            <a:r>
              <a:rPr lang="vi-VN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8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3" y="3526876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vi-VN" sz="140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270031" y="1419819"/>
            <a:ext cx="3680099" cy="57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B. </a:t>
            </a:r>
            <a:r>
              <a:rPr lang="vi-VN" sz="2400" dirty="0">
                <a:solidFill>
                  <a:schemeClr val="tx1"/>
                </a:solidFill>
              </a:rPr>
              <a:t>Tiết diện của vật rắn</a:t>
            </a:r>
            <a:r>
              <a:rPr lang="vi-VN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2430" y="2177548"/>
            <a:ext cx="4499571" cy="57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C. </a:t>
            </a:r>
            <a:r>
              <a:rPr lang="vi-VN" sz="2400" dirty="0">
                <a:solidFill>
                  <a:schemeClr val="tx1"/>
                </a:solidFill>
              </a:rPr>
              <a:t>Độ dài ban đầu của vật rắn</a:t>
            </a:r>
            <a:r>
              <a:rPr lang="vi-VN" sz="2400" dirty="0" smtClean="0">
                <a:solidFill>
                  <a:schemeClr val="tx1"/>
                </a:solidFill>
              </a:rPr>
              <a:t>. </a:t>
            </a:r>
            <a:endParaRPr lang="vi-VN" sz="24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257802" y="2183396"/>
            <a:ext cx="3680099" cy="57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</a:rPr>
              <a:t>D. </a:t>
            </a:r>
            <a:r>
              <a:rPr lang="vi-VN" sz="2400" dirty="0">
                <a:solidFill>
                  <a:schemeClr val="tx1"/>
                </a:solidFill>
              </a:rPr>
              <a:t>Cả ba yếu tố trên</a:t>
            </a:r>
            <a:r>
              <a:rPr lang="vi-VN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621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69" y="2272940"/>
            <a:ext cx="549303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4" y="2186387"/>
            <a:ext cx="603557" cy="48284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616" y="1519871"/>
            <a:ext cx="549444" cy="4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8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0702101831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2101831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762</Words>
  <Application>Microsoft Office PowerPoint</Application>
  <PresentationFormat>On-screen Show (16:9)</PresentationFormat>
  <Paragraphs>93</Paragraphs>
  <Slides>14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59</cp:revision>
  <dcterms:created xsi:type="dcterms:W3CDTF">2022-08-24T07:40:12Z</dcterms:created>
  <dcterms:modified xsi:type="dcterms:W3CDTF">2022-08-25T03:27:55Z</dcterms:modified>
</cp:coreProperties>
</file>