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5"/>
  </p:notesMasterIdLst>
  <p:sldIdLst>
    <p:sldId id="271" r:id="rId2"/>
    <p:sldId id="323" r:id="rId3"/>
    <p:sldId id="324" r:id="rId4"/>
    <p:sldId id="316" r:id="rId5"/>
    <p:sldId id="343" r:id="rId6"/>
    <p:sldId id="344" r:id="rId7"/>
    <p:sldId id="345" r:id="rId8"/>
    <p:sldId id="346" r:id="rId9"/>
    <p:sldId id="347" r:id="rId10"/>
    <p:sldId id="332" r:id="rId11"/>
    <p:sldId id="337" r:id="rId12"/>
    <p:sldId id="339" r:id="rId13"/>
    <p:sldId id="340" r:id="rId14"/>
    <p:sldId id="341" r:id="rId15"/>
    <p:sldId id="348" r:id="rId16"/>
    <p:sldId id="311" r:id="rId17"/>
    <p:sldId id="310" r:id="rId18"/>
    <p:sldId id="314" r:id="rId19"/>
    <p:sldId id="322" r:id="rId20"/>
    <p:sldId id="331" r:id="rId21"/>
    <p:sldId id="325" r:id="rId22"/>
    <p:sldId id="317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0A4A5"/>
    <a:srgbClr val="61953D"/>
    <a:srgbClr val="5E913B"/>
    <a:srgbClr val="5C8E3A"/>
    <a:srgbClr val="E36427"/>
    <a:srgbClr val="D98F91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00" autoAdjust="0"/>
    <p:restoredTop sz="94196" autoAdjust="0"/>
  </p:normalViewPr>
  <p:slideViewPr>
    <p:cSldViewPr snapToGrid="0" showGuides="1">
      <p:cViewPr>
        <p:scale>
          <a:sx n="80" d="100"/>
          <a:sy n="80" d="100"/>
        </p:scale>
        <p:origin x="200" y="8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36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1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4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4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58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94437" y="1699550"/>
            <a:ext cx="6545359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>
                <a:solidFill>
                  <a:srgbClr val="FF0000"/>
                </a:solidFill>
              </a:rPr>
              <a:t>(university) entrance exam (</a:t>
            </a:r>
            <a:r>
              <a:rPr lang="en-GB" sz="3600" b="1" dirty="0" err="1">
                <a:solidFill>
                  <a:srgbClr val="FF0000"/>
                </a:solidFill>
              </a:rPr>
              <a:t>n.ph</a:t>
            </a:r>
            <a:r>
              <a:rPr lang="en-GB" sz="3600" b="1" dirty="0">
                <a:solidFill>
                  <a:srgbClr val="FF0000"/>
                </a:solidFill>
              </a:rPr>
              <a:t>)</a:t>
            </a:r>
            <a:r>
              <a:rPr lang="en-VN" sz="3600" b="1" dirty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730" y="4503508"/>
            <a:ext cx="6545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/>
              <a:t>an exam that you take to be accepted into a</a:t>
            </a:r>
            <a:r>
              <a:rPr lang="en-GB" sz="2800" dirty="0"/>
              <a:t> university </a:t>
            </a:r>
            <a:endParaRPr lang="en-VN" sz="2800" dirty="0"/>
          </a:p>
        </p:txBody>
      </p:sp>
      <p:sp>
        <p:nvSpPr>
          <p:cNvPr id="2" name="Rectangle 1"/>
          <p:cNvSpPr/>
          <p:nvPr/>
        </p:nvSpPr>
        <p:spPr>
          <a:xfrm>
            <a:off x="1822472" y="2635463"/>
            <a:ext cx="3171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VN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en-VN" sz="32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en.trəns </a:t>
            </a:r>
            <a:r>
              <a:rPr lang="en-VN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ɪɡˌ</a:t>
            </a:r>
            <a:r>
              <a:rPr lang="en-VN" sz="32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zæm/</a:t>
            </a:r>
            <a:endParaRPr lang="en-VN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146" name="Picture 2" descr="Over 93,000 students enter 10th grade entrance exam in Hanoi">
            <a:extLst>
              <a:ext uri="{FF2B5EF4-FFF2-40B4-BE49-F238E27FC236}">
                <a16:creationId xmlns:a16="http://schemas.microsoft.com/office/drawing/2014/main" id="{7526B06C-5A4E-BD4A-9C1A-8AA67794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69" y="1699550"/>
            <a:ext cx="4830356" cy="32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usa32728" descr="usa32728">
            <a:hlinkClick r:id="" action="ppaction://media"/>
            <a:extLst>
              <a:ext uri="{FF2B5EF4-FFF2-40B4-BE49-F238E27FC236}">
                <a16:creationId xmlns:a16="http://schemas.microsoft.com/office/drawing/2014/main" id="{2FDCD1AD-B7B7-BC47-98BA-9BAC13ECD8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01602" y="34554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VN" sz="4800" b="1" dirty="0">
                <a:solidFill>
                  <a:srgbClr val="FF0000"/>
                </a:solidFill>
              </a:rPr>
              <a:t>option (n)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VN" sz="2800" dirty="0"/>
              <a:t>one thing that can be chosen from a set of possibility, or the freedom to make a choice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75468" y="2780224"/>
            <a:ext cx="1595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VN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ˈɒ</a:t>
            </a:r>
            <a:r>
              <a:rPr lang="en-VN" sz="32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p.</a:t>
            </a:r>
            <a:r>
              <a:rPr lang="en-VN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ʃ</a:t>
            </a:r>
            <a:r>
              <a:rPr lang="en-VN" sz="32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ən/</a:t>
            </a:r>
            <a:endParaRPr lang="en-VN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eus75260" descr="eus75260">
            <a:hlinkClick r:id="" action="ppaction://media"/>
            <a:extLst>
              <a:ext uri="{FF2B5EF4-FFF2-40B4-BE49-F238E27FC236}">
                <a16:creationId xmlns:a16="http://schemas.microsoft.com/office/drawing/2014/main" id="{8F997CBD-D858-9846-B538-949F403EBD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66722" y="3550547"/>
            <a:ext cx="812800" cy="812800"/>
          </a:xfrm>
          <a:prstGeom prst="rect">
            <a:avLst/>
          </a:prstGeom>
        </p:spPr>
      </p:pic>
      <p:pic>
        <p:nvPicPr>
          <p:cNvPr id="7170" name="Picture 2" descr="What is the difference between option and choice? – The boring bug">
            <a:extLst>
              <a:ext uri="{FF2B5EF4-FFF2-40B4-BE49-F238E27FC236}">
                <a16:creationId xmlns:a16="http://schemas.microsoft.com/office/drawing/2014/main" id="{DEEF63DD-7234-8247-AC9F-B5F1ACF6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45" y="1608932"/>
            <a:ext cx="4396587" cy="35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9269" y="1736809"/>
            <a:ext cx="6008301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VN" sz="4800" b="1" dirty="0">
                <a:solidFill>
                  <a:srgbClr val="FF0000"/>
                </a:solidFill>
              </a:rPr>
              <a:t>academic (adj)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8916" y="2824582"/>
            <a:ext cx="2577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VN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en-VN" sz="32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æk.ə</a:t>
            </a:r>
            <a:r>
              <a:rPr lang="en-VN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en-VN" sz="32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dem.</a:t>
            </a:r>
            <a:r>
              <a:rPr lang="en-VN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en-VN" sz="32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k/</a:t>
            </a:r>
            <a:endParaRPr lang="en-VN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FAC244-1230-A345-89FF-C5E5EEC93DF7}"/>
              </a:ext>
            </a:extLst>
          </p:cNvPr>
          <p:cNvSpPr txBox="1"/>
          <p:nvPr/>
        </p:nvSpPr>
        <p:spPr>
          <a:xfrm>
            <a:off x="564024" y="473597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400" dirty="0">
                <a:solidFill>
                  <a:srgbClr val="000000"/>
                </a:solidFill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relating</a:t>
            </a:r>
            <a:r>
              <a:rPr lang="en-VN" sz="2400" dirty="0">
                <a:solidFill>
                  <a:srgbClr val="0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to </a:t>
            </a:r>
            <a:r>
              <a:rPr lang="en-VN" sz="2400" dirty="0">
                <a:solidFill>
                  <a:srgbClr val="000000"/>
                </a:solidFill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schoold</a:t>
            </a:r>
            <a:r>
              <a:rPr lang="en-VN" sz="2400" dirty="0">
                <a:solidFill>
                  <a:srgbClr val="0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en-VN" sz="2400" dirty="0">
                <a:solidFill>
                  <a:srgbClr val="000000"/>
                </a:solidFill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colleges</a:t>
            </a:r>
            <a:r>
              <a:rPr lang="en-VN" sz="2400" dirty="0">
                <a:solidFill>
                  <a:srgbClr val="0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and </a:t>
            </a:r>
            <a:r>
              <a:rPr lang="en-VN" sz="2400" dirty="0">
                <a:solidFill>
                  <a:srgbClr val="000000"/>
                </a:solidFill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university</a:t>
            </a:r>
            <a:r>
              <a:rPr lang="en-VN" sz="2400" dirty="0">
                <a:solidFill>
                  <a:srgbClr val="0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or </a:t>
            </a:r>
            <a:r>
              <a:rPr lang="en-VN" sz="2400" dirty="0">
                <a:solidFill>
                  <a:srgbClr val="000000"/>
                </a:solidFill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connected</a:t>
            </a:r>
            <a:r>
              <a:rPr lang="en-VN" sz="2400" dirty="0">
                <a:solidFill>
                  <a:srgbClr val="0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with studying and </a:t>
            </a:r>
            <a:r>
              <a:rPr lang="en-VN" sz="2400" dirty="0">
                <a:solidFill>
                  <a:srgbClr val="000000"/>
                </a:solidFill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thinking</a:t>
            </a:r>
            <a:r>
              <a:rPr lang="en-VN" sz="2400" dirty="0">
                <a:solidFill>
                  <a:srgbClr val="0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not with </a:t>
            </a:r>
            <a:r>
              <a:rPr lang="en-VN" sz="2400" dirty="0">
                <a:solidFill>
                  <a:srgbClr val="000000"/>
                </a:solidFill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practical skills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Natural Hazards | Pros &amp; cons of an academic life">
            <a:extLst>
              <a:ext uri="{FF2B5EF4-FFF2-40B4-BE49-F238E27FC236}">
                <a16:creationId xmlns:a16="http://schemas.microsoft.com/office/drawing/2014/main" id="{392692CA-1A35-F74B-8D9B-26C4924FB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4" y="1651661"/>
            <a:ext cx="5128577" cy="293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cademic" descr="academic">
            <a:hlinkClick r:id="" action="ppaction://media"/>
            <a:extLst>
              <a:ext uri="{FF2B5EF4-FFF2-40B4-BE49-F238E27FC236}">
                <a16:creationId xmlns:a16="http://schemas.microsoft.com/office/drawing/2014/main" id="{64387833-C569-A941-B068-46E81D18DB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1491" y="36843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7531" y="1723229"/>
            <a:ext cx="702495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VN" sz="4800" b="1" dirty="0">
                <a:solidFill>
                  <a:srgbClr val="FF0000"/>
                </a:solidFill>
              </a:rPr>
              <a:t>vocational (adj)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413" y="4426228"/>
            <a:ext cx="7024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400" dirty="0"/>
              <a:t>(of an educational course or a qualification) providing knowledge and skills that prepare you for a particular job</a:t>
            </a:r>
          </a:p>
        </p:txBody>
      </p:sp>
      <p:sp>
        <p:nvSpPr>
          <p:cNvPr id="2" name="Rectangle 1"/>
          <p:cNvSpPr/>
          <p:nvPr/>
        </p:nvSpPr>
        <p:spPr>
          <a:xfrm>
            <a:off x="2029573" y="2767695"/>
            <a:ext cx="2690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VN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vəʊˈ</a:t>
            </a:r>
            <a:r>
              <a:rPr lang="en-VN" sz="32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VN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en-VN" sz="32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VN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ʃ</a:t>
            </a:r>
            <a:r>
              <a:rPr lang="en-VN" sz="32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ən.əl/</a:t>
            </a:r>
            <a:endParaRPr lang="en-VN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9218" name="Picture 2" descr="Bằng đào tạo nghề (Vocational Degree) là gì? Những yêu cầu về bằng đào tạo  nghề">
            <a:extLst>
              <a:ext uri="{FF2B5EF4-FFF2-40B4-BE49-F238E27FC236}">
                <a16:creationId xmlns:a16="http://schemas.microsoft.com/office/drawing/2014/main" id="{62AD22D8-AB32-DB43-8146-2466DACA9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75" y="1309177"/>
            <a:ext cx="5430991" cy="29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vocational" descr="vocational">
            <a:hlinkClick r:id="" action="ppaction://media"/>
            <a:extLst>
              <a:ext uri="{FF2B5EF4-FFF2-40B4-BE49-F238E27FC236}">
                <a16:creationId xmlns:a16="http://schemas.microsoft.com/office/drawing/2014/main" id="{F3D1E68A-4911-A640-BC8F-6C15A1BD9C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68253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28428" y="1086503"/>
            <a:ext cx="7247066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800" b="1" dirty="0">
                <a:solidFill>
                  <a:srgbClr val="FF0000"/>
                </a:solidFill>
              </a:rPr>
              <a:t>mechanic (n)</a:t>
            </a:r>
            <a:r>
              <a:rPr lang="en-VN" sz="4800" b="1" dirty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147" y="4448693"/>
            <a:ext cx="597611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someone whose job is repairing the engines of vehicles and other engines</a:t>
            </a:r>
            <a:r>
              <a:rPr lang="en-VN" sz="4000" dirty="0"/>
              <a:t>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DD292-9AB4-E541-9DED-20E684B0BFD7}"/>
              </a:ext>
            </a:extLst>
          </p:cNvPr>
          <p:cNvSpPr txBox="1"/>
          <p:nvPr/>
        </p:nvSpPr>
        <p:spPr>
          <a:xfrm>
            <a:off x="2157663" y="2023094"/>
            <a:ext cx="62082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məˈ</a:t>
            </a:r>
            <a:r>
              <a:rPr lang="en-VN" sz="28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kæn.</a:t>
            </a:r>
            <a:r>
              <a:rPr lang="en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en-VN" sz="28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k/</a:t>
            </a:r>
            <a:endParaRPr lang="en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How to become a car mechanic | The CPD Certification Service">
            <a:extLst>
              <a:ext uri="{FF2B5EF4-FFF2-40B4-BE49-F238E27FC236}">
                <a16:creationId xmlns:a16="http://schemas.microsoft.com/office/drawing/2014/main" id="{4CEFED07-3D1D-764B-81D8-DD24459EA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65" y="1256084"/>
            <a:ext cx="4866140" cy="324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us72954" descr="eus72954">
            <a:hlinkClick r:id="" action="ppaction://media"/>
            <a:extLst>
              <a:ext uri="{FF2B5EF4-FFF2-40B4-BE49-F238E27FC236}">
                <a16:creationId xmlns:a16="http://schemas.microsoft.com/office/drawing/2014/main" id="{072A8715-AC99-CB4D-977D-EE3055DB6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80438" y="30679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28428" y="1086503"/>
            <a:ext cx="7247066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800" b="1" dirty="0">
                <a:solidFill>
                  <a:srgbClr val="FF0000"/>
                </a:solidFill>
              </a:rPr>
              <a:t>sensible (</a:t>
            </a:r>
            <a:r>
              <a:rPr lang="en-GB" sz="4800" b="1" dirty="0" err="1">
                <a:solidFill>
                  <a:srgbClr val="FF0000"/>
                </a:solidFill>
              </a:rPr>
              <a:t>adj</a:t>
            </a:r>
            <a:r>
              <a:rPr lang="en-GB" sz="4800" b="1" dirty="0">
                <a:solidFill>
                  <a:srgbClr val="FF0000"/>
                </a:solidFill>
              </a:rPr>
              <a:t>)</a:t>
            </a:r>
            <a:r>
              <a:rPr lang="en-VN" sz="4800" b="1" dirty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144" y="4422115"/>
            <a:ext cx="73954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/>
              <a:t>based on or acting on good judgement and </a:t>
            </a:r>
          </a:p>
          <a:p>
            <a:r>
              <a:rPr lang="en-VN" sz="2800" dirty="0"/>
              <a:t>practical ideas or understanding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DD292-9AB4-E541-9DED-20E684B0BFD7}"/>
              </a:ext>
            </a:extLst>
          </p:cNvPr>
          <p:cNvSpPr txBox="1"/>
          <p:nvPr/>
        </p:nvSpPr>
        <p:spPr>
          <a:xfrm>
            <a:off x="2157663" y="2023094"/>
            <a:ext cx="62082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en-VN" sz="28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sen.sə.bəl/</a:t>
            </a:r>
            <a:endParaRPr lang="en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6" name="Picture 2" descr="What is the meaning of the word SENSIBLE? - YouTube">
            <a:extLst>
              <a:ext uri="{FF2B5EF4-FFF2-40B4-BE49-F238E27FC236}">
                <a16:creationId xmlns:a16="http://schemas.microsoft.com/office/drawing/2014/main" id="{E5B09CF8-A17A-8146-9D90-B1B7720A1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79" y="1340162"/>
            <a:ext cx="5197642" cy="29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ensible" descr="sensible">
            <a:hlinkClick r:id="" action="ppaction://media"/>
            <a:extLst>
              <a:ext uri="{FF2B5EF4-FFF2-40B4-BE49-F238E27FC236}">
                <a16:creationId xmlns:a16="http://schemas.microsoft.com/office/drawing/2014/main" id="{579178A3-2518-1E4E-A026-F8B166DBC7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80438" y="30679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67799E-7AC7-2148-AF8D-5E8A2E29C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287262"/>
              </p:ext>
            </p:extLst>
          </p:nvPr>
        </p:nvGraphicFramePr>
        <p:xfrm>
          <a:off x="561473" y="1839861"/>
          <a:ext cx="11069053" cy="49934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19201">
                  <a:extLst>
                    <a:ext uri="{9D8B030D-6E8A-4147-A177-3AD203B41FA5}">
                      <a16:colId xmlns:a16="http://schemas.microsoft.com/office/drawing/2014/main" val="4155006202"/>
                    </a:ext>
                  </a:extLst>
                </a:gridCol>
                <a:gridCol w="9849852">
                  <a:extLst>
                    <a:ext uri="{9D8B030D-6E8A-4147-A177-3AD203B41FA5}">
                      <a16:colId xmlns:a16="http://schemas.microsoft.com/office/drawing/2014/main" val="3625082089"/>
                    </a:ext>
                  </a:extLst>
                </a:gridCol>
              </a:tblGrid>
              <a:tr h="356815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</a:t>
                      </a:r>
                      <a:endParaRPr lang="en-VN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</a:rPr>
                        <a:t>Good morning, class. There was an education fair last weekend, you know. Did anyone go?  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extLst>
                  <a:ext uri="{0D108BD9-81ED-4DB2-BD59-A6C34878D82A}">
                    <a16:rowId xmlns:a16="http://schemas.microsoft.com/office/drawing/2014/main" val="2803134380"/>
                  </a:ext>
                </a:extLst>
              </a:tr>
              <a:tr h="356815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Nam:</a:t>
                      </a:r>
                      <a:endParaRPr lang="en-VN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tc>
                  <a:txBody>
                    <a:bodyPr/>
                    <a:lstStyle/>
                    <a:p>
                      <a:r>
                        <a:rPr lang="en-SG" sz="1800">
                          <a:effectLst/>
                        </a:rPr>
                        <a:t>Yes, Lan and I did. The fair was great and we got a lot of useful information.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extLst>
                  <a:ext uri="{0D108BD9-81ED-4DB2-BD59-A6C34878D82A}">
                    <a16:rowId xmlns:a16="http://schemas.microsoft.com/office/drawing/2014/main" val="2991415152"/>
                  </a:ext>
                </a:extLst>
              </a:tr>
              <a:tr h="356815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</a:t>
                      </a:r>
                      <a:endParaRPr lang="en-VN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tc>
                  <a:txBody>
                    <a:bodyPr/>
                    <a:lstStyle/>
                    <a:p>
                      <a:r>
                        <a:rPr lang="en-SG" sz="1800">
                          <a:effectLst/>
                        </a:rPr>
                        <a:t>I’m glad to hear that. Would you like to share some of it with the class?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extLst>
                  <a:ext uri="{0D108BD9-81ED-4DB2-BD59-A6C34878D82A}">
                    <a16:rowId xmlns:a16="http://schemas.microsoft.com/office/drawing/2014/main" val="267523106"/>
                  </a:ext>
                </a:extLst>
              </a:tr>
              <a:tr h="535222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Lan:</a:t>
                      </a:r>
                      <a:endParaRPr lang="en-VN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tc>
                  <a:txBody>
                    <a:bodyPr/>
                    <a:lstStyle/>
                    <a:p>
                      <a:r>
                        <a:rPr lang="en-SG" sz="1800">
                          <a:effectLst/>
                        </a:rPr>
                        <a:t>Sure. After finishing school, we mainly have two education options. For example, we can get into university if we earn high grades or pass the university entrance exam.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extLst>
                  <a:ext uri="{0D108BD9-81ED-4DB2-BD59-A6C34878D82A}">
                    <a16:rowId xmlns:a16="http://schemas.microsoft.com/office/drawing/2014/main" val="1154826809"/>
                  </a:ext>
                </a:extLst>
              </a:tr>
              <a:tr h="535222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Nam:</a:t>
                      </a:r>
                      <a:endParaRPr lang="en-VN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tc>
                  <a:txBody>
                    <a:bodyPr/>
                    <a:lstStyle/>
                    <a:p>
                      <a:r>
                        <a:rPr lang="en-SG" sz="1800">
                          <a:effectLst/>
                        </a:rPr>
                        <a:t>That’s true, but academic education isn’t everything. The other option is going to a vocational school where we can learn skills for particular jobs.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extLst>
                  <a:ext uri="{0D108BD9-81ED-4DB2-BD59-A6C34878D82A}">
                    <a16:rowId xmlns:a16="http://schemas.microsoft.com/office/drawing/2014/main" val="2929252405"/>
                  </a:ext>
                </a:extLst>
              </a:tr>
              <a:tr h="178407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 </a:t>
                      </a:r>
                      <a:endParaRPr lang="en-VN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tc>
                  <a:txBody>
                    <a:bodyPr/>
                    <a:lstStyle/>
                    <a:p>
                      <a:r>
                        <a:rPr lang="en-SG" sz="1800">
                          <a:effectLst/>
                        </a:rPr>
                        <a:t>That sounds interesting. So what are your plans for the future?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extLst>
                  <a:ext uri="{0D108BD9-81ED-4DB2-BD59-A6C34878D82A}">
                    <a16:rowId xmlns:a16="http://schemas.microsoft.com/office/drawing/2014/main" val="1329379162"/>
                  </a:ext>
                </a:extLst>
              </a:tr>
              <a:tr h="356815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Lan:</a:t>
                      </a:r>
                      <a:endParaRPr lang="en-VN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tc>
                  <a:txBody>
                    <a:bodyPr/>
                    <a:lstStyle/>
                    <a:p>
                      <a:r>
                        <a:rPr lang="en-SG" sz="1800">
                          <a:effectLst/>
                        </a:rPr>
                        <a:t>I’m hoping to go to university. Having won several biology competitions, I want to study biology and become a scientist.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extLst>
                  <a:ext uri="{0D108BD9-81ED-4DB2-BD59-A6C34878D82A}">
                    <a16:rowId xmlns:a16="http://schemas.microsoft.com/office/drawing/2014/main" val="4047505226"/>
                  </a:ext>
                </a:extLst>
              </a:tr>
              <a:tr h="247965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</a:t>
                      </a:r>
                      <a:endParaRPr lang="en-VN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tc>
                  <a:txBody>
                    <a:bodyPr/>
                    <a:lstStyle/>
                    <a:p>
                      <a:r>
                        <a:rPr lang="en-SG" sz="1800">
                          <a:effectLst/>
                        </a:rPr>
                        <a:t>Great! You need to follow your dreams.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extLst>
                  <a:ext uri="{0D108BD9-81ED-4DB2-BD59-A6C34878D82A}">
                    <a16:rowId xmlns:a16="http://schemas.microsoft.com/office/drawing/2014/main" val="2955221161"/>
                  </a:ext>
                </a:extLst>
              </a:tr>
              <a:tr h="356815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Lan:</a:t>
                      </a:r>
                      <a:endParaRPr lang="en-VN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tc>
                  <a:txBody>
                    <a:bodyPr/>
                    <a:lstStyle/>
                    <a:p>
                      <a:r>
                        <a:rPr lang="en-SG" sz="1800">
                          <a:effectLst/>
                        </a:rPr>
                        <a:t>My mum still regrets not having gone to university. So I want to make her proud of me. How about you, Nam?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extLst>
                  <a:ext uri="{0D108BD9-81ED-4DB2-BD59-A6C34878D82A}">
                    <a16:rowId xmlns:a16="http://schemas.microsoft.com/office/drawing/2014/main" val="1573429760"/>
                  </a:ext>
                </a:extLst>
              </a:tr>
              <a:tr h="473470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Nam:</a:t>
                      </a:r>
                      <a:endParaRPr lang="en-VN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tc>
                  <a:txBody>
                    <a:bodyPr/>
                    <a:lstStyle/>
                    <a:p>
                      <a:r>
                        <a:rPr lang="en-SG" sz="1800">
                          <a:effectLst/>
                        </a:rPr>
                        <a:t>Well, I don’t think university is for me. I want to go to a vocational school to train to become a car mechanic. My father owns a car repair shop. Having watched him work very hard for many years helped to me make my decision.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extLst>
                  <a:ext uri="{0D108BD9-81ED-4DB2-BD59-A6C34878D82A}">
                    <a16:rowId xmlns:a16="http://schemas.microsoft.com/office/drawing/2014/main" val="335827323"/>
                  </a:ext>
                </a:extLst>
              </a:tr>
              <a:tr h="356815">
                <a:tc>
                  <a:txBody>
                    <a:bodyPr/>
                    <a:lstStyle/>
                    <a:p>
                      <a:r>
                        <a:rPr lang="en-SG" sz="1800" b="1" dirty="0">
                          <a:effectLst/>
                        </a:rPr>
                        <a:t>Ms </a:t>
                      </a:r>
                      <a:r>
                        <a:rPr lang="en-SG" sz="1800" b="1" dirty="0" err="1">
                          <a:effectLst/>
                        </a:rPr>
                        <a:t>Hoa</a:t>
                      </a:r>
                      <a:r>
                        <a:rPr lang="en-SG" sz="1800" b="1" dirty="0">
                          <a:effectLst/>
                        </a:rPr>
                        <a:t>:</a:t>
                      </a:r>
                      <a:endParaRPr lang="en-VN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That’s very sensible, Nam! I hope you can help him grow his business.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45" marR="57345" marT="0" marB="0"/>
                </a:tc>
                <a:extLst>
                  <a:ext uri="{0D108BD9-81ED-4DB2-BD59-A6C34878D82A}">
                    <a16:rowId xmlns:a16="http://schemas.microsoft.com/office/drawing/2014/main" val="3669247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1240" y="1034481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conversation again. Decide whether the following statements are true (T) or false (F).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48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B287D7-8A20-9940-B357-5A8FF5E38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383977"/>
              </p:ext>
            </p:extLst>
          </p:nvPr>
        </p:nvGraphicFramePr>
        <p:xfrm>
          <a:off x="494439" y="1981200"/>
          <a:ext cx="11264424" cy="4358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622">
                  <a:extLst>
                    <a:ext uri="{9D8B030D-6E8A-4147-A177-3AD203B41FA5}">
                      <a16:colId xmlns:a16="http://schemas.microsoft.com/office/drawing/2014/main" val="4062035241"/>
                    </a:ext>
                  </a:extLst>
                </a:gridCol>
                <a:gridCol w="6523118">
                  <a:extLst>
                    <a:ext uri="{9D8B030D-6E8A-4147-A177-3AD203B41FA5}">
                      <a16:colId xmlns:a16="http://schemas.microsoft.com/office/drawing/2014/main" val="1362306205"/>
                    </a:ext>
                  </a:extLst>
                </a:gridCol>
                <a:gridCol w="1973179">
                  <a:extLst>
                    <a:ext uri="{9D8B030D-6E8A-4147-A177-3AD203B41FA5}">
                      <a16:colId xmlns:a16="http://schemas.microsoft.com/office/drawing/2014/main" val="1302487036"/>
                    </a:ext>
                  </a:extLst>
                </a:gridCol>
                <a:gridCol w="1716505">
                  <a:extLst>
                    <a:ext uri="{9D8B030D-6E8A-4147-A177-3AD203B41FA5}">
                      <a16:colId xmlns:a16="http://schemas.microsoft.com/office/drawing/2014/main" val="3262723500"/>
                    </a:ext>
                  </a:extLst>
                </a:gridCol>
              </a:tblGrid>
              <a:tr h="462099">
                <a:tc>
                  <a:txBody>
                    <a:bodyPr/>
                    <a:lstStyle/>
                    <a:p>
                      <a:pPr algn="ctr"/>
                      <a:r>
                        <a:rPr lang="en-SG" sz="3200">
                          <a:effectLst/>
                        </a:rPr>
                        <a:t> </a:t>
                      </a:r>
                      <a:endParaRPr lang="en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>
                          <a:effectLst/>
                        </a:rPr>
                        <a:t> </a:t>
                      </a:r>
                      <a:endParaRPr lang="en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6313203"/>
                  </a:ext>
                </a:extLst>
              </a:tr>
              <a:tr h="948088"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1.</a:t>
                      </a:r>
                      <a:endParaRPr lang="en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School-leavers only have the option of academic education.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 </a:t>
                      </a:r>
                      <a:endParaRPr lang="en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826673"/>
                  </a:ext>
                </a:extLst>
              </a:tr>
              <a:tr h="859019"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2.</a:t>
                      </a:r>
                      <a:endParaRPr lang="en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grades at school can help students get into university.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 </a:t>
                      </a:r>
                      <a:endParaRPr lang="en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297445"/>
                  </a:ext>
                </a:extLst>
              </a:tr>
              <a:tr h="808673"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3. </a:t>
                      </a:r>
                      <a:endParaRPr lang="en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Vocational schools are for those who want to develop job skills.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 </a:t>
                      </a:r>
                      <a:endParaRPr lang="en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315846"/>
                  </a:ext>
                </a:extLst>
              </a:tr>
              <a:tr h="1210207"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4</a:t>
                      </a:r>
                      <a:endParaRPr lang="en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 wants to work at his father’s car repair shop after leaving school.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 </a:t>
                      </a:r>
                      <a:endParaRPr lang="en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167677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43ACD85-F154-F547-80A8-CD0DEA6CB7F3}"/>
              </a:ext>
            </a:extLst>
          </p:cNvPr>
          <p:cNvSpPr txBox="1"/>
          <p:nvPr/>
        </p:nvSpPr>
        <p:spPr>
          <a:xfrm>
            <a:off x="10625888" y="2581364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C14491-5CC8-2D43-AB63-BD63E849F2D3}"/>
              </a:ext>
            </a:extLst>
          </p:cNvPr>
          <p:cNvSpPr txBox="1"/>
          <p:nvPr/>
        </p:nvSpPr>
        <p:spPr>
          <a:xfrm>
            <a:off x="8720850" y="3493475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714D03-D1BF-1445-9050-BB301AC1C53E}"/>
              </a:ext>
            </a:extLst>
          </p:cNvPr>
          <p:cNvSpPr txBox="1"/>
          <p:nvPr/>
        </p:nvSpPr>
        <p:spPr>
          <a:xfrm>
            <a:off x="8720850" y="4440194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6DE91C-3196-4841-81A9-F87341B6241C}"/>
              </a:ext>
            </a:extLst>
          </p:cNvPr>
          <p:cNvSpPr txBox="1"/>
          <p:nvPr/>
        </p:nvSpPr>
        <p:spPr>
          <a:xfrm>
            <a:off x="10625888" y="5294130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144312"/>
            <a:ext cx="10700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Find phrases in the conversation that mean the following.</a:t>
            </a:r>
            <a:r>
              <a:rPr lang="en-US" sz="3200" b="1" dirty="0">
                <a:effectLst/>
                <a:ea typeface="Times New Roman" panose="02020603050405020304" pitchFamily="18" charset="0"/>
              </a:rPr>
              <a:t> </a:t>
            </a:r>
            <a:endParaRPr lang="en-US" sz="6000" b="1" dirty="0"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C87D0F-5676-0646-9AE9-828A631C3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19943"/>
              </p:ext>
            </p:extLst>
          </p:nvPr>
        </p:nvGraphicFramePr>
        <p:xfrm>
          <a:off x="481263" y="1813387"/>
          <a:ext cx="11710737" cy="498065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630652">
                  <a:extLst>
                    <a:ext uri="{9D8B030D-6E8A-4147-A177-3AD203B41FA5}">
                      <a16:colId xmlns:a16="http://schemas.microsoft.com/office/drawing/2014/main" val="52605744"/>
                    </a:ext>
                  </a:extLst>
                </a:gridCol>
                <a:gridCol w="3080085">
                  <a:extLst>
                    <a:ext uri="{9D8B030D-6E8A-4147-A177-3AD203B41FA5}">
                      <a16:colId xmlns:a16="http://schemas.microsoft.com/office/drawing/2014/main" val="478649636"/>
                    </a:ext>
                  </a:extLst>
                </a:gridCol>
              </a:tblGrid>
              <a:tr h="378152"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an event at which students can talk to representatives of universities or vocational schools about their study options</a:t>
                      </a:r>
                    </a:p>
                    <a:p>
                      <a:endParaRPr lang="en-VN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VN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145032"/>
                  </a:ext>
                </a:extLst>
              </a:tr>
              <a:tr h="1263978"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an exam that someone takes to be accepted into a school</a:t>
                      </a:r>
                    </a:p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university</a:t>
                      </a:r>
                    </a:p>
                    <a:p>
                      <a:endParaRPr lang="en-VN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VN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292537"/>
                  </a:ext>
                </a:extLst>
              </a:tr>
              <a:tr h="1263978"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studying at school or university to gain knowledge and</a:t>
                      </a:r>
                    </a:p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thinking skills</a:t>
                      </a:r>
                    </a:p>
                    <a:p>
                      <a:endParaRPr lang="en-VN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VN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041829"/>
                  </a:ext>
                </a:extLst>
              </a:tr>
              <a:tr h="1263978"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a place that teaches skills needed for particular jobs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VN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VN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2325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5378035-432E-5E44-9048-84BF43911452}"/>
              </a:ext>
            </a:extLst>
          </p:cNvPr>
          <p:cNvSpPr txBox="1"/>
          <p:nvPr/>
        </p:nvSpPr>
        <p:spPr>
          <a:xfrm>
            <a:off x="9396665" y="2038150"/>
            <a:ext cx="6136104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dirty="0"/>
              <a:t>e</a:t>
            </a:r>
            <a:r>
              <a:rPr lang="en-SG" sz="2400" dirty="0">
                <a:solidFill>
                  <a:srgbClr val="FF0000"/>
                </a:solidFill>
              </a:rPr>
              <a:t>ducation </a:t>
            </a:r>
            <a:r>
              <a:rPr lang="en-SG" sz="2400" dirty="0"/>
              <a:t>f</a:t>
            </a:r>
            <a:r>
              <a:rPr lang="en-SG" sz="2400" dirty="0">
                <a:solidFill>
                  <a:srgbClr val="FF0000"/>
                </a:solidFill>
              </a:rPr>
              <a:t>air</a:t>
            </a:r>
            <a:r>
              <a:rPr lang="en-VN" sz="2400" dirty="0">
                <a:solidFill>
                  <a:srgbClr val="FF0000"/>
                </a:solidFill>
              </a:rPr>
              <a:t> </a:t>
            </a:r>
            <a:endParaRPr lang="en-VN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235004-A9A8-8A41-A235-E21AD2763C7F}"/>
              </a:ext>
            </a:extLst>
          </p:cNvPr>
          <p:cNvSpPr txBox="1"/>
          <p:nvPr/>
        </p:nvSpPr>
        <p:spPr>
          <a:xfrm>
            <a:off x="9396665" y="3303999"/>
            <a:ext cx="6136104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dirty="0"/>
              <a:t>e</a:t>
            </a:r>
            <a:r>
              <a:rPr lang="en-SG" sz="2400" dirty="0">
                <a:solidFill>
                  <a:srgbClr val="FF0000"/>
                </a:solidFill>
              </a:rPr>
              <a:t>ntrance </a:t>
            </a:r>
            <a:r>
              <a:rPr lang="en-SG" sz="2400" dirty="0"/>
              <a:t>e</a:t>
            </a:r>
            <a:r>
              <a:rPr lang="en-SG" sz="2400" dirty="0">
                <a:solidFill>
                  <a:srgbClr val="FF0000"/>
                </a:solidFill>
              </a:rPr>
              <a:t>xam</a:t>
            </a:r>
            <a:r>
              <a:rPr lang="en-VN" sz="2400" dirty="0">
                <a:solidFill>
                  <a:srgbClr val="FF0000"/>
                </a:solidFill>
              </a:rPr>
              <a:t> </a:t>
            </a:r>
            <a:endParaRPr lang="en-VN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7E37A3-7329-A345-8FD2-4DE8FD72083A}"/>
              </a:ext>
            </a:extLst>
          </p:cNvPr>
          <p:cNvSpPr txBox="1"/>
          <p:nvPr/>
        </p:nvSpPr>
        <p:spPr>
          <a:xfrm>
            <a:off x="9396665" y="4569848"/>
            <a:ext cx="6136104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dirty="0"/>
              <a:t>a</a:t>
            </a:r>
            <a:r>
              <a:rPr lang="en-SG" sz="2400" dirty="0">
                <a:solidFill>
                  <a:srgbClr val="FF0000"/>
                </a:solidFill>
              </a:rPr>
              <a:t>cademic </a:t>
            </a:r>
            <a:r>
              <a:rPr lang="en-SG" sz="2400" dirty="0"/>
              <a:t>e</a:t>
            </a:r>
            <a:r>
              <a:rPr lang="en-SG" sz="2400" dirty="0">
                <a:solidFill>
                  <a:srgbClr val="FF0000"/>
                </a:solidFill>
              </a:rPr>
              <a:t>ducation</a:t>
            </a:r>
            <a:r>
              <a:rPr lang="en-VN" sz="2400" dirty="0">
                <a:solidFill>
                  <a:srgbClr val="FF0000"/>
                </a:solidFill>
              </a:rPr>
              <a:t> </a:t>
            </a:r>
            <a:endParaRPr lang="en-VN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493800-64DD-A746-967D-C0612835903B}"/>
              </a:ext>
            </a:extLst>
          </p:cNvPr>
          <p:cNvSpPr txBox="1"/>
          <p:nvPr/>
        </p:nvSpPr>
        <p:spPr>
          <a:xfrm>
            <a:off x="9396665" y="5724072"/>
            <a:ext cx="6136104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dirty="0"/>
              <a:t>v</a:t>
            </a:r>
            <a:r>
              <a:rPr lang="en-SG" sz="2400" dirty="0">
                <a:solidFill>
                  <a:srgbClr val="FF0000"/>
                </a:solidFill>
              </a:rPr>
              <a:t>ocational </a:t>
            </a:r>
            <a:r>
              <a:rPr lang="en-SG" sz="2400" dirty="0"/>
              <a:t>s</a:t>
            </a:r>
            <a:r>
              <a:rPr lang="en-SG" sz="2400" dirty="0">
                <a:solidFill>
                  <a:srgbClr val="FF0000"/>
                </a:solidFill>
              </a:rPr>
              <a:t>chool</a:t>
            </a:r>
            <a:r>
              <a:rPr lang="en-VN" sz="2400" dirty="0">
                <a:solidFill>
                  <a:srgbClr val="FF0000"/>
                </a:solidFill>
              </a:rPr>
              <a:t> </a:t>
            </a:r>
            <a:r>
              <a:rPr lang="en-VN" sz="2400" b="1" dirty="0">
                <a:solidFill>
                  <a:srgbClr val="FF0000"/>
                </a:solidFill>
                <a:effectLst/>
              </a:rPr>
              <a:t> </a:t>
            </a:r>
            <a:endParaRPr lang="en-VN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Complete the sentences using phrases from the conversation.</a:t>
            </a:r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2AEAB-7C29-C141-8234-777BA24AD663}"/>
              </a:ext>
            </a:extLst>
          </p:cNvPr>
          <p:cNvSpPr txBox="1"/>
          <p:nvPr/>
        </p:nvSpPr>
        <p:spPr>
          <a:xfrm>
            <a:off x="494438" y="2150426"/>
            <a:ext cx="11384946" cy="428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1. </a:t>
            </a:r>
            <a:r>
              <a:rPr lang="en-US" sz="2800" dirty="0">
                <a:solidFill>
                  <a:srgbClr val="455B63"/>
                </a:solidFill>
                <a:effectLst/>
                <a:latin typeface="Helvetica" pitchFamily="2" charset="0"/>
              </a:rPr>
              <a:t>______________ </a:t>
            </a:r>
            <a:r>
              <a:rPr lang="en-US" sz="2800" dirty="0">
                <a:effectLst/>
                <a:latin typeface="Helvetica" pitchFamily="2" charset="0"/>
              </a:rPr>
              <a:t>several biology competitions, Mai wants to study biology and become a scientist.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2. </a:t>
            </a:r>
            <a:r>
              <a:rPr lang="en-US" sz="2800" dirty="0">
                <a:effectLst/>
                <a:latin typeface="Helvetica" pitchFamily="2" charset="0"/>
              </a:rPr>
              <a:t>Mai's mum still regrets not </a:t>
            </a:r>
            <a:r>
              <a:rPr lang="en-US" sz="2800" dirty="0">
                <a:solidFill>
                  <a:srgbClr val="455B63"/>
                </a:solidFill>
                <a:effectLst/>
                <a:latin typeface="Helvetica" pitchFamily="2" charset="0"/>
              </a:rPr>
              <a:t>______________ </a:t>
            </a:r>
            <a:r>
              <a:rPr lang="en-US" sz="2800" dirty="0">
                <a:effectLst/>
                <a:latin typeface="Helvetica" pitchFamily="2" charset="0"/>
              </a:rPr>
              <a:t>to university.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3. </a:t>
            </a:r>
            <a:r>
              <a:rPr lang="en-US" sz="2800" dirty="0">
                <a:solidFill>
                  <a:srgbClr val="455B63"/>
                </a:solidFill>
                <a:effectLst/>
                <a:latin typeface="Helvetica" pitchFamily="2" charset="0"/>
              </a:rPr>
              <a:t>_______________ </a:t>
            </a:r>
            <a:r>
              <a:rPr lang="en-US" sz="2800" dirty="0">
                <a:effectLst/>
                <a:latin typeface="Helvetica" pitchFamily="2" charset="0"/>
              </a:rPr>
              <a:t>his father work very hard for many years</a:t>
            </a:r>
          </a:p>
          <a:p>
            <a:pPr algn="just">
              <a:lnSpc>
                <a:spcPct val="200000"/>
              </a:lnSpc>
            </a:pPr>
            <a:endParaRPr lang="en-VN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65D69A-C1EC-8B4C-A64F-BE01675D2774}"/>
              </a:ext>
            </a:extLst>
          </p:cNvPr>
          <p:cNvSpPr txBox="1"/>
          <p:nvPr/>
        </p:nvSpPr>
        <p:spPr>
          <a:xfrm>
            <a:off x="1072041" y="2387799"/>
            <a:ext cx="6136104" cy="593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VN" sz="3200" dirty="0">
                <a:solidFill>
                  <a:srgbClr val="FF0000"/>
                </a:solidFill>
              </a:rPr>
              <a:t>Having won </a:t>
            </a:r>
            <a:endParaRPr lang="en-VN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585DC8-2AB9-9649-B1CB-4D81E16801FB}"/>
              </a:ext>
            </a:extLst>
          </p:cNvPr>
          <p:cNvSpPr txBox="1"/>
          <p:nvPr/>
        </p:nvSpPr>
        <p:spPr>
          <a:xfrm>
            <a:off x="5336869" y="4084769"/>
            <a:ext cx="6136104" cy="593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VN" sz="3200" dirty="0">
                <a:solidFill>
                  <a:srgbClr val="FF0000"/>
                </a:solidFill>
              </a:rPr>
              <a:t>having gone </a:t>
            </a:r>
            <a:endParaRPr lang="en-VN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85AB5F-2EE4-CD47-A966-B0E7CAAE2779}"/>
              </a:ext>
            </a:extLst>
          </p:cNvPr>
          <p:cNvSpPr txBox="1"/>
          <p:nvPr/>
        </p:nvSpPr>
        <p:spPr>
          <a:xfrm>
            <a:off x="1021150" y="4974767"/>
            <a:ext cx="6136104" cy="593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VN" sz="3200" dirty="0">
                <a:solidFill>
                  <a:srgbClr val="FF0000"/>
                </a:solidFill>
              </a:rPr>
              <a:t>Having watched </a:t>
            </a:r>
            <a:endParaRPr lang="en-VN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528095" y="3717138"/>
            <a:ext cx="594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Planning our education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2835250" y="463093"/>
            <a:ext cx="9484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school-leavers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2303" y="1111508"/>
            <a:ext cx="7947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solidFill>
                  <a:srgbClr val="F26532"/>
                </a:solidFill>
                <a:cs typeface="Arial" panose="020B0604020202020204" pitchFamily="34" charset="0"/>
              </a:rPr>
              <a:t>Role play</a:t>
            </a:r>
            <a:endParaRPr lang="en-US" sz="4400" b="1" dirty="0">
              <a:solidFill>
                <a:srgbClr val="F26532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839" y="1901973"/>
            <a:ext cx="7630511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- Ss work in groups of 4.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- In each group, one student plays the role of teacher, other students play the roles of students</a:t>
            </a:r>
          </a:p>
          <a:p>
            <a:pPr algn="just">
              <a:lnSpc>
                <a:spcPct val="150000"/>
              </a:lnSpc>
            </a:pPr>
            <a:r>
              <a:rPr lang="en-GB" sz="2800" dirty="0">
                <a:effectLst/>
                <a:ea typeface="Times New Roman" panose="02020603050405020304" pitchFamily="18" charset="0"/>
              </a:rPr>
              <a:t>- Teacher </a:t>
            </a:r>
            <a:r>
              <a:rPr lang="en-GB" sz="2800" dirty="0">
                <a:ea typeface="Times New Roman" panose="02020603050405020304" pitchFamily="18" charset="0"/>
              </a:rPr>
              <a:t>asks students to share their plans after school</a:t>
            </a:r>
            <a:endParaRPr lang="en-VN" sz="2800" dirty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2800" dirty="0"/>
              <a:t>- 3 minutes to prepare for the role play.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- 2 minutes for a performance.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4338" name="Picture 2" descr="School Choice - Montana Family Foundation - Montana Family Foundation">
            <a:extLst>
              <a:ext uri="{FF2B5EF4-FFF2-40B4-BE49-F238E27FC236}">
                <a16:creationId xmlns:a16="http://schemas.microsoft.com/office/drawing/2014/main" id="{FCD289C7-01A4-A742-A9AA-BB5EFE3A3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24" y="2197100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education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Perfect gerund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2 - Unit 7.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76818" y="1147818"/>
            <a:ext cx="6570802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76817" y="2177973"/>
            <a:ext cx="657080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76818" y="2991722"/>
            <a:ext cx="6570804" cy="15588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VN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1: Listen and read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VN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2.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Read the conversation again. Decide whether the following statements are true (T) or false (F).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VN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3.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Find phrases in the conversation that mean the following.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VN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VN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4.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Complete the sentences using phrases from the conversation.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VN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6817" y="5622841"/>
            <a:ext cx="6570801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476818" y="4701959"/>
            <a:ext cx="6570801" cy="653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Role play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8372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dirty="0"/>
              <a:t>Work in 4 groups. 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Look at the pictures</a:t>
            </a:r>
          </a:p>
          <a:p>
            <a:pPr marL="342900" indent="-342900">
              <a:buFontTx/>
              <a:buChar char="-"/>
            </a:pPr>
            <a:r>
              <a:rPr lang="en-GB" sz="2800" dirty="0"/>
              <a:t>Guess the name of the famous university in Vietnam</a:t>
            </a:r>
            <a:endParaRPr lang="en-US" sz="2800" dirty="0"/>
          </a:p>
          <a:p>
            <a:r>
              <a:rPr lang="en-US" sz="2800" dirty="0"/>
              <a:t>-   The team with more correct answers is the winner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pic>
        <p:nvPicPr>
          <p:cNvPr id="1026" name="Picture 2" descr="Tranh cãi việc lấy sinh viên Ngoại thương ra làm thước đo mức lương: Cứ học  FTU là &quot;chảnh chọe&quot;, dưới 1.000 USD là không làm?">
            <a:extLst>
              <a:ext uri="{FF2B5EF4-FFF2-40B4-BE49-F238E27FC236}">
                <a16:creationId xmlns:a16="http://schemas.microsoft.com/office/drawing/2014/main" id="{15A2CEC2-9CEF-AC43-B87A-B8C30E42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47" y="1068773"/>
            <a:ext cx="6503737" cy="472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1CE79E-C836-BC46-834F-A4E50D3FE283}"/>
              </a:ext>
            </a:extLst>
          </p:cNvPr>
          <p:cNvSpPr txBox="1"/>
          <p:nvPr/>
        </p:nvSpPr>
        <p:spPr>
          <a:xfrm>
            <a:off x="4299284" y="6105430"/>
            <a:ext cx="440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Foreign Trade University</a:t>
            </a:r>
            <a:r>
              <a:rPr lang="en-VN" sz="3200" b="1" dirty="0">
                <a:solidFill>
                  <a:srgbClr val="FF0000"/>
                </a:solidFill>
                <a:effectLst/>
              </a:rPr>
              <a:t> </a:t>
            </a:r>
            <a:endParaRPr lang="en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4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CE79E-C836-BC46-834F-A4E50D3FE283}"/>
              </a:ext>
            </a:extLst>
          </p:cNvPr>
          <p:cNvSpPr txBox="1"/>
          <p:nvPr/>
        </p:nvSpPr>
        <p:spPr>
          <a:xfrm>
            <a:off x="2165684" y="6006383"/>
            <a:ext cx="8746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University of Languages and International Studies</a:t>
            </a:r>
            <a:r>
              <a:rPr lang="en-VN" sz="4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050" name="Picture 2" descr="Review Đại học Ngoại ngữ Đại học Quốc gia Hà Nội (ULIS): Thiên đường của  các loại ngôn ngữ – huongnghiep.hocmai.vn">
            <a:extLst>
              <a:ext uri="{FF2B5EF4-FFF2-40B4-BE49-F238E27FC236}">
                <a16:creationId xmlns:a16="http://schemas.microsoft.com/office/drawing/2014/main" id="{34FD5953-DF03-A041-9C53-12DEE193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67" y="1060996"/>
            <a:ext cx="7204466" cy="48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7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CE79E-C836-BC46-834F-A4E50D3FE283}"/>
              </a:ext>
            </a:extLst>
          </p:cNvPr>
          <p:cNvSpPr txBox="1"/>
          <p:nvPr/>
        </p:nvSpPr>
        <p:spPr>
          <a:xfrm>
            <a:off x="3374101" y="6105430"/>
            <a:ext cx="5443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National Economics University</a:t>
            </a:r>
            <a:r>
              <a:rPr lang="en-VN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074" name="Picture 2" descr="National Economics University (NEU) – AICe">
            <a:extLst>
              <a:ext uri="{FF2B5EF4-FFF2-40B4-BE49-F238E27FC236}">
                <a16:creationId xmlns:a16="http://schemas.microsoft.com/office/drawing/2014/main" id="{BE2C9901-63E8-AC47-9C68-4A8C6958A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39850"/>
            <a:ext cx="8128000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CE79E-C836-BC46-834F-A4E50D3FE283}"/>
              </a:ext>
            </a:extLst>
          </p:cNvPr>
          <p:cNvSpPr txBox="1"/>
          <p:nvPr/>
        </p:nvSpPr>
        <p:spPr>
          <a:xfrm>
            <a:off x="2652207" y="6105430"/>
            <a:ext cx="7653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Hanoi University of Science and Technology</a:t>
            </a:r>
            <a:r>
              <a:rPr lang="en-VN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098" name="Picture 2" descr="Hanoi university earns world rankings">
            <a:extLst>
              <a:ext uri="{FF2B5EF4-FFF2-40B4-BE49-F238E27FC236}">
                <a16:creationId xmlns:a16="http://schemas.microsoft.com/office/drawing/2014/main" id="{77D87082-BA0F-D245-8165-72CB48C2C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16" y="1113754"/>
            <a:ext cx="7758221" cy="48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CE79E-C836-BC46-834F-A4E50D3FE283}"/>
              </a:ext>
            </a:extLst>
          </p:cNvPr>
          <p:cNvSpPr txBox="1"/>
          <p:nvPr/>
        </p:nvSpPr>
        <p:spPr>
          <a:xfrm>
            <a:off x="4369115" y="6149290"/>
            <a:ext cx="4011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Thuongmai </a:t>
            </a:r>
            <a:r>
              <a:rPr lang="en-GB" sz="3200" b="1" dirty="0">
                <a:solidFill>
                  <a:srgbClr val="FF0000"/>
                </a:solidFill>
              </a:rPr>
              <a:t>University</a:t>
            </a:r>
            <a:r>
              <a:rPr lang="en-VN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122" name="Picture 2" descr="Trường Đại học Thương mại | tmu.edu.vn">
            <a:extLst>
              <a:ext uri="{FF2B5EF4-FFF2-40B4-BE49-F238E27FC236}">
                <a16:creationId xmlns:a16="http://schemas.microsoft.com/office/drawing/2014/main" id="{D92734DF-ADE7-D941-BE00-03DC46CE7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07" y="1017136"/>
            <a:ext cx="7445684" cy="4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3339</TotalTime>
  <Words>976</Words>
  <Application>Microsoft Macintosh PowerPoint</Application>
  <PresentationFormat>Widescreen</PresentationFormat>
  <Paragraphs>177</Paragraphs>
  <Slides>23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Berlin Sans FB Demi</vt:lpstr>
      <vt:lpstr>Bookman Old Style</vt:lpstr>
      <vt:lpstr>Calibri</vt:lpstr>
      <vt:lpstr>Calibri Light</vt:lpstr>
      <vt:lpstr>Helvetica</vt:lpstr>
      <vt:lpstr>Montserrat Medium</vt:lpstr>
      <vt:lpstr>Myriad Pro</vt:lpstr>
      <vt:lpstr>Times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Huế Bùi Thanh</cp:lastModifiedBy>
  <cp:revision>157</cp:revision>
  <dcterms:created xsi:type="dcterms:W3CDTF">2020-12-09T02:04:09Z</dcterms:created>
  <dcterms:modified xsi:type="dcterms:W3CDTF">2023-01-15T02:56:09Z</dcterms:modified>
</cp:coreProperties>
</file>