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56" r:id="rId5"/>
    <p:sldId id="259" r:id="rId6"/>
    <p:sldId id="273" r:id="rId7"/>
    <p:sldId id="260" r:id="rId8"/>
    <p:sldId id="271" r:id="rId9"/>
    <p:sldId id="281" r:id="rId10"/>
    <p:sldId id="282" r:id="rId11"/>
    <p:sldId id="283" r:id="rId12"/>
    <p:sldId id="284" r:id="rId13"/>
    <p:sldId id="286" r:id="rId14"/>
    <p:sldId id="287" r:id="rId15"/>
    <p:sldId id="288" r:id="rId16"/>
    <p:sldId id="258" r:id="rId17"/>
    <p:sldId id="289" r:id="rId18"/>
    <p:sldId id="290" r:id="rId19"/>
    <p:sldId id="291" r:id="rId20"/>
    <p:sldId id="264" r:id="rId21"/>
    <p:sldId id="257" r:id="rId22"/>
    <p:sldId id="274" r:id="rId23"/>
    <p:sldId id="292" r:id="rId24"/>
    <p:sldId id="263" r:id="rId25"/>
    <p:sldId id="270" r:id="rId26"/>
    <p:sldId id="27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0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38" autoAdjust="0"/>
    <p:restoredTop sz="94643"/>
  </p:normalViewPr>
  <p:slideViewPr>
    <p:cSldViewPr snapToGrid="0">
      <p:cViewPr varScale="1">
        <p:scale>
          <a:sx n="69" d="100"/>
          <a:sy n="69" d="100"/>
        </p:scale>
        <p:origin x="9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74B0D-16B9-B449-A55F-66B2F89736E1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E8EBC-EDC8-B64E-8E83-72429CF5CA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289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1-2-3-4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1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3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4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3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9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30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1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7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8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0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6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7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2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6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16.xml"/><Relationship Id="rId26" Type="http://schemas.openxmlformats.org/officeDocument/2006/relationships/image" Target="../media/image26.jpeg"/><Relationship Id="rId3" Type="http://schemas.openxmlformats.org/officeDocument/2006/relationships/slideLayout" Target="../slideLayouts/slideLayout34.xml"/><Relationship Id="rId21" Type="http://schemas.openxmlformats.org/officeDocument/2006/relationships/slide" Target="slide15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slide" Target="slide13.xml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slide" Target="slide17.xml"/><Relationship Id="rId23" Type="http://schemas.openxmlformats.org/officeDocument/2006/relationships/slide" Target="slide14.xml"/><Relationship Id="rId28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10" Type="http://schemas.openxmlformats.org/officeDocument/2006/relationships/image" Target="../media/image33.jpg"/><Relationship Id="rId4" Type="http://schemas.openxmlformats.org/officeDocument/2006/relationships/image" Target="../media/image30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hoc10.vn/doc-sach/tieng-viet-4-tap-2/1/388/37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23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031" y="3324887"/>
            <a:ext cx="10461938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giàn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khoan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3" y="2298665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9" y="2468933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85;p12">
            <a:extLst>
              <a:ext uri="{FF2B5EF4-FFF2-40B4-BE49-F238E27FC236}">
                <a16:creationId xmlns:a16="http://schemas.microsoft.com/office/drawing/2014/main" id="{5C8D9F8C-AFAD-BC91-9574-E04BB8905BF2}"/>
              </a:ext>
            </a:extLst>
          </p:cNvPr>
          <p:cNvSpPr/>
          <p:nvPr/>
        </p:nvSpPr>
        <p:spPr>
          <a:xfrm>
            <a:off x="646951" y="4653924"/>
            <a:ext cx="5080000" cy="7315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THẢO LUẬN NHÓM ĐÔI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86;p12">
            <a:extLst>
              <a:ext uri="{FF2B5EF4-FFF2-40B4-BE49-F238E27FC236}">
                <a16:creationId xmlns:a16="http://schemas.microsoft.com/office/drawing/2014/main" id="{088644C8-A5A0-F13D-5A06-6B8675EB000F}"/>
              </a:ext>
            </a:extLst>
          </p:cNvPr>
          <p:cNvSpPr/>
          <p:nvPr/>
        </p:nvSpPr>
        <p:spPr>
          <a:xfrm>
            <a:off x="6095997" y="3222430"/>
            <a:ext cx="4102151" cy="3594509"/>
          </a:xfrm>
          <a:custGeom>
            <a:avLst/>
            <a:gdLst/>
            <a:ahLst/>
            <a:cxnLst/>
            <a:rect l="l" t="t" r="r" b="b"/>
            <a:pathLst>
              <a:path w="1212036" h="1062047" extrusionOk="0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4" y="1645656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8" y="1815924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94;p13">
            <a:extLst>
              <a:ext uri="{FF2B5EF4-FFF2-40B4-BE49-F238E27FC236}">
                <a16:creationId xmlns:a16="http://schemas.microsoft.com/office/drawing/2014/main" id="{D8AD7E12-5441-25E6-17E2-61E20789EFC0}"/>
              </a:ext>
            </a:extLst>
          </p:cNvPr>
          <p:cNvSpPr/>
          <p:nvPr/>
        </p:nvSpPr>
        <p:spPr>
          <a:xfrm>
            <a:off x="761996" y="2755875"/>
            <a:ext cx="10668000" cy="361106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1.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1, hình ảnh minh họa và chú thích về giàn khoan, em hiểu những người lao động trên giàn khoan làm công việc gì, ở đâu?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2.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Những từ ngữ, hình ảnh nào giúp em hình dung được khó khăn, thách thức đối với người làm việc trên giàn khoan?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3.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Em cảm nhận như thế nào về "người giàn khoan" qua các từ ngữ, hình ảnh ở khổ thơ 2?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4.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3, tác giả muốn nói điều gì về “người giàn khoan"?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4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15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46909" y="1936426"/>
            <a:ext cx="1139686" cy="773391"/>
          </a:xfrm>
          <a:prstGeom prst="rect">
            <a:avLst/>
          </a:prstGeom>
        </p:spPr>
      </p:pic>
      <p:pic>
        <p:nvPicPr>
          <p:cNvPr id="34" name="Picture 33" descr="15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8712" y="4977166"/>
            <a:ext cx="1139686" cy="773391"/>
          </a:xfrm>
          <a:prstGeom prst="rect">
            <a:avLst/>
          </a:prstGeom>
        </p:spPr>
      </p:pic>
      <p:pic>
        <p:nvPicPr>
          <p:cNvPr id="36" name="Picture 35" descr="152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720276" y="3426076"/>
            <a:ext cx="1139686" cy="773391"/>
          </a:xfrm>
          <a:prstGeom prst="rect">
            <a:avLst/>
          </a:prstGeom>
        </p:spPr>
      </p:pic>
      <p:pic>
        <p:nvPicPr>
          <p:cNvPr id="38" name="Picture 37" descr="15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-2599234" y="3980073"/>
            <a:ext cx="2195822" cy="1353732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152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18964" y="3109713"/>
            <a:ext cx="1139686" cy="773391"/>
          </a:xfrm>
          <a:prstGeom prst="rect">
            <a:avLst/>
          </a:prstGeom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53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-3200398" y="2433917"/>
            <a:ext cx="1976716" cy="1035421"/>
          </a:xfrm>
          <a:prstGeom prst="rect">
            <a:avLst/>
          </a:prstGeom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192000" y="4837042"/>
            <a:ext cx="1809585" cy="177579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EAE3FE4-8F4B-C15B-8FB1-E9A02F94D8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pic>
        <p:nvPicPr>
          <p:cNvPr id="3" name="Picture 7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4F8DE760-2E6E-A90B-793B-6FE6F3F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90" y="455552"/>
            <a:ext cx="2148311" cy="2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D6A1C-4DC6-C7F5-1B87-2BC10BBA7177}"/>
              </a:ext>
            </a:extLst>
          </p:cNvPr>
          <p:cNvSpPr txBox="1"/>
          <p:nvPr/>
        </p:nvSpPr>
        <p:spPr>
          <a:xfrm>
            <a:off x="1499036" y="900043"/>
            <a:ext cx="289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CHĂN CỪU</a:t>
            </a:r>
          </a:p>
        </p:txBody>
      </p:sp>
      <p:pic>
        <p:nvPicPr>
          <p:cNvPr id="6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D5B9296-7B7C-810D-DAA5-2907D6BF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7303" y="7605713"/>
            <a:ext cx="609600" cy="609600"/>
          </a:xfrm>
          <a:prstGeom prst="rect">
            <a:avLst/>
          </a:prstGeom>
        </p:spPr>
      </p:pic>
      <p:pic>
        <p:nvPicPr>
          <p:cNvPr id="7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0C7AF4E4-E533-69E5-FA9F-C69073F3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3051311" y="6248400"/>
            <a:ext cx="609600" cy="609600"/>
          </a:xfrm>
          <a:prstGeom prst="rect">
            <a:avLst/>
          </a:prstGeom>
        </p:spPr>
      </p:pic>
      <p:pic>
        <p:nvPicPr>
          <p:cNvPr id="8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605EE013-71E4-7B3A-52C1-340284793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949450" y="8215313"/>
            <a:ext cx="609600" cy="609600"/>
          </a:xfrm>
          <a:prstGeom prst="rect">
            <a:avLst/>
          </a:prstGeom>
        </p:spPr>
      </p:pic>
      <p:pic>
        <p:nvPicPr>
          <p:cNvPr id="9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546C4E5E-E22D-6D57-47F7-7310AFEA9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36698" y="7649187"/>
            <a:ext cx="609600" cy="609600"/>
          </a:xfrm>
          <a:prstGeom prst="rect">
            <a:avLst/>
          </a:prstGeom>
        </p:spPr>
      </p:pic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0EA20E-524A-94BF-1B93-4E9BF73B42F1}"/>
              </a:ext>
            </a:extLst>
          </p:cNvPr>
          <p:cNvSpPr txBox="1"/>
          <p:nvPr/>
        </p:nvSpPr>
        <p:spPr>
          <a:xfrm>
            <a:off x="5661392" y="52242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hlinkClick r:id="rId23" action="ppaction://hlinksldjump"/>
            <a:extLst>
              <a:ext uri="{FF2B5EF4-FFF2-40B4-BE49-F238E27FC236}">
                <a16:creationId xmlns:a16="http://schemas.microsoft.com/office/drawing/2014/main" id="{43CE4341-9787-0F3F-0F42-1D87CDCD72F4}"/>
              </a:ext>
            </a:extLst>
          </p:cNvPr>
          <p:cNvSpPr txBox="1"/>
          <p:nvPr/>
        </p:nvSpPr>
        <p:spPr>
          <a:xfrm>
            <a:off x="6088807" y="331174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hlinkClick r:id="rId21" action="ppaction://hlinksldjump"/>
            <a:extLst>
              <a:ext uri="{FF2B5EF4-FFF2-40B4-BE49-F238E27FC236}">
                <a16:creationId xmlns:a16="http://schemas.microsoft.com/office/drawing/2014/main" id="{AFB4894D-9F5D-C03C-BB26-F23EB060F08D}"/>
              </a:ext>
            </a:extLst>
          </p:cNvPr>
          <p:cNvSpPr txBox="1"/>
          <p:nvPr/>
        </p:nvSpPr>
        <p:spPr>
          <a:xfrm>
            <a:off x="10290119" y="36251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hlinkClick r:id="rId18" action="ppaction://hlinksldjump"/>
            <a:extLst>
              <a:ext uri="{FF2B5EF4-FFF2-40B4-BE49-F238E27FC236}">
                <a16:creationId xmlns:a16="http://schemas.microsoft.com/office/drawing/2014/main" id="{338C0294-D34B-7343-6119-24CA1D2F2EAE}"/>
              </a:ext>
            </a:extLst>
          </p:cNvPr>
          <p:cNvSpPr txBox="1"/>
          <p:nvPr/>
        </p:nvSpPr>
        <p:spPr>
          <a:xfrm>
            <a:off x="8575625" y="20936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hlinkClick r:id="rId15" action="ppaction://hlinksldjump"/>
            <a:extLst>
              <a:ext uri="{FF2B5EF4-FFF2-40B4-BE49-F238E27FC236}">
                <a16:creationId xmlns:a16="http://schemas.microsoft.com/office/drawing/2014/main" id="{CF07A611-794E-68F1-B006-974719797C17}"/>
              </a:ext>
            </a:extLst>
          </p:cNvPr>
          <p:cNvSpPr txBox="1"/>
          <p:nvPr/>
        </p:nvSpPr>
        <p:spPr>
          <a:xfrm rot="180337">
            <a:off x="10099415" y="1611530"/>
            <a:ext cx="289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2809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37917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4921E-6 L -0.0630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5846E-6 L -0.11641 -2.8584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329E-7 0 L -0.06937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89E-6 2.96296E-6 L -0.09462 -0.0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6835 -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11914 0.001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02 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9375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93 0.02709 C -0.22461 0.05509 -0.51315 0.0838 -0.65091 0.06204 C -0.78841 0.04051 -0.74336 -0.0743 -0.76185 -0.10116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9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7 -0.00024 C 0.11272 0.08912 0.02213 0.1787 0.1942 0.21736 C 0.36639 0.25625 1.06144 0.22962 1.23689 0.23125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" y="1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5645E-7 -4.07407E-6 L 0.23142 0.00579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787 -0.05278 C -0.6625 -0.15579 -0.64727 -0.25857 -0.6612 -0.30116 C -0.67513 -0.34352 -0.71771 -0.32616 -0.76016 -0.30834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0.00579 L -0.10673 0.01181 " pathEditMode="relative" rAng="0" ptsTypes="AA">
                                      <p:cBhvr>
                                        <p:cTn id="52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657 -0.31899 L -1.18157 -0.3129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86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3541 C 0.53789 -0.21088 0.53581 0.11343 0.54023 0.23218 C 0.54466 0.3507 0.5556 0.26459 0.56654 0.17755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25 0.4364 C -0.02645 0.50601 0.08323 0.57631 0.12687 0.44287 C 0.17051 0.30966 0.14289 -0.22156 0.12557 -0.36171 C 0.10798 -0.50093 0.06187 -0.39385 0.02201 -0.39802 C -0.01785 -0.40218 -0.08623 -0.41883 -0.11385 -0.38807 C -0.14146 -0.35708 -0.1386 -0.24168 -0.14342 -0.213 " pathEditMode="relative" rAng="0" ptsTypes="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94 0.19607 L 0.02474 0.12848 " pathEditMode="relative" rAng="0" ptsTypes="AA">
                                      <p:cBhvr>
                                        <p:cTn id="67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-338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-0.213 C -0.14336 -0.21277 -0.75586 -0.22572 -1.36836 -0.2379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86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9 0.09144 C 0.02695 -0.00787 -0.02045 -0.10717 0.08307 -0.15185 C 0.18606 -0.1963 0.43932 -0.18657 0.69297 -0.17685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65023 C 0.125 -0.65 -0.14466 -0.58842 -0.41419 -0.525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59 -0.1699 L 0.68359 -0.1699 C 0.67943 -0.16851 0.67526 -0.16689 0.67109 -0.16574 C 0.66797 -0.16504 0.66484 -0.16504 0.66198 -0.16388 C 0.63385 -0.15138 0.6681 -0.16226 0.64609 -0.15578 C 0.64049 -0.15069 0.63633 -0.14652 0.63008 -0.14351 C 0.62747 -0.14236 0.62487 -0.14236 0.62214 -0.14143 C 0.62031 -0.14097 0.61836 -0.14027 0.61654 -0.13958 C 0.57344 -0.14143 0.56497 -0.14421 0.52109 -0.13541 C 0.51406 -0.13402 0.50742 -0.12963 0.50052 -0.12731 C 0.49193 -0.12476 0.48307 -0.12245 0.47448 -0.11921 C 0.45443 -0.11226 0.46315 -0.11458 0.44831 -0.11111 C 0.44414 -0.1125 0.43997 -0.11412 0.43581 -0.11527 C 0.42982 -0.11689 0.42357 -0.11736 0.41758 -0.11921 C 0.4069 -0.12268 0.38581 -0.13148 0.38581 -0.13148 C 0.37135 -0.12939 0.3569 -0.12893 0.34258 -0.12546 C 0.33451 -0.12338 0.32682 -0.11805 0.31875 -0.11527 C 0.31497 -0.11388 0.3112 -0.11388 0.30742 -0.11319 C 0.30404 -0.11064 0.30078 -0.10648 0.29714 -0.10509 C 0.2806 -0.0993 0.26484 -0.10625 0.24831 -0.11111 C 0.2293 -0.11689 0.22357 -0.1206 0.20508 -0.12731 C 0.19909 -0.12963 0.19297 -0.13125 0.18698 -0.13356 C 0.18229 -0.13518 0.17812 -0.13865 0.17344 -0.13958 C 0.15221 -0.14328 0.13099 -0.1449 0.10977 -0.14768 C 0.08672 -0.16921 0.09544 -0.16134 0.08359 -0.17176 " pathEditMode="relative" ptsTypes="AAAAAAAAAAAAAAAAAAAAAAA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1935" y="1138752"/>
            <a:ext cx="7628130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Qua khổ thơ 1, hình ảnh minh họa và chú thích về giàn khoan, em hiểu những người lao động trên giàn khoan làm công việc gì, ở đâu?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398" y="3124200"/>
            <a:ext cx="616373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2400" dirty="0">
                <a:latin typeface="UTM Avo" panose="02040603050506020204" pitchFamily="18"/>
              </a:rPr>
              <a:t>“Người giàn khoan” làm nhiệm vụ khai thác dầu khí giữa biển khơi.</a:t>
            </a:r>
            <a:endParaRPr lang="vi-VN"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58D44AE-6C99-615B-F760-CFA0E3AE6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pic>
        <p:nvPicPr>
          <p:cNvPr id="2" name="Google Shape;202;p14" descr="Chuyện ít người biết trên giàn khoan">
            <a:extLst>
              <a:ext uri="{FF2B5EF4-FFF2-40B4-BE49-F238E27FC236}">
                <a16:creationId xmlns:a16="http://schemas.microsoft.com/office/drawing/2014/main" id="{02B2DED1-BEBE-0F40-1588-AA7A2C0E69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39981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203;p1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69112D11-5D39-B118-B39E-A914DE4687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4265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4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9D614BD-81DE-F792-175E-B3ADC801E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8E4A1-B7E0-AB15-ACAF-A6E0FF99A439}"/>
              </a:ext>
            </a:extLst>
          </p:cNvPr>
          <p:cNvSpPr txBox="1"/>
          <p:nvPr/>
        </p:nvSpPr>
        <p:spPr>
          <a:xfrm>
            <a:off x="1974716" y="1120641"/>
            <a:ext cx="8242568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Những từ ngữ, hình ảnh nào giúp em hình dung được khó khăn, thách thức đối với người làm việc trên giàn khoan?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A1F1C-742B-3B95-9306-705E0697B5AA}"/>
              </a:ext>
            </a:extLst>
          </p:cNvPr>
          <p:cNvSpPr txBox="1"/>
          <p:nvPr/>
        </p:nvSpPr>
        <p:spPr>
          <a:xfrm>
            <a:off x="3172691" y="3124200"/>
            <a:ext cx="4520252" cy="1904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/>
              </a:rPr>
              <a:t>Các từ ngữ, hình ảnh: </a:t>
            </a:r>
            <a:r>
              <a:rPr lang="vi-VN" sz="2000" i="1" dirty="0">
                <a:latin typeface="UTM Avo" panose="02040603050506020204" pitchFamily="18"/>
              </a:rPr>
              <a:t>thăm thẳm biển khơi xa, chớp bể, mưa nguồn, dòng xuôi, luồng ngược, đại dương mênh mông.</a:t>
            </a:r>
            <a:endParaRPr lang="vi-VN" sz="2000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065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705EBFF-82D0-ADD3-25EF-98167BC22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E69F9-A6AE-100E-16E7-4D938A411CBD}"/>
              </a:ext>
            </a:extLst>
          </p:cNvPr>
          <p:cNvSpPr txBox="1"/>
          <p:nvPr/>
        </p:nvSpPr>
        <p:spPr>
          <a:xfrm>
            <a:off x="1845733" y="969679"/>
            <a:ext cx="8207829" cy="19706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Em cảm nhận như thế nào về "người giàn khoan" qua các từ ngữ, hình ảnh ở </a:t>
            </a:r>
            <a:b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</a:b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khổ thơ 2?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21895-9CAB-3193-7B92-8E293E90C25D}"/>
              </a:ext>
            </a:extLst>
          </p:cNvPr>
          <p:cNvSpPr txBox="1"/>
          <p:nvPr/>
        </p:nvSpPr>
        <p:spPr>
          <a:xfrm>
            <a:off x="1845733" y="3124200"/>
            <a:ext cx="6011334" cy="255723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marL="381019" indent="-381019" algn="just">
              <a:lnSpc>
                <a:spcPct val="150000"/>
              </a:lnSpc>
              <a:buSzPts val="3600"/>
              <a:buFont typeface="Arial"/>
              <a:buChar char="•"/>
            </a:pPr>
            <a:r>
              <a:rPr lang="vi-VN" dirty="0">
                <a:latin typeface="UTM Avo" panose="02040603050506020204" pitchFamily="18"/>
              </a:rPr>
              <a:t>“Người giàn khoan” rất bận rộn, khẩn trương; rất vui vẻ, lạc quan; luôn gắn bó với đồng nghiệp. </a:t>
            </a:r>
          </a:p>
          <a:p>
            <a:pPr marL="381019" indent="-381019" algn="just">
              <a:lnSpc>
                <a:spcPct val="150000"/>
              </a:lnSpc>
              <a:buSzPts val="3600"/>
              <a:buFont typeface="Arial"/>
              <a:buChar char="•"/>
            </a:pPr>
            <a:r>
              <a:rPr lang="vi-VN" dirty="0">
                <a:latin typeface="UTM Avo" panose="02040603050506020204" pitchFamily="18"/>
              </a:rPr>
              <a:t>Họ luôn vội vã nhưng nụ cười luôn “ngời lên trong ánh mắt”; họ gắn bó bên đồng nghiệp “gần trọn nửa cuộc đời".</a:t>
            </a:r>
            <a:endParaRPr lang="vi-VN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264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5A59A7A-1EA2-9906-0F1E-FA5D2BA234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6B346-57DF-E1B9-FE03-2B49762D5614}"/>
              </a:ext>
            </a:extLst>
          </p:cNvPr>
          <p:cNvSpPr txBox="1"/>
          <p:nvPr/>
        </p:nvSpPr>
        <p:spPr>
          <a:xfrm>
            <a:off x="2034134" y="1263275"/>
            <a:ext cx="8123731" cy="15091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</a:rPr>
              <a:t>Qua khổ thơ 3, tác giả muốn nói điều gì về “người giàn khoan"?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9669B-1368-9607-701F-F1EF42CA01A0}"/>
              </a:ext>
            </a:extLst>
          </p:cNvPr>
          <p:cNvSpPr txBox="1"/>
          <p:nvPr/>
        </p:nvSpPr>
        <p:spPr>
          <a:xfrm>
            <a:off x="2559067" y="3083560"/>
            <a:ext cx="5585866" cy="190436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  <a:endParaRPr lang="vi-VN" sz="20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193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3;p18">
            <a:extLst>
              <a:ext uri="{FF2B5EF4-FFF2-40B4-BE49-F238E27FC236}">
                <a16:creationId xmlns:a16="http://schemas.microsoft.com/office/drawing/2014/main" id="{08724E37-7B36-DD96-EB80-6B13DAEDB0EA}"/>
              </a:ext>
            </a:extLst>
          </p:cNvPr>
          <p:cNvSpPr/>
          <p:nvPr/>
        </p:nvSpPr>
        <p:spPr>
          <a:xfrm>
            <a:off x="-152401" y="1651000"/>
            <a:ext cx="12496801" cy="872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234;p18">
            <a:extLst>
              <a:ext uri="{FF2B5EF4-FFF2-40B4-BE49-F238E27FC236}">
                <a16:creationId xmlns:a16="http://schemas.microsoft.com/office/drawing/2014/main" id="{B4817B14-A8AC-6F88-10C3-257CF3946712}"/>
              </a:ext>
            </a:extLst>
          </p:cNvPr>
          <p:cNvSpPr txBox="1"/>
          <p:nvPr/>
        </p:nvSpPr>
        <p:spPr>
          <a:xfrm>
            <a:off x="4267199" y="1810047"/>
            <a:ext cx="36576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KẾT LUẬN</a:t>
            </a:r>
            <a:endParaRPr sz="32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235;p18">
            <a:extLst>
              <a:ext uri="{FF2B5EF4-FFF2-40B4-BE49-F238E27FC236}">
                <a16:creationId xmlns:a16="http://schemas.microsoft.com/office/drawing/2014/main" id="{B911D823-281A-EE1D-8625-C4AE79CF3B33}"/>
              </a:ext>
            </a:extLst>
          </p:cNvPr>
          <p:cNvSpPr/>
          <p:nvPr/>
        </p:nvSpPr>
        <p:spPr>
          <a:xfrm>
            <a:off x="568035" y="2766779"/>
            <a:ext cx="6276110" cy="34798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9" name="Google Shape;236;p18">
            <a:extLst>
              <a:ext uri="{FF2B5EF4-FFF2-40B4-BE49-F238E27FC236}">
                <a16:creationId xmlns:a16="http://schemas.microsoft.com/office/drawing/2014/main" id="{0DA44F90-E475-D2A7-F354-3315762C7F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4284" y="2766779"/>
            <a:ext cx="3643418" cy="36153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8">
            <a:extLst>
              <a:ext uri="{FF2B5EF4-FFF2-40B4-BE49-F238E27FC236}">
                <a16:creationId xmlns:a16="http://schemas.microsoft.com/office/drawing/2014/main" id="{EF94B7E8-0E4B-6727-053B-9555FA5365A7}"/>
              </a:ext>
            </a:extLst>
          </p:cNvPr>
          <p:cNvSpPr/>
          <p:nvPr/>
        </p:nvSpPr>
        <p:spPr>
          <a:xfrm>
            <a:off x="-152402" y="2218792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46;p8">
            <a:extLst>
              <a:ext uri="{FF2B5EF4-FFF2-40B4-BE49-F238E27FC236}">
                <a16:creationId xmlns:a16="http://schemas.microsoft.com/office/drawing/2014/main" id="{F2D04B7E-DD55-7D86-35C7-9B09BF51544F}"/>
              </a:ext>
            </a:extLst>
          </p:cNvPr>
          <p:cNvSpPr txBox="1"/>
          <p:nvPr/>
        </p:nvSpPr>
        <p:spPr>
          <a:xfrm>
            <a:off x="3657598" y="2342893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E2F2FB2F-6A8E-B7B9-3C05-9992EE42112B}"/>
              </a:ext>
            </a:extLst>
          </p:cNvPr>
          <p:cNvSpPr/>
          <p:nvPr/>
        </p:nvSpPr>
        <p:spPr>
          <a:xfrm>
            <a:off x="965199" y="3206170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Luyện tập, chú ý cách ngắt nghỉ ở giữa các câu; </a:t>
            </a:r>
            <a:endParaRPr lang="vi-VN" sz="4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nhấn mạnh các từ ngữ quan trọng trong bài. </a:t>
            </a: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2BFD0883-47E5-E402-F6EE-93DF8A40C784}"/>
              </a:ext>
            </a:extLst>
          </p:cNvPr>
          <p:cNvSpPr/>
          <p:nvPr/>
        </p:nvSpPr>
        <p:spPr>
          <a:xfrm>
            <a:off x="2366745" y="4770881"/>
            <a:ext cx="7458510" cy="2051093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22;p6">
            <a:extLst>
              <a:ext uri="{FF2B5EF4-FFF2-40B4-BE49-F238E27FC236}">
                <a16:creationId xmlns:a16="http://schemas.microsoft.com/office/drawing/2014/main" id="{57368AF7-795E-A165-F850-C2B441925213}"/>
              </a:ext>
            </a:extLst>
          </p:cNvPr>
          <p:cNvSpPr txBox="1"/>
          <p:nvPr/>
        </p:nvSpPr>
        <p:spPr>
          <a:xfrm>
            <a:off x="1375930" y="160299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ĐỌC NÂNG CAO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8;p21">
            <a:extLst>
              <a:ext uri="{FF2B5EF4-FFF2-40B4-BE49-F238E27FC236}">
                <a16:creationId xmlns:a16="http://schemas.microsoft.com/office/drawing/2014/main" id="{EDBD8285-C317-A92D-90A2-6E7EE5ADD83E}"/>
              </a:ext>
            </a:extLst>
          </p:cNvPr>
          <p:cNvSpPr/>
          <p:nvPr/>
        </p:nvSpPr>
        <p:spPr>
          <a:xfrm>
            <a:off x="-152401" y="1645399"/>
            <a:ext cx="12496801" cy="7591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259;p21">
            <a:extLst>
              <a:ext uri="{FF2B5EF4-FFF2-40B4-BE49-F238E27FC236}">
                <a16:creationId xmlns:a16="http://schemas.microsoft.com/office/drawing/2014/main" id="{68105ED6-51C7-39B7-82CC-4CE634DBEC93}"/>
              </a:ext>
            </a:extLst>
          </p:cNvPr>
          <p:cNvSpPr txBox="1"/>
          <p:nvPr/>
        </p:nvSpPr>
        <p:spPr>
          <a:xfrm>
            <a:off x="3657599" y="1747980"/>
            <a:ext cx="48768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khổ 1</a:t>
            </a:r>
            <a:endParaRPr sz="32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260;p21">
            <a:extLst>
              <a:ext uri="{FF2B5EF4-FFF2-40B4-BE49-F238E27FC236}">
                <a16:creationId xmlns:a16="http://schemas.microsoft.com/office/drawing/2014/main" id="{AD9C4F20-6B3B-CC8E-F9BC-B11606A247F4}"/>
              </a:ext>
            </a:extLst>
          </p:cNvPr>
          <p:cNvSpPr/>
          <p:nvPr/>
        </p:nvSpPr>
        <p:spPr>
          <a:xfrm>
            <a:off x="711199" y="2755899"/>
            <a:ext cx="10769600" cy="1346201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tập, chú ý thể hiện đúng nhịp thơ, 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cảm xúc về công việc và vẻ đẹp của “người giàn khoan”.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261;p21">
            <a:extLst>
              <a:ext uri="{FF2B5EF4-FFF2-40B4-BE49-F238E27FC236}">
                <a16:creationId xmlns:a16="http://schemas.microsoft.com/office/drawing/2014/main" id="{4590C79F-801F-4238-3D5B-44600F97C84A}"/>
              </a:ext>
            </a:extLst>
          </p:cNvPr>
          <p:cNvSpPr txBox="1"/>
          <p:nvPr/>
        </p:nvSpPr>
        <p:spPr>
          <a:xfrm>
            <a:off x="1264919" y="4453466"/>
            <a:ext cx="9662160" cy="190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 nơi này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thăm thẳm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 khơi xa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 giàn khoan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vẫn nở hoa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trên sóng nước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Giữa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chớp bể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mưa nguồn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giữa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dòng xuôi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luồng ngược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Lửa vẫn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bừng lên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một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sức sống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diệu kì.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8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6;p22">
            <a:extLst>
              <a:ext uri="{FF2B5EF4-FFF2-40B4-BE49-F238E27FC236}">
                <a16:creationId xmlns:a16="http://schemas.microsoft.com/office/drawing/2014/main" id="{679E256D-17EA-69BD-A917-8AD09EDE990B}"/>
              </a:ext>
            </a:extLst>
          </p:cNvPr>
          <p:cNvGrpSpPr/>
          <p:nvPr/>
        </p:nvGrpSpPr>
        <p:grpSpPr>
          <a:xfrm>
            <a:off x="1945583" y="1844417"/>
            <a:ext cx="3592411" cy="2311661"/>
            <a:chOff x="468880" y="6209811"/>
            <a:chExt cx="4124705" cy="2393156"/>
          </a:xfrm>
        </p:grpSpPr>
        <p:sp>
          <p:nvSpPr>
            <p:cNvPr id="10" name="Google Shape;267;p22">
              <a:extLst>
                <a:ext uri="{FF2B5EF4-FFF2-40B4-BE49-F238E27FC236}">
                  <a16:creationId xmlns:a16="http://schemas.microsoft.com/office/drawing/2014/main" id="{95BB4F72-F712-29E4-5554-BC852825DD4F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đọc và ôn lại kiến thức đã học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1" name="Google Shape;268;p22">
              <a:extLst>
                <a:ext uri="{FF2B5EF4-FFF2-40B4-BE49-F238E27FC236}">
                  <a16:creationId xmlns:a16="http://schemas.microsoft.com/office/drawing/2014/main" id="{C4C4B555-DDE5-CE39-191C-019B9C106B34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" name="Google Shape;271;p22">
            <a:extLst>
              <a:ext uri="{FF2B5EF4-FFF2-40B4-BE49-F238E27FC236}">
                <a16:creationId xmlns:a16="http://schemas.microsoft.com/office/drawing/2014/main" id="{B06563F8-2F7C-072C-B2C9-A3FD82E087CE}"/>
              </a:ext>
            </a:extLst>
          </p:cNvPr>
          <p:cNvGrpSpPr/>
          <p:nvPr/>
        </p:nvGrpSpPr>
        <p:grpSpPr>
          <a:xfrm>
            <a:off x="6655594" y="1844417"/>
            <a:ext cx="3592411" cy="2311661"/>
            <a:chOff x="468880" y="6209811"/>
            <a:chExt cx="4124705" cy="2393156"/>
          </a:xfrm>
        </p:grpSpPr>
        <p:sp>
          <p:nvSpPr>
            <p:cNvPr id="13" name="Google Shape;272;p22">
              <a:extLst>
                <a:ext uri="{FF2B5EF4-FFF2-40B4-BE49-F238E27FC236}">
                  <a16:creationId xmlns:a16="http://schemas.microsoft.com/office/drawing/2014/main" id="{876E39D4-8D4E-3510-1E66-533DCD35AE48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Chuẩn bị</a:t>
              </a:r>
              <a:endParaRPr sz="5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từ và câu:</a:t>
              </a:r>
              <a:r>
                <a:rPr lang="vi-VN" sz="2400" b="1" i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Dấu gạch ngang</a:t>
              </a:r>
              <a:endParaRPr sz="5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4" name="Google Shape;273;p22">
              <a:extLst>
                <a:ext uri="{FF2B5EF4-FFF2-40B4-BE49-F238E27FC236}">
                  <a16:creationId xmlns:a16="http://schemas.microsoft.com/office/drawing/2014/main" id="{A9AF8E01-8096-850D-CD62-2BDB31CC1BBA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274;p22">
            <a:extLst>
              <a:ext uri="{FF2B5EF4-FFF2-40B4-BE49-F238E27FC236}">
                <a16:creationId xmlns:a16="http://schemas.microsoft.com/office/drawing/2014/main" id="{977046F7-227E-AEF1-A3CA-2D6D5CE3B754}"/>
              </a:ext>
            </a:extLst>
          </p:cNvPr>
          <p:cNvSpPr/>
          <p:nvPr/>
        </p:nvSpPr>
        <p:spPr>
          <a:xfrm>
            <a:off x="2312355" y="4648204"/>
            <a:ext cx="7568876" cy="2311661"/>
          </a:xfrm>
          <a:custGeom>
            <a:avLst/>
            <a:gdLst/>
            <a:ahLst/>
            <a:cxnLst/>
            <a:rect l="l" t="t" r="r" b="b"/>
            <a:pathLst>
              <a:path w="2623634" h="801302" extrusionOk="0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;p2">
            <a:extLst>
              <a:ext uri="{FF2B5EF4-FFF2-40B4-BE49-F238E27FC236}">
                <a16:creationId xmlns:a16="http://schemas.microsoft.com/office/drawing/2014/main" id="{5C810B00-7876-6F7C-8FFD-3F4BFDE5BB64}"/>
              </a:ext>
            </a:extLst>
          </p:cNvPr>
          <p:cNvSpPr/>
          <p:nvPr/>
        </p:nvSpPr>
        <p:spPr>
          <a:xfrm>
            <a:off x="-151606" y="4720218"/>
            <a:ext cx="12491437" cy="1818362"/>
          </a:xfrm>
          <a:custGeom>
            <a:avLst/>
            <a:gdLst/>
            <a:ahLst/>
            <a:cxnLst/>
            <a:rect l="l" t="t" r="r" b="b"/>
            <a:pathLst>
              <a:path w="6324382" h="1359636" extrusionOk="0">
                <a:moveTo>
                  <a:pt x="0" y="0"/>
                </a:moveTo>
                <a:lnTo>
                  <a:pt x="6324382" y="0"/>
                </a:lnTo>
                <a:lnTo>
                  <a:pt x="6324382" y="1359636"/>
                </a:lnTo>
                <a:lnTo>
                  <a:pt x="0" y="1359636"/>
                </a:lnTo>
                <a:close/>
              </a:path>
            </a:pathLst>
          </a:custGeom>
          <a:solidFill>
            <a:srgbClr val="F6822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Google Shape;96;p2">
            <a:extLst>
              <a:ext uri="{FF2B5EF4-FFF2-40B4-BE49-F238E27FC236}">
                <a16:creationId xmlns:a16="http://schemas.microsoft.com/office/drawing/2014/main" id="{3976F793-3F9A-C0AD-3E06-52C0BEB022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1440" y="2137782"/>
            <a:ext cx="4265230" cy="42323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97;p2">
            <a:extLst>
              <a:ext uri="{FF2B5EF4-FFF2-40B4-BE49-F238E27FC236}">
                <a16:creationId xmlns:a16="http://schemas.microsoft.com/office/drawing/2014/main" id="{81DB9B3F-8BD2-DA67-5565-42C3B4BF4F2C}"/>
              </a:ext>
            </a:extLst>
          </p:cNvPr>
          <p:cNvSpPr txBox="1"/>
          <p:nvPr/>
        </p:nvSpPr>
        <p:spPr>
          <a:xfrm>
            <a:off x="825258" y="4921590"/>
            <a:ext cx="5449319" cy="14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 sát ảnh trong SGK và nêu cảm nhận</a:t>
            </a:r>
            <a:endParaRPr sz="2933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98;p2">
            <a:extLst>
              <a:ext uri="{FF2B5EF4-FFF2-40B4-BE49-F238E27FC236}">
                <a16:creationId xmlns:a16="http://schemas.microsoft.com/office/drawing/2014/main" id="{D038BB0E-CB16-FA19-64AD-128090E75F41}"/>
              </a:ext>
            </a:extLst>
          </p:cNvPr>
          <p:cNvSpPr/>
          <p:nvPr/>
        </p:nvSpPr>
        <p:spPr>
          <a:xfrm>
            <a:off x="675330" y="1831360"/>
            <a:ext cx="5201200" cy="2422600"/>
          </a:xfrm>
          <a:prstGeom prst="wedgeRectCallout">
            <a:avLst>
              <a:gd name="adj1" fmla="val 69603"/>
              <a:gd name="adj2" fmla="val 20061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Bức ảnh là hình ảnh giàn khoan ở giữa biển, nó gợi nhắc em về chủ quyền biển đảo, về sự phát triển của đất nước,...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3" y="2298665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9" y="2468933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Đọc mẫu bài thơ </a:t>
            </a:r>
            <a:r>
              <a:rPr lang="vi-VN" sz="2800" b="1" i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"Người giàn khoan"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9" name="Google Shape;123;p6">
            <a:extLst>
              <a:ext uri="{FF2B5EF4-FFF2-40B4-BE49-F238E27FC236}">
                <a16:creationId xmlns:a16="http://schemas.microsoft.com/office/drawing/2014/main" id="{F76A9A84-A8DD-18B0-9F53-B8A738A24216}"/>
              </a:ext>
            </a:extLst>
          </p:cNvPr>
          <p:cNvSpPr/>
          <p:nvPr/>
        </p:nvSpPr>
        <p:spPr>
          <a:xfrm>
            <a:off x="812800" y="3607634"/>
            <a:ext cx="52832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Giọng đọc: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sôi nổi, phấn khích.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0" name="Google Shape;124;p6">
            <a:extLst>
              <a:ext uri="{FF2B5EF4-FFF2-40B4-BE49-F238E27FC236}">
                <a16:creationId xmlns:a16="http://schemas.microsoft.com/office/drawing/2014/main" id="{FD409473-B08F-2D95-D145-A28DE20461E8}"/>
              </a:ext>
            </a:extLst>
          </p:cNvPr>
          <p:cNvSpPr/>
          <p:nvPr/>
        </p:nvSpPr>
        <p:spPr>
          <a:xfrm>
            <a:off x="508794" y="4879719"/>
            <a:ext cx="10058400" cy="1674176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Nhấn giọng ở một số từ ngữ: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thăm thẳm, chớp bể, mưa nguồn, dòng xuôi, luồng ngược, bừng lên, ngời lên, từ nghìn xưa, nhịp kiêu hùng,...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1" name="Google Shape;125;p6">
            <a:extLst>
              <a:ext uri="{FF2B5EF4-FFF2-40B4-BE49-F238E27FC236}">
                <a16:creationId xmlns:a16="http://schemas.microsoft.com/office/drawing/2014/main" id="{F277F514-AF88-9D50-2880-F88911BDB355}"/>
              </a:ext>
            </a:extLst>
          </p:cNvPr>
          <p:cNvSpPr/>
          <p:nvPr/>
        </p:nvSpPr>
        <p:spPr>
          <a:xfrm>
            <a:off x="8100820" y="3427190"/>
            <a:ext cx="3527828" cy="1450821"/>
          </a:xfrm>
          <a:custGeom>
            <a:avLst/>
            <a:gdLst/>
            <a:ahLst/>
            <a:cxnLst/>
            <a:rect l="l" t="t" r="r" b="b"/>
            <a:pathLst>
              <a:path w="2152553" h="885238" extrusionOk="0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1. ĐỌC THÀNH TIẾNG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id="{E34E260D-0EF7-22EA-04FF-596613D8A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194" y="640651"/>
            <a:ext cx="1492830" cy="16422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2;p7">
            <a:extLst>
              <a:ext uri="{FF2B5EF4-FFF2-40B4-BE49-F238E27FC236}">
                <a16:creationId xmlns:a16="http://schemas.microsoft.com/office/drawing/2014/main" id="{39130EB0-831B-F7FD-3BC6-DFB92FD33F20}"/>
              </a:ext>
            </a:extLst>
          </p:cNvPr>
          <p:cNvSpPr/>
          <p:nvPr/>
        </p:nvSpPr>
        <p:spPr>
          <a:xfrm>
            <a:off x="-152401" y="1718733"/>
            <a:ext cx="12496801" cy="101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33;p7">
            <a:extLst>
              <a:ext uri="{FF2B5EF4-FFF2-40B4-BE49-F238E27FC236}">
                <a16:creationId xmlns:a16="http://schemas.microsoft.com/office/drawing/2014/main" id="{0A31CA52-865A-903A-FB73-2FA928D41C0C}"/>
              </a:ext>
            </a:extLst>
          </p:cNvPr>
          <p:cNvSpPr txBox="1"/>
          <p:nvPr/>
        </p:nvSpPr>
        <p:spPr>
          <a:xfrm>
            <a:off x="3657600" y="1888179"/>
            <a:ext cx="48768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từ khó</a:t>
            </a:r>
            <a:endParaRPr sz="36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34;p7">
            <a:extLst>
              <a:ext uri="{FF2B5EF4-FFF2-40B4-BE49-F238E27FC236}">
                <a16:creationId xmlns:a16="http://schemas.microsoft.com/office/drawing/2014/main" id="{657B734E-6402-5614-AC11-99B7E4010B37}"/>
              </a:ext>
            </a:extLst>
          </p:cNvPr>
          <p:cNvSpPr/>
          <p:nvPr/>
        </p:nvSpPr>
        <p:spPr>
          <a:xfrm>
            <a:off x="931333" y="2918888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35;p7">
            <a:extLst>
              <a:ext uri="{FF2B5EF4-FFF2-40B4-BE49-F238E27FC236}">
                <a16:creationId xmlns:a16="http://schemas.microsoft.com/office/drawing/2014/main" id="{81A156B6-EF46-A35F-78C9-2F2306162CDE}"/>
              </a:ext>
            </a:extLst>
          </p:cNvPr>
          <p:cNvSpPr/>
          <p:nvPr/>
        </p:nvSpPr>
        <p:spPr>
          <a:xfrm>
            <a:off x="4665133" y="2908002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136;p7">
            <a:extLst>
              <a:ext uri="{FF2B5EF4-FFF2-40B4-BE49-F238E27FC236}">
                <a16:creationId xmlns:a16="http://schemas.microsoft.com/office/drawing/2014/main" id="{7C6F7CE3-65BE-71B3-28FD-1910B60B39B7}"/>
              </a:ext>
            </a:extLst>
          </p:cNvPr>
          <p:cNvSpPr/>
          <p:nvPr/>
        </p:nvSpPr>
        <p:spPr>
          <a:xfrm>
            <a:off x="8396514" y="2904179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5" name="Google Shape;137;p7" descr="Giàn khoan tự nâng PV DRILLING III - PV Drilling">
            <a:extLst>
              <a:ext uri="{FF2B5EF4-FFF2-40B4-BE49-F238E27FC236}">
                <a16:creationId xmlns:a16="http://schemas.microsoft.com/office/drawing/2014/main" id="{715B01E2-A1FC-AAB4-0354-E30C1D082E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521" y="4341289"/>
            <a:ext cx="3451225" cy="2302037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38;p7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904161E-A520-E3BF-1938-A8BFB15968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4461933" y="4341289"/>
            <a:ext cx="3302000" cy="2336901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139;p7" descr="Công việc đặc biệt của kỹ sư khoan dầu khí">
            <a:extLst>
              <a:ext uri="{FF2B5EF4-FFF2-40B4-BE49-F238E27FC236}">
                <a16:creationId xmlns:a16="http://schemas.microsoft.com/office/drawing/2014/main" id="{DB4F1A63-0AF6-47A9-3AD6-B733D8EE0F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5958" y="4341289"/>
            <a:ext cx="3436711" cy="2351611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9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-152401" y="1667934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Giải nghĩa từ khó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47;p8">
            <a:extLst>
              <a:ext uri="{FF2B5EF4-FFF2-40B4-BE49-F238E27FC236}">
                <a16:creationId xmlns:a16="http://schemas.microsoft.com/office/drawing/2014/main" id="{03E4F9B6-5709-FBD2-9795-58D12E8559E7}"/>
              </a:ext>
            </a:extLst>
          </p:cNvPr>
          <p:cNvSpPr/>
          <p:nvPr/>
        </p:nvSpPr>
        <p:spPr>
          <a:xfrm>
            <a:off x="6809618" y="2603250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8" name="Google Shape;148;p8" descr="Giàn khoan tự nâng PV DRILLING III - PV Drilling">
            <a:extLst>
              <a:ext uri="{FF2B5EF4-FFF2-40B4-BE49-F238E27FC236}">
                <a16:creationId xmlns:a16="http://schemas.microsoft.com/office/drawing/2014/main" id="{7E6C9155-087D-2BC2-42FD-D5A2086A98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28" y="2605226"/>
            <a:ext cx="5711971" cy="4063181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Google Shape;149;p8">
            <a:extLst>
              <a:ext uri="{FF2B5EF4-FFF2-40B4-BE49-F238E27FC236}">
                <a16:creationId xmlns:a16="http://schemas.microsoft.com/office/drawing/2014/main" id="{F0E715A8-E52E-C82C-825B-B3B99750BE4B}"/>
              </a:ext>
            </a:extLst>
          </p:cNvPr>
          <p:cNvSpPr txBox="1"/>
          <p:nvPr/>
        </p:nvSpPr>
        <p:spPr>
          <a:xfrm>
            <a:off x="6809618" y="3488732"/>
            <a:ext cx="4998353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 trình bằng thép, bê tông dùng để khoan, hút dầu, khí trên biển, đồng thời có thể bố trí nơi làm việc, nơi ở của cán bộ, nhân viên. 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5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155;p9">
            <a:extLst>
              <a:ext uri="{FF2B5EF4-FFF2-40B4-BE49-F238E27FC236}">
                <a16:creationId xmlns:a16="http://schemas.microsoft.com/office/drawing/2014/main" id="{DF72D453-DCA0-8A4D-E221-463BCE08F2B0}"/>
              </a:ext>
            </a:extLst>
          </p:cNvPr>
          <p:cNvSpPr/>
          <p:nvPr/>
        </p:nvSpPr>
        <p:spPr>
          <a:xfrm>
            <a:off x="9321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56;p9">
            <a:extLst>
              <a:ext uri="{FF2B5EF4-FFF2-40B4-BE49-F238E27FC236}">
                <a16:creationId xmlns:a16="http://schemas.microsoft.com/office/drawing/2014/main" id="{E0FF68B4-2A41-D04E-A3F7-198F96191882}"/>
              </a:ext>
            </a:extLst>
          </p:cNvPr>
          <p:cNvSpPr txBox="1"/>
          <p:nvPr/>
        </p:nvSpPr>
        <p:spPr>
          <a:xfrm>
            <a:off x="932128" y="5457317"/>
            <a:ext cx="42140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Bàn giao công việc giữa hai ca làm việc.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57;p9">
            <a:extLst>
              <a:ext uri="{FF2B5EF4-FFF2-40B4-BE49-F238E27FC236}">
                <a16:creationId xmlns:a16="http://schemas.microsoft.com/office/drawing/2014/main" id="{18D12AC5-5B96-53C2-A3A9-53CA6B086FB4}"/>
              </a:ext>
            </a:extLst>
          </p:cNvPr>
          <p:cNvSpPr/>
          <p:nvPr/>
        </p:nvSpPr>
        <p:spPr>
          <a:xfrm>
            <a:off x="64693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58;p9">
            <a:extLst>
              <a:ext uri="{FF2B5EF4-FFF2-40B4-BE49-F238E27FC236}">
                <a16:creationId xmlns:a16="http://schemas.microsoft.com/office/drawing/2014/main" id="{592ECE00-D537-3222-7016-7D79D7C029A9}"/>
              </a:ext>
            </a:extLst>
          </p:cNvPr>
          <p:cNvSpPr txBox="1"/>
          <p:nvPr/>
        </p:nvSpPr>
        <p:spPr>
          <a:xfrm>
            <a:off x="6469328" y="5457317"/>
            <a:ext cx="39092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hãnh, hùng dũng.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4" name="Google Shape;159;p9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5EF60E5-2AF3-50AE-5BFA-B0F2EC786F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932128" y="2836333"/>
            <a:ext cx="3402805" cy="2408244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60;p9" descr="Công việc đặc biệt của kỹ sư khoan dầu khí">
            <a:extLst>
              <a:ext uri="{FF2B5EF4-FFF2-40B4-BE49-F238E27FC236}">
                <a16:creationId xmlns:a16="http://schemas.microsoft.com/office/drawing/2014/main" id="{5EBC33C7-4788-7ECF-3AB8-0769679F0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328" y="2836333"/>
            <a:ext cx="3519475" cy="2408244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3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-152401" y="1667934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781054F4-097F-8D8E-1CED-3151F8301A45}"/>
              </a:ext>
            </a:extLst>
          </p:cNvPr>
          <p:cNvSpPr/>
          <p:nvPr/>
        </p:nvSpPr>
        <p:spPr>
          <a:xfrm>
            <a:off x="965199" y="2651389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đọc bài với giọng đọc diễn cảm, nhấn giọng đúng chỗ,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phù hợp và đọc đúng các từ khó có trong bài đọc.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1F28B4B9-9FF9-399C-53D6-AEFB15ECA033}"/>
              </a:ext>
            </a:extLst>
          </p:cNvPr>
          <p:cNvSpPr/>
          <p:nvPr/>
        </p:nvSpPr>
        <p:spPr>
          <a:xfrm>
            <a:off x="1346823" y="4257877"/>
            <a:ext cx="9498353" cy="2612050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926</Words>
  <PresentationFormat>Widescreen</PresentationFormat>
  <Paragraphs>84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3_Office Theme</vt:lpstr>
      <vt:lpstr>Tuần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2023-10-19T01:39:18Z</dcterms:created>
  <dcterms:modified xsi:type="dcterms:W3CDTF">2024-01-08T07:49:01Z</dcterms:modified>
</cp:coreProperties>
</file>