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66" r:id="rId2"/>
    <p:sldId id="29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8" r:id="rId22"/>
    <p:sldId id="287" r:id="rId23"/>
    <p:sldId id="28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0166B-76DC-4925-B1A1-35C3E3018320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545D-D2A5-46DB-8E17-828EC0281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AFCC-22E3-4224-B169-B65F9A2AA5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3AFCC-22E3-4224-B169-B65F9A2AA5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2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3830173-6449-4523-9A87-1AD1D1A1D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7DF9-B798-4073-A963-E1B7FDA65E5B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132E-8619-4128-95A6-B875D5109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5/5f/Graphite-layers-side-3D-balls.png/120px-Graphite-layers-side-3D-balls.pn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1"/>
            <a:ext cx="9144000" cy="1470025"/>
          </a:xfrm>
        </p:spPr>
        <p:txBody>
          <a:bodyPr>
            <a:noAutofit/>
          </a:bodyPr>
          <a:lstStyle/>
          <a:p>
            <a:r>
              <a:rPr lang="en-US" sz="3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 VII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RẮN VÀ CHẤT LỎNG </a:t>
            </a:r>
            <a:b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CHUYỂN THỂ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2" y="2057400"/>
            <a:ext cx="2819400" cy="3281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057400"/>
            <a:ext cx="2875885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57400"/>
            <a:ext cx="25146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5715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ĐÁ (THỂ RẮN)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94072" y="5715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NƯỚC (THỂ LỎNG)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7200" y="5715000"/>
            <a:ext cx="387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HƠI NƯỚC SÔI (THỂ KHÍ)</a:t>
            </a:r>
          </a:p>
        </p:txBody>
      </p:sp>
    </p:spTree>
    <p:extLst>
      <p:ext uri="{BB962C8B-B14F-4D97-AF65-F5344CB8AC3E}">
        <p14:creationId xmlns:p14="http://schemas.microsoft.com/office/powerpoint/2010/main" val="38382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nav_b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86" y="-990600"/>
            <a:ext cx="10276114" cy="609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9" name="Rectangle 28"/>
          <p:cNvSpPr/>
          <p:nvPr/>
        </p:nvSpPr>
        <p:spPr>
          <a:xfrm>
            <a:off x="2551611" y="-609600"/>
            <a:ext cx="79639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2" name="Rectangle 28"/>
          <p:cNvSpPr/>
          <p:nvPr/>
        </p:nvSpPr>
        <p:spPr>
          <a:xfrm>
            <a:off x="2551611" y="-609600"/>
            <a:ext cx="79639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8103" y="1143000"/>
            <a:ext cx="2740297" cy="7620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 CHÌ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88771" y="1143000"/>
            <a:ext cx="2569029" cy="7620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 CƯƠNG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213429" y="4495800"/>
            <a:ext cx="3425371" cy="12954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RẤT CỨNG</a:t>
            </a:r>
          </a:p>
          <a:p>
            <a:pPr algn="ctr" eaLnBrk="0" hangingPunct="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KHÔNG DẪN ĐIỆN</a:t>
            </a:r>
          </a:p>
        </p:txBody>
      </p:sp>
      <p:cxnSp>
        <p:nvCxnSpPr>
          <p:cNvPr id="65" name="Straight Arrow Connector 64"/>
          <p:cNvCxnSpPr>
            <a:cxnSpLocks/>
          </p:cNvCxnSpPr>
          <p:nvPr/>
        </p:nvCxnSpPr>
        <p:spPr>
          <a:xfrm flipV="1">
            <a:off x="4038600" y="2286000"/>
            <a:ext cx="0" cy="1860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614160" y="4462463"/>
            <a:ext cx="3596640" cy="12954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KHÁ MỀM</a:t>
            </a:r>
          </a:p>
          <a:p>
            <a:pPr algn="ctr" eaLnBrk="0" hangingPunct="0"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DẪN ĐIỆN</a:t>
            </a:r>
          </a:p>
        </p:txBody>
      </p: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8839003" y="2286000"/>
            <a:ext cx="197" cy="1860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8"/>
          <p:cNvSpPr/>
          <p:nvPr/>
        </p:nvSpPr>
        <p:spPr>
          <a:xfrm>
            <a:off x="2704011" y="-457200"/>
            <a:ext cx="79639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4" name="Rectangle 61"/>
          <p:cNvSpPr/>
          <p:nvPr/>
        </p:nvSpPr>
        <p:spPr>
          <a:xfrm>
            <a:off x="1905000" y="2214563"/>
            <a:ext cx="8991600" cy="12954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 CẤU TẠO TỪ 1 LOẠI HẠT: NGUYÊN TỬ CACBON</a:t>
            </a:r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4102100" y="3581400"/>
            <a:ext cx="0" cy="914400"/>
          </a:xfrm>
          <a:prstGeom prst="line">
            <a:avLst/>
          </a:prstGeom>
          <a:noFill/>
          <a:ln w="38100">
            <a:solidFill>
              <a:srgbClr val="F79200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8883650" y="3559175"/>
            <a:ext cx="0" cy="914400"/>
          </a:xfrm>
          <a:prstGeom prst="line">
            <a:avLst/>
          </a:prstGeom>
          <a:noFill/>
          <a:ln w="38100">
            <a:solidFill>
              <a:srgbClr val="F79200">
                <a:alpha val="89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7" grpId="0" animBg="1"/>
      <p:bldP spid="62" grpId="0" animBg="1"/>
      <p:bldP spid="4" grpId="0" animBg="1"/>
      <p:bldP spid="55334" grpId="0" animBg="1"/>
      <p:bldP spid="553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8600" y="24387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KẾT TINH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8600" y="955358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 descr="20101008_78521240051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86718"/>
            <a:ext cx="3657600" cy="2570163"/>
          </a:xfrm>
          <a:prstGeom prst="rect">
            <a:avLst/>
          </a:prstGeom>
          <a:noFill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9600" y="5145882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564880" y="514588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232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11" descr="im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2083087"/>
            <a:ext cx="3124200" cy="2535238"/>
          </a:xfrm>
          <a:prstGeom prst="rect">
            <a:avLst/>
          </a:prstGeom>
          <a:noFill/>
        </p:spPr>
      </p:pic>
      <p:pic>
        <p:nvPicPr>
          <p:cNvPr id="24" name="Picture 12" descr="s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920" y="1646525"/>
            <a:ext cx="2971800" cy="2971800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72000" y="518099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1530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9" name="Picture 137" descr="hk s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076700"/>
            <a:ext cx="2057400" cy="2057400"/>
          </a:xfrm>
          <a:prstGeom prst="rect">
            <a:avLst/>
          </a:prstGeom>
          <a:noFill/>
        </p:spPr>
      </p:pic>
      <p:pic>
        <p:nvPicPr>
          <p:cNvPr id="833540" name="Picture 4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000500"/>
            <a:ext cx="2133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52" name="Line 140"/>
          <p:cNvSpPr>
            <a:spLocks noChangeShapeType="1"/>
          </p:cNvSpPr>
          <p:nvPr/>
        </p:nvSpPr>
        <p:spPr bwMode="auto">
          <a:xfrm flipH="1">
            <a:off x="3733800" y="1752600"/>
            <a:ext cx="2667000" cy="3810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53" name="Line 141"/>
          <p:cNvSpPr>
            <a:spLocks noChangeShapeType="1"/>
          </p:cNvSpPr>
          <p:nvPr/>
        </p:nvSpPr>
        <p:spPr bwMode="auto">
          <a:xfrm>
            <a:off x="6400800" y="1752600"/>
            <a:ext cx="2438400" cy="3048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55" name="Text Box 143"/>
          <p:cNvSpPr txBox="1">
            <a:spLocks noChangeArrowheads="1"/>
          </p:cNvSpPr>
          <p:nvPr/>
        </p:nvSpPr>
        <p:spPr bwMode="auto">
          <a:xfrm>
            <a:off x="2133600" y="6134100"/>
            <a:ext cx="32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456" name="Text Box 144"/>
          <p:cNvSpPr txBox="1">
            <a:spLocks noChangeArrowheads="1"/>
          </p:cNvSpPr>
          <p:nvPr/>
        </p:nvSpPr>
        <p:spPr bwMode="auto">
          <a:xfrm>
            <a:off x="6705600" y="6134100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(Fe, Zn…)</a:t>
            </a:r>
          </a:p>
        </p:txBody>
      </p:sp>
      <p:grpSp>
        <p:nvGrpSpPr>
          <p:cNvPr id="2" name="Group 148"/>
          <p:cNvGrpSpPr>
            <a:grpSpLocks/>
          </p:cNvGrpSpPr>
          <p:nvPr/>
        </p:nvGrpSpPr>
        <p:grpSpPr bwMode="auto">
          <a:xfrm>
            <a:off x="5257800" y="3200400"/>
            <a:ext cx="1905000" cy="641350"/>
            <a:chOff x="2448" y="2044"/>
            <a:chExt cx="1200" cy="404"/>
          </a:xfrm>
        </p:grpSpPr>
        <p:sp>
          <p:nvSpPr>
            <p:cNvPr id="13457" name="AutoShape 145"/>
            <p:cNvSpPr>
              <a:spLocks noChangeArrowheads="1"/>
            </p:cNvSpPr>
            <p:nvPr/>
          </p:nvSpPr>
          <p:spPr bwMode="auto">
            <a:xfrm>
              <a:off x="2496" y="2304"/>
              <a:ext cx="1056" cy="144"/>
            </a:xfrm>
            <a:prstGeom prst="leftRightArrow">
              <a:avLst>
                <a:gd name="adj1" fmla="val 50000"/>
                <a:gd name="adj2" fmla="val 14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Text Box 146"/>
            <p:cNvSpPr txBox="1">
              <a:spLocks noChangeArrowheads="1"/>
            </p:cNvSpPr>
            <p:nvPr/>
          </p:nvSpPr>
          <p:spPr bwMode="auto">
            <a:xfrm>
              <a:off x="2448" y="2044"/>
              <a:ext cx="120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SO SÁNH</a:t>
              </a:r>
            </a:p>
          </p:txBody>
        </p:sp>
      </p:grpSp>
      <p:pic>
        <p:nvPicPr>
          <p:cNvPr id="13547" name="Picture 235" descr="03f70a976f7409079a4f15572109f2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171701"/>
            <a:ext cx="2362200" cy="2092325"/>
          </a:xfrm>
          <a:prstGeom prst="rect">
            <a:avLst/>
          </a:prstGeom>
          <a:noFill/>
        </p:spPr>
      </p:pic>
      <p:pic>
        <p:nvPicPr>
          <p:cNvPr id="13553" name="Picture 2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2247901"/>
            <a:ext cx="2057400" cy="1839913"/>
          </a:xfrm>
          <a:prstGeom prst="rect">
            <a:avLst/>
          </a:prstGeom>
          <a:noFill/>
        </p:spPr>
      </p:pic>
      <p:sp>
        <p:nvSpPr>
          <p:cNvPr id="13556" name="AutoShape 244"/>
          <p:cNvSpPr>
            <a:spLocks noChangeArrowheads="1"/>
          </p:cNvSpPr>
          <p:nvPr/>
        </p:nvSpPr>
        <p:spPr bwMode="auto">
          <a:xfrm>
            <a:off x="7010400" y="1066800"/>
            <a:ext cx="3657600" cy="2362200"/>
          </a:xfrm>
          <a:prstGeom prst="cloudCallout">
            <a:avLst>
              <a:gd name="adj1" fmla="val -47741"/>
              <a:gd name="adj2" fmla="val 605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63" name="Picture 15" descr="C:\Documents and Settings\TAM COI DE THUONG\My Documents\Downloads\thin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581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han-chi - but chi.jpg"/>
          <p:cNvPicPr>
            <a:picLocks noChangeAspect="1"/>
          </p:cNvPicPr>
          <p:nvPr/>
        </p:nvPicPr>
        <p:blipFill>
          <a:blip r:embed="rId7"/>
          <a:srcRect r="11905"/>
          <a:stretch>
            <a:fillRect/>
          </a:stretch>
        </p:blipFill>
        <p:spPr>
          <a:xfrm>
            <a:off x="7596188" y="4084637"/>
            <a:ext cx="2819401" cy="21336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aphicFrame>
        <p:nvGraphicFramePr>
          <p:cNvPr id="1536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27482982"/>
              </p:ext>
            </p:extLst>
          </p:nvPr>
        </p:nvGraphicFramePr>
        <p:xfrm>
          <a:off x="2590800" y="1143000"/>
          <a:ext cx="3581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5439534" imgH="3990476" progId="PBrush">
                  <p:embed/>
                </p:oleObj>
              </mc:Choice>
              <mc:Fallback>
                <p:oleObj name="Bitmap Image" r:id="rId8" imgW="5439534" imgH="3990476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3000"/>
                        <a:ext cx="3581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057400" y="3429001"/>
            <a:ext cx="4191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114301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KẾT TINH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6477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2" grpId="0" animBg="1"/>
      <p:bldP spid="13452" grpId="1" animBg="1"/>
      <p:bldP spid="13453" grpId="0" animBg="1"/>
      <p:bldP spid="13453" grpId="1" animBg="1"/>
      <p:bldP spid="13455" grpId="0" autoUpdateAnimBg="0"/>
      <p:bldP spid="13455" grpId="1"/>
      <p:bldP spid="13456" grpId="0" autoUpdateAnimBg="0"/>
      <p:bldP spid="13456" grpId="1"/>
      <p:bldP spid="13556" grpId="0" animBg="1"/>
      <p:bldP spid="153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3262" y="304800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KẾT TINH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7062" y="10287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ùng làm các linh kiện điện tử, linh kiện bán dẫ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838532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52600" y="83404"/>
            <a:ext cx="8686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Gemani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…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Trandito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28" name="Picture 17" descr="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866776"/>
            <a:ext cx="3886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di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" descr="tra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3528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4" descr="diotphatqu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8226" y="914400"/>
            <a:ext cx="2619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 descr="transis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27100"/>
            <a:ext cx="32766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tr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114926"/>
            <a:ext cx="4648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ma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5181600"/>
            <a:ext cx="4495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48200" y="228601"/>
            <a:ext cx="6019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3" name="Picture 11" descr="trang%20s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da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3870324"/>
            <a:ext cx="2209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k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91812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d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52876"/>
            <a:ext cx="2895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kho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5082" y="1325454"/>
            <a:ext cx="2971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Kim cương|Diamo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42949" y="3124200"/>
            <a:ext cx="523875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676400" y="15240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pic>
        <p:nvPicPr>
          <p:cNvPr id="9" name="Picture 19" descr="so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91264"/>
            <a:ext cx="3304134" cy="2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SDHS31-190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6" y="1447800"/>
            <a:ext cx="2905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200707171142278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2339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1447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ch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67201"/>
            <a:ext cx="30480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47627b00_n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4267200"/>
            <a:ext cx="29670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8763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– 1000 nm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" name="Picture 9" descr="Công nghệ nano cũng đóng góp không nhỏ trong lĩnh vực điện tử, đặc biệt là công nghệ năng lượng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2895600"/>
            <a:ext cx="469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Y tế là một trong những ứng dụng lớn nhất của công nghệ nano.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51418"/>
            <a:ext cx="3733800" cy="349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52600" y="61722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632460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34" descr="1707_114_Gum%20Rosin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0386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5" descr="asphalt_lake17-10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0386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4572000" y="4267200"/>
            <a:ext cx="3048000" cy="2057400"/>
          </a:xfrm>
          <a:prstGeom prst="cloudCallout">
            <a:avLst>
              <a:gd name="adj1" fmla="val 8699"/>
              <a:gd name="adj2" fmla="val -7693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895600" y="3581401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696200" y="6415088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048000" y="6400801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5334000" y="4191000"/>
            <a:ext cx="2971800" cy="2438400"/>
          </a:xfrm>
          <a:prstGeom prst="cloudCallout">
            <a:avLst>
              <a:gd name="adj1" fmla="val -23667"/>
              <a:gd name="adj2" fmla="val -7525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CRVĐH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2" name="Picture 22" descr="g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6720" y="1295401"/>
            <a:ext cx="3810000" cy="2362200"/>
          </a:xfrm>
          <a:prstGeom prst="rect">
            <a:avLst/>
          </a:prstGeom>
          <a:noFill/>
        </p:spPr>
      </p:pic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400800" y="3733801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4" name="Picture 24" descr="lhuyn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33600" y="1447800"/>
            <a:ext cx="3962400" cy="1981200"/>
          </a:xfrm>
          <a:noFill/>
          <a:ln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224135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0" grpId="1" animBg="1"/>
      <p:bldP spid="20490" grpId="2" animBg="1"/>
      <p:bldP spid="20492" grpId="0"/>
      <p:bldP spid="20492" grpId="1"/>
      <p:bldP spid="20493" grpId="0"/>
      <p:bldP spid="20494" grpId="0"/>
      <p:bldP spid="20495" grpId="0" animBg="1"/>
      <p:bldP spid="20495" grpId="1" animBg="1"/>
      <p:bldP spid="20503" grpId="0"/>
      <p:bldP spid="2050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302567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1295401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4859907" y="2895600"/>
            <a:ext cx="2472185" cy="1981200"/>
            <a:chOff x="432" y="1632"/>
            <a:chExt cx="1968" cy="1690"/>
          </a:xfrm>
        </p:grpSpPr>
        <p:pic>
          <p:nvPicPr>
            <p:cNvPr id="20" name="Picture 15" descr="polyme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32"/>
              <a:ext cx="1968" cy="1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920" y="2784"/>
              <a:ext cx="288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52436-E394-4832-91B6-9C40B34B23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986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445532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62824" y="3840118"/>
            <a:ext cx="196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TIỀN POLYMER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92" y="1325208"/>
            <a:ext cx="4143519" cy="234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817698" y="3655453"/>
            <a:ext cx="180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NHỰA ĐƯỜNG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4024785"/>
            <a:ext cx="3976129" cy="238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161218" y="6398342"/>
            <a:ext cx="176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NHỰA THÔNG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08863" y="6412468"/>
            <a:ext cx="148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THỦY TINH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93" y="3938580"/>
            <a:ext cx="4143519" cy="245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25207"/>
            <a:ext cx="397612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200" y="378767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1295400"/>
            <a:ext cx="11658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chất rắn vô định hình có tính đẳng hướng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hông có nhiệt độ nóng chảy (hoặc đông đặc) xác định.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bị nung nóng, chúng mềm dần và chuyển sang thể lỏng.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144334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  <p:pic>
        <p:nvPicPr>
          <p:cNvPr id="10" name="Picture 5" descr="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2475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mach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2" y="1981200"/>
            <a:ext cx="415358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31654" y="4114800"/>
            <a:ext cx="2478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 KẾT TINH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85861" y="4114800"/>
            <a:ext cx="3060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 VÔ ĐỊNH HÌNH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803700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vật rắn như lưu huỳnh (S), thạch anh,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vừa là tinh thể, vừa là vô định hình. </a:t>
            </a:r>
          </a:p>
        </p:txBody>
      </p:sp>
      <p:pic>
        <p:nvPicPr>
          <p:cNvPr id="17" name="Picture 4" descr="luuhuy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46972"/>
            <a:ext cx="4077390" cy="19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2057400" y="4546970"/>
            <a:ext cx="4267200" cy="1930030"/>
            <a:chOff x="990600" y="1828800"/>
            <a:chExt cx="2895600" cy="2001253"/>
          </a:xfrm>
        </p:grpSpPr>
        <p:pic>
          <p:nvPicPr>
            <p:cNvPr id="22" name="Picture 9" descr="luu%20huynh%2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828800"/>
              <a:ext cx="2895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luuhuynh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048000"/>
              <a:ext cx="1143000" cy="78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41460" y="6477000"/>
            <a:ext cx="2997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LƯU HUỲNH KẾT TINH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400800" y="6477000"/>
            <a:ext cx="4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LƯU HUỲNH VÔ ĐỊNH HÌNH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09800" y="3048001"/>
            <a:ext cx="8077692" cy="1828800"/>
          </a:xfr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K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 đổ lưu huỳnh tinh thể đang nóng chảy (ở 350</a:t>
            </a:r>
            <a:r>
              <a:rPr lang="vi-VN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vào nước lạnh thì do bị nguội nhanh nên lưu huỳnh không đông đặc ở dạng tinh thể mà chuyển thành lưu huỳnh dẻo vô định 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4" grpId="0"/>
      <p:bldP spid="25" grpId="0"/>
      <p:bldP spid="2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5428" y="188267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VÔ ĐỊNH HÌNH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495800" y="1295400"/>
            <a:ext cx="4648200" cy="1828800"/>
          </a:xfrm>
          <a:prstGeom prst="cloudCallout">
            <a:avLst>
              <a:gd name="adj1" fmla="val -47167"/>
              <a:gd name="adj2" fmla="val 8205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CRVĐH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" name="Picture 21" descr="Garfield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26" y="3810001"/>
            <a:ext cx="22510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95400"/>
            <a:ext cx="3352800" cy="222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588" y="4038600"/>
            <a:ext cx="4062412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90800" y="3505201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553200" y="6477001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066800"/>
            <a:ext cx="3657600" cy="254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934200" y="3595688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5" descr="imag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038600"/>
            <a:ext cx="3048000" cy="2438400"/>
          </a:xfrm>
          <a:prstGeom prst="rect">
            <a:avLst/>
          </a:prstGeom>
          <a:noFill/>
        </p:spPr>
      </p:pic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743200" y="6491288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209800" y="3048001"/>
            <a:ext cx="8077692" cy="1828800"/>
          </a:xfr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gỉ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rẻ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29" grpId="0"/>
      <p:bldP spid="33" grpId="0"/>
      <p:bldP spid="3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657600" y="381000"/>
            <a:ext cx="7086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2400">
              <a:solidFill>
                <a:srgbClr val="0000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53000" y="685800"/>
            <a:ext cx="3403600" cy="7620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>
                <a:solidFill>
                  <a:srgbClr val="C00000"/>
                </a:solidFill>
                <a:latin typeface="Arial" charset="0"/>
                <a:cs typeface="Arial" charset="0"/>
              </a:rPr>
              <a:t>CHẤT RẮN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90999" y="1066801"/>
            <a:ext cx="762001" cy="534987"/>
            <a:chOff x="1671800" y="1676401"/>
            <a:chExt cx="528994" cy="534193"/>
          </a:xfrm>
        </p:grpSpPr>
        <p:cxnSp>
          <p:nvCxnSpPr>
            <p:cNvPr id="44" name="Straight Connector 43"/>
            <p:cNvCxnSpPr>
              <a:stCxn id="37" idx="1"/>
            </p:cNvCxnSpPr>
            <p:nvPr/>
          </p:nvCxnSpPr>
          <p:spPr>
            <a:xfrm rot="10800000">
              <a:off x="1675108" y="1676401"/>
              <a:ext cx="525686" cy="15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1406047" y="1943739"/>
              <a:ext cx="532608" cy="110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355011" y="1066801"/>
            <a:ext cx="714378" cy="534987"/>
            <a:chOff x="5554726" y="1676401"/>
            <a:chExt cx="704392" cy="534193"/>
          </a:xfrm>
        </p:grpSpPr>
        <p:cxnSp>
          <p:nvCxnSpPr>
            <p:cNvPr id="40" name="Straight Connector 39"/>
            <p:cNvCxnSpPr>
              <a:stCxn id="37" idx="3"/>
            </p:cNvCxnSpPr>
            <p:nvPr/>
          </p:nvCxnSpPr>
          <p:spPr>
            <a:xfrm>
              <a:off x="5554726" y="1676401"/>
              <a:ext cx="701258" cy="15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5992031" y="1943507"/>
              <a:ext cx="532608" cy="156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7848600" y="1600200"/>
            <a:ext cx="2438400" cy="7620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>
                <a:solidFill>
                  <a:srgbClr val="C00000"/>
                </a:solidFill>
                <a:latin typeface="Arial" charset="0"/>
                <a:cs typeface="Arial" charset="0"/>
              </a:rPr>
              <a:t>Chất rắn vô định hình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00400" y="1600200"/>
            <a:ext cx="2286000" cy="7620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400">
                <a:solidFill>
                  <a:srgbClr val="C00000"/>
                </a:solidFill>
                <a:latin typeface="Arial" charset="0"/>
                <a:cs typeface="Arial" charset="0"/>
              </a:rPr>
              <a:t>Chất rắn kết tinh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514601" y="1981200"/>
            <a:ext cx="658813" cy="2209800"/>
            <a:chOff x="1691561" y="1676398"/>
            <a:chExt cx="806114" cy="2209802"/>
          </a:xfrm>
        </p:grpSpPr>
        <p:cxnSp>
          <p:nvCxnSpPr>
            <p:cNvPr id="52" name="Straight Connector 51"/>
            <p:cNvCxnSpPr/>
            <p:nvPr/>
          </p:nvCxnSpPr>
          <p:spPr>
            <a:xfrm rot="10800000">
              <a:off x="1691561" y="1676398"/>
              <a:ext cx="80611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H="1">
              <a:off x="586660" y="2781299"/>
              <a:ext cx="220980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5486400" y="1981200"/>
            <a:ext cx="685800" cy="2209800"/>
            <a:chOff x="3801656" y="2362200"/>
            <a:chExt cx="1304544" cy="4107204"/>
          </a:xfrm>
        </p:grpSpPr>
        <p:cxnSp>
          <p:nvCxnSpPr>
            <p:cNvPr id="58" name="Straight Connector 57"/>
            <p:cNvCxnSpPr>
              <a:stCxn id="47" idx="3"/>
            </p:cNvCxnSpPr>
            <p:nvPr/>
          </p:nvCxnSpPr>
          <p:spPr>
            <a:xfrm>
              <a:off x="3801656" y="2362200"/>
              <a:ext cx="1304544" cy="29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3052598" y="4415802"/>
              <a:ext cx="410720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2819400" y="2743200"/>
            <a:ext cx="3048000" cy="13716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buFontTx/>
              <a:buChar char="-"/>
            </a:pP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cấu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trúc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tinh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thể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buFontTx/>
              <a:buChar char="-"/>
            </a:pP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nhiệt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độ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nóng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chảy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xác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định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0" hangingPunct="0">
              <a:buFontTx/>
              <a:buChar char="-"/>
            </a:pP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học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xác</a:t>
            </a:r>
            <a:r>
              <a:rPr lang="en-US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định</a:t>
            </a:r>
            <a:endParaRPr lang="en-US" b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074319" y="2551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057400" y="4191000"/>
            <a:ext cx="1981200" cy="9144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200">
                <a:solidFill>
                  <a:srgbClr val="0000CC"/>
                </a:solidFill>
                <a:latin typeface="Arial" charset="0"/>
                <a:cs typeface="Arial" charset="0"/>
              </a:rPr>
              <a:t>Chất rắn đơn tinh thể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81600" y="4191000"/>
            <a:ext cx="2057400" cy="9144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200">
                <a:solidFill>
                  <a:srgbClr val="0000CC"/>
                </a:solidFill>
                <a:latin typeface="Arial" charset="0"/>
                <a:cs typeface="Arial" charset="0"/>
              </a:rPr>
              <a:t>Chất rắn đa tinh thể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057400" y="5562600"/>
            <a:ext cx="19812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200">
                <a:solidFill>
                  <a:srgbClr val="0000CC"/>
                </a:solidFill>
                <a:latin typeface="Arial" charset="0"/>
                <a:cs typeface="Arial" charset="0"/>
              </a:rPr>
              <a:t>Có tính dị hướng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181600" y="5562600"/>
            <a:ext cx="20574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200">
                <a:solidFill>
                  <a:srgbClr val="0000CC"/>
                </a:solidFill>
                <a:latin typeface="Arial" charset="0"/>
                <a:cs typeface="Arial" charset="0"/>
              </a:rPr>
              <a:t>Có tính đẳng hướng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077200" y="5562600"/>
            <a:ext cx="2209800" cy="8382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200">
                <a:solidFill>
                  <a:srgbClr val="0000CC"/>
                </a:solidFill>
                <a:latin typeface="Arial" charset="0"/>
                <a:cs typeface="Arial" charset="0"/>
              </a:rPr>
              <a:t>Có tính đẳng hướng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rot="16200000" flipH="1">
            <a:off x="8382000" y="4800600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315200" y="2743200"/>
            <a:ext cx="3352800" cy="1371600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/>
            <a:r>
              <a:rPr lang="en-US" sz="1600" b="1">
                <a:solidFill>
                  <a:srgbClr val="0000CC"/>
                </a:solidFill>
                <a:latin typeface="Arial" charset="0"/>
                <a:cs typeface="Arial" charset="0"/>
              </a:rPr>
              <a:t>-</a:t>
            </a:r>
            <a:r>
              <a:rPr lang="en-US" b="1">
                <a:solidFill>
                  <a:srgbClr val="0000CC"/>
                </a:solidFill>
                <a:latin typeface="Arial" charset="0"/>
                <a:cs typeface="Arial" charset="0"/>
              </a:rPr>
              <a:t>Không có cấu trúc tinh thể.</a:t>
            </a:r>
          </a:p>
          <a:p>
            <a:pPr algn="just" eaLnBrk="0" hangingPunct="0"/>
            <a:r>
              <a:rPr lang="en-US" b="1">
                <a:solidFill>
                  <a:srgbClr val="0000CC"/>
                </a:solidFill>
                <a:latin typeface="Arial" charset="0"/>
                <a:cs typeface="Arial" charset="0"/>
              </a:rPr>
              <a:t>-Không có nhiệt độ nóng chảy xác định.</a:t>
            </a:r>
          </a:p>
          <a:p>
            <a:pPr algn="just" eaLnBrk="0" hangingPunct="0">
              <a:buFontTx/>
              <a:buChar char="-"/>
            </a:pPr>
            <a:r>
              <a:rPr lang="en-US" b="1">
                <a:solidFill>
                  <a:srgbClr val="0000CC"/>
                </a:solidFill>
                <a:latin typeface="Arial" charset="0"/>
                <a:cs typeface="Arial" charset="0"/>
              </a:rPr>
              <a:t>Không có dạng hình học xác định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5400000">
            <a:off x="8878094" y="2551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286794" y="5333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6020594" y="53332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4" grpId="0" animBg="1"/>
      <p:bldP spid="47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6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057275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thuytin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61" y="1066800"/>
            <a:ext cx="40544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6" y="4094676"/>
            <a:ext cx="4152899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asphalt_lake17-10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62" y="4094676"/>
            <a:ext cx="4054475" cy="22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162799" y="3630101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</a:rPr>
              <a:t>THỦY TINH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162799" y="6477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</a:rPr>
              <a:t>NHỰA ĐƯỜNG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50690" y="3623495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TINH THỂ THẠCH ANH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69790" y="64770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</a:rPr>
              <a:t>KIM CƯƠNG</a:t>
            </a:r>
          </a:p>
        </p:txBody>
      </p:sp>
    </p:spTree>
    <p:extLst>
      <p:ext uri="{BB962C8B-B14F-4D97-AF65-F5344CB8AC3E}">
        <p14:creationId xmlns:p14="http://schemas.microsoft.com/office/powerpoint/2010/main" val="1521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1" y="1981200"/>
            <a:ext cx="41909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85639"/>
              </p:ext>
            </p:extLst>
          </p:nvPr>
        </p:nvGraphicFramePr>
        <p:xfrm>
          <a:off x="6324600" y="1973014"/>
          <a:ext cx="4191001" cy="328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657846" imgH="3191320" progId="PBrush">
                  <p:embed/>
                </p:oleObj>
              </mc:Choice>
              <mc:Fallback>
                <p:oleObj name="Bitmap Image" r:id="rId3" imgW="2657846" imgH="319132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73014"/>
                        <a:ext cx="4191001" cy="3284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752600" y="5657672"/>
            <a:ext cx="903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i="1" dirty="0" err="1">
                <a:latin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tất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cả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rắn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đều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cấu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trúc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giống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</a:rPr>
              <a:t> hay </a:t>
            </a:r>
            <a:r>
              <a:rPr lang="en-US" sz="2400" i="1" dirty="0" err="1">
                <a:latin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</a:rPr>
              <a:t>? Ta </a:t>
            </a:r>
            <a:r>
              <a:rPr lang="en-US" sz="2400" i="1" dirty="0" err="1">
                <a:latin typeface="Times New Roman" pitchFamily="18" charset="0"/>
              </a:rPr>
              <a:t>phân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biệt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rắn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khác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dựa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dấu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hiệu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nào</a:t>
            </a:r>
            <a:r>
              <a:rPr lang="en-US" sz="2400" i="1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DC7D6-C53C-4F82-B737-69CF29866394}"/>
              </a:ext>
            </a:extLst>
          </p:cNvPr>
          <p:cNvSpPr txBox="1"/>
          <p:nvPr/>
        </p:nvSpPr>
        <p:spPr>
          <a:xfrm>
            <a:off x="4038599" y="86525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Davida" panose="02040603050506020204" pitchFamily="18" charset="0"/>
              </a:rPr>
              <a:t>CHỦ ĐỀ: CHẤT RẮN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99687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838199"/>
            <a:ext cx="7696200" cy="13219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ở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2514600" cy="2857500"/>
          </a:xfrm>
          <a:prstGeom prst="rect">
            <a:avLst/>
          </a:prstGeom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429000" y="275361"/>
            <a:ext cx="746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 THẾ NÀO LÀ CHẤT RẮN 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940530" y="3810001"/>
            <a:ext cx="26289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rắn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20838" y="2692688"/>
            <a:ext cx="410896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rắn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tinh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01172" y="4870200"/>
            <a:ext cx="4140200" cy="588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Chất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rắn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vô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altLang="en-US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endParaRPr lang="en-US" alt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4548648" y="2985075"/>
            <a:ext cx="1172190" cy="82492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548648" y="4387095"/>
            <a:ext cx="1152525" cy="77758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8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7239000" y="5562600"/>
            <a:ext cx="249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667000" y="5638800"/>
            <a:ext cx="2286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muối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8208" name="Picture 6" descr="hatmuo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40386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9" descr="QuartzCrys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76401"/>
            <a:ext cx="39624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 rot="-1439647">
            <a:off x="6477000" y="1905000"/>
            <a:ext cx="4191000" cy="3505200"/>
            <a:chOff x="2387" y="537"/>
            <a:chExt cx="3690" cy="3130"/>
          </a:xfrm>
        </p:grpSpPr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rot="19309373" flipH="1">
              <a:off x="2387" y="2077"/>
              <a:ext cx="369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82" y="537"/>
              <a:ext cx="3286" cy="3130"/>
              <a:chOff x="2582" y="537"/>
              <a:chExt cx="3286" cy="3130"/>
            </a:xfrm>
          </p:grpSpPr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 rot="19309373" flipV="1">
                <a:off x="3056" y="2259"/>
                <a:ext cx="154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6"/>
              <p:cNvSpPr>
                <a:spLocks noChangeShapeType="1"/>
              </p:cNvSpPr>
              <p:nvPr/>
            </p:nvSpPr>
            <p:spPr bwMode="auto">
              <a:xfrm rot="19309373" flipV="1">
                <a:off x="4417" y="1188"/>
                <a:ext cx="154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Line 27"/>
              <p:cNvSpPr>
                <a:spLocks noChangeShapeType="1"/>
              </p:cNvSpPr>
              <p:nvPr/>
            </p:nvSpPr>
            <p:spPr bwMode="auto">
              <a:xfrm rot="-23890627">
                <a:off x="2756" y="1763"/>
                <a:ext cx="1732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Line 28"/>
              <p:cNvSpPr>
                <a:spLocks noChangeShapeType="1"/>
              </p:cNvSpPr>
              <p:nvPr/>
            </p:nvSpPr>
            <p:spPr bwMode="auto">
              <a:xfrm rot="-23890627">
                <a:off x="3139" y="2500"/>
                <a:ext cx="1732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 rot="19309373" flipV="1">
                <a:off x="2836" y="1996"/>
                <a:ext cx="423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 rot="19309373" flipV="1">
                <a:off x="4198" y="925"/>
                <a:ext cx="424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 rot="-23890627">
                <a:off x="2970" y="1353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rot="-23890627">
                <a:off x="3499" y="2868"/>
                <a:ext cx="308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rot="-23890627">
                <a:off x="4860" y="1797"/>
                <a:ext cx="308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 rot="-23890627">
                <a:off x="3796" y="2838"/>
                <a:ext cx="1732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 rot="19309373" flipV="1">
                <a:off x="3873" y="3062"/>
                <a:ext cx="424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/>
            </p:nvSpPr>
            <p:spPr bwMode="auto">
              <a:xfrm rot="19309373" flipV="1">
                <a:off x="5235" y="2003"/>
                <a:ext cx="424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Line 37"/>
              <p:cNvSpPr>
                <a:spLocks noChangeShapeType="1"/>
              </p:cNvSpPr>
              <p:nvPr/>
            </p:nvSpPr>
            <p:spPr bwMode="auto">
              <a:xfrm rot="-23890627">
                <a:off x="4008" y="2419"/>
                <a:ext cx="1722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Line 38"/>
              <p:cNvSpPr>
                <a:spLocks noChangeShapeType="1"/>
              </p:cNvSpPr>
              <p:nvPr/>
            </p:nvSpPr>
            <p:spPr bwMode="auto">
              <a:xfrm rot="19309373" flipV="1">
                <a:off x="3910" y="2174"/>
                <a:ext cx="154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Line 39"/>
              <p:cNvSpPr>
                <a:spLocks noChangeShapeType="1"/>
              </p:cNvSpPr>
              <p:nvPr/>
            </p:nvSpPr>
            <p:spPr bwMode="auto">
              <a:xfrm rot="19309373" flipV="1">
                <a:off x="5277" y="1111"/>
                <a:ext cx="154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Line 40"/>
              <p:cNvSpPr>
                <a:spLocks noChangeShapeType="1"/>
              </p:cNvSpPr>
              <p:nvPr/>
            </p:nvSpPr>
            <p:spPr bwMode="auto">
              <a:xfrm rot="-23890627">
                <a:off x="3614" y="1671"/>
                <a:ext cx="1733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 rot="-23890627">
                <a:off x="3318" y="1716"/>
                <a:ext cx="308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Line 42"/>
              <p:cNvSpPr>
                <a:spLocks noChangeShapeType="1"/>
              </p:cNvSpPr>
              <p:nvPr/>
            </p:nvSpPr>
            <p:spPr bwMode="auto">
              <a:xfrm rot="-23890627">
                <a:off x="4690" y="645"/>
                <a:ext cx="308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Line 43"/>
              <p:cNvSpPr>
                <a:spLocks noChangeShapeType="1"/>
              </p:cNvSpPr>
              <p:nvPr/>
            </p:nvSpPr>
            <p:spPr bwMode="auto">
              <a:xfrm rot="-23890627">
                <a:off x="4703" y="537"/>
                <a:ext cx="616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 rot="-23890627">
                <a:off x="4384" y="840"/>
                <a:ext cx="1040" cy="62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Line 45"/>
              <p:cNvSpPr>
                <a:spLocks noChangeShapeType="1"/>
              </p:cNvSpPr>
              <p:nvPr/>
            </p:nvSpPr>
            <p:spPr bwMode="auto">
              <a:xfrm rot="19309373" flipV="1">
                <a:off x="4499" y="1424"/>
                <a:ext cx="1194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Line 46"/>
              <p:cNvSpPr>
                <a:spLocks noChangeShapeType="1"/>
              </p:cNvSpPr>
              <p:nvPr/>
            </p:nvSpPr>
            <p:spPr bwMode="auto">
              <a:xfrm rot="19309373" flipV="1">
                <a:off x="4975" y="1259"/>
                <a:ext cx="893" cy="86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Line 47"/>
              <p:cNvSpPr>
                <a:spLocks noChangeShapeType="1"/>
              </p:cNvSpPr>
              <p:nvPr/>
            </p:nvSpPr>
            <p:spPr bwMode="auto">
              <a:xfrm rot="19309373" flipV="1">
                <a:off x="5301" y="1146"/>
                <a:ext cx="462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Line 48"/>
              <p:cNvSpPr>
                <a:spLocks noChangeShapeType="1"/>
              </p:cNvSpPr>
              <p:nvPr/>
            </p:nvSpPr>
            <p:spPr bwMode="auto">
              <a:xfrm rot="19309373" flipV="1">
                <a:off x="2686" y="2386"/>
                <a:ext cx="501" cy="62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 rot="-23890627">
                <a:off x="2955" y="2970"/>
                <a:ext cx="347" cy="19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50"/>
              <p:cNvSpPr>
                <a:spLocks noChangeShapeType="1"/>
              </p:cNvSpPr>
              <p:nvPr/>
            </p:nvSpPr>
            <p:spPr bwMode="auto">
              <a:xfrm rot="-23890627">
                <a:off x="3130" y="2803"/>
                <a:ext cx="655" cy="86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Line 51"/>
              <p:cNvSpPr>
                <a:spLocks noChangeShapeType="1"/>
              </p:cNvSpPr>
              <p:nvPr/>
            </p:nvSpPr>
            <p:spPr bwMode="auto">
              <a:xfrm rot="19309373" flipV="1">
                <a:off x="2582" y="2084"/>
                <a:ext cx="924" cy="8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Line 52"/>
              <p:cNvSpPr>
                <a:spLocks noChangeShapeType="1"/>
              </p:cNvSpPr>
              <p:nvPr/>
            </p:nvSpPr>
            <p:spPr bwMode="auto">
              <a:xfrm rot="-23890627">
                <a:off x="3025" y="2693"/>
                <a:ext cx="1078" cy="67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276600" y="3048000"/>
            <a:ext cx="1371600" cy="1295400"/>
            <a:chOff x="768" y="1440"/>
            <a:chExt cx="864" cy="816"/>
          </a:xfrm>
        </p:grpSpPr>
        <p:sp>
          <p:nvSpPr>
            <p:cNvPr id="8246" name="AutoShape 54"/>
            <p:cNvSpPr>
              <a:spLocks noChangeArrowheads="1"/>
            </p:cNvSpPr>
            <p:nvPr/>
          </p:nvSpPr>
          <p:spPr bwMode="auto">
            <a:xfrm>
              <a:off x="768" y="1440"/>
              <a:ext cx="864" cy="816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400">
                <a:solidFill>
                  <a:srgbClr val="0000FF"/>
                </a:solidFill>
                <a:latin typeface=".VnTime" pitchFamily="34" charset="0"/>
              </a:endParaRPr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976" y="1440"/>
              <a:ext cx="0" cy="624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1000" y="2056"/>
              <a:ext cx="624" cy="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 flipH="1">
              <a:off x="768" y="2064"/>
              <a:ext cx="192" cy="192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1" name="AutoShape 59"/>
          <p:cNvSpPr>
            <a:spLocks noChangeArrowheads="1"/>
          </p:cNvSpPr>
          <p:nvPr/>
        </p:nvSpPr>
        <p:spPr bwMode="auto">
          <a:xfrm>
            <a:off x="4876800" y="304800"/>
            <a:ext cx="5334000" cy="990600"/>
          </a:xfrm>
          <a:prstGeom prst="wedgeRectCallout">
            <a:avLst>
              <a:gd name="adj1" fmla="val -24556"/>
              <a:gd name="adj2" fmla="val 842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251" grpId="0" animBg="1"/>
      <p:bldP spid="82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KẾT TINH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 descr="Vat%20Ly%2010%20SGK%20hinh%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822" y="2310487"/>
            <a:ext cx="3962400" cy="37338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43676" y="574643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05526" y="1391920"/>
            <a:ext cx="4400550" cy="4268788"/>
            <a:chOff x="2592" y="1295"/>
            <a:chExt cx="2772" cy="2689"/>
          </a:xfrm>
        </p:grpSpPr>
        <p:pic>
          <p:nvPicPr>
            <p:cNvPr id="35849" name="Picture 9" descr="03f70a976f7409079a4f15572109f29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1295"/>
              <a:ext cx="2772" cy="2689"/>
            </a:xfrm>
            <a:prstGeom prst="rect">
              <a:avLst/>
            </a:prstGeom>
            <a:noFill/>
          </p:spPr>
        </p:pic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2658" y="1718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003300"/>
                  </a:solidFill>
                </a:rPr>
                <a:t>Cl</a:t>
              </a:r>
              <a:r>
                <a:rPr lang="en-US" sz="2800" baseline="30000">
                  <a:solidFill>
                    <a:srgbClr val="003300"/>
                  </a:solidFill>
                </a:rPr>
                <a:t>-</a:t>
              </a:r>
              <a:endParaRPr lang="en-US" sz="2800">
                <a:solidFill>
                  <a:srgbClr val="003300"/>
                </a:solidFill>
              </a:endParaRP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610" y="2102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dirty="0">
                  <a:solidFill>
                    <a:srgbClr val="003300"/>
                  </a:solidFill>
                </a:rPr>
                <a:t>Na</a:t>
              </a:r>
              <a:r>
                <a:rPr lang="en-US" sz="2800" baseline="30000" dirty="0">
                  <a:solidFill>
                    <a:srgbClr val="003300"/>
                  </a:solidFill>
                </a:rPr>
                <a:t>+</a:t>
              </a:r>
              <a:endParaRPr lang="en-US" sz="2800" dirty="0">
                <a:solidFill>
                  <a:srgbClr val="0033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a%20hoc%2010%20bai%2012%20Na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1" y="1752601"/>
            <a:ext cx="2468563" cy="2043113"/>
          </a:xfrm>
          <a:prstGeom prst="rect">
            <a:avLst/>
          </a:prstGeom>
          <a:noFill/>
        </p:spPr>
      </p:pic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176589" y="3811588"/>
            <a:ext cx="617537" cy="57785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2800">
                <a:solidFill>
                  <a:schemeClr val="bg1"/>
                </a:solidFill>
              </a:rPr>
              <a:t>Cl-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457450" y="3832225"/>
            <a:ext cx="533400" cy="533400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80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Na+</a:t>
            </a:r>
          </a:p>
          <a:p>
            <a:pPr algn="just"/>
            <a:endParaRPr lang="en-US" sz="28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1" y="1143001"/>
            <a:ext cx="3300413" cy="3190875"/>
            <a:chOff x="2589" y="1211"/>
            <a:chExt cx="2934" cy="2725"/>
          </a:xfrm>
        </p:grpSpPr>
        <p:sp>
          <p:nvSpPr>
            <p:cNvPr id="4106" name="sxx13Line 2"/>
            <p:cNvSpPr>
              <a:spLocks noChangeShapeType="1"/>
            </p:cNvSpPr>
            <p:nvPr/>
          </p:nvSpPr>
          <p:spPr bwMode="auto">
            <a:xfrm>
              <a:off x="2893" y="2571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07" name="sxx13Line 3"/>
            <p:cNvSpPr>
              <a:spLocks noChangeShapeType="1"/>
            </p:cNvSpPr>
            <p:nvPr/>
          </p:nvSpPr>
          <p:spPr bwMode="auto">
            <a:xfrm>
              <a:off x="2893" y="3661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08" name="sxx13Line 4"/>
            <p:cNvSpPr>
              <a:spLocks noChangeShapeType="1"/>
            </p:cNvSpPr>
            <p:nvPr/>
          </p:nvSpPr>
          <p:spPr bwMode="auto">
            <a:xfrm flipV="1">
              <a:off x="4051" y="2571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09" name="sxx13Line 5"/>
            <p:cNvSpPr>
              <a:spLocks noChangeShapeType="1"/>
            </p:cNvSpPr>
            <p:nvPr/>
          </p:nvSpPr>
          <p:spPr bwMode="auto">
            <a:xfrm>
              <a:off x="2893" y="2571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0" name="sxx13Line 6"/>
            <p:cNvSpPr>
              <a:spLocks noChangeShapeType="1"/>
            </p:cNvSpPr>
            <p:nvPr/>
          </p:nvSpPr>
          <p:spPr bwMode="auto">
            <a:xfrm flipV="1">
              <a:off x="2893" y="2299"/>
              <a:ext cx="316" cy="27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1" name="sxx13Line 7"/>
            <p:cNvSpPr>
              <a:spLocks noChangeShapeType="1"/>
            </p:cNvSpPr>
            <p:nvPr/>
          </p:nvSpPr>
          <p:spPr bwMode="auto">
            <a:xfrm flipV="1">
              <a:off x="4051" y="2299"/>
              <a:ext cx="315" cy="27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2" name="sxx13Line 8"/>
            <p:cNvSpPr>
              <a:spLocks noChangeShapeType="1"/>
            </p:cNvSpPr>
            <p:nvPr/>
          </p:nvSpPr>
          <p:spPr bwMode="auto">
            <a:xfrm>
              <a:off x="4366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3" name="sxx13Line 9"/>
            <p:cNvSpPr>
              <a:spLocks noChangeShapeType="1"/>
            </p:cNvSpPr>
            <p:nvPr/>
          </p:nvSpPr>
          <p:spPr bwMode="auto">
            <a:xfrm flipV="1">
              <a:off x="4051" y="3388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4" name="sxx13Line 10"/>
            <p:cNvSpPr>
              <a:spLocks noChangeShapeType="1"/>
            </p:cNvSpPr>
            <p:nvPr/>
          </p:nvSpPr>
          <p:spPr bwMode="auto">
            <a:xfrm>
              <a:off x="3209" y="229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5" name="sxx13Line 11"/>
            <p:cNvSpPr>
              <a:spLocks noChangeShapeType="1"/>
            </p:cNvSpPr>
            <p:nvPr/>
          </p:nvSpPr>
          <p:spPr bwMode="auto">
            <a:xfrm>
              <a:off x="3209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6" name="sxx13Line 12"/>
            <p:cNvSpPr>
              <a:spLocks noChangeShapeType="1"/>
            </p:cNvSpPr>
            <p:nvPr/>
          </p:nvSpPr>
          <p:spPr bwMode="auto">
            <a:xfrm flipV="1">
              <a:off x="2893" y="3388"/>
              <a:ext cx="316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7" name="sxx13Line 13"/>
            <p:cNvSpPr>
              <a:spLocks noChangeShapeType="1"/>
            </p:cNvSpPr>
            <p:nvPr/>
          </p:nvSpPr>
          <p:spPr bwMode="auto">
            <a:xfrm>
              <a:off x="3209" y="3388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8" name="sxx13Line 2"/>
            <p:cNvSpPr>
              <a:spLocks noChangeShapeType="1"/>
            </p:cNvSpPr>
            <p:nvPr/>
          </p:nvSpPr>
          <p:spPr bwMode="auto">
            <a:xfrm>
              <a:off x="2589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19" name="sxx13Line 3"/>
            <p:cNvSpPr>
              <a:spLocks noChangeShapeType="1"/>
            </p:cNvSpPr>
            <p:nvPr/>
          </p:nvSpPr>
          <p:spPr bwMode="auto">
            <a:xfrm>
              <a:off x="2589" y="3936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0" name="sxx13Line 4"/>
            <p:cNvSpPr>
              <a:spLocks noChangeShapeType="1"/>
            </p:cNvSpPr>
            <p:nvPr/>
          </p:nvSpPr>
          <p:spPr bwMode="auto">
            <a:xfrm flipV="1">
              <a:off x="3746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1" name="sxx13Line 5"/>
            <p:cNvSpPr>
              <a:spLocks noChangeShapeType="1"/>
            </p:cNvSpPr>
            <p:nvPr/>
          </p:nvSpPr>
          <p:spPr bwMode="auto">
            <a:xfrm>
              <a:off x="2589" y="2847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2" name="sxx13Line 6"/>
            <p:cNvSpPr>
              <a:spLocks noChangeShapeType="1"/>
            </p:cNvSpPr>
            <p:nvPr/>
          </p:nvSpPr>
          <p:spPr bwMode="auto">
            <a:xfrm flipV="1">
              <a:off x="2589" y="2573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3" name="sxx13Line 7"/>
            <p:cNvSpPr>
              <a:spLocks noChangeShapeType="1"/>
            </p:cNvSpPr>
            <p:nvPr/>
          </p:nvSpPr>
          <p:spPr bwMode="auto">
            <a:xfrm flipV="1">
              <a:off x="3746" y="2573"/>
              <a:ext cx="316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4" name="sxx13Line 9"/>
            <p:cNvSpPr>
              <a:spLocks noChangeShapeType="1"/>
            </p:cNvSpPr>
            <p:nvPr/>
          </p:nvSpPr>
          <p:spPr bwMode="auto">
            <a:xfrm flipV="1">
              <a:off x="3746" y="3663"/>
              <a:ext cx="316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5" name="sxx13Line 12"/>
            <p:cNvSpPr>
              <a:spLocks noChangeShapeType="1"/>
            </p:cNvSpPr>
            <p:nvPr/>
          </p:nvSpPr>
          <p:spPr bwMode="auto">
            <a:xfrm flipV="1">
              <a:off x="2589" y="3663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6" name="sxx13Line 2"/>
            <p:cNvSpPr>
              <a:spLocks noChangeShapeType="1"/>
            </p:cNvSpPr>
            <p:nvPr/>
          </p:nvSpPr>
          <p:spPr bwMode="auto">
            <a:xfrm>
              <a:off x="2903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7" name="sxx13Line 4"/>
            <p:cNvSpPr>
              <a:spLocks noChangeShapeType="1"/>
            </p:cNvSpPr>
            <p:nvPr/>
          </p:nvSpPr>
          <p:spPr bwMode="auto">
            <a:xfrm flipV="1">
              <a:off x="4058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8" name="sxx13Line 5"/>
            <p:cNvSpPr>
              <a:spLocks noChangeShapeType="1"/>
            </p:cNvSpPr>
            <p:nvPr/>
          </p:nvSpPr>
          <p:spPr bwMode="auto">
            <a:xfrm>
              <a:off x="2903" y="1484"/>
              <a:ext cx="1155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29" name="sxx13Line 6"/>
            <p:cNvSpPr>
              <a:spLocks noChangeShapeType="1"/>
            </p:cNvSpPr>
            <p:nvPr/>
          </p:nvSpPr>
          <p:spPr bwMode="auto">
            <a:xfrm flipV="1">
              <a:off x="2903" y="1211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0" name="sxx13Line 7"/>
            <p:cNvSpPr>
              <a:spLocks noChangeShapeType="1"/>
            </p:cNvSpPr>
            <p:nvPr/>
          </p:nvSpPr>
          <p:spPr bwMode="auto">
            <a:xfrm flipV="1">
              <a:off x="4058" y="1211"/>
              <a:ext cx="317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1" name="sxx13Line 8"/>
            <p:cNvSpPr>
              <a:spLocks noChangeShapeType="1"/>
            </p:cNvSpPr>
            <p:nvPr/>
          </p:nvSpPr>
          <p:spPr bwMode="auto">
            <a:xfrm>
              <a:off x="4361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2" name="sxx13Line 10"/>
            <p:cNvSpPr>
              <a:spLocks noChangeShapeType="1"/>
            </p:cNvSpPr>
            <p:nvPr/>
          </p:nvSpPr>
          <p:spPr bwMode="auto">
            <a:xfrm>
              <a:off x="3218" y="1211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3" name="sxx13Line 11"/>
            <p:cNvSpPr>
              <a:spLocks noChangeShapeType="1"/>
            </p:cNvSpPr>
            <p:nvPr/>
          </p:nvSpPr>
          <p:spPr bwMode="auto">
            <a:xfrm>
              <a:off x="3218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4" name="sxx13Line 3"/>
            <p:cNvSpPr>
              <a:spLocks noChangeShapeType="1"/>
            </p:cNvSpPr>
            <p:nvPr/>
          </p:nvSpPr>
          <p:spPr bwMode="auto">
            <a:xfrm>
              <a:off x="4050" y="2573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5" name="sxx13Line 4"/>
            <p:cNvSpPr>
              <a:spLocks noChangeShapeType="1"/>
            </p:cNvSpPr>
            <p:nvPr/>
          </p:nvSpPr>
          <p:spPr bwMode="auto">
            <a:xfrm flipV="1">
              <a:off x="5208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6" name="sxx13Line 5"/>
            <p:cNvSpPr>
              <a:spLocks noChangeShapeType="1"/>
            </p:cNvSpPr>
            <p:nvPr/>
          </p:nvSpPr>
          <p:spPr bwMode="auto">
            <a:xfrm>
              <a:off x="4050" y="1484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7" name="sxx13Line 7"/>
            <p:cNvSpPr>
              <a:spLocks noChangeShapeType="1"/>
            </p:cNvSpPr>
            <p:nvPr/>
          </p:nvSpPr>
          <p:spPr bwMode="auto">
            <a:xfrm flipV="1">
              <a:off x="5208" y="1211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8" name="sxx13Line 8"/>
            <p:cNvSpPr>
              <a:spLocks noChangeShapeType="1"/>
            </p:cNvSpPr>
            <p:nvPr/>
          </p:nvSpPr>
          <p:spPr bwMode="auto">
            <a:xfrm>
              <a:off x="5523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39" name="sxx13Line 9"/>
            <p:cNvSpPr>
              <a:spLocks noChangeShapeType="1"/>
            </p:cNvSpPr>
            <p:nvPr/>
          </p:nvSpPr>
          <p:spPr bwMode="auto">
            <a:xfrm flipV="1">
              <a:off x="5208" y="2300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0" name="sxx13Line 10"/>
            <p:cNvSpPr>
              <a:spLocks noChangeShapeType="1"/>
            </p:cNvSpPr>
            <p:nvPr/>
          </p:nvSpPr>
          <p:spPr bwMode="auto">
            <a:xfrm>
              <a:off x="4366" y="1211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1" name="sxx13Line 13"/>
            <p:cNvSpPr>
              <a:spLocks noChangeShapeType="1"/>
            </p:cNvSpPr>
            <p:nvPr/>
          </p:nvSpPr>
          <p:spPr bwMode="auto">
            <a:xfrm>
              <a:off x="4366" y="2300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2" name="sxx13Line 3"/>
            <p:cNvSpPr>
              <a:spLocks noChangeShapeType="1"/>
            </p:cNvSpPr>
            <p:nvPr/>
          </p:nvSpPr>
          <p:spPr bwMode="auto">
            <a:xfrm>
              <a:off x="4046" y="3661"/>
              <a:ext cx="11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3" name="sxx13Line 8"/>
            <p:cNvSpPr>
              <a:spLocks noChangeShapeType="1"/>
            </p:cNvSpPr>
            <p:nvPr/>
          </p:nvSpPr>
          <p:spPr bwMode="auto">
            <a:xfrm>
              <a:off x="5520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4" name="sxx13Line 9"/>
            <p:cNvSpPr>
              <a:spLocks noChangeShapeType="1"/>
            </p:cNvSpPr>
            <p:nvPr/>
          </p:nvSpPr>
          <p:spPr bwMode="auto">
            <a:xfrm flipV="1">
              <a:off x="5205" y="3388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5" name="sxx13Line 13"/>
            <p:cNvSpPr>
              <a:spLocks noChangeShapeType="1"/>
            </p:cNvSpPr>
            <p:nvPr/>
          </p:nvSpPr>
          <p:spPr bwMode="auto">
            <a:xfrm>
              <a:off x="4361" y="3388"/>
              <a:ext cx="11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6" name="sxx13Line 3"/>
            <p:cNvSpPr>
              <a:spLocks noChangeShapeType="1"/>
            </p:cNvSpPr>
            <p:nvPr/>
          </p:nvSpPr>
          <p:spPr bwMode="auto">
            <a:xfrm>
              <a:off x="3741" y="3936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7" name="sxx13Line 4"/>
            <p:cNvSpPr>
              <a:spLocks noChangeShapeType="1"/>
            </p:cNvSpPr>
            <p:nvPr/>
          </p:nvSpPr>
          <p:spPr bwMode="auto">
            <a:xfrm flipV="1">
              <a:off x="4898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8" name="sxx13Line 5"/>
            <p:cNvSpPr>
              <a:spLocks noChangeShapeType="1"/>
            </p:cNvSpPr>
            <p:nvPr/>
          </p:nvSpPr>
          <p:spPr bwMode="auto">
            <a:xfrm>
              <a:off x="3741" y="2847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49" name="sxx13Line 7"/>
            <p:cNvSpPr>
              <a:spLocks noChangeShapeType="1"/>
            </p:cNvSpPr>
            <p:nvPr/>
          </p:nvSpPr>
          <p:spPr bwMode="auto">
            <a:xfrm flipV="1">
              <a:off x="4898" y="2573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0" name="sxx13Line 8"/>
            <p:cNvSpPr>
              <a:spLocks noChangeShapeType="1"/>
            </p:cNvSpPr>
            <p:nvPr/>
          </p:nvSpPr>
          <p:spPr bwMode="auto">
            <a:xfrm>
              <a:off x="5213" y="2573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1" name="sxx13Line 9"/>
            <p:cNvSpPr>
              <a:spLocks noChangeShapeType="1"/>
            </p:cNvSpPr>
            <p:nvPr/>
          </p:nvSpPr>
          <p:spPr bwMode="auto">
            <a:xfrm flipV="1">
              <a:off x="4898" y="3663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2" name="sxx13Line 2"/>
            <p:cNvSpPr>
              <a:spLocks noChangeShapeType="1"/>
            </p:cNvSpPr>
            <p:nvPr/>
          </p:nvSpPr>
          <p:spPr bwMode="auto">
            <a:xfrm>
              <a:off x="2589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3" name="sxx13Line 4"/>
            <p:cNvSpPr>
              <a:spLocks noChangeShapeType="1"/>
            </p:cNvSpPr>
            <p:nvPr/>
          </p:nvSpPr>
          <p:spPr bwMode="auto">
            <a:xfrm flipV="1">
              <a:off x="3746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4" name="sxx13Line 5"/>
            <p:cNvSpPr>
              <a:spLocks noChangeShapeType="1"/>
            </p:cNvSpPr>
            <p:nvPr/>
          </p:nvSpPr>
          <p:spPr bwMode="auto">
            <a:xfrm>
              <a:off x="2589" y="175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5" name="sxx13Line 6"/>
            <p:cNvSpPr>
              <a:spLocks noChangeShapeType="1"/>
            </p:cNvSpPr>
            <p:nvPr/>
          </p:nvSpPr>
          <p:spPr bwMode="auto">
            <a:xfrm flipV="1">
              <a:off x="2589" y="1485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6" name="sxx13Line 7"/>
            <p:cNvSpPr>
              <a:spLocks noChangeShapeType="1"/>
            </p:cNvSpPr>
            <p:nvPr/>
          </p:nvSpPr>
          <p:spPr bwMode="auto">
            <a:xfrm flipV="1">
              <a:off x="3746" y="1485"/>
              <a:ext cx="316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7" name="sxx13Line 10"/>
            <p:cNvSpPr>
              <a:spLocks noChangeShapeType="1"/>
            </p:cNvSpPr>
            <p:nvPr/>
          </p:nvSpPr>
          <p:spPr bwMode="auto">
            <a:xfrm>
              <a:off x="2904" y="1485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8" name="sxx13Line 4"/>
            <p:cNvSpPr>
              <a:spLocks noChangeShapeType="1"/>
            </p:cNvSpPr>
            <p:nvPr/>
          </p:nvSpPr>
          <p:spPr bwMode="auto">
            <a:xfrm flipV="1">
              <a:off x="4898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59" name="sxx13Line 5"/>
            <p:cNvSpPr>
              <a:spLocks noChangeShapeType="1"/>
            </p:cNvSpPr>
            <p:nvPr/>
          </p:nvSpPr>
          <p:spPr bwMode="auto">
            <a:xfrm>
              <a:off x="3741" y="175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60" name="sxx13Line 7"/>
            <p:cNvSpPr>
              <a:spLocks noChangeShapeType="1"/>
            </p:cNvSpPr>
            <p:nvPr/>
          </p:nvSpPr>
          <p:spPr bwMode="auto">
            <a:xfrm flipV="1">
              <a:off x="4898" y="1485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61" name="sxx13Line 10"/>
            <p:cNvSpPr>
              <a:spLocks noChangeShapeType="1"/>
            </p:cNvSpPr>
            <p:nvPr/>
          </p:nvSpPr>
          <p:spPr bwMode="auto">
            <a:xfrm>
              <a:off x="4056" y="1485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162" name="Oval 66"/>
          <p:cNvSpPr>
            <a:spLocks noChangeArrowheads="1"/>
          </p:cNvSpPr>
          <p:nvPr/>
        </p:nvSpPr>
        <p:spPr bwMode="auto">
          <a:xfrm>
            <a:off x="4424364" y="42164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3" name="Oval 67"/>
          <p:cNvSpPr>
            <a:spLocks noChangeArrowheads="1"/>
          </p:cNvSpPr>
          <p:nvPr/>
        </p:nvSpPr>
        <p:spPr bwMode="auto">
          <a:xfrm>
            <a:off x="7053264" y="17145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4" name="Oval 68"/>
          <p:cNvSpPr>
            <a:spLocks noChangeArrowheads="1"/>
          </p:cNvSpPr>
          <p:nvPr/>
        </p:nvSpPr>
        <p:spPr bwMode="auto">
          <a:xfrm>
            <a:off x="7002464" y="42291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5" name="Oval 69"/>
          <p:cNvSpPr>
            <a:spLocks noChangeArrowheads="1"/>
          </p:cNvSpPr>
          <p:nvPr/>
        </p:nvSpPr>
        <p:spPr bwMode="auto">
          <a:xfrm>
            <a:off x="7675564" y="10668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6" name="Oval 70"/>
          <p:cNvSpPr>
            <a:spLocks noChangeArrowheads="1"/>
          </p:cNvSpPr>
          <p:nvPr/>
        </p:nvSpPr>
        <p:spPr bwMode="auto">
          <a:xfrm>
            <a:off x="7726364" y="36068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7" name="Oval 71"/>
          <p:cNvSpPr>
            <a:spLocks noChangeArrowheads="1"/>
          </p:cNvSpPr>
          <p:nvPr/>
        </p:nvSpPr>
        <p:spPr bwMode="auto">
          <a:xfrm>
            <a:off x="5097464" y="36322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8" name="Oval 72"/>
          <p:cNvSpPr>
            <a:spLocks noChangeArrowheads="1"/>
          </p:cNvSpPr>
          <p:nvPr/>
        </p:nvSpPr>
        <p:spPr bwMode="auto">
          <a:xfrm>
            <a:off x="4868863" y="39370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69" name="Oval 73"/>
          <p:cNvSpPr>
            <a:spLocks noChangeArrowheads="1"/>
          </p:cNvSpPr>
          <p:nvPr/>
        </p:nvSpPr>
        <p:spPr bwMode="auto">
          <a:xfrm>
            <a:off x="4487863" y="3022600"/>
            <a:ext cx="152400" cy="152400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5783263" y="17780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1" name="Oval 75"/>
          <p:cNvSpPr>
            <a:spLocks noChangeArrowheads="1"/>
          </p:cNvSpPr>
          <p:nvPr/>
        </p:nvSpPr>
        <p:spPr bwMode="auto">
          <a:xfrm>
            <a:off x="7434263" y="39624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7764463" y="24130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3" name="Oval 77"/>
          <p:cNvSpPr>
            <a:spLocks noChangeArrowheads="1"/>
          </p:cNvSpPr>
          <p:nvPr/>
        </p:nvSpPr>
        <p:spPr bwMode="auto">
          <a:xfrm>
            <a:off x="6469063" y="11176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5783263" y="42418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4792664" y="26289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6" name="Oval 80"/>
          <p:cNvSpPr>
            <a:spLocks noChangeArrowheads="1"/>
          </p:cNvSpPr>
          <p:nvPr/>
        </p:nvSpPr>
        <p:spPr bwMode="auto">
          <a:xfrm>
            <a:off x="6075364" y="13843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7" name="Oval 81"/>
          <p:cNvSpPr>
            <a:spLocks noChangeArrowheads="1"/>
          </p:cNvSpPr>
          <p:nvPr/>
        </p:nvSpPr>
        <p:spPr bwMode="auto">
          <a:xfrm>
            <a:off x="6075364" y="39116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8" name="Oval 82"/>
          <p:cNvSpPr>
            <a:spLocks noChangeArrowheads="1"/>
          </p:cNvSpPr>
          <p:nvPr/>
        </p:nvSpPr>
        <p:spPr bwMode="auto">
          <a:xfrm>
            <a:off x="6469063" y="3644900"/>
            <a:ext cx="152400" cy="152400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79" name="Oval 83"/>
          <p:cNvSpPr>
            <a:spLocks noChangeArrowheads="1"/>
          </p:cNvSpPr>
          <p:nvPr/>
        </p:nvSpPr>
        <p:spPr bwMode="auto">
          <a:xfrm>
            <a:off x="6126163" y="2717800"/>
            <a:ext cx="152400" cy="152400"/>
          </a:xfrm>
          <a:prstGeom prst="ellipse">
            <a:avLst/>
          </a:prstGeom>
          <a:solidFill>
            <a:schemeClr val="tx1">
              <a:alpha val="8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0" name="Oval 84"/>
          <p:cNvSpPr>
            <a:spLocks noChangeArrowheads="1"/>
          </p:cNvSpPr>
          <p:nvPr/>
        </p:nvSpPr>
        <p:spPr bwMode="auto">
          <a:xfrm>
            <a:off x="7358064" y="26543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1" name="Oval 85"/>
          <p:cNvSpPr>
            <a:spLocks noChangeArrowheads="1"/>
          </p:cNvSpPr>
          <p:nvPr/>
        </p:nvSpPr>
        <p:spPr bwMode="auto">
          <a:xfrm>
            <a:off x="5707064" y="29464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2" name="Oval 86"/>
          <p:cNvSpPr>
            <a:spLocks noChangeArrowheads="1"/>
          </p:cNvSpPr>
          <p:nvPr/>
        </p:nvSpPr>
        <p:spPr bwMode="auto">
          <a:xfrm>
            <a:off x="6392864" y="2336800"/>
            <a:ext cx="274637" cy="274638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3" name="Oval 87"/>
          <p:cNvSpPr>
            <a:spLocks noChangeArrowheads="1"/>
          </p:cNvSpPr>
          <p:nvPr/>
        </p:nvSpPr>
        <p:spPr bwMode="auto">
          <a:xfrm>
            <a:off x="5173663" y="2400300"/>
            <a:ext cx="152400" cy="152400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7421563" y="1435100"/>
            <a:ext cx="152400" cy="152400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7091363" y="3048000"/>
            <a:ext cx="152400" cy="152400"/>
          </a:xfrm>
          <a:prstGeom prst="ellipse">
            <a:avLst/>
          </a:prstGeom>
          <a:solidFill>
            <a:schemeClr val="tx1">
              <a:alpha val="8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5110163" y="1066800"/>
            <a:ext cx="228600" cy="22860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4462463" y="1701800"/>
            <a:ext cx="228600" cy="22860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4843463" y="1422400"/>
            <a:ext cx="152400" cy="152400"/>
          </a:xfrm>
          <a:prstGeom prst="ellipse">
            <a:avLst/>
          </a:prstGeom>
          <a:solidFill>
            <a:schemeClr val="tx1">
              <a:alpha val="8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8305799" y="990600"/>
            <a:ext cx="3232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8381999" y="1905000"/>
            <a:ext cx="3232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8305799" y="2743200"/>
            <a:ext cx="3579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57150" y="234782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2514600" y="4724400"/>
            <a:ext cx="5334000" cy="685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CHẤT RẮN KẾT TINH</a:t>
            </a:r>
          </a:p>
        </p:txBody>
      </p:sp>
      <p:sp>
        <p:nvSpPr>
          <p:cNvPr id="4196" name="AutoShape 100"/>
          <p:cNvSpPr>
            <a:spLocks noChangeArrowheads="1"/>
          </p:cNvSpPr>
          <p:nvPr/>
        </p:nvSpPr>
        <p:spPr bwMode="auto">
          <a:xfrm>
            <a:off x="5257800" y="1143000"/>
            <a:ext cx="4876800" cy="2971800"/>
          </a:xfrm>
          <a:prstGeom prst="cloudCallout">
            <a:avLst>
              <a:gd name="adj1" fmla="val -63444"/>
              <a:gd name="adj2" fmla="val 5155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63" name="Picture 15" descr="C:\Documents and Settings\TAM COI DE THUONG\My Documents\Downloads\thi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4216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5" name="Text Box 159"/>
          <p:cNvSpPr txBox="1">
            <a:spLocks noChangeArrowheads="1"/>
          </p:cNvSpPr>
          <p:nvPr/>
        </p:nvSpPr>
        <p:spPr bwMode="auto">
          <a:xfrm>
            <a:off x="8153400" y="3784938"/>
            <a:ext cx="38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VTCB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249 L 0.00833 0.00416 L -0.00834 -0.02544 L 1.94444E-6 -0.01249 Z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249 L 0.00833 0.00416 L -0.00834 -0.02544 L 1.94444E-6 -0.01249 Z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10" dur="2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16" dur="2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19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22" dur="20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25" dur="20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28" dur="2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31" dur="2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34" dur="20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37" dur="20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40" dur="2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2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43" dur="20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46" dur="2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0" presetClass="path" presetSubtype="0" repeatCount="indefinite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49" dur="20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0" presetClass="path" presetSubtype="0" repeatCount="indefinite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52" dur="2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4" presetID="0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58" dur="2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0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61" dur="2000" fill="hold"/>
                                        <p:tgtEl>
                                          <p:spTgt spid="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64" dur="2000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0" presetClass="path" presetSubtype="0" repeatCount="indefinite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67" dur="2000" fill="hold"/>
                                        <p:tgtEl>
                                          <p:spTgt spid="4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70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2" presetID="0" presetClass="path" presetSubtype="0" repeatCount="indefinite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73" dur="2000" fill="hold"/>
                                        <p:tgtEl>
                                          <p:spTgt spid="4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8" presetID="0" presetClass="path" presetSubtype="0" repeatCount="indefinite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79" dur="20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1" presetID="0" presetClass="path" presetSubtype="0" repeatCount="indefinite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82" dur="2000" fill="hold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62" grpId="0" animBg="1"/>
      <p:bldP spid="4162" grpId="1" animBg="1"/>
      <p:bldP spid="4162" grpId="2" animBg="1"/>
      <p:bldP spid="4163" grpId="0" animBg="1"/>
      <p:bldP spid="4163" grpId="1" animBg="1"/>
      <p:bldP spid="4163" grpId="2" animBg="1"/>
      <p:bldP spid="4164" grpId="0" animBg="1"/>
      <p:bldP spid="4164" grpId="1" animBg="1"/>
      <p:bldP spid="4164" grpId="2" animBg="1"/>
      <p:bldP spid="4165" grpId="0" animBg="1"/>
      <p:bldP spid="4165" grpId="1" animBg="1"/>
      <p:bldP spid="4165" grpId="2" animBg="1"/>
      <p:bldP spid="4166" grpId="0" animBg="1"/>
      <p:bldP spid="4166" grpId="1" animBg="1"/>
      <p:bldP spid="4166" grpId="2" animBg="1"/>
      <p:bldP spid="4167" grpId="0" animBg="1"/>
      <p:bldP spid="4167" grpId="1" animBg="1"/>
      <p:bldP spid="4167" grpId="2" animBg="1"/>
      <p:bldP spid="4168" grpId="0" animBg="1"/>
      <p:bldP spid="4168" grpId="1" animBg="1"/>
      <p:bldP spid="4168" grpId="2" animBg="1"/>
      <p:bldP spid="4169" grpId="0" animBg="1"/>
      <p:bldP spid="4169" grpId="1" animBg="1"/>
      <p:bldP spid="4169" grpId="2" animBg="1"/>
      <p:bldP spid="4170" grpId="0" animBg="1"/>
      <p:bldP spid="4170" grpId="1" animBg="1"/>
      <p:bldP spid="4170" grpId="2" animBg="1"/>
      <p:bldP spid="4171" grpId="0" animBg="1"/>
      <p:bldP spid="4171" grpId="1" animBg="1"/>
      <p:bldP spid="4171" grpId="2" animBg="1"/>
      <p:bldP spid="4172" grpId="0" animBg="1"/>
      <p:bldP spid="4172" grpId="1" animBg="1"/>
      <p:bldP spid="4172" grpId="2" animBg="1"/>
      <p:bldP spid="4173" grpId="0" animBg="1"/>
      <p:bldP spid="4173" grpId="1" animBg="1"/>
      <p:bldP spid="4173" grpId="2" animBg="1"/>
      <p:bldP spid="4174" grpId="0" animBg="1"/>
      <p:bldP spid="4174" grpId="1" animBg="1"/>
      <p:bldP spid="4174" grpId="2" animBg="1"/>
      <p:bldP spid="4175" grpId="0" animBg="1"/>
      <p:bldP spid="4175" grpId="1" animBg="1"/>
      <p:bldP spid="4175" grpId="2" animBg="1"/>
      <p:bldP spid="4176" grpId="0" animBg="1"/>
      <p:bldP spid="4176" grpId="1" animBg="1"/>
      <p:bldP spid="4176" grpId="2" animBg="1"/>
      <p:bldP spid="4177" grpId="0" animBg="1"/>
      <p:bldP spid="4177" grpId="1" animBg="1"/>
      <p:bldP spid="4177" grpId="2" animBg="1"/>
      <p:bldP spid="4178" grpId="0" animBg="1"/>
      <p:bldP spid="4178" grpId="1" animBg="1"/>
      <p:bldP spid="4178" grpId="2" animBg="1"/>
      <p:bldP spid="4179" grpId="0" animBg="1"/>
      <p:bldP spid="4179" grpId="1" animBg="1"/>
      <p:bldP spid="4179" grpId="2" animBg="1"/>
      <p:bldP spid="4180" grpId="0" animBg="1"/>
      <p:bldP spid="4180" grpId="1" animBg="1"/>
      <p:bldP spid="4180" grpId="2" animBg="1"/>
      <p:bldP spid="4181" grpId="0" animBg="1"/>
      <p:bldP spid="4181" grpId="1" animBg="1"/>
      <p:bldP spid="4181" grpId="2" animBg="1"/>
      <p:bldP spid="4182" grpId="0" animBg="1"/>
      <p:bldP spid="4182" grpId="1" animBg="1"/>
      <p:bldP spid="4182" grpId="2" animBg="1"/>
      <p:bldP spid="4183" grpId="0" animBg="1"/>
      <p:bldP spid="4183" grpId="1" animBg="1"/>
      <p:bldP spid="4183" grpId="2" animBg="1"/>
      <p:bldP spid="4184" grpId="0" animBg="1"/>
      <p:bldP spid="4184" grpId="1" animBg="1"/>
      <p:bldP spid="4184" grpId="2" animBg="1"/>
      <p:bldP spid="4185" grpId="0" animBg="1"/>
      <p:bldP spid="4185" grpId="1" animBg="1"/>
      <p:bldP spid="4185" grpId="2" animBg="1"/>
      <p:bldP spid="4186" grpId="0" animBg="1"/>
      <p:bldP spid="4186" grpId="1" animBg="1"/>
      <p:bldP spid="4186" grpId="2" animBg="1"/>
      <p:bldP spid="4187" grpId="0" animBg="1"/>
      <p:bldP spid="4187" grpId="1" animBg="1"/>
      <p:bldP spid="4187" grpId="2" animBg="1"/>
      <p:bldP spid="4188" grpId="0" animBg="1"/>
      <p:bldP spid="4188" grpId="1" animBg="1"/>
      <p:bldP spid="4188" grpId="2" animBg="1"/>
      <p:bldP spid="4190" grpId="0"/>
      <p:bldP spid="4191" grpId="0"/>
      <p:bldP spid="4192" grpId="0"/>
      <p:bldP spid="4193" grpId="0"/>
      <p:bldP spid="4194" grpId="0" animBg="1"/>
      <p:bldP spid="4194" grpId="1" animBg="1"/>
      <p:bldP spid="4196" grpId="0" animBg="1"/>
      <p:bldP spid="4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019799" y="1992689"/>
            <a:ext cx="4343401" cy="3056990"/>
            <a:chOff x="2064" y="1545"/>
            <a:chExt cx="3408" cy="2343"/>
          </a:xfrm>
        </p:grpSpPr>
        <p:pic>
          <p:nvPicPr>
            <p:cNvPr id="14418" name="Picture 82" descr="http://upload.wikimedia.org/wikipedia/commons/thumb/5/5f/Graphite-layers-side-3D-balls.png/120px-Graphite-layers-side-3D-balls.pn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064" y="1584"/>
              <a:ext cx="2256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83" descr="120px-Graphite-sheet-3D-bal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44" y="2928"/>
              <a:ext cx="153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4282" y="1545"/>
              <a:ext cx="1190" cy="2151"/>
              <a:chOff x="4282" y="1545"/>
              <a:chExt cx="1190" cy="2151"/>
            </a:xfrm>
          </p:grpSpPr>
          <p:pic>
            <p:nvPicPr>
              <p:cNvPr id="14421" name="Picture 85" descr="72px-Graphite-unit-cell-3D-ball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82" y="1728"/>
                <a:ext cx="1190" cy="1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22" name="Text Box 86"/>
              <p:cNvSpPr txBox="1">
                <a:spLocks noChangeArrowheads="1"/>
              </p:cNvSpPr>
              <p:nvPr/>
            </p:nvSpPr>
            <p:spPr bwMode="auto">
              <a:xfrm>
                <a:off x="4320" y="1545"/>
                <a:ext cx="7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>
                    <a:solidFill>
                      <a:srgbClr val="003300"/>
                    </a:solidFill>
                  </a:rPr>
                  <a:t>C</a:t>
                </a:r>
              </a:p>
            </p:txBody>
          </p:sp>
        </p:grpSp>
      </p:grp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6456680" y="579872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im cuong - cau truc tinh th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85" y="1839216"/>
            <a:ext cx="2534115" cy="202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kim cuo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19" y="4184891"/>
            <a:ext cx="2124304" cy="161382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448945" y="583178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2905443" y="3447226"/>
            <a:ext cx="40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</a:t>
            </a:r>
          </a:p>
        </p:txBody>
      </p:sp>
      <p:sp>
        <p:nvSpPr>
          <p:cNvPr id="14429" name="AutoShape 93"/>
          <p:cNvSpPr>
            <a:spLocks noChangeArrowheads="1"/>
          </p:cNvSpPr>
          <p:nvPr/>
        </p:nvSpPr>
        <p:spPr bwMode="auto">
          <a:xfrm>
            <a:off x="6645275" y="175677"/>
            <a:ext cx="4343400" cy="1676400"/>
          </a:xfrm>
          <a:prstGeom prst="wedgeRoundRectCallout">
            <a:avLst>
              <a:gd name="adj1" fmla="val -63440"/>
              <a:gd name="adj2" fmla="val 451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52400" y="230168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 RẮN KẾT TINH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28600" y="687368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3" grpId="0"/>
      <p:bldP spid="14427" grpId="0"/>
      <p:bldP spid="14428" grpId="0"/>
      <p:bldP spid="14429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1057</Words>
  <Application>Microsoft Office PowerPoint</Application>
  <PresentationFormat>Widescreen</PresentationFormat>
  <Paragraphs>122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Arial</vt:lpstr>
      <vt:lpstr>Calibri</vt:lpstr>
      <vt:lpstr>Tahoma</vt:lpstr>
      <vt:lpstr>Times New Roman</vt:lpstr>
      <vt:lpstr>Trebuchet MS</vt:lpstr>
      <vt:lpstr>UTM Davida</vt:lpstr>
      <vt:lpstr>Wingdings</vt:lpstr>
      <vt:lpstr>Office Theme</vt:lpstr>
      <vt:lpstr>Bitmap Image</vt:lpstr>
      <vt:lpstr>CHƯƠNG VII:  CHẤT RẮN VÀ CHẤT LỎNG  SỰ CHUYỂN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</dc:creator>
  <cp:lastModifiedBy>VIEN DO</cp:lastModifiedBy>
  <cp:revision>27</cp:revision>
  <dcterms:created xsi:type="dcterms:W3CDTF">2020-05-15T12:49:51Z</dcterms:created>
  <dcterms:modified xsi:type="dcterms:W3CDTF">2021-04-24T02:12:26Z</dcterms:modified>
</cp:coreProperties>
</file>