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audio3.wav" ContentType="audio/x-wav"/>
  <Override PartName="/ppt/media/audio4.wav" ContentType="audio/x-wav"/>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708" r:id="rId2"/>
    <p:sldMasterId id="2147483720" r:id="rId3"/>
    <p:sldMasterId id="2147483732" r:id="rId4"/>
    <p:sldMasterId id="2147483744" r:id="rId5"/>
  </p:sldMasterIdLst>
  <p:notesMasterIdLst>
    <p:notesMasterId r:id="rId44"/>
  </p:notesMasterIdLst>
  <p:sldIdLst>
    <p:sldId id="364" r:id="rId6"/>
    <p:sldId id="257" r:id="rId7"/>
    <p:sldId id="258" r:id="rId8"/>
    <p:sldId id="267" r:id="rId9"/>
    <p:sldId id="261" r:id="rId10"/>
    <p:sldId id="264" r:id="rId11"/>
    <p:sldId id="260" r:id="rId12"/>
    <p:sldId id="4157" r:id="rId13"/>
    <p:sldId id="266" r:id="rId14"/>
    <p:sldId id="365" r:id="rId15"/>
    <p:sldId id="4158" r:id="rId16"/>
    <p:sldId id="4159" r:id="rId17"/>
    <p:sldId id="4162" r:id="rId18"/>
    <p:sldId id="4163" r:id="rId19"/>
    <p:sldId id="4164" r:id="rId20"/>
    <p:sldId id="4165" r:id="rId21"/>
    <p:sldId id="4166" r:id="rId22"/>
    <p:sldId id="4167" r:id="rId23"/>
    <p:sldId id="4168" r:id="rId24"/>
    <p:sldId id="4169" r:id="rId25"/>
    <p:sldId id="4170" r:id="rId26"/>
    <p:sldId id="4171" r:id="rId27"/>
    <p:sldId id="4172" r:id="rId28"/>
    <p:sldId id="4174" r:id="rId29"/>
    <p:sldId id="4175" r:id="rId30"/>
    <p:sldId id="381" r:id="rId31"/>
    <p:sldId id="4156" r:id="rId32"/>
    <p:sldId id="4176" r:id="rId33"/>
    <p:sldId id="4177" r:id="rId34"/>
    <p:sldId id="4178" r:id="rId35"/>
    <p:sldId id="4179" r:id="rId36"/>
    <p:sldId id="4180" r:id="rId37"/>
    <p:sldId id="4181" r:id="rId38"/>
    <p:sldId id="4182" r:id="rId39"/>
    <p:sldId id="4183" r:id="rId40"/>
    <p:sldId id="4184" r:id="rId41"/>
    <p:sldId id="4185" r:id="rId42"/>
    <p:sldId id="339" r:id="rId43"/>
  </p:sldIdLst>
  <p:sldSz cx="12192000" cy="6858000"/>
  <p:notesSz cx="6858000" cy="9144000"/>
  <p:embeddedFontLst>
    <p:embeddedFont>
      <p:font typeface=".VnFreeH" panose="020B7200000000000000" pitchFamily="34" charset="0"/>
      <p:regular r:id="rId45"/>
    </p:embeddedFont>
    <p:embeddedFont>
      <p:font typeface="Arial Black" panose="020B0A04020102020204" pitchFamily="34" charset="0"/>
      <p:bold r:id="rId46"/>
    </p:embeddedFont>
    <p:embeddedFont>
      <p:font typeface="Bookman Old Style" panose="02050604050505020204" pitchFamily="18"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Road Rage" pitchFamily="50" charset="0"/>
      <p:regular r:id="rId57"/>
    </p:embeddedFont>
    <p:embeddedFont>
      <p:font typeface="Roboto" panose="02000000000000000000" pitchFamily="2" charset="0"/>
      <p:regular r:id="rId58"/>
      <p:bold r:id="rId59"/>
      <p:italic r:id="rId60"/>
      <p:boldItalic r:id="rId61"/>
    </p:embeddedFont>
    <p:embeddedFont>
      <p:font typeface="Roboto Black" panose="02000000000000000000" pitchFamily="2" charset="0"/>
      <p:bold r:id="rId62"/>
      <p:boldItalic r:id="rId63"/>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0000"/>
    <a:srgbClr val="006999"/>
    <a:srgbClr val="316B8F"/>
    <a:srgbClr val="FFFF00"/>
    <a:srgbClr val="00FF01"/>
    <a:srgbClr val="F5F5F5"/>
    <a:srgbClr val="FE0000"/>
    <a:srgbClr val="9EC6DE"/>
    <a:srgbClr val="73ACCF"/>
    <a:srgbClr val="F9F0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554" autoAdjust="0"/>
  </p:normalViewPr>
  <p:slideViewPr>
    <p:cSldViewPr snapToGrid="0">
      <p:cViewPr varScale="1">
        <p:scale>
          <a:sx n="87" d="100"/>
          <a:sy n="87" d="100"/>
        </p:scale>
        <p:origin x="94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0.fntdata"/><Relationship Id="rId6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3334F4-BED4-4657-9316-3C0F6797D794}" type="datetimeFigureOut">
              <a:rPr lang="vi-VN" smtClean="0"/>
              <a:t>03/12/2022</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7EC417-4AA1-4EC0-A9ED-469F0F8997E8}" type="slidenum">
              <a:rPr lang="vi-VN" smtClean="0"/>
              <a:t>‹#›</a:t>
            </a:fld>
            <a:endParaRPr lang="vi-VN"/>
          </a:p>
        </p:txBody>
      </p:sp>
    </p:spTree>
    <p:extLst>
      <p:ext uri="{BB962C8B-B14F-4D97-AF65-F5344CB8AC3E}">
        <p14:creationId xmlns:p14="http://schemas.microsoft.com/office/powerpoint/2010/main" val="1249285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52988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Giới thiệu về bài học mới, mục tiêu của bài</a:t>
            </a:r>
          </a:p>
        </p:txBody>
      </p:sp>
      <p:sp>
        <p:nvSpPr>
          <p:cNvPr id="4" name="Slide Number Placeholder 3"/>
          <p:cNvSpPr>
            <a:spLocks noGrp="1"/>
          </p:cNvSpPr>
          <p:nvPr>
            <p:ph type="sldNum" sz="quarter" idx="5"/>
          </p:nvPr>
        </p:nvSpPr>
        <p:spPr/>
        <p:txBody>
          <a:bodyPr/>
          <a:lstStyle/>
          <a:p>
            <a:fld id="{617EC417-4AA1-4EC0-A9ED-469F0F8997E8}" type="slidenum">
              <a:rPr lang="vi-VN" smtClean="0"/>
              <a:t>10</a:t>
            </a:fld>
            <a:endParaRPr lang="vi-VN"/>
          </a:p>
        </p:txBody>
      </p:sp>
    </p:spTree>
    <p:extLst>
      <p:ext uri="{BB962C8B-B14F-4D97-AF65-F5344CB8AC3E}">
        <p14:creationId xmlns:p14="http://schemas.microsoft.com/office/powerpoint/2010/main" val="1086686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Nội dung và kiến thức cần đạt trong tiết 1</a:t>
            </a:r>
          </a:p>
        </p:txBody>
      </p:sp>
      <p:sp>
        <p:nvSpPr>
          <p:cNvPr id="4" name="Slide Number Placeholder 3"/>
          <p:cNvSpPr>
            <a:spLocks noGrp="1"/>
          </p:cNvSpPr>
          <p:nvPr>
            <p:ph type="sldNum" sz="quarter" idx="5"/>
          </p:nvPr>
        </p:nvSpPr>
        <p:spPr/>
        <p:txBody>
          <a:bodyPr/>
          <a:lstStyle/>
          <a:p>
            <a:fld id="{617EC417-4AA1-4EC0-A9ED-469F0F8997E8}" type="slidenum">
              <a:rPr lang="vi-VN" smtClean="0"/>
              <a:t>11</a:t>
            </a:fld>
            <a:endParaRPr lang="vi-VN"/>
          </a:p>
        </p:txBody>
      </p:sp>
    </p:spTree>
    <p:extLst>
      <p:ext uri="{BB962C8B-B14F-4D97-AF65-F5344CB8AC3E}">
        <p14:creationId xmlns:p14="http://schemas.microsoft.com/office/powerpoint/2010/main" val="2525845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HS liên tưởng, liên hệ với thực tế trên đường đến trường, đi chơi, xem ti vi, sách báo...</a:t>
            </a:r>
          </a:p>
        </p:txBody>
      </p:sp>
      <p:sp>
        <p:nvSpPr>
          <p:cNvPr id="4" name="Slide Number Placeholder 3"/>
          <p:cNvSpPr>
            <a:spLocks noGrp="1"/>
          </p:cNvSpPr>
          <p:nvPr>
            <p:ph type="sldNum" sz="quarter" idx="5"/>
          </p:nvPr>
        </p:nvSpPr>
        <p:spPr/>
        <p:txBody>
          <a:bodyPr/>
          <a:lstStyle/>
          <a:p>
            <a:fld id="{617EC417-4AA1-4EC0-A9ED-469F0F8997E8}" type="slidenum">
              <a:rPr lang="vi-VN" smtClean="0"/>
              <a:t>12</a:t>
            </a:fld>
            <a:endParaRPr lang="vi-VN"/>
          </a:p>
        </p:txBody>
      </p:sp>
    </p:spTree>
    <p:extLst>
      <p:ext uri="{BB962C8B-B14F-4D97-AF65-F5344CB8AC3E}">
        <p14:creationId xmlns:p14="http://schemas.microsoft.com/office/powerpoint/2010/main" val="1350192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Đặt câu hỏi vì sao gọi là đèn xanh, đèn đỏ</a:t>
            </a:r>
          </a:p>
        </p:txBody>
      </p:sp>
      <p:sp>
        <p:nvSpPr>
          <p:cNvPr id="4" name="Slide Number Placeholder 3"/>
          <p:cNvSpPr>
            <a:spLocks noGrp="1"/>
          </p:cNvSpPr>
          <p:nvPr>
            <p:ph type="sldNum" sz="quarter" idx="5"/>
          </p:nvPr>
        </p:nvSpPr>
        <p:spPr/>
        <p:txBody>
          <a:bodyPr/>
          <a:lstStyle/>
          <a:p>
            <a:fld id="{617EC417-4AA1-4EC0-A9ED-469F0F8997E8}" type="slidenum">
              <a:rPr lang="vi-VN" smtClean="0"/>
              <a:t>13</a:t>
            </a:fld>
            <a:endParaRPr lang="vi-VN"/>
          </a:p>
        </p:txBody>
      </p:sp>
    </p:spTree>
    <p:extLst>
      <p:ext uri="{BB962C8B-B14F-4D97-AF65-F5344CB8AC3E}">
        <p14:creationId xmlns:p14="http://schemas.microsoft.com/office/powerpoint/2010/main" val="3735434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Giải thích thêm về vai trò của đèn giao thông</a:t>
            </a:r>
          </a:p>
        </p:txBody>
      </p:sp>
      <p:sp>
        <p:nvSpPr>
          <p:cNvPr id="4" name="Slide Number Placeholder 3"/>
          <p:cNvSpPr>
            <a:spLocks noGrp="1"/>
          </p:cNvSpPr>
          <p:nvPr>
            <p:ph type="sldNum" sz="quarter" idx="5"/>
          </p:nvPr>
        </p:nvSpPr>
        <p:spPr/>
        <p:txBody>
          <a:bodyPr/>
          <a:lstStyle/>
          <a:p>
            <a:fld id="{617EC417-4AA1-4EC0-A9ED-469F0F8997E8}" type="slidenum">
              <a:rPr lang="vi-VN" smtClean="0"/>
              <a:t>14</a:t>
            </a:fld>
            <a:endParaRPr lang="vi-VN"/>
          </a:p>
        </p:txBody>
      </p:sp>
    </p:spTree>
    <p:extLst>
      <p:ext uri="{BB962C8B-B14F-4D97-AF65-F5344CB8AC3E}">
        <p14:creationId xmlns:p14="http://schemas.microsoft.com/office/powerpoint/2010/main" val="3302047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giải thích về ngã ba, ngã tư</a:t>
            </a:r>
          </a:p>
        </p:txBody>
      </p:sp>
      <p:sp>
        <p:nvSpPr>
          <p:cNvPr id="4" name="Slide Number Placeholder 3"/>
          <p:cNvSpPr>
            <a:spLocks noGrp="1"/>
          </p:cNvSpPr>
          <p:nvPr>
            <p:ph type="sldNum" sz="quarter" idx="5"/>
          </p:nvPr>
        </p:nvSpPr>
        <p:spPr/>
        <p:txBody>
          <a:bodyPr/>
          <a:lstStyle/>
          <a:p>
            <a:fld id="{617EC417-4AA1-4EC0-A9ED-469F0F8997E8}" type="slidenum">
              <a:rPr lang="vi-VN" smtClean="0"/>
              <a:t>15</a:t>
            </a:fld>
            <a:endParaRPr lang="vi-VN"/>
          </a:p>
        </p:txBody>
      </p:sp>
    </p:spTree>
    <p:extLst>
      <p:ext uri="{BB962C8B-B14F-4D97-AF65-F5344CB8AC3E}">
        <p14:creationId xmlns:p14="http://schemas.microsoft.com/office/powerpoint/2010/main" val="647902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Giải thích về cách đặt đèn</a:t>
            </a:r>
          </a:p>
        </p:txBody>
      </p:sp>
      <p:sp>
        <p:nvSpPr>
          <p:cNvPr id="4" name="Slide Number Placeholder 3"/>
          <p:cNvSpPr>
            <a:spLocks noGrp="1"/>
          </p:cNvSpPr>
          <p:nvPr>
            <p:ph type="sldNum" sz="quarter" idx="5"/>
          </p:nvPr>
        </p:nvSpPr>
        <p:spPr/>
        <p:txBody>
          <a:bodyPr/>
          <a:lstStyle/>
          <a:p>
            <a:fld id="{617EC417-4AA1-4EC0-A9ED-469F0F8997E8}" type="slidenum">
              <a:rPr lang="vi-VN" smtClean="0"/>
              <a:t>16</a:t>
            </a:fld>
            <a:endParaRPr lang="vi-VN"/>
          </a:p>
        </p:txBody>
      </p:sp>
    </p:spTree>
    <p:extLst>
      <p:ext uri="{BB962C8B-B14F-4D97-AF65-F5344CB8AC3E}">
        <p14:creationId xmlns:p14="http://schemas.microsoft.com/office/powerpoint/2010/main" val="679469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Giải thích thêm vì sao sử dụng 3 màu này làm đèn</a:t>
            </a:r>
          </a:p>
        </p:txBody>
      </p:sp>
      <p:sp>
        <p:nvSpPr>
          <p:cNvPr id="4" name="Slide Number Placeholder 3"/>
          <p:cNvSpPr>
            <a:spLocks noGrp="1"/>
          </p:cNvSpPr>
          <p:nvPr>
            <p:ph type="sldNum" sz="quarter" idx="5"/>
          </p:nvPr>
        </p:nvSpPr>
        <p:spPr/>
        <p:txBody>
          <a:bodyPr/>
          <a:lstStyle/>
          <a:p>
            <a:fld id="{617EC417-4AA1-4EC0-A9ED-469F0F8997E8}" type="slidenum">
              <a:rPr lang="vi-VN" smtClean="0"/>
              <a:t>17</a:t>
            </a:fld>
            <a:endParaRPr lang="vi-VN"/>
          </a:p>
        </p:txBody>
      </p:sp>
    </p:spTree>
    <p:extLst>
      <p:ext uri="{BB962C8B-B14F-4D97-AF65-F5344CB8AC3E}">
        <p14:creationId xmlns:p14="http://schemas.microsoft.com/office/powerpoint/2010/main" val="2836023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Nói thêm về việc người tham gia giao thông phải tuân thủ luật giao thông. Liên hệ thực tế</a:t>
            </a:r>
          </a:p>
        </p:txBody>
      </p:sp>
      <p:sp>
        <p:nvSpPr>
          <p:cNvPr id="4" name="Slide Number Placeholder 3"/>
          <p:cNvSpPr>
            <a:spLocks noGrp="1"/>
          </p:cNvSpPr>
          <p:nvPr>
            <p:ph type="sldNum" sz="quarter" idx="5"/>
          </p:nvPr>
        </p:nvSpPr>
        <p:spPr/>
        <p:txBody>
          <a:bodyPr/>
          <a:lstStyle/>
          <a:p>
            <a:fld id="{617EC417-4AA1-4EC0-A9ED-469F0F8997E8}" type="slidenum">
              <a:rPr lang="vi-VN" smtClean="0"/>
              <a:t>18</a:t>
            </a:fld>
            <a:endParaRPr lang="vi-VN"/>
          </a:p>
        </p:txBody>
      </p:sp>
    </p:spTree>
    <p:extLst>
      <p:ext uri="{BB962C8B-B14F-4D97-AF65-F5344CB8AC3E}">
        <p14:creationId xmlns:p14="http://schemas.microsoft.com/office/powerpoint/2010/main" val="620920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và cảnh báo HS tham gia giao thông an toàn</a:t>
            </a:r>
          </a:p>
        </p:txBody>
      </p:sp>
      <p:sp>
        <p:nvSpPr>
          <p:cNvPr id="4" name="Slide Number Placeholder 3"/>
          <p:cNvSpPr>
            <a:spLocks noGrp="1"/>
          </p:cNvSpPr>
          <p:nvPr>
            <p:ph type="sldNum" sz="quarter" idx="5"/>
          </p:nvPr>
        </p:nvSpPr>
        <p:spPr/>
        <p:txBody>
          <a:bodyPr/>
          <a:lstStyle/>
          <a:p>
            <a:fld id="{617EC417-4AA1-4EC0-A9ED-469F0F8997E8}" type="slidenum">
              <a:rPr lang="vi-VN" smtClean="0"/>
              <a:t>19</a:t>
            </a:fld>
            <a:endParaRPr lang="vi-VN"/>
          </a:p>
        </p:txBody>
      </p:sp>
    </p:spTree>
    <p:extLst>
      <p:ext uri="{BB962C8B-B14F-4D97-AF65-F5344CB8AC3E}">
        <p14:creationId xmlns:p14="http://schemas.microsoft.com/office/powerpoint/2010/main" val="2291807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Nhấn nút </a:t>
            </a:r>
            <a:r>
              <a:rPr lang="vi-VN" b="1"/>
              <a:t>CHƠI </a:t>
            </a:r>
            <a:r>
              <a:rPr lang="vi-VN"/>
              <a:t>để bắt đầu trò chơi. Luật chơi: trả lời câu hỏi. Trả lời đúng đội thắng, trả lời sai, đội thua.</a:t>
            </a:r>
          </a:p>
        </p:txBody>
      </p:sp>
      <p:sp>
        <p:nvSpPr>
          <p:cNvPr id="4" name="Slide Number Placeholder 3"/>
          <p:cNvSpPr>
            <a:spLocks noGrp="1"/>
          </p:cNvSpPr>
          <p:nvPr>
            <p:ph type="sldNum" sz="quarter" idx="5"/>
          </p:nvPr>
        </p:nvSpPr>
        <p:spPr/>
        <p:txBody>
          <a:bodyPr/>
          <a:lstStyle/>
          <a:p>
            <a:fld id="{617EC417-4AA1-4EC0-A9ED-469F0F8997E8}" type="slidenum">
              <a:rPr lang="vi-VN" smtClean="0"/>
              <a:t>2</a:t>
            </a:fld>
            <a:endParaRPr lang="vi-VN"/>
          </a:p>
        </p:txBody>
      </p:sp>
    </p:spTree>
    <p:extLst>
      <p:ext uri="{BB962C8B-B14F-4D97-AF65-F5344CB8AC3E}">
        <p14:creationId xmlns:p14="http://schemas.microsoft.com/office/powerpoint/2010/main" val="181585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Giải thích việc đèn báo sai ảnh hưởng đến giao thông như thế nào</a:t>
            </a:r>
          </a:p>
        </p:txBody>
      </p:sp>
      <p:sp>
        <p:nvSpPr>
          <p:cNvPr id="4" name="Slide Number Placeholder 3"/>
          <p:cNvSpPr>
            <a:spLocks noGrp="1"/>
          </p:cNvSpPr>
          <p:nvPr>
            <p:ph type="sldNum" sz="quarter" idx="5"/>
          </p:nvPr>
        </p:nvSpPr>
        <p:spPr/>
        <p:txBody>
          <a:bodyPr/>
          <a:lstStyle/>
          <a:p>
            <a:fld id="{617EC417-4AA1-4EC0-A9ED-469F0F8997E8}" type="slidenum">
              <a:rPr lang="vi-VN" smtClean="0"/>
              <a:t>20</a:t>
            </a:fld>
            <a:endParaRPr lang="vi-VN"/>
          </a:p>
        </p:txBody>
      </p:sp>
    </p:spTree>
    <p:extLst>
      <p:ext uri="{BB962C8B-B14F-4D97-AF65-F5344CB8AC3E}">
        <p14:creationId xmlns:p14="http://schemas.microsoft.com/office/powerpoint/2010/main" val="1311570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Vì sao đèn sáng theo nguyên tắc này</a:t>
            </a:r>
          </a:p>
        </p:txBody>
      </p:sp>
      <p:sp>
        <p:nvSpPr>
          <p:cNvPr id="4" name="Slide Number Placeholder 3"/>
          <p:cNvSpPr>
            <a:spLocks noGrp="1"/>
          </p:cNvSpPr>
          <p:nvPr>
            <p:ph type="sldNum" sz="quarter" idx="5"/>
          </p:nvPr>
        </p:nvSpPr>
        <p:spPr/>
        <p:txBody>
          <a:bodyPr/>
          <a:lstStyle/>
          <a:p>
            <a:fld id="{617EC417-4AA1-4EC0-A9ED-469F0F8997E8}" type="slidenum">
              <a:rPr lang="vi-VN" smtClean="0"/>
              <a:t>21</a:t>
            </a:fld>
            <a:endParaRPr lang="vi-VN"/>
          </a:p>
        </p:txBody>
      </p:sp>
    </p:spTree>
    <p:extLst>
      <p:ext uri="{BB962C8B-B14F-4D97-AF65-F5344CB8AC3E}">
        <p14:creationId xmlns:p14="http://schemas.microsoft.com/office/powerpoint/2010/main" val="22656783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Giải thích kỹ hơn nguyên tắc này. Lấy ví dụ</a:t>
            </a:r>
          </a:p>
        </p:txBody>
      </p:sp>
      <p:sp>
        <p:nvSpPr>
          <p:cNvPr id="4" name="Slide Number Placeholder 3"/>
          <p:cNvSpPr>
            <a:spLocks noGrp="1"/>
          </p:cNvSpPr>
          <p:nvPr>
            <p:ph type="sldNum" sz="quarter" idx="5"/>
          </p:nvPr>
        </p:nvSpPr>
        <p:spPr/>
        <p:txBody>
          <a:bodyPr/>
          <a:lstStyle/>
          <a:p>
            <a:fld id="{617EC417-4AA1-4EC0-A9ED-469F0F8997E8}" type="slidenum">
              <a:rPr lang="vi-VN" smtClean="0"/>
              <a:t>22</a:t>
            </a:fld>
            <a:endParaRPr lang="vi-VN"/>
          </a:p>
        </p:txBody>
      </p:sp>
    </p:spTree>
    <p:extLst>
      <p:ext uri="{BB962C8B-B14F-4D97-AF65-F5344CB8AC3E}">
        <p14:creationId xmlns:p14="http://schemas.microsoft.com/office/powerpoint/2010/main" val="4036376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Cảnh báo thực tế một số ngã tư không có đèn giao thông đã xảy ra tai nạn</a:t>
            </a:r>
          </a:p>
        </p:txBody>
      </p:sp>
      <p:sp>
        <p:nvSpPr>
          <p:cNvPr id="4" name="Slide Number Placeholder 3"/>
          <p:cNvSpPr>
            <a:spLocks noGrp="1"/>
          </p:cNvSpPr>
          <p:nvPr>
            <p:ph type="sldNum" sz="quarter" idx="5"/>
          </p:nvPr>
        </p:nvSpPr>
        <p:spPr/>
        <p:txBody>
          <a:bodyPr/>
          <a:lstStyle/>
          <a:p>
            <a:fld id="{617EC417-4AA1-4EC0-A9ED-469F0F8997E8}" type="slidenum">
              <a:rPr lang="vi-VN" smtClean="0"/>
              <a:t>23</a:t>
            </a:fld>
            <a:endParaRPr lang="vi-VN"/>
          </a:p>
        </p:txBody>
      </p:sp>
    </p:spTree>
    <p:extLst>
      <p:ext uri="{BB962C8B-B14F-4D97-AF65-F5344CB8AC3E}">
        <p14:creationId xmlns:p14="http://schemas.microsoft.com/office/powerpoint/2010/main" val="796410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Chào tạm biệt các bạn nhỏ và hẹn gặp lại trong bài học tới.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42335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Nhắc lại nội dung tiết 1, giới thiệu về nội dung tiết 2</a:t>
            </a:r>
          </a:p>
        </p:txBody>
      </p:sp>
      <p:sp>
        <p:nvSpPr>
          <p:cNvPr id="4" name="Slide Number Placeholder 3"/>
          <p:cNvSpPr>
            <a:spLocks noGrp="1"/>
          </p:cNvSpPr>
          <p:nvPr>
            <p:ph type="sldNum" sz="quarter" idx="5"/>
          </p:nvPr>
        </p:nvSpPr>
        <p:spPr/>
        <p:txBody>
          <a:bodyPr/>
          <a:lstStyle/>
          <a:p>
            <a:fld id="{617EC417-4AA1-4EC0-A9ED-469F0F8997E8}" type="slidenum">
              <a:rPr lang="vi-VN" smtClean="0"/>
              <a:t>25</a:t>
            </a:fld>
            <a:endParaRPr lang="vi-VN"/>
          </a:p>
        </p:txBody>
      </p:sp>
    </p:spTree>
    <p:extLst>
      <p:ext uri="{BB962C8B-B14F-4D97-AF65-F5344CB8AC3E}">
        <p14:creationId xmlns:p14="http://schemas.microsoft.com/office/powerpoint/2010/main" val="2332271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chuột vào ô đáp án. GV giải thích thêm sau khi đưa ra đáp án đúng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1731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chuột vào ô đáp án. GV giải thích thêm sau khi đưa ra đáp án đúng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06015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chuột vào ô đáp án. GV giải thích thêm sau khi đưa ra đáp án đúng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366207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Hướng dẫn HS </a:t>
            </a:r>
            <a:r>
              <a:rPr kumimoji="0" lang="vi-VN" sz="1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thiện bảng 1 trang 56 </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6410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Bấm vào các đáp án. Trả lời đúng, dây co nghiêng về đội. Trả lời sai, dây co nghiêng về đội còn lại</a:t>
            </a:r>
          </a:p>
        </p:txBody>
      </p:sp>
      <p:sp>
        <p:nvSpPr>
          <p:cNvPr id="4" name="Slide Number Placeholder 3"/>
          <p:cNvSpPr>
            <a:spLocks noGrp="1"/>
          </p:cNvSpPr>
          <p:nvPr>
            <p:ph type="sldNum" sz="quarter" idx="5"/>
          </p:nvPr>
        </p:nvSpPr>
        <p:spPr/>
        <p:txBody>
          <a:bodyPr/>
          <a:lstStyle/>
          <a:p>
            <a:fld id="{617EC417-4AA1-4EC0-A9ED-469F0F8997E8}" type="slidenum">
              <a:rPr lang="vi-VN" smtClean="0"/>
              <a:t>3</a:t>
            </a:fld>
            <a:endParaRPr lang="vi-VN"/>
          </a:p>
        </p:txBody>
      </p:sp>
    </p:spTree>
    <p:extLst>
      <p:ext uri="{BB962C8B-B14F-4D97-AF65-F5344CB8AC3E}">
        <p14:creationId xmlns:p14="http://schemas.microsoft.com/office/powerpoint/2010/main" val="1392943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Gợi ý HS nội dung hoàn thiện. Khuyến khích HS nêu thêm suy nghĩ, nhận thức của HS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44119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Gợi ý HS nội dung hoàn thiện. Khuyến khích HS nêu thêm suy nghĩ, nhận thức của HS</a:t>
            </a:r>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9968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Yêu cầu HS hoàn thiện nội dung trang 57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4167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Gợi ý HS nội dung hoàn thiện. Khuyến khích HS nêu thêm suy nghĩ, nhận thức của HS</a:t>
            </a:r>
          </a:p>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9017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Dẫn dắt HS suy nghĩ, tưởng tượng nên vẽ mô hình như thế nào?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059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Đặt ra các câu hỏi về yêu cầu của mô hình như chiều dài, rộng, cao, cần có những gì?</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330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Đưa ra kích thước cụ thể, cân đối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60362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Các nhóm cử đại diện lên trình bày. GV chỉ ra điểm tốt, điểm chưa tốt, đề nghị HS chỉnh sửa, hoàn thiện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6431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Chào tạm biệt các bạn nhỏ và hẹn gặp lại trong bài học tới.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EC417-4AA1-4EC0-A9ED-469F0F8997E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06127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4</a:t>
            </a:fld>
            <a:endParaRPr lang="vi-VN"/>
          </a:p>
        </p:txBody>
      </p:sp>
    </p:spTree>
    <p:extLst>
      <p:ext uri="{BB962C8B-B14F-4D97-AF65-F5344CB8AC3E}">
        <p14:creationId xmlns:p14="http://schemas.microsoft.com/office/powerpoint/2010/main" val="1025296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5</a:t>
            </a:fld>
            <a:endParaRPr lang="vi-VN"/>
          </a:p>
        </p:txBody>
      </p:sp>
    </p:spTree>
    <p:extLst>
      <p:ext uri="{BB962C8B-B14F-4D97-AF65-F5344CB8AC3E}">
        <p14:creationId xmlns:p14="http://schemas.microsoft.com/office/powerpoint/2010/main" val="403514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6</a:t>
            </a:fld>
            <a:endParaRPr lang="vi-VN"/>
          </a:p>
        </p:txBody>
      </p:sp>
    </p:spTree>
    <p:extLst>
      <p:ext uri="{BB962C8B-B14F-4D97-AF65-F5344CB8AC3E}">
        <p14:creationId xmlns:p14="http://schemas.microsoft.com/office/powerpoint/2010/main" val="303392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7</a:t>
            </a:fld>
            <a:endParaRPr lang="vi-VN"/>
          </a:p>
        </p:txBody>
      </p:sp>
    </p:spTree>
    <p:extLst>
      <p:ext uri="{BB962C8B-B14F-4D97-AF65-F5344CB8AC3E}">
        <p14:creationId xmlns:p14="http://schemas.microsoft.com/office/powerpoint/2010/main" val="552538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8</a:t>
            </a:fld>
            <a:endParaRPr lang="vi-VN"/>
          </a:p>
        </p:txBody>
      </p:sp>
    </p:spTree>
    <p:extLst>
      <p:ext uri="{BB962C8B-B14F-4D97-AF65-F5344CB8AC3E}">
        <p14:creationId xmlns:p14="http://schemas.microsoft.com/office/powerpoint/2010/main" val="3557378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Bấm vào các đáp án. Trả lời đúng, dây co nghiêng về đội. Trả lời sai, dây co nghiêng về đội còn lại</a:t>
            </a:r>
          </a:p>
          <a:p>
            <a:endParaRPr lang="vi-VN"/>
          </a:p>
        </p:txBody>
      </p:sp>
      <p:sp>
        <p:nvSpPr>
          <p:cNvPr id="4" name="Slide Number Placeholder 3"/>
          <p:cNvSpPr>
            <a:spLocks noGrp="1"/>
          </p:cNvSpPr>
          <p:nvPr>
            <p:ph type="sldNum" sz="quarter" idx="5"/>
          </p:nvPr>
        </p:nvSpPr>
        <p:spPr/>
        <p:txBody>
          <a:bodyPr/>
          <a:lstStyle/>
          <a:p>
            <a:fld id="{617EC417-4AA1-4EC0-A9ED-469F0F8997E8}" type="slidenum">
              <a:rPr lang="vi-VN" smtClean="0"/>
              <a:t>9</a:t>
            </a:fld>
            <a:endParaRPr lang="vi-VN"/>
          </a:p>
        </p:txBody>
      </p:sp>
    </p:spTree>
    <p:extLst>
      <p:ext uri="{BB962C8B-B14F-4D97-AF65-F5344CB8AC3E}">
        <p14:creationId xmlns:p14="http://schemas.microsoft.com/office/powerpoint/2010/main" val="69865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DF907-8C6C-6432-AB1E-ED78374F50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2353EC4-22E9-A48D-ED0E-F2A87714527F}"/>
              </a:ext>
            </a:extLst>
          </p:cNvPr>
          <p:cNvSpPr>
            <a:spLocks noGrp="1"/>
          </p:cNvSpPr>
          <p:nvPr>
            <p:ph type="subTitle" idx="1"/>
          </p:nvPr>
        </p:nvSpPr>
        <p:spPr>
          <a:xfrm>
            <a:off x="1524000" y="3602038"/>
            <a:ext cx="9144000" cy="1655762"/>
          </a:xfrm>
        </p:spPr>
        <p:txBody>
          <a:bodyPr/>
          <a:lstStyle>
            <a:lvl1pPr marL="0" indent="0" algn="ctr">
              <a:buNone/>
              <a:defRPr sz="2400">
                <a:latin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7A71A3E-6317-DB8B-AA35-F4C8CD4D9D46}"/>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C3515CAB-6C38-85CB-213E-DC1B81C052B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6FB7D1-6EBE-D09D-5CC1-05F3D4F7B8F6}"/>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90752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71CC-37C2-8BD5-BCA4-1C6083630DF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D98F724-2E1C-781F-317B-508FF7DD72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1ED045-2206-68C7-7670-57B132137916}"/>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2A048AE8-3CC1-CB2E-CAF9-E698377E73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4DB52B-6EC7-C0EA-EB1D-6949EB9EB2F8}"/>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881231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1E999-F0B4-788F-BCBC-FF55E53E90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C29058A-9E68-A09A-AB5A-7E4B8DEFF2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7B472A5-8A13-AD2E-1767-B0E205290982}"/>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1B5AA601-0CCE-7939-A6C4-F91AB7FC64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6D52938-05A9-E27E-DCFE-C9B81806B33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39402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03/12/2022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24103833"/>
      </p:ext>
    </p:extLst>
  </p:cSld>
  <p:clrMapOvr>
    <a:masterClrMapping/>
  </p:clrMapOvr>
  <p:transition spd="slow">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03/12/2022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560248352"/>
      </p:ext>
    </p:extLst>
  </p:cSld>
  <p:clrMapOvr>
    <a:masterClrMapping/>
  </p:clrMapOvr>
  <p:transition spd="slow">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03/12/2022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74708170"/>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03/12/2022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20804448"/>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03/12/2022</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382052489"/>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03/12/2022</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611279165"/>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03/12/2022</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38320577"/>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03/12/2022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35041162"/>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E4F4-642C-4749-70E4-01B0E47B167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5E682E5-7C9C-58E0-1FAF-51F1396A60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DFDC8AD-C382-A5A8-4B1A-323E74721AD3}"/>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23656C22-FE7E-BA5F-F6EB-826015F0DB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A8C0C8-6B0A-5FBE-5C93-17138AF8875A}"/>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9565598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03/12/2022</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947769528"/>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03/12/2022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064055802"/>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03/12/2022</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715004704"/>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EDF8C-2E8D-3EAE-83B2-2658041421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BFB882A-E043-11AF-540F-F72B10DDE9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7A25108-32E6-CA1A-318D-EC9F8AAECCA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1240BD94-A2AE-7F23-6955-34507BADC18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BA2D74-33E4-8429-29D7-2A1924A0830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406195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77BBC-0C51-FBA5-5BF4-DDB463C45A5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C9F697B-8B6F-D537-55B6-89FA5D877C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FF2FEEF-5DCC-5977-E0BE-C6BD88C8D3D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36E8E929-55EB-7883-0E90-59F01AD0A6E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2FA1A7C-CE16-F0D6-7B9B-0AC196D75863}"/>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091184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EE320-800C-8111-D8C2-C29F5D41F36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01AABE2-4019-BC7D-9688-6D50DA6A08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AECCA-F9B3-CDF7-BD3A-95B8F75E6C29}"/>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D21E8A96-6C24-8497-51F1-8F61AE56F32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68EC826-69E6-E2B9-62E9-D2D1B57CA5A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41995548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ACCA-5DDA-D76D-AEBA-FFD3AB88FE1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61BFE7-E91F-384C-0509-4F2F5DF2EFC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FB484F8-380F-AB51-1873-A766DBCA51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C984EB6-E07D-41F9-21E7-DCFB9E2BDC92}"/>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30C0FEBA-68D5-9447-0628-5F17F156742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275946-146E-B01E-2AB6-814193ABBF1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139267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BDA4-C858-9112-85FE-70CB9200C90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8F565C-BA9F-69BF-6188-A6F914F936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3A0568-06D5-3F40-7504-1EC339732A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28CC294-7AA6-E28D-09C2-4FD147C5F5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F7E406-182C-BF2D-2DC4-176A2A59A9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0E6CCF-8040-D15E-43F7-41BB2371EAF5}"/>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8" name="Footer Placeholder 7">
            <a:extLst>
              <a:ext uri="{FF2B5EF4-FFF2-40B4-BE49-F238E27FC236}">
                <a16:creationId xmlns:a16="http://schemas.microsoft.com/office/drawing/2014/main" id="{949E6A2D-91B1-EA49-7F0C-9469189D5C9A}"/>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8AEF7E9-7DE8-17E6-BCFE-B4B84668FEC1}"/>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526609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C0A02-8C2C-591B-77BD-A29EE67CE50D}"/>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3351BDF-83C8-2CEC-9CFC-B54BCAB24544}"/>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4" name="Footer Placeholder 3">
            <a:extLst>
              <a:ext uri="{FF2B5EF4-FFF2-40B4-BE49-F238E27FC236}">
                <a16:creationId xmlns:a16="http://schemas.microsoft.com/office/drawing/2014/main" id="{266906CE-5432-96FF-79E6-369076BF78C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D7F9F8EC-C74D-CE1F-72BC-E8DE663230A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831541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B82D6-AC18-D365-6D20-E671BAEB2B34}"/>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3" name="Footer Placeholder 2">
            <a:extLst>
              <a:ext uri="{FF2B5EF4-FFF2-40B4-BE49-F238E27FC236}">
                <a16:creationId xmlns:a16="http://schemas.microsoft.com/office/drawing/2014/main" id="{897E2BF8-3025-B1D0-2205-5E5F7FCBE3C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D54241A-BF70-FB21-75D5-F1505B79F9A7}"/>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2149464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1B43-4B19-32E2-921D-27D10B632A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BDC6C98-5193-9A75-6991-EDAD56AEEC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FC6F6-FF48-C0EE-CB61-CF95C4810B5A}"/>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9BF33D2E-79E2-67E7-DB0F-BE17A07B47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8FCCD33-4B6F-F7A6-03E8-BBE93B54A04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3266803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2C886-4890-288D-E589-EAEA90EBF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CE56FDE-EEB7-5247-E58A-3D2D37EA42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2302565-1323-71C7-D6F4-E1B0D2F180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DBE0A4-B245-5325-B8B9-EE09C54F02A0}"/>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6D36A6ED-8A3A-1C99-09C8-52AF5EF8A18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C27CB335-3E16-EB87-9677-4AE83ED2D78C}"/>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2905923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74A8-3C96-D9BD-F8A4-472F91E67C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E8A7A89-9775-E29C-F788-261A1664C3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4EEEAB5-6ED6-4003-0547-15B76D085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810640-DCEA-66B2-69E1-EBF2B14B831A}"/>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6" name="Footer Placeholder 5">
            <a:extLst>
              <a:ext uri="{FF2B5EF4-FFF2-40B4-BE49-F238E27FC236}">
                <a16:creationId xmlns:a16="http://schemas.microsoft.com/office/drawing/2014/main" id="{25A268C9-77DC-654F-AA01-1F87BA2193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8C00A7F-758D-DB48-B8A2-022D5684DAFD}"/>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991289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3AB23-6B8C-18E2-13A5-8032A7150EBA}"/>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37D4999-8605-3CDF-E99C-313825C8C6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78A097A-E9DD-EBB0-83D5-B32D24115508}"/>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C60B3CC6-D8D8-14BB-F085-3AFCFD37365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11DAC6C-8A6E-4578-A5A6-CA31C180F5BF}"/>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1463811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FE1BDD-54DD-752D-0BE5-3B555B5F3A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2663ECA-550F-E6DB-D3CA-48D7CCDF12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FDAA94-325E-2395-B272-1AB41A0DF571}"/>
              </a:ext>
            </a:extLst>
          </p:cNvPr>
          <p:cNvSpPr>
            <a:spLocks noGrp="1"/>
          </p:cNvSpPr>
          <p:nvPr>
            <p:ph type="dt" sz="half" idx="10"/>
          </p:nvPr>
        </p:nvSpPr>
        <p:spPr/>
        <p:txBody>
          <a:body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012E2CF8-B418-3741-14F0-90309FCA323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44DDBB-7E45-8EA3-44EF-70D56827C892}"/>
              </a:ext>
            </a:extLst>
          </p:cNvPr>
          <p:cNvSpPr>
            <a:spLocks noGrp="1"/>
          </p:cNvSpPr>
          <p:nvPr>
            <p:ph type="sldNum" sz="quarter" idx="12"/>
          </p:nvPr>
        </p:nvSpPr>
        <p:spPr/>
        <p:txBody>
          <a:bodyPr/>
          <a:lstStyle/>
          <a:p>
            <a:fld id="{F37987CB-B6D8-4BEE-AFA6-9DE1B7E0E689}" type="slidenum">
              <a:rPr lang="vi-VN" smtClean="0"/>
              <a:t>‹#›</a:t>
            </a:fld>
            <a:endParaRPr lang="vi-VN"/>
          </a:p>
        </p:txBody>
      </p:sp>
    </p:spTree>
    <p:extLst>
      <p:ext uri="{BB962C8B-B14F-4D97-AF65-F5344CB8AC3E}">
        <p14:creationId xmlns:p14="http://schemas.microsoft.com/office/powerpoint/2010/main" val="3568321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F7585-81E2-1ACA-71DB-849F27B877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B403C50-AACC-41E9-E557-2CEF2FB8DA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D7899D-9DB5-1119-388F-C68EEB18B0AD}"/>
              </a:ext>
            </a:extLst>
          </p:cNvPr>
          <p:cNvSpPr>
            <a:spLocks noGrp="1"/>
          </p:cNvSpPr>
          <p:nvPr>
            <p:ph type="dt" sz="half" idx="10"/>
          </p:nvPr>
        </p:nvSpPr>
        <p:spPr/>
        <p:txBody>
          <a:bodyPr/>
          <a:lstStyle/>
          <a:p>
            <a:fld id="{9AA87E98-92D5-4F78-BD73-0B4DC7CB464E}" type="datetimeFigureOut">
              <a:rPr lang="vi-VN" smtClean="0"/>
              <a:t>03/12/2022</a:t>
            </a:fld>
            <a:endParaRPr lang="vi-VN"/>
          </a:p>
        </p:txBody>
      </p:sp>
      <p:sp>
        <p:nvSpPr>
          <p:cNvPr id="5" name="Footer Placeholder 4">
            <a:extLst>
              <a:ext uri="{FF2B5EF4-FFF2-40B4-BE49-F238E27FC236}">
                <a16:creationId xmlns:a16="http://schemas.microsoft.com/office/drawing/2014/main" id="{7205D3B6-80FA-70D3-6978-D6AA7E9993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22090E8-FCE9-A91F-A401-DD1566EDBE9F}"/>
              </a:ext>
            </a:extLst>
          </p:cNvPr>
          <p:cNvSpPr>
            <a:spLocks noGrp="1"/>
          </p:cNvSpPr>
          <p:nvPr>
            <p:ph type="sldNum" sz="quarter" idx="12"/>
          </p:nvPr>
        </p:nvSpPr>
        <p:spPr/>
        <p:txBody>
          <a:bodyPr/>
          <a:lstStyle/>
          <a:p>
            <a:fld id="{548DB213-85C7-4611-8CDD-756375717284}" type="slidenum">
              <a:rPr lang="vi-VN" smtClean="0"/>
              <a:t>‹#›</a:t>
            </a:fld>
            <a:endParaRPr lang="vi-VN"/>
          </a:p>
        </p:txBody>
      </p:sp>
    </p:spTree>
    <p:extLst>
      <p:ext uri="{BB962C8B-B14F-4D97-AF65-F5344CB8AC3E}">
        <p14:creationId xmlns:p14="http://schemas.microsoft.com/office/powerpoint/2010/main" val="18255665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D8506-D854-73A0-D75A-F0EE875FE75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8E6859D-2B24-9C80-2507-D7E8234844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BE2025F-EEA2-4D35-3B4C-5A8BC2415C24}"/>
              </a:ext>
            </a:extLst>
          </p:cNvPr>
          <p:cNvSpPr>
            <a:spLocks noGrp="1"/>
          </p:cNvSpPr>
          <p:nvPr>
            <p:ph type="dt" sz="half" idx="10"/>
          </p:nvPr>
        </p:nvSpPr>
        <p:spPr/>
        <p:txBody>
          <a:bodyPr/>
          <a:lstStyle/>
          <a:p>
            <a:fld id="{9AA87E98-92D5-4F78-BD73-0B4DC7CB464E}" type="datetimeFigureOut">
              <a:rPr lang="vi-VN" smtClean="0"/>
              <a:t>03/12/2022</a:t>
            </a:fld>
            <a:endParaRPr lang="vi-VN"/>
          </a:p>
        </p:txBody>
      </p:sp>
      <p:sp>
        <p:nvSpPr>
          <p:cNvPr id="5" name="Footer Placeholder 4">
            <a:extLst>
              <a:ext uri="{FF2B5EF4-FFF2-40B4-BE49-F238E27FC236}">
                <a16:creationId xmlns:a16="http://schemas.microsoft.com/office/drawing/2014/main" id="{9118CFB0-E0FE-46C4-B11A-D7A59E00EC0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21111F8-3A48-B07D-57C9-349957662EF4}"/>
              </a:ext>
            </a:extLst>
          </p:cNvPr>
          <p:cNvSpPr>
            <a:spLocks noGrp="1"/>
          </p:cNvSpPr>
          <p:nvPr>
            <p:ph type="sldNum" sz="quarter" idx="12"/>
          </p:nvPr>
        </p:nvSpPr>
        <p:spPr/>
        <p:txBody>
          <a:bodyPr/>
          <a:lstStyle/>
          <a:p>
            <a:fld id="{548DB213-85C7-4611-8CDD-756375717284}" type="slidenum">
              <a:rPr lang="vi-VN" smtClean="0"/>
              <a:t>‹#›</a:t>
            </a:fld>
            <a:endParaRPr lang="vi-VN"/>
          </a:p>
        </p:txBody>
      </p:sp>
    </p:spTree>
    <p:extLst>
      <p:ext uri="{BB962C8B-B14F-4D97-AF65-F5344CB8AC3E}">
        <p14:creationId xmlns:p14="http://schemas.microsoft.com/office/powerpoint/2010/main" val="1702595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5B107-965D-E3A4-8285-EDE4A955B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A610AD6-E4C8-79A6-8328-A0F4D83230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72C82E-EC15-EFA2-6574-4398C506273B}"/>
              </a:ext>
            </a:extLst>
          </p:cNvPr>
          <p:cNvSpPr>
            <a:spLocks noGrp="1"/>
          </p:cNvSpPr>
          <p:nvPr>
            <p:ph type="dt" sz="half" idx="10"/>
          </p:nvPr>
        </p:nvSpPr>
        <p:spPr/>
        <p:txBody>
          <a:bodyPr/>
          <a:lstStyle/>
          <a:p>
            <a:fld id="{9AA87E98-92D5-4F78-BD73-0B4DC7CB464E}" type="datetimeFigureOut">
              <a:rPr lang="vi-VN" smtClean="0"/>
              <a:t>03/12/2022</a:t>
            </a:fld>
            <a:endParaRPr lang="vi-VN"/>
          </a:p>
        </p:txBody>
      </p:sp>
      <p:sp>
        <p:nvSpPr>
          <p:cNvPr id="5" name="Footer Placeholder 4">
            <a:extLst>
              <a:ext uri="{FF2B5EF4-FFF2-40B4-BE49-F238E27FC236}">
                <a16:creationId xmlns:a16="http://schemas.microsoft.com/office/drawing/2014/main" id="{6EDE6C0B-87DC-6A7F-4166-51122785B8A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52538E3-8767-C904-BDF7-8BDBEB2840A5}"/>
              </a:ext>
            </a:extLst>
          </p:cNvPr>
          <p:cNvSpPr>
            <a:spLocks noGrp="1"/>
          </p:cNvSpPr>
          <p:nvPr>
            <p:ph type="sldNum" sz="quarter" idx="12"/>
          </p:nvPr>
        </p:nvSpPr>
        <p:spPr/>
        <p:txBody>
          <a:bodyPr/>
          <a:lstStyle/>
          <a:p>
            <a:fld id="{548DB213-85C7-4611-8CDD-756375717284}" type="slidenum">
              <a:rPr lang="vi-VN" smtClean="0"/>
              <a:t>‹#›</a:t>
            </a:fld>
            <a:endParaRPr lang="vi-VN"/>
          </a:p>
        </p:txBody>
      </p:sp>
    </p:spTree>
    <p:extLst>
      <p:ext uri="{BB962C8B-B14F-4D97-AF65-F5344CB8AC3E}">
        <p14:creationId xmlns:p14="http://schemas.microsoft.com/office/powerpoint/2010/main" val="3835708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C6BEB-89D0-9BC2-05D0-5D84900C622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046564D-A8AE-BBC5-5BAE-355381EF5B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226906E-CEA2-460C-135F-347156567F0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0EE848A-3EC6-023E-25D6-2826E8ECB306}"/>
              </a:ext>
            </a:extLst>
          </p:cNvPr>
          <p:cNvSpPr>
            <a:spLocks noGrp="1"/>
          </p:cNvSpPr>
          <p:nvPr>
            <p:ph type="dt" sz="half" idx="10"/>
          </p:nvPr>
        </p:nvSpPr>
        <p:spPr/>
        <p:txBody>
          <a:bodyPr/>
          <a:lstStyle/>
          <a:p>
            <a:fld id="{9AA87E98-92D5-4F78-BD73-0B4DC7CB464E}" type="datetimeFigureOut">
              <a:rPr lang="vi-VN" smtClean="0"/>
              <a:t>03/12/2022</a:t>
            </a:fld>
            <a:endParaRPr lang="vi-VN"/>
          </a:p>
        </p:txBody>
      </p:sp>
      <p:sp>
        <p:nvSpPr>
          <p:cNvPr id="6" name="Footer Placeholder 5">
            <a:extLst>
              <a:ext uri="{FF2B5EF4-FFF2-40B4-BE49-F238E27FC236}">
                <a16:creationId xmlns:a16="http://schemas.microsoft.com/office/drawing/2014/main" id="{E6416A32-5118-1C80-B610-C6D5FC9B730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3E6DB22-4E87-CF0B-6831-4AA90A8F1073}"/>
              </a:ext>
            </a:extLst>
          </p:cNvPr>
          <p:cNvSpPr>
            <a:spLocks noGrp="1"/>
          </p:cNvSpPr>
          <p:nvPr>
            <p:ph type="sldNum" sz="quarter" idx="12"/>
          </p:nvPr>
        </p:nvSpPr>
        <p:spPr/>
        <p:txBody>
          <a:bodyPr/>
          <a:lstStyle/>
          <a:p>
            <a:fld id="{548DB213-85C7-4611-8CDD-756375717284}" type="slidenum">
              <a:rPr lang="vi-VN" smtClean="0"/>
              <a:t>‹#›</a:t>
            </a:fld>
            <a:endParaRPr lang="vi-VN"/>
          </a:p>
        </p:txBody>
      </p:sp>
    </p:spTree>
    <p:extLst>
      <p:ext uri="{BB962C8B-B14F-4D97-AF65-F5344CB8AC3E}">
        <p14:creationId xmlns:p14="http://schemas.microsoft.com/office/powerpoint/2010/main" val="2111665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EE42A-1082-841B-A15B-6A86589CA761}"/>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7D887FC-B10D-34DE-9B6B-32AB82E145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974E49-11C8-F6D1-FCDC-9BB37CCF9C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8698C7DF-F859-5207-DA83-E81FA4DC77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F38BF6-C74C-2AE3-3824-F82D9BC595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155D80B-1BD4-1F8A-2E4F-3FF941DFAE6F}"/>
              </a:ext>
            </a:extLst>
          </p:cNvPr>
          <p:cNvSpPr>
            <a:spLocks noGrp="1"/>
          </p:cNvSpPr>
          <p:nvPr>
            <p:ph type="dt" sz="half" idx="10"/>
          </p:nvPr>
        </p:nvSpPr>
        <p:spPr/>
        <p:txBody>
          <a:bodyPr/>
          <a:lstStyle/>
          <a:p>
            <a:fld id="{9AA87E98-92D5-4F78-BD73-0B4DC7CB464E}" type="datetimeFigureOut">
              <a:rPr lang="vi-VN" smtClean="0"/>
              <a:t>03/12/2022</a:t>
            </a:fld>
            <a:endParaRPr lang="vi-VN"/>
          </a:p>
        </p:txBody>
      </p:sp>
      <p:sp>
        <p:nvSpPr>
          <p:cNvPr id="8" name="Footer Placeholder 7">
            <a:extLst>
              <a:ext uri="{FF2B5EF4-FFF2-40B4-BE49-F238E27FC236}">
                <a16:creationId xmlns:a16="http://schemas.microsoft.com/office/drawing/2014/main" id="{DCCDA63E-2045-068E-4B7B-CDC53D3BE09D}"/>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1A5A874-EE42-E367-EC83-12E4CF88646D}"/>
              </a:ext>
            </a:extLst>
          </p:cNvPr>
          <p:cNvSpPr>
            <a:spLocks noGrp="1"/>
          </p:cNvSpPr>
          <p:nvPr>
            <p:ph type="sldNum" sz="quarter" idx="12"/>
          </p:nvPr>
        </p:nvSpPr>
        <p:spPr/>
        <p:txBody>
          <a:bodyPr/>
          <a:lstStyle/>
          <a:p>
            <a:fld id="{548DB213-85C7-4611-8CDD-756375717284}" type="slidenum">
              <a:rPr lang="vi-VN" smtClean="0"/>
              <a:t>‹#›</a:t>
            </a:fld>
            <a:endParaRPr lang="vi-VN"/>
          </a:p>
        </p:txBody>
      </p:sp>
    </p:spTree>
    <p:extLst>
      <p:ext uri="{BB962C8B-B14F-4D97-AF65-F5344CB8AC3E}">
        <p14:creationId xmlns:p14="http://schemas.microsoft.com/office/powerpoint/2010/main" val="1074450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6E70C-159A-34B2-700A-613D322CB3F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4649974-C39E-FB21-A504-9CFC53649A69}"/>
              </a:ext>
            </a:extLst>
          </p:cNvPr>
          <p:cNvSpPr>
            <a:spLocks noGrp="1"/>
          </p:cNvSpPr>
          <p:nvPr>
            <p:ph type="dt" sz="half" idx="10"/>
          </p:nvPr>
        </p:nvSpPr>
        <p:spPr/>
        <p:txBody>
          <a:bodyPr/>
          <a:lstStyle/>
          <a:p>
            <a:fld id="{9AA87E98-92D5-4F78-BD73-0B4DC7CB464E}" type="datetimeFigureOut">
              <a:rPr lang="vi-VN" smtClean="0"/>
              <a:t>03/12/2022</a:t>
            </a:fld>
            <a:endParaRPr lang="vi-VN"/>
          </a:p>
        </p:txBody>
      </p:sp>
      <p:sp>
        <p:nvSpPr>
          <p:cNvPr id="4" name="Footer Placeholder 3">
            <a:extLst>
              <a:ext uri="{FF2B5EF4-FFF2-40B4-BE49-F238E27FC236}">
                <a16:creationId xmlns:a16="http://schemas.microsoft.com/office/drawing/2014/main" id="{A9984D47-F015-B8F6-D99F-2FD55C9730A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5A544F0-02B1-8ED8-F587-7B7B3B44DE61}"/>
              </a:ext>
            </a:extLst>
          </p:cNvPr>
          <p:cNvSpPr>
            <a:spLocks noGrp="1"/>
          </p:cNvSpPr>
          <p:nvPr>
            <p:ph type="sldNum" sz="quarter" idx="12"/>
          </p:nvPr>
        </p:nvSpPr>
        <p:spPr/>
        <p:txBody>
          <a:bodyPr/>
          <a:lstStyle/>
          <a:p>
            <a:fld id="{548DB213-85C7-4611-8CDD-756375717284}" type="slidenum">
              <a:rPr lang="vi-VN" smtClean="0"/>
              <a:t>‹#›</a:t>
            </a:fld>
            <a:endParaRPr lang="vi-VN"/>
          </a:p>
        </p:txBody>
      </p:sp>
    </p:spTree>
    <p:extLst>
      <p:ext uri="{BB962C8B-B14F-4D97-AF65-F5344CB8AC3E}">
        <p14:creationId xmlns:p14="http://schemas.microsoft.com/office/powerpoint/2010/main" val="1531983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81FA-617C-9465-9257-41DCC333A2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91E96A-1D14-ADA6-DFEC-A94CE6E136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62711B4-AF2F-07B9-FE6A-8496CA774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37E7C06-9479-9A3D-D3EE-6B8AF87F2442}"/>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EA311322-EA9D-B376-7523-8395629FA59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D65CF78-096E-F4AA-CA72-E34D5BDB202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1758883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173307-C1AC-B5ED-5918-FDAFEE518CD6}"/>
              </a:ext>
            </a:extLst>
          </p:cNvPr>
          <p:cNvSpPr>
            <a:spLocks noGrp="1"/>
          </p:cNvSpPr>
          <p:nvPr>
            <p:ph type="dt" sz="half" idx="10"/>
          </p:nvPr>
        </p:nvSpPr>
        <p:spPr/>
        <p:txBody>
          <a:bodyPr/>
          <a:lstStyle/>
          <a:p>
            <a:fld id="{9AA87E98-92D5-4F78-BD73-0B4DC7CB464E}" type="datetimeFigureOut">
              <a:rPr lang="vi-VN" smtClean="0"/>
              <a:t>03/12/2022</a:t>
            </a:fld>
            <a:endParaRPr lang="vi-VN"/>
          </a:p>
        </p:txBody>
      </p:sp>
      <p:sp>
        <p:nvSpPr>
          <p:cNvPr id="3" name="Footer Placeholder 2">
            <a:extLst>
              <a:ext uri="{FF2B5EF4-FFF2-40B4-BE49-F238E27FC236}">
                <a16:creationId xmlns:a16="http://schemas.microsoft.com/office/drawing/2014/main" id="{D239039C-D10F-EF4E-95B2-FA920DA5718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5CB847F-2DDD-51CA-2D2B-7C3E19049132}"/>
              </a:ext>
            </a:extLst>
          </p:cNvPr>
          <p:cNvSpPr>
            <a:spLocks noGrp="1"/>
          </p:cNvSpPr>
          <p:nvPr>
            <p:ph type="sldNum" sz="quarter" idx="12"/>
          </p:nvPr>
        </p:nvSpPr>
        <p:spPr/>
        <p:txBody>
          <a:bodyPr/>
          <a:lstStyle/>
          <a:p>
            <a:fld id="{548DB213-85C7-4611-8CDD-756375717284}" type="slidenum">
              <a:rPr lang="vi-VN" smtClean="0"/>
              <a:t>‹#›</a:t>
            </a:fld>
            <a:endParaRPr lang="vi-VN"/>
          </a:p>
        </p:txBody>
      </p:sp>
    </p:spTree>
    <p:extLst>
      <p:ext uri="{BB962C8B-B14F-4D97-AF65-F5344CB8AC3E}">
        <p14:creationId xmlns:p14="http://schemas.microsoft.com/office/powerpoint/2010/main" val="21001592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A6E2A-DFA4-525B-05A4-E355F6A4E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C5450921-CC15-1D89-F822-5A5F16BDF3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05AF4370-0C24-E3DD-213F-E34D6E646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771F74-3D83-4592-1940-70FBBB7E64A6}"/>
              </a:ext>
            </a:extLst>
          </p:cNvPr>
          <p:cNvSpPr>
            <a:spLocks noGrp="1"/>
          </p:cNvSpPr>
          <p:nvPr>
            <p:ph type="dt" sz="half" idx="10"/>
          </p:nvPr>
        </p:nvSpPr>
        <p:spPr/>
        <p:txBody>
          <a:bodyPr/>
          <a:lstStyle/>
          <a:p>
            <a:fld id="{9AA87E98-92D5-4F78-BD73-0B4DC7CB464E}" type="datetimeFigureOut">
              <a:rPr lang="vi-VN" smtClean="0"/>
              <a:t>03/12/2022</a:t>
            </a:fld>
            <a:endParaRPr lang="vi-VN"/>
          </a:p>
        </p:txBody>
      </p:sp>
      <p:sp>
        <p:nvSpPr>
          <p:cNvPr id="6" name="Footer Placeholder 5">
            <a:extLst>
              <a:ext uri="{FF2B5EF4-FFF2-40B4-BE49-F238E27FC236}">
                <a16:creationId xmlns:a16="http://schemas.microsoft.com/office/drawing/2014/main" id="{D915BF61-402C-A6CD-1FF1-C0D96E4992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6216DB4-CE00-3F3E-94EC-2A3FEB827724}"/>
              </a:ext>
            </a:extLst>
          </p:cNvPr>
          <p:cNvSpPr>
            <a:spLocks noGrp="1"/>
          </p:cNvSpPr>
          <p:nvPr>
            <p:ph type="sldNum" sz="quarter" idx="12"/>
          </p:nvPr>
        </p:nvSpPr>
        <p:spPr/>
        <p:txBody>
          <a:bodyPr/>
          <a:lstStyle/>
          <a:p>
            <a:fld id="{548DB213-85C7-4611-8CDD-756375717284}" type="slidenum">
              <a:rPr lang="vi-VN" smtClean="0"/>
              <a:t>‹#›</a:t>
            </a:fld>
            <a:endParaRPr lang="vi-VN"/>
          </a:p>
        </p:txBody>
      </p:sp>
    </p:spTree>
    <p:extLst>
      <p:ext uri="{BB962C8B-B14F-4D97-AF65-F5344CB8AC3E}">
        <p14:creationId xmlns:p14="http://schemas.microsoft.com/office/powerpoint/2010/main" val="218127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C2F65-57A0-3C49-81D8-D7EEDA0D2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8BAC9AA-2219-77BE-D11B-885E202251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22DBE95-E31D-08F4-B54E-1442BF594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CDB55D-0DB3-8E1B-81F4-0956D1EE4C9B}"/>
              </a:ext>
            </a:extLst>
          </p:cNvPr>
          <p:cNvSpPr>
            <a:spLocks noGrp="1"/>
          </p:cNvSpPr>
          <p:nvPr>
            <p:ph type="dt" sz="half" idx="10"/>
          </p:nvPr>
        </p:nvSpPr>
        <p:spPr/>
        <p:txBody>
          <a:bodyPr/>
          <a:lstStyle/>
          <a:p>
            <a:fld id="{9AA87E98-92D5-4F78-BD73-0B4DC7CB464E}" type="datetimeFigureOut">
              <a:rPr lang="vi-VN" smtClean="0"/>
              <a:t>03/12/2022</a:t>
            </a:fld>
            <a:endParaRPr lang="vi-VN"/>
          </a:p>
        </p:txBody>
      </p:sp>
      <p:sp>
        <p:nvSpPr>
          <p:cNvPr id="6" name="Footer Placeholder 5">
            <a:extLst>
              <a:ext uri="{FF2B5EF4-FFF2-40B4-BE49-F238E27FC236}">
                <a16:creationId xmlns:a16="http://schemas.microsoft.com/office/drawing/2014/main" id="{628135CE-1957-C985-4DC3-8259F49A220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347F695-54FC-4F1E-89B8-98C043DB8CFC}"/>
              </a:ext>
            </a:extLst>
          </p:cNvPr>
          <p:cNvSpPr>
            <a:spLocks noGrp="1"/>
          </p:cNvSpPr>
          <p:nvPr>
            <p:ph type="sldNum" sz="quarter" idx="12"/>
          </p:nvPr>
        </p:nvSpPr>
        <p:spPr/>
        <p:txBody>
          <a:bodyPr/>
          <a:lstStyle/>
          <a:p>
            <a:fld id="{548DB213-85C7-4611-8CDD-756375717284}" type="slidenum">
              <a:rPr lang="vi-VN" smtClean="0"/>
              <a:t>‹#›</a:t>
            </a:fld>
            <a:endParaRPr lang="vi-VN"/>
          </a:p>
        </p:txBody>
      </p:sp>
    </p:spTree>
    <p:extLst>
      <p:ext uri="{BB962C8B-B14F-4D97-AF65-F5344CB8AC3E}">
        <p14:creationId xmlns:p14="http://schemas.microsoft.com/office/powerpoint/2010/main" val="6142766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E2B28-F121-0258-527A-1CAC9BE2039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E5D7AA0-E278-2049-A5F5-92E7DC50AC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A139ED5-760B-39C3-ECAA-21A2CBFC4D45}"/>
              </a:ext>
            </a:extLst>
          </p:cNvPr>
          <p:cNvSpPr>
            <a:spLocks noGrp="1"/>
          </p:cNvSpPr>
          <p:nvPr>
            <p:ph type="dt" sz="half" idx="10"/>
          </p:nvPr>
        </p:nvSpPr>
        <p:spPr/>
        <p:txBody>
          <a:bodyPr/>
          <a:lstStyle/>
          <a:p>
            <a:fld id="{9AA87E98-92D5-4F78-BD73-0B4DC7CB464E}" type="datetimeFigureOut">
              <a:rPr lang="vi-VN" smtClean="0"/>
              <a:t>03/12/2022</a:t>
            </a:fld>
            <a:endParaRPr lang="vi-VN"/>
          </a:p>
        </p:txBody>
      </p:sp>
      <p:sp>
        <p:nvSpPr>
          <p:cNvPr id="5" name="Footer Placeholder 4">
            <a:extLst>
              <a:ext uri="{FF2B5EF4-FFF2-40B4-BE49-F238E27FC236}">
                <a16:creationId xmlns:a16="http://schemas.microsoft.com/office/drawing/2014/main" id="{9BDEAA32-0E86-5E01-22F2-A42120791E0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3C4A33-3FD4-4585-0BB5-E634368C67DD}"/>
              </a:ext>
            </a:extLst>
          </p:cNvPr>
          <p:cNvSpPr>
            <a:spLocks noGrp="1"/>
          </p:cNvSpPr>
          <p:nvPr>
            <p:ph type="sldNum" sz="quarter" idx="12"/>
          </p:nvPr>
        </p:nvSpPr>
        <p:spPr/>
        <p:txBody>
          <a:bodyPr/>
          <a:lstStyle/>
          <a:p>
            <a:fld id="{548DB213-85C7-4611-8CDD-756375717284}" type="slidenum">
              <a:rPr lang="vi-VN" smtClean="0"/>
              <a:t>‹#›</a:t>
            </a:fld>
            <a:endParaRPr lang="vi-VN"/>
          </a:p>
        </p:txBody>
      </p:sp>
    </p:spTree>
    <p:extLst>
      <p:ext uri="{BB962C8B-B14F-4D97-AF65-F5344CB8AC3E}">
        <p14:creationId xmlns:p14="http://schemas.microsoft.com/office/powerpoint/2010/main" val="2707063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B5C66B-EE8F-6CCA-0B4F-BBFEF2CE5F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24016D0-D93C-F48D-9035-C80A56E414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F6DD0E-186F-4383-CB9F-1B6FF6F545EC}"/>
              </a:ext>
            </a:extLst>
          </p:cNvPr>
          <p:cNvSpPr>
            <a:spLocks noGrp="1"/>
          </p:cNvSpPr>
          <p:nvPr>
            <p:ph type="dt" sz="half" idx="10"/>
          </p:nvPr>
        </p:nvSpPr>
        <p:spPr/>
        <p:txBody>
          <a:bodyPr/>
          <a:lstStyle/>
          <a:p>
            <a:fld id="{9AA87E98-92D5-4F78-BD73-0B4DC7CB464E}" type="datetimeFigureOut">
              <a:rPr lang="vi-VN" smtClean="0"/>
              <a:t>03/12/2022</a:t>
            </a:fld>
            <a:endParaRPr lang="vi-VN"/>
          </a:p>
        </p:txBody>
      </p:sp>
      <p:sp>
        <p:nvSpPr>
          <p:cNvPr id="5" name="Footer Placeholder 4">
            <a:extLst>
              <a:ext uri="{FF2B5EF4-FFF2-40B4-BE49-F238E27FC236}">
                <a16:creationId xmlns:a16="http://schemas.microsoft.com/office/drawing/2014/main" id="{A5548295-5396-EA78-459F-DFD47A6532B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D8E95A7-E82C-2B9A-A0E1-8D89EF2E7DC4}"/>
              </a:ext>
            </a:extLst>
          </p:cNvPr>
          <p:cNvSpPr>
            <a:spLocks noGrp="1"/>
          </p:cNvSpPr>
          <p:nvPr>
            <p:ph type="sldNum" sz="quarter" idx="12"/>
          </p:nvPr>
        </p:nvSpPr>
        <p:spPr/>
        <p:txBody>
          <a:bodyPr/>
          <a:lstStyle/>
          <a:p>
            <a:fld id="{548DB213-85C7-4611-8CDD-756375717284}" type="slidenum">
              <a:rPr lang="vi-VN" smtClean="0"/>
              <a:t>‹#›</a:t>
            </a:fld>
            <a:endParaRPr lang="vi-VN"/>
          </a:p>
        </p:txBody>
      </p:sp>
    </p:spTree>
    <p:extLst>
      <p:ext uri="{BB962C8B-B14F-4D97-AF65-F5344CB8AC3E}">
        <p14:creationId xmlns:p14="http://schemas.microsoft.com/office/powerpoint/2010/main" val="11021858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DF907-8C6C-6432-AB1E-ED78374F50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D2353EC4-22E9-A48D-ED0E-F2A87714527F}"/>
              </a:ext>
            </a:extLst>
          </p:cNvPr>
          <p:cNvSpPr>
            <a:spLocks noGrp="1"/>
          </p:cNvSpPr>
          <p:nvPr>
            <p:ph type="subTitle" idx="1"/>
          </p:nvPr>
        </p:nvSpPr>
        <p:spPr>
          <a:xfrm>
            <a:off x="1524000" y="3602038"/>
            <a:ext cx="9144000" cy="1655762"/>
          </a:xfrm>
        </p:spPr>
        <p:txBody>
          <a:bodyPr/>
          <a:lstStyle>
            <a:lvl1pPr marL="0" indent="0" algn="ctr">
              <a:buNone/>
              <a:defRPr sz="2400">
                <a:latin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7A71A3E-6317-DB8B-AA35-F4C8CD4D9D46}"/>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C3515CAB-6C38-85CB-213E-DC1B81C052B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66FB7D1-6EBE-D09D-5CC1-05F3D4F7B8F6}"/>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41868657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E4F4-642C-4749-70E4-01B0E47B167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5E682E5-7C9C-58E0-1FAF-51F1396A60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DFDC8AD-C382-A5A8-4B1A-323E74721AD3}"/>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23656C22-FE7E-BA5F-F6EB-826015F0DB2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6A8C0C8-6B0A-5FBE-5C93-17138AF8875A}"/>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5094704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1B43-4B19-32E2-921D-27D10B632A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BDC6C98-5193-9A75-6991-EDAD56AEEC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4FC6F6-FF48-C0EE-CB61-CF95C4810B5A}"/>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9BF33D2E-79E2-67E7-DB0F-BE17A07B47C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8FCCD33-4B6F-F7A6-03E8-BBE93B54A04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3152560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781FA-617C-9465-9257-41DCC333A2A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A91E96A-1D14-ADA6-DFEC-A94CE6E136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62711B4-AF2F-07B9-FE6A-8496CA774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37E7C06-9479-9A3D-D3EE-6B8AF87F2442}"/>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EA311322-EA9D-B376-7523-8395629FA59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D65CF78-096E-F4AA-CA72-E34D5BDB202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096216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7438-6BB8-96A6-B02A-DA03B929D00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190B54-ECBF-10EC-DA7F-EE5B2F45AF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4E7791-738F-4DB9-6777-2EA5AB0DC4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B90614F-85A1-0FAE-94AC-362BD59E95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CEB046-4A2A-50B0-9653-54B364DD56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EFA5EF4-1F46-4886-CF55-B855D0B9354A}"/>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8" name="Footer Placeholder 7">
            <a:extLst>
              <a:ext uri="{FF2B5EF4-FFF2-40B4-BE49-F238E27FC236}">
                <a16:creationId xmlns:a16="http://schemas.microsoft.com/office/drawing/2014/main" id="{08271991-E596-88EB-3C9A-5964FEECD3C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6338DC7-6491-02C7-632A-2055C0EAC9F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4089489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7438-6BB8-96A6-B02A-DA03B929D00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3190B54-ECBF-10EC-DA7F-EE5B2F45AF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4E7791-738F-4DB9-6777-2EA5AB0DC4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B90614F-85A1-0FAE-94AC-362BD59E95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CEB046-4A2A-50B0-9653-54B364DD56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EFA5EF4-1F46-4886-CF55-B855D0B9354A}"/>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8" name="Footer Placeholder 7">
            <a:extLst>
              <a:ext uri="{FF2B5EF4-FFF2-40B4-BE49-F238E27FC236}">
                <a16:creationId xmlns:a16="http://schemas.microsoft.com/office/drawing/2014/main" id="{08271991-E596-88EB-3C9A-5964FEECD3C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36338DC7-6491-02C7-632A-2055C0EAC9F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0835826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9F47-EA41-5458-7D1E-2C1E605D17F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A8052EE-2880-DE88-6BEA-EA9ED359A547}"/>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4" name="Footer Placeholder 3">
            <a:extLst>
              <a:ext uri="{FF2B5EF4-FFF2-40B4-BE49-F238E27FC236}">
                <a16:creationId xmlns:a16="http://schemas.microsoft.com/office/drawing/2014/main" id="{BE1D48C7-136C-1C7A-60AD-DEE33EC543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D6C44FB-46CF-11B4-9E7B-7ED3A7569BAC}"/>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4506229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386B27-6C01-93C3-EA49-5C3F5A48C9F1}"/>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3" name="Footer Placeholder 2">
            <a:extLst>
              <a:ext uri="{FF2B5EF4-FFF2-40B4-BE49-F238E27FC236}">
                <a16:creationId xmlns:a16="http://schemas.microsoft.com/office/drawing/2014/main" id="{7AFF73CB-BC74-6EE4-A652-6A738423AA9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78FC6FD-D6CD-C4A4-B06A-819702AE02C2}"/>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3057501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6309-7AC4-717C-3944-AA6217B4EB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63BFD3C-0384-7909-E50F-D2AC1E7B6C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F28E421-672E-EA29-B2E8-884A96CEB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D0D4F-3CB3-6038-ADBB-58A1C1DB7EE1}"/>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07861470-CABD-804D-1E63-0741435BB33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05BE3A-2486-ED78-41E7-E9D661E3C38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7164578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6386-4F0E-651E-5473-2715EC238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CA0CDC-D6F3-A7B9-99DA-4F08952D83FE}"/>
              </a:ext>
            </a:extLst>
          </p:cNvPr>
          <p:cNvSpPr>
            <a:spLocks noGrp="1"/>
          </p:cNvSpPr>
          <p:nvPr>
            <p:ph type="pic" idx="1"/>
          </p:nvPr>
        </p:nvSpPr>
        <p:spPr>
          <a:xfrm>
            <a:off x="5183188" y="987425"/>
            <a:ext cx="6172200" cy="4873625"/>
          </a:xfrm>
        </p:spPr>
        <p:txBody>
          <a:bodyPr/>
          <a:lstStyle>
            <a:lvl1pPr marL="0" indent="0">
              <a:buNone/>
              <a:defRPr sz="32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7B62659-052B-9BC9-1F0A-C4F942466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C3ACF-6BC3-785C-BCE0-CA9A81AACD59}"/>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0A143761-9497-F968-C09F-AD4DF5DDB0C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AC2D684-F390-65A6-10EA-E4956CAC9A5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8672270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E71CC-37C2-8BD5-BCA4-1C6083630DF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D98F724-2E1C-781F-317B-508FF7DD72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1ED045-2206-68C7-7670-57B132137916}"/>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2A048AE8-3CC1-CB2E-CAF9-E698377E73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94DB52B-6EC7-C0EA-EB1D-6949EB9EB2F8}"/>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2251596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1E999-F0B4-788F-BCBC-FF55E53E90D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C29058A-9E68-A09A-AB5A-7E4B8DEFF2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7B472A5-8A13-AD2E-1767-B0E205290982}"/>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5" name="Footer Placeholder 4">
            <a:extLst>
              <a:ext uri="{FF2B5EF4-FFF2-40B4-BE49-F238E27FC236}">
                <a16:creationId xmlns:a16="http://schemas.microsoft.com/office/drawing/2014/main" id="{1B5AA601-0CCE-7939-A6C4-F91AB7FC64D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6D52938-05A9-E27E-DCFE-C9B81806B33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700820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39F47-EA41-5458-7D1E-2C1E605D17F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A8052EE-2880-DE88-6BEA-EA9ED359A547}"/>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4" name="Footer Placeholder 3">
            <a:extLst>
              <a:ext uri="{FF2B5EF4-FFF2-40B4-BE49-F238E27FC236}">
                <a16:creationId xmlns:a16="http://schemas.microsoft.com/office/drawing/2014/main" id="{BE1D48C7-136C-1C7A-60AD-DEE33EC5438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8D6C44FB-46CF-11B4-9E7B-7ED3A7569BAC}"/>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2813669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386B27-6C01-93C3-EA49-5C3F5A48C9F1}"/>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3" name="Footer Placeholder 2">
            <a:extLst>
              <a:ext uri="{FF2B5EF4-FFF2-40B4-BE49-F238E27FC236}">
                <a16:creationId xmlns:a16="http://schemas.microsoft.com/office/drawing/2014/main" id="{7AFF73CB-BC74-6EE4-A652-6A738423AA9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78FC6FD-D6CD-C4A4-B06A-819702AE02C2}"/>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958983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6309-7AC4-717C-3944-AA6217B4EB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63BFD3C-0384-7909-E50F-D2AC1E7B6C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F28E421-672E-EA29-B2E8-884A96CEBB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D0D4F-3CB3-6038-ADBB-58A1C1DB7EE1}"/>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07861470-CABD-804D-1E63-0741435BB33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05BE3A-2486-ED78-41E7-E9D661E3C389}"/>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1886756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A6386-4F0E-651E-5473-2715EC2387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2CA0CDC-D6F3-A7B9-99DA-4F08952D83FE}"/>
              </a:ext>
            </a:extLst>
          </p:cNvPr>
          <p:cNvSpPr>
            <a:spLocks noGrp="1"/>
          </p:cNvSpPr>
          <p:nvPr>
            <p:ph type="pic" idx="1"/>
          </p:nvPr>
        </p:nvSpPr>
        <p:spPr>
          <a:xfrm>
            <a:off x="5183188" y="987425"/>
            <a:ext cx="6172200" cy="4873625"/>
          </a:xfrm>
        </p:spPr>
        <p:txBody>
          <a:bodyPr/>
          <a:lstStyle>
            <a:lvl1pPr marL="0" indent="0">
              <a:buNone/>
              <a:defRPr sz="32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7B62659-052B-9BC9-1F0A-C4F942466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C3ACF-6BC3-785C-BCE0-CA9A81AACD59}"/>
              </a:ext>
            </a:extLst>
          </p:cNvPr>
          <p:cNvSpPr>
            <a:spLocks noGrp="1"/>
          </p:cNvSpPr>
          <p:nvPr>
            <p:ph type="dt" sz="half" idx="10"/>
          </p:nvPr>
        </p:nvSpPr>
        <p:spPr/>
        <p:txBody>
          <a:bodyPr/>
          <a:lstStyle/>
          <a:p>
            <a:fld id="{03290442-A26E-4CC9-893C-AE6926717AFA}" type="datetimeFigureOut">
              <a:rPr lang="vi-VN" smtClean="0"/>
              <a:t>03/12/2022</a:t>
            </a:fld>
            <a:endParaRPr lang="vi-VN"/>
          </a:p>
        </p:txBody>
      </p:sp>
      <p:sp>
        <p:nvSpPr>
          <p:cNvPr id="6" name="Footer Placeholder 5">
            <a:extLst>
              <a:ext uri="{FF2B5EF4-FFF2-40B4-BE49-F238E27FC236}">
                <a16:creationId xmlns:a16="http://schemas.microsoft.com/office/drawing/2014/main" id="{0A143761-9497-F968-C09F-AD4DF5DDB0C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AC2D684-F390-65A6-10EA-E4956CAC9A51}"/>
              </a:ext>
            </a:extLst>
          </p:cNvPr>
          <p:cNvSpPr>
            <a:spLocks noGrp="1"/>
          </p:cNvSpPr>
          <p:nvPr>
            <p:ph type="sldNum" sz="quarter" idx="12"/>
          </p:nvPr>
        </p:nvSpPr>
        <p:spPr/>
        <p:txBody>
          <a:bodyPr/>
          <a:lstStyle/>
          <a:p>
            <a:fld id="{7D1BF067-413E-4B2D-9682-4A8219ADB685}" type="slidenum">
              <a:rPr lang="vi-VN" smtClean="0"/>
              <a:t>‹#›</a:t>
            </a:fld>
            <a:endParaRPr lang="vi-VN"/>
          </a:p>
        </p:txBody>
      </p:sp>
    </p:spTree>
    <p:extLst>
      <p:ext uri="{BB962C8B-B14F-4D97-AF65-F5344CB8AC3E}">
        <p14:creationId xmlns:p14="http://schemas.microsoft.com/office/powerpoint/2010/main" val="3429125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8B5FA-C2E1-1EB1-E95D-9E5EA9AB9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DC3D946-DAAC-0F64-E5B9-3AA68F681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6DB7F37-EB5A-0288-F451-8DA868AE1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defRPr>
            </a:lvl1pPr>
          </a:lstStyle>
          <a:p>
            <a:fld id="{03290442-A26E-4CC9-893C-AE6926717AFA}" type="datetimeFigureOut">
              <a:rPr lang="vi-VN" smtClean="0"/>
              <a:pPr/>
              <a:t>03/12/2022</a:t>
            </a:fld>
            <a:endParaRPr lang="vi-VN"/>
          </a:p>
        </p:txBody>
      </p:sp>
      <p:sp>
        <p:nvSpPr>
          <p:cNvPr id="5" name="Footer Placeholder 4">
            <a:extLst>
              <a:ext uri="{FF2B5EF4-FFF2-40B4-BE49-F238E27FC236}">
                <a16:creationId xmlns:a16="http://schemas.microsoft.com/office/drawing/2014/main" id="{B0618544-8927-0153-395C-783C375C2D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defRPr>
            </a:lvl1pPr>
          </a:lstStyle>
          <a:p>
            <a:endParaRPr lang="vi-VN"/>
          </a:p>
        </p:txBody>
      </p:sp>
      <p:sp>
        <p:nvSpPr>
          <p:cNvPr id="6" name="Slide Number Placeholder 5">
            <a:extLst>
              <a:ext uri="{FF2B5EF4-FFF2-40B4-BE49-F238E27FC236}">
                <a16:creationId xmlns:a16="http://schemas.microsoft.com/office/drawing/2014/main" id="{F038569E-04E5-4E1D-C3E2-256432BEF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defRPr>
            </a:lvl1pPr>
          </a:lstStyle>
          <a:p>
            <a:fld id="{7D1BF067-413E-4B2D-9682-4A8219ADB685}" type="slidenum">
              <a:rPr lang="vi-VN" smtClean="0"/>
              <a:pPr/>
              <a:t>‹#›</a:t>
            </a:fld>
            <a:endParaRPr lang="vi-VN"/>
          </a:p>
        </p:txBody>
      </p:sp>
    </p:spTree>
    <p:extLst>
      <p:ext uri="{BB962C8B-B14F-4D97-AF65-F5344CB8AC3E}">
        <p14:creationId xmlns:p14="http://schemas.microsoft.com/office/powerpoint/2010/main" val="1877057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03/12/2022</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8126113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FF8F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F6ACAC-D04E-5B75-22EC-23C344C4D2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9DA53B-5251-F4A7-86F1-F49EC562B7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3DA2BE-BDB2-F429-AA1F-BA98401124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881E4-D731-4D27-9227-2B686E22B281}" type="datetimeFigureOut">
              <a:rPr lang="vi-VN" smtClean="0"/>
              <a:t>03/12/2022</a:t>
            </a:fld>
            <a:endParaRPr lang="vi-VN"/>
          </a:p>
        </p:txBody>
      </p:sp>
      <p:sp>
        <p:nvSpPr>
          <p:cNvPr id="5" name="Footer Placeholder 4">
            <a:extLst>
              <a:ext uri="{FF2B5EF4-FFF2-40B4-BE49-F238E27FC236}">
                <a16:creationId xmlns:a16="http://schemas.microsoft.com/office/drawing/2014/main" id="{067D45F0-B1CD-427D-3C0F-F5E10CE231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59FFD40-99FA-694D-2693-59B17EC705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987CB-B6D8-4BEE-AFA6-9DE1B7E0E689}" type="slidenum">
              <a:rPr lang="vi-VN" smtClean="0"/>
              <a:t>‹#›</a:t>
            </a:fld>
            <a:endParaRPr lang="vi-VN"/>
          </a:p>
        </p:txBody>
      </p:sp>
    </p:spTree>
    <p:extLst>
      <p:ext uri="{BB962C8B-B14F-4D97-AF65-F5344CB8AC3E}">
        <p14:creationId xmlns:p14="http://schemas.microsoft.com/office/powerpoint/2010/main" val="56189036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699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036F4D-9DCC-1170-1848-E812CEA4F0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B613537-34D6-9118-EAA1-432BD2278D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ABB949D-C90B-7418-79FF-A31EFF96CE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87E98-92D5-4F78-BD73-0B4DC7CB464E}" type="datetimeFigureOut">
              <a:rPr lang="vi-VN" smtClean="0"/>
              <a:t>03/12/2022</a:t>
            </a:fld>
            <a:endParaRPr lang="vi-VN"/>
          </a:p>
        </p:txBody>
      </p:sp>
      <p:sp>
        <p:nvSpPr>
          <p:cNvPr id="5" name="Footer Placeholder 4">
            <a:extLst>
              <a:ext uri="{FF2B5EF4-FFF2-40B4-BE49-F238E27FC236}">
                <a16:creationId xmlns:a16="http://schemas.microsoft.com/office/drawing/2014/main" id="{769F4212-22CC-EBD4-B145-1B74D3E062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765E9B6F-4323-A4C6-F511-7644C9D30C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8DB213-85C7-4611-8CDD-756375717284}" type="slidenum">
              <a:rPr lang="vi-VN" smtClean="0"/>
              <a:t>‹#›</a:t>
            </a:fld>
            <a:endParaRPr lang="vi-VN"/>
          </a:p>
        </p:txBody>
      </p:sp>
    </p:spTree>
    <p:extLst>
      <p:ext uri="{BB962C8B-B14F-4D97-AF65-F5344CB8AC3E}">
        <p14:creationId xmlns:p14="http://schemas.microsoft.com/office/powerpoint/2010/main" val="384986848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699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88B5FA-C2E1-1EB1-E95D-9E5EA9AB9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DC3D946-DAAC-0F64-E5B9-3AA68F6810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6DB7F37-EB5A-0288-F451-8DA868AE1A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defRPr>
            </a:lvl1pPr>
          </a:lstStyle>
          <a:p>
            <a:fld id="{03290442-A26E-4CC9-893C-AE6926717AFA}" type="datetimeFigureOut">
              <a:rPr lang="vi-VN" smtClean="0"/>
              <a:pPr/>
              <a:t>03/12/2022</a:t>
            </a:fld>
            <a:endParaRPr lang="vi-VN"/>
          </a:p>
        </p:txBody>
      </p:sp>
      <p:sp>
        <p:nvSpPr>
          <p:cNvPr id="5" name="Footer Placeholder 4">
            <a:extLst>
              <a:ext uri="{FF2B5EF4-FFF2-40B4-BE49-F238E27FC236}">
                <a16:creationId xmlns:a16="http://schemas.microsoft.com/office/drawing/2014/main" id="{B0618544-8927-0153-395C-783C375C2D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defRPr>
            </a:lvl1pPr>
          </a:lstStyle>
          <a:p>
            <a:endParaRPr lang="vi-VN"/>
          </a:p>
        </p:txBody>
      </p:sp>
      <p:sp>
        <p:nvSpPr>
          <p:cNvPr id="6" name="Slide Number Placeholder 5">
            <a:extLst>
              <a:ext uri="{FF2B5EF4-FFF2-40B4-BE49-F238E27FC236}">
                <a16:creationId xmlns:a16="http://schemas.microsoft.com/office/drawing/2014/main" id="{F038569E-04E5-4E1D-C3E2-256432BEF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defRPr>
            </a:lvl1pPr>
          </a:lstStyle>
          <a:p>
            <a:fld id="{7D1BF067-413E-4B2D-9682-4A8219ADB685}" type="slidenum">
              <a:rPr lang="vi-VN" smtClean="0"/>
              <a:pPr/>
              <a:t>‹#›</a:t>
            </a:fld>
            <a:endParaRPr lang="vi-VN"/>
          </a:p>
        </p:txBody>
      </p:sp>
    </p:spTree>
    <p:extLst>
      <p:ext uri="{BB962C8B-B14F-4D97-AF65-F5344CB8AC3E}">
        <p14:creationId xmlns:p14="http://schemas.microsoft.com/office/powerpoint/2010/main" val="258459578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9.xml"/><Relationship Id="rId5" Type="http://schemas.openxmlformats.org/officeDocument/2006/relationships/image" Target="../media/image17.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9.xml"/><Relationship Id="rId5" Type="http://schemas.openxmlformats.org/officeDocument/2006/relationships/image" Target="../media/image22.jp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23.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audio" Target="../media/audio4.wav"/></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9.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40.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5.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45.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5.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9.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11" Type="http://schemas.microsoft.com/office/2007/relationships/hdphoto" Target="../media/hdphoto3.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audio" Target="../media/audio2.wav"/><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9.xml"/><Relationship Id="rId5" Type="http://schemas.openxmlformats.org/officeDocument/2006/relationships/image" Target="../media/image34.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9.xml"/><Relationship Id="rId5" Type="http://schemas.openxmlformats.org/officeDocument/2006/relationships/image" Target="../media/image34.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9.xml"/><Relationship Id="rId5" Type="http://schemas.openxmlformats.org/officeDocument/2006/relationships/image" Target="../media/image37.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9.xml"/><Relationship Id="rId5" Type="http://schemas.openxmlformats.org/officeDocument/2006/relationships/image" Target="../media/image37.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audio" Target="../media/audio2.wav"/><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audio" Target="../media/audio2.wav"/><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audio" Target="../media/audio2.wav"/><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audio" Target="../media/audio2.wav"/><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audio" Target="../media/audio2.wav"/><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audio" Target="../media/audio2.wav"/><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04FC6B-4676-0C9A-DDF3-172EDBEB98B2}"/>
              </a:ext>
            </a:extLst>
          </p:cNvPr>
          <p:cNvPicPr>
            <a:picLocks noChangeAspect="1"/>
          </p:cNvPicPr>
          <p:nvPr/>
        </p:nvPicPr>
        <p:blipFill rotWithShape="1">
          <a:blip r:embed="rId4">
            <a:extLst>
              <a:ext uri="{28A0092B-C50C-407E-A947-70E740481C1C}">
                <a14:useLocalDpi xmlns:a14="http://schemas.microsoft.com/office/drawing/2010/main" val="0"/>
              </a:ext>
            </a:extLst>
          </a:blip>
          <a:srcRect l="4598" t="2339" r="2838" b="2431"/>
          <a:stretch/>
        </p:blipFill>
        <p:spPr>
          <a:xfrm>
            <a:off x="767907" y="327830"/>
            <a:ext cx="2038667" cy="2040885"/>
          </a:xfrm>
          <a:prstGeom prst="ellipse">
            <a:avLst/>
          </a:prstGeom>
        </p:spPr>
      </p:pic>
      <p:sp>
        <p:nvSpPr>
          <p:cNvPr id="4" name="TextBox 3">
            <a:extLst>
              <a:ext uri="{FF2B5EF4-FFF2-40B4-BE49-F238E27FC236}">
                <a16:creationId xmlns:a16="http://schemas.microsoft.com/office/drawing/2014/main" id="{83CAFA3F-F686-3BE9-4FC4-A4C232A5C021}"/>
              </a:ext>
            </a:extLst>
          </p:cNvPr>
          <p:cNvSpPr txBox="1"/>
          <p:nvPr/>
        </p:nvSpPr>
        <p:spPr>
          <a:xfrm>
            <a:off x="5412509" y="1134541"/>
            <a:ext cx="5523346"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0" normalizeH="0" baseline="0" noProof="0">
                <a:ln>
                  <a:noFill/>
                </a:ln>
                <a:solidFill>
                  <a:srgbClr val="C00000"/>
                </a:solidFill>
                <a:effectLst/>
                <a:uLnTx/>
                <a:uFillTx/>
                <a:latin typeface=".VnFreeH" panose="020B7200000000000000" pitchFamily="34" charset="0"/>
                <a:ea typeface="+mn-ea"/>
                <a:cs typeface="+mn-cs"/>
              </a:rPr>
              <a:t>S</a:t>
            </a:r>
            <a:r>
              <a:rPr kumimoji="0" lang="en-US" sz="20000" b="1" i="0" u="none" strike="noStrike" kern="1200" cap="none" spc="0" normalizeH="0" baseline="0" noProof="0">
                <a:ln>
                  <a:noFill/>
                </a:ln>
                <a:solidFill>
                  <a:srgbClr val="FFC000"/>
                </a:solidFill>
                <a:effectLst/>
                <a:uLnTx/>
                <a:uFillTx/>
                <a:latin typeface=".VnFreeH" panose="020B7200000000000000" pitchFamily="34" charset="0"/>
                <a:ea typeface="+mn-ea"/>
                <a:cs typeface="+mn-cs"/>
              </a:rPr>
              <a:t>T</a:t>
            </a:r>
            <a:r>
              <a:rPr kumimoji="0" lang="en-US" sz="20000" b="1" i="0" u="none" strike="noStrike" kern="1200" cap="none" spc="0" normalizeH="0" baseline="0" noProof="0">
                <a:ln>
                  <a:noFill/>
                </a:ln>
                <a:solidFill>
                  <a:srgbClr val="7030A0"/>
                </a:solidFill>
                <a:effectLst/>
                <a:uLnTx/>
                <a:uFillTx/>
                <a:latin typeface=".VnFreeH" panose="020B7200000000000000" pitchFamily="34" charset="0"/>
                <a:ea typeface="+mn-ea"/>
                <a:cs typeface="+mn-cs"/>
              </a:rPr>
              <a:t>E</a:t>
            </a:r>
            <a:r>
              <a:rPr kumimoji="0" lang="en-US" sz="20000" b="1" i="0" u="none" strike="noStrike" kern="1200" cap="none" spc="0" normalizeH="0" baseline="0" noProof="0">
                <a:ln>
                  <a:noFill/>
                </a:ln>
                <a:solidFill>
                  <a:srgbClr val="CB662B"/>
                </a:solidFill>
                <a:effectLst/>
                <a:uLnTx/>
                <a:uFillTx/>
                <a:latin typeface=".VnFreeH" panose="020B7200000000000000" pitchFamily="34" charset="0"/>
                <a:ea typeface="+mn-ea"/>
                <a:cs typeface="+mn-cs"/>
              </a:rPr>
              <a:t>M</a:t>
            </a:r>
            <a:endParaRPr kumimoji="0" lang="vi-VN" sz="20000" b="1" i="0" u="none" strike="noStrike" kern="1200" cap="none" spc="0" normalizeH="0" baseline="0" noProof="0">
              <a:ln>
                <a:noFill/>
              </a:ln>
              <a:solidFill>
                <a:srgbClr val="CB662B"/>
              </a:solidFill>
              <a:effectLst/>
              <a:uLnTx/>
              <a:uFillTx/>
              <a:latin typeface="Arial" panose="020B0604020202020204" pitchFamily="34" charset="0"/>
              <a:ea typeface="+mn-ea"/>
              <a:cs typeface="+mn-cs"/>
            </a:endParaRPr>
          </a:p>
        </p:txBody>
      </p:sp>
      <p:sp>
        <p:nvSpPr>
          <p:cNvPr id="11" name="Freeform: Shape 10">
            <a:extLst>
              <a:ext uri="{FF2B5EF4-FFF2-40B4-BE49-F238E27FC236}">
                <a16:creationId xmlns:a16="http://schemas.microsoft.com/office/drawing/2014/main" id="{9500E72D-675E-4BD7-A143-D95C1BDF7739}"/>
              </a:ext>
            </a:extLst>
          </p:cNvPr>
          <p:cNvSpPr/>
          <p:nvPr/>
        </p:nvSpPr>
        <p:spPr>
          <a:xfrm flipV="1">
            <a:off x="4257645" y="422788"/>
            <a:ext cx="7602241" cy="3522796"/>
          </a:xfrm>
          <a:custGeom>
            <a:avLst/>
            <a:gdLst>
              <a:gd name="connsiteX0" fmla="*/ 7598721 w 7602241"/>
              <a:gd name="connsiteY0" fmla="*/ 0 h 3521995"/>
              <a:gd name="connsiteX1" fmla="*/ 7598721 w 7602241"/>
              <a:gd name="connsiteY1" fmla="*/ 218082 h 3521995"/>
              <a:gd name="connsiteX2" fmla="*/ 7594651 w 7602241"/>
              <a:gd name="connsiteY2" fmla="*/ 298677 h 3521995"/>
              <a:gd name="connsiteX3" fmla="*/ 7597125 w 7602241"/>
              <a:gd name="connsiteY3" fmla="*/ 316405 h 3521995"/>
              <a:gd name="connsiteX4" fmla="*/ 7566383 w 7602241"/>
              <a:gd name="connsiteY4" fmla="*/ 745775 h 3521995"/>
              <a:gd name="connsiteX5" fmla="*/ 6580089 w 7602241"/>
              <a:gd name="connsiteY5" fmla="*/ 1699245 h 3521995"/>
              <a:gd name="connsiteX6" fmla="*/ 6227012 w 7602241"/>
              <a:gd name="connsiteY6" fmla="*/ 2516247 h 3521995"/>
              <a:gd name="connsiteX7" fmla="*/ 5024899 w 7602241"/>
              <a:gd name="connsiteY7" fmla="*/ 2615169 h 3521995"/>
              <a:gd name="connsiteX8" fmla="*/ 4165846 w 7602241"/>
              <a:gd name="connsiteY8" fmla="*/ 3486758 h 3521995"/>
              <a:gd name="connsiteX9" fmla="*/ 2902749 w 7602241"/>
              <a:gd name="connsiteY9" fmla="*/ 2954744 h 3521995"/>
              <a:gd name="connsiteX10" fmla="*/ 1026469 w 7602241"/>
              <a:gd name="connsiteY10" fmla="*/ 2429102 h 3521995"/>
              <a:gd name="connsiteX11" fmla="*/ 201510 w 7602241"/>
              <a:gd name="connsiteY11" fmla="*/ 1844164 h 3521995"/>
              <a:gd name="connsiteX12" fmla="*/ 377785 w 7602241"/>
              <a:gd name="connsiteY12" fmla="*/ 1054593 h 3521995"/>
              <a:gd name="connsiteX13" fmla="*/ 5551 w 7602241"/>
              <a:gd name="connsiteY13" fmla="*/ 244518 h 3521995"/>
              <a:gd name="connsiteX14" fmla="*/ 7308 w 7602241"/>
              <a:gd name="connsiteY14" fmla="*/ 235472 h 3521995"/>
              <a:gd name="connsiteX15" fmla="*/ 6430 w 7602241"/>
              <a:gd name="connsiteY15" fmla="*/ 218082 h 3521995"/>
              <a:gd name="connsiteX16" fmla="*/ 6430 w 7602241"/>
              <a:gd name="connsiteY16" fmla="*/ 4085 h 3521995"/>
              <a:gd name="connsiteX17" fmla="*/ 16934 w 7602241"/>
              <a:gd name="connsiteY17" fmla="*/ 8436 h 3521995"/>
              <a:gd name="connsiteX18" fmla="*/ 7585307 w 7602241"/>
              <a:gd name="connsiteY18" fmla="*/ 8436 h 3521995"/>
              <a:gd name="connsiteX19" fmla="*/ 7597281 w 7602241"/>
              <a:gd name="connsiteY19" fmla="*/ 3476 h 3521995"/>
              <a:gd name="connsiteX20" fmla="*/ 7598721 w 7602241"/>
              <a:gd name="connsiteY20" fmla="*/ 0 h 3521995"/>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6430 w 7602241"/>
              <a:gd name="connsiteY16" fmla="*/ 609 h 3518519"/>
              <a:gd name="connsiteX17" fmla="*/ 16934 w 7602241"/>
              <a:gd name="connsiteY17" fmla="*/ 4960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6430 w 7602241"/>
              <a:gd name="connsiteY16" fmla="*/ 609 h 3518519"/>
              <a:gd name="connsiteX17" fmla="*/ 284788 w 7602241"/>
              <a:gd name="connsiteY17" fmla="*/ 51141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43376 w 7602241"/>
              <a:gd name="connsiteY16" fmla="*/ 139155 h 3518519"/>
              <a:gd name="connsiteX17" fmla="*/ 284788 w 7602241"/>
              <a:gd name="connsiteY17" fmla="*/ 51141 h 3518519"/>
              <a:gd name="connsiteX18" fmla="*/ 7585307 w 7602241"/>
              <a:gd name="connsiteY18" fmla="*/ 4960 h 3518519"/>
              <a:gd name="connsiteX19" fmla="*/ 7597281 w 7602241"/>
              <a:gd name="connsiteY19" fmla="*/ 0 h 3518519"/>
              <a:gd name="connsiteX20" fmla="*/ 7506358 w 7602241"/>
              <a:gd name="connsiteY20" fmla="*/ 42705 h 3518519"/>
              <a:gd name="connsiteX0" fmla="*/ 7506358 w 7602241"/>
              <a:gd name="connsiteY0" fmla="*/ 42705 h 3518519"/>
              <a:gd name="connsiteX1" fmla="*/ 7598721 w 7602241"/>
              <a:gd name="connsiteY1" fmla="*/ 214606 h 3518519"/>
              <a:gd name="connsiteX2" fmla="*/ 7594651 w 7602241"/>
              <a:gd name="connsiteY2" fmla="*/ 295201 h 3518519"/>
              <a:gd name="connsiteX3" fmla="*/ 7597125 w 7602241"/>
              <a:gd name="connsiteY3" fmla="*/ 312929 h 3518519"/>
              <a:gd name="connsiteX4" fmla="*/ 7566383 w 7602241"/>
              <a:gd name="connsiteY4" fmla="*/ 742299 h 3518519"/>
              <a:gd name="connsiteX5" fmla="*/ 6580089 w 7602241"/>
              <a:gd name="connsiteY5" fmla="*/ 1695769 h 3518519"/>
              <a:gd name="connsiteX6" fmla="*/ 6227012 w 7602241"/>
              <a:gd name="connsiteY6" fmla="*/ 2512771 h 3518519"/>
              <a:gd name="connsiteX7" fmla="*/ 5024899 w 7602241"/>
              <a:gd name="connsiteY7" fmla="*/ 2611693 h 3518519"/>
              <a:gd name="connsiteX8" fmla="*/ 4165846 w 7602241"/>
              <a:gd name="connsiteY8" fmla="*/ 3483282 h 3518519"/>
              <a:gd name="connsiteX9" fmla="*/ 2902749 w 7602241"/>
              <a:gd name="connsiteY9" fmla="*/ 2951268 h 3518519"/>
              <a:gd name="connsiteX10" fmla="*/ 1026469 w 7602241"/>
              <a:gd name="connsiteY10" fmla="*/ 2425626 h 3518519"/>
              <a:gd name="connsiteX11" fmla="*/ 201510 w 7602241"/>
              <a:gd name="connsiteY11" fmla="*/ 1840688 h 3518519"/>
              <a:gd name="connsiteX12" fmla="*/ 377785 w 7602241"/>
              <a:gd name="connsiteY12" fmla="*/ 1051117 h 3518519"/>
              <a:gd name="connsiteX13" fmla="*/ 5551 w 7602241"/>
              <a:gd name="connsiteY13" fmla="*/ 241042 h 3518519"/>
              <a:gd name="connsiteX14" fmla="*/ 7308 w 7602241"/>
              <a:gd name="connsiteY14" fmla="*/ 231996 h 3518519"/>
              <a:gd name="connsiteX15" fmla="*/ 6430 w 7602241"/>
              <a:gd name="connsiteY15" fmla="*/ 214606 h 3518519"/>
              <a:gd name="connsiteX16" fmla="*/ 43376 w 7602241"/>
              <a:gd name="connsiteY16" fmla="*/ 139155 h 3518519"/>
              <a:gd name="connsiteX17" fmla="*/ 284788 w 7602241"/>
              <a:gd name="connsiteY17" fmla="*/ 51141 h 3518519"/>
              <a:gd name="connsiteX18" fmla="*/ 7585307 w 7602241"/>
              <a:gd name="connsiteY18" fmla="*/ 4960 h 3518519"/>
              <a:gd name="connsiteX19" fmla="*/ 7467972 w 7602241"/>
              <a:gd name="connsiteY19" fmla="*/ 0 h 3518519"/>
              <a:gd name="connsiteX20" fmla="*/ 7506358 w 7602241"/>
              <a:gd name="connsiteY20" fmla="*/ 42705 h 3518519"/>
              <a:gd name="connsiteX0" fmla="*/ 7506358 w 7602241"/>
              <a:gd name="connsiteY0" fmla="*/ 46982 h 3522796"/>
              <a:gd name="connsiteX1" fmla="*/ 7598721 w 7602241"/>
              <a:gd name="connsiteY1" fmla="*/ 218883 h 3522796"/>
              <a:gd name="connsiteX2" fmla="*/ 7594651 w 7602241"/>
              <a:gd name="connsiteY2" fmla="*/ 299478 h 3522796"/>
              <a:gd name="connsiteX3" fmla="*/ 7597125 w 7602241"/>
              <a:gd name="connsiteY3" fmla="*/ 317206 h 3522796"/>
              <a:gd name="connsiteX4" fmla="*/ 7566383 w 7602241"/>
              <a:gd name="connsiteY4" fmla="*/ 746576 h 3522796"/>
              <a:gd name="connsiteX5" fmla="*/ 6580089 w 7602241"/>
              <a:gd name="connsiteY5" fmla="*/ 1700046 h 3522796"/>
              <a:gd name="connsiteX6" fmla="*/ 6227012 w 7602241"/>
              <a:gd name="connsiteY6" fmla="*/ 2517048 h 3522796"/>
              <a:gd name="connsiteX7" fmla="*/ 5024899 w 7602241"/>
              <a:gd name="connsiteY7" fmla="*/ 2615970 h 3522796"/>
              <a:gd name="connsiteX8" fmla="*/ 4165846 w 7602241"/>
              <a:gd name="connsiteY8" fmla="*/ 3487559 h 3522796"/>
              <a:gd name="connsiteX9" fmla="*/ 2902749 w 7602241"/>
              <a:gd name="connsiteY9" fmla="*/ 2955545 h 3522796"/>
              <a:gd name="connsiteX10" fmla="*/ 1026469 w 7602241"/>
              <a:gd name="connsiteY10" fmla="*/ 2429903 h 3522796"/>
              <a:gd name="connsiteX11" fmla="*/ 201510 w 7602241"/>
              <a:gd name="connsiteY11" fmla="*/ 1844965 h 3522796"/>
              <a:gd name="connsiteX12" fmla="*/ 377785 w 7602241"/>
              <a:gd name="connsiteY12" fmla="*/ 1055394 h 3522796"/>
              <a:gd name="connsiteX13" fmla="*/ 5551 w 7602241"/>
              <a:gd name="connsiteY13" fmla="*/ 245319 h 3522796"/>
              <a:gd name="connsiteX14" fmla="*/ 7308 w 7602241"/>
              <a:gd name="connsiteY14" fmla="*/ 236273 h 3522796"/>
              <a:gd name="connsiteX15" fmla="*/ 6430 w 7602241"/>
              <a:gd name="connsiteY15" fmla="*/ 218883 h 3522796"/>
              <a:gd name="connsiteX16" fmla="*/ 43376 w 7602241"/>
              <a:gd name="connsiteY16" fmla="*/ 143432 h 3522796"/>
              <a:gd name="connsiteX17" fmla="*/ 284788 w 7602241"/>
              <a:gd name="connsiteY17" fmla="*/ 55418 h 3522796"/>
              <a:gd name="connsiteX18" fmla="*/ 7428289 w 7602241"/>
              <a:gd name="connsiteY18" fmla="*/ 0 h 3522796"/>
              <a:gd name="connsiteX19" fmla="*/ 7467972 w 7602241"/>
              <a:gd name="connsiteY19" fmla="*/ 4277 h 3522796"/>
              <a:gd name="connsiteX20" fmla="*/ 7506358 w 7602241"/>
              <a:gd name="connsiteY20" fmla="*/ 46982 h 352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2241" h="3522796">
                <a:moveTo>
                  <a:pt x="7506358" y="46982"/>
                </a:moveTo>
                <a:lnTo>
                  <a:pt x="7598721" y="218883"/>
                </a:lnTo>
                <a:lnTo>
                  <a:pt x="7594651" y="299478"/>
                </a:lnTo>
                <a:lnTo>
                  <a:pt x="7597125" y="317206"/>
                </a:lnTo>
                <a:cubicBezTo>
                  <a:pt x="7609460" y="459502"/>
                  <a:pt x="7599599" y="604637"/>
                  <a:pt x="7566383" y="746576"/>
                </a:cubicBezTo>
                <a:cubicBezTo>
                  <a:pt x="7448633" y="1249773"/>
                  <a:pt x="7058825" y="1626617"/>
                  <a:pt x="6580089" y="1700046"/>
                </a:cubicBezTo>
                <a:cubicBezTo>
                  <a:pt x="6577804" y="2014128"/>
                  <a:pt x="6448981" y="2312001"/>
                  <a:pt x="6227012" y="2517048"/>
                </a:cubicBezTo>
                <a:cubicBezTo>
                  <a:pt x="5889753" y="2828637"/>
                  <a:pt x="5402581" y="2868677"/>
                  <a:pt x="5024899" y="2615970"/>
                </a:cubicBezTo>
                <a:cubicBezTo>
                  <a:pt x="4902755" y="3050033"/>
                  <a:pt x="4575689" y="3381849"/>
                  <a:pt x="4165846" y="3487559"/>
                </a:cubicBezTo>
                <a:cubicBezTo>
                  <a:pt x="3682892" y="3612111"/>
                  <a:pt x="3178848" y="3399860"/>
                  <a:pt x="2902749" y="2955545"/>
                </a:cubicBezTo>
                <a:cubicBezTo>
                  <a:pt x="2251077" y="3377277"/>
                  <a:pt x="1404677" y="3140226"/>
                  <a:pt x="1026469" y="2429903"/>
                </a:cubicBezTo>
                <a:cubicBezTo>
                  <a:pt x="654938" y="2476593"/>
                  <a:pt x="306080" y="2229290"/>
                  <a:pt x="201510" y="1844965"/>
                </a:cubicBezTo>
                <a:cubicBezTo>
                  <a:pt x="125763" y="1566904"/>
                  <a:pt x="192723" y="1266814"/>
                  <a:pt x="377785" y="1055394"/>
                </a:cubicBezTo>
                <a:cubicBezTo>
                  <a:pt x="115218" y="889555"/>
                  <a:pt x="-31004" y="571316"/>
                  <a:pt x="5551" y="245319"/>
                </a:cubicBezTo>
                <a:lnTo>
                  <a:pt x="7308" y="236273"/>
                </a:lnTo>
                <a:cubicBezTo>
                  <a:pt x="7015" y="230476"/>
                  <a:pt x="6723" y="224680"/>
                  <a:pt x="6430" y="218883"/>
                </a:cubicBezTo>
                <a:lnTo>
                  <a:pt x="43376" y="143432"/>
                </a:lnTo>
                <a:lnTo>
                  <a:pt x="284788" y="55418"/>
                </a:lnTo>
                <a:lnTo>
                  <a:pt x="7428289" y="0"/>
                </a:lnTo>
                <a:cubicBezTo>
                  <a:pt x="7432965" y="0"/>
                  <a:pt x="7464908" y="7342"/>
                  <a:pt x="7467972" y="4277"/>
                </a:cubicBezTo>
                <a:lnTo>
                  <a:pt x="7506358" y="46982"/>
                </a:lnTo>
                <a:close/>
              </a:path>
            </a:pathLst>
          </a:custGeom>
          <a:noFill/>
          <a:ln w="5715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4" name="Picture 13">
            <a:extLst>
              <a:ext uri="{FF2B5EF4-FFF2-40B4-BE49-F238E27FC236}">
                <a16:creationId xmlns:a16="http://schemas.microsoft.com/office/drawing/2014/main" id="{FA876C59-47B5-E400-B13C-69BDAA293353}"/>
              </a:ext>
            </a:extLst>
          </p:cNvPr>
          <p:cNvPicPr>
            <a:picLocks noChangeAspect="1"/>
          </p:cNvPicPr>
          <p:nvPr/>
        </p:nvPicPr>
        <p:blipFill rotWithShape="1">
          <a:blip r:embed="rId5"/>
          <a:srcRect l="464" t="1847" r="2752" b="2288"/>
          <a:stretch/>
        </p:blipFill>
        <p:spPr>
          <a:xfrm>
            <a:off x="1323234" y="4748273"/>
            <a:ext cx="928012"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 name="Picture 14">
            <a:extLst>
              <a:ext uri="{FF2B5EF4-FFF2-40B4-BE49-F238E27FC236}">
                <a16:creationId xmlns:a16="http://schemas.microsoft.com/office/drawing/2014/main" id="{F23B28BE-10A1-D858-66AF-98ADD8CF2E95}"/>
              </a:ext>
            </a:extLst>
          </p:cNvPr>
          <p:cNvPicPr>
            <a:picLocks noChangeAspect="1"/>
          </p:cNvPicPr>
          <p:nvPr/>
        </p:nvPicPr>
        <p:blipFill>
          <a:blip r:embed="rId6"/>
          <a:stretch>
            <a:fillRect/>
          </a:stretch>
        </p:blipFill>
        <p:spPr>
          <a:xfrm>
            <a:off x="1323234" y="5783828"/>
            <a:ext cx="890057" cy="880057"/>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15">
            <a:extLst>
              <a:ext uri="{FF2B5EF4-FFF2-40B4-BE49-F238E27FC236}">
                <a16:creationId xmlns:a16="http://schemas.microsoft.com/office/drawing/2014/main" id="{801A0D3E-0EA5-D8E7-F98D-2A82ECD95578}"/>
              </a:ext>
            </a:extLst>
          </p:cNvPr>
          <p:cNvPicPr>
            <a:picLocks noChangeAspect="1"/>
          </p:cNvPicPr>
          <p:nvPr/>
        </p:nvPicPr>
        <p:blipFill rotWithShape="1">
          <a:blip r:embed="rId7"/>
          <a:srcRect l="3363" b="1268"/>
          <a:stretch/>
        </p:blipFill>
        <p:spPr>
          <a:xfrm>
            <a:off x="1305216" y="3668657"/>
            <a:ext cx="920264"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17">
            <a:extLst>
              <a:ext uri="{FF2B5EF4-FFF2-40B4-BE49-F238E27FC236}">
                <a16:creationId xmlns:a16="http://schemas.microsoft.com/office/drawing/2014/main" id="{342D6AFC-F7B0-B41D-F3D7-64F831C5104B}"/>
              </a:ext>
            </a:extLst>
          </p:cNvPr>
          <p:cNvPicPr>
            <a:picLocks noChangeAspect="1"/>
          </p:cNvPicPr>
          <p:nvPr/>
        </p:nvPicPr>
        <p:blipFill rotWithShape="1">
          <a:blip r:embed="rId8"/>
          <a:srcRect t="752" b="752"/>
          <a:stretch/>
        </p:blipFill>
        <p:spPr>
          <a:xfrm>
            <a:off x="1302810" y="2600412"/>
            <a:ext cx="922670" cy="922670"/>
          </a:xfrm>
          <a:prstGeom prst="ellipse">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cxnSp>
        <p:nvCxnSpPr>
          <p:cNvPr id="24" name="Straight Arrow Connector 23">
            <a:extLst>
              <a:ext uri="{FF2B5EF4-FFF2-40B4-BE49-F238E27FC236}">
                <a16:creationId xmlns:a16="http://schemas.microsoft.com/office/drawing/2014/main" id="{8156ADFF-F2D4-A829-5EBC-BB6D322FAFD7}"/>
              </a:ext>
            </a:extLst>
          </p:cNvPr>
          <p:cNvCxnSpPr/>
          <p:nvPr/>
        </p:nvCxnSpPr>
        <p:spPr>
          <a:xfrm flipH="1">
            <a:off x="1764145" y="2469445"/>
            <a:ext cx="7417" cy="1139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9172BD9-41B5-BFE1-2605-B957F4A99E47}"/>
              </a:ext>
            </a:extLst>
          </p:cNvPr>
          <p:cNvCxnSpPr/>
          <p:nvPr/>
        </p:nvCxnSpPr>
        <p:spPr>
          <a:xfrm flipH="1">
            <a:off x="1722585" y="3537344"/>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5AF3A8BE-4F84-C96C-E542-42AC42EAAA96}"/>
              </a:ext>
            </a:extLst>
          </p:cNvPr>
          <p:cNvCxnSpPr/>
          <p:nvPr/>
        </p:nvCxnSpPr>
        <p:spPr>
          <a:xfrm flipH="1">
            <a:off x="1754906" y="4622612"/>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31DE8B9-071A-F64A-FCCD-4EF6B55F2F3F}"/>
              </a:ext>
            </a:extLst>
          </p:cNvPr>
          <p:cNvCxnSpPr/>
          <p:nvPr/>
        </p:nvCxnSpPr>
        <p:spPr>
          <a:xfrm flipH="1">
            <a:off x="1759532" y="5670943"/>
            <a:ext cx="4467" cy="1128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E2997537-DAB4-B0DB-172A-E4BDB9789315}"/>
              </a:ext>
            </a:extLst>
          </p:cNvPr>
          <p:cNvSpPr/>
          <p:nvPr/>
        </p:nvSpPr>
        <p:spPr>
          <a:xfrm>
            <a:off x="1283734" y="2588312"/>
            <a:ext cx="941745" cy="941745"/>
          </a:xfrm>
          <a:prstGeom prst="ellipse">
            <a:avLst/>
          </a:prstGeom>
          <a:solidFill>
            <a:schemeClr val="bg1">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Oval 8">
            <a:extLst>
              <a:ext uri="{FF2B5EF4-FFF2-40B4-BE49-F238E27FC236}">
                <a16:creationId xmlns:a16="http://schemas.microsoft.com/office/drawing/2014/main" id="{CA7CE954-09EA-18C3-24D4-F8FF1AC1C86F}"/>
              </a:ext>
            </a:extLst>
          </p:cNvPr>
          <p:cNvSpPr/>
          <p:nvPr/>
        </p:nvSpPr>
        <p:spPr>
          <a:xfrm>
            <a:off x="1309578" y="3680164"/>
            <a:ext cx="941745" cy="941745"/>
          </a:xfrm>
          <a:prstGeom prst="ellipse">
            <a:avLst/>
          </a:prstGeom>
          <a:solidFill>
            <a:schemeClr val="bg1">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Oval 9">
            <a:extLst>
              <a:ext uri="{FF2B5EF4-FFF2-40B4-BE49-F238E27FC236}">
                <a16:creationId xmlns:a16="http://schemas.microsoft.com/office/drawing/2014/main" id="{8CC14096-7535-43AA-8539-06E4B4FC5F72}"/>
              </a:ext>
            </a:extLst>
          </p:cNvPr>
          <p:cNvSpPr/>
          <p:nvPr/>
        </p:nvSpPr>
        <p:spPr>
          <a:xfrm>
            <a:off x="1290892" y="4772016"/>
            <a:ext cx="941745" cy="941745"/>
          </a:xfrm>
          <a:prstGeom prst="ellipse">
            <a:avLst/>
          </a:prstGeom>
          <a:solidFill>
            <a:schemeClr val="bg1">
              <a:lumMod val="75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3" name="Picture 12">
            <a:extLst>
              <a:ext uri="{FF2B5EF4-FFF2-40B4-BE49-F238E27FC236}">
                <a16:creationId xmlns:a16="http://schemas.microsoft.com/office/drawing/2014/main" id="{E6B66C08-5ED2-D894-4105-4B1B2E78357B}"/>
              </a:ext>
            </a:extLst>
          </p:cNvPr>
          <p:cNvPicPr>
            <a:picLocks noChangeAspect="1"/>
          </p:cNvPicPr>
          <p:nvPr/>
        </p:nvPicPr>
        <p:blipFill>
          <a:blip r:embed="rId9"/>
          <a:stretch>
            <a:fillRect/>
          </a:stretch>
        </p:blipFill>
        <p:spPr>
          <a:xfrm>
            <a:off x="7095019" y="4059693"/>
            <a:ext cx="3761558" cy="2798307"/>
          </a:xfrm>
          <a:prstGeom prst="rect">
            <a:avLst/>
          </a:prstGeom>
        </p:spPr>
      </p:pic>
    </p:spTree>
    <p:extLst>
      <p:ext uri="{BB962C8B-B14F-4D97-AF65-F5344CB8AC3E}">
        <p14:creationId xmlns:p14="http://schemas.microsoft.com/office/powerpoint/2010/main" val="17362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5"/>
                                        </p:tgtEl>
                                        <p:attrNameLst>
                                          <p:attrName>r</p:attrName>
                                        </p:attrNameLst>
                                      </p:cBhvr>
                                    </p:animRot>
                                    <p:animRot by="-240000">
                                      <p:cBhvr>
                                        <p:cTn id="12" dur="200" fill="hold">
                                          <p:stCondLst>
                                            <p:cond delay="200"/>
                                          </p:stCondLst>
                                        </p:cTn>
                                        <p:tgtEl>
                                          <p:spTgt spid="15"/>
                                        </p:tgtEl>
                                        <p:attrNameLst>
                                          <p:attrName>r</p:attrName>
                                        </p:attrNameLst>
                                      </p:cBhvr>
                                    </p:animRot>
                                    <p:animRot by="240000">
                                      <p:cBhvr>
                                        <p:cTn id="13" dur="200" fill="hold">
                                          <p:stCondLst>
                                            <p:cond delay="400"/>
                                          </p:stCondLst>
                                        </p:cTn>
                                        <p:tgtEl>
                                          <p:spTgt spid="15"/>
                                        </p:tgtEl>
                                        <p:attrNameLst>
                                          <p:attrName>r</p:attrName>
                                        </p:attrNameLst>
                                      </p:cBhvr>
                                    </p:animRot>
                                    <p:animRot by="-240000">
                                      <p:cBhvr>
                                        <p:cTn id="14" dur="200" fill="hold">
                                          <p:stCondLst>
                                            <p:cond delay="600"/>
                                          </p:stCondLst>
                                        </p:cTn>
                                        <p:tgtEl>
                                          <p:spTgt spid="15"/>
                                        </p:tgtEl>
                                        <p:attrNameLst>
                                          <p:attrName>r</p:attrName>
                                        </p:attrNameLst>
                                      </p:cBhvr>
                                    </p:animRot>
                                    <p:animRot by="120000">
                                      <p:cBhvr>
                                        <p:cTn id="15"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8AA9897-CEBB-1561-6E9C-D1FC2F616ED3}"/>
              </a:ext>
            </a:extLst>
          </p:cNvPr>
          <p:cNvSpPr/>
          <p:nvPr/>
        </p:nvSpPr>
        <p:spPr>
          <a:xfrm>
            <a:off x="9068" y="0"/>
            <a:ext cx="4727412" cy="6858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1D8F9E96-46CF-F912-DD84-80AF404EEB98}"/>
              </a:ext>
            </a:extLst>
          </p:cNvPr>
          <p:cNvSpPr/>
          <p:nvPr/>
        </p:nvSpPr>
        <p:spPr>
          <a:xfrm>
            <a:off x="4967336" y="0"/>
            <a:ext cx="150893" cy="6858000"/>
          </a:xfrm>
          <a:prstGeom prst="rect">
            <a:avLst/>
          </a:prstGeom>
          <a:solidFill>
            <a:srgbClr val="A6E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2">
            <a:extLst>
              <a:ext uri="{FF2B5EF4-FFF2-40B4-BE49-F238E27FC236}">
                <a16:creationId xmlns:a16="http://schemas.microsoft.com/office/drawing/2014/main" id="{98D3DB57-953B-DD2E-CF98-ABC2F3547E5B}"/>
              </a:ext>
            </a:extLst>
          </p:cNvPr>
          <p:cNvSpPr/>
          <p:nvPr/>
        </p:nvSpPr>
        <p:spPr>
          <a:xfrm>
            <a:off x="5113704" y="0"/>
            <a:ext cx="150894" cy="6858000"/>
          </a:xfrm>
          <a:prstGeom prst="rect">
            <a:avLst/>
          </a:prstGeom>
          <a:solidFill>
            <a:srgbClr val="5CB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539833BA-B637-6DAA-D1EF-6702B1BE15B3}"/>
              </a:ext>
            </a:extLst>
          </p:cNvPr>
          <p:cNvSpPr/>
          <p:nvPr/>
        </p:nvSpPr>
        <p:spPr>
          <a:xfrm>
            <a:off x="5264598" y="0"/>
            <a:ext cx="303283" cy="6858000"/>
          </a:xfrm>
          <a:prstGeom prst="rect">
            <a:avLst/>
          </a:prstGeom>
          <a:solidFill>
            <a:srgbClr val="366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2BE10553-ED9F-33E9-8B07-FE3462E13919}"/>
              </a:ext>
            </a:extLst>
          </p:cNvPr>
          <p:cNvSpPr/>
          <p:nvPr/>
        </p:nvSpPr>
        <p:spPr>
          <a:xfrm>
            <a:off x="4736480" y="0"/>
            <a:ext cx="233872" cy="6858000"/>
          </a:xfrm>
          <a:prstGeom prst="rect">
            <a:avLst/>
          </a:prstGeom>
          <a:solidFill>
            <a:srgbClr val="346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0C6C58AD-745C-C014-BDE2-20C42F86E0DD}"/>
              </a:ext>
            </a:extLst>
          </p:cNvPr>
          <p:cNvSpPr/>
          <p:nvPr/>
        </p:nvSpPr>
        <p:spPr>
          <a:xfrm>
            <a:off x="5562608" y="0"/>
            <a:ext cx="6629392" cy="6858000"/>
          </a:xfrm>
          <a:prstGeom prst="rect">
            <a:avLst/>
          </a:prstGeom>
          <a:solidFill>
            <a:srgbClr val="1B1B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0" name="Group 9">
            <a:extLst>
              <a:ext uri="{FF2B5EF4-FFF2-40B4-BE49-F238E27FC236}">
                <a16:creationId xmlns:a16="http://schemas.microsoft.com/office/drawing/2014/main" id="{FBA40415-EFDD-4619-D1BF-26A77A998663}"/>
              </a:ext>
            </a:extLst>
          </p:cNvPr>
          <p:cNvGrpSpPr/>
          <p:nvPr/>
        </p:nvGrpSpPr>
        <p:grpSpPr>
          <a:xfrm>
            <a:off x="4493634" y="2030305"/>
            <a:ext cx="1157028" cy="932638"/>
            <a:chOff x="4736242" y="5843716"/>
            <a:chExt cx="1157028" cy="932638"/>
          </a:xfrm>
        </p:grpSpPr>
        <p:sp>
          <p:nvSpPr>
            <p:cNvPr id="11" name="Heart 5">
              <a:extLst>
                <a:ext uri="{FF2B5EF4-FFF2-40B4-BE49-F238E27FC236}">
                  <a16:creationId xmlns:a16="http://schemas.microsoft.com/office/drawing/2014/main" id="{6BF2CEE6-D84D-86A4-4036-1A9B7070FAD8}"/>
                </a:ext>
              </a:extLst>
            </p:cNvPr>
            <p:cNvSpPr/>
            <p:nvPr/>
          </p:nvSpPr>
          <p:spPr>
            <a:xfrm rot="16200000">
              <a:off x="4848437" y="5731521"/>
              <a:ext cx="932638" cy="1157028"/>
            </a:xfrm>
            <a:custGeom>
              <a:avLst/>
              <a:gdLst>
                <a:gd name="connsiteX0" fmla="*/ 0 w 932109"/>
                <a:gd name="connsiteY0" fmla="*/ 467676 h 935352"/>
                <a:gd name="connsiteX1" fmla="*/ 466055 w 932109"/>
                <a:gd name="connsiteY1" fmla="*/ 0 h 935352"/>
                <a:gd name="connsiteX2" fmla="*/ 932110 w 932109"/>
                <a:gd name="connsiteY2" fmla="*/ 467676 h 935352"/>
                <a:gd name="connsiteX3" fmla="*/ 466055 w 932109"/>
                <a:gd name="connsiteY3" fmla="*/ 935352 h 935352"/>
                <a:gd name="connsiteX4" fmla="*/ 0 w 932109"/>
                <a:gd name="connsiteY4" fmla="*/ 467676 h 935352"/>
                <a:gd name="connsiteX0" fmla="*/ 528 w 932638"/>
                <a:gd name="connsiteY0" fmla="*/ 467676 h 1157028"/>
                <a:gd name="connsiteX1" fmla="*/ 466583 w 932638"/>
                <a:gd name="connsiteY1" fmla="*/ 0 h 1157028"/>
                <a:gd name="connsiteX2" fmla="*/ 932638 w 932638"/>
                <a:gd name="connsiteY2" fmla="*/ 467676 h 1157028"/>
                <a:gd name="connsiteX3" fmla="*/ 401929 w 932638"/>
                <a:gd name="connsiteY3" fmla="*/ 1157028 h 1157028"/>
                <a:gd name="connsiteX4" fmla="*/ 528 w 932638"/>
                <a:gd name="connsiteY4" fmla="*/ 467676 h 115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638" h="1157028">
                  <a:moveTo>
                    <a:pt x="528" y="467676"/>
                  </a:moveTo>
                  <a:cubicBezTo>
                    <a:pt x="11304" y="274838"/>
                    <a:pt x="209188" y="0"/>
                    <a:pt x="466583" y="0"/>
                  </a:cubicBezTo>
                  <a:cubicBezTo>
                    <a:pt x="723978" y="0"/>
                    <a:pt x="932638" y="209386"/>
                    <a:pt x="932638" y="467676"/>
                  </a:cubicBezTo>
                  <a:cubicBezTo>
                    <a:pt x="932638" y="725966"/>
                    <a:pt x="659324" y="1157028"/>
                    <a:pt x="401929" y="1157028"/>
                  </a:cubicBezTo>
                  <a:cubicBezTo>
                    <a:pt x="144534" y="1157028"/>
                    <a:pt x="-10248" y="660514"/>
                    <a:pt x="528" y="467676"/>
                  </a:cubicBezTo>
                  <a:close/>
                </a:path>
              </a:pathLst>
            </a:custGeom>
            <a:solidFill>
              <a:srgbClr val="00B050"/>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546A86A1-B20B-C061-4079-59DA5D49BCFF}"/>
                </a:ext>
              </a:extLst>
            </p:cNvPr>
            <p:cNvSpPr txBox="1"/>
            <p:nvPr/>
          </p:nvSpPr>
          <p:spPr>
            <a:xfrm>
              <a:off x="4772384" y="6078939"/>
              <a:ext cx="1026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8 Tiết</a:t>
              </a:r>
            </a:p>
          </p:txBody>
        </p:sp>
      </p:grpSp>
      <p:sp>
        <p:nvSpPr>
          <p:cNvPr id="14" name="TextBox 13">
            <a:extLst>
              <a:ext uri="{FF2B5EF4-FFF2-40B4-BE49-F238E27FC236}">
                <a16:creationId xmlns:a16="http://schemas.microsoft.com/office/drawing/2014/main" id="{37B54F56-DB10-BDE4-0C32-A5568AAE7ED0}"/>
              </a:ext>
            </a:extLst>
          </p:cNvPr>
          <p:cNvSpPr txBox="1"/>
          <p:nvPr/>
        </p:nvSpPr>
        <p:spPr>
          <a:xfrm>
            <a:off x="6161761" y="1901114"/>
            <a:ext cx="4906001" cy="2123658"/>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EM ĐIỀU KHIỂN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VÀ THAM GIA GIAO THÔNG</a:t>
            </a:r>
            <a:endParaRPr kumimoji="0" lang="vi-VN" sz="44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15" name="TextBox 14">
            <a:extLst>
              <a:ext uri="{FF2B5EF4-FFF2-40B4-BE49-F238E27FC236}">
                <a16:creationId xmlns:a16="http://schemas.microsoft.com/office/drawing/2014/main" id="{9ECF15E7-74FE-9C52-03F9-E4A18782E832}"/>
              </a:ext>
            </a:extLst>
          </p:cNvPr>
          <p:cNvSpPr txBox="1"/>
          <p:nvPr/>
        </p:nvSpPr>
        <p:spPr>
          <a:xfrm>
            <a:off x="6096000" y="561211"/>
            <a:ext cx="209458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CHỦ ĐỀ 4</a:t>
            </a:r>
          </a:p>
        </p:txBody>
      </p:sp>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4">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pic>
        <p:nvPicPr>
          <p:cNvPr id="25" name="Picture 24">
            <a:extLst>
              <a:ext uri="{FF2B5EF4-FFF2-40B4-BE49-F238E27FC236}">
                <a16:creationId xmlns:a16="http://schemas.microsoft.com/office/drawing/2014/main" id="{76AC0188-8565-AD42-B45F-BE1952DEC3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6249" y="4024772"/>
            <a:ext cx="1505160" cy="2705478"/>
          </a:xfrm>
          <a:prstGeom prst="rect">
            <a:avLst/>
          </a:prstGeom>
        </p:spPr>
      </p:pic>
      <p:sp>
        <p:nvSpPr>
          <p:cNvPr id="5" name="Rectangle: Rounded Corners 4">
            <a:extLst>
              <a:ext uri="{FF2B5EF4-FFF2-40B4-BE49-F238E27FC236}">
                <a16:creationId xmlns:a16="http://schemas.microsoft.com/office/drawing/2014/main" id="{E62BBFB4-F369-F86A-0574-1472079C0F52}"/>
              </a:ext>
            </a:extLst>
          </p:cNvPr>
          <p:cNvSpPr/>
          <p:nvPr/>
        </p:nvSpPr>
        <p:spPr>
          <a:xfrm>
            <a:off x="3836968" y="4424720"/>
            <a:ext cx="5417707" cy="2079105"/>
          </a:xfrm>
          <a:prstGeom prst="roundRect">
            <a:avLst/>
          </a:prstGeom>
          <a:solidFill>
            <a:schemeClr val="bg1"/>
          </a:solidFill>
          <a:ln w="38100">
            <a:solidFill>
              <a:srgbClr val="D2472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B85B233-A9D8-7636-4805-650EB75D0461}"/>
              </a:ext>
            </a:extLst>
          </p:cNvPr>
          <p:cNvSpPr txBox="1"/>
          <p:nvPr/>
        </p:nvSpPr>
        <p:spPr>
          <a:xfrm>
            <a:off x="3975513" y="4616267"/>
            <a:ext cx="511694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Xây dựng được mô hình ngã tư đường có đèn tín hiệu giao thông </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a:extLst>
              <a:ext uri="{FF2B5EF4-FFF2-40B4-BE49-F238E27FC236}">
                <a16:creationId xmlns:a16="http://schemas.microsoft.com/office/drawing/2014/main" id="{24E13929-DDDA-8FFE-B3D0-8D32C04A3FC0}"/>
              </a:ext>
            </a:extLst>
          </p:cNvPr>
          <p:cNvSpPr txBox="1"/>
          <p:nvPr/>
        </p:nvSpPr>
        <p:spPr>
          <a:xfrm>
            <a:off x="3975513" y="5531907"/>
            <a:ext cx="5066035" cy="830997"/>
          </a:xfrm>
          <a:prstGeom prst="rect">
            <a:avLst/>
          </a:prstGeom>
          <a:noFill/>
        </p:spPr>
        <p:txBody>
          <a:bodyPr wrap="square" rtlCol="0">
            <a:spAutoFit/>
          </a:bodyPr>
          <a:lstStyle>
            <a:defPPr>
              <a:defRPr lang="vi-VN"/>
            </a:defPPr>
            <a:lvl1pPr>
              <a:defRPr sz="2400">
                <a:latin typeface="Roboto" panose="02000000000000000000" pitchFamily="2" charset="0"/>
                <a:ea typeface="Roboto" panose="020000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Điều khiển được hoạt động của đèn tín hiệu giao thông ở mức đơn giản</a:t>
            </a:r>
            <a:endPar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16" name="Group 15">
            <a:extLst>
              <a:ext uri="{FF2B5EF4-FFF2-40B4-BE49-F238E27FC236}">
                <a16:creationId xmlns:a16="http://schemas.microsoft.com/office/drawing/2014/main" id="{7FB561C6-D28E-02FA-396B-98A8CA09EF9A}"/>
              </a:ext>
            </a:extLst>
          </p:cNvPr>
          <p:cNvGrpSpPr/>
          <p:nvPr/>
        </p:nvGrpSpPr>
        <p:grpSpPr>
          <a:xfrm>
            <a:off x="4378127" y="4024772"/>
            <a:ext cx="1962414" cy="506852"/>
            <a:chOff x="3129879" y="2484609"/>
            <a:chExt cx="1732803" cy="506852"/>
          </a:xfrm>
        </p:grpSpPr>
        <p:sp>
          <p:nvSpPr>
            <p:cNvPr id="17" name="Rectangle: Rounded Corners 16">
              <a:extLst>
                <a:ext uri="{FF2B5EF4-FFF2-40B4-BE49-F238E27FC236}">
                  <a16:creationId xmlns:a16="http://schemas.microsoft.com/office/drawing/2014/main" id="{2B3C0A0B-2F76-AFC9-3CD9-E7A3824F653C}"/>
                </a:ext>
              </a:extLst>
            </p:cNvPr>
            <p:cNvSpPr/>
            <p:nvPr/>
          </p:nvSpPr>
          <p:spPr>
            <a:xfrm>
              <a:off x="3129879" y="2484609"/>
              <a:ext cx="1630811" cy="506852"/>
            </a:xfrm>
            <a:prstGeom prst="roundRect">
              <a:avLst>
                <a:gd name="adj" fmla="val 50000"/>
              </a:avLst>
            </a:prstGeom>
            <a:noFill/>
            <a:ln w="28575">
              <a:solidFill>
                <a:srgbClr val="D247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Rectangle: Rounded Corners 17">
              <a:extLst>
                <a:ext uri="{FF2B5EF4-FFF2-40B4-BE49-F238E27FC236}">
                  <a16:creationId xmlns:a16="http://schemas.microsoft.com/office/drawing/2014/main" id="{C9686219-6895-6B62-E3C0-8D56127E4F04}"/>
                </a:ext>
              </a:extLst>
            </p:cNvPr>
            <p:cNvSpPr/>
            <p:nvPr/>
          </p:nvSpPr>
          <p:spPr>
            <a:xfrm>
              <a:off x="3231871" y="2536185"/>
              <a:ext cx="1426826" cy="403700"/>
            </a:xfrm>
            <a:prstGeom prst="roundRect">
              <a:avLst>
                <a:gd name="adj" fmla="val 50000"/>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4EDAE009-112A-7BE8-BE08-6556E7644032}"/>
                </a:ext>
              </a:extLst>
            </p:cNvPr>
            <p:cNvSpPr txBox="1"/>
            <p:nvPr/>
          </p:nvSpPr>
          <p:spPr>
            <a:xfrm>
              <a:off x="3231871" y="2507202"/>
              <a:ext cx="1630811"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MỤC TIÊU</a:t>
              </a:r>
            </a:p>
          </p:txBody>
        </p:sp>
      </p:grpSp>
    </p:spTree>
    <p:extLst>
      <p:ext uri="{BB962C8B-B14F-4D97-AF65-F5344CB8AC3E}">
        <p14:creationId xmlns:p14="http://schemas.microsoft.com/office/powerpoint/2010/main" val="1155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8" presetClass="emph" presetSubtype="0" repeatCount="indefinite" accel="22000" fill="hold" nodeType="withEffect">
                                  <p:stCondLst>
                                    <p:cond delay="0"/>
                                  </p:stCondLst>
                                  <p:childTnLst>
                                    <p:animRot by="21600000">
                                      <p:cBhvr>
                                        <p:cTn id="16" dur="10000" fill="hold"/>
                                        <p:tgtEl>
                                          <p:spTgt spid="2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5" grpId="0" animBg="1"/>
      <p:bldP spid="6"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A24A299-7A79-54BF-7D4D-61AB2789A13D}"/>
              </a:ext>
            </a:extLst>
          </p:cNvPr>
          <p:cNvSpPr/>
          <p:nvPr/>
        </p:nvSpPr>
        <p:spPr>
          <a:xfrm>
            <a:off x="3569510" y="0"/>
            <a:ext cx="8622490" cy="6858000"/>
          </a:xfrm>
          <a:prstGeom prst="rect">
            <a:avLst/>
          </a:prstGeom>
          <a:solidFill>
            <a:srgbClr val="346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F8AA9897-CEBB-1561-6E9C-D1FC2F616ED3}"/>
              </a:ext>
            </a:extLst>
          </p:cNvPr>
          <p:cNvSpPr/>
          <p:nvPr/>
        </p:nvSpPr>
        <p:spPr>
          <a:xfrm>
            <a:off x="33333" y="0"/>
            <a:ext cx="3608567" cy="6858000"/>
          </a:xfrm>
          <a:prstGeom prst="rect">
            <a:avLst/>
          </a:prstGeom>
          <a:solidFill>
            <a:srgbClr val="73AC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0" name="Group 9">
            <a:extLst>
              <a:ext uri="{FF2B5EF4-FFF2-40B4-BE49-F238E27FC236}">
                <a16:creationId xmlns:a16="http://schemas.microsoft.com/office/drawing/2014/main" id="{FBA40415-EFDD-4619-D1BF-26A77A998663}"/>
              </a:ext>
            </a:extLst>
          </p:cNvPr>
          <p:cNvGrpSpPr/>
          <p:nvPr/>
        </p:nvGrpSpPr>
        <p:grpSpPr>
          <a:xfrm>
            <a:off x="3082245" y="4021817"/>
            <a:ext cx="1157028" cy="932638"/>
            <a:chOff x="4736242" y="5843716"/>
            <a:chExt cx="1157028" cy="932638"/>
          </a:xfrm>
        </p:grpSpPr>
        <p:sp>
          <p:nvSpPr>
            <p:cNvPr id="11" name="Heart 5">
              <a:extLst>
                <a:ext uri="{FF2B5EF4-FFF2-40B4-BE49-F238E27FC236}">
                  <a16:creationId xmlns:a16="http://schemas.microsoft.com/office/drawing/2014/main" id="{6BF2CEE6-D84D-86A4-4036-1A9B7070FAD8}"/>
                </a:ext>
              </a:extLst>
            </p:cNvPr>
            <p:cNvSpPr/>
            <p:nvPr/>
          </p:nvSpPr>
          <p:spPr>
            <a:xfrm rot="16200000">
              <a:off x="4848437" y="5731521"/>
              <a:ext cx="932638" cy="1157028"/>
            </a:xfrm>
            <a:custGeom>
              <a:avLst/>
              <a:gdLst>
                <a:gd name="connsiteX0" fmla="*/ 0 w 932109"/>
                <a:gd name="connsiteY0" fmla="*/ 467676 h 935352"/>
                <a:gd name="connsiteX1" fmla="*/ 466055 w 932109"/>
                <a:gd name="connsiteY1" fmla="*/ 0 h 935352"/>
                <a:gd name="connsiteX2" fmla="*/ 932110 w 932109"/>
                <a:gd name="connsiteY2" fmla="*/ 467676 h 935352"/>
                <a:gd name="connsiteX3" fmla="*/ 466055 w 932109"/>
                <a:gd name="connsiteY3" fmla="*/ 935352 h 935352"/>
                <a:gd name="connsiteX4" fmla="*/ 0 w 932109"/>
                <a:gd name="connsiteY4" fmla="*/ 467676 h 935352"/>
                <a:gd name="connsiteX0" fmla="*/ 528 w 932638"/>
                <a:gd name="connsiteY0" fmla="*/ 467676 h 1157028"/>
                <a:gd name="connsiteX1" fmla="*/ 466583 w 932638"/>
                <a:gd name="connsiteY1" fmla="*/ 0 h 1157028"/>
                <a:gd name="connsiteX2" fmla="*/ 932638 w 932638"/>
                <a:gd name="connsiteY2" fmla="*/ 467676 h 1157028"/>
                <a:gd name="connsiteX3" fmla="*/ 401929 w 932638"/>
                <a:gd name="connsiteY3" fmla="*/ 1157028 h 1157028"/>
                <a:gd name="connsiteX4" fmla="*/ 528 w 932638"/>
                <a:gd name="connsiteY4" fmla="*/ 467676 h 115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638" h="1157028">
                  <a:moveTo>
                    <a:pt x="528" y="467676"/>
                  </a:moveTo>
                  <a:cubicBezTo>
                    <a:pt x="11304" y="274838"/>
                    <a:pt x="209188" y="0"/>
                    <a:pt x="466583" y="0"/>
                  </a:cubicBezTo>
                  <a:cubicBezTo>
                    <a:pt x="723978" y="0"/>
                    <a:pt x="932638" y="209386"/>
                    <a:pt x="932638" y="467676"/>
                  </a:cubicBezTo>
                  <a:cubicBezTo>
                    <a:pt x="932638" y="725966"/>
                    <a:pt x="659324" y="1157028"/>
                    <a:pt x="401929" y="1157028"/>
                  </a:cubicBezTo>
                  <a:cubicBezTo>
                    <a:pt x="144534" y="1157028"/>
                    <a:pt x="-10248" y="660514"/>
                    <a:pt x="528" y="467676"/>
                  </a:cubicBezTo>
                  <a:close/>
                </a:path>
              </a:pathLst>
            </a:custGeom>
            <a:solidFill>
              <a:srgbClr val="00B050"/>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546A86A1-B20B-C061-4079-59DA5D49BCFF}"/>
                </a:ext>
              </a:extLst>
            </p:cNvPr>
            <p:cNvSpPr txBox="1"/>
            <p:nvPr/>
          </p:nvSpPr>
          <p:spPr>
            <a:xfrm>
              <a:off x="4772384" y="6078939"/>
              <a:ext cx="1026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1</a:t>
              </a:r>
            </a:p>
          </p:txBody>
        </p:sp>
      </p:grpSp>
      <p:sp>
        <p:nvSpPr>
          <p:cNvPr id="14" name="TextBox 13">
            <a:extLst>
              <a:ext uri="{FF2B5EF4-FFF2-40B4-BE49-F238E27FC236}">
                <a16:creationId xmlns:a16="http://schemas.microsoft.com/office/drawing/2014/main" id="{37B54F56-DB10-BDE4-0C32-A5568AAE7ED0}"/>
              </a:ext>
            </a:extLst>
          </p:cNvPr>
          <p:cNvSpPr txBox="1"/>
          <p:nvPr/>
        </p:nvSpPr>
        <p:spPr>
          <a:xfrm>
            <a:off x="-199666" y="2356192"/>
            <a:ext cx="3398757" cy="175432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ĐIỀU KHIỂN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VÀ THAM GIA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GIAO THÔNG</a:t>
            </a:r>
            <a:endParaRPr kumimoji="0" lang="vi-VN"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15" name="TextBox 14">
            <a:extLst>
              <a:ext uri="{FF2B5EF4-FFF2-40B4-BE49-F238E27FC236}">
                <a16:creationId xmlns:a16="http://schemas.microsoft.com/office/drawing/2014/main" id="{9ECF15E7-74FE-9C52-03F9-E4A18782E832}"/>
              </a:ext>
            </a:extLst>
          </p:cNvPr>
          <p:cNvSpPr txBox="1"/>
          <p:nvPr/>
        </p:nvSpPr>
        <p:spPr>
          <a:xfrm>
            <a:off x="1517658" y="284707"/>
            <a:ext cx="2094584"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CHỦ ĐỀ 4</a:t>
            </a:r>
          </a:p>
        </p:txBody>
      </p:sp>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34" name="TextBox 33">
            <a:extLst>
              <a:ext uri="{FF2B5EF4-FFF2-40B4-BE49-F238E27FC236}">
                <a16:creationId xmlns:a16="http://schemas.microsoft.com/office/drawing/2014/main" id="{9D2B3C60-AFFE-702B-4800-03D1FBA2833C}"/>
              </a:ext>
            </a:extLst>
          </p:cNvPr>
          <p:cNvSpPr txBox="1"/>
          <p:nvPr/>
        </p:nvSpPr>
        <p:spPr>
          <a:xfrm>
            <a:off x="1260592" y="1247866"/>
            <a:ext cx="1857795" cy="1015663"/>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D24726"/>
                </a:solidFill>
                <a:effectLst/>
                <a:uLnTx/>
                <a:uFillTx/>
                <a:latin typeface="Road Rage" pitchFamily="50" charset="0"/>
                <a:ea typeface="Roboto Black" panose="02000000000000000000" pitchFamily="2" charset="0"/>
                <a:cs typeface="+mn-cs"/>
              </a:rPr>
              <a:t>EM</a:t>
            </a:r>
            <a:endParaRPr kumimoji="0" lang="vi-VN" sz="6000" b="1" i="0" u="none" strike="noStrike" kern="1200" cap="none" spc="0" normalizeH="0" baseline="0" noProof="0">
              <a:ln>
                <a:noFill/>
              </a:ln>
              <a:solidFill>
                <a:srgbClr val="D24726"/>
              </a:solidFill>
              <a:effectLst/>
              <a:uLnTx/>
              <a:uFillTx/>
              <a:latin typeface="Roboto Black" panose="02000000000000000000" pitchFamily="2" charset="0"/>
              <a:ea typeface="Roboto Black" panose="02000000000000000000" pitchFamily="2" charset="0"/>
              <a:cs typeface="+mn-cs"/>
            </a:endParaRPr>
          </a:p>
        </p:txBody>
      </p:sp>
      <p:sp>
        <p:nvSpPr>
          <p:cNvPr id="72" name="Freeform: Shape 71">
            <a:extLst>
              <a:ext uri="{FF2B5EF4-FFF2-40B4-BE49-F238E27FC236}">
                <a16:creationId xmlns:a16="http://schemas.microsoft.com/office/drawing/2014/main" id="{90CEDC17-4F7F-0792-DBD3-11C525DBCD6B}"/>
              </a:ext>
            </a:extLst>
          </p:cNvPr>
          <p:cNvSpPr/>
          <p:nvPr/>
        </p:nvSpPr>
        <p:spPr>
          <a:xfrm>
            <a:off x="6576398" y="1658005"/>
            <a:ext cx="5582269" cy="5199995"/>
          </a:xfrm>
          <a:custGeom>
            <a:avLst/>
            <a:gdLst>
              <a:gd name="connsiteX0" fmla="*/ 4202508 w 5582269"/>
              <a:gd name="connsiteY0" fmla="*/ 120 h 5199995"/>
              <a:gd name="connsiteX1" fmla="*/ 4402198 w 5582269"/>
              <a:gd name="connsiteY1" fmla="*/ 15144 h 5199995"/>
              <a:gd name="connsiteX2" fmla="*/ 5533669 w 5582269"/>
              <a:gd name="connsiteY2" fmla="*/ 2527834 h 5199995"/>
              <a:gd name="connsiteX3" fmla="*/ 5545680 w 5582269"/>
              <a:gd name="connsiteY3" fmla="*/ 2710795 h 5199995"/>
              <a:gd name="connsiteX4" fmla="*/ 5582269 w 5582269"/>
              <a:gd name="connsiteY4" fmla="*/ 2710795 h 5199995"/>
              <a:gd name="connsiteX5" fmla="*/ 5582269 w 5582269"/>
              <a:gd name="connsiteY5" fmla="*/ 5199995 h 5199995"/>
              <a:gd name="connsiteX6" fmla="*/ 3241857 w 5582269"/>
              <a:gd name="connsiteY6" fmla="*/ 5199995 h 5199995"/>
              <a:gd name="connsiteX7" fmla="*/ 3241857 w 5582269"/>
              <a:gd name="connsiteY7" fmla="*/ 5174651 h 5199995"/>
              <a:gd name="connsiteX8" fmla="*/ 3165634 w 5582269"/>
              <a:gd name="connsiteY8" fmla="*/ 5156286 h 5199995"/>
              <a:gd name="connsiteX9" fmla="*/ 10306 w 5582269"/>
              <a:gd name="connsiteY9" fmla="*/ 2139508 h 5199995"/>
              <a:gd name="connsiteX10" fmla="*/ 4202508 w 5582269"/>
              <a:gd name="connsiteY10" fmla="*/ 120 h 519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82269" h="5199995">
                <a:moveTo>
                  <a:pt x="4202508" y="120"/>
                </a:moveTo>
                <a:cubicBezTo>
                  <a:pt x="4277369" y="-845"/>
                  <a:pt x="4344374" y="3983"/>
                  <a:pt x="4402198" y="15144"/>
                </a:cubicBezTo>
                <a:cubicBezTo>
                  <a:pt x="5153904" y="160232"/>
                  <a:pt x="5449316" y="1461985"/>
                  <a:pt x="5533669" y="2527834"/>
                </a:cubicBezTo>
                <a:lnTo>
                  <a:pt x="5545680" y="2710795"/>
                </a:lnTo>
                <a:lnTo>
                  <a:pt x="5582269" y="2710795"/>
                </a:lnTo>
                <a:lnTo>
                  <a:pt x="5582269" y="5199995"/>
                </a:lnTo>
                <a:lnTo>
                  <a:pt x="3241857" y="5199995"/>
                </a:lnTo>
                <a:lnTo>
                  <a:pt x="3241857" y="5174651"/>
                </a:lnTo>
                <a:lnTo>
                  <a:pt x="3165634" y="5156286"/>
                </a:lnTo>
                <a:cubicBezTo>
                  <a:pt x="2177334" y="4875835"/>
                  <a:pt x="-174614" y="2973138"/>
                  <a:pt x="10306" y="2139508"/>
                </a:cubicBezTo>
                <a:cubicBezTo>
                  <a:pt x="189260" y="1332770"/>
                  <a:pt x="3079594" y="14603"/>
                  <a:pt x="4202508" y="120"/>
                </a:cubicBezTo>
                <a:close/>
              </a:path>
            </a:pathLst>
          </a:cu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4" name="TextBox 73">
            <a:extLst>
              <a:ext uri="{FF2B5EF4-FFF2-40B4-BE49-F238E27FC236}">
                <a16:creationId xmlns:a16="http://schemas.microsoft.com/office/drawing/2014/main" id="{2BAB4DA7-A5D5-3995-E17C-15FA7D3D2986}"/>
              </a:ext>
            </a:extLst>
          </p:cNvPr>
          <p:cNvSpPr txBox="1"/>
          <p:nvPr/>
        </p:nvSpPr>
        <p:spPr>
          <a:xfrm>
            <a:off x="3815583" y="555368"/>
            <a:ext cx="5487003" cy="1200329"/>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XÁC ĐỊNH NHIỆM VỤ CẦN TÌM TÒI KHÁM PHÁ</a:t>
            </a:r>
            <a:endParaRPr kumimoji="0" lang="vi-VN"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2143644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8" presetClass="emph" presetSubtype="0" repeatCount="indefinite" accel="22000" fill="hold" nodeType="withEffect">
                                  <p:stCondLst>
                                    <p:cond delay="0"/>
                                  </p:stCondLst>
                                  <p:childTnLst>
                                    <p:animRot by="21600000">
                                      <p:cBhvr>
                                        <p:cTn id="16" dur="10000" fill="hold"/>
                                        <p:tgtEl>
                                          <p:spTgt spid="23"/>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1000"/>
                                        <p:tgtEl>
                                          <p:spTgt spid="74"/>
                                        </p:tgtEl>
                                      </p:cBhvr>
                                    </p:animEffect>
                                    <p:anim calcmode="lin" valueType="num">
                                      <p:cBhvr>
                                        <p:cTn id="25" dur="1000" fill="hold"/>
                                        <p:tgtEl>
                                          <p:spTgt spid="74"/>
                                        </p:tgtEl>
                                        <p:attrNameLst>
                                          <p:attrName>ppt_x</p:attrName>
                                        </p:attrNameLst>
                                      </p:cBhvr>
                                      <p:tavLst>
                                        <p:tav tm="0">
                                          <p:val>
                                            <p:strVal val="#ppt_x"/>
                                          </p:val>
                                        </p:tav>
                                        <p:tav tm="100000">
                                          <p:val>
                                            <p:strVal val="#ppt_x"/>
                                          </p:val>
                                        </p:tav>
                                      </p:tavLst>
                                    </p:anim>
                                    <p:anim calcmode="lin" valueType="num">
                                      <p:cBhvr>
                                        <p:cTn id="2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4" grpId="0"/>
      <p:bldP spid="7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16B8F"/>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815022" y="266261"/>
            <a:ext cx="776689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Xác định nhiệm vụ cần tìm tòi khám phá</a:t>
            </a:r>
            <a:endPar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nvGrpSpPr>
          <p:cNvPr id="41" name="Group 40">
            <a:extLst>
              <a:ext uri="{FF2B5EF4-FFF2-40B4-BE49-F238E27FC236}">
                <a16:creationId xmlns:a16="http://schemas.microsoft.com/office/drawing/2014/main" id="{FE95A890-F3EA-48F0-BB7D-125FB46DA695}"/>
              </a:ext>
            </a:extLst>
          </p:cNvPr>
          <p:cNvGrpSpPr/>
          <p:nvPr/>
        </p:nvGrpSpPr>
        <p:grpSpPr>
          <a:xfrm>
            <a:off x="440675" y="1866606"/>
            <a:ext cx="6340064" cy="1969759"/>
            <a:chOff x="440675" y="1866606"/>
            <a:chExt cx="6340064" cy="1969759"/>
          </a:xfrm>
        </p:grpSpPr>
        <p:sp>
          <p:nvSpPr>
            <p:cNvPr id="29" name="Speech Bubble: Rectangle with Corners Rounded 28">
              <a:extLst>
                <a:ext uri="{FF2B5EF4-FFF2-40B4-BE49-F238E27FC236}">
                  <a16:creationId xmlns:a16="http://schemas.microsoft.com/office/drawing/2014/main" id="{78B194C8-EB98-5146-5C19-CB7885197D0B}"/>
                </a:ext>
              </a:extLst>
            </p:cNvPr>
            <p:cNvSpPr/>
            <p:nvPr/>
          </p:nvSpPr>
          <p:spPr>
            <a:xfrm>
              <a:off x="440675" y="1866606"/>
              <a:ext cx="6340064" cy="1969759"/>
            </a:xfrm>
            <a:prstGeom prst="wedgeRoundRectCallout">
              <a:avLst>
                <a:gd name="adj1" fmla="val 66745"/>
                <a:gd name="adj2" fmla="val 15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42C92AC4-32EE-2548-3B06-C9305BCE491F}"/>
                </a:ext>
              </a:extLst>
            </p:cNvPr>
            <p:cNvSpPr txBox="1"/>
            <p:nvPr/>
          </p:nvSpPr>
          <p:spPr>
            <a:xfrm>
              <a:off x="564011" y="2051090"/>
              <a:ext cx="5924924" cy="156966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rgbClr val="002060"/>
                  </a:solidFill>
                  <a:latin typeface="Roboto" panose="02000000000000000000" pitchFamily="2" charset="0"/>
                  <a:ea typeface="Roboto" panose="02000000000000000000" pitchFamily="2" charset="0"/>
                </a:rPr>
                <a:t>Đèn tín hiệu giao thông là thiết bị được dùng để điều khiển giao thông ở những giao lộ có lượng phương tiện lưu thông lớn, đông người qua lại</a:t>
              </a:r>
              <a:endParaRPr kumimoji="0" lang="vi-VN"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grpSp>
      <p:sp>
        <p:nvSpPr>
          <p:cNvPr id="17" name="Freeform: Shape 16">
            <a:extLst>
              <a:ext uri="{FF2B5EF4-FFF2-40B4-BE49-F238E27FC236}">
                <a16:creationId xmlns:a16="http://schemas.microsoft.com/office/drawing/2014/main" id="{71827DC9-E01B-C34A-FB9C-468ED69CF020}"/>
              </a:ext>
            </a:extLst>
          </p:cNvPr>
          <p:cNvSpPr/>
          <p:nvPr/>
        </p:nvSpPr>
        <p:spPr>
          <a:xfrm>
            <a:off x="6962261" y="112947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a:effectLst>
            <a:outerShdw blurRad="149987" dist="250190" dir="8460000" algn="ctr">
              <a:srgbClr val="000000">
                <a:alpha val="28000"/>
              </a:srgbClr>
            </a:outerShdw>
          </a:effectLst>
          <a:scene3d>
            <a:camera prst="orthographicFront">
              <a:rot lat="0" lon="0" rev="0"/>
            </a:camera>
            <a:lightRig rig="flat" dir="t"/>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Freeform: Shape 17">
            <a:extLst>
              <a:ext uri="{FF2B5EF4-FFF2-40B4-BE49-F238E27FC236}">
                <a16:creationId xmlns:a16="http://schemas.microsoft.com/office/drawing/2014/main" id="{F3D9A127-84F7-7310-16F8-702AFD8ED9CD}"/>
              </a:ext>
            </a:extLst>
          </p:cNvPr>
          <p:cNvSpPr/>
          <p:nvPr/>
        </p:nvSpPr>
        <p:spPr>
          <a:xfrm>
            <a:off x="8701535" y="2051090"/>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Freeform: Shape 18">
            <a:extLst>
              <a:ext uri="{FF2B5EF4-FFF2-40B4-BE49-F238E27FC236}">
                <a16:creationId xmlns:a16="http://schemas.microsoft.com/office/drawing/2014/main" id="{CEE5D160-FC3E-86F6-F4C4-7FF475733D1E}"/>
              </a:ext>
            </a:extLst>
          </p:cNvPr>
          <p:cNvSpPr/>
          <p:nvPr/>
        </p:nvSpPr>
        <p:spPr>
          <a:xfrm>
            <a:off x="8701535" y="3174588"/>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reeform: Shape 19">
            <a:extLst>
              <a:ext uri="{FF2B5EF4-FFF2-40B4-BE49-F238E27FC236}">
                <a16:creationId xmlns:a16="http://schemas.microsoft.com/office/drawing/2014/main" id="{EFDFE2E5-B94F-8DB6-D186-62B4BFFFEF08}"/>
              </a:ext>
            </a:extLst>
          </p:cNvPr>
          <p:cNvSpPr/>
          <p:nvPr/>
        </p:nvSpPr>
        <p:spPr>
          <a:xfrm>
            <a:off x="8701535" y="4359568"/>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7E403897-47B0-CA09-0B83-35A76E1C177E}"/>
              </a:ext>
            </a:extLst>
          </p:cNvPr>
          <p:cNvSpPr/>
          <p:nvPr/>
        </p:nvSpPr>
        <p:spPr>
          <a:xfrm>
            <a:off x="8608701" y="1397716"/>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Oval 24">
            <a:extLst>
              <a:ext uri="{FF2B5EF4-FFF2-40B4-BE49-F238E27FC236}">
                <a16:creationId xmlns:a16="http://schemas.microsoft.com/office/drawing/2014/main" id="{2910FED1-41B6-3F75-67CE-6A4BDEBE5537}"/>
              </a:ext>
            </a:extLst>
          </p:cNvPr>
          <p:cNvSpPr/>
          <p:nvPr/>
        </p:nvSpPr>
        <p:spPr>
          <a:xfrm>
            <a:off x="8790223" y="1477588"/>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3" name="Picture 32">
            <a:extLst>
              <a:ext uri="{FF2B5EF4-FFF2-40B4-BE49-F238E27FC236}">
                <a16:creationId xmlns:a16="http://schemas.microsoft.com/office/drawing/2014/main" id="{54AF2413-AA29-C7DB-49E6-C875434E2BD2}"/>
              </a:ext>
            </a:extLst>
          </p:cNvPr>
          <p:cNvPicPr>
            <a:picLocks noChangeAspect="1"/>
          </p:cNvPicPr>
          <p:nvPr/>
        </p:nvPicPr>
        <p:blipFill>
          <a:blip r:embed="rId4"/>
          <a:stretch>
            <a:fillRect/>
          </a:stretch>
        </p:blipFill>
        <p:spPr>
          <a:xfrm>
            <a:off x="736891" y="4203022"/>
            <a:ext cx="2932297" cy="1931475"/>
          </a:xfrm>
          <a:prstGeom prst="roundRect">
            <a:avLst/>
          </a:prstGeom>
          <a:effectLst>
            <a:outerShdw blurRad="63500" sx="102000" sy="102000" algn="ctr" rotWithShape="0">
              <a:prstClr val="black">
                <a:alpha val="40000"/>
              </a:prstClr>
            </a:outerShdw>
          </a:effectLst>
        </p:spPr>
      </p:pic>
      <p:pic>
        <p:nvPicPr>
          <p:cNvPr id="36" name="Picture 35">
            <a:extLst>
              <a:ext uri="{FF2B5EF4-FFF2-40B4-BE49-F238E27FC236}">
                <a16:creationId xmlns:a16="http://schemas.microsoft.com/office/drawing/2014/main" id="{1861229D-DCB4-A565-EBC2-3A993E1C5135}"/>
              </a:ext>
            </a:extLst>
          </p:cNvPr>
          <p:cNvPicPr>
            <a:picLocks noChangeAspect="1"/>
          </p:cNvPicPr>
          <p:nvPr/>
        </p:nvPicPr>
        <p:blipFill>
          <a:blip r:embed="rId5"/>
          <a:stretch>
            <a:fillRect/>
          </a:stretch>
        </p:blipFill>
        <p:spPr>
          <a:xfrm>
            <a:off x="4008837" y="4203022"/>
            <a:ext cx="2799249" cy="2009546"/>
          </a:xfrm>
          <a:prstGeom prst="roundRect">
            <a:avLst/>
          </a:prstGeom>
          <a:effectLst>
            <a:outerShdw blurRad="63500" sx="102000" sy="102000" algn="ctr" rotWithShape="0">
              <a:prstClr val="black">
                <a:alpha val="40000"/>
              </a:prstClr>
            </a:outerShdw>
          </a:effectLst>
        </p:spPr>
      </p:pic>
      <p:sp>
        <p:nvSpPr>
          <p:cNvPr id="37" name="TextBox 36">
            <a:extLst>
              <a:ext uri="{FF2B5EF4-FFF2-40B4-BE49-F238E27FC236}">
                <a16:creationId xmlns:a16="http://schemas.microsoft.com/office/drawing/2014/main" id="{A3459533-2F6F-6DD8-8B51-FE50A31D97BA}"/>
              </a:ext>
            </a:extLst>
          </p:cNvPr>
          <p:cNvSpPr txBox="1"/>
          <p:nvPr/>
        </p:nvSpPr>
        <p:spPr>
          <a:xfrm>
            <a:off x="1500191" y="6270321"/>
            <a:ext cx="1405695"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prstClr val="white"/>
                </a:solidFill>
                <a:latin typeface="Roboto" panose="02000000000000000000" pitchFamily="2" charset="0"/>
                <a:ea typeface="Roboto" panose="02000000000000000000" pitchFamily="2" charset="0"/>
              </a:rPr>
              <a:t>Ngã ba</a:t>
            </a:r>
            <a:endParaRPr kumimoji="0" lang="vi-VN"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sp>
        <p:nvSpPr>
          <p:cNvPr id="38" name="TextBox 37">
            <a:extLst>
              <a:ext uri="{FF2B5EF4-FFF2-40B4-BE49-F238E27FC236}">
                <a16:creationId xmlns:a16="http://schemas.microsoft.com/office/drawing/2014/main" id="{ACAA1BF9-E4A7-1ED3-9043-52F6EE9FA40B}"/>
              </a:ext>
            </a:extLst>
          </p:cNvPr>
          <p:cNvSpPr txBox="1"/>
          <p:nvPr/>
        </p:nvSpPr>
        <p:spPr>
          <a:xfrm>
            <a:off x="4995620" y="6270320"/>
            <a:ext cx="1405695"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prstClr val="white"/>
                </a:solidFill>
                <a:latin typeface="Roboto" panose="02000000000000000000" pitchFamily="2" charset="0"/>
                <a:ea typeface="Roboto" panose="02000000000000000000" pitchFamily="2" charset="0"/>
              </a:rPr>
              <a:t>Ngã tư</a:t>
            </a:r>
            <a:endParaRPr kumimoji="0" lang="vi-VN"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endParaRPr>
          </a:p>
        </p:txBody>
      </p:sp>
      <p:sp>
        <p:nvSpPr>
          <p:cNvPr id="39" name="Oval 38">
            <a:extLst>
              <a:ext uri="{FF2B5EF4-FFF2-40B4-BE49-F238E27FC236}">
                <a16:creationId xmlns:a16="http://schemas.microsoft.com/office/drawing/2014/main" id="{BE1050A3-4898-6550-7C5F-0F71FC9D8FD2}"/>
              </a:ext>
            </a:extLst>
          </p:cNvPr>
          <p:cNvSpPr/>
          <p:nvPr/>
        </p:nvSpPr>
        <p:spPr>
          <a:xfrm>
            <a:off x="9726255" y="1355519"/>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Oval 39">
            <a:extLst>
              <a:ext uri="{FF2B5EF4-FFF2-40B4-BE49-F238E27FC236}">
                <a16:creationId xmlns:a16="http://schemas.microsoft.com/office/drawing/2014/main" id="{71EF151F-21CF-3F97-8859-917F74AEC32B}"/>
              </a:ext>
            </a:extLst>
          </p:cNvPr>
          <p:cNvSpPr/>
          <p:nvPr/>
        </p:nvSpPr>
        <p:spPr>
          <a:xfrm>
            <a:off x="9907777" y="1435391"/>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8221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45" presetClass="entr" presetSubtype="0" repeatCount="indefinite"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anim calcmode="lin" valueType="num">
                                      <p:cBhvr>
                                        <p:cTn id="18" dur="2000" fill="hold"/>
                                        <p:tgtEl>
                                          <p:spTgt spid="25"/>
                                        </p:tgtEl>
                                        <p:attrNameLst>
                                          <p:attrName>ppt_w</p:attrName>
                                        </p:attrNameLst>
                                      </p:cBhvr>
                                      <p:tavLst>
                                        <p:tav tm="0" fmla="#ppt_w*sin(2.5*pi*$)">
                                          <p:val>
                                            <p:fltVal val="0"/>
                                          </p:val>
                                        </p:tav>
                                        <p:tav tm="100000">
                                          <p:val>
                                            <p:fltVal val="1"/>
                                          </p:val>
                                        </p:tav>
                                      </p:tavLst>
                                    </p:anim>
                                    <p:anim calcmode="lin" valueType="num">
                                      <p:cBhvr>
                                        <p:cTn id="19" dur="2000" fill="hold"/>
                                        <p:tgtEl>
                                          <p:spTgt spid="25"/>
                                        </p:tgtEl>
                                        <p:attrNameLst>
                                          <p:attrName>ppt_h</p:attrName>
                                        </p:attrNameLst>
                                      </p:cBhvr>
                                      <p:tavLst>
                                        <p:tav tm="0">
                                          <p:val>
                                            <p:strVal val="#ppt_h"/>
                                          </p:val>
                                        </p:tav>
                                        <p:tav tm="100000">
                                          <p:val>
                                            <p:strVal val="#ppt_h"/>
                                          </p:val>
                                        </p:tav>
                                      </p:tavLst>
                                    </p:anim>
                                  </p:childTnLst>
                                </p:cTn>
                              </p:par>
                              <p:par>
                                <p:cTn id="20" presetID="10" presetClass="entr" presetSubtype="0" repeatCount="indefinite"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45" presetClass="entr" presetSubtype="0" repeatCount="indefinite"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000"/>
                                        <p:tgtEl>
                                          <p:spTgt spid="40"/>
                                        </p:tgtEl>
                                      </p:cBhvr>
                                    </p:animEffect>
                                    <p:anim calcmode="lin" valueType="num">
                                      <p:cBhvr>
                                        <p:cTn id="26" dur="2000" fill="hold"/>
                                        <p:tgtEl>
                                          <p:spTgt spid="40"/>
                                        </p:tgtEl>
                                        <p:attrNameLst>
                                          <p:attrName>ppt_w</p:attrName>
                                        </p:attrNameLst>
                                      </p:cBhvr>
                                      <p:tavLst>
                                        <p:tav tm="0" fmla="#ppt_w*sin(2.5*pi*$)">
                                          <p:val>
                                            <p:fltVal val="0"/>
                                          </p:val>
                                        </p:tav>
                                        <p:tav tm="100000">
                                          <p:val>
                                            <p:fltVal val="1"/>
                                          </p:val>
                                        </p:tav>
                                      </p:tavLst>
                                    </p:anim>
                                    <p:anim calcmode="lin" valueType="num">
                                      <p:cBhvr>
                                        <p:cTn id="27" dur="2000" fill="hold"/>
                                        <p:tgtEl>
                                          <p:spTgt spid="40"/>
                                        </p:tgtEl>
                                        <p:attrNameLst>
                                          <p:attrName>ppt_h</p:attrName>
                                        </p:attrNameLst>
                                      </p:cBhvr>
                                      <p:tavLst>
                                        <p:tav tm="0">
                                          <p:val>
                                            <p:strVal val="#ppt_h"/>
                                          </p:val>
                                        </p:tav>
                                        <p:tav tm="100000">
                                          <p:val>
                                            <p:strVal val="#ppt_h"/>
                                          </p:val>
                                        </p:tav>
                                      </p:tavLst>
                                    </p:anim>
                                  </p:childTnLst>
                                </p:cTn>
                              </p:par>
                              <p:par>
                                <p:cTn id="28" presetID="10" presetClass="entr" presetSubtype="0" repeatCount="indefinite"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1000"/>
                                        <p:tgtEl>
                                          <p:spTgt spid="33"/>
                                        </p:tgtEl>
                                      </p:cBhvr>
                                    </p:animEffect>
                                    <p:anim calcmode="lin" valueType="num">
                                      <p:cBhvr>
                                        <p:cTn id="50" dur="1000" fill="hold"/>
                                        <p:tgtEl>
                                          <p:spTgt spid="33"/>
                                        </p:tgtEl>
                                        <p:attrNameLst>
                                          <p:attrName>ppt_x</p:attrName>
                                        </p:attrNameLst>
                                      </p:cBhvr>
                                      <p:tavLst>
                                        <p:tav tm="0">
                                          <p:val>
                                            <p:strVal val="#ppt_x"/>
                                          </p:val>
                                        </p:tav>
                                        <p:tav tm="100000">
                                          <p:val>
                                            <p:strVal val="#ppt_x"/>
                                          </p:val>
                                        </p:tav>
                                      </p:tavLst>
                                    </p:anim>
                                    <p:anim calcmode="lin" valueType="num">
                                      <p:cBhvr>
                                        <p:cTn id="51" dur="1000" fill="hold"/>
                                        <p:tgtEl>
                                          <p:spTgt spid="33"/>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1000"/>
                                        <p:tgtEl>
                                          <p:spTgt spid="36"/>
                                        </p:tgtEl>
                                      </p:cBhvr>
                                    </p:animEffect>
                                    <p:anim calcmode="lin" valueType="num">
                                      <p:cBhvr>
                                        <p:cTn id="55" dur="1000" fill="hold"/>
                                        <p:tgtEl>
                                          <p:spTgt spid="36"/>
                                        </p:tgtEl>
                                        <p:attrNameLst>
                                          <p:attrName>ppt_x</p:attrName>
                                        </p:attrNameLst>
                                      </p:cBhvr>
                                      <p:tavLst>
                                        <p:tav tm="0">
                                          <p:val>
                                            <p:strVal val="#ppt_x"/>
                                          </p:val>
                                        </p:tav>
                                        <p:tav tm="100000">
                                          <p:val>
                                            <p:strVal val="#ppt_x"/>
                                          </p:val>
                                        </p:tav>
                                      </p:tavLst>
                                    </p:anim>
                                    <p:anim calcmode="lin" valueType="num">
                                      <p:cBhvr>
                                        <p:cTn id="56" dur="1000" fill="hold"/>
                                        <p:tgtEl>
                                          <p:spTgt spid="3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1000"/>
                                        <p:tgtEl>
                                          <p:spTgt spid="37"/>
                                        </p:tgtEl>
                                      </p:cBhvr>
                                    </p:animEffect>
                                    <p:anim calcmode="lin" valueType="num">
                                      <p:cBhvr>
                                        <p:cTn id="60" dur="1000" fill="hold"/>
                                        <p:tgtEl>
                                          <p:spTgt spid="37"/>
                                        </p:tgtEl>
                                        <p:attrNameLst>
                                          <p:attrName>ppt_x</p:attrName>
                                        </p:attrNameLst>
                                      </p:cBhvr>
                                      <p:tavLst>
                                        <p:tav tm="0">
                                          <p:val>
                                            <p:strVal val="#ppt_x"/>
                                          </p:val>
                                        </p:tav>
                                        <p:tav tm="100000">
                                          <p:val>
                                            <p:strVal val="#ppt_x"/>
                                          </p:val>
                                        </p:tav>
                                      </p:tavLst>
                                    </p:anim>
                                    <p:anim calcmode="lin" valueType="num">
                                      <p:cBhvr>
                                        <p:cTn id="61" dur="1000" fill="hold"/>
                                        <p:tgtEl>
                                          <p:spTgt spid="37"/>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1000"/>
                                        <p:tgtEl>
                                          <p:spTgt spid="38"/>
                                        </p:tgtEl>
                                      </p:cBhvr>
                                    </p:animEffect>
                                    <p:anim calcmode="lin" valueType="num">
                                      <p:cBhvr>
                                        <p:cTn id="65" dur="1000" fill="hold"/>
                                        <p:tgtEl>
                                          <p:spTgt spid="38"/>
                                        </p:tgtEl>
                                        <p:attrNameLst>
                                          <p:attrName>ppt_x</p:attrName>
                                        </p:attrNameLst>
                                      </p:cBhvr>
                                      <p:tavLst>
                                        <p:tav tm="0">
                                          <p:val>
                                            <p:strVal val="#ppt_x"/>
                                          </p:val>
                                        </p:tav>
                                        <p:tav tm="100000">
                                          <p:val>
                                            <p:strVal val="#ppt_x"/>
                                          </p:val>
                                        </p:tav>
                                      </p:tavLst>
                                    </p:anim>
                                    <p:anim calcmode="lin" valueType="num">
                                      <p:cBhvr>
                                        <p:cTn id="6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7" grpId="0" animBg="1"/>
      <p:bldP spid="18" grpId="0" animBg="1"/>
      <p:bldP spid="19" grpId="0" animBg="1"/>
      <p:bldP spid="20" grpId="0" animBg="1"/>
      <p:bldP spid="24" grpId="0" animBg="1"/>
      <p:bldP spid="25" grpId="0" animBg="1"/>
      <p:bldP spid="37" grpId="0"/>
      <p:bldP spid="38" grpId="0"/>
      <p:bldP spid="39"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16B8F"/>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815022" y="266261"/>
            <a:ext cx="776689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Xác định nhiệm vụ cần tìm tòi khám phá</a:t>
            </a:r>
            <a:endPar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17" name="Freeform: Shape 16">
            <a:extLst>
              <a:ext uri="{FF2B5EF4-FFF2-40B4-BE49-F238E27FC236}">
                <a16:creationId xmlns:a16="http://schemas.microsoft.com/office/drawing/2014/main" id="{71827DC9-E01B-C34A-FB9C-468ED69CF020}"/>
              </a:ext>
            </a:extLst>
          </p:cNvPr>
          <p:cNvSpPr/>
          <p:nvPr/>
        </p:nvSpPr>
        <p:spPr>
          <a:xfrm>
            <a:off x="6962261" y="1129473"/>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a:effectLst>
            <a:outerShdw blurRad="149987" dist="250190" dir="8460000" algn="ctr">
              <a:srgbClr val="000000">
                <a:alpha val="28000"/>
              </a:srgbClr>
            </a:outerShdw>
          </a:effectLst>
          <a:scene3d>
            <a:camera prst="orthographicFront">
              <a:rot lat="0" lon="0" rev="0"/>
            </a:camera>
            <a:lightRig rig="flat" dir="t"/>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Freeform: Shape 17">
            <a:extLst>
              <a:ext uri="{FF2B5EF4-FFF2-40B4-BE49-F238E27FC236}">
                <a16:creationId xmlns:a16="http://schemas.microsoft.com/office/drawing/2014/main" id="{F3D9A127-84F7-7310-16F8-702AFD8ED9CD}"/>
              </a:ext>
            </a:extLst>
          </p:cNvPr>
          <p:cNvSpPr/>
          <p:nvPr/>
        </p:nvSpPr>
        <p:spPr>
          <a:xfrm>
            <a:off x="8701535" y="2051090"/>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Freeform: Shape 18">
            <a:extLst>
              <a:ext uri="{FF2B5EF4-FFF2-40B4-BE49-F238E27FC236}">
                <a16:creationId xmlns:a16="http://schemas.microsoft.com/office/drawing/2014/main" id="{CEE5D160-FC3E-86F6-F4C4-7FF475733D1E}"/>
              </a:ext>
            </a:extLst>
          </p:cNvPr>
          <p:cNvSpPr/>
          <p:nvPr/>
        </p:nvSpPr>
        <p:spPr>
          <a:xfrm>
            <a:off x="8701535" y="3174588"/>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reeform: Shape 19">
            <a:extLst>
              <a:ext uri="{FF2B5EF4-FFF2-40B4-BE49-F238E27FC236}">
                <a16:creationId xmlns:a16="http://schemas.microsoft.com/office/drawing/2014/main" id="{EFDFE2E5-B94F-8DB6-D186-62B4BFFFEF08}"/>
              </a:ext>
            </a:extLst>
          </p:cNvPr>
          <p:cNvSpPr/>
          <p:nvPr/>
        </p:nvSpPr>
        <p:spPr>
          <a:xfrm>
            <a:off x="8701535" y="4359568"/>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7E403897-47B0-CA09-0B83-35A76E1C177E}"/>
              </a:ext>
            </a:extLst>
          </p:cNvPr>
          <p:cNvSpPr/>
          <p:nvPr/>
        </p:nvSpPr>
        <p:spPr>
          <a:xfrm>
            <a:off x="8608701" y="1397716"/>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Oval 24">
            <a:extLst>
              <a:ext uri="{FF2B5EF4-FFF2-40B4-BE49-F238E27FC236}">
                <a16:creationId xmlns:a16="http://schemas.microsoft.com/office/drawing/2014/main" id="{2910FED1-41B6-3F75-67CE-6A4BDEBE5537}"/>
              </a:ext>
            </a:extLst>
          </p:cNvPr>
          <p:cNvSpPr/>
          <p:nvPr/>
        </p:nvSpPr>
        <p:spPr>
          <a:xfrm>
            <a:off x="8790223" y="1477588"/>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a:extLst>
              <a:ext uri="{FF2B5EF4-FFF2-40B4-BE49-F238E27FC236}">
                <a16:creationId xmlns:a16="http://schemas.microsoft.com/office/drawing/2014/main" id="{BE1050A3-4898-6550-7C5F-0F71FC9D8FD2}"/>
              </a:ext>
            </a:extLst>
          </p:cNvPr>
          <p:cNvSpPr/>
          <p:nvPr/>
        </p:nvSpPr>
        <p:spPr>
          <a:xfrm>
            <a:off x="9726255" y="1355519"/>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Oval 39">
            <a:extLst>
              <a:ext uri="{FF2B5EF4-FFF2-40B4-BE49-F238E27FC236}">
                <a16:creationId xmlns:a16="http://schemas.microsoft.com/office/drawing/2014/main" id="{71EF151F-21CF-3F97-8859-917F74AEC32B}"/>
              </a:ext>
            </a:extLst>
          </p:cNvPr>
          <p:cNvSpPr/>
          <p:nvPr/>
        </p:nvSpPr>
        <p:spPr>
          <a:xfrm>
            <a:off x="9907777" y="1435391"/>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199FDD8F-F021-1E6C-4084-1B6F2BE94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286" y="1926836"/>
            <a:ext cx="3905795" cy="3886742"/>
          </a:xfrm>
          <a:prstGeom prst="roundRect">
            <a:avLst>
              <a:gd name="adj" fmla="val 12699"/>
            </a:avLst>
          </a:prstGeom>
          <a:effectLst>
            <a:outerShdw blurRad="63500" sx="102000" sy="102000" algn="ctr" rotWithShape="0">
              <a:prstClr val="black">
                <a:alpha val="40000"/>
              </a:prstClr>
            </a:outerShdw>
          </a:effectLst>
        </p:spPr>
      </p:pic>
      <p:grpSp>
        <p:nvGrpSpPr>
          <p:cNvPr id="41" name="Group 40">
            <a:extLst>
              <a:ext uri="{FF2B5EF4-FFF2-40B4-BE49-F238E27FC236}">
                <a16:creationId xmlns:a16="http://schemas.microsoft.com/office/drawing/2014/main" id="{FE95A890-F3EA-48F0-BB7D-125FB46DA695}"/>
              </a:ext>
            </a:extLst>
          </p:cNvPr>
          <p:cNvGrpSpPr/>
          <p:nvPr/>
        </p:nvGrpSpPr>
        <p:grpSpPr>
          <a:xfrm>
            <a:off x="3838640" y="3218142"/>
            <a:ext cx="3255340" cy="1969759"/>
            <a:chOff x="440675" y="1866606"/>
            <a:chExt cx="6340064" cy="1969759"/>
          </a:xfrm>
        </p:grpSpPr>
        <p:sp>
          <p:nvSpPr>
            <p:cNvPr id="29" name="Speech Bubble: Rectangle with Corners Rounded 28">
              <a:extLst>
                <a:ext uri="{FF2B5EF4-FFF2-40B4-BE49-F238E27FC236}">
                  <a16:creationId xmlns:a16="http://schemas.microsoft.com/office/drawing/2014/main" id="{78B194C8-EB98-5146-5C19-CB7885197D0B}"/>
                </a:ext>
              </a:extLst>
            </p:cNvPr>
            <p:cNvSpPr/>
            <p:nvPr/>
          </p:nvSpPr>
          <p:spPr>
            <a:xfrm>
              <a:off x="440675" y="1866606"/>
              <a:ext cx="6340064" cy="1969759"/>
            </a:xfrm>
            <a:prstGeom prst="wedgeRoundRectCallout">
              <a:avLst>
                <a:gd name="adj1" fmla="val 68099"/>
                <a:gd name="adj2" fmla="val -5159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42C92AC4-32EE-2548-3B06-C9305BCE491F}"/>
                </a:ext>
              </a:extLst>
            </p:cNvPr>
            <p:cNvSpPr txBox="1"/>
            <p:nvPr/>
          </p:nvSpPr>
          <p:spPr>
            <a:xfrm>
              <a:off x="720719" y="1974259"/>
              <a:ext cx="5924924" cy="1200329"/>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rgbClr val="002060"/>
                  </a:solidFill>
                  <a:latin typeface="Roboto" panose="02000000000000000000" pitchFamily="2" charset="0"/>
                  <a:ea typeface="Roboto" panose="02000000000000000000" pitchFamily="2" charset="0"/>
                </a:rPr>
                <a:t>Các tên gọi khác như: đèn giao thông, đèn điều khiển giao thông hay đơn giản là đèn xanh, đèn đỏ</a:t>
              </a:r>
            </a:p>
          </p:txBody>
        </p:sp>
      </p:grpSp>
    </p:spTree>
    <p:extLst>
      <p:ext uri="{BB962C8B-B14F-4D97-AF65-F5344CB8AC3E}">
        <p14:creationId xmlns:p14="http://schemas.microsoft.com/office/powerpoint/2010/main" val="163666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45" presetClass="entr" presetSubtype="0" repeatCount="indefinite"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anim calcmode="lin" valueType="num">
                                      <p:cBhvr>
                                        <p:cTn id="18" dur="2000" fill="hold"/>
                                        <p:tgtEl>
                                          <p:spTgt spid="25"/>
                                        </p:tgtEl>
                                        <p:attrNameLst>
                                          <p:attrName>ppt_w</p:attrName>
                                        </p:attrNameLst>
                                      </p:cBhvr>
                                      <p:tavLst>
                                        <p:tav tm="0" fmla="#ppt_w*sin(2.5*pi*$)">
                                          <p:val>
                                            <p:fltVal val="0"/>
                                          </p:val>
                                        </p:tav>
                                        <p:tav tm="100000">
                                          <p:val>
                                            <p:fltVal val="1"/>
                                          </p:val>
                                        </p:tav>
                                      </p:tavLst>
                                    </p:anim>
                                    <p:anim calcmode="lin" valueType="num">
                                      <p:cBhvr>
                                        <p:cTn id="19" dur="2000" fill="hold"/>
                                        <p:tgtEl>
                                          <p:spTgt spid="25"/>
                                        </p:tgtEl>
                                        <p:attrNameLst>
                                          <p:attrName>ppt_h</p:attrName>
                                        </p:attrNameLst>
                                      </p:cBhvr>
                                      <p:tavLst>
                                        <p:tav tm="0">
                                          <p:val>
                                            <p:strVal val="#ppt_h"/>
                                          </p:val>
                                        </p:tav>
                                        <p:tav tm="100000">
                                          <p:val>
                                            <p:strVal val="#ppt_h"/>
                                          </p:val>
                                        </p:tav>
                                      </p:tavLst>
                                    </p:anim>
                                  </p:childTnLst>
                                </p:cTn>
                              </p:par>
                              <p:par>
                                <p:cTn id="20" presetID="10" presetClass="entr" presetSubtype="0" repeatCount="indefinite"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45" presetClass="entr" presetSubtype="0" repeatCount="indefinite"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000"/>
                                        <p:tgtEl>
                                          <p:spTgt spid="40"/>
                                        </p:tgtEl>
                                      </p:cBhvr>
                                    </p:animEffect>
                                    <p:anim calcmode="lin" valueType="num">
                                      <p:cBhvr>
                                        <p:cTn id="26" dur="2000" fill="hold"/>
                                        <p:tgtEl>
                                          <p:spTgt spid="40"/>
                                        </p:tgtEl>
                                        <p:attrNameLst>
                                          <p:attrName>ppt_w</p:attrName>
                                        </p:attrNameLst>
                                      </p:cBhvr>
                                      <p:tavLst>
                                        <p:tav tm="0" fmla="#ppt_w*sin(2.5*pi*$)">
                                          <p:val>
                                            <p:fltVal val="0"/>
                                          </p:val>
                                        </p:tav>
                                        <p:tav tm="100000">
                                          <p:val>
                                            <p:fltVal val="1"/>
                                          </p:val>
                                        </p:tav>
                                      </p:tavLst>
                                    </p:anim>
                                    <p:anim calcmode="lin" valueType="num">
                                      <p:cBhvr>
                                        <p:cTn id="27" dur="2000" fill="hold"/>
                                        <p:tgtEl>
                                          <p:spTgt spid="40"/>
                                        </p:tgtEl>
                                        <p:attrNameLst>
                                          <p:attrName>ppt_h</p:attrName>
                                        </p:attrNameLst>
                                      </p:cBhvr>
                                      <p:tavLst>
                                        <p:tav tm="0">
                                          <p:val>
                                            <p:strVal val="#ppt_h"/>
                                          </p:val>
                                        </p:tav>
                                        <p:tav tm="100000">
                                          <p:val>
                                            <p:strVal val="#ppt_h"/>
                                          </p:val>
                                        </p:tav>
                                      </p:tavLst>
                                    </p:anim>
                                  </p:childTnLst>
                                </p:cTn>
                              </p:par>
                              <p:par>
                                <p:cTn id="28" presetID="10" presetClass="entr" presetSubtype="0" repeatCount="indefinite"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7" grpId="0" animBg="1"/>
      <p:bldP spid="18" grpId="0" animBg="1"/>
      <p:bldP spid="19" grpId="0" animBg="1"/>
      <p:bldP spid="20" grpId="0" animBg="1"/>
      <p:bldP spid="24" grpId="0" animBg="1"/>
      <p:bldP spid="25" grpId="0" animBg="1"/>
      <p:bldP spid="39"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16B8F"/>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706958" y="221522"/>
            <a:ext cx="776689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Xác định nhiệm vụ cần tìm tòi khám phá</a:t>
            </a:r>
            <a:endPar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17" name="Freeform: Shape 16">
            <a:extLst>
              <a:ext uri="{FF2B5EF4-FFF2-40B4-BE49-F238E27FC236}">
                <a16:creationId xmlns:a16="http://schemas.microsoft.com/office/drawing/2014/main" id="{71827DC9-E01B-C34A-FB9C-468ED69CF020}"/>
              </a:ext>
            </a:extLst>
          </p:cNvPr>
          <p:cNvSpPr/>
          <p:nvPr/>
        </p:nvSpPr>
        <p:spPr>
          <a:xfrm>
            <a:off x="3789404" y="1118990"/>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a:effectLst>
            <a:outerShdw blurRad="149987" dist="250190" dir="8460000" algn="ctr">
              <a:srgbClr val="000000">
                <a:alpha val="28000"/>
              </a:srgbClr>
            </a:outerShdw>
          </a:effectLst>
          <a:scene3d>
            <a:camera prst="orthographicFront">
              <a:rot lat="0" lon="0" rev="0"/>
            </a:camera>
            <a:lightRig rig="flat" dir="t"/>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Freeform: Shape 17">
            <a:extLst>
              <a:ext uri="{FF2B5EF4-FFF2-40B4-BE49-F238E27FC236}">
                <a16:creationId xmlns:a16="http://schemas.microsoft.com/office/drawing/2014/main" id="{F3D9A127-84F7-7310-16F8-702AFD8ED9CD}"/>
              </a:ext>
            </a:extLst>
          </p:cNvPr>
          <p:cNvSpPr/>
          <p:nvPr/>
        </p:nvSpPr>
        <p:spPr>
          <a:xfrm>
            <a:off x="5528678" y="2040607"/>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Freeform: Shape 18">
            <a:extLst>
              <a:ext uri="{FF2B5EF4-FFF2-40B4-BE49-F238E27FC236}">
                <a16:creationId xmlns:a16="http://schemas.microsoft.com/office/drawing/2014/main" id="{CEE5D160-FC3E-86F6-F4C4-7FF475733D1E}"/>
              </a:ext>
            </a:extLst>
          </p:cNvPr>
          <p:cNvSpPr/>
          <p:nvPr/>
        </p:nvSpPr>
        <p:spPr>
          <a:xfrm>
            <a:off x="5528678" y="316410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reeform: Shape 19">
            <a:extLst>
              <a:ext uri="{FF2B5EF4-FFF2-40B4-BE49-F238E27FC236}">
                <a16:creationId xmlns:a16="http://schemas.microsoft.com/office/drawing/2014/main" id="{EFDFE2E5-B94F-8DB6-D186-62B4BFFFEF08}"/>
              </a:ext>
            </a:extLst>
          </p:cNvPr>
          <p:cNvSpPr/>
          <p:nvPr/>
        </p:nvSpPr>
        <p:spPr>
          <a:xfrm>
            <a:off x="5528678" y="434908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7E403897-47B0-CA09-0B83-35A76E1C177E}"/>
              </a:ext>
            </a:extLst>
          </p:cNvPr>
          <p:cNvSpPr/>
          <p:nvPr/>
        </p:nvSpPr>
        <p:spPr>
          <a:xfrm>
            <a:off x="5435844" y="1387233"/>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Oval 24">
            <a:extLst>
              <a:ext uri="{FF2B5EF4-FFF2-40B4-BE49-F238E27FC236}">
                <a16:creationId xmlns:a16="http://schemas.microsoft.com/office/drawing/2014/main" id="{2910FED1-41B6-3F75-67CE-6A4BDEBE5537}"/>
              </a:ext>
            </a:extLst>
          </p:cNvPr>
          <p:cNvSpPr/>
          <p:nvPr/>
        </p:nvSpPr>
        <p:spPr>
          <a:xfrm>
            <a:off x="5617366" y="1467105"/>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a:extLst>
              <a:ext uri="{FF2B5EF4-FFF2-40B4-BE49-F238E27FC236}">
                <a16:creationId xmlns:a16="http://schemas.microsoft.com/office/drawing/2014/main" id="{BE1050A3-4898-6550-7C5F-0F71FC9D8FD2}"/>
              </a:ext>
            </a:extLst>
          </p:cNvPr>
          <p:cNvSpPr/>
          <p:nvPr/>
        </p:nvSpPr>
        <p:spPr>
          <a:xfrm>
            <a:off x="6553398" y="1345036"/>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Oval 39">
            <a:extLst>
              <a:ext uri="{FF2B5EF4-FFF2-40B4-BE49-F238E27FC236}">
                <a16:creationId xmlns:a16="http://schemas.microsoft.com/office/drawing/2014/main" id="{71EF151F-21CF-3F97-8859-917F74AEC32B}"/>
              </a:ext>
            </a:extLst>
          </p:cNvPr>
          <p:cNvSpPr/>
          <p:nvPr/>
        </p:nvSpPr>
        <p:spPr>
          <a:xfrm>
            <a:off x="6734920" y="1424908"/>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199FDD8F-F021-1E6C-4084-1B6F2BE9468A}"/>
              </a:ext>
            </a:extLst>
          </p:cNvPr>
          <p:cNvPicPr>
            <a:picLocks noChangeAspect="1"/>
          </p:cNvPicPr>
          <p:nvPr/>
        </p:nvPicPr>
        <p:blipFill>
          <a:blip r:embed="rId4">
            <a:extLst>
              <a:ext uri="{28A0092B-C50C-407E-A947-70E740481C1C}">
                <a14:useLocalDpi xmlns:a14="http://schemas.microsoft.com/office/drawing/2010/main" val="0"/>
              </a:ext>
            </a:extLst>
          </a:blip>
          <a:srcRect t="244" b="244"/>
          <a:stretch/>
        </p:blipFill>
        <p:spPr>
          <a:xfrm>
            <a:off x="374793" y="2022774"/>
            <a:ext cx="2826239" cy="2812452"/>
          </a:xfrm>
          <a:prstGeom prst="roundRect">
            <a:avLst>
              <a:gd name="adj" fmla="val 12699"/>
            </a:avLst>
          </a:prstGeom>
          <a:effectLst>
            <a:outerShdw blurRad="63500" sx="102000" sy="102000" algn="ctr" rotWithShape="0">
              <a:prstClr val="black">
                <a:alpha val="40000"/>
              </a:prstClr>
            </a:outerShdw>
          </a:effectLst>
        </p:spPr>
      </p:pic>
      <p:grpSp>
        <p:nvGrpSpPr>
          <p:cNvPr id="41" name="Group 40">
            <a:extLst>
              <a:ext uri="{FF2B5EF4-FFF2-40B4-BE49-F238E27FC236}">
                <a16:creationId xmlns:a16="http://schemas.microsoft.com/office/drawing/2014/main" id="{FE95A890-F3EA-48F0-BB7D-125FB46DA695}"/>
              </a:ext>
            </a:extLst>
          </p:cNvPr>
          <p:cNvGrpSpPr/>
          <p:nvPr/>
        </p:nvGrpSpPr>
        <p:grpSpPr>
          <a:xfrm>
            <a:off x="1558801" y="5059300"/>
            <a:ext cx="2724693" cy="1661922"/>
            <a:chOff x="1474155" y="1866607"/>
            <a:chExt cx="5306582" cy="1661922"/>
          </a:xfrm>
        </p:grpSpPr>
        <p:sp>
          <p:nvSpPr>
            <p:cNvPr id="29" name="Speech Bubble: Rectangle with Corners Rounded 28">
              <a:extLst>
                <a:ext uri="{FF2B5EF4-FFF2-40B4-BE49-F238E27FC236}">
                  <a16:creationId xmlns:a16="http://schemas.microsoft.com/office/drawing/2014/main" id="{78B194C8-EB98-5146-5C19-CB7885197D0B}"/>
                </a:ext>
              </a:extLst>
            </p:cNvPr>
            <p:cNvSpPr/>
            <p:nvPr/>
          </p:nvSpPr>
          <p:spPr>
            <a:xfrm>
              <a:off x="1474155" y="1866607"/>
              <a:ext cx="5306582" cy="1661922"/>
            </a:xfrm>
            <a:prstGeom prst="wedgeRoundRectCallout">
              <a:avLst>
                <a:gd name="adj1" fmla="val 66886"/>
                <a:gd name="adj2" fmla="val -17224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42C92AC4-32EE-2548-3B06-C9305BCE491F}"/>
                </a:ext>
              </a:extLst>
            </p:cNvPr>
            <p:cNvSpPr txBox="1"/>
            <p:nvPr/>
          </p:nvSpPr>
          <p:spPr>
            <a:xfrm>
              <a:off x="1920371" y="1958869"/>
              <a:ext cx="4860366" cy="156966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rgbClr val="002060"/>
                  </a:solidFill>
                  <a:latin typeface="Roboto" panose="02000000000000000000" pitchFamily="2" charset="0"/>
                  <a:ea typeface="Roboto" panose="02000000000000000000" pitchFamily="2" charset="0"/>
                </a:rPr>
                <a:t>Giữ an toàn cho các phương tiện tại các đoạn đường giao nhau</a:t>
              </a:r>
            </a:p>
          </p:txBody>
        </p:sp>
      </p:grpSp>
      <p:sp>
        <p:nvSpPr>
          <p:cNvPr id="2" name="TextBox 1">
            <a:extLst>
              <a:ext uri="{FF2B5EF4-FFF2-40B4-BE49-F238E27FC236}">
                <a16:creationId xmlns:a16="http://schemas.microsoft.com/office/drawing/2014/main" id="{CE81D62A-EF0A-D216-1335-72CDDE02C852}"/>
              </a:ext>
            </a:extLst>
          </p:cNvPr>
          <p:cNvSpPr txBox="1"/>
          <p:nvPr/>
        </p:nvSpPr>
        <p:spPr>
          <a:xfrm>
            <a:off x="1301463" y="1051606"/>
            <a:ext cx="3497619"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Black" panose="02000000000000000000" pitchFamily="2" charset="0"/>
                <a:ea typeface="Roboto Black" panose="02000000000000000000" pitchFamily="2" charset="0"/>
              </a:rPr>
              <a:t>Vai trò của Đèn tín hiệu giao thông </a:t>
            </a:r>
          </a:p>
        </p:txBody>
      </p:sp>
      <p:grpSp>
        <p:nvGrpSpPr>
          <p:cNvPr id="8" name="Group 7">
            <a:extLst>
              <a:ext uri="{FF2B5EF4-FFF2-40B4-BE49-F238E27FC236}">
                <a16:creationId xmlns:a16="http://schemas.microsoft.com/office/drawing/2014/main" id="{AD0E61DB-2B0F-B4A0-39B4-A93844CB5F34}"/>
              </a:ext>
            </a:extLst>
          </p:cNvPr>
          <p:cNvGrpSpPr/>
          <p:nvPr/>
        </p:nvGrpSpPr>
        <p:grpSpPr>
          <a:xfrm>
            <a:off x="8708033" y="2074450"/>
            <a:ext cx="2601066" cy="1655643"/>
            <a:chOff x="8708033" y="2394629"/>
            <a:chExt cx="2601066" cy="1655643"/>
          </a:xfrm>
        </p:grpSpPr>
        <p:sp>
          <p:nvSpPr>
            <p:cNvPr id="6" name="Speech Bubble: Rectangle with Corners Rounded 5">
              <a:extLst>
                <a:ext uri="{FF2B5EF4-FFF2-40B4-BE49-F238E27FC236}">
                  <a16:creationId xmlns:a16="http://schemas.microsoft.com/office/drawing/2014/main" id="{AF543922-8883-B7D8-1E7B-41604E09C591}"/>
                </a:ext>
              </a:extLst>
            </p:cNvPr>
            <p:cNvSpPr/>
            <p:nvPr/>
          </p:nvSpPr>
          <p:spPr>
            <a:xfrm>
              <a:off x="8708033" y="2394629"/>
              <a:ext cx="2592491" cy="1655643"/>
            </a:xfrm>
            <a:prstGeom prst="wedgeRoundRectCallout">
              <a:avLst>
                <a:gd name="adj1" fmla="val -79785"/>
                <a:gd name="adj2" fmla="val -1366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9D897448-59AD-ECB1-B952-A26A008EE16F}"/>
                </a:ext>
              </a:extLst>
            </p:cNvPr>
            <p:cNvSpPr txBox="1"/>
            <p:nvPr/>
          </p:nvSpPr>
          <p:spPr>
            <a:xfrm>
              <a:off x="8804743" y="2665276"/>
              <a:ext cx="2504356" cy="1200329"/>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rgbClr val="002060"/>
                  </a:solidFill>
                  <a:latin typeface="Roboto" panose="02000000000000000000" pitchFamily="2" charset="0"/>
                  <a:ea typeface="Roboto" panose="02000000000000000000" pitchFamily="2" charset="0"/>
                </a:rPr>
                <a:t>Giảm ùn tắc, đặc biệt là trong giờ cao điểm</a:t>
              </a:r>
            </a:p>
          </p:txBody>
        </p:sp>
      </p:grpSp>
      <p:pic>
        <p:nvPicPr>
          <p:cNvPr id="9" name="Picture 8">
            <a:extLst>
              <a:ext uri="{FF2B5EF4-FFF2-40B4-BE49-F238E27FC236}">
                <a16:creationId xmlns:a16="http://schemas.microsoft.com/office/drawing/2014/main" id="{FC18403F-3898-0FCA-B3AD-EA0EA1CB56EB}"/>
              </a:ext>
            </a:extLst>
          </p:cNvPr>
          <p:cNvPicPr>
            <a:picLocks noChangeAspect="1"/>
          </p:cNvPicPr>
          <p:nvPr/>
        </p:nvPicPr>
        <p:blipFill>
          <a:blip r:embed="rId5">
            <a:extLst>
              <a:ext uri="{28A0092B-C50C-407E-A947-70E740481C1C}">
                <a14:useLocalDpi xmlns:a14="http://schemas.microsoft.com/office/drawing/2010/main" val="0"/>
              </a:ext>
            </a:extLst>
          </a:blip>
          <a:srcRect l="16236" r="16236"/>
          <a:stretch/>
        </p:blipFill>
        <p:spPr>
          <a:xfrm>
            <a:off x="8733048" y="3841438"/>
            <a:ext cx="2826239" cy="2812452"/>
          </a:xfrm>
          <a:prstGeom prst="roundRect">
            <a:avLst>
              <a:gd name="adj" fmla="val 12699"/>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015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45" presetClass="entr" presetSubtype="0" repeatCount="indefinite"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anim calcmode="lin" valueType="num">
                                      <p:cBhvr>
                                        <p:cTn id="18" dur="2000" fill="hold"/>
                                        <p:tgtEl>
                                          <p:spTgt spid="25"/>
                                        </p:tgtEl>
                                        <p:attrNameLst>
                                          <p:attrName>ppt_w</p:attrName>
                                        </p:attrNameLst>
                                      </p:cBhvr>
                                      <p:tavLst>
                                        <p:tav tm="0" fmla="#ppt_w*sin(2.5*pi*$)">
                                          <p:val>
                                            <p:fltVal val="0"/>
                                          </p:val>
                                        </p:tav>
                                        <p:tav tm="100000">
                                          <p:val>
                                            <p:fltVal val="1"/>
                                          </p:val>
                                        </p:tav>
                                      </p:tavLst>
                                    </p:anim>
                                    <p:anim calcmode="lin" valueType="num">
                                      <p:cBhvr>
                                        <p:cTn id="19" dur="2000" fill="hold"/>
                                        <p:tgtEl>
                                          <p:spTgt spid="25"/>
                                        </p:tgtEl>
                                        <p:attrNameLst>
                                          <p:attrName>ppt_h</p:attrName>
                                        </p:attrNameLst>
                                      </p:cBhvr>
                                      <p:tavLst>
                                        <p:tav tm="0">
                                          <p:val>
                                            <p:strVal val="#ppt_h"/>
                                          </p:val>
                                        </p:tav>
                                        <p:tav tm="100000">
                                          <p:val>
                                            <p:strVal val="#ppt_h"/>
                                          </p:val>
                                        </p:tav>
                                      </p:tavLst>
                                    </p:anim>
                                  </p:childTnLst>
                                </p:cTn>
                              </p:par>
                              <p:par>
                                <p:cTn id="20" presetID="10" presetClass="entr" presetSubtype="0" repeatCount="indefinite"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45" presetClass="entr" presetSubtype="0" repeatCount="indefinite"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000"/>
                                        <p:tgtEl>
                                          <p:spTgt spid="40"/>
                                        </p:tgtEl>
                                      </p:cBhvr>
                                    </p:animEffect>
                                    <p:anim calcmode="lin" valueType="num">
                                      <p:cBhvr>
                                        <p:cTn id="26" dur="2000" fill="hold"/>
                                        <p:tgtEl>
                                          <p:spTgt spid="40"/>
                                        </p:tgtEl>
                                        <p:attrNameLst>
                                          <p:attrName>ppt_w</p:attrName>
                                        </p:attrNameLst>
                                      </p:cBhvr>
                                      <p:tavLst>
                                        <p:tav tm="0" fmla="#ppt_w*sin(2.5*pi*$)">
                                          <p:val>
                                            <p:fltVal val="0"/>
                                          </p:val>
                                        </p:tav>
                                        <p:tav tm="100000">
                                          <p:val>
                                            <p:fltVal val="1"/>
                                          </p:val>
                                        </p:tav>
                                      </p:tavLst>
                                    </p:anim>
                                    <p:anim calcmode="lin" valueType="num">
                                      <p:cBhvr>
                                        <p:cTn id="27" dur="2000" fill="hold"/>
                                        <p:tgtEl>
                                          <p:spTgt spid="40"/>
                                        </p:tgtEl>
                                        <p:attrNameLst>
                                          <p:attrName>ppt_h</p:attrName>
                                        </p:attrNameLst>
                                      </p:cBhvr>
                                      <p:tavLst>
                                        <p:tav tm="0">
                                          <p:val>
                                            <p:strVal val="#ppt_h"/>
                                          </p:val>
                                        </p:tav>
                                        <p:tav tm="100000">
                                          <p:val>
                                            <p:strVal val="#ppt_h"/>
                                          </p:val>
                                        </p:tav>
                                      </p:tavLst>
                                    </p:anim>
                                  </p:childTnLst>
                                </p:cTn>
                              </p:par>
                              <p:par>
                                <p:cTn id="28" presetID="10" presetClass="entr" presetSubtype="0" repeatCount="indefinite"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par>
                                <p:cTn id="45" presetID="10"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7" grpId="0" animBg="1"/>
      <p:bldP spid="18" grpId="0" animBg="1"/>
      <p:bldP spid="19" grpId="0" animBg="1"/>
      <p:bldP spid="20" grpId="0" animBg="1"/>
      <p:bldP spid="24" grpId="0" animBg="1"/>
      <p:bldP spid="25" grpId="0" animBg="1"/>
      <p:bldP spid="39"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16B8F"/>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706958" y="221522"/>
            <a:ext cx="776689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Xác định nhiệm vụ cần tìm tòi khám phá</a:t>
            </a:r>
            <a:endPar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17" name="Freeform: Shape 16">
            <a:extLst>
              <a:ext uri="{FF2B5EF4-FFF2-40B4-BE49-F238E27FC236}">
                <a16:creationId xmlns:a16="http://schemas.microsoft.com/office/drawing/2014/main" id="{71827DC9-E01B-C34A-FB9C-468ED69CF020}"/>
              </a:ext>
            </a:extLst>
          </p:cNvPr>
          <p:cNvSpPr/>
          <p:nvPr/>
        </p:nvSpPr>
        <p:spPr>
          <a:xfrm>
            <a:off x="3789404" y="1118990"/>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a:effectLst>
            <a:outerShdw blurRad="149987" dist="250190" dir="8460000" algn="ctr">
              <a:srgbClr val="000000">
                <a:alpha val="28000"/>
              </a:srgbClr>
            </a:outerShdw>
          </a:effectLst>
          <a:scene3d>
            <a:camera prst="orthographicFront">
              <a:rot lat="0" lon="0" rev="0"/>
            </a:camera>
            <a:lightRig rig="flat" dir="t"/>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Freeform: Shape 17">
            <a:extLst>
              <a:ext uri="{FF2B5EF4-FFF2-40B4-BE49-F238E27FC236}">
                <a16:creationId xmlns:a16="http://schemas.microsoft.com/office/drawing/2014/main" id="{F3D9A127-84F7-7310-16F8-702AFD8ED9CD}"/>
              </a:ext>
            </a:extLst>
          </p:cNvPr>
          <p:cNvSpPr/>
          <p:nvPr/>
        </p:nvSpPr>
        <p:spPr>
          <a:xfrm>
            <a:off x="5528678" y="2040607"/>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Freeform: Shape 18">
            <a:extLst>
              <a:ext uri="{FF2B5EF4-FFF2-40B4-BE49-F238E27FC236}">
                <a16:creationId xmlns:a16="http://schemas.microsoft.com/office/drawing/2014/main" id="{CEE5D160-FC3E-86F6-F4C4-7FF475733D1E}"/>
              </a:ext>
            </a:extLst>
          </p:cNvPr>
          <p:cNvSpPr/>
          <p:nvPr/>
        </p:nvSpPr>
        <p:spPr>
          <a:xfrm>
            <a:off x="5528678" y="316410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reeform: Shape 19">
            <a:extLst>
              <a:ext uri="{FF2B5EF4-FFF2-40B4-BE49-F238E27FC236}">
                <a16:creationId xmlns:a16="http://schemas.microsoft.com/office/drawing/2014/main" id="{EFDFE2E5-B94F-8DB6-D186-62B4BFFFEF08}"/>
              </a:ext>
            </a:extLst>
          </p:cNvPr>
          <p:cNvSpPr/>
          <p:nvPr/>
        </p:nvSpPr>
        <p:spPr>
          <a:xfrm>
            <a:off x="5528678" y="434908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7E403897-47B0-CA09-0B83-35A76E1C177E}"/>
              </a:ext>
            </a:extLst>
          </p:cNvPr>
          <p:cNvSpPr/>
          <p:nvPr/>
        </p:nvSpPr>
        <p:spPr>
          <a:xfrm>
            <a:off x="5435844" y="1387233"/>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Oval 24">
            <a:extLst>
              <a:ext uri="{FF2B5EF4-FFF2-40B4-BE49-F238E27FC236}">
                <a16:creationId xmlns:a16="http://schemas.microsoft.com/office/drawing/2014/main" id="{2910FED1-41B6-3F75-67CE-6A4BDEBE5537}"/>
              </a:ext>
            </a:extLst>
          </p:cNvPr>
          <p:cNvSpPr/>
          <p:nvPr/>
        </p:nvSpPr>
        <p:spPr>
          <a:xfrm>
            <a:off x="5617366" y="1467105"/>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a:extLst>
              <a:ext uri="{FF2B5EF4-FFF2-40B4-BE49-F238E27FC236}">
                <a16:creationId xmlns:a16="http://schemas.microsoft.com/office/drawing/2014/main" id="{BE1050A3-4898-6550-7C5F-0F71FC9D8FD2}"/>
              </a:ext>
            </a:extLst>
          </p:cNvPr>
          <p:cNvSpPr/>
          <p:nvPr/>
        </p:nvSpPr>
        <p:spPr>
          <a:xfrm>
            <a:off x="6553398" y="1345036"/>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Oval 39">
            <a:extLst>
              <a:ext uri="{FF2B5EF4-FFF2-40B4-BE49-F238E27FC236}">
                <a16:creationId xmlns:a16="http://schemas.microsoft.com/office/drawing/2014/main" id="{71EF151F-21CF-3F97-8859-917F74AEC32B}"/>
              </a:ext>
            </a:extLst>
          </p:cNvPr>
          <p:cNvSpPr/>
          <p:nvPr/>
        </p:nvSpPr>
        <p:spPr>
          <a:xfrm>
            <a:off x="6734920" y="1424908"/>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199FDD8F-F021-1E6C-4084-1B6F2BE946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066431" y="995000"/>
            <a:ext cx="2826239" cy="2812452"/>
          </a:xfrm>
          <a:prstGeom prst="roundRect">
            <a:avLst>
              <a:gd name="adj" fmla="val 12699"/>
            </a:avLst>
          </a:prstGeom>
          <a:effectLst>
            <a:outerShdw blurRad="63500" sx="102000" sy="102000" algn="ctr" rotWithShape="0">
              <a:prstClr val="black">
                <a:alpha val="40000"/>
              </a:prstClr>
            </a:outerShdw>
          </a:effectLst>
        </p:spPr>
      </p:pic>
      <p:grpSp>
        <p:nvGrpSpPr>
          <p:cNvPr id="41" name="Group 40">
            <a:extLst>
              <a:ext uri="{FF2B5EF4-FFF2-40B4-BE49-F238E27FC236}">
                <a16:creationId xmlns:a16="http://schemas.microsoft.com/office/drawing/2014/main" id="{FE95A890-F3EA-48F0-BB7D-125FB46DA695}"/>
              </a:ext>
            </a:extLst>
          </p:cNvPr>
          <p:cNvGrpSpPr/>
          <p:nvPr/>
        </p:nvGrpSpPr>
        <p:grpSpPr>
          <a:xfrm>
            <a:off x="278045" y="2065193"/>
            <a:ext cx="2724693" cy="1667930"/>
            <a:chOff x="-1020231" y="-1127500"/>
            <a:chExt cx="5306582" cy="1667930"/>
          </a:xfrm>
        </p:grpSpPr>
        <p:sp>
          <p:nvSpPr>
            <p:cNvPr id="29" name="Speech Bubble: Rectangle with Corners Rounded 28">
              <a:extLst>
                <a:ext uri="{FF2B5EF4-FFF2-40B4-BE49-F238E27FC236}">
                  <a16:creationId xmlns:a16="http://schemas.microsoft.com/office/drawing/2014/main" id="{78B194C8-EB98-5146-5C19-CB7885197D0B}"/>
                </a:ext>
              </a:extLst>
            </p:cNvPr>
            <p:cNvSpPr/>
            <p:nvPr/>
          </p:nvSpPr>
          <p:spPr>
            <a:xfrm>
              <a:off x="-1020231" y="-1127500"/>
              <a:ext cx="5306582" cy="1661922"/>
            </a:xfrm>
            <a:prstGeom prst="wedgeRoundRectCallout">
              <a:avLst>
                <a:gd name="adj1" fmla="val 110553"/>
                <a:gd name="adj2" fmla="val 74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42C92AC4-32EE-2548-3B06-C9305BCE491F}"/>
                </a:ext>
              </a:extLst>
            </p:cNvPr>
            <p:cNvSpPr txBox="1"/>
            <p:nvPr/>
          </p:nvSpPr>
          <p:spPr>
            <a:xfrm>
              <a:off x="-900698" y="-1029230"/>
              <a:ext cx="4860366" cy="156966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rgbClr val="002060"/>
                  </a:solidFill>
                  <a:latin typeface="Roboto" panose="02000000000000000000" pitchFamily="2" charset="0"/>
                  <a:ea typeface="Roboto" panose="02000000000000000000" pitchFamily="2" charset="0"/>
                </a:rPr>
                <a:t>Đèn có 3 mặt đặt ở ngã ba hoặc 4 mặt đặt ở ngã tư</a:t>
              </a:r>
            </a:p>
          </p:txBody>
        </p:sp>
      </p:grpSp>
      <p:sp>
        <p:nvSpPr>
          <p:cNvPr id="2" name="TextBox 1">
            <a:extLst>
              <a:ext uri="{FF2B5EF4-FFF2-40B4-BE49-F238E27FC236}">
                <a16:creationId xmlns:a16="http://schemas.microsoft.com/office/drawing/2014/main" id="{CE81D62A-EF0A-D216-1335-72CDDE02C852}"/>
              </a:ext>
            </a:extLst>
          </p:cNvPr>
          <p:cNvSpPr txBox="1"/>
          <p:nvPr/>
        </p:nvSpPr>
        <p:spPr>
          <a:xfrm>
            <a:off x="1558801" y="1032716"/>
            <a:ext cx="2832030"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Black" panose="02000000000000000000" pitchFamily="2" charset="0"/>
                <a:ea typeface="Roboto Black" panose="02000000000000000000" pitchFamily="2" charset="0"/>
              </a:rPr>
              <a:t>Các loại Đèn tín hiệu giao thông </a:t>
            </a:r>
          </a:p>
        </p:txBody>
      </p:sp>
      <p:grpSp>
        <p:nvGrpSpPr>
          <p:cNvPr id="8" name="Group 7">
            <a:extLst>
              <a:ext uri="{FF2B5EF4-FFF2-40B4-BE49-F238E27FC236}">
                <a16:creationId xmlns:a16="http://schemas.microsoft.com/office/drawing/2014/main" id="{AD0E61DB-2B0F-B4A0-39B4-A93844CB5F34}"/>
              </a:ext>
            </a:extLst>
          </p:cNvPr>
          <p:cNvGrpSpPr/>
          <p:nvPr/>
        </p:nvGrpSpPr>
        <p:grpSpPr>
          <a:xfrm>
            <a:off x="8834731" y="4349085"/>
            <a:ext cx="2648706" cy="1655643"/>
            <a:chOff x="8708033" y="2394629"/>
            <a:chExt cx="2601066" cy="1655643"/>
          </a:xfrm>
        </p:grpSpPr>
        <p:sp>
          <p:nvSpPr>
            <p:cNvPr id="6" name="Speech Bubble: Rectangle with Corners Rounded 5">
              <a:extLst>
                <a:ext uri="{FF2B5EF4-FFF2-40B4-BE49-F238E27FC236}">
                  <a16:creationId xmlns:a16="http://schemas.microsoft.com/office/drawing/2014/main" id="{AF543922-8883-B7D8-1E7B-41604E09C591}"/>
                </a:ext>
              </a:extLst>
            </p:cNvPr>
            <p:cNvSpPr/>
            <p:nvPr/>
          </p:nvSpPr>
          <p:spPr>
            <a:xfrm>
              <a:off x="8708033" y="2394629"/>
              <a:ext cx="2592491" cy="1655643"/>
            </a:xfrm>
            <a:prstGeom prst="wedgeRoundRectCallout">
              <a:avLst>
                <a:gd name="adj1" fmla="val -81910"/>
                <a:gd name="adj2" fmla="val -11880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9D897448-59AD-ECB1-B952-A26A008EE16F}"/>
                </a:ext>
              </a:extLst>
            </p:cNvPr>
            <p:cNvSpPr txBox="1"/>
            <p:nvPr/>
          </p:nvSpPr>
          <p:spPr>
            <a:xfrm>
              <a:off x="8804743" y="2665276"/>
              <a:ext cx="2504356" cy="1200329"/>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rgbClr val="002060"/>
                  </a:solidFill>
                  <a:latin typeface="Roboto" panose="02000000000000000000" pitchFamily="2" charset="0"/>
                  <a:ea typeface="Roboto" panose="02000000000000000000" pitchFamily="2" charset="0"/>
                </a:rPr>
                <a:t>Đèn có hình trụ tròn hoặc đèn hình trụ vuông</a:t>
              </a:r>
            </a:p>
          </p:txBody>
        </p:sp>
      </p:grpSp>
      <p:pic>
        <p:nvPicPr>
          <p:cNvPr id="14" name="Picture 13">
            <a:extLst>
              <a:ext uri="{FF2B5EF4-FFF2-40B4-BE49-F238E27FC236}">
                <a16:creationId xmlns:a16="http://schemas.microsoft.com/office/drawing/2014/main" id="{A926888C-0215-04A1-4CEB-DC0EA89A2953}"/>
              </a:ext>
            </a:extLst>
          </p:cNvPr>
          <p:cNvPicPr>
            <a:picLocks noChangeAspect="1"/>
          </p:cNvPicPr>
          <p:nvPr/>
        </p:nvPicPr>
        <p:blipFill>
          <a:blip r:embed="rId5"/>
          <a:stretch>
            <a:fillRect/>
          </a:stretch>
        </p:blipFill>
        <p:spPr>
          <a:xfrm>
            <a:off x="637321" y="4139393"/>
            <a:ext cx="2337495" cy="2476251"/>
          </a:xfrm>
          <a:prstGeom prst="roundRect">
            <a:avLst>
              <a:gd name="adj" fmla="val 14310"/>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6841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45" presetClass="entr" presetSubtype="0" repeatCount="indefinite"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anim calcmode="lin" valueType="num">
                                      <p:cBhvr>
                                        <p:cTn id="18" dur="2000" fill="hold"/>
                                        <p:tgtEl>
                                          <p:spTgt spid="25"/>
                                        </p:tgtEl>
                                        <p:attrNameLst>
                                          <p:attrName>ppt_w</p:attrName>
                                        </p:attrNameLst>
                                      </p:cBhvr>
                                      <p:tavLst>
                                        <p:tav tm="0" fmla="#ppt_w*sin(2.5*pi*$)">
                                          <p:val>
                                            <p:fltVal val="0"/>
                                          </p:val>
                                        </p:tav>
                                        <p:tav tm="100000">
                                          <p:val>
                                            <p:fltVal val="1"/>
                                          </p:val>
                                        </p:tav>
                                      </p:tavLst>
                                    </p:anim>
                                    <p:anim calcmode="lin" valueType="num">
                                      <p:cBhvr>
                                        <p:cTn id="19" dur="2000" fill="hold"/>
                                        <p:tgtEl>
                                          <p:spTgt spid="25"/>
                                        </p:tgtEl>
                                        <p:attrNameLst>
                                          <p:attrName>ppt_h</p:attrName>
                                        </p:attrNameLst>
                                      </p:cBhvr>
                                      <p:tavLst>
                                        <p:tav tm="0">
                                          <p:val>
                                            <p:strVal val="#ppt_h"/>
                                          </p:val>
                                        </p:tav>
                                        <p:tav tm="100000">
                                          <p:val>
                                            <p:strVal val="#ppt_h"/>
                                          </p:val>
                                        </p:tav>
                                      </p:tavLst>
                                    </p:anim>
                                  </p:childTnLst>
                                </p:cTn>
                              </p:par>
                              <p:par>
                                <p:cTn id="20" presetID="10" presetClass="entr" presetSubtype="0" repeatCount="indefinite"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45" presetClass="entr" presetSubtype="0" repeatCount="indefinite"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000"/>
                                        <p:tgtEl>
                                          <p:spTgt spid="40"/>
                                        </p:tgtEl>
                                      </p:cBhvr>
                                    </p:animEffect>
                                    <p:anim calcmode="lin" valueType="num">
                                      <p:cBhvr>
                                        <p:cTn id="26" dur="2000" fill="hold"/>
                                        <p:tgtEl>
                                          <p:spTgt spid="40"/>
                                        </p:tgtEl>
                                        <p:attrNameLst>
                                          <p:attrName>ppt_w</p:attrName>
                                        </p:attrNameLst>
                                      </p:cBhvr>
                                      <p:tavLst>
                                        <p:tav tm="0" fmla="#ppt_w*sin(2.5*pi*$)">
                                          <p:val>
                                            <p:fltVal val="0"/>
                                          </p:val>
                                        </p:tav>
                                        <p:tav tm="100000">
                                          <p:val>
                                            <p:fltVal val="1"/>
                                          </p:val>
                                        </p:tav>
                                      </p:tavLst>
                                    </p:anim>
                                    <p:anim calcmode="lin" valueType="num">
                                      <p:cBhvr>
                                        <p:cTn id="27" dur="2000" fill="hold"/>
                                        <p:tgtEl>
                                          <p:spTgt spid="40"/>
                                        </p:tgtEl>
                                        <p:attrNameLst>
                                          <p:attrName>ppt_h</p:attrName>
                                        </p:attrNameLst>
                                      </p:cBhvr>
                                      <p:tavLst>
                                        <p:tav tm="0">
                                          <p:val>
                                            <p:strVal val="#ppt_h"/>
                                          </p:val>
                                        </p:tav>
                                        <p:tav tm="100000">
                                          <p:val>
                                            <p:strVal val="#ppt_h"/>
                                          </p:val>
                                        </p:tav>
                                      </p:tavLst>
                                    </p:anim>
                                  </p:childTnLst>
                                </p:cTn>
                              </p:par>
                              <p:par>
                                <p:cTn id="28" presetID="10" presetClass="entr" presetSubtype="0" repeatCount="indefinite"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par>
                                <p:cTn id="45" presetID="10"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7" grpId="0" animBg="1"/>
      <p:bldP spid="18" grpId="0" animBg="1"/>
      <p:bldP spid="19" grpId="0" animBg="1"/>
      <p:bldP spid="20" grpId="0" animBg="1"/>
      <p:bldP spid="24" grpId="0" animBg="1"/>
      <p:bldP spid="25" grpId="0" animBg="1"/>
      <p:bldP spid="39"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16B8F"/>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706958" y="221522"/>
            <a:ext cx="776689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Xác định nhiệm vụ cần tìm tòi khám phá</a:t>
            </a:r>
            <a:endPar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17" name="Freeform: Shape 16">
            <a:extLst>
              <a:ext uri="{FF2B5EF4-FFF2-40B4-BE49-F238E27FC236}">
                <a16:creationId xmlns:a16="http://schemas.microsoft.com/office/drawing/2014/main" id="{71827DC9-E01B-C34A-FB9C-468ED69CF020}"/>
              </a:ext>
            </a:extLst>
          </p:cNvPr>
          <p:cNvSpPr/>
          <p:nvPr/>
        </p:nvSpPr>
        <p:spPr>
          <a:xfrm>
            <a:off x="3789404" y="1118990"/>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a:effectLst>
            <a:outerShdw blurRad="149987" dist="250190" dir="8460000" algn="ctr">
              <a:srgbClr val="000000">
                <a:alpha val="28000"/>
              </a:srgbClr>
            </a:outerShdw>
          </a:effectLst>
          <a:scene3d>
            <a:camera prst="orthographicFront">
              <a:rot lat="0" lon="0" rev="0"/>
            </a:camera>
            <a:lightRig rig="flat" dir="t"/>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Freeform: Shape 17">
            <a:extLst>
              <a:ext uri="{FF2B5EF4-FFF2-40B4-BE49-F238E27FC236}">
                <a16:creationId xmlns:a16="http://schemas.microsoft.com/office/drawing/2014/main" id="{F3D9A127-84F7-7310-16F8-702AFD8ED9CD}"/>
              </a:ext>
            </a:extLst>
          </p:cNvPr>
          <p:cNvSpPr/>
          <p:nvPr/>
        </p:nvSpPr>
        <p:spPr>
          <a:xfrm>
            <a:off x="5528678" y="2040607"/>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Freeform: Shape 18">
            <a:extLst>
              <a:ext uri="{FF2B5EF4-FFF2-40B4-BE49-F238E27FC236}">
                <a16:creationId xmlns:a16="http://schemas.microsoft.com/office/drawing/2014/main" id="{CEE5D160-FC3E-86F6-F4C4-7FF475733D1E}"/>
              </a:ext>
            </a:extLst>
          </p:cNvPr>
          <p:cNvSpPr/>
          <p:nvPr/>
        </p:nvSpPr>
        <p:spPr>
          <a:xfrm>
            <a:off x="5528678" y="316410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reeform: Shape 19">
            <a:extLst>
              <a:ext uri="{FF2B5EF4-FFF2-40B4-BE49-F238E27FC236}">
                <a16:creationId xmlns:a16="http://schemas.microsoft.com/office/drawing/2014/main" id="{EFDFE2E5-B94F-8DB6-D186-62B4BFFFEF08}"/>
              </a:ext>
            </a:extLst>
          </p:cNvPr>
          <p:cNvSpPr/>
          <p:nvPr/>
        </p:nvSpPr>
        <p:spPr>
          <a:xfrm>
            <a:off x="5528678" y="434908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7E403897-47B0-CA09-0B83-35A76E1C177E}"/>
              </a:ext>
            </a:extLst>
          </p:cNvPr>
          <p:cNvSpPr/>
          <p:nvPr/>
        </p:nvSpPr>
        <p:spPr>
          <a:xfrm>
            <a:off x="5435844" y="1387233"/>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Oval 24">
            <a:extLst>
              <a:ext uri="{FF2B5EF4-FFF2-40B4-BE49-F238E27FC236}">
                <a16:creationId xmlns:a16="http://schemas.microsoft.com/office/drawing/2014/main" id="{2910FED1-41B6-3F75-67CE-6A4BDEBE5537}"/>
              </a:ext>
            </a:extLst>
          </p:cNvPr>
          <p:cNvSpPr/>
          <p:nvPr/>
        </p:nvSpPr>
        <p:spPr>
          <a:xfrm>
            <a:off x="5617366" y="1467105"/>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a:extLst>
              <a:ext uri="{FF2B5EF4-FFF2-40B4-BE49-F238E27FC236}">
                <a16:creationId xmlns:a16="http://schemas.microsoft.com/office/drawing/2014/main" id="{BE1050A3-4898-6550-7C5F-0F71FC9D8FD2}"/>
              </a:ext>
            </a:extLst>
          </p:cNvPr>
          <p:cNvSpPr/>
          <p:nvPr/>
        </p:nvSpPr>
        <p:spPr>
          <a:xfrm>
            <a:off x="6553398" y="1345036"/>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Oval 39">
            <a:extLst>
              <a:ext uri="{FF2B5EF4-FFF2-40B4-BE49-F238E27FC236}">
                <a16:creationId xmlns:a16="http://schemas.microsoft.com/office/drawing/2014/main" id="{71EF151F-21CF-3F97-8859-917F74AEC32B}"/>
              </a:ext>
            </a:extLst>
          </p:cNvPr>
          <p:cNvSpPr/>
          <p:nvPr/>
        </p:nvSpPr>
        <p:spPr>
          <a:xfrm>
            <a:off x="6734920" y="1424908"/>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1" name="Group 40">
            <a:extLst>
              <a:ext uri="{FF2B5EF4-FFF2-40B4-BE49-F238E27FC236}">
                <a16:creationId xmlns:a16="http://schemas.microsoft.com/office/drawing/2014/main" id="{FE95A890-F3EA-48F0-BB7D-125FB46DA695}"/>
              </a:ext>
            </a:extLst>
          </p:cNvPr>
          <p:cNvGrpSpPr/>
          <p:nvPr/>
        </p:nvGrpSpPr>
        <p:grpSpPr>
          <a:xfrm>
            <a:off x="278045" y="2065193"/>
            <a:ext cx="2724693" cy="1661922"/>
            <a:chOff x="-1020231" y="-1127500"/>
            <a:chExt cx="5306582" cy="1661922"/>
          </a:xfrm>
        </p:grpSpPr>
        <p:sp>
          <p:nvSpPr>
            <p:cNvPr id="29" name="Speech Bubble: Rectangle with Corners Rounded 28">
              <a:extLst>
                <a:ext uri="{FF2B5EF4-FFF2-40B4-BE49-F238E27FC236}">
                  <a16:creationId xmlns:a16="http://schemas.microsoft.com/office/drawing/2014/main" id="{78B194C8-EB98-5146-5C19-CB7885197D0B}"/>
                </a:ext>
              </a:extLst>
            </p:cNvPr>
            <p:cNvSpPr/>
            <p:nvPr/>
          </p:nvSpPr>
          <p:spPr>
            <a:xfrm>
              <a:off x="-1020231" y="-1127500"/>
              <a:ext cx="5306582" cy="1661922"/>
            </a:xfrm>
            <a:prstGeom prst="wedgeRoundRectCallout">
              <a:avLst>
                <a:gd name="adj1" fmla="val 110553"/>
                <a:gd name="adj2" fmla="val 740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42C92AC4-32EE-2548-3B06-C9305BCE491F}"/>
                </a:ext>
              </a:extLst>
            </p:cNvPr>
            <p:cNvSpPr txBox="1"/>
            <p:nvPr/>
          </p:nvSpPr>
          <p:spPr>
            <a:xfrm>
              <a:off x="-900698" y="-1029230"/>
              <a:ext cx="4860366" cy="1200329"/>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rgbClr val="002060"/>
                  </a:solidFill>
                  <a:latin typeface="Roboto" panose="02000000000000000000" pitchFamily="2" charset="0"/>
                  <a:ea typeface="Roboto" panose="02000000000000000000" pitchFamily="2" charset="0"/>
                </a:rPr>
                <a:t>Đèn một mặt được dùng phổ biến hiện nay</a:t>
              </a:r>
            </a:p>
          </p:txBody>
        </p:sp>
      </p:grpSp>
      <p:sp>
        <p:nvSpPr>
          <p:cNvPr id="2" name="TextBox 1">
            <a:extLst>
              <a:ext uri="{FF2B5EF4-FFF2-40B4-BE49-F238E27FC236}">
                <a16:creationId xmlns:a16="http://schemas.microsoft.com/office/drawing/2014/main" id="{CE81D62A-EF0A-D216-1335-72CDDE02C852}"/>
              </a:ext>
            </a:extLst>
          </p:cNvPr>
          <p:cNvSpPr txBox="1"/>
          <p:nvPr/>
        </p:nvSpPr>
        <p:spPr>
          <a:xfrm>
            <a:off x="1558801" y="1032716"/>
            <a:ext cx="2832030"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Black" panose="02000000000000000000" pitchFamily="2" charset="0"/>
                <a:ea typeface="Roboto Black" panose="02000000000000000000" pitchFamily="2" charset="0"/>
              </a:rPr>
              <a:t>Các loại Đèn tín hiệu giao thông </a:t>
            </a:r>
          </a:p>
        </p:txBody>
      </p:sp>
      <p:grpSp>
        <p:nvGrpSpPr>
          <p:cNvPr id="8" name="Group 7">
            <a:extLst>
              <a:ext uri="{FF2B5EF4-FFF2-40B4-BE49-F238E27FC236}">
                <a16:creationId xmlns:a16="http://schemas.microsoft.com/office/drawing/2014/main" id="{AD0E61DB-2B0F-B4A0-39B4-A93844CB5F34}"/>
              </a:ext>
            </a:extLst>
          </p:cNvPr>
          <p:cNvGrpSpPr/>
          <p:nvPr/>
        </p:nvGrpSpPr>
        <p:grpSpPr>
          <a:xfrm>
            <a:off x="8713796" y="4392076"/>
            <a:ext cx="3057940" cy="1655643"/>
            <a:chOff x="8589275" y="2437620"/>
            <a:chExt cx="3002940" cy="1655643"/>
          </a:xfrm>
        </p:grpSpPr>
        <p:sp>
          <p:nvSpPr>
            <p:cNvPr id="6" name="Speech Bubble: Rectangle with Corners Rounded 5">
              <a:extLst>
                <a:ext uri="{FF2B5EF4-FFF2-40B4-BE49-F238E27FC236}">
                  <a16:creationId xmlns:a16="http://schemas.microsoft.com/office/drawing/2014/main" id="{AF543922-8883-B7D8-1E7B-41604E09C591}"/>
                </a:ext>
              </a:extLst>
            </p:cNvPr>
            <p:cNvSpPr/>
            <p:nvPr/>
          </p:nvSpPr>
          <p:spPr>
            <a:xfrm>
              <a:off x="8589275" y="2437620"/>
              <a:ext cx="3002940" cy="1655643"/>
            </a:xfrm>
            <a:prstGeom prst="wedgeRoundRectCallout">
              <a:avLst>
                <a:gd name="adj1" fmla="val -72543"/>
                <a:gd name="adj2" fmla="val -12812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9D897448-59AD-ECB1-B952-A26A008EE16F}"/>
                </a:ext>
              </a:extLst>
            </p:cNvPr>
            <p:cNvSpPr txBox="1"/>
            <p:nvPr/>
          </p:nvSpPr>
          <p:spPr>
            <a:xfrm>
              <a:off x="8886093" y="2509284"/>
              <a:ext cx="2706122" cy="156966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rgbClr val="002060"/>
                  </a:solidFill>
                  <a:latin typeface="Roboto" panose="02000000000000000000" pitchFamily="2" charset="0"/>
                  <a:ea typeface="Roboto" panose="02000000000000000000" pitchFamily="2" charset="0"/>
                </a:rPr>
                <a:t>Chúng được dùng để điều khiển từng góc đường trước khi qua ngã tư</a:t>
              </a:r>
            </a:p>
          </p:txBody>
        </p:sp>
      </p:grpSp>
      <p:sp>
        <p:nvSpPr>
          <p:cNvPr id="4" name="TextBox 3">
            <a:extLst>
              <a:ext uri="{FF2B5EF4-FFF2-40B4-BE49-F238E27FC236}">
                <a16:creationId xmlns:a16="http://schemas.microsoft.com/office/drawing/2014/main" id="{FFEB5936-52DC-9C47-F817-1B3B4F28410B}"/>
              </a:ext>
            </a:extLst>
          </p:cNvPr>
          <p:cNvSpPr txBox="1"/>
          <p:nvPr/>
        </p:nvSpPr>
        <p:spPr>
          <a:xfrm>
            <a:off x="190874" y="3828490"/>
            <a:ext cx="1516084"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Đèn gồm:</a:t>
            </a:r>
          </a:p>
        </p:txBody>
      </p:sp>
      <p:pic>
        <p:nvPicPr>
          <p:cNvPr id="10" name="Picture 9">
            <a:extLst>
              <a:ext uri="{FF2B5EF4-FFF2-40B4-BE49-F238E27FC236}">
                <a16:creationId xmlns:a16="http://schemas.microsoft.com/office/drawing/2014/main" id="{94D64A94-3A27-3B42-F155-FC6738EC1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9427" y="3774176"/>
            <a:ext cx="1130122" cy="2768501"/>
          </a:xfrm>
          <a:prstGeom prst="round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E3B3AC97-ECC9-8F76-54B0-3F1C238F321E}"/>
              </a:ext>
            </a:extLst>
          </p:cNvPr>
          <p:cNvSpPr txBox="1"/>
          <p:nvPr/>
        </p:nvSpPr>
        <p:spPr>
          <a:xfrm>
            <a:off x="1209610" y="5794662"/>
            <a:ext cx="1852073"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1 đèn xanh</a:t>
            </a:r>
          </a:p>
        </p:txBody>
      </p:sp>
      <p:sp>
        <p:nvSpPr>
          <p:cNvPr id="12" name="TextBox 11">
            <a:extLst>
              <a:ext uri="{FF2B5EF4-FFF2-40B4-BE49-F238E27FC236}">
                <a16:creationId xmlns:a16="http://schemas.microsoft.com/office/drawing/2014/main" id="{919C1960-5800-E32C-D981-CC0EE6C4F3F7}"/>
              </a:ext>
            </a:extLst>
          </p:cNvPr>
          <p:cNvSpPr txBox="1"/>
          <p:nvPr/>
        </p:nvSpPr>
        <p:spPr>
          <a:xfrm>
            <a:off x="1209610" y="5081525"/>
            <a:ext cx="1852073"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1 đèn vàng</a:t>
            </a:r>
          </a:p>
        </p:txBody>
      </p:sp>
      <p:sp>
        <p:nvSpPr>
          <p:cNvPr id="15" name="TextBox 14">
            <a:extLst>
              <a:ext uri="{FF2B5EF4-FFF2-40B4-BE49-F238E27FC236}">
                <a16:creationId xmlns:a16="http://schemas.microsoft.com/office/drawing/2014/main" id="{EEF22693-5C01-9A37-45B2-7EBADCC0CD48}"/>
              </a:ext>
            </a:extLst>
          </p:cNvPr>
          <p:cNvSpPr txBox="1"/>
          <p:nvPr/>
        </p:nvSpPr>
        <p:spPr>
          <a:xfrm>
            <a:off x="1209610" y="4364609"/>
            <a:ext cx="1676350"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1 đèn đỏ</a:t>
            </a:r>
          </a:p>
        </p:txBody>
      </p:sp>
      <p:pic>
        <p:nvPicPr>
          <p:cNvPr id="21" name="Picture 20">
            <a:extLst>
              <a:ext uri="{FF2B5EF4-FFF2-40B4-BE49-F238E27FC236}">
                <a16:creationId xmlns:a16="http://schemas.microsoft.com/office/drawing/2014/main" id="{939E37AE-A0C8-8973-003E-0437385573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189" y="1546500"/>
            <a:ext cx="3004766" cy="2016647"/>
          </a:xfrm>
          <a:prstGeom prst="round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862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45" presetClass="entr" presetSubtype="0" repeatCount="indefinite"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anim calcmode="lin" valueType="num">
                                      <p:cBhvr>
                                        <p:cTn id="18" dur="2000" fill="hold"/>
                                        <p:tgtEl>
                                          <p:spTgt spid="25"/>
                                        </p:tgtEl>
                                        <p:attrNameLst>
                                          <p:attrName>ppt_w</p:attrName>
                                        </p:attrNameLst>
                                      </p:cBhvr>
                                      <p:tavLst>
                                        <p:tav tm="0" fmla="#ppt_w*sin(2.5*pi*$)">
                                          <p:val>
                                            <p:fltVal val="0"/>
                                          </p:val>
                                        </p:tav>
                                        <p:tav tm="100000">
                                          <p:val>
                                            <p:fltVal val="1"/>
                                          </p:val>
                                        </p:tav>
                                      </p:tavLst>
                                    </p:anim>
                                    <p:anim calcmode="lin" valueType="num">
                                      <p:cBhvr>
                                        <p:cTn id="19" dur="2000" fill="hold"/>
                                        <p:tgtEl>
                                          <p:spTgt spid="25"/>
                                        </p:tgtEl>
                                        <p:attrNameLst>
                                          <p:attrName>ppt_h</p:attrName>
                                        </p:attrNameLst>
                                      </p:cBhvr>
                                      <p:tavLst>
                                        <p:tav tm="0">
                                          <p:val>
                                            <p:strVal val="#ppt_h"/>
                                          </p:val>
                                        </p:tav>
                                        <p:tav tm="100000">
                                          <p:val>
                                            <p:strVal val="#ppt_h"/>
                                          </p:val>
                                        </p:tav>
                                      </p:tavLst>
                                    </p:anim>
                                  </p:childTnLst>
                                </p:cTn>
                              </p:par>
                              <p:par>
                                <p:cTn id="20" presetID="10" presetClass="entr" presetSubtype="0" repeatCount="indefinite"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45" presetClass="entr" presetSubtype="0" repeatCount="indefinite"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000"/>
                                        <p:tgtEl>
                                          <p:spTgt spid="40"/>
                                        </p:tgtEl>
                                      </p:cBhvr>
                                    </p:animEffect>
                                    <p:anim calcmode="lin" valueType="num">
                                      <p:cBhvr>
                                        <p:cTn id="26" dur="2000" fill="hold"/>
                                        <p:tgtEl>
                                          <p:spTgt spid="40"/>
                                        </p:tgtEl>
                                        <p:attrNameLst>
                                          <p:attrName>ppt_w</p:attrName>
                                        </p:attrNameLst>
                                      </p:cBhvr>
                                      <p:tavLst>
                                        <p:tav tm="0" fmla="#ppt_w*sin(2.5*pi*$)">
                                          <p:val>
                                            <p:fltVal val="0"/>
                                          </p:val>
                                        </p:tav>
                                        <p:tav tm="100000">
                                          <p:val>
                                            <p:fltVal val="1"/>
                                          </p:val>
                                        </p:tav>
                                      </p:tavLst>
                                    </p:anim>
                                    <p:anim calcmode="lin" valueType="num">
                                      <p:cBhvr>
                                        <p:cTn id="27" dur="2000" fill="hold"/>
                                        <p:tgtEl>
                                          <p:spTgt spid="40"/>
                                        </p:tgtEl>
                                        <p:attrNameLst>
                                          <p:attrName>ppt_h</p:attrName>
                                        </p:attrNameLst>
                                      </p:cBhvr>
                                      <p:tavLst>
                                        <p:tav tm="0">
                                          <p:val>
                                            <p:strVal val="#ppt_h"/>
                                          </p:val>
                                        </p:tav>
                                        <p:tav tm="100000">
                                          <p:val>
                                            <p:strVal val="#ppt_h"/>
                                          </p:val>
                                        </p:tav>
                                      </p:tavLst>
                                    </p:anim>
                                  </p:childTnLst>
                                </p:cTn>
                              </p:par>
                              <p:par>
                                <p:cTn id="28" presetID="10" presetClass="entr" presetSubtype="0" repeatCount="indefinite"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42"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1000"/>
                                        <p:tgtEl>
                                          <p:spTgt spid="15"/>
                                        </p:tgtEl>
                                      </p:cBhvr>
                                    </p:animEffect>
                                    <p:anim calcmode="lin" valueType="num">
                                      <p:cBhvr>
                                        <p:cTn id="59" dur="1000" fill="hold"/>
                                        <p:tgtEl>
                                          <p:spTgt spid="15"/>
                                        </p:tgtEl>
                                        <p:attrNameLst>
                                          <p:attrName>ppt_x</p:attrName>
                                        </p:attrNameLst>
                                      </p:cBhvr>
                                      <p:tavLst>
                                        <p:tav tm="0">
                                          <p:val>
                                            <p:strVal val="#ppt_x"/>
                                          </p:val>
                                        </p:tav>
                                        <p:tav tm="100000">
                                          <p:val>
                                            <p:strVal val="#ppt_x"/>
                                          </p:val>
                                        </p:tav>
                                      </p:tavLst>
                                    </p:anim>
                                    <p:anim calcmode="lin" valueType="num">
                                      <p:cBhvr>
                                        <p:cTn id="60" dur="1000" fill="hold"/>
                                        <p:tgtEl>
                                          <p:spTgt spid="15"/>
                                        </p:tgtEl>
                                        <p:attrNameLst>
                                          <p:attrName>ppt_y</p:attrName>
                                        </p:attrNameLst>
                                      </p:cBhvr>
                                      <p:tavLst>
                                        <p:tav tm="0">
                                          <p:val>
                                            <p:strVal val="#ppt_y+.1"/>
                                          </p:val>
                                        </p:tav>
                                        <p:tav tm="100000">
                                          <p:val>
                                            <p:strVal val="#ppt_y"/>
                                          </p:val>
                                        </p:tav>
                                      </p:tavLst>
                                    </p:anim>
                                  </p:childTnLst>
                                </p:cTn>
                              </p:par>
                            </p:childTnLst>
                          </p:cTn>
                        </p:par>
                        <p:par>
                          <p:cTn id="61" fill="hold">
                            <p:stCondLst>
                              <p:cond delay="2000"/>
                            </p:stCondLst>
                            <p:childTnLst>
                              <p:par>
                                <p:cTn id="62" presetID="42"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childTnLst>
                          </p:cTn>
                        </p:par>
                        <p:par>
                          <p:cTn id="67" fill="hold">
                            <p:stCondLst>
                              <p:cond delay="3000"/>
                            </p:stCondLst>
                            <p:childTnLst>
                              <p:par>
                                <p:cTn id="68" presetID="42" presetClass="entr" presetSubtype="0"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0"/>
                                        <p:tgtEl>
                                          <p:spTgt spid="11"/>
                                        </p:tgtEl>
                                      </p:cBhvr>
                                    </p:animEffect>
                                    <p:anim calcmode="lin" valueType="num">
                                      <p:cBhvr>
                                        <p:cTn id="71" dur="1000" fill="hold"/>
                                        <p:tgtEl>
                                          <p:spTgt spid="11"/>
                                        </p:tgtEl>
                                        <p:attrNameLst>
                                          <p:attrName>ppt_x</p:attrName>
                                        </p:attrNameLst>
                                      </p:cBhvr>
                                      <p:tavLst>
                                        <p:tav tm="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fade">
                                      <p:cBhvr>
                                        <p:cTn id="77" dur="500"/>
                                        <p:tgtEl>
                                          <p:spTgt spid="8"/>
                                        </p:tgtEl>
                                      </p:cBhvr>
                                    </p:animEffect>
                                  </p:childTnLst>
                                </p:cTn>
                              </p:par>
                              <p:par>
                                <p:cTn id="78" presetID="10" presetClass="entr" presetSubtype="0" fill="hold" nodeType="with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fade">
                                      <p:cBhvr>
                                        <p:cTn id="8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7" grpId="0" animBg="1"/>
      <p:bldP spid="18" grpId="0" animBg="1"/>
      <p:bldP spid="19" grpId="0" animBg="1"/>
      <p:bldP spid="20" grpId="0" animBg="1"/>
      <p:bldP spid="24" grpId="0" animBg="1"/>
      <p:bldP spid="25" grpId="0" animBg="1"/>
      <p:bldP spid="39" grpId="0" animBg="1"/>
      <p:bldP spid="40" grpId="0" animBg="1"/>
      <p:bldP spid="4" grpId="0"/>
      <p:bldP spid="11" grpId="0"/>
      <p:bldP spid="12"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16B8F"/>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706958" y="221522"/>
            <a:ext cx="776689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Xác định nhiệm vụ cần tìm tòi khám phá</a:t>
            </a:r>
            <a:endPar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17" name="Freeform: Shape 16">
            <a:extLst>
              <a:ext uri="{FF2B5EF4-FFF2-40B4-BE49-F238E27FC236}">
                <a16:creationId xmlns:a16="http://schemas.microsoft.com/office/drawing/2014/main" id="{71827DC9-E01B-C34A-FB9C-468ED69CF020}"/>
              </a:ext>
            </a:extLst>
          </p:cNvPr>
          <p:cNvSpPr/>
          <p:nvPr/>
        </p:nvSpPr>
        <p:spPr>
          <a:xfrm>
            <a:off x="-19081" y="1546500"/>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a:effectLst>
            <a:outerShdw blurRad="149987" dist="250190" dir="8460000" algn="ctr">
              <a:srgbClr val="000000">
                <a:alpha val="28000"/>
              </a:srgbClr>
            </a:outerShdw>
          </a:effectLst>
          <a:scene3d>
            <a:camera prst="orthographicFront">
              <a:rot lat="0" lon="0" rev="0"/>
            </a:camera>
            <a:lightRig rig="flat" dir="t"/>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Freeform: Shape 17">
            <a:extLst>
              <a:ext uri="{FF2B5EF4-FFF2-40B4-BE49-F238E27FC236}">
                <a16:creationId xmlns:a16="http://schemas.microsoft.com/office/drawing/2014/main" id="{F3D9A127-84F7-7310-16F8-702AFD8ED9CD}"/>
              </a:ext>
            </a:extLst>
          </p:cNvPr>
          <p:cNvSpPr/>
          <p:nvPr/>
        </p:nvSpPr>
        <p:spPr>
          <a:xfrm>
            <a:off x="1720193" y="2468117"/>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Freeform: Shape 18">
            <a:extLst>
              <a:ext uri="{FF2B5EF4-FFF2-40B4-BE49-F238E27FC236}">
                <a16:creationId xmlns:a16="http://schemas.microsoft.com/office/drawing/2014/main" id="{CEE5D160-FC3E-86F6-F4C4-7FF475733D1E}"/>
              </a:ext>
            </a:extLst>
          </p:cNvPr>
          <p:cNvSpPr/>
          <p:nvPr/>
        </p:nvSpPr>
        <p:spPr>
          <a:xfrm>
            <a:off x="1720193" y="359161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reeform: Shape 19">
            <a:extLst>
              <a:ext uri="{FF2B5EF4-FFF2-40B4-BE49-F238E27FC236}">
                <a16:creationId xmlns:a16="http://schemas.microsoft.com/office/drawing/2014/main" id="{EFDFE2E5-B94F-8DB6-D186-62B4BFFFEF08}"/>
              </a:ext>
            </a:extLst>
          </p:cNvPr>
          <p:cNvSpPr/>
          <p:nvPr/>
        </p:nvSpPr>
        <p:spPr>
          <a:xfrm>
            <a:off x="1720193" y="477659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7E403897-47B0-CA09-0B83-35A76E1C177E}"/>
              </a:ext>
            </a:extLst>
          </p:cNvPr>
          <p:cNvSpPr/>
          <p:nvPr/>
        </p:nvSpPr>
        <p:spPr>
          <a:xfrm>
            <a:off x="1627359" y="1814743"/>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Oval 24">
            <a:extLst>
              <a:ext uri="{FF2B5EF4-FFF2-40B4-BE49-F238E27FC236}">
                <a16:creationId xmlns:a16="http://schemas.microsoft.com/office/drawing/2014/main" id="{2910FED1-41B6-3F75-67CE-6A4BDEBE5537}"/>
              </a:ext>
            </a:extLst>
          </p:cNvPr>
          <p:cNvSpPr/>
          <p:nvPr/>
        </p:nvSpPr>
        <p:spPr>
          <a:xfrm>
            <a:off x="1808881" y="1905648"/>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a:extLst>
              <a:ext uri="{FF2B5EF4-FFF2-40B4-BE49-F238E27FC236}">
                <a16:creationId xmlns:a16="http://schemas.microsoft.com/office/drawing/2014/main" id="{BE1050A3-4898-6550-7C5F-0F71FC9D8FD2}"/>
              </a:ext>
            </a:extLst>
          </p:cNvPr>
          <p:cNvSpPr/>
          <p:nvPr/>
        </p:nvSpPr>
        <p:spPr>
          <a:xfrm>
            <a:off x="2744913" y="1772546"/>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Oval 39">
            <a:extLst>
              <a:ext uri="{FF2B5EF4-FFF2-40B4-BE49-F238E27FC236}">
                <a16:creationId xmlns:a16="http://schemas.microsoft.com/office/drawing/2014/main" id="{71EF151F-21CF-3F97-8859-917F74AEC32B}"/>
              </a:ext>
            </a:extLst>
          </p:cNvPr>
          <p:cNvSpPr/>
          <p:nvPr/>
        </p:nvSpPr>
        <p:spPr>
          <a:xfrm>
            <a:off x="2926435" y="1852418"/>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CE81D62A-EF0A-D216-1335-72CDDE02C852}"/>
              </a:ext>
            </a:extLst>
          </p:cNvPr>
          <p:cNvSpPr txBox="1"/>
          <p:nvPr/>
        </p:nvSpPr>
        <p:spPr>
          <a:xfrm>
            <a:off x="7036383" y="1117885"/>
            <a:ext cx="4955592"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Black" panose="02000000000000000000" pitchFamily="2" charset="0"/>
                <a:ea typeface="Roboto Black" panose="02000000000000000000" pitchFamily="2" charset="0"/>
              </a:rPr>
              <a:t>Đặc điểm Đèn tín hiệu giao thông </a:t>
            </a:r>
          </a:p>
        </p:txBody>
      </p:sp>
      <p:pic>
        <p:nvPicPr>
          <p:cNvPr id="10" name="Picture 9">
            <a:extLst>
              <a:ext uri="{FF2B5EF4-FFF2-40B4-BE49-F238E27FC236}">
                <a16:creationId xmlns:a16="http://schemas.microsoft.com/office/drawing/2014/main" id="{94D64A94-3A27-3B42-F155-FC6738EC1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3183" y="1705175"/>
            <a:ext cx="1407355" cy="3447649"/>
          </a:xfrm>
          <a:prstGeom prst="round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E3B3AC97-ECC9-8F76-54B0-3F1C238F321E}"/>
              </a:ext>
            </a:extLst>
          </p:cNvPr>
          <p:cNvSpPr txBox="1"/>
          <p:nvPr/>
        </p:nvSpPr>
        <p:spPr>
          <a:xfrm>
            <a:off x="7102485" y="4389216"/>
            <a:ext cx="4548888"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Được đặt ở vị trí dễ quan sát</a:t>
            </a:r>
          </a:p>
        </p:txBody>
      </p:sp>
      <p:sp>
        <p:nvSpPr>
          <p:cNvPr id="12" name="TextBox 11">
            <a:extLst>
              <a:ext uri="{FF2B5EF4-FFF2-40B4-BE49-F238E27FC236}">
                <a16:creationId xmlns:a16="http://schemas.microsoft.com/office/drawing/2014/main" id="{919C1960-5800-E32C-D981-CC0EE6C4F3F7}"/>
              </a:ext>
            </a:extLst>
          </p:cNvPr>
          <p:cNvSpPr txBox="1"/>
          <p:nvPr/>
        </p:nvSpPr>
        <p:spPr>
          <a:xfrm>
            <a:off x="7102485" y="3150922"/>
            <a:ext cx="4742730"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Có khả năng chiếu sáng xa 100m</a:t>
            </a:r>
          </a:p>
        </p:txBody>
      </p:sp>
      <p:sp>
        <p:nvSpPr>
          <p:cNvPr id="15" name="TextBox 14">
            <a:extLst>
              <a:ext uri="{FF2B5EF4-FFF2-40B4-BE49-F238E27FC236}">
                <a16:creationId xmlns:a16="http://schemas.microsoft.com/office/drawing/2014/main" id="{EEF22693-5C01-9A37-45B2-7EBADCC0CD48}"/>
              </a:ext>
            </a:extLst>
          </p:cNvPr>
          <p:cNvSpPr txBox="1"/>
          <p:nvPr/>
        </p:nvSpPr>
        <p:spPr>
          <a:xfrm>
            <a:off x="7102485" y="1912629"/>
            <a:ext cx="4742730"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Các mặt đèn được làm bằng kính</a:t>
            </a:r>
          </a:p>
        </p:txBody>
      </p:sp>
      <p:grpSp>
        <p:nvGrpSpPr>
          <p:cNvPr id="3" name="Group 2">
            <a:extLst>
              <a:ext uri="{FF2B5EF4-FFF2-40B4-BE49-F238E27FC236}">
                <a16:creationId xmlns:a16="http://schemas.microsoft.com/office/drawing/2014/main" id="{E17DCB67-FCF7-58BB-7399-42ADE4979DDA}"/>
              </a:ext>
            </a:extLst>
          </p:cNvPr>
          <p:cNvGrpSpPr/>
          <p:nvPr/>
        </p:nvGrpSpPr>
        <p:grpSpPr>
          <a:xfrm>
            <a:off x="3932475" y="5393302"/>
            <a:ext cx="3525943" cy="1225426"/>
            <a:chOff x="8589275" y="2437620"/>
            <a:chExt cx="3002940" cy="1655643"/>
          </a:xfrm>
        </p:grpSpPr>
        <p:sp>
          <p:nvSpPr>
            <p:cNvPr id="5" name="Speech Bubble: Rectangle with Corners Rounded 4">
              <a:extLst>
                <a:ext uri="{FF2B5EF4-FFF2-40B4-BE49-F238E27FC236}">
                  <a16:creationId xmlns:a16="http://schemas.microsoft.com/office/drawing/2014/main" id="{A66FFA44-55D6-6F30-3D33-8EF8B326C1D1}"/>
                </a:ext>
              </a:extLst>
            </p:cNvPr>
            <p:cNvSpPr/>
            <p:nvPr/>
          </p:nvSpPr>
          <p:spPr>
            <a:xfrm>
              <a:off x="8589275" y="2437620"/>
              <a:ext cx="3002940" cy="1655643"/>
            </a:xfrm>
            <a:prstGeom prst="wedgeRoundRectCallout">
              <a:avLst>
                <a:gd name="adj1" fmla="val -42548"/>
                <a:gd name="adj2" fmla="val -16677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AB10569E-324C-7730-5E9F-CFECED17096A}"/>
                </a:ext>
              </a:extLst>
            </p:cNvPr>
            <p:cNvSpPr txBox="1"/>
            <p:nvPr/>
          </p:nvSpPr>
          <p:spPr>
            <a:xfrm>
              <a:off x="8697998" y="2509284"/>
              <a:ext cx="2894217" cy="156966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rgbClr val="002060"/>
                  </a:solidFill>
                  <a:latin typeface="Roboto" panose="02000000000000000000" pitchFamily="2" charset="0"/>
                  <a:ea typeface="Roboto" panose="02000000000000000000" pitchFamily="2" charset="0"/>
                </a:rPr>
                <a:t>Có thể hoạt động tự động hoặc do cảnh sát giao thông điều khiển</a:t>
              </a:r>
            </a:p>
          </p:txBody>
        </p:sp>
      </p:grpSp>
    </p:spTree>
    <p:extLst>
      <p:ext uri="{BB962C8B-B14F-4D97-AF65-F5344CB8AC3E}">
        <p14:creationId xmlns:p14="http://schemas.microsoft.com/office/powerpoint/2010/main" val="63378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45" presetClass="entr" presetSubtype="0" repeatCount="indefinite"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anim calcmode="lin" valueType="num">
                                      <p:cBhvr>
                                        <p:cTn id="18" dur="2000" fill="hold"/>
                                        <p:tgtEl>
                                          <p:spTgt spid="25"/>
                                        </p:tgtEl>
                                        <p:attrNameLst>
                                          <p:attrName>ppt_w</p:attrName>
                                        </p:attrNameLst>
                                      </p:cBhvr>
                                      <p:tavLst>
                                        <p:tav tm="0" fmla="#ppt_w*sin(2.5*pi*$)">
                                          <p:val>
                                            <p:fltVal val="0"/>
                                          </p:val>
                                        </p:tav>
                                        <p:tav tm="100000">
                                          <p:val>
                                            <p:fltVal val="1"/>
                                          </p:val>
                                        </p:tav>
                                      </p:tavLst>
                                    </p:anim>
                                    <p:anim calcmode="lin" valueType="num">
                                      <p:cBhvr>
                                        <p:cTn id="19" dur="2000" fill="hold"/>
                                        <p:tgtEl>
                                          <p:spTgt spid="25"/>
                                        </p:tgtEl>
                                        <p:attrNameLst>
                                          <p:attrName>ppt_h</p:attrName>
                                        </p:attrNameLst>
                                      </p:cBhvr>
                                      <p:tavLst>
                                        <p:tav tm="0">
                                          <p:val>
                                            <p:strVal val="#ppt_h"/>
                                          </p:val>
                                        </p:tav>
                                        <p:tav tm="100000">
                                          <p:val>
                                            <p:strVal val="#ppt_h"/>
                                          </p:val>
                                        </p:tav>
                                      </p:tavLst>
                                    </p:anim>
                                  </p:childTnLst>
                                </p:cTn>
                              </p:par>
                              <p:par>
                                <p:cTn id="20" presetID="10" presetClass="entr" presetSubtype="0" repeatCount="indefinite"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45" presetClass="entr" presetSubtype="0" repeatCount="indefinite"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000"/>
                                        <p:tgtEl>
                                          <p:spTgt spid="40"/>
                                        </p:tgtEl>
                                      </p:cBhvr>
                                    </p:animEffect>
                                    <p:anim calcmode="lin" valueType="num">
                                      <p:cBhvr>
                                        <p:cTn id="26" dur="2000" fill="hold"/>
                                        <p:tgtEl>
                                          <p:spTgt spid="40"/>
                                        </p:tgtEl>
                                        <p:attrNameLst>
                                          <p:attrName>ppt_w</p:attrName>
                                        </p:attrNameLst>
                                      </p:cBhvr>
                                      <p:tavLst>
                                        <p:tav tm="0" fmla="#ppt_w*sin(2.5*pi*$)">
                                          <p:val>
                                            <p:fltVal val="0"/>
                                          </p:val>
                                        </p:tav>
                                        <p:tav tm="100000">
                                          <p:val>
                                            <p:fltVal val="1"/>
                                          </p:val>
                                        </p:tav>
                                      </p:tavLst>
                                    </p:anim>
                                    <p:anim calcmode="lin" valueType="num">
                                      <p:cBhvr>
                                        <p:cTn id="27" dur="2000" fill="hold"/>
                                        <p:tgtEl>
                                          <p:spTgt spid="40"/>
                                        </p:tgtEl>
                                        <p:attrNameLst>
                                          <p:attrName>ppt_h</p:attrName>
                                        </p:attrNameLst>
                                      </p:cBhvr>
                                      <p:tavLst>
                                        <p:tav tm="0">
                                          <p:val>
                                            <p:strVal val="#ppt_h"/>
                                          </p:val>
                                        </p:tav>
                                        <p:tav tm="100000">
                                          <p:val>
                                            <p:strVal val="#ppt_h"/>
                                          </p:val>
                                        </p:tav>
                                      </p:tavLst>
                                    </p:anim>
                                  </p:childTnLst>
                                </p:cTn>
                              </p:par>
                              <p:par>
                                <p:cTn id="28" presetID="10" presetClass="entr" presetSubtype="0" repeatCount="indefinite"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anim calcmode="lin" valueType="num">
                                      <p:cBhvr>
                                        <p:cTn id="48" dur="1000" fill="hold"/>
                                        <p:tgtEl>
                                          <p:spTgt spid="15"/>
                                        </p:tgtEl>
                                        <p:attrNameLst>
                                          <p:attrName>ppt_x</p:attrName>
                                        </p:attrNameLst>
                                      </p:cBhvr>
                                      <p:tavLst>
                                        <p:tav tm="0">
                                          <p:val>
                                            <p:strVal val="#ppt_x"/>
                                          </p:val>
                                        </p:tav>
                                        <p:tav tm="100000">
                                          <p:val>
                                            <p:strVal val="#ppt_x"/>
                                          </p:val>
                                        </p:tav>
                                      </p:tavLst>
                                    </p:anim>
                                    <p:anim calcmode="lin" valueType="num">
                                      <p:cBhvr>
                                        <p:cTn id="4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7" grpId="0" animBg="1"/>
      <p:bldP spid="18" grpId="0" animBg="1"/>
      <p:bldP spid="19" grpId="0" animBg="1"/>
      <p:bldP spid="20" grpId="0" animBg="1"/>
      <p:bldP spid="24" grpId="0" animBg="1"/>
      <p:bldP spid="25" grpId="0" animBg="1"/>
      <p:bldP spid="39" grpId="0" animBg="1"/>
      <p:bldP spid="40" grpId="0" animBg="1"/>
      <p:bldP spid="11" grpId="0"/>
      <p:bldP spid="1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16B8F"/>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706958" y="221522"/>
            <a:ext cx="776689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Xác định nhiệm vụ cần tìm tòi khám phá</a:t>
            </a:r>
            <a:endPar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17" name="Freeform: Shape 16">
            <a:extLst>
              <a:ext uri="{FF2B5EF4-FFF2-40B4-BE49-F238E27FC236}">
                <a16:creationId xmlns:a16="http://schemas.microsoft.com/office/drawing/2014/main" id="{71827DC9-E01B-C34A-FB9C-468ED69CF020}"/>
              </a:ext>
            </a:extLst>
          </p:cNvPr>
          <p:cNvSpPr/>
          <p:nvPr/>
        </p:nvSpPr>
        <p:spPr>
          <a:xfrm>
            <a:off x="-19081" y="1546500"/>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a:effectLst>
            <a:outerShdw blurRad="149987" dist="250190" dir="8460000" algn="ctr">
              <a:srgbClr val="000000">
                <a:alpha val="28000"/>
              </a:srgbClr>
            </a:outerShdw>
          </a:effectLst>
          <a:scene3d>
            <a:camera prst="orthographicFront">
              <a:rot lat="0" lon="0" rev="0"/>
            </a:camera>
            <a:lightRig rig="flat" dir="t"/>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Freeform: Shape 17">
            <a:extLst>
              <a:ext uri="{FF2B5EF4-FFF2-40B4-BE49-F238E27FC236}">
                <a16:creationId xmlns:a16="http://schemas.microsoft.com/office/drawing/2014/main" id="{F3D9A127-84F7-7310-16F8-702AFD8ED9CD}"/>
              </a:ext>
            </a:extLst>
          </p:cNvPr>
          <p:cNvSpPr/>
          <p:nvPr/>
        </p:nvSpPr>
        <p:spPr>
          <a:xfrm>
            <a:off x="1720193" y="2468117"/>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Freeform: Shape 18">
            <a:extLst>
              <a:ext uri="{FF2B5EF4-FFF2-40B4-BE49-F238E27FC236}">
                <a16:creationId xmlns:a16="http://schemas.microsoft.com/office/drawing/2014/main" id="{CEE5D160-FC3E-86F6-F4C4-7FF475733D1E}"/>
              </a:ext>
            </a:extLst>
          </p:cNvPr>
          <p:cNvSpPr/>
          <p:nvPr/>
        </p:nvSpPr>
        <p:spPr>
          <a:xfrm>
            <a:off x="1720193" y="359161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reeform: Shape 19">
            <a:extLst>
              <a:ext uri="{FF2B5EF4-FFF2-40B4-BE49-F238E27FC236}">
                <a16:creationId xmlns:a16="http://schemas.microsoft.com/office/drawing/2014/main" id="{EFDFE2E5-B94F-8DB6-D186-62B4BFFFEF08}"/>
              </a:ext>
            </a:extLst>
          </p:cNvPr>
          <p:cNvSpPr/>
          <p:nvPr/>
        </p:nvSpPr>
        <p:spPr>
          <a:xfrm>
            <a:off x="1720193" y="477659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7E403897-47B0-CA09-0B83-35A76E1C177E}"/>
              </a:ext>
            </a:extLst>
          </p:cNvPr>
          <p:cNvSpPr/>
          <p:nvPr/>
        </p:nvSpPr>
        <p:spPr>
          <a:xfrm>
            <a:off x="1627359" y="1814743"/>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Oval 24">
            <a:extLst>
              <a:ext uri="{FF2B5EF4-FFF2-40B4-BE49-F238E27FC236}">
                <a16:creationId xmlns:a16="http://schemas.microsoft.com/office/drawing/2014/main" id="{2910FED1-41B6-3F75-67CE-6A4BDEBE5537}"/>
              </a:ext>
            </a:extLst>
          </p:cNvPr>
          <p:cNvSpPr/>
          <p:nvPr/>
        </p:nvSpPr>
        <p:spPr>
          <a:xfrm>
            <a:off x="1808881" y="1905648"/>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a:extLst>
              <a:ext uri="{FF2B5EF4-FFF2-40B4-BE49-F238E27FC236}">
                <a16:creationId xmlns:a16="http://schemas.microsoft.com/office/drawing/2014/main" id="{BE1050A3-4898-6550-7C5F-0F71FC9D8FD2}"/>
              </a:ext>
            </a:extLst>
          </p:cNvPr>
          <p:cNvSpPr/>
          <p:nvPr/>
        </p:nvSpPr>
        <p:spPr>
          <a:xfrm>
            <a:off x="2744913" y="1772546"/>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Oval 39">
            <a:extLst>
              <a:ext uri="{FF2B5EF4-FFF2-40B4-BE49-F238E27FC236}">
                <a16:creationId xmlns:a16="http://schemas.microsoft.com/office/drawing/2014/main" id="{71EF151F-21CF-3F97-8859-917F74AEC32B}"/>
              </a:ext>
            </a:extLst>
          </p:cNvPr>
          <p:cNvSpPr/>
          <p:nvPr/>
        </p:nvSpPr>
        <p:spPr>
          <a:xfrm>
            <a:off x="2926435" y="1852418"/>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CE81D62A-EF0A-D216-1335-72CDDE02C852}"/>
              </a:ext>
            </a:extLst>
          </p:cNvPr>
          <p:cNvSpPr txBox="1"/>
          <p:nvPr/>
        </p:nvSpPr>
        <p:spPr>
          <a:xfrm>
            <a:off x="7102485" y="1101867"/>
            <a:ext cx="4742730"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Black" panose="02000000000000000000" pitchFamily="2" charset="0"/>
                <a:ea typeface="Roboto Black" panose="02000000000000000000" pitchFamily="2" charset="0"/>
              </a:rPr>
              <a:t>Ý nghĩa Đèn tín hiệu giao thông </a:t>
            </a:r>
          </a:p>
        </p:txBody>
      </p:sp>
      <p:pic>
        <p:nvPicPr>
          <p:cNvPr id="10" name="Picture 9">
            <a:extLst>
              <a:ext uri="{FF2B5EF4-FFF2-40B4-BE49-F238E27FC236}">
                <a16:creationId xmlns:a16="http://schemas.microsoft.com/office/drawing/2014/main" id="{94D64A94-3A27-3B42-F155-FC6738EC1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6986" y="2382007"/>
            <a:ext cx="1407355" cy="3447649"/>
          </a:xfrm>
          <a:prstGeom prst="round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E3B3AC97-ECC9-8F76-54B0-3F1C238F321E}"/>
              </a:ext>
            </a:extLst>
          </p:cNvPr>
          <p:cNvSpPr txBox="1"/>
          <p:nvPr/>
        </p:nvSpPr>
        <p:spPr>
          <a:xfrm>
            <a:off x="5161907" y="5432269"/>
            <a:ext cx="4862766"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Đèn xanh báo hiệu: Đi! </a:t>
            </a:r>
          </a:p>
        </p:txBody>
      </p:sp>
      <p:sp>
        <p:nvSpPr>
          <p:cNvPr id="12" name="TextBox 11">
            <a:extLst>
              <a:ext uri="{FF2B5EF4-FFF2-40B4-BE49-F238E27FC236}">
                <a16:creationId xmlns:a16="http://schemas.microsoft.com/office/drawing/2014/main" id="{919C1960-5800-E32C-D981-CC0EE6C4F3F7}"/>
              </a:ext>
            </a:extLst>
          </p:cNvPr>
          <p:cNvSpPr txBox="1"/>
          <p:nvPr/>
        </p:nvSpPr>
        <p:spPr>
          <a:xfrm>
            <a:off x="5135817" y="4074287"/>
            <a:ext cx="389280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Đa số đèn vàng báo hiệu: </a:t>
            </a:r>
          </a:p>
          <a:p>
            <a:pPr lvl="0" algn="just">
              <a:defRPr/>
            </a:pPr>
            <a:r>
              <a:rPr lang="vi-VN" b="0">
                <a:solidFill>
                  <a:schemeClr val="bg1"/>
                </a:solidFill>
                <a:latin typeface="Roboto" panose="02000000000000000000" pitchFamily="2" charset="0"/>
                <a:ea typeface="Roboto" panose="02000000000000000000" pitchFamily="2" charset="0"/>
              </a:rPr>
              <a:t>Chú ý dừng lại! </a:t>
            </a:r>
          </a:p>
        </p:txBody>
      </p:sp>
      <p:sp>
        <p:nvSpPr>
          <p:cNvPr id="15" name="TextBox 14">
            <a:extLst>
              <a:ext uri="{FF2B5EF4-FFF2-40B4-BE49-F238E27FC236}">
                <a16:creationId xmlns:a16="http://schemas.microsoft.com/office/drawing/2014/main" id="{EEF22693-5C01-9A37-45B2-7EBADCC0CD48}"/>
              </a:ext>
            </a:extLst>
          </p:cNvPr>
          <p:cNvSpPr txBox="1"/>
          <p:nvPr/>
        </p:nvSpPr>
        <p:spPr>
          <a:xfrm>
            <a:off x="5153629" y="3317052"/>
            <a:ext cx="4742730"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Đèn đỏ báo hiệu: Dừng lại!</a:t>
            </a:r>
          </a:p>
        </p:txBody>
      </p:sp>
      <p:grpSp>
        <p:nvGrpSpPr>
          <p:cNvPr id="3" name="Group 2">
            <a:extLst>
              <a:ext uri="{FF2B5EF4-FFF2-40B4-BE49-F238E27FC236}">
                <a16:creationId xmlns:a16="http://schemas.microsoft.com/office/drawing/2014/main" id="{E17DCB67-FCF7-58BB-7399-42ADE4979DDA}"/>
              </a:ext>
            </a:extLst>
          </p:cNvPr>
          <p:cNvGrpSpPr/>
          <p:nvPr/>
        </p:nvGrpSpPr>
        <p:grpSpPr>
          <a:xfrm>
            <a:off x="5494778" y="1910401"/>
            <a:ext cx="3525943" cy="1225426"/>
            <a:chOff x="8589275" y="2437620"/>
            <a:chExt cx="3002940" cy="1655642"/>
          </a:xfrm>
        </p:grpSpPr>
        <p:sp>
          <p:nvSpPr>
            <p:cNvPr id="5" name="Speech Bubble: Rectangle with Corners Rounded 4">
              <a:extLst>
                <a:ext uri="{FF2B5EF4-FFF2-40B4-BE49-F238E27FC236}">
                  <a16:creationId xmlns:a16="http://schemas.microsoft.com/office/drawing/2014/main" id="{A66FFA44-55D6-6F30-3D33-8EF8B326C1D1}"/>
                </a:ext>
              </a:extLst>
            </p:cNvPr>
            <p:cNvSpPr/>
            <p:nvPr/>
          </p:nvSpPr>
          <p:spPr>
            <a:xfrm>
              <a:off x="8589275" y="2437620"/>
              <a:ext cx="3002940" cy="1655642"/>
            </a:xfrm>
            <a:prstGeom prst="wedgeRoundRectCallout">
              <a:avLst>
                <a:gd name="adj1" fmla="val -85354"/>
                <a:gd name="adj2" fmla="val 4359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AB10569E-324C-7730-5E9F-CFECED17096A}"/>
                </a:ext>
              </a:extLst>
            </p:cNvPr>
            <p:cNvSpPr txBox="1"/>
            <p:nvPr/>
          </p:nvSpPr>
          <p:spPr>
            <a:xfrm>
              <a:off x="8697998" y="2713103"/>
              <a:ext cx="2894217" cy="112274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rgbClr val="002060"/>
                  </a:solidFill>
                  <a:latin typeface="Roboto" panose="02000000000000000000" pitchFamily="2" charset="0"/>
                  <a:ea typeface="Roboto" panose="02000000000000000000" pitchFamily="2" charset="0"/>
                </a:rPr>
                <a:t>Đèn được lắp ở tâm giao lộ hoặc trên vỉa hè </a:t>
              </a:r>
            </a:p>
          </p:txBody>
        </p:sp>
      </p:grpSp>
      <p:sp>
        <p:nvSpPr>
          <p:cNvPr id="4" name="TextBox 3">
            <a:extLst>
              <a:ext uri="{FF2B5EF4-FFF2-40B4-BE49-F238E27FC236}">
                <a16:creationId xmlns:a16="http://schemas.microsoft.com/office/drawing/2014/main" id="{71F2B25E-F1F2-9CBF-724F-8C4C77D2F458}"/>
              </a:ext>
            </a:extLst>
          </p:cNvPr>
          <p:cNvSpPr txBox="1"/>
          <p:nvPr/>
        </p:nvSpPr>
        <p:spPr>
          <a:xfrm>
            <a:off x="5161907" y="4870636"/>
            <a:ext cx="3892807"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rgbClr val="FFFF00"/>
                </a:solidFill>
                <a:latin typeface="Roboto" panose="02000000000000000000" pitchFamily="2" charset="0"/>
                <a:ea typeface="Roboto" panose="02000000000000000000" pitchFamily="2" charset="0"/>
              </a:rPr>
              <a:t>Vì tiếp đó đèn đỏ sẽ sáng</a:t>
            </a:r>
          </a:p>
        </p:txBody>
      </p:sp>
      <p:sp>
        <p:nvSpPr>
          <p:cNvPr id="6" name="TextBox 5">
            <a:extLst>
              <a:ext uri="{FF2B5EF4-FFF2-40B4-BE49-F238E27FC236}">
                <a16:creationId xmlns:a16="http://schemas.microsoft.com/office/drawing/2014/main" id="{99A1D54D-CC6D-2F32-2B51-0D2961A1E360}"/>
              </a:ext>
            </a:extLst>
          </p:cNvPr>
          <p:cNvSpPr txBox="1"/>
          <p:nvPr/>
        </p:nvSpPr>
        <p:spPr>
          <a:xfrm>
            <a:off x="5106285" y="5970282"/>
            <a:ext cx="5524379"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rgbClr val="FFFF00"/>
                </a:solidFill>
                <a:latin typeface="Roboto" panose="02000000000000000000" pitchFamily="2" charset="0"/>
                <a:ea typeface="Roboto" panose="02000000000000000000" pitchFamily="2" charset="0"/>
              </a:rPr>
              <a:t>Các phương tiện được phép di chuyển</a:t>
            </a:r>
          </a:p>
        </p:txBody>
      </p:sp>
    </p:spTree>
    <p:extLst>
      <p:ext uri="{BB962C8B-B14F-4D97-AF65-F5344CB8AC3E}">
        <p14:creationId xmlns:p14="http://schemas.microsoft.com/office/powerpoint/2010/main" val="55732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45" presetClass="entr" presetSubtype="0" repeatCount="indefinite"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anim calcmode="lin" valueType="num">
                                      <p:cBhvr>
                                        <p:cTn id="18" dur="2000" fill="hold"/>
                                        <p:tgtEl>
                                          <p:spTgt spid="25"/>
                                        </p:tgtEl>
                                        <p:attrNameLst>
                                          <p:attrName>ppt_w</p:attrName>
                                        </p:attrNameLst>
                                      </p:cBhvr>
                                      <p:tavLst>
                                        <p:tav tm="0" fmla="#ppt_w*sin(2.5*pi*$)">
                                          <p:val>
                                            <p:fltVal val="0"/>
                                          </p:val>
                                        </p:tav>
                                        <p:tav tm="100000">
                                          <p:val>
                                            <p:fltVal val="1"/>
                                          </p:val>
                                        </p:tav>
                                      </p:tavLst>
                                    </p:anim>
                                    <p:anim calcmode="lin" valueType="num">
                                      <p:cBhvr>
                                        <p:cTn id="19" dur="2000" fill="hold"/>
                                        <p:tgtEl>
                                          <p:spTgt spid="25"/>
                                        </p:tgtEl>
                                        <p:attrNameLst>
                                          <p:attrName>ppt_h</p:attrName>
                                        </p:attrNameLst>
                                      </p:cBhvr>
                                      <p:tavLst>
                                        <p:tav tm="0">
                                          <p:val>
                                            <p:strVal val="#ppt_h"/>
                                          </p:val>
                                        </p:tav>
                                        <p:tav tm="100000">
                                          <p:val>
                                            <p:strVal val="#ppt_h"/>
                                          </p:val>
                                        </p:tav>
                                      </p:tavLst>
                                    </p:anim>
                                  </p:childTnLst>
                                </p:cTn>
                              </p:par>
                              <p:par>
                                <p:cTn id="20" presetID="10" presetClass="entr" presetSubtype="0" repeatCount="indefinite"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45" presetClass="entr" presetSubtype="0" repeatCount="indefinite"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000"/>
                                        <p:tgtEl>
                                          <p:spTgt spid="40"/>
                                        </p:tgtEl>
                                      </p:cBhvr>
                                    </p:animEffect>
                                    <p:anim calcmode="lin" valueType="num">
                                      <p:cBhvr>
                                        <p:cTn id="26" dur="2000" fill="hold"/>
                                        <p:tgtEl>
                                          <p:spTgt spid="40"/>
                                        </p:tgtEl>
                                        <p:attrNameLst>
                                          <p:attrName>ppt_w</p:attrName>
                                        </p:attrNameLst>
                                      </p:cBhvr>
                                      <p:tavLst>
                                        <p:tav tm="0" fmla="#ppt_w*sin(2.5*pi*$)">
                                          <p:val>
                                            <p:fltVal val="0"/>
                                          </p:val>
                                        </p:tav>
                                        <p:tav tm="100000">
                                          <p:val>
                                            <p:fltVal val="1"/>
                                          </p:val>
                                        </p:tav>
                                      </p:tavLst>
                                    </p:anim>
                                    <p:anim calcmode="lin" valueType="num">
                                      <p:cBhvr>
                                        <p:cTn id="27" dur="2000" fill="hold"/>
                                        <p:tgtEl>
                                          <p:spTgt spid="40"/>
                                        </p:tgtEl>
                                        <p:attrNameLst>
                                          <p:attrName>ppt_h</p:attrName>
                                        </p:attrNameLst>
                                      </p:cBhvr>
                                      <p:tavLst>
                                        <p:tav tm="0">
                                          <p:val>
                                            <p:strVal val="#ppt_h"/>
                                          </p:val>
                                        </p:tav>
                                        <p:tav tm="100000">
                                          <p:val>
                                            <p:strVal val="#ppt_h"/>
                                          </p:val>
                                        </p:tav>
                                      </p:tavLst>
                                    </p:anim>
                                  </p:childTnLst>
                                </p:cTn>
                              </p:par>
                              <p:par>
                                <p:cTn id="28" presetID="10" presetClass="entr" presetSubtype="0" repeatCount="indefinite"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par>
                                <p:cTn id="43" presetID="10"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42" presetClass="entr" presetSubtype="0" fill="hold" grpId="0" nodeType="after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anim calcmode="lin" valueType="num">
                                      <p:cBhvr>
                                        <p:cTn id="64" dur="1000" fill="hold"/>
                                        <p:tgtEl>
                                          <p:spTgt spid="4"/>
                                        </p:tgtEl>
                                        <p:attrNameLst>
                                          <p:attrName>ppt_x</p:attrName>
                                        </p:attrNameLst>
                                      </p:cBhvr>
                                      <p:tavLst>
                                        <p:tav tm="0">
                                          <p:val>
                                            <p:strVal val="#ppt_x"/>
                                          </p:val>
                                        </p:tav>
                                        <p:tav tm="100000">
                                          <p:val>
                                            <p:strVal val="#ppt_x"/>
                                          </p:val>
                                        </p:tav>
                                      </p:tavLst>
                                    </p:anim>
                                    <p:anim calcmode="lin" valueType="num">
                                      <p:cBhvr>
                                        <p:cTn id="6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0"/>
                                        <p:tgtEl>
                                          <p:spTgt spid="11"/>
                                        </p:tgtEl>
                                      </p:cBhvr>
                                    </p:animEffect>
                                    <p:anim calcmode="lin" valueType="num">
                                      <p:cBhvr>
                                        <p:cTn id="71" dur="1000" fill="hold"/>
                                        <p:tgtEl>
                                          <p:spTgt spid="11"/>
                                        </p:tgtEl>
                                        <p:attrNameLst>
                                          <p:attrName>ppt_x</p:attrName>
                                        </p:attrNameLst>
                                      </p:cBhvr>
                                      <p:tavLst>
                                        <p:tav tm="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1"/>
                                          </p:val>
                                        </p:tav>
                                        <p:tav tm="100000">
                                          <p:val>
                                            <p:strVal val="#ppt_y"/>
                                          </p:val>
                                        </p:tav>
                                      </p:tavLst>
                                    </p:anim>
                                  </p:childTnLst>
                                </p:cTn>
                              </p:par>
                            </p:childTnLst>
                          </p:cTn>
                        </p:par>
                        <p:par>
                          <p:cTn id="73" fill="hold">
                            <p:stCondLst>
                              <p:cond delay="1000"/>
                            </p:stCondLst>
                            <p:childTnLst>
                              <p:par>
                                <p:cTn id="74" presetID="42" presetClass="entr" presetSubtype="0" fill="hold" grpId="0" nodeType="after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fade">
                                      <p:cBhvr>
                                        <p:cTn id="76" dur="1000"/>
                                        <p:tgtEl>
                                          <p:spTgt spid="6"/>
                                        </p:tgtEl>
                                      </p:cBhvr>
                                    </p:animEffect>
                                    <p:anim calcmode="lin" valueType="num">
                                      <p:cBhvr>
                                        <p:cTn id="77" dur="1000" fill="hold"/>
                                        <p:tgtEl>
                                          <p:spTgt spid="6"/>
                                        </p:tgtEl>
                                        <p:attrNameLst>
                                          <p:attrName>ppt_x</p:attrName>
                                        </p:attrNameLst>
                                      </p:cBhvr>
                                      <p:tavLst>
                                        <p:tav tm="0">
                                          <p:val>
                                            <p:strVal val="#ppt_x"/>
                                          </p:val>
                                        </p:tav>
                                        <p:tav tm="100000">
                                          <p:val>
                                            <p:strVal val="#ppt_x"/>
                                          </p:val>
                                        </p:tav>
                                      </p:tavLst>
                                    </p:anim>
                                    <p:anim calcmode="lin" valueType="num">
                                      <p:cBhvr>
                                        <p:cTn id="7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7" grpId="0" animBg="1"/>
      <p:bldP spid="18" grpId="0" animBg="1"/>
      <p:bldP spid="19" grpId="0" animBg="1"/>
      <p:bldP spid="20" grpId="0" animBg="1"/>
      <p:bldP spid="24" grpId="0" animBg="1"/>
      <p:bldP spid="25" grpId="0" animBg="1"/>
      <p:bldP spid="39" grpId="0" animBg="1"/>
      <p:bldP spid="40" grpId="0" animBg="1"/>
      <p:bldP spid="11" grpId="0"/>
      <p:bldP spid="12" grpId="0"/>
      <p:bldP spid="15" grpId="0"/>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16B8F"/>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706958" y="221522"/>
            <a:ext cx="776689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Xác định nhiệm vụ cần tìm tòi khám phá</a:t>
            </a:r>
            <a:endPar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17" name="Freeform: Shape 16">
            <a:extLst>
              <a:ext uri="{FF2B5EF4-FFF2-40B4-BE49-F238E27FC236}">
                <a16:creationId xmlns:a16="http://schemas.microsoft.com/office/drawing/2014/main" id="{71827DC9-E01B-C34A-FB9C-468ED69CF020}"/>
              </a:ext>
            </a:extLst>
          </p:cNvPr>
          <p:cNvSpPr/>
          <p:nvPr/>
        </p:nvSpPr>
        <p:spPr>
          <a:xfrm>
            <a:off x="-19081" y="1546500"/>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a:effectLst>
            <a:outerShdw blurRad="149987" dist="250190" dir="8460000" algn="ctr">
              <a:srgbClr val="000000">
                <a:alpha val="28000"/>
              </a:srgbClr>
            </a:outerShdw>
          </a:effectLst>
          <a:scene3d>
            <a:camera prst="orthographicFront">
              <a:rot lat="0" lon="0" rev="0"/>
            </a:camera>
            <a:lightRig rig="flat" dir="t"/>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Freeform: Shape 17">
            <a:extLst>
              <a:ext uri="{FF2B5EF4-FFF2-40B4-BE49-F238E27FC236}">
                <a16:creationId xmlns:a16="http://schemas.microsoft.com/office/drawing/2014/main" id="{F3D9A127-84F7-7310-16F8-702AFD8ED9CD}"/>
              </a:ext>
            </a:extLst>
          </p:cNvPr>
          <p:cNvSpPr/>
          <p:nvPr/>
        </p:nvSpPr>
        <p:spPr>
          <a:xfrm>
            <a:off x="1720193" y="2468117"/>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Freeform: Shape 18">
            <a:extLst>
              <a:ext uri="{FF2B5EF4-FFF2-40B4-BE49-F238E27FC236}">
                <a16:creationId xmlns:a16="http://schemas.microsoft.com/office/drawing/2014/main" id="{CEE5D160-FC3E-86F6-F4C4-7FF475733D1E}"/>
              </a:ext>
            </a:extLst>
          </p:cNvPr>
          <p:cNvSpPr/>
          <p:nvPr/>
        </p:nvSpPr>
        <p:spPr>
          <a:xfrm>
            <a:off x="1720193" y="359161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reeform: Shape 19">
            <a:extLst>
              <a:ext uri="{FF2B5EF4-FFF2-40B4-BE49-F238E27FC236}">
                <a16:creationId xmlns:a16="http://schemas.microsoft.com/office/drawing/2014/main" id="{EFDFE2E5-B94F-8DB6-D186-62B4BFFFEF08}"/>
              </a:ext>
            </a:extLst>
          </p:cNvPr>
          <p:cNvSpPr/>
          <p:nvPr/>
        </p:nvSpPr>
        <p:spPr>
          <a:xfrm>
            <a:off x="1720193" y="477659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7E403897-47B0-CA09-0B83-35A76E1C177E}"/>
              </a:ext>
            </a:extLst>
          </p:cNvPr>
          <p:cNvSpPr/>
          <p:nvPr/>
        </p:nvSpPr>
        <p:spPr>
          <a:xfrm>
            <a:off x="1627359" y="1814743"/>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Oval 24">
            <a:extLst>
              <a:ext uri="{FF2B5EF4-FFF2-40B4-BE49-F238E27FC236}">
                <a16:creationId xmlns:a16="http://schemas.microsoft.com/office/drawing/2014/main" id="{2910FED1-41B6-3F75-67CE-6A4BDEBE5537}"/>
              </a:ext>
            </a:extLst>
          </p:cNvPr>
          <p:cNvSpPr/>
          <p:nvPr/>
        </p:nvSpPr>
        <p:spPr>
          <a:xfrm>
            <a:off x="1808881" y="1905648"/>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a:extLst>
              <a:ext uri="{FF2B5EF4-FFF2-40B4-BE49-F238E27FC236}">
                <a16:creationId xmlns:a16="http://schemas.microsoft.com/office/drawing/2014/main" id="{BE1050A3-4898-6550-7C5F-0F71FC9D8FD2}"/>
              </a:ext>
            </a:extLst>
          </p:cNvPr>
          <p:cNvSpPr/>
          <p:nvPr/>
        </p:nvSpPr>
        <p:spPr>
          <a:xfrm>
            <a:off x="2744913" y="1772546"/>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Oval 39">
            <a:extLst>
              <a:ext uri="{FF2B5EF4-FFF2-40B4-BE49-F238E27FC236}">
                <a16:creationId xmlns:a16="http://schemas.microsoft.com/office/drawing/2014/main" id="{71EF151F-21CF-3F97-8859-917F74AEC32B}"/>
              </a:ext>
            </a:extLst>
          </p:cNvPr>
          <p:cNvSpPr/>
          <p:nvPr/>
        </p:nvSpPr>
        <p:spPr>
          <a:xfrm>
            <a:off x="2926435" y="1852418"/>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CE81D62A-EF0A-D216-1335-72CDDE02C852}"/>
              </a:ext>
            </a:extLst>
          </p:cNvPr>
          <p:cNvSpPr txBox="1"/>
          <p:nvPr/>
        </p:nvSpPr>
        <p:spPr>
          <a:xfrm>
            <a:off x="7102485" y="1101867"/>
            <a:ext cx="4742730"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Black" panose="02000000000000000000" pitchFamily="2" charset="0"/>
                <a:ea typeface="Roboto Black" panose="02000000000000000000" pitchFamily="2" charset="0"/>
              </a:rPr>
              <a:t>Ý nghĩa Đèn tín hiệu giao thông </a:t>
            </a:r>
          </a:p>
        </p:txBody>
      </p:sp>
      <p:sp>
        <p:nvSpPr>
          <p:cNvPr id="11" name="TextBox 10">
            <a:extLst>
              <a:ext uri="{FF2B5EF4-FFF2-40B4-BE49-F238E27FC236}">
                <a16:creationId xmlns:a16="http://schemas.microsoft.com/office/drawing/2014/main" id="{E3B3AC97-ECC9-8F76-54B0-3F1C238F321E}"/>
              </a:ext>
            </a:extLst>
          </p:cNvPr>
          <p:cNvSpPr txBox="1"/>
          <p:nvPr/>
        </p:nvSpPr>
        <p:spPr>
          <a:xfrm>
            <a:off x="4457266" y="5934565"/>
            <a:ext cx="3739283"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Đèn xanh báo hiệu: Đi! </a:t>
            </a:r>
          </a:p>
        </p:txBody>
      </p:sp>
      <p:sp>
        <p:nvSpPr>
          <p:cNvPr id="12" name="TextBox 11">
            <a:extLst>
              <a:ext uri="{FF2B5EF4-FFF2-40B4-BE49-F238E27FC236}">
                <a16:creationId xmlns:a16="http://schemas.microsoft.com/office/drawing/2014/main" id="{919C1960-5800-E32C-D981-CC0EE6C4F3F7}"/>
              </a:ext>
            </a:extLst>
          </p:cNvPr>
          <p:cNvSpPr txBox="1"/>
          <p:nvPr/>
        </p:nvSpPr>
        <p:spPr>
          <a:xfrm>
            <a:off x="4484062" y="3821032"/>
            <a:ext cx="3892807"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Được đặt bên vỉa hè</a:t>
            </a:r>
          </a:p>
        </p:txBody>
      </p:sp>
      <p:sp>
        <p:nvSpPr>
          <p:cNvPr id="15" name="TextBox 14">
            <a:extLst>
              <a:ext uri="{FF2B5EF4-FFF2-40B4-BE49-F238E27FC236}">
                <a16:creationId xmlns:a16="http://schemas.microsoft.com/office/drawing/2014/main" id="{EEF22693-5C01-9A37-45B2-7EBADCC0CD48}"/>
              </a:ext>
            </a:extLst>
          </p:cNvPr>
          <p:cNvSpPr txBox="1"/>
          <p:nvPr/>
        </p:nvSpPr>
        <p:spPr>
          <a:xfrm>
            <a:off x="4484062" y="3130065"/>
            <a:ext cx="3401772"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Là hệ thống đèn riêng!</a:t>
            </a:r>
          </a:p>
        </p:txBody>
      </p:sp>
      <p:grpSp>
        <p:nvGrpSpPr>
          <p:cNvPr id="3" name="Group 2">
            <a:extLst>
              <a:ext uri="{FF2B5EF4-FFF2-40B4-BE49-F238E27FC236}">
                <a16:creationId xmlns:a16="http://schemas.microsoft.com/office/drawing/2014/main" id="{E17DCB67-FCF7-58BB-7399-42ADE4979DDA}"/>
              </a:ext>
            </a:extLst>
          </p:cNvPr>
          <p:cNvGrpSpPr/>
          <p:nvPr/>
        </p:nvGrpSpPr>
        <p:grpSpPr>
          <a:xfrm>
            <a:off x="5283625" y="1910328"/>
            <a:ext cx="3833453" cy="848475"/>
            <a:chOff x="8409442" y="2437521"/>
            <a:chExt cx="3264837" cy="1146353"/>
          </a:xfrm>
        </p:grpSpPr>
        <p:sp>
          <p:nvSpPr>
            <p:cNvPr id="5" name="Speech Bubble: Rectangle with Corners Rounded 4">
              <a:extLst>
                <a:ext uri="{FF2B5EF4-FFF2-40B4-BE49-F238E27FC236}">
                  <a16:creationId xmlns:a16="http://schemas.microsoft.com/office/drawing/2014/main" id="{A66FFA44-55D6-6F30-3D33-8EF8B326C1D1}"/>
                </a:ext>
              </a:extLst>
            </p:cNvPr>
            <p:cNvSpPr/>
            <p:nvPr/>
          </p:nvSpPr>
          <p:spPr>
            <a:xfrm>
              <a:off x="8409442" y="2437521"/>
              <a:ext cx="3211466" cy="1146353"/>
            </a:xfrm>
            <a:prstGeom prst="wedgeRoundRectCallout">
              <a:avLst>
                <a:gd name="adj1" fmla="val -79511"/>
                <a:gd name="adj2" fmla="val 5138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AB10569E-324C-7730-5E9F-CFECED17096A}"/>
                </a:ext>
              </a:extLst>
            </p:cNvPr>
            <p:cNvSpPr txBox="1"/>
            <p:nvPr/>
          </p:nvSpPr>
          <p:spPr>
            <a:xfrm>
              <a:off x="8461374" y="2748180"/>
              <a:ext cx="3212905" cy="623744"/>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rgbClr val="002060"/>
                  </a:solidFill>
                  <a:latin typeface="Roboto" panose="02000000000000000000" pitchFamily="2" charset="0"/>
                  <a:ea typeface="Roboto" panose="02000000000000000000" pitchFamily="2" charset="0"/>
                </a:rPr>
                <a:t>Đèn dành cho người đi bộ</a:t>
              </a:r>
            </a:p>
          </p:txBody>
        </p:sp>
      </p:grpSp>
      <p:sp>
        <p:nvSpPr>
          <p:cNvPr id="4" name="TextBox 3">
            <a:extLst>
              <a:ext uri="{FF2B5EF4-FFF2-40B4-BE49-F238E27FC236}">
                <a16:creationId xmlns:a16="http://schemas.microsoft.com/office/drawing/2014/main" id="{71F2B25E-F1F2-9CBF-724F-8C4C77D2F458}"/>
              </a:ext>
            </a:extLst>
          </p:cNvPr>
          <p:cNvSpPr txBox="1"/>
          <p:nvPr/>
        </p:nvSpPr>
        <p:spPr>
          <a:xfrm>
            <a:off x="4484062" y="4511999"/>
            <a:ext cx="3892807"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Chỉ có hai màu xanh và đỏ</a:t>
            </a:r>
          </a:p>
        </p:txBody>
      </p:sp>
      <p:pic>
        <p:nvPicPr>
          <p:cNvPr id="14" name="Picture 13">
            <a:extLst>
              <a:ext uri="{FF2B5EF4-FFF2-40B4-BE49-F238E27FC236}">
                <a16:creationId xmlns:a16="http://schemas.microsoft.com/office/drawing/2014/main" id="{959690E7-FF7B-F85B-8C63-8E42B8530FCF}"/>
              </a:ext>
            </a:extLst>
          </p:cNvPr>
          <p:cNvPicPr>
            <a:picLocks noChangeAspect="1"/>
          </p:cNvPicPr>
          <p:nvPr/>
        </p:nvPicPr>
        <p:blipFill rotWithShape="1">
          <a:blip r:embed="rId4">
            <a:extLst>
              <a:ext uri="{28A0092B-C50C-407E-A947-70E740481C1C}">
                <a14:useLocalDpi xmlns:a14="http://schemas.microsoft.com/office/drawing/2010/main" val="0"/>
              </a:ext>
            </a:extLst>
          </a:blip>
          <a:srcRect t="3006" b="3006"/>
          <a:stretch/>
        </p:blipFill>
        <p:spPr>
          <a:xfrm>
            <a:off x="9394913" y="2201513"/>
            <a:ext cx="2286098" cy="2286098"/>
          </a:xfrm>
          <a:prstGeom prst="ellipse">
            <a:avLst/>
          </a:prstGeom>
        </p:spPr>
      </p:pic>
      <p:pic>
        <p:nvPicPr>
          <p:cNvPr id="16" name="Picture 15">
            <a:extLst>
              <a:ext uri="{FF2B5EF4-FFF2-40B4-BE49-F238E27FC236}">
                <a16:creationId xmlns:a16="http://schemas.microsoft.com/office/drawing/2014/main" id="{76B411CE-8862-9122-9C4C-ECFF348D5E88}"/>
              </a:ext>
            </a:extLst>
          </p:cNvPr>
          <p:cNvPicPr>
            <a:picLocks noChangeAspect="1"/>
          </p:cNvPicPr>
          <p:nvPr/>
        </p:nvPicPr>
        <p:blipFill rotWithShape="1">
          <a:blip r:embed="rId5">
            <a:extLst>
              <a:ext uri="{28A0092B-C50C-407E-A947-70E740481C1C}">
                <a14:useLocalDpi xmlns:a14="http://schemas.microsoft.com/office/drawing/2010/main" val="0"/>
              </a:ext>
            </a:extLst>
          </a:blip>
          <a:srcRect l="13029" t="51951" r="13761" b="8207"/>
          <a:stretch/>
        </p:blipFill>
        <p:spPr>
          <a:xfrm>
            <a:off x="10050763" y="3945608"/>
            <a:ext cx="2004440" cy="2112466"/>
          </a:xfrm>
          <a:prstGeom prst="ellipse">
            <a:avLst/>
          </a:prstGeom>
        </p:spPr>
      </p:pic>
      <p:pic>
        <p:nvPicPr>
          <p:cNvPr id="8" name="Picture 7">
            <a:extLst>
              <a:ext uri="{FF2B5EF4-FFF2-40B4-BE49-F238E27FC236}">
                <a16:creationId xmlns:a16="http://schemas.microsoft.com/office/drawing/2014/main" id="{EE0C19E0-980D-BC8C-F016-5A6D8077923D}"/>
              </a:ext>
            </a:extLst>
          </p:cNvPr>
          <p:cNvPicPr>
            <a:picLocks noChangeAspect="1"/>
          </p:cNvPicPr>
          <p:nvPr/>
        </p:nvPicPr>
        <p:blipFill rotWithShape="1">
          <a:blip r:embed="rId5">
            <a:extLst>
              <a:ext uri="{28A0092B-C50C-407E-A947-70E740481C1C}">
                <a14:useLocalDpi xmlns:a14="http://schemas.microsoft.com/office/drawing/2010/main" val="0"/>
              </a:ext>
            </a:extLst>
          </a:blip>
          <a:srcRect l="12929" t="6839" r="12489" b="53644"/>
          <a:stretch/>
        </p:blipFill>
        <p:spPr>
          <a:xfrm>
            <a:off x="8086508" y="3360898"/>
            <a:ext cx="2042041" cy="2095154"/>
          </a:xfrm>
          <a:prstGeom prst="ellipse">
            <a:avLst/>
          </a:prstGeom>
        </p:spPr>
      </p:pic>
      <p:sp>
        <p:nvSpPr>
          <p:cNvPr id="21" name="TextBox 20">
            <a:extLst>
              <a:ext uri="{FF2B5EF4-FFF2-40B4-BE49-F238E27FC236}">
                <a16:creationId xmlns:a16="http://schemas.microsoft.com/office/drawing/2014/main" id="{104A3BBA-CC9B-DD28-8AC1-84EE96D80E71}"/>
              </a:ext>
            </a:extLst>
          </p:cNvPr>
          <p:cNvSpPr txBox="1"/>
          <p:nvPr/>
        </p:nvSpPr>
        <p:spPr>
          <a:xfrm>
            <a:off x="4457266" y="5246278"/>
            <a:ext cx="4862766"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Đèn đỏ báo hiệu: Dừng lại!</a:t>
            </a:r>
          </a:p>
        </p:txBody>
      </p:sp>
    </p:spTree>
    <p:extLst>
      <p:ext uri="{BB962C8B-B14F-4D97-AF65-F5344CB8AC3E}">
        <p14:creationId xmlns:p14="http://schemas.microsoft.com/office/powerpoint/2010/main" val="95582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45" presetClass="entr" presetSubtype="0" repeatCount="indefinite"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anim calcmode="lin" valueType="num">
                                      <p:cBhvr>
                                        <p:cTn id="18" dur="2000" fill="hold"/>
                                        <p:tgtEl>
                                          <p:spTgt spid="25"/>
                                        </p:tgtEl>
                                        <p:attrNameLst>
                                          <p:attrName>ppt_w</p:attrName>
                                        </p:attrNameLst>
                                      </p:cBhvr>
                                      <p:tavLst>
                                        <p:tav tm="0" fmla="#ppt_w*sin(2.5*pi*$)">
                                          <p:val>
                                            <p:fltVal val="0"/>
                                          </p:val>
                                        </p:tav>
                                        <p:tav tm="100000">
                                          <p:val>
                                            <p:fltVal val="1"/>
                                          </p:val>
                                        </p:tav>
                                      </p:tavLst>
                                    </p:anim>
                                    <p:anim calcmode="lin" valueType="num">
                                      <p:cBhvr>
                                        <p:cTn id="19" dur="2000" fill="hold"/>
                                        <p:tgtEl>
                                          <p:spTgt spid="25"/>
                                        </p:tgtEl>
                                        <p:attrNameLst>
                                          <p:attrName>ppt_h</p:attrName>
                                        </p:attrNameLst>
                                      </p:cBhvr>
                                      <p:tavLst>
                                        <p:tav tm="0">
                                          <p:val>
                                            <p:strVal val="#ppt_h"/>
                                          </p:val>
                                        </p:tav>
                                        <p:tav tm="100000">
                                          <p:val>
                                            <p:strVal val="#ppt_h"/>
                                          </p:val>
                                        </p:tav>
                                      </p:tavLst>
                                    </p:anim>
                                  </p:childTnLst>
                                </p:cTn>
                              </p:par>
                              <p:par>
                                <p:cTn id="20" presetID="10" presetClass="entr" presetSubtype="0" repeatCount="indefinite"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45" presetClass="entr" presetSubtype="0" repeatCount="indefinite"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000"/>
                                        <p:tgtEl>
                                          <p:spTgt spid="40"/>
                                        </p:tgtEl>
                                      </p:cBhvr>
                                    </p:animEffect>
                                    <p:anim calcmode="lin" valueType="num">
                                      <p:cBhvr>
                                        <p:cTn id="26" dur="2000" fill="hold"/>
                                        <p:tgtEl>
                                          <p:spTgt spid="40"/>
                                        </p:tgtEl>
                                        <p:attrNameLst>
                                          <p:attrName>ppt_w</p:attrName>
                                        </p:attrNameLst>
                                      </p:cBhvr>
                                      <p:tavLst>
                                        <p:tav tm="0" fmla="#ppt_w*sin(2.5*pi*$)">
                                          <p:val>
                                            <p:fltVal val="0"/>
                                          </p:val>
                                        </p:tav>
                                        <p:tav tm="100000">
                                          <p:val>
                                            <p:fltVal val="1"/>
                                          </p:val>
                                        </p:tav>
                                      </p:tavLst>
                                    </p:anim>
                                    <p:anim calcmode="lin" valueType="num">
                                      <p:cBhvr>
                                        <p:cTn id="27" dur="2000" fill="hold"/>
                                        <p:tgtEl>
                                          <p:spTgt spid="40"/>
                                        </p:tgtEl>
                                        <p:attrNameLst>
                                          <p:attrName>ppt_h</p:attrName>
                                        </p:attrNameLst>
                                      </p:cBhvr>
                                      <p:tavLst>
                                        <p:tav tm="0">
                                          <p:val>
                                            <p:strVal val="#ppt_h"/>
                                          </p:val>
                                        </p:tav>
                                        <p:tav tm="100000">
                                          <p:val>
                                            <p:strVal val="#ppt_h"/>
                                          </p:val>
                                        </p:tav>
                                      </p:tavLst>
                                    </p:anim>
                                  </p:childTnLst>
                                </p:cTn>
                              </p:par>
                              <p:par>
                                <p:cTn id="28" presetID="10" presetClass="entr" presetSubtype="0" repeatCount="indefinite"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par>
                                <p:cTn id="43" presetID="10"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anim calcmode="lin" valueType="num">
                                      <p:cBhvr>
                                        <p:cTn id="51" dur="1000" fill="hold"/>
                                        <p:tgtEl>
                                          <p:spTgt spid="15"/>
                                        </p:tgtEl>
                                        <p:attrNameLst>
                                          <p:attrName>ppt_x</p:attrName>
                                        </p:attrNameLst>
                                      </p:cBhvr>
                                      <p:tavLst>
                                        <p:tav tm="0">
                                          <p:val>
                                            <p:strVal val="#ppt_x"/>
                                          </p:val>
                                        </p:tav>
                                        <p:tav tm="100000">
                                          <p:val>
                                            <p:strVal val="#ppt_x"/>
                                          </p:val>
                                        </p:tav>
                                      </p:tavLst>
                                    </p:anim>
                                    <p:anim calcmode="lin" valueType="num">
                                      <p:cBhvr>
                                        <p:cTn id="5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1000"/>
                                        <p:tgtEl>
                                          <p:spTgt spid="8"/>
                                        </p:tgtEl>
                                      </p:cBhvr>
                                    </p:animEffect>
                                    <p:anim calcmode="lin" valueType="num">
                                      <p:cBhvr>
                                        <p:cTn id="77" dur="1000" fill="hold"/>
                                        <p:tgtEl>
                                          <p:spTgt spid="8"/>
                                        </p:tgtEl>
                                        <p:attrNameLst>
                                          <p:attrName>ppt_x</p:attrName>
                                        </p:attrNameLst>
                                      </p:cBhvr>
                                      <p:tavLst>
                                        <p:tav tm="0">
                                          <p:val>
                                            <p:strVal val="#ppt_x"/>
                                          </p:val>
                                        </p:tav>
                                        <p:tav tm="100000">
                                          <p:val>
                                            <p:strVal val="#ppt_x"/>
                                          </p:val>
                                        </p:tav>
                                      </p:tavLst>
                                    </p:anim>
                                    <p:anim calcmode="lin" valueType="num">
                                      <p:cBhvr>
                                        <p:cTn id="7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fade">
                                      <p:cBhvr>
                                        <p:cTn id="83" dur="1000"/>
                                        <p:tgtEl>
                                          <p:spTgt spid="11"/>
                                        </p:tgtEl>
                                      </p:cBhvr>
                                    </p:animEffect>
                                    <p:anim calcmode="lin" valueType="num">
                                      <p:cBhvr>
                                        <p:cTn id="84" dur="1000" fill="hold"/>
                                        <p:tgtEl>
                                          <p:spTgt spid="11"/>
                                        </p:tgtEl>
                                        <p:attrNameLst>
                                          <p:attrName>ppt_x</p:attrName>
                                        </p:attrNameLst>
                                      </p:cBhvr>
                                      <p:tavLst>
                                        <p:tav tm="0">
                                          <p:val>
                                            <p:strVal val="#ppt_x"/>
                                          </p:val>
                                        </p:tav>
                                        <p:tav tm="100000">
                                          <p:val>
                                            <p:strVal val="#ppt_x"/>
                                          </p:val>
                                        </p:tav>
                                      </p:tavLst>
                                    </p:anim>
                                    <p:anim calcmode="lin" valueType="num">
                                      <p:cBhvr>
                                        <p:cTn id="85" dur="1000" fill="hold"/>
                                        <p:tgtEl>
                                          <p:spTgt spid="11"/>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fade">
                                      <p:cBhvr>
                                        <p:cTn id="88" dur="1000"/>
                                        <p:tgtEl>
                                          <p:spTgt spid="16"/>
                                        </p:tgtEl>
                                      </p:cBhvr>
                                    </p:animEffect>
                                    <p:anim calcmode="lin" valueType="num">
                                      <p:cBhvr>
                                        <p:cTn id="89" dur="1000" fill="hold"/>
                                        <p:tgtEl>
                                          <p:spTgt spid="16"/>
                                        </p:tgtEl>
                                        <p:attrNameLst>
                                          <p:attrName>ppt_x</p:attrName>
                                        </p:attrNameLst>
                                      </p:cBhvr>
                                      <p:tavLst>
                                        <p:tav tm="0">
                                          <p:val>
                                            <p:strVal val="#ppt_x"/>
                                          </p:val>
                                        </p:tav>
                                        <p:tav tm="100000">
                                          <p:val>
                                            <p:strVal val="#ppt_x"/>
                                          </p:val>
                                        </p:tav>
                                      </p:tavLst>
                                    </p:anim>
                                    <p:anim calcmode="lin" valueType="num">
                                      <p:cBhvr>
                                        <p:cTn id="9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7" grpId="0" animBg="1"/>
      <p:bldP spid="18" grpId="0" animBg="1"/>
      <p:bldP spid="19" grpId="0" animBg="1"/>
      <p:bldP spid="20" grpId="0" animBg="1"/>
      <p:bldP spid="24" grpId="0" animBg="1"/>
      <p:bldP spid="25" grpId="0" animBg="1"/>
      <p:bldP spid="39" grpId="0" animBg="1"/>
      <p:bldP spid="40" grpId="0" animBg="1"/>
      <p:bldP spid="11" grpId="0"/>
      <p:bldP spid="12" grpId="0"/>
      <p:bldP spid="15" grpId="0"/>
      <p:bldP spid="4"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3410" y="5086098"/>
            <a:ext cx="32591"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AutoShape 6">
            <a:hlinkClick r:id="" action="ppaction://hlinkshowjump?jump=nextslide" highlightClick="1"/>
          </p:cNvPr>
          <p:cNvSpPr>
            <a:spLocks noChangeArrowheads="1"/>
          </p:cNvSpPr>
          <p:nvPr/>
        </p:nvSpPr>
        <p:spPr bwMode="auto">
          <a:xfrm>
            <a:off x="9855314" y="6079244"/>
            <a:ext cx="619048" cy="518108"/>
          </a:xfrm>
          <a:prstGeom prst="actionButtonForwardNext">
            <a:avLst/>
          </a:prstGeom>
          <a:solidFill>
            <a:schemeClr val="tx2">
              <a:lumMod val="40000"/>
              <a:lumOff val="60000"/>
            </a:schemeClr>
          </a:solidFill>
          <a:ln>
            <a:noFill/>
            <a:headEnd/>
            <a:tailEnd/>
          </a:ln>
          <a:effectLst>
            <a:glow rad="101600">
              <a:schemeClr val="accent3">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wrap="none" anchor="ctr"/>
          <a:lstStyle/>
          <a:p>
            <a:pPr>
              <a:defRPr/>
            </a:pPr>
            <a:endParaRPr lang="es-ES" dirty="0">
              <a:solidFill>
                <a:prstClr val="white"/>
              </a:solidFill>
              <a:latin typeface="Arial Black" pitchFamily="34" charset="0"/>
            </a:endParaRPr>
          </a:p>
        </p:txBody>
      </p:sp>
      <p:pic>
        <p:nvPicPr>
          <p:cNvPr id="10" name="9 Imagen"/>
          <p:cNvPicPr>
            <a:picLocks noChangeAspect="1"/>
          </p:cNvPicPr>
          <p:nvPr/>
        </p:nvPicPr>
        <p:blipFill>
          <a:blip r:embed="rId3">
            <a:extLst>
              <a:ext uri="{28A0092B-C50C-407E-A947-70E740481C1C}">
                <a14:useLocalDpi xmlns:a14="http://schemas.microsoft.com/office/drawing/2010/main" val="0"/>
              </a:ext>
            </a:extLst>
          </a:blip>
          <a:srcRect/>
          <a:stretch/>
        </p:blipFill>
        <p:spPr>
          <a:xfrm>
            <a:off x="2315221" y="3534275"/>
            <a:ext cx="8026243" cy="2383339"/>
          </a:xfrm>
          <a:prstGeom prst="rect">
            <a:avLst/>
          </a:prstGeom>
          <a:effectLst>
            <a:outerShdw blurRad="76200" dist="139700" dir="18900000" sy="23000" kx="-1200000" algn="bl" rotWithShape="0">
              <a:prstClr val="black">
                <a:alpha val="20000"/>
              </a:prstClr>
            </a:outerShdw>
          </a:effectLst>
        </p:spPr>
      </p:pic>
      <p:sp>
        <p:nvSpPr>
          <p:cNvPr id="2" name="TextBox 1">
            <a:extLst>
              <a:ext uri="{FF2B5EF4-FFF2-40B4-BE49-F238E27FC236}">
                <a16:creationId xmlns:a16="http://schemas.microsoft.com/office/drawing/2014/main" id="{2A7997D9-FC30-4972-9BDA-D3B2B5036936}"/>
              </a:ext>
            </a:extLst>
          </p:cNvPr>
          <p:cNvSpPr txBox="1"/>
          <p:nvPr/>
        </p:nvSpPr>
        <p:spPr>
          <a:xfrm>
            <a:off x="2122265" y="2362341"/>
            <a:ext cx="7882290" cy="2003450"/>
          </a:xfrm>
          <a:prstGeom prst="rect">
            <a:avLst/>
          </a:prstGeom>
          <a:noFill/>
        </p:spPr>
        <p:txBody>
          <a:bodyPr wrap="square" rtlCol="0">
            <a:prstTxWarp prst="textArchUp">
              <a:avLst/>
            </a:prstTxWarp>
            <a:spAutoFit/>
          </a:bodyPr>
          <a:lstStyle/>
          <a:p>
            <a:r>
              <a:rPr lang="en-US" sz="6600" b="1">
                <a:ln w="9525">
                  <a:noFill/>
                  <a:prstDash val="solid"/>
                </a:ln>
                <a:solidFill>
                  <a:srgbClr val="0070C0"/>
                </a:solidFill>
                <a:latin typeface="Arial" panose="020B0604020202020204" pitchFamily="34" charset="0"/>
                <a:cs typeface="Arial" panose="020B0604020202020204" pitchFamily="34" charset="0"/>
              </a:rPr>
              <a:t>  TRÒ CH</a:t>
            </a:r>
            <a:r>
              <a:rPr lang="vi-VN" sz="6600" b="1">
                <a:ln w="9525">
                  <a:noFill/>
                  <a:prstDash val="solid"/>
                </a:ln>
                <a:solidFill>
                  <a:srgbClr val="0070C0"/>
                </a:solidFill>
                <a:latin typeface="Arial" panose="020B0604020202020204" pitchFamily="34" charset="0"/>
                <a:cs typeface="Arial" panose="020B0604020202020204" pitchFamily="34" charset="0"/>
              </a:rPr>
              <a:t>Ơ</a:t>
            </a:r>
            <a:r>
              <a:rPr lang="en-US" sz="6600" b="1">
                <a:ln w="9525">
                  <a:noFill/>
                  <a:prstDash val="solid"/>
                </a:ln>
                <a:solidFill>
                  <a:srgbClr val="0070C0"/>
                </a:solidFill>
                <a:latin typeface="Arial" panose="020B0604020202020204" pitchFamily="34" charset="0"/>
                <a:cs typeface="Arial" panose="020B0604020202020204" pitchFamily="34" charset="0"/>
              </a:rPr>
              <a:t>I KÉO CO</a:t>
            </a:r>
          </a:p>
        </p:txBody>
      </p:sp>
      <p:sp>
        <p:nvSpPr>
          <p:cNvPr id="3" name="TextBox 2">
            <a:extLst>
              <a:ext uri="{FF2B5EF4-FFF2-40B4-BE49-F238E27FC236}">
                <a16:creationId xmlns:a16="http://schemas.microsoft.com/office/drawing/2014/main" id="{2F526D3E-7C92-6727-302B-5E80646B3C97}"/>
              </a:ext>
            </a:extLst>
          </p:cNvPr>
          <p:cNvSpPr txBox="1"/>
          <p:nvPr/>
        </p:nvSpPr>
        <p:spPr>
          <a:xfrm>
            <a:off x="5110589" y="596006"/>
            <a:ext cx="3963324" cy="76944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KHỞI ĐỘNG</a:t>
            </a:r>
            <a:endParaRPr kumimoji="0" lang="vi-VN" sz="4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5" name="TextBox 4">
            <a:extLst>
              <a:ext uri="{FF2B5EF4-FFF2-40B4-BE49-F238E27FC236}">
                <a16:creationId xmlns:a16="http://schemas.microsoft.com/office/drawing/2014/main" id="{1A00526D-B968-B6BC-085F-626C72CBAF1F}"/>
              </a:ext>
            </a:extLst>
          </p:cNvPr>
          <p:cNvSpPr txBox="1"/>
          <p:nvPr/>
        </p:nvSpPr>
        <p:spPr>
          <a:xfrm>
            <a:off x="10474362" y="6135687"/>
            <a:ext cx="988912"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CHƠI</a:t>
            </a:r>
            <a:endParaRPr kumimoji="0" lang="vi-VN"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9765383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par>
                                <p:cTn id="9" presetID="47"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16B8F"/>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5">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706958" y="221522"/>
            <a:ext cx="776689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Xác định nhiệm vụ cần tìm tòi khám phá</a:t>
            </a:r>
            <a:endPar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17" name="Freeform: Shape 16">
            <a:extLst>
              <a:ext uri="{FF2B5EF4-FFF2-40B4-BE49-F238E27FC236}">
                <a16:creationId xmlns:a16="http://schemas.microsoft.com/office/drawing/2014/main" id="{71827DC9-E01B-C34A-FB9C-468ED69CF020}"/>
              </a:ext>
            </a:extLst>
          </p:cNvPr>
          <p:cNvSpPr/>
          <p:nvPr/>
        </p:nvSpPr>
        <p:spPr>
          <a:xfrm>
            <a:off x="-19081" y="1546500"/>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a:effectLst>
            <a:outerShdw blurRad="149987" dist="250190" dir="8460000" algn="ctr">
              <a:srgbClr val="000000">
                <a:alpha val="28000"/>
              </a:srgbClr>
            </a:outerShdw>
          </a:effectLst>
          <a:scene3d>
            <a:camera prst="orthographicFront">
              <a:rot lat="0" lon="0" rev="0"/>
            </a:camera>
            <a:lightRig rig="flat" dir="t"/>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Freeform: Shape 17">
            <a:extLst>
              <a:ext uri="{FF2B5EF4-FFF2-40B4-BE49-F238E27FC236}">
                <a16:creationId xmlns:a16="http://schemas.microsoft.com/office/drawing/2014/main" id="{F3D9A127-84F7-7310-16F8-702AFD8ED9CD}"/>
              </a:ext>
            </a:extLst>
          </p:cNvPr>
          <p:cNvSpPr/>
          <p:nvPr/>
        </p:nvSpPr>
        <p:spPr>
          <a:xfrm>
            <a:off x="1720193" y="2468117"/>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Freeform: Shape 18">
            <a:extLst>
              <a:ext uri="{FF2B5EF4-FFF2-40B4-BE49-F238E27FC236}">
                <a16:creationId xmlns:a16="http://schemas.microsoft.com/office/drawing/2014/main" id="{CEE5D160-FC3E-86F6-F4C4-7FF475733D1E}"/>
              </a:ext>
            </a:extLst>
          </p:cNvPr>
          <p:cNvSpPr/>
          <p:nvPr/>
        </p:nvSpPr>
        <p:spPr>
          <a:xfrm>
            <a:off x="1720193" y="359161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reeform: Shape 19">
            <a:extLst>
              <a:ext uri="{FF2B5EF4-FFF2-40B4-BE49-F238E27FC236}">
                <a16:creationId xmlns:a16="http://schemas.microsoft.com/office/drawing/2014/main" id="{EFDFE2E5-B94F-8DB6-D186-62B4BFFFEF08}"/>
              </a:ext>
            </a:extLst>
          </p:cNvPr>
          <p:cNvSpPr/>
          <p:nvPr/>
        </p:nvSpPr>
        <p:spPr>
          <a:xfrm>
            <a:off x="1720193" y="477659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7E403897-47B0-CA09-0B83-35A76E1C177E}"/>
              </a:ext>
            </a:extLst>
          </p:cNvPr>
          <p:cNvSpPr/>
          <p:nvPr/>
        </p:nvSpPr>
        <p:spPr>
          <a:xfrm>
            <a:off x="1627359" y="1814743"/>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Oval 24">
            <a:extLst>
              <a:ext uri="{FF2B5EF4-FFF2-40B4-BE49-F238E27FC236}">
                <a16:creationId xmlns:a16="http://schemas.microsoft.com/office/drawing/2014/main" id="{2910FED1-41B6-3F75-67CE-6A4BDEBE5537}"/>
              </a:ext>
            </a:extLst>
          </p:cNvPr>
          <p:cNvSpPr/>
          <p:nvPr/>
        </p:nvSpPr>
        <p:spPr>
          <a:xfrm>
            <a:off x="1808881" y="1905648"/>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a:extLst>
              <a:ext uri="{FF2B5EF4-FFF2-40B4-BE49-F238E27FC236}">
                <a16:creationId xmlns:a16="http://schemas.microsoft.com/office/drawing/2014/main" id="{BE1050A3-4898-6550-7C5F-0F71FC9D8FD2}"/>
              </a:ext>
            </a:extLst>
          </p:cNvPr>
          <p:cNvSpPr/>
          <p:nvPr/>
        </p:nvSpPr>
        <p:spPr>
          <a:xfrm>
            <a:off x="2744913" y="1772546"/>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Oval 39">
            <a:extLst>
              <a:ext uri="{FF2B5EF4-FFF2-40B4-BE49-F238E27FC236}">
                <a16:creationId xmlns:a16="http://schemas.microsoft.com/office/drawing/2014/main" id="{71EF151F-21CF-3F97-8859-917F74AEC32B}"/>
              </a:ext>
            </a:extLst>
          </p:cNvPr>
          <p:cNvSpPr/>
          <p:nvPr/>
        </p:nvSpPr>
        <p:spPr>
          <a:xfrm>
            <a:off x="2926435" y="1852418"/>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CE81D62A-EF0A-D216-1335-72CDDE02C852}"/>
              </a:ext>
            </a:extLst>
          </p:cNvPr>
          <p:cNvSpPr txBox="1"/>
          <p:nvPr/>
        </p:nvSpPr>
        <p:spPr>
          <a:xfrm>
            <a:off x="5129483" y="1029776"/>
            <a:ext cx="6591048"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Black" panose="02000000000000000000" pitchFamily="2" charset="0"/>
                <a:ea typeface="Roboto Black" panose="02000000000000000000" pitchFamily="2" charset="0"/>
              </a:rPr>
              <a:t>Các nguyên tắc hoạt động để điều tiết giao thông hiệu quả của hệ thống đèn giao thông</a:t>
            </a:r>
          </a:p>
        </p:txBody>
      </p:sp>
      <p:sp>
        <p:nvSpPr>
          <p:cNvPr id="15" name="TextBox 14">
            <a:extLst>
              <a:ext uri="{FF2B5EF4-FFF2-40B4-BE49-F238E27FC236}">
                <a16:creationId xmlns:a16="http://schemas.microsoft.com/office/drawing/2014/main" id="{EEF22693-5C01-9A37-45B2-7EBADCC0CD48}"/>
              </a:ext>
            </a:extLst>
          </p:cNvPr>
          <p:cNvSpPr txBox="1"/>
          <p:nvPr/>
        </p:nvSpPr>
        <p:spPr>
          <a:xfrm>
            <a:off x="4995189" y="2262107"/>
            <a:ext cx="4695003" cy="1200329"/>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Tuyệt đối không được bật sáng hai màu đèn cùng một lúc cho một chiều đường</a:t>
            </a:r>
          </a:p>
        </p:txBody>
      </p:sp>
      <p:pic>
        <p:nvPicPr>
          <p:cNvPr id="13" name="Picture 12">
            <a:extLst>
              <a:ext uri="{FF2B5EF4-FFF2-40B4-BE49-F238E27FC236}">
                <a16:creationId xmlns:a16="http://schemas.microsoft.com/office/drawing/2014/main" id="{07FC9A83-6EC5-200C-433C-6FD100FA87F4}"/>
              </a:ext>
            </a:extLst>
          </p:cNvPr>
          <p:cNvPicPr>
            <a:picLocks noChangeAspect="1"/>
          </p:cNvPicPr>
          <p:nvPr/>
        </p:nvPicPr>
        <p:blipFill>
          <a:blip r:embed="rId6"/>
          <a:stretch>
            <a:fillRect/>
          </a:stretch>
        </p:blipFill>
        <p:spPr>
          <a:xfrm>
            <a:off x="9866288" y="2151005"/>
            <a:ext cx="1626161" cy="3294197"/>
          </a:xfrm>
          <a:prstGeom prst="roundRect">
            <a:avLst/>
          </a:prstGeom>
          <a:effectLst>
            <a:outerShdw blurRad="63500" sx="102000" sy="102000" algn="ctr" rotWithShape="0">
              <a:prstClr val="black">
                <a:alpha val="40000"/>
              </a:prstClr>
            </a:outerShdw>
          </a:effectLst>
        </p:spPr>
      </p:pic>
      <p:sp>
        <p:nvSpPr>
          <p:cNvPr id="26" name="TextBox 25">
            <a:extLst>
              <a:ext uri="{FF2B5EF4-FFF2-40B4-BE49-F238E27FC236}">
                <a16:creationId xmlns:a16="http://schemas.microsoft.com/office/drawing/2014/main" id="{29DB810C-D89C-5440-05C7-29899D6B3A7F}"/>
              </a:ext>
            </a:extLst>
          </p:cNvPr>
          <p:cNvSpPr txBox="1"/>
          <p:nvPr/>
        </p:nvSpPr>
        <p:spPr>
          <a:xfrm>
            <a:off x="9260684" y="2842239"/>
            <a:ext cx="1656327" cy="156966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D24726"/>
                </a:solidFill>
                <a:effectLst/>
                <a:uLnTx/>
                <a:uFillTx/>
                <a:latin typeface="Road Rage" pitchFamily="50" charset="0"/>
                <a:ea typeface="Roboto Black" panose="02000000000000000000" pitchFamily="2" charset="0"/>
                <a:cs typeface="+mn-cs"/>
              </a:rPr>
              <a:t>X</a:t>
            </a:r>
            <a:endParaRPr kumimoji="0" lang="vi-VN" sz="9600" b="1" i="0" u="none" strike="noStrike" kern="1200" cap="none" spc="0" normalizeH="0" baseline="0" noProof="0">
              <a:ln>
                <a:noFill/>
              </a:ln>
              <a:solidFill>
                <a:srgbClr val="D24726"/>
              </a:solidFill>
              <a:effectLst/>
              <a:uLnTx/>
              <a:uFillTx/>
              <a:latin typeface="Roboto Black" panose="02000000000000000000" pitchFamily="2" charset="0"/>
              <a:ea typeface="Roboto Black" panose="02000000000000000000" pitchFamily="2" charset="0"/>
              <a:cs typeface="+mn-cs"/>
            </a:endParaRPr>
          </a:p>
        </p:txBody>
      </p:sp>
      <p:sp>
        <p:nvSpPr>
          <p:cNvPr id="27" name="TextBox 26">
            <a:extLst>
              <a:ext uri="{FF2B5EF4-FFF2-40B4-BE49-F238E27FC236}">
                <a16:creationId xmlns:a16="http://schemas.microsoft.com/office/drawing/2014/main" id="{1F95A01A-2B01-FEC0-E086-8ED9A829D0E6}"/>
              </a:ext>
            </a:extLst>
          </p:cNvPr>
          <p:cNvSpPr txBox="1"/>
          <p:nvPr/>
        </p:nvSpPr>
        <p:spPr>
          <a:xfrm>
            <a:off x="7715128" y="5871369"/>
            <a:ext cx="3517443"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Khi đèn này tắt thì đèn kia mới được bật lên</a:t>
            </a:r>
          </a:p>
        </p:txBody>
      </p:sp>
      <p:pic>
        <p:nvPicPr>
          <p:cNvPr id="29" name="Picture 28">
            <a:extLst>
              <a:ext uri="{FF2B5EF4-FFF2-40B4-BE49-F238E27FC236}">
                <a16:creationId xmlns:a16="http://schemas.microsoft.com/office/drawing/2014/main" id="{68BEFCB7-BA2E-1D4E-9BBF-ED3D036382C5}"/>
              </a:ext>
            </a:extLst>
          </p:cNvPr>
          <p:cNvPicPr>
            <a:picLocks noChangeAspect="1"/>
          </p:cNvPicPr>
          <p:nvPr/>
        </p:nvPicPr>
        <p:blipFill>
          <a:blip r:embed="rId7"/>
          <a:stretch>
            <a:fillRect/>
          </a:stretch>
        </p:blipFill>
        <p:spPr>
          <a:xfrm>
            <a:off x="4510574" y="3688268"/>
            <a:ext cx="3368608" cy="2116761"/>
          </a:xfrm>
          <a:prstGeom prst="roundRect">
            <a:avLst>
              <a:gd name="adj" fmla="val 14065"/>
            </a:avLst>
          </a:prstGeom>
          <a:effectLst>
            <a:outerShdw blurRad="63500" sx="102000" sy="102000" algn="ctr" rotWithShape="0">
              <a:prstClr val="black">
                <a:alpha val="40000"/>
              </a:prstClr>
            </a:outerShdw>
          </a:effectLst>
        </p:spPr>
      </p:pic>
      <p:sp>
        <p:nvSpPr>
          <p:cNvPr id="30" name="TextBox 29">
            <a:extLst>
              <a:ext uri="{FF2B5EF4-FFF2-40B4-BE49-F238E27FC236}">
                <a16:creationId xmlns:a16="http://schemas.microsoft.com/office/drawing/2014/main" id="{04BBE235-79FC-6E25-6970-51DAC5C5D326}"/>
              </a:ext>
            </a:extLst>
          </p:cNvPr>
          <p:cNvSpPr txBox="1"/>
          <p:nvPr/>
        </p:nvSpPr>
        <p:spPr>
          <a:xfrm>
            <a:off x="4862654" y="4918246"/>
            <a:ext cx="1656327" cy="156966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00FF01"/>
                </a:solidFill>
                <a:effectLst/>
                <a:uLnTx/>
                <a:uFillTx/>
                <a:latin typeface="Road Rage" pitchFamily="50" charset="0"/>
                <a:ea typeface="Roboto Black" panose="02000000000000000000" pitchFamily="2" charset="0"/>
                <a:cs typeface="+mn-cs"/>
              </a:rPr>
              <a:t>V</a:t>
            </a:r>
            <a:endParaRPr kumimoji="0" lang="vi-VN" sz="9600" b="1" i="0" u="none" strike="noStrike" kern="1200" cap="none" spc="0" normalizeH="0" baseline="0" noProof="0">
              <a:ln>
                <a:noFill/>
              </a:ln>
              <a:solidFill>
                <a:srgbClr val="00FF01"/>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01682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45" presetClass="entr" presetSubtype="0" repeatCount="indefinite"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anim calcmode="lin" valueType="num">
                                      <p:cBhvr>
                                        <p:cTn id="18" dur="2000" fill="hold"/>
                                        <p:tgtEl>
                                          <p:spTgt spid="25"/>
                                        </p:tgtEl>
                                        <p:attrNameLst>
                                          <p:attrName>ppt_w</p:attrName>
                                        </p:attrNameLst>
                                      </p:cBhvr>
                                      <p:tavLst>
                                        <p:tav tm="0" fmla="#ppt_w*sin(2.5*pi*$)">
                                          <p:val>
                                            <p:fltVal val="0"/>
                                          </p:val>
                                        </p:tav>
                                        <p:tav tm="100000">
                                          <p:val>
                                            <p:fltVal val="1"/>
                                          </p:val>
                                        </p:tav>
                                      </p:tavLst>
                                    </p:anim>
                                    <p:anim calcmode="lin" valueType="num">
                                      <p:cBhvr>
                                        <p:cTn id="19" dur="2000" fill="hold"/>
                                        <p:tgtEl>
                                          <p:spTgt spid="25"/>
                                        </p:tgtEl>
                                        <p:attrNameLst>
                                          <p:attrName>ppt_h</p:attrName>
                                        </p:attrNameLst>
                                      </p:cBhvr>
                                      <p:tavLst>
                                        <p:tav tm="0">
                                          <p:val>
                                            <p:strVal val="#ppt_h"/>
                                          </p:val>
                                        </p:tav>
                                        <p:tav tm="100000">
                                          <p:val>
                                            <p:strVal val="#ppt_h"/>
                                          </p:val>
                                        </p:tav>
                                      </p:tavLst>
                                    </p:anim>
                                  </p:childTnLst>
                                </p:cTn>
                              </p:par>
                              <p:par>
                                <p:cTn id="20" presetID="10" presetClass="entr" presetSubtype="0" repeatCount="indefinite"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45" presetClass="entr" presetSubtype="0" repeatCount="indefinite"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000"/>
                                        <p:tgtEl>
                                          <p:spTgt spid="40"/>
                                        </p:tgtEl>
                                      </p:cBhvr>
                                    </p:animEffect>
                                    <p:anim calcmode="lin" valueType="num">
                                      <p:cBhvr>
                                        <p:cTn id="26" dur="2000" fill="hold"/>
                                        <p:tgtEl>
                                          <p:spTgt spid="40"/>
                                        </p:tgtEl>
                                        <p:attrNameLst>
                                          <p:attrName>ppt_w</p:attrName>
                                        </p:attrNameLst>
                                      </p:cBhvr>
                                      <p:tavLst>
                                        <p:tav tm="0" fmla="#ppt_w*sin(2.5*pi*$)">
                                          <p:val>
                                            <p:fltVal val="0"/>
                                          </p:val>
                                        </p:tav>
                                        <p:tav tm="100000">
                                          <p:val>
                                            <p:fltVal val="1"/>
                                          </p:val>
                                        </p:tav>
                                      </p:tavLst>
                                    </p:anim>
                                    <p:anim calcmode="lin" valueType="num">
                                      <p:cBhvr>
                                        <p:cTn id="27" dur="2000" fill="hold"/>
                                        <p:tgtEl>
                                          <p:spTgt spid="40"/>
                                        </p:tgtEl>
                                        <p:attrNameLst>
                                          <p:attrName>ppt_h</p:attrName>
                                        </p:attrNameLst>
                                      </p:cBhvr>
                                      <p:tavLst>
                                        <p:tav tm="0">
                                          <p:val>
                                            <p:strVal val="#ppt_h"/>
                                          </p:val>
                                        </p:tav>
                                        <p:tav tm="100000">
                                          <p:val>
                                            <p:strVal val="#ppt_h"/>
                                          </p:val>
                                        </p:tav>
                                      </p:tavLst>
                                    </p:anim>
                                  </p:childTnLst>
                                </p:cTn>
                              </p:par>
                              <p:par>
                                <p:cTn id="28" presetID="10" presetClass="entr" presetSubtype="0" repeatCount="indefinite"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10"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3" name="Sai 4.wav"/>
                                        </p:tgtEl>
                                      </p:cMediaNode>
                                    </p:audio>
                                  </p:sub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par>
                                <p:cTn id="64" presetID="10" presetClass="entr" presetSubtype="0"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000"/>
                                        <p:tgtEl>
                                          <p:spTgt spid="30"/>
                                        </p:tgtEl>
                                      </p:cBhvr>
                                    </p:animEffect>
                                    <p:anim calcmode="lin" valueType="num">
                                      <p:cBhvr>
                                        <p:cTn id="72" dur="1000" fill="hold"/>
                                        <p:tgtEl>
                                          <p:spTgt spid="30"/>
                                        </p:tgtEl>
                                        <p:attrNameLst>
                                          <p:attrName>ppt_x</p:attrName>
                                        </p:attrNameLst>
                                      </p:cBhvr>
                                      <p:tavLst>
                                        <p:tav tm="0">
                                          <p:val>
                                            <p:strVal val="#ppt_x"/>
                                          </p:val>
                                        </p:tav>
                                        <p:tav tm="100000">
                                          <p:val>
                                            <p:strVal val="#ppt_x"/>
                                          </p:val>
                                        </p:tav>
                                      </p:tavLst>
                                    </p:anim>
                                    <p:anim calcmode="lin" valueType="num">
                                      <p:cBhvr>
                                        <p:cTn id="73" dur="1000" fill="hold"/>
                                        <p:tgtEl>
                                          <p:spTgt spid="30"/>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9"/>
                                            </p:cond>
                                          </p:stCondLst>
                                          <p:endCondLst>
                                            <p:cond evt="onStopAudio" delay="0">
                                              <p:tgtEl>
                                                <p:sldTgt/>
                                              </p:tgtEl>
                                            </p:cond>
                                          </p:endCondLst>
                                        </p:cTn>
                                        <p:tgtEl>
                                          <p:sndTgt r:embed="rId4" name="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7" grpId="0" animBg="1"/>
      <p:bldP spid="18" grpId="0" animBg="1"/>
      <p:bldP spid="19" grpId="0" animBg="1"/>
      <p:bldP spid="20" grpId="0" animBg="1"/>
      <p:bldP spid="24" grpId="0" animBg="1"/>
      <p:bldP spid="25" grpId="0" animBg="1"/>
      <p:bldP spid="39" grpId="0" animBg="1"/>
      <p:bldP spid="40" grpId="0" animBg="1"/>
      <p:bldP spid="15" grpId="0"/>
      <p:bldP spid="26" grpId="0"/>
      <p:bldP spid="27" grpId="0"/>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16B8F"/>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706958" y="221522"/>
            <a:ext cx="776689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Xác định nhiệm vụ cần tìm tòi khám phá</a:t>
            </a:r>
            <a:endPar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17" name="Freeform: Shape 16">
            <a:extLst>
              <a:ext uri="{FF2B5EF4-FFF2-40B4-BE49-F238E27FC236}">
                <a16:creationId xmlns:a16="http://schemas.microsoft.com/office/drawing/2014/main" id="{71827DC9-E01B-C34A-FB9C-468ED69CF020}"/>
              </a:ext>
            </a:extLst>
          </p:cNvPr>
          <p:cNvSpPr/>
          <p:nvPr/>
        </p:nvSpPr>
        <p:spPr>
          <a:xfrm>
            <a:off x="-19081" y="1546500"/>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a:effectLst>
            <a:outerShdw blurRad="149987" dist="250190" dir="8460000" algn="ctr">
              <a:srgbClr val="000000">
                <a:alpha val="28000"/>
              </a:srgbClr>
            </a:outerShdw>
          </a:effectLst>
          <a:scene3d>
            <a:camera prst="orthographicFront">
              <a:rot lat="0" lon="0" rev="0"/>
            </a:camera>
            <a:lightRig rig="flat" dir="t"/>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Freeform: Shape 17">
            <a:extLst>
              <a:ext uri="{FF2B5EF4-FFF2-40B4-BE49-F238E27FC236}">
                <a16:creationId xmlns:a16="http://schemas.microsoft.com/office/drawing/2014/main" id="{F3D9A127-84F7-7310-16F8-702AFD8ED9CD}"/>
              </a:ext>
            </a:extLst>
          </p:cNvPr>
          <p:cNvSpPr/>
          <p:nvPr/>
        </p:nvSpPr>
        <p:spPr>
          <a:xfrm>
            <a:off x="1720193" y="2468117"/>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Freeform: Shape 18">
            <a:extLst>
              <a:ext uri="{FF2B5EF4-FFF2-40B4-BE49-F238E27FC236}">
                <a16:creationId xmlns:a16="http://schemas.microsoft.com/office/drawing/2014/main" id="{CEE5D160-FC3E-86F6-F4C4-7FF475733D1E}"/>
              </a:ext>
            </a:extLst>
          </p:cNvPr>
          <p:cNvSpPr/>
          <p:nvPr/>
        </p:nvSpPr>
        <p:spPr>
          <a:xfrm>
            <a:off x="1720193" y="359161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reeform: Shape 19">
            <a:extLst>
              <a:ext uri="{FF2B5EF4-FFF2-40B4-BE49-F238E27FC236}">
                <a16:creationId xmlns:a16="http://schemas.microsoft.com/office/drawing/2014/main" id="{EFDFE2E5-B94F-8DB6-D186-62B4BFFFEF08}"/>
              </a:ext>
            </a:extLst>
          </p:cNvPr>
          <p:cNvSpPr/>
          <p:nvPr/>
        </p:nvSpPr>
        <p:spPr>
          <a:xfrm>
            <a:off x="1720193" y="477659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7E403897-47B0-CA09-0B83-35A76E1C177E}"/>
              </a:ext>
            </a:extLst>
          </p:cNvPr>
          <p:cNvSpPr/>
          <p:nvPr/>
        </p:nvSpPr>
        <p:spPr>
          <a:xfrm>
            <a:off x="1627359" y="1814743"/>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Oval 24">
            <a:extLst>
              <a:ext uri="{FF2B5EF4-FFF2-40B4-BE49-F238E27FC236}">
                <a16:creationId xmlns:a16="http://schemas.microsoft.com/office/drawing/2014/main" id="{2910FED1-41B6-3F75-67CE-6A4BDEBE5537}"/>
              </a:ext>
            </a:extLst>
          </p:cNvPr>
          <p:cNvSpPr/>
          <p:nvPr/>
        </p:nvSpPr>
        <p:spPr>
          <a:xfrm>
            <a:off x="1808881" y="1905648"/>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a:extLst>
              <a:ext uri="{FF2B5EF4-FFF2-40B4-BE49-F238E27FC236}">
                <a16:creationId xmlns:a16="http://schemas.microsoft.com/office/drawing/2014/main" id="{BE1050A3-4898-6550-7C5F-0F71FC9D8FD2}"/>
              </a:ext>
            </a:extLst>
          </p:cNvPr>
          <p:cNvSpPr/>
          <p:nvPr/>
        </p:nvSpPr>
        <p:spPr>
          <a:xfrm>
            <a:off x="2744913" y="1772546"/>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Oval 39">
            <a:extLst>
              <a:ext uri="{FF2B5EF4-FFF2-40B4-BE49-F238E27FC236}">
                <a16:creationId xmlns:a16="http://schemas.microsoft.com/office/drawing/2014/main" id="{71EF151F-21CF-3F97-8859-917F74AEC32B}"/>
              </a:ext>
            </a:extLst>
          </p:cNvPr>
          <p:cNvSpPr/>
          <p:nvPr/>
        </p:nvSpPr>
        <p:spPr>
          <a:xfrm>
            <a:off x="2926435" y="1852418"/>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CE81D62A-EF0A-D216-1335-72CDDE02C852}"/>
              </a:ext>
            </a:extLst>
          </p:cNvPr>
          <p:cNvSpPr txBox="1"/>
          <p:nvPr/>
        </p:nvSpPr>
        <p:spPr>
          <a:xfrm>
            <a:off x="5129483" y="1029776"/>
            <a:ext cx="6591048"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Black" panose="02000000000000000000" pitchFamily="2" charset="0"/>
                <a:ea typeface="Roboto Black" panose="02000000000000000000" pitchFamily="2" charset="0"/>
              </a:rPr>
              <a:t>Các nguyên tắc hoạt động để điều tiết giao thông hiệu quả của hệ thống đèn giao thông</a:t>
            </a:r>
          </a:p>
        </p:txBody>
      </p:sp>
      <p:sp>
        <p:nvSpPr>
          <p:cNvPr id="15" name="TextBox 14">
            <a:extLst>
              <a:ext uri="{FF2B5EF4-FFF2-40B4-BE49-F238E27FC236}">
                <a16:creationId xmlns:a16="http://schemas.microsoft.com/office/drawing/2014/main" id="{EEF22693-5C01-9A37-45B2-7EBADCC0CD48}"/>
              </a:ext>
            </a:extLst>
          </p:cNvPr>
          <p:cNvSpPr txBox="1"/>
          <p:nvPr/>
        </p:nvSpPr>
        <p:spPr>
          <a:xfrm>
            <a:off x="4452222" y="3013501"/>
            <a:ext cx="1750889"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ctr">
              <a:defRPr/>
            </a:pPr>
            <a:r>
              <a:rPr lang="vi-VN" b="0">
                <a:solidFill>
                  <a:schemeClr val="bg1"/>
                </a:solidFill>
                <a:latin typeface="Roboto" panose="02000000000000000000" pitchFamily="2" charset="0"/>
                <a:ea typeface="Roboto" panose="02000000000000000000" pitchFamily="2" charset="0"/>
              </a:rPr>
              <a:t>Nguyên tắc thứ tự</a:t>
            </a:r>
          </a:p>
        </p:txBody>
      </p:sp>
      <p:sp>
        <p:nvSpPr>
          <p:cNvPr id="27" name="TextBox 26">
            <a:extLst>
              <a:ext uri="{FF2B5EF4-FFF2-40B4-BE49-F238E27FC236}">
                <a16:creationId xmlns:a16="http://schemas.microsoft.com/office/drawing/2014/main" id="{1F95A01A-2B01-FEC0-E086-8ED9A829D0E6}"/>
              </a:ext>
            </a:extLst>
          </p:cNvPr>
          <p:cNvSpPr txBox="1"/>
          <p:nvPr/>
        </p:nvSpPr>
        <p:spPr>
          <a:xfrm>
            <a:off x="6122610" y="5459858"/>
            <a:ext cx="5691625"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Đèn vàng là bước đệm để lưu ý các xe và tránh giao nhau, ùn tắc tại giao lộ</a:t>
            </a:r>
          </a:p>
        </p:txBody>
      </p:sp>
      <p:pic>
        <p:nvPicPr>
          <p:cNvPr id="3" name="Picture 2">
            <a:extLst>
              <a:ext uri="{FF2B5EF4-FFF2-40B4-BE49-F238E27FC236}">
                <a16:creationId xmlns:a16="http://schemas.microsoft.com/office/drawing/2014/main" id="{956CEFE4-7733-F1E9-5682-F0B36BAE9D62}"/>
              </a:ext>
            </a:extLst>
          </p:cNvPr>
          <p:cNvPicPr>
            <a:picLocks noChangeAspect="1"/>
          </p:cNvPicPr>
          <p:nvPr/>
        </p:nvPicPr>
        <p:blipFill rotWithShape="1">
          <a:blip r:embed="rId4"/>
          <a:srcRect b="49567"/>
          <a:stretch/>
        </p:blipFill>
        <p:spPr>
          <a:xfrm>
            <a:off x="8968423" y="2394566"/>
            <a:ext cx="2922797" cy="2563203"/>
          </a:xfrm>
          <a:prstGeom prst="roundRect">
            <a:avLst/>
          </a:prstGeom>
          <a:effectLst>
            <a:outerShdw blurRad="63500" sx="102000" sy="102000" algn="ctr" rotWithShape="0">
              <a:prstClr val="black">
                <a:alpha val="40000"/>
              </a:prstClr>
            </a:outerShdw>
          </a:effectLst>
        </p:spPr>
      </p:pic>
      <p:sp>
        <p:nvSpPr>
          <p:cNvPr id="4" name="Oval 3">
            <a:extLst>
              <a:ext uri="{FF2B5EF4-FFF2-40B4-BE49-F238E27FC236}">
                <a16:creationId xmlns:a16="http://schemas.microsoft.com/office/drawing/2014/main" id="{F46BCC87-25EC-0013-269F-614A18003AB6}"/>
              </a:ext>
            </a:extLst>
          </p:cNvPr>
          <p:cNvSpPr/>
          <p:nvPr/>
        </p:nvSpPr>
        <p:spPr>
          <a:xfrm>
            <a:off x="10310162" y="2718421"/>
            <a:ext cx="531639" cy="534233"/>
          </a:xfrm>
          <a:prstGeom prst="ellipse">
            <a:avLst/>
          </a:prstGeom>
          <a:solidFill>
            <a:schemeClr val="tx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Oval 4">
            <a:extLst>
              <a:ext uri="{FF2B5EF4-FFF2-40B4-BE49-F238E27FC236}">
                <a16:creationId xmlns:a16="http://schemas.microsoft.com/office/drawing/2014/main" id="{AE430FAD-C493-5241-2FF8-DE206F9C980B}"/>
              </a:ext>
            </a:extLst>
          </p:cNvPr>
          <p:cNvSpPr/>
          <p:nvPr/>
        </p:nvSpPr>
        <p:spPr>
          <a:xfrm>
            <a:off x="10310161" y="3391300"/>
            <a:ext cx="531639" cy="534233"/>
          </a:xfrm>
          <a:prstGeom prst="ellipse">
            <a:avLst/>
          </a:prstGeom>
          <a:solidFill>
            <a:schemeClr val="tx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AD3DCEC4-C026-8564-8E85-E2BE99FC16C9}"/>
              </a:ext>
            </a:extLst>
          </p:cNvPr>
          <p:cNvSpPr txBox="1"/>
          <p:nvPr/>
        </p:nvSpPr>
        <p:spPr>
          <a:xfrm>
            <a:off x="7360868" y="2718421"/>
            <a:ext cx="872640"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Đỏ</a:t>
            </a:r>
          </a:p>
        </p:txBody>
      </p:sp>
      <p:sp>
        <p:nvSpPr>
          <p:cNvPr id="7" name="TextBox 6">
            <a:extLst>
              <a:ext uri="{FF2B5EF4-FFF2-40B4-BE49-F238E27FC236}">
                <a16:creationId xmlns:a16="http://schemas.microsoft.com/office/drawing/2014/main" id="{24C94D89-9D15-E0E3-B10A-681074FF4CFB}"/>
              </a:ext>
            </a:extLst>
          </p:cNvPr>
          <p:cNvSpPr txBox="1"/>
          <p:nvPr/>
        </p:nvSpPr>
        <p:spPr>
          <a:xfrm>
            <a:off x="7272497" y="3414002"/>
            <a:ext cx="993826"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Vàng</a:t>
            </a:r>
          </a:p>
        </p:txBody>
      </p:sp>
      <p:sp>
        <p:nvSpPr>
          <p:cNvPr id="8" name="TextBox 7">
            <a:extLst>
              <a:ext uri="{FF2B5EF4-FFF2-40B4-BE49-F238E27FC236}">
                <a16:creationId xmlns:a16="http://schemas.microsoft.com/office/drawing/2014/main" id="{EC6DE1D3-4CEB-3705-5E5E-C4C5228D1420}"/>
              </a:ext>
            </a:extLst>
          </p:cNvPr>
          <p:cNvSpPr txBox="1"/>
          <p:nvPr/>
        </p:nvSpPr>
        <p:spPr>
          <a:xfrm>
            <a:off x="7272497" y="4158384"/>
            <a:ext cx="1137539"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Xanh</a:t>
            </a:r>
          </a:p>
        </p:txBody>
      </p:sp>
      <p:sp>
        <p:nvSpPr>
          <p:cNvPr id="9" name="Oval 8">
            <a:extLst>
              <a:ext uri="{FF2B5EF4-FFF2-40B4-BE49-F238E27FC236}">
                <a16:creationId xmlns:a16="http://schemas.microsoft.com/office/drawing/2014/main" id="{FC80202D-A55F-DBEA-E22B-968E84FAF585}"/>
              </a:ext>
            </a:extLst>
          </p:cNvPr>
          <p:cNvSpPr/>
          <p:nvPr/>
        </p:nvSpPr>
        <p:spPr>
          <a:xfrm>
            <a:off x="10310161" y="4077630"/>
            <a:ext cx="531639" cy="534233"/>
          </a:xfrm>
          <a:prstGeom prst="ellipse">
            <a:avLst/>
          </a:prstGeom>
          <a:solidFill>
            <a:schemeClr val="tx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25284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45" presetClass="entr" presetSubtype="0" repeatCount="indefinite"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anim calcmode="lin" valueType="num">
                                      <p:cBhvr>
                                        <p:cTn id="18" dur="2000" fill="hold"/>
                                        <p:tgtEl>
                                          <p:spTgt spid="25"/>
                                        </p:tgtEl>
                                        <p:attrNameLst>
                                          <p:attrName>ppt_w</p:attrName>
                                        </p:attrNameLst>
                                      </p:cBhvr>
                                      <p:tavLst>
                                        <p:tav tm="0" fmla="#ppt_w*sin(2.5*pi*$)">
                                          <p:val>
                                            <p:fltVal val="0"/>
                                          </p:val>
                                        </p:tav>
                                        <p:tav tm="100000">
                                          <p:val>
                                            <p:fltVal val="1"/>
                                          </p:val>
                                        </p:tav>
                                      </p:tavLst>
                                    </p:anim>
                                    <p:anim calcmode="lin" valueType="num">
                                      <p:cBhvr>
                                        <p:cTn id="19" dur="2000" fill="hold"/>
                                        <p:tgtEl>
                                          <p:spTgt spid="25"/>
                                        </p:tgtEl>
                                        <p:attrNameLst>
                                          <p:attrName>ppt_h</p:attrName>
                                        </p:attrNameLst>
                                      </p:cBhvr>
                                      <p:tavLst>
                                        <p:tav tm="0">
                                          <p:val>
                                            <p:strVal val="#ppt_h"/>
                                          </p:val>
                                        </p:tav>
                                        <p:tav tm="100000">
                                          <p:val>
                                            <p:strVal val="#ppt_h"/>
                                          </p:val>
                                        </p:tav>
                                      </p:tavLst>
                                    </p:anim>
                                  </p:childTnLst>
                                </p:cTn>
                              </p:par>
                              <p:par>
                                <p:cTn id="20" presetID="10" presetClass="entr" presetSubtype="0" repeatCount="indefinite"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45" presetClass="entr" presetSubtype="0" repeatCount="indefinite"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000"/>
                                        <p:tgtEl>
                                          <p:spTgt spid="40"/>
                                        </p:tgtEl>
                                      </p:cBhvr>
                                    </p:animEffect>
                                    <p:anim calcmode="lin" valueType="num">
                                      <p:cBhvr>
                                        <p:cTn id="26" dur="2000" fill="hold"/>
                                        <p:tgtEl>
                                          <p:spTgt spid="40"/>
                                        </p:tgtEl>
                                        <p:attrNameLst>
                                          <p:attrName>ppt_w</p:attrName>
                                        </p:attrNameLst>
                                      </p:cBhvr>
                                      <p:tavLst>
                                        <p:tav tm="0" fmla="#ppt_w*sin(2.5*pi*$)">
                                          <p:val>
                                            <p:fltVal val="0"/>
                                          </p:val>
                                        </p:tav>
                                        <p:tav tm="100000">
                                          <p:val>
                                            <p:fltVal val="1"/>
                                          </p:val>
                                        </p:tav>
                                      </p:tavLst>
                                    </p:anim>
                                    <p:anim calcmode="lin" valueType="num">
                                      <p:cBhvr>
                                        <p:cTn id="27" dur="2000" fill="hold"/>
                                        <p:tgtEl>
                                          <p:spTgt spid="40"/>
                                        </p:tgtEl>
                                        <p:attrNameLst>
                                          <p:attrName>ppt_h</p:attrName>
                                        </p:attrNameLst>
                                      </p:cBhvr>
                                      <p:tavLst>
                                        <p:tav tm="0">
                                          <p:val>
                                            <p:strVal val="#ppt_h"/>
                                          </p:val>
                                        </p:tav>
                                        <p:tav tm="100000">
                                          <p:val>
                                            <p:strVal val="#ppt_h"/>
                                          </p:val>
                                        </p:tav>
                                      </p:tavLst>
                                    </p:anim>
                                  </p:childTnLst>
                                </p:cTn>
                              </p:par>
                              <p:par>
                                <p:cTn id="28" presetID="10" presetClass="entr" presetSubtype="0" repeatCount="indefinite"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par>
                                <p:cTn id="64" presetID="1" presetClass="exit" presetSubtype="0" fill="hold" grpId="1" nodeType="withEffect">
                                  <p:stCondLst>
                                    <p:cond delay="0"/>
                                  </p:stCondLst>
                                  <p:childTnLst>
                                    <p:set>
                                      <p:cBhvr>
                                        <p:cTn id="65" dur="1" fill="hold">
                                          <p:stCondLst>
                                            <p:cond delay="0"/>
                                          </p:stCondLst>
                                        </p:cTn>
                                        <p:tgtEl>
                                          <p:spTgt spid="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fade">
                                      <p:cBhvr>
                                        <p:cTn id="70" dur="1000"/>
                                        <p:tgtEl>
                                          <p:spTgt spid="7"/>
                                        </p:tgtEl>
                                      </p:cBhvr>
                                    </p:animEffect>
                                    <p:anim calcmode="lin" valueType="num">
                                      <p:cBhvr>
                                        <p:cTn id="71" dur="1000" fill="hold"/>
                                        <p:tgtEl>
                                          <p:spTgt spid="7"/>
                                        </p:tgtEl>
                                        <p:attrNameLst>
                                          <p:attrName>ppt_x</p:attrName>
                                        </p:attrNameLst>
                                      </p:cBhvr>
                                      <p:tavLst>
                                        <p:tav tm="0">
                                          <p:val>
                                            <p:strVal val="#ppt_x"/>
                                          </p:val>
                                        </p:tav>
                                        <p:tav tm="100000">
                                          <p:val>
                                            <p:strVal val="#ppt_x"/>
                                          </p:val>
                                        </p:tav>
                                      </p:tavLst>
                                    </p:anim>
                                    <p:anim calcmode="lin" valueType="num">
                                      <p:cBhvr>
                                        <p:cTn id="72" dur="1000" fill="hold"/>
                                        <p:tgtEl>
                                          <p:spTgt spid="7"/>
                                        </p:tgtEl>
                                        <p:attrNameLst>
                                          <p:attrName>ppt_y</p:attrName>
                                        </p:attrNameLst>
                                      </p:cBhvr>
                                      <p:tavLst>
                                        <p:tav tm="0">
                                          <p:val>
                                            <p:strVal val="#ppt_y+.1"/>
                                          </p:val>
                                        </p:tav>
                                        <p:tav tm="100000">
                                          <p:val>
                                            <p:strVal val="#ppt_y"/>
                                          </p:val>
                                        </p:tav>
                                      </p:tavLst>
                                    </p:anim>
                                  </p:childTnLst>
                                </p:cTn>
                              </p:par>
                              <p:par>
                                <p:cTn id="73" presetID="1" presetClass="exit" presetSubtype="0" fill="hold" grpId="1" nodeType="withEffect">
                                  <p:stCondLst>
                                    <p:cond delay="0"/>
                                  </p:stCondLst>
                                  <p:childTnLst>
                                    <p:set>
                                      <p:cBhvr>
                                        <p:cTn id="74" dur="1" fill="hold">
                                          <p:stCondLst>
                                            <p:cond delay="0"/>
                                          </p:stCondLst>
                                        </p:cTn>
                                        <p:tgtEl>
                                          <p:spTgt spid="5"/>
                                        </p:tgtEl>
                                        <p:attrNameLst>
                                          <p:attrName>style.visibility</p:attrName>
                                        </p:attrNameLst>
                                      </p:cBhvr>
                                      <p:to>
                                        <p:strVal val="hidden"/>
                                      </p:to>
                                    </p:set>
                                  </p:childTnLst>
                                </p:cTn>
                              </p:par>
                              <p:par>
                                <p:cTn id="75" presetID="1" presetClass="entr" presetSubtype="0" fill="hold" grpId="2" nodeType="withEffect">
                                  <p:stCondLst>
                                    <p:cond delay="0"/>
                                  </p:stCondLst>
                                  <p:childTnLst>
                                    <p:set>
                                      <p:cBhvr>
                                        <p:cTn id="76" dur="1" fill="hold">
                                          <p:stCondLst>
                                            <p:cond delay="0"/>
                                          </p:stCondLst>
                                        </p:cTn>
                                        <p:tgtEl>
                                          <p:spTgt spid="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fade">
                                      <p:cBhvr>
                                        <p:cTn id="81" dur="1000"/>
                                        <p:tgtEl>
                                          <p:spTgt spid="6"/>
                                        </p:tgtEl>
                                      </p:cBhvr>
                                    </p:animEffect>
                                    <p:anim calcmode="lin" valueType="num">
                                      <p:cBhvr>
                                        <p:cTn id="82" dur="1000" fill="hold"/>
                                        <p:tgtEl>
                                          <p:spTgt spid="6"/>
                                        </p:tgtEl>
                                        <p:attrNameLst>
                                          <p:attrName>ppt_x</p:attrName>
                                        </p:attrNameLst>
                                      </p:cBhvr>
                                      <p:tavLst>
                                        <p:tav tm="0">
                                          <p:val>
                                            <p:strVal val="#ppt_x"/>
                                          </p:val>
                                        </p:tav>
                                        <p:tav tm="100000">
                                          <p:val>
                                            <p:strVal val="#ppt_x"/>
                                          </p:val>
                                        </p:tav>
                                      </p:tavLst>
                                    </p:anim>
                                    <p:anim calcmode="lin" valueType="num">
                                      <p:cBhvr>
                                        <p:cTn id="83" dur="1000" fill="hold"/>
                                        <p:tgtEl>
                                          <p:spTgt spid="6"/>
                                        </p:tgtEl>
                                        <p:attrNameLst>
                                          <p:attrName>ppt_y</p:attrName>
                                        </p:attrNameLst>
                                      </p:cBhvr>
                                      <p:tavLst>
                                        <p:tav tm="0">
                                          <p:val>
                                            <p:strVal val="#ppt_y+.1"/>
                                          </p:val>
                                        </p:tav>
                                        <p:tav tm="100000">
                                          <p:val>
                                            <p:strVal val="#ppt_y"/>
                                          </p:val>
                                        </p:tav>
                                      </p:tavLst>
                                    </p:anim>
                                  </p:childTnLst>
                                </p:cTn>
                              </p:par>
                              <p:par>
                                <p:cTn id="84" presetID="1" presetClass="exit" presetSubtype="0" fill="hold" grpId="1" nodeType="withEffect">
                                  <p:stCondLst>
                                    <p:cond delay="0"/>
                                  </p:stCondLst>
                                  <p:childTnLst>
                                    <p:set>
                                      <p:cBhvr>
                                        <p:cTn id="85" dur="1" fill="hold">
                                          <p:stCondLst>
                                            <p:cond delay="0"/>
                                          </p:stCondLst>
                                        </p:cTn>
                                        <p:tgtEl>
                                          <p:spTgt spid="4"/>
                                        </p:tgtEl>
                                        <p:attrNameLst>
                                          <p:attrName>style.visibility</p:attrName>
                                        </p:attrNameLst>
                                      </p:cBhvr>
                                      <p:to>
                                        <p:strVal val="hidden"/>
                                      </p:to>
                                    </p:set>
                                  </p:childTnLst>
                                </p:cTn>
                              </p:par>
                              <p:par>
                                <p:cTn id="86" presetID="1" presetClass="entr" presetSubtype="0" fill="hold" grpId="3" nodeType="withEffect">
                                  <p:stCondLst>
                                    <p:cond delay="0"/>
                                  </p:stCondLst>
                                  <p:childTnLst>
                                    <p:set>
                                      <p:cBhvr>
                                        <p:cTn id="87" dur="1" fill="hold">
                                          <p:stCondLst>
                                            <p:cond delay="0"/>
                                          </p:stCondLst>
                                        </p:cTn>
                                        <p:tgtEl>
                                          <p:spTgt spid="5"/>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1000"/>
                                        <p:tgtEl>
                                          <p:spTgt spid="27"/>
                                        </p:tgtEl>
                                      </p:cBhvr>
                                    </p:animEffect>
                                    <p:anim calcmode="lin" valueType="num">
                                      <p:cBhvr>
                                        <p:cTn id="93" dur="1000" fill="hold"/>
                                        <p:tgtEl>
                                          <p:spTgt spid="27"/>
                                        </p:tgtEl>
                                        <p:attrNameLst>
                                          <p:attrName>ppt_x</p:attrName>
                                        </p:attrNameLst>
                                      </p:cBhvr>
                                      <p:tavLst>
                                        <p:tav tm="0">
                                          <p:val>
                                            <p:strVal val="#ppt_x"/>
                                          </p:val>
                                        </p:tav>
                                        <p:tav tm="100000">
                                          <p:val>
                                            <p:strVal val="#ppt_x"/>
                                          </p:val>
                                        </p:tav>
                                      </p:tavLst>
                                    </p:anim>
                                    <p:anim calcmode="lin" valueType="num">
                                      <p:cBhvr>
                                        <p:cTn id="9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7" grpId="0" animBg="1"/>
      <p:bldP spid="18" grpId="0" animBg="1"/>
      <p:bldP spid="19" grpId="0" animBg="1"/>
      <p:bldP spid="20" grpId="0" animBg="1"/>
      <p:bldP spid="24" grpId="0" animBg="1"/>
      <p:bldP spid="25" grpId="0" animBg="1"/>
      <p:bldP spid="39" grpId="0" animBg="1"/>
      <p:bldP spid="40" grpId="0" animBg="1"/>
      <p:bldP spid="15" grpId="0"/>
      <p:bldP spid="27" grpId="0"/>
      <p:bldP spid="4" grpId="0" animBg="1"/>
      <p:bldP spid="4" grpId="1" animBg="1"/>
      <p:bldP spid="5" grpId="0" animBg="1"/>
      <p:bldP spid="5" grpId="1" animBg="1"/>
      <p:bldP spid="5" grpId="3" animBg="1"/>
      <p:bldP spid="6" grpId="0"/>
      <p:bldP spid="7" grpId="0"/>
      <p:bldP spid="8" grpId="0"/>
      <p:bldP spid="9" grpId="0" animBg="1"/>
      <p:bldP spid="9" grpId="1" animBg="1"/>
      <p:bldP spid="9"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16B8F"/>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706958" y="221522"/>
            <a:ext cx="776689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Xác định nhiệm vụ cần tìm tòi khám phá</a:t>
            </a:r>
            <a:endPar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17" name="Freeform: Shape 16">
            <a:extLst>
              <a:ext uri="{FF2B5EF4-FFF2-40B4-BE49-F238E27FC236}">
                <a16:creationId xmlns:a16="http://schemas.microsoft.com/office/drawing/2014/main" id="{71827DC9-E01B-C34A-FB9C-468ED69CF020}"/>
              </a:ext>
            </a:extLst>
          </p:cNvPr>
          <p:cNvSpPr/>
          <p:nvPr/>
        </p:nvSpPr>
        <p:spPr>
          <a:xfrm>
            <a:off x="6962260" y="1547280"/>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a:effectLst>
            <a:outerShdw blurRad="149987" dist="250190" dir="8460000" algn="ctr">
              <a:srgbClr val="000000">
                <a:alpha val="28000"/>
              </a:srgbClr>
            </a:outerShdw>
          </a:effectLst>
          <a:scene3d>
            <a:camera prst="orthographicFront">
              <a:rot lat="0" lon="0" rev="0"/>
            </a:camera>
            <a:lightRig rig="flat" dir="t"/>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Freeform: Shape 17">
            <a:extLst>
              <a:ext uri="{FF2B5EF4-FFF2-40B4-BE49-F238E27FC236}">
                <a16:creationId xmlns:a16="http://schemas.microsoft.com/office/drawing/2014/main" id="{F3D9A127-84F7-7310-16F8-702AFD8ED9CD}"/>
              </a:ext>
            </a:extLst>
          </p:cNvPr>
          <p:cNvSpPr/>
          <p:nvPr/>
        </p:nvSpPr>
        <p:spPr>
          <a:xfrm>
            <a:off x="8701534" y="2468897"/>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Freeform: Shape 18">
            <a:extLst>
              <a:ext uri="{FF2B5EF4-FFF2-40B4-BE49-F238E27FC236}">
                <a16:creationId xmlns:a16="http://schemas.microsoft.com/office/drawing/2014/main" id="{CEE5D160-FC3E-86F6-F4C4-7FF475733D1E}"/>
              </a:ext>
            </a:extLst>
          </p:cNvPr>
          <p:cNvSpPr/>
          <p:nvPr/>
        </p:nvSpPr>
        <p:spPr>
          <a:xfrm>
            <a:off x="8701534" y="359239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reeform: Shape 19">
            <a:extLst>
              <a:ext uri="{FF2B5EF4-FFF2-40B4-BE49-F238E27FC236}">
                <a16:creationId xmlns:a16="http://schemas.microsoft.com/office/drawing/2014/main" id="{EFDFE2E5-B94F-8DB6-D186-62B4BFFFEF08}"/>
              </a:ext>
            </a:extLst>
          </p:cNvPr>
          <p:cNvSpPr/>
          <p:nvPr/>
        </p:nvSpPr>
        <p:spPr>
          <a:xfrm>
            <a:off x="8701534" y="477737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7E403897-47B0-CA09-0B83-35A76E1C177E}"/>
              </a:ext>
            </a:extLst>
          </p:cNvPr>
          <p:cNvSpPr/>
          <p:nvPr/>
        </p:nvSpPr>
        <p:spPr>
          <a:xfrm>
            <a:off x="8608700" y="1815523"/>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Oval 24">
            <a:extLst>
              <a:ext uri="{FF2B5EF4-FFF2-40B4-BE49-F238E27FC236}">
                <a16:creationId xmlns:a16="http://schemas.microsoft.com/office/drawing/2014/main" id="{2910FED1-41B6-3F75-67CE-6A4BDEBE5537}"/>
              </a:ext>
            </a:extLst>
          </p:cNvPr>
          <p:cNvSpPr/>
          <p:nvPr/>
        </p:nvSpPr>
        <p:spPr>
          <a:xfrm>
            <a:off x="8790222" y="1906428"/>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a:extLst>
              <a:ext uri="{FF2B5EF4-FFF2-40B4-BE49-F238E27FC236}">
                <a16:creationId xmlns:a16="http://schemas.microsoft.com/office/drawing/2014/main" id="{BE1050A3-4898-6550-7C5F-0F71FC9D8FD2}"/>
              </a:ext>
            </a:extLst>
          </p:cNvPr>
          <p:cNvSpPr/>
          <p:nvPr/>
        </p:nvSpPr>
        <p:spPr>
          <a:xfrm>
            <a:off x="9726254" y="1773326"/>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Oval 39">
            <a:extLst>
              <a:ext uri="{FF2B5EF4-FFF2-40B4-BE49-F238E27FC236}">
                <a16:creationId xmlns:a16="http://schemas.microsoft.com/office/drawing/2014/main" id="{71EF151F-21CF-3F97-8859-917F74AEC32B}"/>
              </a:ext>
            </a:extLst>
          </p:cNvPr>
          <p:cNvSpPr/>
          <p:nvPr/>
        </p:nvSpPr>
        <p:spPr>
          <a:xfrm>
            <a:off x="9907776" y="1853198"/>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CE81D62A-EF0A-D216-1335-72CDDE02C852}"/>
              </a:ext>
            </a:extLst>
          </p:cNvPr>
          <p:cNvSpPr txBox="1"/>
          <p:nvPr/>
        </p:nvSpPr>
        <p:spPr>
          <a:xfrm>
            <a:off x="1031208" y="1352613"/>
            <a:ext cx="6591048"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Black" panose="02000000000000000000" pitchFamily="2" charset="0"/>
                <a:ea typeface="Roboto Black" panose="02000000000000000000" pitchFamily="2" charset="0"/>
              </a:rPr>
              <a:t>Các nguyên tắc hoạt động để điều tiết giao thông hiệu quả của hệ thống đèn giao thông</a:t>
            </a:r>
          </a:p>
        </p:txBody>
      </p:sp>
      <p:sp>
        <p:nvSpPr>
          <p:cNvPr id="15" name="TextBox 14">
            <a:extLst>
              <a:ext uri="{FF2B5EF4-FFF2-40B4-BE49-F238E27FC236}">
                <a16:creationId xmlns:a16="http://schemas.microsoft.com/office/drawing/2014/main" id="{EEF22693-5C01-9A37-45B2-7EBADCC0CD48}"/>
              </a:ext>
            </a:extLst>
          </p:cNvPr>
          <p:cNvSpPr txBox="1"/>
          <p:nvPr/>
        </p:nvSpPr>
        <p:spPr>
          <a:xfrm>
            <a:off x="5050545" y="2528638"/>
            <a:ext cx="1911715" cy="292387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r">
              <a:defRPr/>
            </a:pPr>
            <a:r>
              <a:rPr lang="vi-VN" b="0">
                <a:solidFill>
                  <a:schemeClr val="bg1"/>
                </a:solidFill>
                <a:latin typeface="Roboto" panose="02000000000000000000" pitchFamily="2" charset="0"/>
                <a:ea typeface="Roboto" panose="02000000000000000000" pitchFamily="2" charset="0"/>
              </a:rPr>
              <a:t>Khi </a:t>
            </a:r>
            <a:r>
              <a:rPr lang="vi-VN" sz="2800">
                <a:solidFill>
                  <a:srgbClr val="00FF01"/>
                </a:solidFill>
                <a:latin typeface="Roboto" panose="02000000000000000000" pitchFamily="2" charset="0"/>
                <a:ea typeface="Roboto" panose="02000000000000000000" pitchFamily="2" charset="0"/>
              </a:rPr>
              <a:t>chiều A</a:t>
            </a:r>
            <a:r>
              <a:rPr lang="vi-VN" b="0">
                <a:solidFill>
                  <a:schemeClr val="bg1"/>
                </a:solidFill>
                <a:latin typeface="Roboto" panose="02000000000000000000" pitchFamily="2" charset="0"/>
                <a:ea typeface="Roboto" panose="02000000000000000000" pitchFamily="2" charset="0"/>
              </a:rPr>
              <a:t> chuyển </a:t>
            </a:r>
          </a:p>
          <a:p>
            <a:pPr lvl="0" algn="r">
              <a:defRPr/>
            </a:pPr>
            <a:r>
              <a:rPr lang="vi-VN" sz="2800">
                <a:solidFill>
                  <a:srgbClr val="00FF01"/>
                </a:solidFill>
                <a:latin typeface="Roboto" panose="02000000000000000000" pitchFamily="2" charset="0"/>
                <a:ea typeface="Roboto" panose="02000000000000000000" pitchFamily="2" charset="0"/>
              </a:rPr>
              <a:t>đèn xanh </a:t>
            </a:r>
            <a:r>
              <a:rPr lang="vi-VN" b="0">
                <a:solidFill>
                  <a:schemeClr val="bg1"/>
                </a:solidFill>
                <a:latin typeface="Roboto" panose="02000000000000000000" pitchFamily="2" charset="0"/>
                <a:ea typeface="Roboto" panose="02000000000000000000" pitchFamily="2" charset="0"/>
              </a:rPr>
              <a:t>thì </a:t>
            </a:r>
          </a:p>
          <a:p>
            <a:pPr lvl="0" algn="r">
              <a:defRPr/>
            </a:pPr>
            <a:r>
              <a:rPr lang="vi-VN" sz="2800">
                <a:solidFill>
                  <a:srgbClr val="FF0000"/>
                </a:solidFill>
                <a:latin typeface="Roboto" panose="02000000000000000000" pitchFamily="2" charset="0"/>
                <a:ea typeface="Roboto" panose="02000000000000000000" pitchFamily="2" charset="0"/>
              </a:rPr>
              <a:t>chiều B</a:t>
            </a:r>
            <a:r>
              <a:rPr lang="vi-VN" b="0">
                <a:solidFill>
                  <a:schemeClr val="bg1"/>
                </a:solidFill>
                <a:latin typeface="Roboto" panose="02000000000000000000" pitchFamily="2" charset="0"/>
                <a:ea typeface="Roboto" panose="02000000000000000000" pitchFamily="2" charset="0"/>
              </a:rPr>
              <a:t> chuyển </a:t>
            </a:r>
          </a:p>
          <a:p>
            <a:pPr lvl="0" algn="r">
              <a:defRPr/>
            </a:pPr>
            <a:r>
              <a:rPr lang="vi-VN" sz="2800">
                <a:solidFill>
                  <a:srgbClr val="FF0000"/>
                </a:solidFill>
                <a:latin typeface="Roboto" panose="02000000000000000000" pitchFamily="2" charset="0"/>
                <a:ea typeface="Roboto" panose="02000000000000000000" pitchFamily="2" charset="0"/>
              </a:rPr>
              <a:t>đèn đỏ</a:t>
            </a:r>
          </a:p>
        </p:txBody>
      </p:sp>
      <p:sp>
        <p:nvSpPr>
          <p:cNvPr id="27" name="TextBox 26">
            <a:extLst>
              <a:ext uri="{FF2B5EF4-FFF2-40B4-BE49-F238E27FC236}">
                <a16:creationId xmlns:a16="http://schemas.microsoft.com/office/drawing/2014/main" id="{1F95A01A-2B01-FEC0-E086-8ED9A829D0E6}"/>
              </a:ext>
            </a:extLst>
          </p:cNvPr>
          <p:cNvSpPr txBox="1"/>
          <p:nvPr/>
        </p:nvSpPr>
        <p:spPr>
          <a:xfrm>
            <a:off x="420377" y="5647182"/>
            <a:ext cx="7152715"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panose="02000000000000000000" pitchFamily="2" charset="0"/>
                <a:ea typeface="Roboto" panose="02000000000000000000" pitchFamily="2" charset="0"/>
              </a:rPr>
              <a:t>Giả sử đường A giao với đường B tại ngã tư. Để tránh va chạm giữa các xe và ùn tắc giao thông thì</a:t>
            </a:r>
          </a:p>
        </p:txBody>
      </p:sp>
      <p:pic>
        <p:nvPicPr>
          <p:cNvPr id="3" name="Picture 2">
            <a:extLst>
              <a:ext uri="{FF2B5EF4-FFF2-40B4-BE49-F238E27FC236}">
                <a16:creationId xmlns:a16="http://schemas.microsoft.com/office/drawing/2014/main" id="{956CEFE4-7733-F1E9-5682-F0B36BAE9D62}"/>
              </a:ext>
            </a:extLst>
          </p:cNvPr>
          <p:cNvPicPr>
            <a:picLocks noChangeAspect="1"/>
          </p:cNvPicPr>
          <p:nvPr/>
        </p:nvPicPr>
        <p:blipFill>
          <a:blip r:embed="rId4">
            <a:extLst>
              <a:ext uri="{28A0092B-C50C-407E-A947-70E740481C1C}">
                <a14:useLocalDpi xmlns:a14="http://schemas.microsoft.com/office/drawing/2010/main" val="0"/>
              </a:ext>
            </a:extLst>
          </a:blip>
          <a:srcRect l="11688" r="11688"/>
          <a:stretch/>
        </p:blipFill>
        <p:spPr>
          <a:xfrm>
            <a:off x="2127748" y="2633794"/>
            <a:ext cx="2922797" cy="2563203"/>
          </a:xfrm>
          <a:prstGeom prst="round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1B838434-7289-C90A-82C7-7D17B73CDFE2}"/>
              </a:ext>
            </a:extLst>
          </p:cNvPr>
          <p:cNvSpPr txBox="1"/>
          <p:nvPr/>
        </p:nvSpPr>
        <p:spPr>
          <a:xfrm>
            <a:off x="-1999" y="2449941"/>
            <a:ext cx="1981591" cy="255454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r">
              <a:defRPr/>
            </a:pPr>
            <a:r>
              <a:rPr lang="vi-VN" b="0">
                <a:solidFill>
                  <a:schemeClr val="bg1"/>
                </a:solidFill>
                <a:latin typeface="Roboto" panose="02000000000000000000" pitchFamily="2" charset="0"/>
                <a:ea typeface="Roboto" panose="02000000000000000000" pitchFamily="2" charset="0"/>
              </a:rPr>
              <a:t>Khi </a:t>
            </a:r>
            <a:r>
              <a:rPr lang="vi-VN" sz="2800">
                <a:solidFill>
                  <a:srgbClr val="FF0000"/>
                </a:solidFill>
                <a:latin typeface="Roboto" panose="02000000000000000000" pitchFamily="2" charset="0"/>
                <a:ea typeface="Roboto" panose="02000000000000000000" pitchFamily="2" charset="0"/>
              </a:rPr>
              <a:t>chiều A</a:t>
            </a:r>
            <a:r>
              <a:rPr lang="vi-VN" b="0">
                <a:solidFill>
                  <a:schemeClr val="bg1"/>
                </a:solidFill>
                <a:latin typeface="Roboto" panose="02000000000000000000" pitchFamily="2" charset="0"/>
                <a:ea typeface="Roboto" panose="02000000000000000000" pitchFamily="2" charset="0"/>
              </a:rPr>
              <a:t> là </a:t>
            </a:r>
            <a:r>
              <a:rPr lang="vi-VN" sz="2800">
                <a:solidFill>
                  <a:srgbClr val="FF0000"/>
                </a:solidFill>
                <a:latin typeface="Roboto" panose="02000000000000000000" pitchFamily="2" charset="0"/>
                <a:ea typeface="Roboto" panose="02000000000000000000" pitchFamily="2" charset="0"/>
              </a:rPr>
              <a:t>đèn đỏ </a:t>
            </a:r>
            <a:r>
              <a:rPr lang="vi-VN" b="0">
                <a:solidFill>
                  <a:schemeClr val="bg1"/>
                </a:solidFill>
                <a:latin typeface="Roboto" panose="02000000000000000000" pitchFamily="2" charset="0"/>
                <a:ea typeface="Roboto" panose="02000000000000000000" pitchFamily="2" charset="0"/>
              </a:rPr>
              <a:t>thì </a:t>
            </a:r>
          </a:p>
          <a:p>
            <a:pPr lvl="0" algn="r">
              <a:defRPr/>
            </a:pPr>
            <a:r>
              <a:rPr lang="vi-VN" sz="2800">
                <a:solidFill>
                  <a:srgbClr val="00FF01"/>
                </a:solidFill>
                <a:latin typeface="Roboto" panose="02000000000000000000" pitchFamily="2" charset="0"/>
                <a:ea typeface="Roboto" panose="02000000000000000000" pitchFamily="2" charset="0"/>
              </a:rPr>
              <a:t>chiều B</a:t>
            </a:r>
            <a:r>
              <a:rPr lang="vi-VN">
                <a:solidFill>
                  <a:srgbClr val="00FF01"/>
                </a:solidFill>
                <a:latin typeface="Roboto" panose="02000000000000000000" pitchFamily="2" charset="0"/>
                <a:ea typeface="Roboto" panose="02000000000000000000" pitchFamily="2" charset="0"/>
              </a:rPr>
              <a:t> </a:t>
            </a:r>
          </a:p>
          <a:p>
            <a:pPr lvl="0" algn="r">
              <a:defRPr/>
            </a:pPr>
            <a:r>
              <a:rPr lang="vi-VN" b="0">
                <a:solidFill>
                  <a:schemeClr val="bg1"/>
                </a:solidFill>
                <a:latin typeface="Roboto" panose="02000000000000000000" pitchFamily="2" charset="0"/>
                <a:ea typeface="Roboto" panose="02000000000000000000" pitchFamily="2" charset="0"/>
              </a:rPr>
              <a:t>phải là </a:t>
            </a:r>
          </a:p>
          <a:p>
            <a:pPr lvl="0" algn="r">
              <a:defRPr/>
            </a:pPr>
            <a:r>
              <a:rPr lang="vi-VN" sz="2800">
                <a:solidFill>
                  <a:srgbClr val="00FF01"/>
                </a:solidFill>
                <a:latin typeface="Roboto" panose="02000000000000000000" pitchFamily="2" charset="0"/>
                <a:ea typeface="Roboto" panose="02000000000000000000" pitchFamily="2" charset="0"/>
              </a:rPr>
              <a:t>đèn xanh</a:t>
            </a:r>
          </a:p>
        </p:txBody>
      </p:sp>
    </p:spTree>
    <p:extLst>
      <p:ext uri="{BB962C8B-B14F-4D97-AF65-F5344CB8AC3E}">
        <p14:creationId xmlns:p14="http://schemas.microsoft.com/office/powerpoint/2010/main" val="411095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45" presetClass="entr" presetSubtype="0" repeatCount="indefinite"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anim calcmode="lin" valueType="num">
                                      <p:cBhvr>
                                        <p:cTn id="18" dur="2000" fill="hold"/>
                                        <p:tgtEl>
                                          <p:spTgt spid="25"/>
                                        </p:tgtEl>
                                        <p:attrNameLst>
                                          <p:attrName>ppt_w</p:attrName>
                                        </p:attrNameLst>
                                      </p:cBhvr>
                                      <p:tavLst>
                                        <p:tav tm="0" fmla="#ppt_w*sin(2.5*pi*$)">
                                          <p:val>
                                            <p:fltVal val="0"/>
                                          </p:val>
                                        </p:tav>
                                        <p:tav tm="100000">
                                          <p:val>
                                            <p:fltVal val="1"/>
                                          </p:val>
                                        </p:tav>
                                      </p:tavLst>
                                    </p:anim>
                                    <p:anim calcmode="lin" valueType="num">
                                      <p:cBhvr>
                                        <p:cTn id="19" dur="2000" fill="hold"/>
                                        <p:tgtEl>
                                          <p:spTgt spid="25"/>
                                        </p:tgtEl>
                                        <p:attrNameLst>
                                          <p:attrName>ppt_h</p:attrName>
                                        </p:attrNameLst>
                                      </p:cBhvr>
                                      <p:tavLst>
                                        <p:tav tm="0">
                                          <p:val>
                                            <p:strVal val="#ppt_h"/>
                                          </p:val>
                                        </p:tav>
                                        <p:tav tm="100000">
                                          <p:val>
                                            <p:strVal val="#ppt_h"/>
                                          </p:val>
                                        </p:tav>
                                      </p:tavLst>
                                    </p:anim>
                                  </p:childTnLst>
                                </p:cTn>
                              </p:par>
                              <p:par>
                                <p:cTn id="20" presetID="10" presetClass="entr" presetSubtype="0" repeatCount="indefinite"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45" presetClass="entr" presetSubtype="0" repeatCount="indefinite"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000"/>
                                        <p:tgtEl>
                                          <p:spTgt spid="40"/>
                                        </p:tgtEl>
                                      </p:cBhvr>
                                    </p:animEffect>
                                    <p:anim calcmode="lin" valueType="num">
                                      <p:cBhvr>
                                        <p:cTn id="26" dur="2000" fill="hold"/>
                                        <p:tgtEl>
                                          <p:spTgt spid="40"/>
                                        </p:tgtEl>
                                        <p:attrNameLst>
                                          <p:attrName>ppt_w</p:attrName>
                                        </p:attrNameLst>
                                      </p:cBhvr>
                                      <p:tavLst>
                                        <p:tav tm="0" fmla="#ppt_w*sin(2.5*pi*$)">
                                          <p:val>
                                            <p:fltVal val="0"/>
                                          </p:val>
                                        </p:tav>
                                        <p:tav tm="100000">
                                          <p:val>
                                            <p:fltVal val="1"/>
                                          </p:val>
                                        </p:tav>
                                      </p:tavLst>
                                    </p:anim>
                                    <p:anim calcmode="lin" valueType="num">
                                      <p:cBhvr>
                                        <p:cTn id="27" dur="2000" fill="hold"/>
                                        <p:tgtEl>
                                          <p:spTgt spid="40"/>
                                        </p:tgtEl>
                                        <p:attrNameLst>
                                          <p:attrName>ppt_h</p:attrName>
                                        </p:attrNameLst>
                                      </p:cBhvr>
                                      <p:tavLst>
                                        <p:tav tm="0">
                                          <p:val>
                                            <p:strVal val="#ppt_h"/>
                                          </p:val>
                                        </p:tav>
                                        <p:tav tm="100000">
                                          <p:val>
                                            <p:strVal val="#ppt_h"/>
                                          </p:val>
                                        </p:tav>
                                      </p:tavLst>
                                    </p:anim>
                                  </p:childTnLst>
                                </p:cTn>
                              </p:par>
                              <p:par>
                                <p:cTn id="28" presetID="10" presetClass="entr" presetSubtype="0" repeatCount="indefinite"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42"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par>
                                <p:cTn id="45" presetID="10" presetClass="entr" presetSubtype="0"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7" grpId="0" animBg="1"/>
      <p:bldP spid="18" grpId="0" animBg="1"/>
      <p:bldP spid="19" grpId="0" animBg="1"/>
      <p:bldP spid="20" grpId="0" animBg="1"/>
      <p:bldP spid="24" grpId="0" animBg="1"/>
      <p:bldP spid="25" grpId="0" animBg="1"/>
      <p:bldP spid="39" grpId="0" animBg="1"/>
      <p:bldP spid="40" grpId="0" animBg="1"/>
      <p:bldP spid="15" grpId="0"/>
      <p:bldP spid="27"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16B8F"/>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706958" y="221522"/>
            <a:ext cx="776689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Xác định nhiệm vụ cần tìm tòi khám phá</a:t>
            </a:r>
            <a:endPar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17" name="Freeform: Shape 16">
            <a:extLst>
              <a:ext uri="{FF2B5EF4-FFF2-40B4-BE49-F238E27FC236}">
                <a16:creationId xmlns:a16="http://schemas.microsoft.com/office/drawing/2014/main" id="{71827DC9-E01B-C34A-FB9C-468ED69CF020}"/>
              </a:ext>
            </a:extLst>
          </p:cNvPr>
          <p:cNvSpPr/>
          <p:nvPr/>
        </p:nvSpPr>
        <p:spPr>
          <a:xfrm>
            <a:off x="6962260" y="1547280"/>
            <a:ext cx="5023179" cy="5222207"/>
          </a:xfrm>
          <a:custGeom>
            <a:avLst/>
            <a:gdLst>
              <a:gd name="connsiteX0" fmla="*/ 4241687 w 5023179"/>
              <a:gd name="connsiteY0" fmla="*/ 0 h 5222207"/>
              <a:gd name="connsiteX1" fmla="*/ 4180372 w 5023179"/>
              <a:gd name="connsiteY1" fmla="*/ 1112428 h 5222207"/>
              <a:gd name="connsiteX2" fmla="*/ 4178021 w 5023179"/>
              <a:gd name="connsiteY2" fmla="*/ 1166243 h 5222207"/>
              <a:gd name="connsiteX3" fmla="*/ 4194297 w 5023179"/>
              <a:gd name="connsiteY3" fmla="*/ 1145966 h 5222207"/>
              <a:gd name="connsiteX4" fmla="*/ 4414634 w 5023179"/>
              <a:gd name="connsiteY4" fmla="*/ 903595 h 5222207"/>
              <a:gd name="connsiteX5" fmla="*/ 4712089 w 5023179"/>
              <a:gd name="connsiteY5" fmla="*/ 595122 h 5222207"/>
              <a:gd name="connsiteX6" fmla="*/ 4800224 w 5023179"/>
              <a:gd name="connsiteY6" fmla="*/ 275633 h 5222207"/>
              <a:gd name="connsiteX7" fmla="*/ 5020562 w 5023179"/>
              <a:gd name="connsiteY7" fmla="*/ 341734 h 5222207"/>
              <a:gd name="connsiteX8" fmla="*/ 4899376 w 5023179"/>
              <a:gd name="connsiteY8" fmla="*/ 661224 h 5222207"/>
              <a:gd name="connsiteX9" fmla="*/ 4579887 w 5023179"/>
              <a:gd name="connsiteY9" fmla="*/ 1002746 h 5222207"/>
              <a:gd name="connsiteX10" fmla="*/ 4216330 w 5023179"/>
              <a:gd name="connsiteY10" fmla="*/ 1311219 h 5222207"/>
              <a:gd name="connsiteX11" fmla="*/ 4170563 w 5023179"/>
              <a:gd name="connsiteY11" fmla="*/ 1336938 h 5222207"/>
              <a:gd name="connsiteX12" fmla="*/ 4131498 w 5023179"/>
              <a:gd name="connsiteY12" fmla="*/ 2231074 h 5222207"/>
              <a:gd name="connsiteX13" fmla="*/ 4021308 w 5023179"/>
              <a:gd name="connsiteY13" fmla="*/ 4462148 h 5222207"/>
              <a:gd name="connsiteX14" fmla="*/ 2863748 w 5023179"/>
              <a:gd name="connsiteY14" fmla="*/ 4474896 h 5222207"/>
              <a:gd name="connsiteX15" fmla="*/ 2863748 w 5023179"/>
              <a:gd name="connsiteY15" fmla="*/ 4968677 h 5222207"/>
              <a:gd name="connsiteX16" fmla="*/ 2899587 w 5023179"/>
              <a:gd name="connsiteY16" fmla="*/ 4986174 h 5222207"/>
              <a:gd name="connsiteX17" fmla="*/ 2946375 w 5023179"/>
              <a:gd name="connsiteY17" fmla="*/ 5067970 h 5222207"/>
              <a:gd name="connsiteX18" fmla="*/ 2786630 w 5023179"/>
              <a:gd name="connsiteY18" fmla="*/ 5183647 h 5222207"/>
              <a:gd name="connsiteX19" fmla="*/ 2626885 w 5023179"/>
              <a:gd name="connsiteY19" fmla="*/ 5067970 h 5222207"/>
              <a:gd name="connsiteX20" fmla="*/ 2673673 w 5023179"/>
              <a:gd name="connsiteY20" fmla="*/ 4986174 h 5222207"/>
              <a:gd name="connsiteX21" fmla="*/ 2709512 w 5023179"/>
              <a:gd name="connsiteY21" fmla="*/ 4968677 h 5222207"/>
              <a:gd name="connsiteX22" fmla="*/ 2709512 w 5023179"/>
              <a:gd name="connsiteY22" fmla="*/ 4476594 h 5222207"/>
              <a:gd name="connsiteX23" fmla="*/ 1895828 w 5023179"/>
              <a:gd name="connsiteY23" fmla="*/ 4485555 h 5222207"/>
              <a:gd name="connsiteX24" fmla="*/ 1895828 w 5023179"/>
              <a:gd name="connsiteY24" fmla="*/ 5007237 h 5222207"/>
              <a:gd name="connsiteX25" fmla="*/ 1931667 w 5023179"/>
              <a:gd name="connsiteY25" fmla="*/ 5024734 h 5222207"/>
              <a:gd name="connsiteX26" fmla="*/ 1978455 w 5023179"/>
              <a:gd name="connsiteY26" fmla="*/ 5106530 h 5222207"/>
              <a:gd name="connsiteX27" fmla="*/ 1818710 w 5023179"/>
              <a:gd name="connsiteY27" fmla="*/ 5222207 h 5222207"/>
              <a:gd name="connsiteX28" fmla="*/ 1658965 w 5023179"/>
              <a:gd name="connsiteY28" fmla="*/ 5106530 h 5222207"/>
              <a:gd name="connsiteX29" fmla="*/ 1705753 w 5023179"/>
              <a:gd name="connsiteY29" fmla="*/ 5024734 h 5222207"/>
              <a:gd name="connsiteX30" fmla="*/ 1741592 w 5023179"/>
              <a:gd name="connsiteY30" fmla="*/ 5007237 h 5222207"/>
              <a:gd name="connsiteX31" fmla="*/ 1741592 w 5023179"/>
              <a:gd name="connsiteY31" fmla="*/ 4487254 h 5222207"/>
              <a:gd name="connsiteX32" fmla="*/ 1010535 w 5023179"/>
              <a:gd name="connsiteY32" fmla="*/ 4495304 h 5222207"/>
              <a:gd name="connsiteX33" fmla="*/ 1026069 w 5023179"/>
              <a:gd name="connsiteY33" fmla="*/ 1356719 h 5222207"/>
              <a:gd name="connsiteX34" fmla="*/ 1008036 w 5023179"/>
              <a:gd name="connsiteY34" fmla="*/ 1362719 h 5222207"/>
              <a:gd name="connsiteX35" fmla="*/ 96200 w 5023179"/>
              <a:gd name="connsiteY35" fmla="*/ 1549173 h 5222207"/>
              <a:gd name="connsiteX36" fmla="*/ 140267 w 5023179"/>
              <a:gd name="connsiteY36" fmla="*/ 1383920 h 5222207"/>
              <a:gd name="connsiteX37" fmla="*/ 1021341 w 5023179"/>
              <a:gd name="connsiteY37" fmla="*/ 1188085 h 5222207"/>
              <a:gd name="connsiteX38" fmla="*/ 1026906 w 5023179"/>
              <a:gd name="connsiteY38" fmla="*/ 1187673 h 5222207"/>
              <a:gd name="connsiteX39" fmla="*/ 1032456 w 5023179"/>
              <a:gd name="connsiteY39" fmla="*/ 66313 h 52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023179" h="5222207">
                <a:moveTo>
                  <a:pt x="4241687" y="0"/>
                </a:moveTo>
                <a:cubicBezTo>
                  <a:pt x="4217793" y="369083"/>
                  <a:pt x="4198046" y="740238"/>
                  <a:pt x="4180372" y="1112428"/>
                </a:cubicBezTo>
                <a:lnTo>
                  <a:pt x="4178021" y="1166243"/>
                </a:lnTo>
                <a:lnTo>
                  <a:pt x="4194297" y="1145966"/>
                </a:lnTo>
                <a:cubicBezTo>
                  <a:pt x="4253054" y="1072520"/>
                  <a:pt x="4328335" y="995402"/>
                  <a:pt x="4414634" y="903595"/>
                </a:cubicBezTo>
                <a:cubicBezTo>
                  <a:pt x="4500933" y="811788"/>
                  <a:pt x="4647824" y="699782"/>
                  <a:pt x="4712089" y="595122"/>
                </a:cubicBezTo>
                <a:cubicBezTo>
                  <a:pt x="4776354" y="490462"/>
                  <a:pt x="4748812" y="317864"/>
                  <a:pt x="4800224" y="275633"/>
                </a:cubicBezTo>
                <a:cubicBezTo>
                  <a:pt x="4851636" y="233402"/>
                  <a:pt x="5004037" y="277469"/>
                  <a:pt x="5020562" y="341734"/>
                </a:cubicBezTo>
                <a:cubicBezTo>
                  <a:pt x="5037087" y="405999"/>
                  <a:pt x="4972822" y="551055"/>
                  <a:pt x="4899376" y="661224"/>
                </a:cubicBezTo>
                <a:cubicBezTo>
                  <a:pt x="4825930" y="771393"/>
                  <a:pt x="4693728" y="894414"/>
                  <a:pt x="4579887" y="1002746"/>
                </a:cubicBezTo>
                <a:cubicBezTo>
                  <a:pt x="4466046" y="1111078"/>
                  <a:pt x="4302629" y="1254298"/>
                  <a:pt x="4216330" y="1311219"/>
                </a:cubicBezTo>
                <a:lnTo>
                  <a:pt x="4170563" y="1336938"/>
                </a:lnTo>
                <a:lnTo>
                  <a:pt x="4131498" y="2231074"/>
                </a:lnTo>
                <a:cubicBezTo>
                  <a:pt x="4100297" y="2977528"/>
                  <a:pt x="4069096" y="3723983"/>
                  <a:pt x="4021308" y="4462148"/>
                </a:cubicBezTo>
                <a:lnTo>
                  <a:pt x="2863748" y="4474896"/>
                </a:lnTo>
                <a:lnTo>
                  <a:pt x="2863748" y="4968677"/>
                </a:lnTo>
                <a:lnTo>
                  <a:pt x="2899587" y="4986174"/>
                </a:lnTo>
                <a:cubicBezTo>
                  <a:pt x="2928495" y="5007108"/>
                  <a:pt x="2946375" y="5036027"/>
                  <a:pt x="2946375" y="5067970"/>
                </a:cubicBezTo>
                <a:cubicBezTo>
                  <a:pt x="2946375" y="5131857"/>
                  <a:pt x="2874855" y="5183647"/>
                  <a:pt x="2786630" y="5183647"/>
                </a:cubicBezTo>
                <a:cubicBezTo>
                  <a:pt x="2698405" y="5183647"/>
                  <a:pt x="2626885" y="5131857"/>
                  <a:pt x="2626885" y="5067970"/>
                </a:cubicBezTo>
                <a:cubicBezTo>
                  <a:pt x="2626885" y="5036027"/>
                  <a:pt x="2644765" y="5007108"/>
                  <a:pt x="2673673" y="4986174"/>
                </a:cubicBezTo>
                <a:lnTo>
                  <a:pt x="2709512" y="4968677"/>
                </a:lnTo>
                <a:lnTo>
                  <a:pt x="2709512" y="4476594"/>
                </a:lnTo>
                <a:lnTo>
                  <a:pt x="1895828" y="4485555"/>
                </a:lnTo>
                <a:lnTo>
                  <a:pt x="1895828" y="5007237"/>
                </a:lnTo>
                <a:lnTo>
                  <a:pt x="1931667" y="5024734"/>
                </a:lnTo>
                <a:cubicBezTo>
                  <a:pt x="1960575" y="5045668"/>
                  <a:pt x="1978455" y="5074587"/>
                  <a:pt x="1978455" y="5106530"/>
                </a:cubicBezTo>
                <a:cubicBezTo>
                  <a:pt x="1978455" y="5170417"/>
                  <a:pt x="1906935" y="5222207"/>
                  <a:pt x="1818710" y="5222207"/>
                </a:cubicBezTo>
                <a:cubicBezTo>
                  <a:pt x="1730485" y="5222207"/>
                  <a:pt x="1658965" y="5170417"/>
                  <a:pt x="1658965" y="5106530"/>
                </a:cubicBezTo>
                <a:cubicBezTo>
                  <a:pt x="1658965" y="5074587"/>
                  <a:pt x="1676845" y="5045668"/>
                  <a:pt x="1705753" y="5024734"/>
                </a:cubicBezTo>
                <a:lnTo>
                  <a:pt x="1741592" y="5007237"/>
                </a:lnTo>
                <a:lnTo>
                  <a:pt x="1741592" y="4487254"/>
                </a:lnTo>
                <a:lnTo>
                  <a:pt x="1010535" y="4495304"/>
                </a:lnTo>
                <a:lnTo>
                  <a:pt x="1026069" y="1356719"/>
                </a:lnTo>
                <a:lnTo>
                  <a:pt x="1008036" y="1362719"/>
                </a:lnTo>
                <a:cubicBezTo>
                  <a:pt x="804550" y="1425879"/>
                  <a:pt x="237354" y="1544009"/>
                  <a:pt x="96200" y="1549173"/>
                </a:cubicBezTo>
                <a:cubicBezTo>
                  <a:pt x="-54364" y="1554681"/>
                  <a:pt x="-19477" y="1444513"/>
                  <a:pt x="140267" y="1383920"/>
                </a:cubicBezTo>
                <a:cubicBezTo>
                  <a:pt x="290027" y="1327114"/>
                  <a:pt x="830327" y="1207370"/>
                  <a:pt x="1021341" y="1188085"/>
                </a:cubicBezTo>
                <a:lnTo>
                  <a:pt x="1026906" y="1187673"/>
                </a:lnTo>
                <a:lnTo>
                  <a:pt x="1032456" y="66313"/>
                </a:lnTo>
                <a:close/>
              </a:path>
            </a:pathLst>
          </a:custGeom>
          <a:solidFill>
            <a:srgbClr val="9EC6DE"/>
          </a:solidFill>
          <a:ln>
            <a:noFill/>
          </a:ln>
          <a:effectLst>
            <a:outerShdw blurRad="149987" dist="250190" dir="8460000" algn="ctr">
              <a:srgbClr val="000000">
                <a:alpha val="28000"/>
              </a:srgbClr>
            </a:outerShdw>
          </a:effectLst>
          <a:scene3d>
            <a:camera prst="orthographicFront">
              <a:rot lat="0" lon="0" rev="0"/>
            </a:camera>
            <a:lightRig rig="flat" dir="t"/>
          </a:scene3d>
          <a:sp3d prstMaterial="plastic">
            <a:bevelT w="88900" h="889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vi-VN"/>
          </a:p>
        </p:txBody>
      </p:sp>
      <p:sp>
        <p:nvSpPr>
          <p:cNvPr id="18" name="Freeform: Shape 17">
            <a:extLst>
              <a:ext uri="{FF2B5EF4-FFF2-40B4-BE49-F238E27FC236}">
                <a16:creationId xmlns:a16="http://schemas.microsoft.com/office/drawing/2014/main" id="{F3D9A127-84F7-7310-16F8-702AFD8ED9CD}"/>
              </a:ext>
            </a:extLst>
          </p:cNvPr>
          <p:cNvSpPr/>
          <p:nvPr/>
        </p:nvSpPr>
        <p:spPr>
          <a:xfrm>
            <a:off x="8701534" y="2468897"/>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E00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Freeform: Shape 18">
            <a:extLst>
              <a:ext uri="{FF2B5EF4-FFF2-40B4-BE49-F238E27FC236}">
                <a16:creationId xmlns:a16="http://schemas.microsoft.com/office/drawing/2014/main" id="{CEE5D160-FC3E-86F6-F4C4-7FF475733D1E}"/>
              </a:ext>
            </a:extLst>
          </p:cNvPr>
          <p:cNvSpPr/>
          <p:nvPr/>
        </p:nvSpPr>
        <p:spPr>
          <a:xfrm>
            <a:off x="8701534" y="359239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FFFF00"/>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reeform: Shape 19">
            <a:extLst>
              <a:ext uri="{FF2B5EF4-FFF2-40B4-BE49-F238E27FC236}">
                <a16:creationId xmlns:a16="http://schemas.microsoft.com/office/drawing/2014/main" id="{EFDFE2E5-B94F-8DB6-D186-62B4BFFFEF08}"/>
              </a:ext>
            </a:extLst>
          </p:cNvPr>
          <p:cNvSpPr/>
          <p:nvPr/>
        </p:nvSpPr>
        <p:spPr>
          <a:xfrm>
            <a:off x="8701534" y="4777375"/>
            <a:ext cx="1676350" cy="1028434"/>
          </a:xfrm>
          <a:custGeom>
            <a:avLst/>
            <a:gdLst>
              <a:gd name="connsiteX0" fmla="*/ 32707 w 1490200"/>
              <a:gd name="connsiteY0" fmla="*/ 548104 h 984279"/>
              <a:gd name="connsiteX1" fmla="*/ 32707 w 1490200"/>
              <a:gd name="connsiteY1" fmla="*/ 162514 h 984279"/>
              <a:gd name="connsiteX2" fmla="*/ 451348 w 1490200"/>
              <a:gd name="connsiteY2" fmla="*/ 19295 h 984279"/>
              <a:gd name="connsiteX3" fmla="*/ 1145411 w 1490200"/>
              <a:gd name="connsiteY3" fmla="*/ 41329 h 984279"/>
              <a:gd name="connsiteX4" fmla="*/ 1431849 w 1490200"/>
              <a:gd name="connsiteY4" fmla="*/ 382851 h 984279"/>
              <a:gd name="connsiteX5" fmla="*/ 1409816 w 1490200"/>
              <a:gd name="connsiteY5" fmla="*/ 900644 h 984279"/>
              <a:gd name="connsiteX6" fmla="*/ 605584 w 1490200"/>
              <a:gd name="connsiteY6" fmla="*/ 966745 h 984279"/>
              <a:gd name="connsiteX7" fmla="*/ 76775 w 1490200"/>
              <a:gd name="connsiteY7" fmla="*/ 944712 h 984279"/>
              <a:gd name="connsiteX8" fmla="*/ 32707 w 1490200"/>
              <a:gd name="connsiteY8" fmla="*/ 548104 h 98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0200" h="984279">
                <a:moveTo>
                  <a:pt x="32707" y="548104"/>
                </a:moveTo>
                <a:cubicBezTo>
                  <a:pt x="25362" y="417738"/>
                  <a:pt x="-37066" y="250649"/>
                  <a:pt x="32707" y="162514"/>
                </a:cubicBezTo>
                <a:cubicBezTo>
                  <a:pt x="102480" y="74379"/>
                  <a:pt x="265897" y="39492"/>
                  <a:pt x="451348" y="19295"/>
                </a:cubicBezTo>
                <a:cubicBezTo>
                  <a:pt x="636799" y="-902"/>
                  <a:pt x="981994" y="-19264"/>
                  <a:pt x="1145411" y="41329"/>
                </a:cubicBezTo>
                <a:cubicBezTo>
                  <a:pt x="1308828" y="101922"/>
                  <a:pt x="1387782" y="239632"/>
                  <a:pt x="1431849" y="382851"/>
                </a:cubicBezTo>
                <a:cubicBezTo>
                  <a:pt x="1475917" y="526070"/>
                  <a:pt x="1547527" y="803328"/>
                  <a:pt x="1409816" y="900644"/>
                </a:cubicBezTo>
                <a:cubicBezTo>
                  <a:pt x="1272105" y="997960"/>
                  <a:pt x="827757" y="959400"/>
                  <a:pt x="605584" y="966745"/>
                </a:cubicBezTo>
                <a:cubicBezTo>
                  <a:pt x="383411" y="974090"/>
                  <a:pt x="172254" y="1012649"/>
                  <a:pt x="76775" y="944712"/>
                </a:cubicBezTo>
                <a:cubicBezTo>
                  <a:pt x="-18704" y="876775"/>
                  <a:pt x="40052" y="678470"/>
                  <a:pt x="32707" y="548104"/>
                </a:cubicBezTo>
                <a:close/>
              </a:path>
            </a:pathLst>
          </a:custGeom>
          <a:solidFill>
            <a:srgbClr val="00FF01"/>
          </a:solidFill>
          <a:ln>
            <a:noFill/>
          </a:ln>
          <a:effectLst>
            <a:glow>
              <a:schemeClr val="accent1">
                <a:alpha val="40000"/>
              </a:schemeClr>
            </a:glow>
            <a:reflection endPos="0" dir="5400000" sy="-100000" algn="bl" rotWithShape="0"/>
            <a:softEdge rad="304800"/>
          </a:effectLst>
          <a:scene3d>
            <a:camera prst="orthographicFront">
              <a:rot lat="0" lon="0" rev="0"/>
            </a:camera>
            <a:lightRig rig="freezing" dir="t"/>
          </a:scene3d>
          <a:sp3d prstMaterial="flat">
            <a:bevelT w="228600" h="139700"/>
            <a:bevelB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Oval 23">
            <a:extLst>
              <a:ext uri="{FF2B5EF4-FFF2-40B4-BE49-F238E27FC236}">
                <a16:creationId xmlns:a16="http://schemas.microsoft.com/office/drawing/2014/main" id="{7E403897-47B0-CA09-0B83-35A76E1C177E}"/>
              </a:ext>
            </a:extLst>
          </p:cNvPr>
          <p:cNvSpPr/>
          <p:nvPr/>
        </p:nvSpPr>
        <p:spPr>
          <a:xfrm>
            <a:off x="8608700" y="1815523"/>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5" name="Oval 24">
            <a:extLst>
              <a:ext uri="{FF2B5EF4-FFF2-40B4-BE49-F238E27FC236}">
                <a16:creationId xmlns:a16="http://schemas.microsoft.com/office/drawing/2014/main" id="{2910FED1-41B6-3F75-67CE-6A4BDEBE5537}"/>
              </a:ext>
            </a:extLst>
          </p:cNvPr>
          <p:cNvSpPr/>
          <p:nvPr/>
        </p:nvSpPr>
        <p:spPr>
          <a:xfrm>
            <a:off x="8790222" y="1906428"/>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Oval 38">
            <a:extLst>
              <a:ext uri="{FF2B5EF4-FFF2-40B4-BE49-F238E27FC236}">
                <a16:creationId xmlns:a16="http://schemas.microsoft.com/office/drawing/2014/main" id="{BE1050A3-4898-6550-7C5F-0F71FC9D8FD2}"/>
              </a:ext>
            </a:extLst>
          </p:cNvPr>
          <p:cNvSpPr/>
          <p:nvPr/>
        </p:nvSpPr>
        <p:spPr>
          <a:xfrm>
            <a:off x="9726254" y="1773326"/>
            <a:ext cx="738130" cy="5563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0" name="Oval 39">
            <a:extLst>
              <a:ext uri="{FF2B5EF4-FFF2-40B4-BE49-F238E27FC236}">
                <a16:creationId xmlns:a16="http://schemas.microsoft.com/office/drawing/2014/main" id="{71EF151F-21CF-3F97-8859-917F74AEC32B}"/>
              </a:ext>
            </a:extLst>
          </p:cNvPr>
          <p:cNvSpPr/>
          <p:nvPr/>
        </p:nvSpPr>
        <p:spPr>
          <a:xfrm>
            <a:off x="9907776" y="1853198"/>
            <a:ext cx="375086" cy="39660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TextBox 1">
            <a:extLst>
              <a:ext uri="{FF2B5EF4-FFF2-40B4-BE49-F238E27FC236}">
                <a16:creationId xmlns:a16="http://schemas.microsoft.com/office/drawing/2014/main" id="{CE81D62A-EF0A-D216-1335-72CDDE02C852}"/>
              </a:ext>
            </a:extLst>
          </p:cNvPr>
          <p:cNvSpPr txBox="1"/>
          <p:nvPr/>
        </p:nvSpPr>
        <p:spPr>
          <a:xfrm>
            <a:off x="1031208" y="1352613"/>
            <a:ext cx="6591048"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chemeClr val="bg1"/>
                </a:solidFill>
                <a:latin typeface="Roboto Black" panose="02000000000000000000" pitchFamily="2" charset="0"/>
                <a:ea typeface="Roboto Black" panose="02000000000000000000" pitchFamily="2" charset="0"/>
              </a:rPr>
              <a:t>Các nguyên tắc hoạt động để điều tiết giao thông hiệu quả của hệ thống đèn giao thông</a:t>
            </a:r>
          </a:p>
        </p:txBody>
      </p:sp>
      <p:sp>
        <p:nvSpPr>
          <p:cNvPr id="4" name="TextBox 3">
            <a:extLst>
              <a:ext uri="{FF2B5EF4-FFF2-40B4-BE49-F238E27FC236}">
                <a16:creationId xmlns:a16="http://schemas.microsoft.com/office/drawing/2014/main" id="{C4B83958-3215-373A-0D4D-BFD16E794531}"/>
              </a:ext>
            </a:extLst>
          </p:cNvPr>
          <p:cNvSpPr txBox="1"/>
          <p:nvPr/>
        </p:nvSpPr>
        <p:spPr>
          <a:xfrm>
            <a:off x="420377" y="4366509"/>
            <a:ext cx="7152715" cy="156966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rgbClr val="FFFF00"/>
                </a:solidFill>
                <a:latin typeface="Roboto" panose="02000000000000000000" pitchFamily="2" charset="0"/>
                <a:ea typeface="Roboto" panose="02000000000000000000" pitchFamily="2" charset="0"/>
              </a:rPr>
              <a:t>Trên thực tế, ở nước ta có </a:t>
            </a:r>
            <a:r>
              <a:rPr lang="vi-VN">
                <a:solidFill>
                  <a:srgbClr val="FF0000"/>
                </a:solidFill>
                <a:latin typeface="Roboto" panose="02000000000000000000" pitchFamily="2" charset="0"/>
                <a:ea typeface="Roboto" panose="02000000000000000000" pitchFamily="2" charset="0"/>
              </a:rPr>
              <a:t>một số ngã tư </a:t>
            </a:r>
            <a:r>
              <a:rPr lang="vi-VN" b="0">
                <a:solidFill>
                  <a:srgbClr val="FFFF00"/>
                </a:solidFill>
                <a:latin typeface="Roboto" panose="02000000000000000000" pitchFamily="2" charset="0"/>
                <a:ea typeface="Roboto" panose="02000000000000000000" pitchFamily="2" charset="0"/>
              </a:rPr>
              <a:t>nhiều người qua lại mà </a:t>
            </a:r>
            <a:r>
              <a:rPr lang="vi-VN">
                <a:solidFill>
                  <a:srgbClr val="FF0000"/>
                </a:solidFill>
                <a:latin typeface="Roboto" panose="02000000000000000000" pitchFamily="2" charset="0"/>
                <a:ea typeface="Roboto" panose="02000000000000000000" pitchFamily="2" charset="0"/>
              </a:rPr>
              <a:t>chưa có đèn tín hiệu giao thông </a:t>
            </a:r>
            <a:r>
              <a:rPr lang="vi-VN" b="0">
                <a:solidFill>
                  <a:srgbClr val="FFFF00"/>
                </a:solidFill>
                <a:latin typeface="Roboto" panose="02000000000000000000" pitchFamily="2" charset="0"/>
                <a:ea typeface="Roboto" panose="02000000000000000000" pitchFamily="2" charset="0"/>
              </a:rPr>
              <a:t>điều khiển nên rất dễ xảy ra </a:t>
            </a:r>
            <a:r>
              <a:rPr lang="vi-VN">
                <a:solidFill>
                  <a:srgbClr val="FF0000"/>
                </a:solidFill>
                <a:latin typeface="Roboto" panose="02000000000000000000" pitchFamily="2" charset="0"/>
                <a:ea typeface="Roboto" panose="02000000000000000000" pitchFamily="2" charset="0"/>
              </a:rPr>
              <a:t>tắc đường</a:t>
            </a:r>
            <a:r>
              <a:rPr lang="vi-VN" b="0">
                <a:solidFill>
                  <a:srgbClr val="FFFF00"/>
                </a:solidFill>
                <a:latin typeface="Roboto" panose="02000000000000000000" pitchFamily="2" charset="0"/>
                <a:ea typeface="Roboto" panose="02000000000000000000" pitchFamily="2" charset="0"/>
              </a:rPr>
              <a:t> hay tiềm ẩn nguy cơ gây </a:t>
            </a:r>
            <a:r>
              <a:rPr lang="vi-VN">
                <a:solidFill>
                  <a:srgbClr val="FF0000"/>
                </a:solidFill>
                <a:latin typeface="Roboto" panose="02000000000000000000" pitchFamily="2" charset="0"/>
                <a:ea typeface="Roboto" panose="02000000000000000000" pitchFamily="2" charset="0"/>
              </a:rPr>
              <a:t>tai nạn giao thông</a:t>
            </a:r>
          </a:p>
        </p:txBody>
      </p:sp>
      <p:grpSp>
        <p:nvGrpSpPr>
          <p:cNvPr id="5" name="Group 4">
            <a:extLst>
              <a:ext uri="{FF2B5EF4-FFF2-40B4-BE49-F238E27FC236}">
                <a16:creationId xmlns:a16="http://schemas.microsoft.com/office/drawing/2014/main" id="{67BEBF93-6891-D8F6-E340-8F9234B98FA7}"/>
              </a:ext>
            </a:extLst>
          </p:cNvPr>
          <p:cNvGrpSpPr/>
          <p:nvPr/>
        </p:nvGrpSpPr>
        <p:grpSpPr>
          <a:xfrm>
            <a:off x="2627254" y="2721424"/>
            <a:ext cx="3772477" cy="1422707"/>
            <a:chOff x="7982283" y="2447731"/>
            <a:chExt cx="3212905" cy="1922183"/>
          </a:xfrm>
        </p:grpSpPr>
        <p:sp>
          <p:nvSpPr>
            <p:cNvPr id="6" name="Speech Bubble: Rectangle with Corners Rounded 5">
              <a:extLst>
                <a:ext uri="{FF2B5EF4-FFF2-40B4-BE49-F238E27FC236}">
                  <a16:creationId xmlns:a16="http://schemas.microsoft.com/office/drawing/2014/main" id="{D39E70C6-39CF-C43D-C512-E3A5DFDB66D6}"/>
                </a:ext>
              </a:extLst>
            </p:cNvPr>
            <p:cNvSpPr/>
            <p:nvPr/>
          </p:nvSpPr>
          <p:spPr>
            <a:xfrm>
              <a:off x="7982283" y="2447731"/>
              <a:ext cx="3211466" cy="1922183"/>
            </a:xfrm>
            <a:prstGeom prst="wedgeRoundRectCallout">
              <a:avLst>
                <a:gd name="adj1" fmla="val 81179"/>
                <a:gd name="adj2" fmla="val 853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F3EBD71F-8188-7C25-1BA0-B4AB9083E843}"/>
                </a:ext>
              </a:extLst>
            </p:cNvPr>
            <p:cNvSpPr txBox="1"/>
            <p:nvPr/>
          </p:nvSpPr>
          <p:spPr>
            <a:xfrm>
              <a:off x="7982283" y="2677442"/>
              <a:ext cx="3212905" cy="1621734"/>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lgn="just">
                <a:defRPr/>
              </a:pPr>
              <a:r>
                <a:rPr lang="vi-VN" b="0">
                  <a:solidFill>
                    <a:srgbClr val="002060"/>
                  </a:solidFill>
                  <a:latin typeface="Roboto" panose="02000000000000000000" pitchFamily="2" charset="0"/>
                  <a:ea typeface="Roboto" panose="02000000000000000000" pitchFamily="2" charset="0"/>
                </a:rPr>
                <a:t>Tín hiệu đèn điều khiển giao thông áp dụng cho ngã tư đường</a:t>
              </a:r>
            </a:p>
          </p:txBody>
        </p:sp>
      </p:grpSp>
    </p:spTree>
    <p:extLst>
      <p:ext uri="{BB962C8B-B14F-4D97-AF65-F5344CB8AC3E}">
        <p14:creationId xmlns:p14="http://schemas.microsoft.com/office/powerpoint/2010/main" val="99423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45" presetClass="entr" presetSubtype="0" repeatCount="indefinite"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2000"/>
                                        <p:tgtEl>
                                          <p:spTgt spid="25"/>
                                        </p:tgtEl>
                                      </p:cBhvr>
                                    </p:animEffect>
                                    <p:anim calcmode="lin" valueType="num">
                                      <p:cBhvr>
                                        <p:cTn id="18" dur="2000" fill="hold"/>
                                        <p:tgtEl>
                                          <p:spTgt spid="25"/>
                                        </p:tgtEl>
                                        <p:attrNameLst>
                                          <p:attrName>ppt_w</p:attrName>
                                        </p:attrNameLst>
                                      </p:cBhvr>
                                      <p:tavLst>
                                        <p:tav tm="0" fmla="#ppt_w*sin(2.5*pi*$)">
                                          <p:val>
                                            <p:fltVal val="0"/>
                                          </p:val>
                                        </p:tav>
                                        <p:tav tm="100000">
                                          <p:val>
                                            <p:fltVal val="1"/>
                                          </p:val>
                                        </p:tav>
                                      </p:tavLst>
                                    </p:anim>
                                    <p:anim calcmode="lin" valueType="num">
                                      <p:cBhvr>
                                        <p:cTn id="19" dur="2000" fill="hold"/>
                                        <p:tgtEl>
                                          <p:spTgt spid="25"/>
                                        </p:tgtEl>
                                        <p:attrNameLst>
                                          <p:attrName>ppt_h</p:attrName>
                                        </p:attrNameLst>
                                      </p:cBhvr>
                                      <p:tavLst>
                                        <p:tav tm="0">
                                          <p:val>
                                            <p:strVal val="#ppt_h"/>
                                          </p:val>
                                        </p:tav>
                                        <p:tav tm="100000">
                                          <p:val>
                                            <p:strVal val="#ppt_h"/>
                                          </p:val>
                                        </p:tav>
                                      </p:tavLst>
                                    </p:anim>
                                  </p:childTnLst>
                                </p:cTn>
                              </p:par>
                              <p:par>
                                <p:cTn id="20" presetID="10" presetClass="entr" presetSubtype="0" repeatCount="indefinite"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childTnLst>
                                </p:cTn>
                              </p:par>
                              <p:par>
                                <p:cTn id="23" presetID="45" presetClass="entr" presetSubtype="0" repeatCount="indefinite"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2000"/>
                                        <p:tgtEl>
                                          <p:spTgt spid="40"/>
                                        </p:tgtEl>
                                      </p:cBhvr>
                                    </p:animEffect>
                                    <p:anim calcmode="lin" valueType="num">
                                      <p:cBhvr>
                                        <p:cTn id="26" dur="2000" fill="hold"/>
                                        <p:tgtEl>
                                          <p:spTgt spid="40"/>
                                        </p:tgtEl>
                                        <p:attrNameLst>
                                          <p:attrName>ppt_w</p:attrName>
                                        </p:attrNameLst>
                                      </p:cBhvr>
                                      <p:tavLst>
                                        <p:tav tm="0" fmla="#ppt_w*sin(2.5*pi*$)">
                                          <p:val>
                                            <p:fltVal val="0"/>
                                          </p:val>
                                        </p:tav>
                                        <p:tav tm="100000">
                                          <p:val>
                                            <p:fltVal val="1"/>
                                          </p:val>
                                        </p:tav>
                                      </p:tavLst>
                                    </p:anim>
                                    <p:anim calcmode="lin" valueType="num">
                                      <p:cBhvr>
                                        <p:cTn id="27" dur="2000" fill="hold"/>
                                        <p:tgtEl>
                                          <p:spTgt spid="40"/>
                                        </p:tgtEl>
                                        <p:attrNameLst>
                                          <p:attrName>ppt_h</p:attrName>
                                        </p:attrNameLst>
                                      </p:cBhvr>
                                      <p:tavLst>
                                        <p:tav tm="0">
                                          <p:val>
                                            <p:strVal val="#ppt_h"/>
                                          </p:val>
                                        </p:tav>
                                        <p:tav tm="100000">
                                          <p:val>
                                            <p:strVal val="#ppt_h"/>
                                          </p:val>
                                        </p:tav>
                                      </p:tavLst>
                                    </p:anim>
                                  </p:childTnLst>
                                </p:cTn>
                              </p:par>
                              <p:par>
                                <p:cTn id="28" presetID="10" presetClass="entr" presetSubtype="0" repeatCount="indefinite"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1000"/>
                                        <p:tgtEl>
                                          <p:spTgt spid="3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7" grpId="0" animBg="1"/>
      <p:bldP spid="18" grpId="0" animBg="1"/>
      <p:bldP spid="19" grpId="0" animBg="1"/>
      <p:bldP spid="20" grpId="0" animBg="1"/>
      <p:bldP spid="24" grpId="0" animBg="1"/>
      <p:bldP spid="25" grpId="0" animBg="1"/>
      <p:bldP spid="39" grpId="0" animBg="1"/>
      <p:bldP spid="40"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16B8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E32A804-A81A-3F27-0427-244946AC5EF7}"/>
              </a:ext>
            </a:extLst>
          </p:cNvPr>
          <p:cNvPicPr>
            <a:picLocks noChangeAspect="1"/>
          </p:cNvPicPr>
          <p:nvPr/>
        </p:nvPicPr>
        <p:blipFill rotWithShape="1">
          <a:blip r:embed="rId3"/>
          <a:srcRect l="2160" t="2397" r="2725" b="3589"/>
          <a:stretch/>
        </p:blipFill>
        <p:spPr>
          <a:xfrm>
            <a:off x="2667000" y="1270913"/>
            <a:ext cx="6438900" cy="450085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TextBox 5">
            <a:extLst>
              <a:ext uri="{FF2B5EF4-FFF2-40B4-BE49-F238E27FC236}">
                <a16:creationId xmlns:a16="http://schemas.microsoft.com/office/drawing/2014/main" id="{AD943C2E-5048-51AD-AA8D-212E8C370507}"/>
              </a:ext>
            </a:extLst>
          </p:cNvPr>
          <p:cNvSpPr txBox="1"/>
          <p:nvPr/>
        </p:nvSpPr>
        <p:spPr>
          <a:xfrm>
            <a:off x="3126892" y="3075057"/>
            <a:ext cx="5519116" cy="70788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defPPr>
              <a:defRPr lang="vi-VN"/>
            </a:defPPr>
            <a:lvl1pPr lvl="0">
              <a:defRPr sz="2800" b="1">
                <a:solidFill>
                  <a:srgbClr val="173315"/>
                </a:solidFill>
                <a:latin typeface="Roboto Black" panose="02000000000000000000" pitchFamily="2" charset="0"/>
                <a:ea typeface="Roboto Black"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TẠM BIỆT CÁC EM</a:t>
            </a:r>
            <a:endParaRPr kumimoji="0" lang="vi-VN" sz="40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pic>
        <p:nvPicPr>
          <p:cNvPr id="2" name="Picture 1">
            <a:extLst>
              <a:ext uri="{FF2B5EF4-FFF2-40B4-BE49-F238E27FC236}">
                <a16:creationId xmlns:a16="http://schemas.microsoft.com/office/drawing/2014/main" id="{ED59D5E4-D632-6403-8B7F-603C98C874B6}"/>
              </a:ext>
            </a:extLst>
          </p:cNvPr>
          <p:cNvPicPr>
            <a:picLocks noChangeAspect="1"/>
          </p:cNvPicPr>
          <p:nvPr/>
        </p:nvPicPr>
        <p:blipFill>
          <a:blip r:embed="rId4">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Tree>
    <p:extLst>
      <p:ext uri="{BB962C8B-B14F-4D97-AF65-F5344CB8AC3E}">
        <p14:creationId xmlns:p14="http://schemas.microsoft.com/office/powerpoint/2010/main" val="72234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9" dur="500" accel="50000" decel="50000" autoRev="1" fill="hold">
                                          <p:stCondLst>
                                            <p:cond delay="0"/>
                                          </p:stCondLst>
                                        </p:cTn>
                                        <p:tgtEl>
                                          <p:spTgt spid="6"/>
                                        </p:tgtEl>
                                        <p:attrNameLst>
                                          <p:attrName>ppt_x</p:attrName>
                                          <p:attrName>ppt_y</p:attrName>
                                        </p:attrNameLst>
                                      </p:cBhvr>
                                    </p:animMotion>
                                    <p:animRot by="1500000">
                                      <p:cBhvr>
                                        <p:cTn id="10" dur="250" fill="hold">
                                          <p:stCondLst>
                                            <p:cond delay="0"/>
                                          </p:stCondLst>
                                        </p:cTn>
                                        <p:tgtEl>
                                          <p:spTgt spid="6"/>
                                        </p:tgtEl>
                                        <p:attrNameLst>
                                          <p:attrName>r</p:attrName>
                                        </p:attrNameLst>
                                      </p:cBhvr>
                                    </p:animRot>
                                    <p:animRot by="-1500000">
                                      <p:cBhvr>
                                        <p:cTn id="11" dur="250" fill="hold">
                                          <p:stCondLst>
                                            <p:cond delay="250"/>
                                          </p:stCondLst>
                                        </p:cTn>
                                        <p:tgtEl>
                                          <p:spTgt spid="6"/>
                                        </p:tgtEl>
                                        <p:attrNameLst>
                                          <p:attrName>r</p:attrName>
                                        </p:attrNameLst>
                                      </p:cBhvr>
                                    </p:animRot>
                                    <p:animRot by="-1500000">
                                      <p:cBhvr>
                                        <p:cTn id="12" dur="250" fill="hold">
                                          <p:stCondLst>
                                            <p:cond delay="500"/>
                                          </p:stCondLst>
                                        </p:cTn>
                                        <p:tgtEl>
                                          <p:spTgt spid="6"/>
                                        </p:tgtEl>
                                        <p:attrNameLst>
                                          <p:attrName>r</p:attrName>
                                        </p:attrNameLst>
                                      </p:cBhvr>
                                    </p:animRot>
                                    <p:animRot by="1500000">
                                      <p:cBhvr>
                                        <p:cTn id="13" dur="250" fill="hold">
                                          <p:stCondLst>
                                            <p:cond delay="750"/>
                                          </p:stCondLst>
                                        </p:cTn>
                                        <p:tgtEl>
                                          <p:spTgt spid="6"/>
                                        </p:tgtEl>
                                        <p:attrNameLst>
                                          <p:attrName>r</p:attrName>
                                        </p:attrNameLst>
                                      </p:cBhvr>
                                    </p:animRot>
                                  </p:childTnLst>
                                </p:cTn>
                              </p:par>
                              <p:par>
                                <p:cTn id="14" presetID="8" presetClass="emph" presetSubtype="0" repeatCount="indefinite" accel="22000" fill="hold" nodeType="withEffect">
                                  <p:stCondLst>
                                    <p:cond delay="0"/>
                                  </p:stCondLst>
                                  <p:childTnLst>
                                    <p:animRot by="21600000">
                                      <p:cBhvr>
                                        <p:cTn id="15" dur="10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A24A299-7A79-54BF-7D4D-61AB2789A13D}"/>
              </a:ext>
            </a:extLst>
          </p:cNvPr>
          <p:cNvSpPr/>
          <p:nvPr/>
        </p:nvSpPr>
        <p:spPr>
          <a:xfrm>
            <a:off x="0" y="0"/>
            <a:ext cx="12191999" cy="6858000"/>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F8AA9897-CEBB-1561-6E9C-D1FC2F616ED3}"/>
              </a:ext>
            </a:extLst>
          </p:cNvPr>
          <p:cNvSpPr/>
          <p:nvPr/>
        </p:nvSpPr>
        <p:spPr>
          <a:xfrm>
            <a:off x="-28487" y="1459646"/>
            <a:ext cx="12294378" cy="79965"/>
          </a:xfrm>
          <a:prstGeom prst="rect">
            <a:avLst/>
          </a:prstGeom>
          <a:solidFill>
            <a:srgbClr val="C5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0" name="Group 9">
            <a:extLst>
              <a:ext uri="{FF2B5EF4-FFF2-40B4-BE49-F238E27FC236}">
                <a16:creationId xmlns:a16="http://schemas.microsoft.com/office/drawing/2014/main" id="{FBA40415-EFDD-4619-D1BF-26A77A998663}"/>
              </a:ext>
            </a:extLst>
          </p:cNvPr>
          <p:cNvGrpSpPr/>
          <p:nvPr/>
        </p:nvGrpSpPr>
        <p:grpSpPr>
          <a:xfrm>
            <a:off x="4079091" y="3001905"/>
            <a:ext cx="1157028" cy="932638"/>
            <a:chOff x="4736242" y="5843716"/>
            <a:chExt cx="1157028" cy="932638"/>
          </a:xfrm>
        </p:grpSpPr>
        <p:sp>
          <p:nvSpPr>
            <p:cNvPr id="11" name="Heart 5">
              <a:extLst>
                <a:ext uri="{FF2B5EF4-FFF2-40B4-BE49-F238E27FC236}">
                  <a16:creationId xmlns:a16="http://schemas.microsoft.com/office/drawing/2014/main" id="{6BF2CEE6-D84D-86A4-4036-1A9B7070FAD8}"/>
                </a:ext>
              </a:extLst>
            </p:cNvPr>
            <p:cNvSpPr/>
            <p:nvPr/>
          </p:nvSpPr>
          <p:spPr>
            <a:xfrm rot="16200000">
              <a:off x="4848437" y="5731521"/>
              <a:ext cx="932638" cy="1157028"/>
            </a:xfrm>
            <a:custGeom>
              <a:avLst/>
              <a:gdLst>
                <a:gd name="connsiteX0" fmla="*/ 0 w 932109"/>
                <a:gd name="connsiteY0" fmla="*/ 467676 h 935352"/>
                <a:gd name="connsiteX1" fmla="*/ 466055 w 932109"/>
                <a:gd name="connsiteY1" fmla="*/ 0 h 935352"/>
                <a:gd name="connsiteX2" fmla="*/ 932110 w 932109"/>
                <a:gd name="connsiteY2" fmla="*/ 467676 h 935352"/>
                <a:gd name="connsiteX3" fmla="*/ 466055 w 932109"/>
                <a:gd name="connsiteY3" fmla="*/ 935352 h 935352"/>
                <a:gd name="connsiteX4" fmla="*/ 0 w 932109"/>
                <a:gd name="connsiteY4" fmla="*/ 467676 h 935352"/>
                <a:gd name="connsiteX0" fmla="*/ 528 w 932638"/>
                <a:gd name="connsiteY0" fmla="*/ 467676 h 1157028"/>
                <a:gd name="connsiteX1" fmla="*/ 466583 w 932638"/>
                <a:gd name="connsiteY1" fmla="*/ 0 h 1157028"/>
                <a:gd name="connsiteX2" fmla="*/ 932638 w 932638"/>
                <a:gd name="connsiteY2" fmla="*/ 467676 h 1157028"/>
                <a:gd name="connsiteX3" fmla="*/ 401929 w 932638"/>
                <a:gd name="connsiteY3" fmla="*/ 1157028 h 1157028"/>
                <a:gd name="connsiteX4" fmla="*/ 528 w 932638"/>
                <a:gd name="connsiteY4" fmla="*/ 467676 h 115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638" h="1157028">
                  <a:moveTo>
                    <a:pt x="528" y="467676"/>
                  </a:moveTo>
                  <a:cubicBezTo>
                    <a:pt x="11304" y="274838"/>
                    <a:pt x="209188" y="0"/>
                    <a:pt x="466583" y="0"/>
                  </a:cubicBezTo>
                  <a:cubicBezTo>
                    <a:pt x="723978" y="0"/>
                    <a:pt x="932638" y="209386"/>
                    <a:pt x="932638" y="467676"/>
                  </a:cubicBezTo>
                  <a:cubicBezTo>
                    <a:pt x="932638" y="725966"/>
                    <a:pt x="659324" y="1157028"/>
                    <a:pt x="401929" y="1157028"/>
                  </a:cubicBezTo>
                  <a:cubicBezTo>
                    <a:pt x="144534" y="1157028"/>
                    <a:pt x="-10248" y="660514"/>
                    <a:pt x="528" y="467676"/>
                  </a:cubicBezTo>
                  <a:close/>
                </a:path>
              </a:pathLst>
            </a:custGeom>
            <a:solidFill>
              <a:srgbClr val="00B050"/>
            </a:solidFill>
            <a:ln>
              <a:noFill/>
            </a:ln>
            <a:effectLst>
              <a:outerShdw blurRad="76200" dir="13500000" sy="23000" kx="1200000" algn="br" rotWithShape="0">
                <a:prstClr val="black">
                  <a:alpha val="2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546A86A1-B20B-C061-4079-59DA5D49BCFF}"/>
                </a:ext>
              </a:extLst>
            </p:cNvPr>
            <p:cNvSpPr txBox="1"/>
            <p:nvPr/>
          </p:nvSpPr>
          <p:spPr>
            <a:xfrm>
              <a:off x="4772384" y="6078939"/>
              <a:ext cx="1026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Tiết 2</a:t>
              </a:r>
            </a:p>
          </p:txBody>
        </p:sp>
      </p:grpSp>
      <p:sp>
        <p:nvSpPr>
          <p:cNvPr id="14" name="TextBox 13">
            <a:extLst>
              <a:ext uri="{FF2B5EF4-FFF2-40B4-BE49-F238E27FC236}">
                <a16:creationId xmlns:a16="http://schemas.microsoft.com/office/drawing/2014/main" id="{37B54F56-DB10-BDE4-0C32-A5568AAE7ED0}"/>
              </a:ext>
            </a:extLst>
          </p:cNvPr>
          <p:cNvSpPr txBox="1"/>
          <p:nvPr/>
        </p:nvSpPr>
        <p:spPr>
          <a:xfrm>
            <a:off x="-178849" y="3029085"/>
            <a:ext cx="3398757" cy="175432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ĐIỀU KHIỂN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VÀ THAM GIA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GIAO THÔNG</a:t>
            </a:r>
            <a:endParaRPr kumimoji="0" lang="vi-VN"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15" name="TextBox 14">
            <a:extLst>
              <a:ext uri="{FF2B5EF4-FFF2-40B4-BE49-F238E27FC236}">
                <a16:creationId xmlns:a16="http://schemas.microsoft.com/office/drawing/2014/main" id="{9ECF15E7-74FE-9C52-03F9-E4A18782E832}"/>
              </a:ext>
            </a:extLst>
          </p:cNvPr>
          <p:cNvSpPr txBox="1"/>
          <p:nvPr/>
        </p:nvSpPr>
        <p:spPr>
          <a:xfrm>
            <a:off x="443222" y="2054265"/>
            <a:ext cx="2094584" cy="52322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CHỦ ĐỀ 4</a:t>
            </a:r>
          </a:p>
        </p:txBody>
      </p:sp>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34" name="TextBox 33">
            <a:extLst>
              <a:ext uri="{FF2B5EF4-FFF2-40B4-BE49-F238E27FC236}">
                <a16:creationId xmlns:a16="http://schemas.microsoft.com/office/drawing/2014/main" id="{9D2B3C60-AFFE-702B-4800-03D1FBA2833C}"/>
              </a:ext>
            </a:extLst>
          </p:cNvPr>
          <p:cNvSpPr txBox="1"/>
          <p:nvPr/>
        </p:nvSpPr>
        <p:spPr>
          <a:xfrm>
            <a:off x="2744567" y="4739729"/>
            <a:ext cx="1857795" cy="1015663"/>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D24726"/>
                </a:solidFill>
                <a:effectLst/>
                <a:uLnTx/>
                <a:uFillTx/>
                <a:latin typeface="Road Rage" pitchFamily="50" charset="0"/>
                <a:ea typeface="Roboto Black" panose="02000000000000000000" pitchFamily="2" charset="0"/>
                <a:cs typeface="+mn-cs"/>
              </a:rPr>
              <a:t>EM</a:t>
            </a:r>
            <a:endParaRPr kumimoji="0" lang="vi-VN" sz="6000" b="1" i="0" u="none" strike="noStrike" kern="1200" cap="none" spc="0" normalizeH="0" baseline="0" noProof="0">
              <a:ln>
                <a:noFill/>
              </a:ln>
              <a:solidFill>
                <a:srgbClr val="D24726"/>
              </a:solidFill>
              <a:effectLst/>
              <a:uLnTx/>
              <a:uFillTx/>
              <a:latin typeface="Roboto Black" panose="02000000000000000000" pitchFamily="2" charset="0"/>
              <a:ea typeface="Roboto Black" panose="02000000000000000000" pitchFamily="2" charset="0"/>
              <a:cs typeface="+mn-cs"/>
            </a:endParaRPr>
          </a:p>
        </p:txBody>
      </p:sp>
      <p:sp>
        <p:nvSpPr>
          <p:cNvPr id="72" name="Rectangle 71">
            <a:extLst>
              <a:ext uri="{FF2B5EF4-FFF2-40B4-BE49-F238E27FC236}">
                <a16:creationId xmlns:a16="http://schemas.microsoft.com/office/drawing/2014/main" id="{90CEDC17-4F7F-0792-DBD3-11C525DBCD6B}"/>
              </a:ext>
            </a:extLst>
          </p:cNvPr>
          <p:cNvSpPr/>
          <p:nvPr/>
        </p:nvSpPr>
        <p:spPr>
          <a:xfrm>
            <a:off x="5826399" y="2419669"/>
            <a:ext cx="4433454" cy="4136934"/>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4" name="TextBox 73">
            <a:extLst>
              <a:ext uri="{FF2B5EF4-FFF2-40B4-BE49-F238E27FC236}">
                <a16:creationId xmlns:a16="http://schemas.microsoft.com/office/drawing/2014/main" id="{2BAB4DA7-A5D5-3995-E17C-15FA7D3D2986}"/>
              </a:ext>
            </a:extLst>
          </p:cNvPr>
          <p:cNvSpPr txBox="1"/>
          <p:nvPr/>
        </p:nvSpPr>
        <p:spPr>
          <a:xfrm>
            <a:off x="3880238" y="363946"/>
            <a:ext cx="7443544" cy="175432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PHƯƠNG ÁN THIẾT KẾ NGÃ TƯ ĐƯỜNG CÓ ĐÈN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GIAO THÔNG ĐIỀU KHIỂN</a:t>
            </a:r>
          </a:p>
        </p:txBody>
      </p:sp>
    </p:spTree>
    <p:extLst>
      <p:ext uri="{BB962C8B-B14F-4D97-AF65-F5344CB8AC3E}">
        <p14:creationId xmlns:p14="http://schemas.microsoft.com/office/powerpoint/2010/main" val="21101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8" presetClass="emph" presetSubtype="0" repeatCount="indefinite" accel="22000" fill="hold" nodeType="withEffect">
                                  <p:stCondLst>
                                    <p:cond delay="0"/>
                                  </p:stCondLst>
                                  <p:childTnLst>
                                    <p:animRot by="21600000">
                                      <p:cBhvr>
                                        <p:cTn id="16" dur="10000" fill="hold"/>
                                        <p:tgtEl>
                                          <p:spTgt spid="23"/>
                                        </p:tgtEl>
                                        <p:attrNameLst>
                                          <p:attrName>r</p:attrName>
                                        </p:attrNameLst>
                                      </p:cBhvr>
                                    </p:animRot>
                                  </p:childTnLst>
                                </p:cTn>
                              </p:par>
                              <p:par>
                                <p:cTn id="17" presetID="47"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fade">
                                      <p:cBhvr>
                                        <p:cTn id="24" dur="1000"/>
                                        <p:tgtEl>
                                          <p:spTgt spid="74"/>
                                        </p:tgtEl>
                                      </p:cBhvr>
                                    </p:animEffect>
                                    <p:anim calcmode="lin" valueType="num">
                                      <p:cBhvr>
                                        <p:cTn id="25" dur="1000" fill="hold"/>
                                        <p:tgtEl>
                                          <p:spTgt spid="74"/>
                                        </p:tgtEl>
                                        <p:attrNameLst>
                                          <p:attrName>ppt_x</p:attrName>
                                        </p:attrNameLst>
                                      </p:cBhvr>
                                      <p:tavLst>
                                        <p:tav tm="0">
                                          <p:val>
                                            <p:strVal val="#ppt_x"/>
                                          </p:val>
                                        </p:tav>
                                        <p:tav tm="100000">
                                          <p:val>
                                            <p:strVal val="#ppt_x"/>
                                          </p:val>
                                        </p:tav>
                                      </p:tavLst>
                                    </p:anim>
                                    <p:anim calcmode="lin" valueType="num">
                                      <p:cBhvr>
                                        <p:cTn id="2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34" grpId="0"/>
      <p:bldP spid="7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1887721" y="417443"/>
            <a:ext cx="6830977"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Ôn tập kiến thức</a:t>
            </a:r>
            <a:endParaRPr kumimoji="0" lang="vi-VN" sz="4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31" name="Rectangle 30">
            <a:extLst>
              <a:ext uri="{FF2B5EF4-FFF2-40B4-BE49-F238E27FC236}">
                <a16:creationId xmlns:a16="http://schemas.microsoft.com/office/drawing/2014/main" id="{F838D024-0AC9-FA7C-BFDC-C1948750732C}"/>
              </a:ext>
            </a:extLst>
          </p:cNvPr>
          <p:cNvSpPr/>
          <p:nvPr/>
        </p:nvSpPr>
        <p:spPr>
          <a:xfrm>
            <a:off x="6943399" y="326866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99" name="Rectangle: Rounded Corners 98">
            <a:extLst>
              <a:ext uri="{FF2B5EF4-FFF2-40B4-BE49-F238E27FC236}">
                <a16:creationId xmlns:a16="http://schemas.microsoft.com/office/drawing/2014/main" id="{EDDF99F2-AAC1-E4DA-B129-DE96DAFD7079}"/>
              </a:ext>
            </a:extLst>
          </p:cNvPr>
          <p:cNvSpPr/>
          <p:nvPr/>
        </p:nvSpPr>
        <p:spPr>
          <a:xfrm>
            <a:off x="2529655" y="2084285"/>
            <a:ext cx="7802269" cy="856175"/>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00" name="TextBox 99">
            <a:extLst>
              <a:ext uri="{FF2B5EF4-FFF2-40B4-BE49-F238E27FC236}">
                <a16:creationId xmlns:a16="http://schemas.microsoft.com/office/drawing/2014/main" id="{B6236940-21C1-F742-3FFA-97B0C946F67B}"/>
              </a:ext>
            </a:extLst>
          </p:cNvPr>
          <p:cNvSpPr txBox="1"/>
          <p:nvPr/>
        </p:nvSpPr>
        <p:spPr>
          <a:xfrm>
            <a:off x="2103844" y="1355085"/>
            <a:ext cx="24354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CÂU HỎI 1</a:t>
            </a:r>
          </a:p>
        </p:txBody>
      </p:sp>
      <p:sp>
        <p:nvSpPr>
          <p:cNvPr id="108" name="TextBox 107">
            <a:extLst>
              <a:ext uri="{FF2B5EF4-FFF2-40B4-BE49-F238E27FC236}">
                <a16:creationId xmlns:a16="http://schemas.microsoft.com/office/drawing/2014/main" id="{2BAE67E0-0B1D-02A0-337F-D8BC175945FF}"/>
              </a:ext>
            </a:extLst>
          </p:cNvPr>
          <p:cNvSpPr txBox="1"/>
          <p:nvPr/>
        </p:nvSpPr>
        <p:spPr>
          <a:xfrm>
            <a:off x="2539708" y="2263536"/>
            <a:ext cx="780936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Đèn tín hiệu giao thông còn gọi là gì?</a:t>
            </a:r>
          </a:p>
        </p:txBody>
      </p:sp>
      <p:sp>
        <p:nvSpPr>
          <p:cNvPr id="111" name="Sai 1">
            <a:extLst>
              <a:ext uri="{FF2B5EF4-FFF2-40B4-BE49-F238E27FC236}">
                <a16:creationId xmlns:a16="http://schemas.microsoft.com/office/drawing/2014/main" id="{BBC91A55-2648-0FCB-37AF-59D08F543473}"/>
              </a:ext>
            </a:extLst>
          </p:cNvPr>
          <p:cNvSpPr/>
          <p:nvPr/>
        </p:nvSpPr>
        <p:spPr>
          <a:xfrm>
            <a:off x="3485384" y="3618421"/>
            <a:ext cx="5727442" cy="110524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200">
                <a:solidFill>
                  <a:prstClr val="white"/>
                </a:solidFill>
                <a:latin typeface="Roboto" panose="02000000000000000000" pitchFamily="2" charset="0"/>
                <a:ea typeface="Roboto" panose="02000000000000000000" pitchFamily="2" charset="0"/>
              </a:rPr>
              <a:t>Đ</a:t>
            </a:r>
            <a:r>
              <a:rPr kumimoji="0" lang="vi-VN"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èn giao thông, đèn điều khiển giao thông, đèn xanh, đèn đỏ </a:t>
            </a:r>
            <a:endPar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30" name="Đáp án">
            <a:extLst>
              <a:ext uri="{FF2B5EF4-FFF2-40B4-BE49-F238E27FC236}">
                <a16:creationId xmlns:a16="http://schemas.microsoft.com/office/drawing/2014/main" id="{E9B85730-62B8-3EB6-CA17-682074B4B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9981" y="5057090"/>
            <a:ext cx="1142341" cy="1142341"/>
          </a:xfrm>
          <a:prstGeom prst="rect">
            <a:avLst/>
          </a:prstGeom>
        </p:spPr>
      </p:pic>
      <p:sp>
        <p:nvSpPr>
          <p:cNvPr id="96" name="TextBox 95">
            <a:extLst>
              <a:ext uri="{FF2B5EF4-FFF2-40B4-BE49-F238E27FC236}">
                <a16:creationId xmlns:a16="http://schemas.microsoft.com/office/drawing/2014/main" id="{8477EFB8-DE4D-9A84-0475-7B7E2117BC5A}"/>
              </a:ext>
            </a:extLst>
          </p:cNvPr>
          <p:cNvSpPr txBox="1"/>
          <p:nvPr/>
        </p:nvSpPr>
        <p:spPr>
          <a:xfrm>
            <a:off x="10304487" y="6333816"/>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ĐÁP ÁN</a:t>
            </a:r>
          </a:p>
        </p:txBody>
      </p:sp>
      <p:pic>
        <p:nvPicPr>
          <p:cNvPr id="3" name="Picture 2">
            <a:extLst>
              <a:ext uri="{FF2B5EF4-FFF2-40B4-BE49-F238E27FC236}">
                <a16:creationId xmlns:a16="http://schemas.microsoft.com/office/drawing/2014/main" id="{DF0157FC-E0D3-0286-2D3D-B4395CF26BAB}"/>
              </a:ext>
            </a:extLst>
          </p:cNvPr>
          <p:cNvPicPr>
            <a:picLocks noChangeAspect="1"/>
          </p:cNvPicPr>
          <p:nvPr/>
        </p:nvPicPr>
        <p:blipFill>
          <a:blip r:embed="rId4">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Tree>
    <p:extLst>
      <p:ext uri="{BB962C8B-B14F-4D97-AF65-F5344CB8AC3E}">
        <p14:creationId xmlns:p14="http://schemas.microsoft.com/office/powerpoint/2010/main" val="399608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00"/>
                                        </p:tgtEl>
                                        <p:attrNameLst>
                                          <p:attrName>style.visibility</p:attrName>
                                        </p:attrNameLst>
                                      </p:cBhvr>
                                      <p:to>
                                        <p:strVal val="visible"/>
                                      </p:to>
                                    </p:set>
                                    <p:anim calcmode="lin" valueType="num">
                                      <p:cBhvr>
                                        <p:cTn id="14" dur="500" fill="hold"/>
                                        <p:tgtEl>
                                          <p:spTgt spid="100"/>
                                        </p:tgtEl>
                                        <p:attrNameLst>
                                          <p:attrName>ppt_w</p:attrName>
                                        </p:attrNameLst>
                                      </p:cBhvr>
                                      <p:tavLst>
                                        <p:tav tm="0">
                                          <p:val>
                                            <p:fltVal val="0"/>
                                          </p:val>
                                        </p:tav>
                                        <p:tav tm="100000">
                                          <p:val>
                                            <p:strVal val="#ppt_w"/>
                                          </p:val>
                                        </p:tav>
                                      </p:tavLst>
                                    </p:anim>
                                    <p:anim calcmode="lin" valueType="num">
                                      <p:cBhvr>
                                        <p:cTn id="15" dur="500" fill="hold"/>
                                        <p:tgtEl>
                                          <p:spTgt spid="100"/>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08"/>
                                        </p:tgtEl>
                                        <p:attrNameLst>
                                          <p:attrName>style.visibility</p:attrName>
                                        </p:attrNameLst>
                                      </p:cBhvr>
                                      <p:to>
                                        <p:strVal val="visible"/>
                                      </p:to>
                                    </p:set>
                                    <p:anim calcmode="lin" valueType="num">
                                      <p:cBhvr>
                                        <p:cTn id="18" dur="500" fill="hold"/>
                                        <p:tgtEl>
                                          <p:spTgt spid="108"/>
                                        </p:tgtEl>
                                        <p:attrNameLst>
                                          <p:attrName>ppt_w</p:attrName>
                                        </p:attrNameLst>
                                      </p:cBhvr>
                                      <p:tavLst>
                                        <p:tav tm="0">
                                          <p:val>
                                            <p:fltVal val="0"/>
                                          </p:val>
                                        </p:tav>
                                        <p:tav tm="100000">
                                          <p:val>
                                            <p:strVal val="#ppt_w"/>
                                          </p:val>
                                        </p:tav>
                                      </p:tavLst>
                                    </p:anim>
                                    <p:anim calcmode="lin" valueType="num">
                                      <p:cBhvr>
                                        <p:cTn id="19" dur="500" fill="hold"/>
                                        <p:tgtEl>
                                          <p:spTgt spid="1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500"/>
                                        <p:tgtEl>
                                          <p:spTgt spid="111"/>
                                        </p:tgtEl>
                                      </p:cBhvr>
                                    </p:animEffect>
                                  </p:childTnLst>
                                </p:cTn>
                              </p:par>
                            </p:childTnLst>
                          </p:cTn>
                        </p:par>
                      </p:childTnLst>
                    </p:cTn>
                  </p:par>
                </p:childTnLst>
              </p:cTn>
              <p:nextCondLst>
                <p:cond evt="onClick" delay="0">
                  <p:tgtEl>
                    <p:spTgt spid="30"/>
                  </p:tgtEl>
                </p:cond>
              </p:nextCondLst>
            </p:seq>
          </p:childTnLst>
        </p:cTn>
      </p:par>
    </p:tnLst>
    <p:bldLst>
      <p:bldP spid="2" grpId="0"/>
      <p:bldP spid="100" grpId="0"/>
      <p:bldP spid="108" grpId="0"/>
      <p:bldP spid="1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1887721" y="417443"/>
            <a:ext cx="6830977"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Ôn tập kiến thức</a:t>
            </a:r>
            <a:endParaRPr kumimoji="0" lang="vi-VN" sz="4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31" name="Rectangle 30">
            <a:extLst>
              <a:ext uri="{FF2B5EF4-FFF2-40B4-BE49-F238E27FC236}">
                <a16:creationId xmlns:a16="http://schemas.microsoft.com/office/drawing/2014/main" id="{F838D024-0AC9-FA7C-BFDC-C1948750732C}"/>
              </a:ext>
            </a:extLst>
          </p:cNvPr>
          <p:cNvSpPr/>
          <p:nvPr/>
        </p:nvSpPr>
        <p:spPr>
          <a:xfrm>
            <a:off x="6943399" y="326866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99" name="Rectangle: Rounded Corners 98">
            <a:extLst>
              <a:ext uri="{FF2B5EF4-FFF2-40B4-BE49-F238E27FC236}">
                <a16:creationId xmlns:a16="http://schemas.microsoft.com/office/drawing/2014/main" id="{EDDF99F2-AAC1-E4DA-B129-DE96DAFD7079}"/>
              </a:ext>
            </a:extLst>
          </p:cNvPr>
          <p:cNvSpPr/>
          <p:nvPr/>
        </p:nvSpPr>
        <p:spPr>
          <a:xfrm>
            <a:off x="2529655" y="2084285"/>
            <a:ext cx="8092163" cy="1344715"/>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00" name="TextBox 99">
            <a:extLst>
              <a:ext uri="{FF2B5EF4-FFF2-40B4-BE49-F238E27FC236}">
                <a16:creationId xmlns:a16="http://schemas.microsoft.com/office/drawing/2014/main" id="{B6236940-21C1-F742-3FFA-97B0C946F67B}"/>
              </a:ext>
            </a:extLst>
          </p:cNvPr>
          <p:cNvSpPr txBox="1"/>
          <p:nvPr/>
        </p:nvSpPr>
        <p:spPr>
          <a:xfrm>
            <a:off x="2103844" y="1355085"/>
            <a:ext cx="24354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CÂU HỎI 2</a:t>
            </a:r>
          </a:p>
        </p:txBody>
      </p:sp>
      <p:sp>
        <p:nvSpPr>
          <p:cNvPr id="108" name="TextBox 107">
            <a:extLst>
              <a:ext uri="{FF2B5EF4-FFF2-40B4-BE49-F238E27FC236}">
                <a16:creationId xmlns:a16="http://schemas.microsoft.com/office/drawing/2014/main" id="{2BAE67E0-0B1D-02A0-337F-D8BC175945FF}"/>
              </a:ext>
            </a:extLst>
          </p:cNvPr>
          <p:cNvSpPr txBox="1"/>
          <p:nvPr/>
        </p:nvSpPr>
        <p:spPr>
          <a:xfrm>
            <a:off x="2529655" y="2407715"/>
            <a:ext cx="8245231"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Nêu thứ tự các đèn của Đèn giao thông từ trên xuống?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Ý nghĩa của từng đèn?</a:t>
            </a:r>
            <a:endParaRPr kumimoji="0" lang="en-US"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1" name="Sai 1">
            <a:extLst>
              <a:ext uri="{FF2B5EF4-FFF2-40B4-BE49-F238E27FC236}">
                <a16:creationId xmlns:a16="http://schemas.microsoft.com/office/drawing/2014/main" id="{BBC91A55-2648-0FCB-37AF-59D08F543473}"/>
              </a:ext>
            </a:extLst>
          </p:cNvPr>
          <p:cNvSpPr/>
          <p:nvPr/>
        </p:nvSpPr>
        <p:spPr>
          <a:xfrm>
            <a:off x="3232279" y="3958443"/>
            <a:ext cx="5727442" cy="110524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Đỏ, vàng, xanh</a:t>
            </a:r>
            <a:endPar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30" name="Đáp án">
            <a:extLst>
              <a:ext uri="{FF2B5EF4-FFF2-40B4-BE49-F238E27FC236}">
                <a16:creationId xmlns:a16="http://schemas.microsoft.com/office/drawing/2014/main" id="{E9B85730-62B8-3EB6-CA17-682074B4B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9981" y="5057090"/>
            <a:ext cx="1142341" cy="1142341"/>
          </a:xfrm>
          <a:prstGeom prst="rect">
            <a:avLst/>
          </a:prstGeom>
        </p:spPr>
      </p:pic>
      <p:sp>
        <p:nvSpPr>
          <p:cNvPr id="96" name="TextBox 95">
            <a:extLst>
              <a:ext uri="{FF2B5EF4-FFF2-40B4-BE49-F238E27FC236}">
                <a16:creationId xmlns:a16="http://schemas.microsoft.com/office/drawing/2014/main" id="{8477EFB8-DE4D-9A84-0475-7B7E2117BC5A}"/>
              </a:ext>
            </a:extLst>
          </p:cNvPr>
          <p:cNvSpPr txBox="1"/>
          <p:nvPr/>
        </p:nvSpPr>
        <p:spPr>
          <a:xfrm>
            <a:off x="10304487" y="6333816"/>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ĐÁP ÁN</a:t>
            </a:r>
          </a:p>
        </p:txBody>
      </p:sp>
      <p:pic>
        <p:nvPicPr>
          <p:cNvPr id="3" name="Picture 2">
            <a:extLst>
              <a:ext uri="{FF2B5EF4-FFF2-40B4-BE49-F238E27FC236}">
                <a16:creationId xmlns:a16="http://schemas.microsoft.com/office/drawing/2014/main" id="{DFCD83C3-8E3D-D47B-0A90-6F370762E8C5}"/>
              </a:ext>
            </a:extLst>
          </p:cNvPr>
          <p:cNvPicPr>
            <a:picLocks noChangeAspect="1"/>
          </p:cNvPicPr>
          <p:nvPr/>
        </p:nvPicPr>
        <p:blipFill>
          <a:blip r:embed="rId4">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Tree>
    <p:extLst>
      <p:ext uri="{BB962C8B-B14F-4D97-AF65-F5344CB8AC3E}">
        <p14:creationId xmlns:p14="http://schemas.microsoft.com/office/powerpoint/2010/main" val="304586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00"/>
                                        </p:tgtEl>
                                        <p:attrNameLst>
                                          <p:attrName>style.visibility</p:attrName>
                                        </p:attrNameLst>
                                      </p:cBhvr>
                                      <p:to>
                                        <p:strVal val="visible"/>
                                      </p:to>
                                    </p:set>
                                    <p:anim calcmode="lin" valueType="num">
                                      <p:cBhvr>
                                        <p:cTn id="14" dur="500" fill="hold"/>
                                        <p:tgtEl>
                                          <p:spTgt spid="100"/>
                                        </p:tgtEl>
                                        <p:attrNameLst>
                                          <p:attrName>ppt_w</p:attrName>
                                        </p:attrNameLst>
                                      </p:cBhvr>
                                      <p:tavLst>
                                        <p:tav tm="0">
                                          <p:val>
                                            <p:fltVal val="0"/>
                                          </p:val>
                                        </p:tav>
                                        <p:tav tm="100000">
                                          <p:val>
                                            <p:strVal val="#ppt_w"/>
                                          </p:val>
                                        </p:tav>
                                      </p:tavLst>
                                    </p:anim>
                                    <p:anim calcmode="lin" valueType="num">
                                      <p:cBhvr>
                                        <p:cTn id="15" dur="500" fill="hold"/>
                                        <p:tgtEl>
                                          <p:spTgt spid="100"/>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08"/>
                                        </p:tgtEl>
                                        <p:attrNameLst>
                                          <p:attrName>style.visibility</p:attrName>
                                        </p:attrNameLst>
                                      </p:cBhvr>
                                      <p:to>
                                        <p:strVal val="visible"/>
                                      </p:to>
                                    </p:set>
                                    <p:anim calcmode="lin" valueType="num">
                                      <p:cBhvr>
                                        <p:cTn id="18" dur="500" fill="hold"/>
                                        <p:tgtEl>
                                          <p:spTgt spid="108"/>
                                        </p:tgtEl>
                                        <p:attrNameLst>
                                          <p:attrName>ppt_w</p:attrName>
                                        </p:attrNameLst>
                                      </p:cBhvr>
                                      <p:tavLst>
                                        <p:tav tm="0">
                                          <p:val>
                                            <p:fltVal val="0"/>
                                          </p:val>
                                        </p:tav>
                                        <p:tav tm="100000">
                                          <p:val>
                                            <p:strVal val="#ppt_w"/>
                                          </p:val>
                                        </p:tav>
                                      </p:tavLst>
                                    </p:anim>
                                    <p:anim calcmode="lin" valueType="num">
                                      <p:cBhvr>
                                        <p:cTn id="19" dur="500" fill="hold"/>
                                        <p:tgtEl>
                                          <p:spTgt spid="1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500"/>
                                        <p:tgtEl>
                                          <p:spTgt spid="111"/>
                                        </p:tgtEl>
                                      </p:cBhvr>
                                    </p:animEffect>
                                  </p:childTnLst>
                                </p:cTn>
                              </p:par>
                            </p:childTnLst>
                          </p:cTn>
                        </p:par>
                      </p:childTnLst>
                    </p:cTn>
                  </p:par>
                </p:childTnLst>
              </p:cTn>
              <p:nextCondLst>
                <p:cond evt="onClick" delay="0">
                  <p:tgtEl>
                    <p:spTgt spid="30"/>
                  </p:tgtEl>
                </p:cond>
              </p:nextCondLst>
            </p:seq>
          </p:childTnLst>
        </p:cTn>
      </p:par>
    </p:tnLst>
    <p:bldLst>
      <p:bldP spid="2" grpId="0"/>
      <p:bldP spid="100" grpId="0"/>
      <p:bldP spid="108" grpId="0"/>
      <p:bldP spid="1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D51257-2270-F7F3-260E-7C6C767FD570}"/>
              </a:ext>
            </a:extLst>
          </p:cNvPr>
          <p:cNvSpPr txBox="1"/>
          <p:nvPr/>
        </p:nvSpPr>
        <p:spPr>
          <a:xfrm>
            <a:off x="1887721" y="417443"/>
            <a:ext cx="6830977"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Ôn tập kiến thức</a:t>
            </a:r>
            <a:endParaRPr kumimoji="0" lang="vi-VN" sz="4400" b="1"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31" name="Rectangle 30">
            <a:extLst>
              <a:ext uri="{FF2B5EF4-FFF2-40B4-BE49-F238E27FC236}">
                <a16:creationId xmlns:a16="http://schemas.microsoft.com/office/drawing/2014/main" id="{F838D024-0AC9-FA7C-BFDC-C1948750732C}"/>
              </a:ext>
            </a:extLst>
          </p:cNvPr>
          <p:cNvSpPr/>
          <p:nvPr/>
        </p:nvSpPr>
        <p:spPr>
          <a:xfrm>
            <a:off x="6943399" y="3268660"/>
            <a:ext cx="3839570" cy="2117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99" name="Rectangle: Rounded Corners 98">
            <a:extLst>
              <a:ext uri="{FF2B5EF4-FFF2-40B4-BE49-F238E27FC236}">
                <a16:creationId xmlns:a16="http://schemas.microsoft.com/office/drawing/2014/main" id="{EDDF99F2-AAC1-E4DA-B129-DE96DAFD7079}"/>
              </a:ext>
            </a:extLst>
          </p:cNvPr>
          <p:cNvSpPr/>
          <p:nvPr/>
        </p:nvSpPr>
        <p:spPr>
          <a:xfrm>
            <a:off x="2529655" y="2084285"/>
            <a:ext cx="7802269" cy="1071803"/>
          </a:xfrm>
          <a:prstGeom prst="roundRect">
            <a:avLst/>
          </a:prstGeom>
          <a:solidFill>
            <a:schemeClr val="bg1"/>
          </a:solidFill>
          <a:ln>
            <a:solidFill>
              <a:srgbClr val="65BDB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sp>
        <p:nvSpPr>
          <p:cNvPr id="100" name="TextBox 99">
            <a:extLst>
              <a:ext uri="{FF2B5EF4-FFF2-40B4-BE49-F238E27FC236}">
                <a16:creationId xmlns:a16="http://schemas.microsoft.com/office/drawing/2014/main" id="{B6236940-21C1-F742-3FFA-97B0C946F67B}"/>
              </a:ext>
            </a:extLst>
          </p:cNvPr>
          <p:cNvSpPr txBox="1"/>
          <p:nvPr/>
        </p:nvSpPr>
        <p:spPr>
          <a:xfrm>
            <a:off x="2103844" y="1355085"/>
            <a:ext cx="24354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CÂU HỎI 3</a:t>
            </a:r>
          </a:p>
        </p:txBody>
      </p:sp>
      <p:sp>
        <p:nvSpPr>
          <p:cNvPr id="108" name="TextBox 107">
            <a:extLst>
              <a:ext uri="{FF2B5EF4-FFF2-40B4-BE49-F238E27FC236}">
                <a16:creationId xmlns:a16="http://schemas.microsoft.com/office/drawing/2014/main" id="{2BAE67E0-0B1D-02A0-337F-D8BC175945FF}"/>
              </a:ext>
            </a:extLst>
          </p:cNvPr>
          <p:cNvSpPr txBox="1"/>
          <p:nvPr/>
        </p:nvSpPr>
        <p:spPr>
          <a:xfrm>
            <a:off x="2539708" y="2263536"/>
            <a:ext cx="7809367"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Ngoài đèn dành cho phương tiện đi, đèn giao thông còn có đèn nào? Có những màu gì? Ý nghĩa?</a:t>
            </a:r>
            <a:endParaRPr kumimoji="0" lang="en-US" sz="26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1" name="Sai 1">
            <a:extLst>
              <a:ext uri="{FF2B5EF4-FFF2-40B4-BE49-F238E27FC236}">
                <a16:creationId xmlns:a16="http://schemas.microsoft.com/office/drawing/2014/main" id="{BBC91A55-2648-0FCB-37AF-59D08F543473}"/>
              </a:ext>
            </a:extLst>
          </p:cNvPr>
          <p:cNvSpPr/>
          <p:nvPr/>
        </p:nvSpPr>
        <p:spPr>
          <a:xfrm>
            <a:off x="3432221" y="3923295"/>
            <a:ext cx="5727442" cy="15751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Đèn dành cho người đi bộ, gồm 2 màu xanh và đỏ</a:t>
            </a:r>
            <a:endParaRPr kumimoji="0" lang="en-US" sz="22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endParaRPr>
          </a:p>
        </p:txBody>
      </p:sp>
      <p:pic>
        <p:nvPicPr>
          <p:cNvPr id="30" name="Đáp án">
            <a:extLst>
              <a:ext uri="{FF2B5EF4-FFF2-40B4-BE49-F238E27FC236}">
                <a16:creationId xmlns:a16="http://schemas.microsoft.com/office/drawing/2014/main" id="{E9B85730-62B8-3EB6-CA17-682074B4B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9981" y="5057090"/>
            <a:ext cx="1142341" cy="1142341"/>
          </a:xfrm>
          <a:prstGeom prst="rect">
            <a:avLst/>
          </a:prstGeom>
        </p:spPr>
      </p:pic>
      <p:sp>
        <p:nvSpPr>
          <p:cNvPr id="96" name="TextBox 95">
            <a:extLst>
              <a:ext uri="{FF2B5EF4-FFF2-40B4-BE49-F238E27FC236}">
                <a16:creationId xmlns:a16="http://schemas.microsoft.com/office/drawing/2014/main" id="{8477EFB8-DE4D-9A84-0475-7B7E2117BC5A}"/>
              </a:ext>
            </a:extLst>
          </p:cNvPr>
          <p:cNvSpPr txBox="1"/>
          <p:nvPr/>
        </p:nvSpPr>
        <p:spPr>
          <a:xfrm>
            <a:off x="10304487" y="6333816"/>
            <a:ext cx="23202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mn-cs"/>
              </a:rPr>
              <a:t>ĐÁP ÁN</a:t>
            </a:r>
          </a:p>
        </p:txBody>
      </p:sp>
      <p:pic>
        <p:nvPicPr>
          <p:cNvPr id="3" name="Picture 2">
            <a:extLst>
              <a:ext uri="{FF2B5EF4-FFF2-40B4-BE49-F238E27FC236}">
                <a16:creationId xmlns:a16="http://schemas.microsoft.com/office/drawing/2014/main" id="{71BF317C-E480-A8D2-23A6-2AF68B3140CC}"/>
              </a:ext>
            </a:extLst>
          </p:cNvPr>
          <p:cNvPicPr>
            <a:picLocks noChangeAspect="1"/>
          </p:cNvPicPr>
          <p:nvPr/>
        </p:nvPicPr>
        <p:blipFill>
          <a:blip r:embed="rId4">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Tree>
    <p:extLst>
      <p:ext uri="{BB962C8B-B14F-4D97-AF65-F5344CB8AC3E}">
        <p14:creationId xmlns:p14="http://schemas.microsoft.com/office/powerpoint/2010/main" val="187087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00"/>
                                        </p:tgtEl>
                                        <p:attrNameLst>
                                          <p:attrName>style.visibility</p:attrName>
                                        </p:attrNameLst>
                                      </p:cBhvr>
                                      <p:to>
                                        <p:strVal val="visible"/>
                                      </p:to>
                                    </p:set>
                                    <p:anim calcmode="lin" valueType="num">
                                      <p:cBhvr>
                                        <p:cTn id="14" dur="500" fill="hold"/>
                                        <p:tgtEl>
                                          <p:spTgt spid="100"/>
                                        </p:tgtEl>
                                        <p:attrNameLst>
                                          <p:attrName>ppt_w</p:attrName>
                                        </p:attrNameLst>
                                      </p:cBhvr>
                                      <p:tavLst>
                                        <p:tav tm="0">
                                          <p:val>
                                            <p:fltVal val="0"/>
                                          </p:val>
                                        </p:tav>
                                        <p:tav tm="100000">
                                          <p:val>
                                            <p:strVal val="#ppt_w"/>
                                          </p:val>
                                        </p:tav>
                                      </p:tavLst>
                                    </p:anim>
                                    <p:anim calcmode="lin" valueType="num">
                                      <p:cBhvr>
                                        <p:cTn id="15" dur="500" fill="hold"/>
                                        <p:tgtEl>
                                          <p:spTgt spid="100"/>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08"/>
                                        </p:tgtEl>
                                        <p:attrNameLst>
                                          <p:attrName>style.visibility</p:attrName>
                                        </p:attrNameLst>
                                      </p:cBhvr>
                                      <p:to>
                                        <p:strVal val="visible"/>
                                      </p:to>
                                    </p:set>
                                    <p:anim calcmode="lin" valueType="num">
                                      <p:cBhvr>
                                        <p:cTn id="18" dur="500" fill="hold"/>
                                        <p:tgtEl>
                                          <p:spTgt spid="108"/>
                                        </p:tgtEl>
                                        <p:attrNameLst>
                                          <p:attrName>ppt_w</p:attrName>
                                        </p:attrNameLst>
                                      </p:cBhvr>
                                      <p:tavLst>
                                        <p:tav tm="0">
                                          <p:val>
                                            <p:fltVal val="0"/>
                                          </p:val>
                                        </p:tav>
                                        <p:tav tm="100000">
                                          <p:val>
                                            <p:strVal val="#ppt_w"/>
                                          </p:val>
                                        </p:tav>
                                      </p:tavLst>
                                    </p:anim>
                                    <p:anim calcmode="lin" valueType="num">
                                      <p:cBhvr>
                                        <p:cTn id="19" dur="500" fill="hold"/>
                                        <p:tgtEl>
                                          <p:spTgt spid="1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1"/>
                                        </p:tgtEl>
                                        <p:attrNameLst>
                                          <p:attrName>style.visibility</p:attrName>
                                        </p:attrNameLst>
                                      </p:cBhvr>
                                      <p:to>
                                        <p:strVal val="visible"/>
                                      </p:to>
                                    </p:set>
                                    <p:animEffect transition="in" filter="fade">
                                      <p:cBhvr>
                                        <p:cTn id="25" dur="500"/>
                                        <p:tgtEl>
                                          <p:spTgt spid="111"/>
                                        </p:tgtEl>
                                      </p:cBhvr>
                                    </p:animEffect>
                                  </p:childTnLst>
                                </p:cTn>
                              </p:par>
                            </p:childTnLst>
                          </p:cTn>
                        </p:par>
                      </p:childTnLst>
                    </p:cTn>
                  </p:par>
                </p:childTnLst>
              </p:cTn>
              <p:nextCondLst>
                <p:cond evt="onClick" delay="0">
                  <p:tgtEl>
                    <p:spTgt spid="30"/>
                  </p:tgtEl>
                </p:cond>
              </p:nextCondLst>
            </p:seq>
          </p:childTnLst>
        </p:cTn>
      </p:par>
    </p:tnLst>
    <p:bldLst>
      <p:bldP spid="2" grpId="0"/>
      <p:bldP spid="100" grpId="0"/>
      <p:bldP spid="108" grpId="0"/>
      <p:bldP spid="1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6999"/>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706958" y="221522"/>
            <a:ext cx="776689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Xác định nhiệm vụ cần tìm tòi khám phá</a:t>
            </a:r>
            <a:endPar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2" name="TextBox 1">
            <a:extLst>
              <a:ext uri="{FF2B5EF4-FFF2-40B4-BE49-F238E27FC236}">
                <a16:creationId xmlns:a16="http://schemas.microsoft.com/office/drawing/2014/main" id="{CE81D62A-EF0A-D216-1335-72CDDE02C852}"/>
              </a:ext>
            </a:extLst>
          </p:cNvPr>
          <p:cNvSpPr txBox="1"/>
          <p:nvPr/>
        </p:nvSpPr>
        <p:spPr>
          <a:xfrm>
            <a:off x="1834886" y="1236514"/>
            <a:ext cx="9027078"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Ghi lại vai trò và nguyên tắc hoạt động ngắn gọn của đèn tín hiệu giao thông ở các ngã tư vào bảng sau</a:t>
            </a:r>
          </a:p>
        </p:txBody>
      </p:sp>
      <p:sp>
        <p:nvSpPr>
          <p:cNvPr id="4" name="TextBox 3">
            <a:extLst>
              <a:ext uri="{FF2B5EF4-FFF2-40B4-BE49-F238E27FC236}">
                <a16:creationId xmlns:a16="http://schemas.microsoft.com/office/drawing/2014/main" id="{C4B83958-3215-373A-0D4D-BFD16E794531}"/>
              </a:ext>
            </a:extLst>
          </p:cNvPr>
          <p:cNvSpPr txBox="1"/>
          <p:nvPr/>
        </p:nvSpPr>
        <p:spPr>
          <a:xfrm>
            <a:off x="3440668" y="2298095"/>
            <a:ext cx="8418823"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Bảng 1: Vai trò và nguyên tắc hoạt động của đèn giao thông</a:t>
            </a:r>
            <a:endParaRPr kumimoji="0" lang="vi-VN"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grpSp>
        <p:nvGrpSpPr>
          <p:cNvPr id="5" name="Group 4">
            <a:extLst>
              <a:ext uri="{FF2B5EF4-FFF2-40B4-BE49-F238E27FC236}">
                <a16:creationId xmlns:a16="http://schemas.microsoft.com/office/drawing/2014/main" id="{67BEBF93-6891-D8F6-E340-8F9234B98FA7}"/>
              </a:ext>
            </a:extLst>
          </p:cNvPr>
          <p:cNvGrpSpPr/>
          <p:nvPr/>
        </p:nvGrpSpPr>
        <p:grpSpPr>
          <a:xfrm>
            <a:off x="1914866" y="3821341"/>
            <a:ext cx="2804918" cy="1422707"/>
            <a:chOff x="7910786" y="2391283"/>
            <a:chExt cx="3211466" cy="1922183"/>
          </a:xfrm>
        </p:grpSpPr>
        <p:sp>
          <p:nvSpPr>
            <p:cNvPr id="6" name="Speech Bubble: Rectangle with Corners Rounded 5">
              <a:extLst>
                <a:ext uri="{FF2B5EF4-FFF2-40B4-BE49-F238E27FC236}">
                  <a16:creationId xmlns:a16="http://schemas.microsoft.com/office/drawing/2014/main" id="{D39E70C6-39CF-C43D-C512-E3A5DFDB66D6}"/>
                </a:ext>
              </a:extLst>
            </p:cNvPr>
            <p:cNvSpPr/>
            <p:nvPr/>
          </p:nvSpPr>
          <p:spPr>
            <a:xfrm>
              <a:off x="7910786" y="2391283"/>
              <a:ext cx="3211466" cy="1922183"/>
            </a:xfrm>
            <a:prstGeom prst="wedgeRoundRectCallout">
              <a:avLst>
                <a:gd name="adj1" fmla="val -72157"/>
                <a:gd name="adj2" fmla="val 5073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F3EBD71F-8188-7C25-1BA0-B4AB9083E843}"/>
                </a:ext>
              </a:extLst>
            </p:cNvPr>
            <p:cNvSpPr txBox="1"/>
            <p:nvPr/>
          </p:nvSpPr>
          <p:spPr>
            <a:xfrm>
              <a:off x="7910786" y="2541506"/>
              <a:ext cx="3010538" cy="1621734"/>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 em hãy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thiện bảng 1 trang 56 nhé</a:t>
              </a:r>
            </a:p>
          </p:txBody>
        </p:sp>
      </p:grpSp>
      <p:pic>
        <p:nvPicPr>
          <p:cNvPr id="8" name="Picture 7">
            <a:extLst>
              <a:ext uri="{FF2B5EF4-FFF2-40B4-BE49-F238E27FC236}">
                <a16:creationId xmlns:a16="http://schemas.microsoft.com/office/drawing/2014/main" id="{51012B35-8157-1AE5-1486-26AC8DE28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6097" y="4338011"/>
            <a:ext cx="1580861" cy="2334751"/>
          </a:xfrm>
          <a:prstGeom prst="rect">
            <a:avLst/>
          </a:prstGeom>
        </p:spPr>
      </p:pic>
      <p:pic>
        <p:nvPicPr>
          <p:cNvPr id="10" name="Picture 9">
            <a:extLst>
              <a:ext uri="{FF2B5EF4-FFF2-40B4-BE49-F238E27FC236}">
                <a16:creationId xmlns:a16="http://schemas.microsoft.com/office/drawing/2014/main" id="{DDB3801D-1E60-FB02-EAC2-3ED3B3856D0A}"/>
              </a:ext>
            </a:extLst>
          </p:cNvPr>
          <p:cNvPicPr>
            <a:picLocks noChangeAspect="1"/>
          </p:cNvPicPr>
          <p:nvPr/>
        </p:nvPicPr>
        <p:blipFill>
          <a:blip r:embed="rId5"/>
          <a:stretch>
            <a:fillRect/>
          </a:stretch>
        </p:blipFill>
        <p:spPr>
          <a:xfrm>
            <a:off x="5443211" y="3721702"/>
            <a:ext cx="5582070" cy="2334751"/>
          </a:xfrm>
          <a:prstGeom prst="round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5838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5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51216" y="3313138"/>
            <a:ext cx="8026243" cy="2383339"/>
          </a:xfrm>
          <a:prstGeom prst="rect">
            <a:avLst/>
          </a:prstGeom>
          <a:effectLst>
            <a:outerShdw blurRad="76200" dist="139700" dir="18900000" sy="23000" kx="-1200000" algn="bl" rotWithShape="0">
              <a:prstClr val="black">
                <a:alpha val="20000"/>
              </a:prstClr>
            </a:outerShdw>
          </a:effectLst>
        </p:spPr>
      </p:pic>
      <p:sp>
        <p:nvSpPr>
          <p:cNvPr id="7" name="6 Llamada ovalada"/>
          <p:cNvSpPr/>
          <p:nvPr/>
        </p:nvSpPr>
        <p:spPr>
          <a:xfrm>
            <a:off x="1145754" y="1824067"/>
            <a:ext cx="4494659" cy="986020"/>
          </a:xfrm>
          <a:prstGeom prst="wedgeEllipseCallout">
            <a:avLst>
              <a:gd name="adj1" fmla="val 15589"/>
              <a:gd name="adj2" fmla="val 96963"/>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sz="3200" b="1">
                <a:solidFill>
                  <a:prstClr val="black"/>
                </a:solidFill>
                <a:latin typeface="Calibri"/>
              </a:rPr>
              <a:t>Trần Quốc Toản</a:t>
            </a:r>
            <a:endParaRPr lang="es-ES" sz="3200" b="1" dirty="0">
              <a:solidFill>
                <a:prstClr val="black"/>
              </a:solidFill>
              <a:latin typeface="Calibri"/>
            </a:endParaRPr>
          </a:p>
        </p:txBody>
      </p:sp>
      <p:sp>
        <p:nvSpPr>
          <p:cNvPr id="12" name="11 Llamada ovalada"/>
          <p:cNvSpPr/>
          <p:nvPr/>
        </p:nvSpPr>
        <p:spPr>
          <a:xfrm>
            <a:off x="7412659" y="1824067"/>
            <a:ext cx="3411886" cy="1008112"/>
          </a:xfrm>
          <a:prstGeom prst="wedgeEllipseCallout">
            <a:avLst>
              <a:gd name="adj1" fmla="val -24713"/>
              <a:gd name="adj2" fmla="val 99077"/>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sz="3200" b="1">
                <a:solidFill>
                  <a:prstClr val="black"/>
                </a:solidFill>
                <a:latin typeface="Calibri"/>
              </a:rPr>
              <a:t>Trương Định</a:t>
            </a:r>
            <a:endParaRPr lang="es-ES" sz="3200" b="1" dirty="0">
              <a:solidFill>
                <a:prstClr val="black"/>
              </a:solidFill>
              <a:latin typeface="Calibri"/>
            </a:endParaRPr>
          </a:p>
        </p:txBody>
      </p:sp>
      <p:sp>
        <p:nvSpPr>
          <p:cNvPr id="15" name="14 Rectángulo redondeado"/>
          <p:cNvSpPr/>
          <p:nvPr/>
        </p:nvSpPr>
        <p:spPr>
          <a:xfrm>
            <a:off x="1553437" y="332656"/>
            <a:ext cx="9430380"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algn="ctr"/>
            <a:r>
              <a:rPr lang="es-ES_tradnl" sz="2400">
                <a:solidFill>
                  <a:prstClr val="white"/>
                </a:solidFill>
                <a:latin typeface="Bookman Old Style" panose="02050604050505020204" pitchFamily="18" charset="0"/>
              </a:rPr>
              <a:t>Ai ____________  được suy tôn là Bình Tây đại nguyên soái?</a:t>
            </a:r>
            <a:endParaRPr lang="es-ES" sz="2400" dirty="0">
              <a:solidFill>
                <a:prstClr val="white"/>
              </a:solidFill>
              <a:latin typeface="Bookman Old Style" panose="02050604050505020204" pitchFamily="18" charset="0"/>
            </a:endParaRPr>
          </a:p>
        </p:txBody>
      </p:sp>
      <p:sp>
        <p:nvSpPr>
          <p:cNvPr id="17" name="16 CuadroTexto"/>
          <p:cNvSpPr txBox="1"/>
          <p:nvPr/>
        </p:nvSpPr>
        <p:spPr>
          <a:xfrm>
            <a:off x="2027104" y="350190"/>
            <a:ext cx="2422042" cy="523220"/>
          </a:xfrm>
          <a:prstGeom prst="rect">
            <a:avLst/>
          </a:prstGeom>
          <a:noFill/>
        </p:spPr>
        <p:txBody>
          <a:bodyPr wrap="square" rtlCol="0">
            <a:spAutoFit/>
          </a:bodyPr>
          <a:lstStyle/>
          <a:p>
            <a:pPr algn="ctr"/>
            <a:r>
              <a:rPr lang="es-ES_tradnl" sz="2800" b="1">
                <a:solidFill>
                  <a:srgbClr val="FFFF00"/>
                </a:solidFill>
                <a:latin typeface="Calibri"/>
              </a:rPr>
              <a:t>Trương Định</a:t>
            </a:r>
            <a:endParaRPr lang="es-ES" sz="2800" b="1" dirty="0">
              <a:solidFill>
                <a:srgbClr val="FFFF00"/>
              </a:solidFill>
              <a:latin typeface="Calibri"/>
            </a:endParaRPr>
          </a:p>
        </p:txBody>
      </p:sp>
      <p:pic>
        <p:nvPicPr>
          <p:cNvPr id="18"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020" b="96566" l="6667" r="95833">
                        <a14:foregroundMark x1="9667" y1="48485" x2="33500" y2="82020"/>
                        <a14:foregroundMark x1="33500" y1="82020" x2="33500" y2="82020"/>
                        <a14:foregroundMark x1="41333" y1="71313" x2="60167" y2="83232"/>
                        <a14:foregroundMark x1="81000" y1="60606" x2="81000" y2="76162"/>
                        <a14:foregroundMark x1="86000" y1="32929" x2="88833" y2="71313"/>
                        <a14:foregroundMark x1="88833" y1="26869" x2="91833" y2="62828"/>
                        <a14:foregroundMark x1="85000" y1="22222" x2="54333" y2="3030"/>
                        <a14:foregroundMark x1="54333" y1="3030" x2="47333" y2="3030"/>
                        <a14:foregroundMark x1="12667" y1="48485" x2="6833" y2="64040"/>
                        <a14:foregroundMark x1="8667" y1="41414" x2="8667" y2="56970"/>
                        <a14:foregroundMark x1="26500" y1="56970" x2="45333" y2="65253"/>
                        <a14:foregroundMark x1="55333" y1="55758" x2="55333" y2="66465"/>
                        <a14:foregroundMark x1="57167" y1="56970" x2="62167" y2="68889"/>
                        <a14:foregroundMark x1="60167" y1="58182" x2="51333" y2="49697"/>
                        <a14:foregroundMark x1="44333" y1="59394" x2="56167" y2="55758"/>
                        <a14:foregroundMark x1="28500" y1="61818" x2="50333" y2="42626"/>
                        <a14:foregroundMark x1="21667" y1="62828" x2="38500" y2="53333"/>
                        <a14:foregroundMark x1="33500" y1="50909" x2="33500" y2="50909"/>
                        <a14:foregroundMark x1="30500" y1="55758" x2="49333" y2="43636"/>
                        <a14:foregroundMark x1="38500" y1="84444" x2="60167" y2="90505"/>
                        <a14:foregroundMark x1="47333" y1="91717" x2="63167" y2="91717"/>
                        <a14:foregroundMark x1="49333" y1="96566" x2="66167" y2="95354"/>
                        <a14:foregroundMark x1="38500" y1="65253" x2="25500" y2="48485"/>
                        <a14:foregroundMark x1="93833" y1="49697" x2="95833" y2="71313"/>
                      </a14:backgroundRemoval>
                    </a14:imgEffect>
                  </a14:imgLayer>
                </a14:imgProps>
              </a:ext>
              <a:ext uri="{28A0092B-C50C-407E-A947-70E740481C1C}">
                <a14:useLocalDpi xmlns:a14="http://schemas.microsoft.com/office/drawing/2010/main" val="0"/>
              </a:ext>
            </a:extLst>
          </a:blip>
          <a:stretch>
            <a:fillRect/>
          </a:stretch>
        </p:blipFill>
        <p:spPr bwMode="auto">
          <a:xfrm>
            <a:off x="1553437" y="5715039"/>
            <a:ext cx="1352334" cy="111567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9250" y1="43250" x2="36750" y2="45125"/>
                        <a14:foregroundMark x1="37625" y1="45125" x2="52625" y2="48875"/>
                        <a14:foregroundMark x1="42250" y1="40375" x2="49750" y2="44125"/>
                        <a14:foregroundMark x1="44125" y1="38500" x2="33875" y2="52625"/>
                        <a14:foregroundMark x1="40500" y1="40375" x2="41375" y2="55375"/>
                        <a14:foregroundMark x1="39500" y1="38500" x2="26375" y2="46000"/>
                        <a14:foregroundMark x1="35750" y1="35750" x2="28250" y2="43250"/>
                        <a14:foregroundMark x1="34875" y1="36625" x2="26375" y2="41375"/>
                      </a14:backgroundRemoval>
                    </a14:imgEffect>
                  </a14:imgLayer>
                </a14:imgProps>
              </a:ext>
              <a:ext uri="{28A0092B-C50C-407E-A947-70E740481C1C}">
                <a14:useLocalDpi xmlns:a14="http://schemas.microsoft.com/office/drawing/2010/main" val="0"/>
              </a:ext>
            </a:extLst>
          </a:blip>
          <a:stretch>
            <a:fillRect/>
          </a:stretch>
        </p:blipFill>
        <p:spPr bwMode="auto">
          <a:xfrm>
            <a:off x="9025258" y="5373217"/>
            <a:ext cx="1799287" cy="1799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130542-189A-4BBC-B035-85B81F91CDB2}"/>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400">
                <a:solidFill>
                  <a:prstClr val="white"/>
                </a:solidFill>
                <a:latin typeface="Calibri"/>
              </a:rPr>
              <a:t>Đội nào trả lời đúng?</a:t>
            </a:r>
          </a:p>
        </p:txBody>
      </p:sp>
      <p:pic>
        <p:nvPicPr>
          <p:cNvPr id="5" name="Picture 4">
            <a:hlinkClick r:id="" action="ppaction://hlinkshowjump?jump=nextslide"/>
            <a:extLst>
              <a:ext uri="{FF2B5EF4-FFF2-40B4-BE49-F238E27FC236}">
                <a16:creationId xmlns:a16="http://schemas.microsoft.com/office/drawing/2014/main" id="{D3C853C2-1470-4C7E-9EF7-7ECC273B92AC}"/>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171304675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4.79167E-6 -2.96296E-6 L 0.25 -2.96296E-6 " pathEditMode="relative" rAng="0" ptsTypes="AA">
                                      <p:cBhvr>
                                        <p:cTn id="34" dur="2000" fill="hold"/>
                                        <p:tgtEl>
                                          <p:spTgt spid="6"/>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1000"/>
                                        <p:tgtEl>
                                          <p:spTgt spid="17"/>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fltVal val="0"/>
                                          </p:val>
                                        </p:tav>
                                        <p:tav tm="100000">
                                          <p:val>
                                            <p:strVal val="#ppt_w"/>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Effect transition="in" filter="fade">
                                      <p:cBhvr>
                                        <p:cTn id="46" dur="1000"/>
                                        <p:tgtEl>
                                          <p:spTgt spid="18"/>
                                        </p:tgtEl>
                                      </p:cBhvr>
                                    </p:animEffect>
                                  </p:childTnLst>
                                </p:cTn>
                              </p:par>
                            </p:childTnLst>
                          </p:cTn>
                        </p:par>
                        <p:par>
                          <p:cTn id="47" fill="hold">
                            <p:stCondLst>
                              <p:cond delay="1000"/>
                            </p:stCondLst>
                            <p:childTnLst>
                              <p:par>
                                <p:cTn id="48" presetID="10" presetClass="exit" presetSubtype="0" fill="hold" grpId="0" nodeType="after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par>
                          <p:cTn id="51" fill="hold">
                            <p:stCondLst>
                              <p:cond delay="1500"/>
                            </p:stCondLst>
                            <p:childTnLst>
                              <p:par>
                                <p:cTn id="52" presetID="63" presetClass="path" presetSubtype="0" accel="50000" decel="50000" fill="hold" nodeType="afterEffect">
                                  <p:stCondLst>
                                    <p:cond delay="0"/>
                                  </p:stCondLst>
                                  <p:childTnLst>
                                    <p:animMotion origin="layout" path="M 4.79167E-6 -2.96296E-6 L 0.25 -2.96296E-6 " pathEditMode="relative" rAng="0" ptsTypes="AA">
                                      <p:cBhvr>
                                        <p:cTn id="53" dur="2000" fill="hold"/>
                                        <p:tgtEl>
                                          <p:spTgt spid="6"/>
                                        </p:tgtEl>
                                        <p:attrNameLst>
                                          <p:attrName>ppt_x</p:attrName>
                                          <p:attrName>ppt_y</p:attrName>
                                        </p:attrNameLst>
                                      </p:cBhvr>
                                      <p:rCtr x="12500" y="0"/>
                                    </p:animMotion>
                                  </p:childTnLst>
                                  <p:subTnLst>
                                    <p:audio>
                                      <p:cMediaNode>
                                        <p:cTn display="0" masterRel="sameClick">
                                          <p:stCondLst>
                                            <p:cond evt="begin" delay="0">
                                              <p:tn val="52"/>
                                            </p:cond>
                                          </p:stCondLst>
                                          <p:endCondLst>
                                            <p:cond evt="onStopAudio" delay="0">
                                              <p:tgtEl>
                                                <p:sldTgt/>
                                              </p:tgtEl>
                                            </p:cond>
                                          </p:endCondLst>
                                        </p:cTn>
                                        <p:tgtEl>
                                          <p:sndTgt r:embed="rId4" name="push.wav"/>
                                        </p:tgtEl>
                                      </p:cMediaNode>
                                    </p:audio>
                                  </p:subTnLst>
                                </p:cTn>
                              </p:par>
                              <p:par>
                                <p:cTn id="54" presetID="22" presetClass="entr" presetSubtype="8" fill="hold" grpId="1"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750"/>
                                        <p:tgtEl>
                                          <p:spTgt spid="17"/>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7" grpId="2" animBg="1"/>
      <p:bldP spid="12" grpId="0" animBg="1"/>
      <p:bldP spid="15" grpId="0" animBg="1"/>
      <p:bldP spid="17" grpId="0"/>
      <p:bldP spid="17" grpId="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6999"/>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07F6C85-866F-95AB-48AF-3A5E68AC8894}"/>
              </a:ext>
            </a:extLst>
          </p:cNvPr>
          <p:cNvSpPr/>
          <p:nvPr/>
        </p:nvSpPr>
        <p:spPr>
          <a:xfrm>
            <a:off x="378705" y="2826151"/>
            <a:ext cx="5540088" cy="34874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706958" y="221522"/>
            <a:ext cx="776689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Xác định nhiệm vụ cần tìm tòi khám phá</a:t>
            </a:r>
            <a:endPar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2" name="TextBox 1">
            <a:extLst>
              <a:ext uri="{FF2B5EF4-FFF2-40B4-BE49-F238E27FC236}">
                <a16:creationId xmlns:a16="http://schemas.microsoft.com/office/drawing/2014/main" id="{CE81D62A-EF0A-D216-1335-72CDDE02C852}"/>
              </a:ext>
            </a:extLst>
          </p:cNvPr>
          <p:cNvSpPr txBox="1"/>
          <p:nvPr/>
        </p:nvSpPr>
        <p:spPr>
          <a:xfrm>
            <a:off x="1834886" y="1236514"/>
            <a:ext cx="9027078"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Ghi lại vai trò và nguyên tắc hoạt động ngắn gọn của đèn tín hiệu giao thông ở các ngã tư vào bảng sau</a:t>
            </a:r>
          </a:p>
        </p:txBody>
      </p:sp>
      <p:sp>
        <p:nvSpPr>
          <p:cNvPr id="4" name="TextBox 3">
            <a:extLst>
              <a:ext uri="{FF2B5EF4-FFF2-40B4-BE49-F238E27FC236}">
                <a16:creationId xmlns:a16="http://schemas.microsoft.com/office/drawing/2014/main" id="{C4B83958-3215-373A-0D4D-BFD16E794531}"/>
              </a:ext>
            </a:extLst>
          </p:cNvPr>
          <p:cNvSpPr txBox="1"/>
          <p:nvPr/>
        </p:nvSpPr>
        <p:spPr>
          <a:xfrm>
            <a:off x="3440668" y="2298095"/>
            <a:ext cx="8418823"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Bảng 1: Vai trò và nguyên tắc hoạt động của đèn giao thông</a:t>
            </a:r>
            <a:endParaRPr kumimoji="0" lang="vi-VN"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grpSp>
        <p:nvGrpSpPr>
          <p:cNvPr id="5" name="Group 4">
            <a:extLst>
              <a:ext uri="{FF2B5EF4-FFF2-40B4-BE49-F238E27FC236}">
                <a16:creationId xmlns:a16="http://schemas.microsoft.com/office/drawing/2014/main" id="{67BEBF93-6891-D8F6-E340-8F9234B98FA7}"/>
              </a:ext>
            </a:extLst>
          </p:cNvPr>
          <p:cNvGrpSpPr/>
          <p:nvPr/>
        </p:nvGrpSpPr>
        <p:grpSpPr>
          <a:xfrm>
            <a:off x="7069660" y="3858536"/>
            <a:ext cx="2804918" cy="1422707"/>
            <a:chOff x="7910786" y="2391283"/>
            <a:chExt cx="3211466" cy="1922183"/>
          </a:xfrm>
        </p:grpSpPr>
        <p:sp>
          <p:nvSpPr>
            <p:cNvPr id="6" name="Speech Bubble: Rectangle with Corners Rounded 5">
              <a:extLst>
                <a:ext uri="{FF2B5EF4-FFF2-40B4-BE49-F238E27FC236}">
                  <a16:creationId xmlns:a16="http://schemas.microsoft.com/office/drawing/2014/main" id="{D39E70C6-39CF-C43D-C512-E3A5DFDB66D6}"/>
                </a:ext>
              </a:extLst>
            </p:cNvPr>
            <p:cNvSpPr/>
            <p:nvPr/>
          </p:nvSpPr>
          <p:spPr>
            <a:xfrm>
              <a:off x="7910786" y="2391283"/>
              <a:ext cx="3211466" cy="1922183"/>
            </a:xfrm>
            <a:prstGeom prst="wedgeRoundRectCallout">
              <a:avLst>
                <a:gd name="adj1" fmla="val 61275"/>
                <a:gd name="adj2" fmla="val 2682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F3EBD71F-8188-7C25-1BA0-B4AB9083E843}"/>
                </a:ext>
              </a:extLst>
            </p:cNvPr>
            <p:cNvSpPr txBox="1"/>
            <p:nvPr/>
          </p:nvSpPr>
          <p:spPr>
            <a:xfrm>
              <a:off x="7910786" y="2541506"/>
              <a:ext cx="3010538" cy="1621734"/>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 em hãy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thiện bảng 1 trang 56 nhé</a:t>
              </a:r>
            </a:p>
          </p:txBody>
        </p:sp>
      </p:grpSp>
      <p:pic>
        <p:nvPicPr>
          <p:cNvPr id="8" name="Picture 7">
            <a:extLst>
              <a:ext uri="{FF2B5EF4-FFF2-40B4-BE49-F238E27FC236}">
                <a16:creationId xmlns:a16="http://schemas.microsoft.com/office/drawing/2014/main" id="{51012B35-8157-1AE5-1486-26AC8DE28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2434" y="4077144"/>
            <a:ext cx="1580861" cy="2334751"/>
          </a:xfrm>
          <a:prstGeom prst="rect">
            <a:avLst/>
          </a:prstGeom>
        </p:spPr>
      </p:pic>
      <p:sp>
        <p:nvSpPr>
          <p:cNvPr id="3" name="TextBox 2">
            <a:extLst>
              <a:ext uri="{FF2B5EF4-FFF2-40B4-BE49-F238E27FC236}">
                <a16:creationId xmlns:a16="http://schemas.microsoft.com/office/drawing/2014/main" id="{ECC92D8C-1151-1A41-6F75-D1FF67A8655B}"/>
              </a:ext>
            </a:extLst>
          </p:cNvPr>
          <p:cNvSpPr txBox="1"/>
          <p:nvPr/>
        </p:nvSpPr>
        <p:spPr>
          <a:xfrm>
            <a:off x="6348425" y="3164762"/>
            <a:ext cx="1359242"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mn-cs"/>
              </a:rPr>
              <a:t>Gợi ý</a:t>
            </a:r>
          </a:p>
        </p:txBody>
      </p:sp>
      <p:sp>
        <p:nvSpPr>
          <p:cNvPr id="9" name="TextBox 8">
            <a:extLst>
              <a:ext uri="{FF2B5EF4-FFF2-40B4-BE49-F238E27FC236}">
                <a16:creationId xmlns:a16="http://schemas.microsoft.com/office/drawing/2014/main" id="{5F65496B-3285-7F82-CA45-5878249647D5}"/>
              </a:ext>
            </a:extLst>
          </p:cNvPr>
          <p:cNvSpPr txBox="1"/>
          <p:nvPr/>
        </p:nvSpPr>
        <p:spPr>
          <a:xfrm>
            <a:off x="580348" y="3661646"/>
            <a:ext cx="5212240"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Giữ an toàn cho các phương tiện tại các đoạn đường giao nhau</a:t>
            </a:r>
          </a:p>
        </p:txBody>
      </p:sp>
      <p:sp>
        <p:nvSpPr>
          <p:cNvPr id="11" name="TextBox 10">
            <a:extLst>
              <a:ext uri="{FF2B5EF4-FFF2-40B4-BE49-F238E27FC236}">
                <a16:creationId xmlns:a16="http://schemas.microsoft.com/office/drawing/2014/main" id="{93854A4E-3312-801E-2B94-690B877F9F31}"/>
              </a:ext>
            </a:extLst>
          </p:cNvPr>
          <p:cNvSpPr txBox="1"/>
          <p:nvPr/>
        </p:nvSpPr>
        <p:spPr>
          <a:xfrm>
            <a:off x="580348" y="4572139"/>
            <a:ext cx="4834599"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Giảm ùn tắc, đặc biệt là trong giờ cao điểm</a:t>
            </a:r>
          </a:p>
        </p:txBody>
      </p:sp>
      <p:sp>
        <p:nvSpPr>
          <p:cNvPr id="13" name="TextBox 12">
            <a:extLst>
              <a:ext uri="{FF2B5EF4-FFF2-40B4-BE49-F238E27FC236}">
                <a16:creationId xmlns:a16="http://schemas.microsoft.com/office/drawing/2014/main" id="{B7E06EAB-B6B3-E100-CA29-5D18EBB27C9F}"/>
              </a:ext>
            </a:extLst>
          </p:cNvPr>
          <p:cNvSpPr txBox="1"/>
          <p:nvPr/>
        </p:nvSpPr>
        <p:spPr>
          <a:xfrm>
            <a:off x="1061887" y="3030086"/>
            <a:ext cx="3763959"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Vai trò của đèn giao thông</a:t>
            </a:r>
            <a:endParaRPr kumimoji="0" lang="vi-V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81148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4" grpId="0"/>
      <p:bldP spid="2" grpId="0"/>
      <p:bldP spid="3" grpId="0"/>
      <p:bldP spid="9" grpId="0"/>
      <p:bldP spid="11"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6999"/>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07F6C85-866F-95AB-48AF-3A5E68AC8894}"/>
              </a:ext>
            </a:extLst>
          </p:cNvPr>
          <p:cNvSpPr/>
          <p:nvPr/>
        </p:nvSpPr>
        <p:spPr>
          <a:xfrm>
            <a:off x="5454501" y="2761645"/>
            <a:ext cx="6404989" cy="348747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706958" y="221522"/>
            <a:ext cx="776689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Xác định nhiệm vụ cần tìm tòi khám phá</a:t>
            </a:r>
            <a:endPar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2" name="TextBox 1">
            <a:extLst>
              <a:ext uri="{FF2B5EF4-FFF2-40B4-BE49-F238E27FC236}">
                <a16:creationId xmlns:a16="http://schemas.microsoft.com/office/drawing/2014/main" id="{CE81D62A-EF0A-D216-1335-72CDDE02C852}"/>
              </a:ext>
            </a:extLst>
          </p:cNvPr>
          <p:cNvSpPr txBox="1"/>
          <p:nvPr/>
        </p:nvSpPr>
        <p:spPr>
          <a:xfrm>
            <a:off x="1834886" y="1236514"/>
            <a:ext cx="9027078"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Ghi lại vai trò và nguyên tắc hoạt động ngắn gọn của đèn tín hiệu giao thông ở các ngã tư vào bảng sau</a:t>
            </a:r>
          </a:p>
        </p:txBody>
      </p:sp>
      <p:sp>
        <p:nvSpPr>
          <p:cNvPr id="4" name="TextBox 3">
            <a:extLst>
              <a:ext uri="{FF2B5EF4-FFF2-40B4-BE49-F238E27FC236}">
                <a16:creationId xmlns:a16="http://schemas.microsoft.com/office/drawing/2014/main" id="{C4B83958-3215-373A-0D4D-BFD16E794531}"/>
              </a:ext>
            </a:extLst>
          </p:cNvPr>
          <p:cNvSpPr txBox="1"/>
          <p:nvPr/>
        </p:nvSpPr>
        <p:spPr>
          <a:xfrm>
            <a:off x="3440668" y="2298095"/>
            <a:ext cx="8418823"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FFFF00"/>
                </a:solidFill>
                <a:effectLst/>
                <a:uLnTx/>
                <a:uFillTx/>
                <a:latin typeface="Roboto" panose="02000000000000000000" pitchFamily="2" charset="0"/>
                <a:ea typeface="Roboto" panose="02000000000000000000" pitchFamily="2" charset="0"/>
                <a:cs typeface="+mn-cs"/>
              </a:rPr>
              <a:t>Bảng 1: Vai trò và nguyên tắc hoạt động của đèn giao thông</a:t>
            </a:r>
            <a:endParaRPr kumimoji="0" lang="vi-VN"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endParaRPr>
          </a:p>
        </p:txBody>
      </p:sp>
      <p:grpSp>
        <p:nvGrpSpPr>
          <p:cNvPr id="5" name="Group 4">
            <a:extLst>
              <a:ext uri="{FF2B5EF4-FFF2-40B4-BE49-F238E27FC236}">
                <a16:creationId xmlns:a16="http://schemas.microsoft.com/office/drawing/2014/main" id="{67BEBF93-6891-D8F6-E340-8F9234B98FA7}"/>
              </a:ext>
            </a:extLst>
          </p:cNvPr>
          <p:cNvGrpSpPr/>
          <p:nvPr/>
        </p:nvGrpSpPr>
        <p:grpSpPr>
          <a:xfrm>
            <a:off x="1914866" y="3821341"/>
            <a:ext cx="2804918" cy="1422707"/>
            <a:chOff x="7910786" y="2391283"/>
            <a:chExt cx="3211466" cy="1922183"/>
          </a:xfrm>
        </p:grpSpPr>
        <p:sp>
          <p:nvSpPr>
            <p:cNvPr id="6" name="Speech Bubble: Rectangle with Corners Rounded 5">
              <a:extLst>
                <a:ext uri="{FF2B5EF4-FFF2-40B4-BE49-F238E27FC236}">
                  <a16:creationId xmlns:a16="http://schemas.microsoft.com/office/drawing/2014/main" id="{D39E70C6-39CF-C43D-C512-E3A5DFDB66D6}"/>
                </a:ext>
              </a:extLst>
            </p:cNvPr>
            <p:cNvSpPr/>
            <p:nvPr/>
          </p:nvSpPr>
          <p:spPr>
            <a:xfrm>
              <a:off x="7910786" y="2391283"/>
              <a:ext cx="3211466" cy="1922183"/>
            </a:xfrm>
            <a:prstGeom prst="wedgeRoundRectCallout">
              <a:avLst>
                <a:gd name="adj1" fmla="val -72157"/>
                <a:gd name="adj2" fmla="val 5073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F3EBD71F-8188-7C25-1BA0-B4AB9083E843}"/>
                </a:ext>
              </a:extLst>
            </p:cNvPr>
            <p:cNvSpPr txBox="1"/>
            <p:nvPr/>
          </p:nvSpPr>
          <p:spPr>
            <a:xfrm>
              <a:off x="7910786" y="2541506"/>
              <a:ext cx="3010538" cy="1621734"/>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 em hãy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thiện bảng 1 trang 56 nhé</a:t>
              </a:r>
            </a:p>
          </p:txBody>
        </p:sp>
      </p:grpSp>
      <p:pic>
        <p:nvPicPr>
          <p:cNvPr id="8" name="Picture 7">
            <a:extLst>
              <a:ext uri="{FF2B5EF4-FFF2-40B4-BE49-F238E27FC236}">
                <a16:creationId xmlns:a16="http://schemas.microsoft.com/office/drawing/2014/main" id="{51012B35-8157-1AE5-1486-26AC8DE28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26097" y="4338011"/>
            <a:ext cx="1580861" cy="2334751"/>
          </a:xfrm>
          <a:prstGeom prst="rect">
            <a:avLst/>
          </a:prstGeom>
        </p:spPr>
      </p:pic>
      <p:sp>
        <p:nvSpPr>
          <p:cNvPr id="3" name="TextBox 2">
            <a:extLst>
              <a:ext uri="{FF2B5EF4-FFF2-40B4-BE49-F238E27FC236}">
                <a16:creationId xmlns:a16="http://schemas.microsoft.com/office/drawing/2014/main" id="{ECC92D8C-1151-1A41-6F75-D1FF67A8655B}"/>
              </a:ext>
            </a:extLst>
          </p:cNvPr>
          <p:cNvSpPr txBox="1"/>
          <p:nvPr/>
        </p:nvSpPr>
        <p:spPr>
          <a:xfrm>
            <a:off x="4544292" y="3105885"/>
            <a:ext cx="1359242"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mn-cs"/>
              </a:rPr>
              <a:t>Gợi ý</a:t>
            </a:r>
          </a:p>
        </p:txBody>
      </p:sp>
      <p:sp>
        <p:nvSpPr>
          <p:cNvPr id="9" name="TextBox 8">
            <a:extLst>
              <a:ext uri="{FF2B5EF4-FFF2-40B4-BE49-F238E27FC236}">
                <a16:creationId xmlns:a16="http://schemas.microsoft.com/office/drawing/2014/main" id="{5F65496B-3285-7F82-CA45-5878249647D5}"/>
              </a:ext>
            </a:extLst>
          </p:cNvPr>
          <p:cNvSpPr txBox="1"/>
          <p:nvPr/>
        </p:nvSpPr>
        <p:spPr>
          <a:xfrm>
            <a:off x="5885209" y="3411251"/>
            <a:ext cx="5892722"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1. Tuyệt đối không được bật sáng hai màu đèn cùng một lúc cho một chiều đường</a:t>
            </a:r>
          </a:p>
        </p:txBody>
      </p:sp>
      <p:sp>
        <p:nvSpPr>
          <p:cNvPr id="11" name="TextBox 10">
            <a:extLst>
              <a:ext uri="{FF2B5EF4-FFF2-40B4-BE49-F238E27FC236}">
                <a16:creationId xmlns:a16="http://schemas.microsoft.com/office/drawing/2014/main" id="{93854A4E-3312-801E-2B94-690B877F9F31}"/>
              </a:ext>
            </a:extLst>
          </p:cNvPr>
          <p:cNvSpPr txBox="1"/>
          <p:nvPr/>
        </p:nvSpPr>
        <p:spPr>
          <a:xfrm>
            <a:off x="5916826" y="4089068"/>
            <a:ext cx="5892722" cy="40011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2. Nguyên tắc thứ tự: Xanh – Vàng – Đỏ</a:t>
            </a:r>
          </a:p>
        </p:txBody>
      </p:sp>
      <p:sp>
        <p:nvSpPr>
          <p:cNvPr id="13" name="TextBox 12">
            <a:extLst>
              <a:ext uri="{FF2B5EF4-FFF2-40B4-BE49-F238E27FC236}">
                <a16:creationId xmlns:a16="http://schemas.microsoft.com/office/drawing/2014/main" id="{B7E06EAB-B6B3-E100-CA29-5D18EBB27C9F}"/>
              </a:ext>
            </a:extLst>
          </p:cNvPr>
          <p:cNvSpPr txBox="1"/>
          <p:nvPr/>
        </p:nvSpPr>
        <p:spPr>
          <a:xfrm>
            <a:off x="5866883" y="2873167"/>
            <a:ext cx="5892723"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Nguyên tắc hoạt động của đèn giao thông</a:t>
            </a:r>
            <a:endParaRPr kumimoji="0" lang="vi-V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TextBox 14">
            <a:extLst>
              <a:ext uri="{FF2B5EF4-FFF2-40B4-BE49-F238E27FC236}">
                <a16:creationId xmlns:a16="http://schemas.microsoft.com/office/drawing/2014/main" id="{A7E982ED-6664-5C48-0B5A-5A3E007096A2}"/>
              </a:ext>
            </a:extLst>
          </p:cNvPr>
          <p:cNvSpPr txBox="1"/>
          <p:nvPr/>
        </p:nvSpPr>
        <p:spPr>
          <a:xfrm>
            <a:off x="5885209" y="4489178"/>
            <a:ext cx="5992605" cy="1015663"/>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3. Để tránh va chạm giữa các xe và ùn tắc giao thông thì cần bật đèn đồng bộ  xanh đỏ 2 đường giao nhau</a:t>
            </a:r>
          </a:p>
        </p:txBody>
      </p:sp>
      <p:sp>
        <p:nvSpPr>
          <p:cNvPr id="16" name="TextBox 15">
            <a:extLst>
              <a:ext uri="{FF2B5EF4-FFF2-40B4-BE49-F238E27FC236}">
                <a16:creationId xmlns:a16="http://schemas.microsoft.com/office/drawing/2014/main" id="{B6A27B66-3386-D4F4-B0D2-65BD5FA7C573}"/>
              </a:ext>
            </a:extLst>
          </p:cNvPr>
          <p:cNvSpPr txBox="1"/>
          <p:nvPr/>
        </p:nvSpPr>
        <p:spPr>
          <a:xfrm>
            <a:off x="5885209" y="5446560"/>
            <a:ext cx="5892722"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4. Tín hiệu đèn điều khiển giao thông áp dụng cho ngã tư đường</a:t>
            </a:r>
          </a:p>
        </p:txBody>
      </p:sp>
    </p:spTree>
    <p:extLst>
      <p:ext uri="{BB962C8B-B14F-4D97-AF65-F5344CB8AC3E}">
        <p14:creationId xmlns:p14="http://schemas.microsoft.com/office/powerpoint/2010/main" val="235718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4" grpId="0"/>
      <p:bldP spid="2" grpId="0"/>
      <p:bldP spid="3" grpId="0"/>
      <p:bldP spid="9" grpId="0"/>
      <p:bldP spid="11" grpId="0"/>
      <p:bldP spid="13" grpId="0"/>
      <p:bldP spid="15"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6999"/>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706958" y="221522"/>
            <a:ext cx="776689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Xác định nhiệm vụ cần tìm tòi khám phá</a:t>
            </a:r>
            <a:endPar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2" name="TextBox 1">
            <a:extLst>
              <a:ext uri="{FF2B5EF4-FFF2-40B4-BE49-F238E27FC236}">
                <a16:creationId xmlns:a16="http://schemas.microsoft.com/office/drawing/2014/main" id="{CE81D62A-EF0A-D216-1335-72CDDE02C852}"/>
              </a:ext>
            </a:extLst>
          </p:cNvPr>
          <p:cNvSpPr txBox="1"/>
          <p:nvPr/>
        </p:nvSpPr>
        <p:spPr>
          <a:xfrm>
            <a:off x="1501316" y="1002556"/>
            <a:ext cx="8876568"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Xây dựng tiêu chí của mô hình ngã tư đường có đèn giao thông</a:t>
            </a:r>
          </a:p>
        </p:txBody>
      </p:sp>
      <p:grpSp>
        <p:nvGrpSpPr>
          <p:cNvPr id="5" name="Group 4">
            <a:extLst>
              <a:ext uri="{FF2B5EF4-FFF2-40B4-BE49-F238E27FC236}">
                <a16:creationId xmlns:a16="http://schemas.microsoft.com/office/drawing/2014/main" id="{67BEBF93-6891-D8F6-E340-8F9234B98FA7}"/>
              </a:ext>
            </a:extLst>
          </p:cNvPr>
          <p:cNvGrpSpPr/>
          <p:nvPr/>
        </p:nvGrpSpPr>
        <p:grpSpPr>
          <a:xfrm>
            <a:off x="1416512" y="3233335"/>
            <a:ext cx="4295552" cy="1422707"/>
            <a:chOff x="8437926" y="2232250"/>
            <a:chExt cx="3266981" cy="1922183"/>
          </a:xfrm>
        </p:grpSpPr>
        <p:sp>
          <p:nvSpPr>
            <p:cNvPr id="6" name="Speech Bubble: Rectangle with Corners Rounded 5">
              <a:extLst>
                <a:ext uri="{FF2B5EF4-FFF2-40B4-BE49-F238E27FC236}">
                  <a16:creationId xmlns:a16="http://schemas.microsoft.com/office/drawing/2014/main" id="{D39E70C6-39CF-C43D-C512-E3A5DFDB66D6}"/>
                </a:ext>
              </a:extLst>
            </p:cNvPr>
            <p:cNvSpPr/>
            <p:nvPr/>
          </p:nvSpPr>
          <p:spPr>
            <a:xfrm>
              <a:off x="8437926" y="2232250"/>
              <a:ext cx="3211466" cy="1922183"/>
            </a:xfrm>
            <a:prstGeom prst="wedgeRoundRectCallout">
              <a:avLst>
                <a:gd name="adj1" fmla="val -42960"/>
                <a:gd name="adj2" fmla="val 8551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F3EBD71F-8188-7C25-1BA0-B4AB9083E843}"/>
                </a:ext>
              </a:extLst>
            </p:cNvPr>
            <p:cNvSpPr txBox="1"/>
            <p:nvPr/>
          </p:nvSpPr>
          <p:spPr>
            <a:xfrm>
              <a:off x="8492002" y="2322233"/>
              <a:ext cx="3212905" cy="1621734"/>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 nhóm thống nhất xây dựng mô hình ngã tư đường có đèn giao thông nhé</a:t>
              </a:r>
            </a:p>
          </p:txBody>
        </p:sp>
      </p:grpSp>
      <p:pic>
        <p:nvPicPr>
          <p:cNvPr id="8" name="Picture 7">
            <a:extLst>
              <a:ext uri="{FF2B5EF4-FFF2-40B4-BE49-F238E27FC236}">
                <a16:creationId xmlns:a16="http://schemas.microsoft.com/office/drawing/2014/main" id="{03A979B5-BD47-481E-4106-2D601577FE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9518" y="1893753"/>
            <a:ext cx="4477375" cy="4315427"/>
          </a:xfrm>
          <a:prstGeom prst="roundRect">
            <a:avLst>
              <a:gd name="adj" fmla="val 4348"/>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DDE7547B-CC24-160E-3C7F-E35895DAE51F}"/>
              </a:ext>
            </a:extLst>
          </p:cNvPr>
          <p:cNvSpPr txBox="1"/>
          <p:nvPr/>
        </p:nvSpPr>
        <p:spPr>
          <a:xfrm>
            <a:off x="1501316" y="1949277"/>
            <a:ext cx="2611053"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Thảo luận nhóm</a:t>
            </a:r>
          </a:p>
        </p:txBody>
      </p:sp>
      <p:pic>
        <p:nvPicPr>
          <p:cNvPr id="11" name="Picture 10">
            <a:extLst>
              <a:ext uri="{FF2B5EF4-FFF2-40B4-BE49-F238E27FC236}">
                <a16:creationId xmlns:a16="http://schemas.microsoft.com/office/drawing/2014/main" id="{803FE857-022B-6555-F4BE-944D44FB71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6097" y="4338011"/>
            <a:ext cx="1580861" cy="2334751"/>
          </a:xfrm>
          <a:prstGeom prst="rect">
            <a:avLst/>
          </a:prstGeom>
        </p:spPr>
      </p:pic>
    </p:spTree>
    <p:extLst>
      <p:ext uri="{BB962C8B-B14F-4D97-AF65-F5344CB8AC3E}">
        <p14:creationId xmlns:p14="http://schemas.microsoft.com/office/powerpoint/2010/main" val="188629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6999"/>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1706958" y="221522"/>
            <a:ext cx="7766892"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Xác định nhiệm vụ cần tìm tòi khám phá</a:t>
            </a:r>
            <a:endPar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sp>
        <p:nvSpPr>
          <p:cNvPr id="2" name="TextBox 1">
            <a:extLst>
              <a:ext uri="{FF2B5EF4-FFF2-40B4-BE49-F238E27FC236}">
                <a16:creationId xmlns:a16="http://schemas.microsoft.com/office/drawing/2014/main" id="{CE81D62A-EF0A-D216-1335-72CDDE02C852}"/>
              </a:ext>
            </a:extLst>
          </p:cNvPr>
          <p:cNvSpPr txBox="1"/>
          <p:nvPr/>
        </p:nvSpPr>
        <p:spPr>
          <a:xfrm>
            <a:off x="1501316" y="1002556"/>
            <a:ext cx="8876568"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Xây dựng tiêu chí của mô hình ngã tư đường có đèn giao thông</a:t>
            </a:r>
          </a:p>
        </p:txBody>
      </p:sp>
      <p:grpSp>
        <p:nvGrpSpPr>
          <p:cNvPr id="5" name="Group 4">
            <a:extLst>
              <a:ext uri="{FF2B5EF4-FFF2-40B4-BE49-F238E27FC236}">
                <a16:creationId xmlns:a16="http://schemas.microsoft.com/office/drawing/2014/main" id="{67BEBF93-6891-D8F6-E340-8F9234B98FA7}"/>
              </a:ext>
            </a:extLst>
          </p:cNvPr>
          <p:cNvGrpSpPr/>
          <p:nvPr/>
        </p:nvGrpSpPr>
        <p:grpSpPr>
          <a:xfrm>
            <a:off x="1416512" y="3233335"/>
            <a:ext cx="1359243" cy="971589"/>
            <a:chOff x="8437926" y="2232250"/>
            <a:chExt cx="1033772" cy="1312689"/>
          </a:xfrm>
        </p:grpSpPr>
        <p:sp>
          <p:nvSpPr>
            <p:cNvPr id="6" name="Speech Bubble: Rectangle with Corners Rounded 5">
              <a:extLst>
                <a:ext uri="{FF2B5EF4-FFF2-40B4-BE49-F238E27FC236}">
                  <a16:creationId xmlns:a16="http://schemas.microsoft.com/office/drawing/2014/main" id="{D39E70C6-39CF-C43D-C512-E3A5DFDB66D6}"/>
                </a:ext>
              </a:extLst>
            </p:cNvPr>
            <p:cNvSpPr/>
            <p:nvPr/>
          </p:nvSpPr>
          <p:spPr>
            <a:xfrm>
              <a:off x="8437926" y="2232250"/>
              <a:ext cx="1033772" cy="1312689"/>
            </a:xfrm>
            <a:prstGeom prst="wedgeRoundRectCallout">
              <a:avLst>
                <a:gd name="adj1" fmla="val -42960"/>
                <a:gd name="adj2" fmla="val 8551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F3EBD71F-8188-7C25-1BA0-B4AB9083E843}"/>
                </a:ext>
              </a:extLst>
            </p:cNvPr>
            <p:cNvSpPr txBox="1"/>
            <p:nvPr/>
          </p:nvSpPr>
          <p:spPr>
            <a:xfrm>
              <a:off x="8600701" y="2613635"/>
              <a:ext cx="749197" cy="623744"/>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p>
          </p:txBody>
        </p:sp>
      </p:grpSp>
      <p:pic>
        <p:nvPicPr>
          <p:cNvPr id="8" name="Picture 7">
            <a:extLst>
              <a:ext uri="{FF2B5EF4-FFF2-40B4-BE49-F238E27FC236}">
                <a16:creationId xmlns:a16="http://schemas.microsoft.com/office/drawing/2014/main" id="{03A979B5-BD47-481E-4106-2D601577FE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8178" y="1893753"/>
            <a:ext cx="6068716" cy="4315427"/>
          </a:xfrm>
          <a:prstGeom prst="roundRect">
            <a:avLst>
              <a:gd name="adj" fmla="val 4348"/>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803FE857-022B-6555-F4BE-944D44FB71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26097" y="4338011"/>
            <a:ext cx="1580861" cy="2334751"/>
          </a:xfrm>
          <a:prstGeom prst="rect">
            <a:avLst/>
          </a:prstGeom>
        </p:spPr>
      </p:pic>
      <p:sp>
        <p:nvSpPr>
          <p:cNvPr id="4" name="TextBox 3">
            <a:extLst>
              <a:ext uri="{FF2B5EF4-FFF2-40B4-BE49-F238E27FC236}">
                <a16:creationId xmlns:a16="http://schemas.microsoft.com/office/drawing/2014/main" id="{7E2D4E24-25B8-5B3D-7F32-B224324D643B}"/>
              </a:ext>
            </a:extLst>
          </p:cNvPr>
          <p:cNvSpPr txBox="1"/>
          <p:nvPr/>
        </p:nvSpPr>
        <p:spPr>
          <a:xfrm>
            <a:off x="5486116" y="2097251"/>
            <a:ext cx="5892722"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Xây dựng mô hình ngã tư đường có đèn giao thông bảo đảm các yêu cầu sau:</a:t>
            </a:r>
          </a:p>
        </p:txBody>
      </p:sp>
      <p:sp>
        <p:nvSpPr>
          <p:cNvPr id="9" name="TextBox 8">
            <a:extLst>
              <a:ext uri="{FF2B5EF4-FFF2-40B4-BE49-F238E27FC236}">
                <a16:creationId xmlns:a16="http://schemas.microsoft.com/office/drawing/2014/main" id="{7E90D753-0DA7-1008-D757-375ED94CEAFE}"/>
              </a:ext>
            </a:extLst>
          </p:cNvPr>
          <p:cNvSpPr txBox="1"/>
          <p:nvPr/>
        </p:nvSpPr>
        <p:spPr>
          <a:xfrm>
            <a:off x="5436175" y="2919104"/>
            <a:ext cx="5750811"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Có kích thước tối thiểu dài 30cm, rộng 30cm, dày 3cm</a:t>
            </a:r>
          </a:p>
        </p:txBody>
      </p:sp>
      <p:sp>
        <p:nvSpPr>
          <p:cNvPr id="12" name="TextBox 11">
            <a:extLst>
              <a:ext uri="{FF2B5EF4-FFF2-40B4-BE49-F238E27FC236}">
                <a16:creationId xmlns:a16="http://schemas.microsoft.com/office/drawing/2014/main" id="{3B97478E-AC84-3559-48B1-0DCCC0EB6889}"/>
              </a:ext>
            </a:extLst>
          </p:cNvPr>
          <p:cNvSpPr txBox="1"/>
          <p:nvPr/>
        </p:nvSpPr>
        <p:spPr>
          <a:xfrm>
            <a:off x="5386233" y="3716521"/>
            <a:ext cx="5992605"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Có hai làn đường ở góc ngã tư (một làn dành cho ô tô, 1 làn dành cho xe máy và xe thô sơ)</a:t>
            </a:r>
          </a:p>
        </p:txBody>
      </p:sp>
      <p:sp>
        <p:nvSpPr>
          <p:cNvPr id="13" name="TextBox 12">
            <a:extLst>
              <a:ext uri="{FF2B5EF4-FFF2-40B4-BE49-F238E27FC236}">
                <a16:creationId xmlns:a16="http://schemas.microsoft.com/office/drawing/2014/main" id="{4F7E2910-FC6B-5CB0-EDE8-5BCF9C841A5E}"/>
              </a:ext>
            </a:extLst>
          </p:cNvPr>
          <p:cNvSpPr txBox="1"/>
          <p:nvPr/>
        </p:nvSpPr>
        <p:spPr>
          <a:xfrm>
            <a:off x="5424289" y="4598183"/>
            <a:ext cx="5892722" cy="40011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Có vỉa hè dành cho người đi bộ</a:t>
            </a:r>
          </a:p>
        </p:txBody>
      </p:sp>
      <p:sp>
        <p:nvSpPr>
          <p:cNvPr id="16" name="TextBox 15">
            <a:extLst>
              <a:ext uri="{FF2B5EF4-FFF2-40B4-BE49-F238E27FC236}">
                <a16:creationId xmlns:a16="http://schemas.microsoft.com/office/drawing/2014/main" id="{50219EF4-CAB7-23DE-78F2-AD0EFDA0DA11}"/>
              </a:ext>
            </a:extLst>
          </p:cNvPr>
          <p:cNvSpPr txBox="1"/>
          <p:nvPr/>
        </p:nvSpPr>
        <p:spPr>
          <a:xfrm>
            <a:off x="5424289" y="5162741"/>
            <a:ext cx="5892722"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 Có cột đèn tín hiệu giao thông được đặt ở vị trí hợp lí để người đi từ bốn phía có thể quan sát</a:t>
            </a:r>
          </a:p>
        </p:txBody>
      </p:sp>
    </p:spTree>
    <p:extLst>
      <p:ext uri="{BB962C8B-B14F-4D97-AF65-F5344CB8AC3E}">
        <p14:creationId xmlns:p14="http://schemas.microsoft.com/office/powerpoint/2010/main" val="409387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4" grpId="0"/>
      <p:bldP spid="9" grpId="0"/>
      <p:bldP spid="12" grpId="0"/>
      <p:bldP spid="13"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6999"/>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49E62A4E-CD61-2971-BE29-DCDE8D55C945}"/>
              </a:ext>
            </a:extLst>
          </p:cNvPr>
          <p:cNvSpPr/>
          <p:nvPr/>
        </p:nvSpPr>
        <p:spPr>
          <a:xfrm>
            <a:off x="6814078" y="1898883"/>
            <a:ext cx="4403269" cy="2141088"/>
          </a:xfrm>
          <a:prstGeom prst="roundRect">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EA97C453-808F-2CAC-C371-4024C6A62CAB}"/>
              </a:ext>
            </a:extLst>
          </p:cNvPr>
          <p:cNvSpPr/>
          <p:nvPr/>
        </p:nvSpPr>
        <p:spPr>
          <a:xfrm>
            <a:off x="343786" y="1971212"/>
            <a:ext cx="6314426" cy="4765148"/>
          </a:xfrm>
          <a:prstGeom prst="roundRect">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3727144" y="101748"/>
            <a:ext cx="8160056" cy="1077218"/>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phương án thiết kế ngã tư đường có đèn giao thông điều khiển</a:t>
            </a:r>
          </a:p>
        </p:txBody>
      </p:sp>
      <p:sp>
        <p:nvSpPr>
          <p:cNvPr id="2" name="TextBox 1">
            <a:extLst>
              <a:ext uri="{FF2B5EF4-FFF2-40B4-BE49-F238E27FC236}">
                <a16:creationId xmlns:a16="http://schemas.microsoft.com/office/drawing/2014/main" id="{CE81D62A-EF0A-D216-1335-72CDDE02C852}"/>
              </a:ext>
            </a:extLst>
          </p:cNvPr>
          <p:cNvSpPr txBox="1"/>
          <p:nvPr/>
        </p:nvSpPr>
        <p:spPr>
          <a:xfrm>
            <a:off x="1416512" y="1308749"/>
            <a:ext cx="8876568"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Xây dựng tiêu chí của mô hình ngã tư đường có đèn giao thông</a:t>
            </a:r>
          </a:p>
        </p:txBody>
      </p:sp>
      <p:grpSp>
        <p:nvGrpSpPr>
          <p:cNvPr id="5" name="Group 4">
            <a:extLst>
              <a:ext uri="{FF2B5EF4-FFF2-40B4-BE49-F238E27FC236}">
                <a16:creationId xmlns:a16="http://schemas.microsoft.com/office/drawing/2014/main" id="{67BEBF93-6891-D8F6-E340-8F9234B98FA7}"/>
              </a:ext>
            </a:extLst>
          </p:cNvPr>
          <p:cNvGrpSpPr/>
          <p:nvPr/>
        </p:nvGrpSpPr>
        <p:grpSpPr>
          <a:xfrm>
            <a:off x="8486406" y="4220620"/>
            <a:ext cx="1359243" cy="971589"/>
            <a:chOff x="8437926" y="2232250"/>
            <a:chExt cx="1033772" cy="1312689"/>
          </a:xfrm>
        </p:grpSpPr>
        <p:sp>
          <p:nvSpPr>
            <p:cNvPr id="6" name="Speech Bubble: Rectangle with Corners Rounded 5">
              <a:extLst>
                <a:ext uri="{FF2B5EF4-FFF2-40B4-BE49-F238E27FC236}">
                  <a16:creationId xmlns:a16="http://schemas.microsoft.com/office/drawing/2014/main" id="{D39E70C6-39CF-C43D-C512-E3A5DFDB66D6}"/>
                </a:ext>
              </a:extLst>
            </p:cNvPr>
            <p:cNvSpPr/>
            <p:nvPr/>
          </p:nvSpPr>
          <p:spPr>
            <a:xfrm>
              <a:off x="8437926" y="2232250"/>
              <a:ext cx="1033772" cy="1312689"/>
            </a:xfrm>
            <a:prstGeom prst="wedgeRoundRectCallout">
              <a:avLst>
                <a:gd name="adj1" fmla="val 75158"/>
                <a:gd name="adj2" fmla="val 4283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F3EBD71F-8188-7C25-1BA0-B4AB9083E843}"/>
                </a:ext>
              </a:extLst>
            </p:cNvPr>
            <p:cNvSpPr txBox="1"/>
            <p:nvPr/>
          </p:nvSpPr>
          <p:spPr>
            <a:xfrm>
              <a:off x="8600701" y="2613635"/>
              <a:ext cx="749197" cy="623744"/>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p>
          </p:txBody>
        </p:sp>
      </p:grpSp>
      <p:sp>
        <p:nvSpPr>
          <p:cNvPr id="10" name="TextBox 9">
            <a:extLst>
              <a:ext uri="{FF2B5EF4-FFF2-40B4-BE49-F238E27FC236}">
                <a16:creationId xmlns:a16="http://schemas.microsoft.com/office/drawing/2014/main" id="{DDE7547B-CC24-160E-3C7F-E35895DAE51F}"/>
              </a:ext>
            </a:extLst>
          </p:cNvPr>
          <p:cNvSpPr txBox="1"/>
          <p:nvPr/>
        </p:nvSpPr>
        <p:spPr>
          <a:xfrm>
            <a:off x="7098574" y="2353298"/>
            <a:ext cx="4118773" cy="1200329"/>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Bước 1: Cả nhóm thống nhất thiết kế và vẽ mô hình ngã tư đường phố</a:t>
            </a:r>
          </a:p>
        </p:txBody>
      </p:sp>
      <p:pic>
        <p:nvPicPr>
          <p:cNvPr id="11" name="Picture 10">
            <a:extLst>
              <a:ext uri="{FF2B5EF4-FFF2-40B4-BE49-F238E27FC236}">
                <a16:creationId xmlns:a16="http://schemas.microsoft.com/office/drawing/2014/main" id="{803FE857-022B-6555-F4BE-944D44FB7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2982" y="4204924"/>
            <a:ext cx="1580861" cy="2334751"/>
          </a:xfrm>
          <a:prstGeom prst="rect">
            <a:avLst/>
          </a:prstGeom>
        </p:spPr>
      </p:pic>
      <p:sp>
        <p:nvSpPr>
          <p:cNvPr id="16" name="TextBox 15">
            <a:extLst>
              <a:ext uri="{FF2B5EF4-FFF2-40B4-BE49-F238E27FC236}">
                <a16:creationId xmlns:a16="http://schemas.microsoft.com/office/drawing/2014/main" id="{50219EF4-CAB7-23DE-78F2-AD0EFDA0DA11}"/>
              </a:ext>
            </a:extLst>
          </p:cNvPr>
          <p:cNvSpPr txBox="1"/>
          <p:nvPr/>
        </p:nvSpPr>
        <p:spPr>
          <a:xfrm>
            <a:off x="626082" y="5068442"/>
            <a:ext cx="5892722" cy="1569660"/>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Kích thước của mô hình ngã tư phải đủ lớn để các bạn có thể cùng làm và cả nhóm có thể thực hành tham gia giao thông sau khi hoàn thiện</a:t>
            </a:r>
          </a:p>
        </p:txBody>
      </p:sp>
      <p:pic>
        <p:nvPicPr>
          <p:cNvPr id="15" name="Picture 14">
            <a:extLst>
              <a:ext uri="{FF2B5EF4-FFF2-40B4-BE49-F238E27FC236}">
                <a16:creationId xmlns:a16="http://schemas.microsoft.com/office/drawing/2014/main" id="{94A0F780-E27C-F86E-B412-9977F245F3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4205" y="2043223"/>
            <a:ext cx="4393241" cy="3018030"/>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3B55765C-73C3-5F39-1D0B-7FA3581BA585}"/>
              </a:ext>
            </a:extLst>
          </p:cNvPr>
          <p:cNvSpPr txBox="1"/>
          <p:nvPr/>
        </p:nvSpPr>
        <p:spPr>
          <a:xfrm>
            <a:off x="549296" y="4562889"/>
            <a:ext cx="985073"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FC000">
                    <a:lumMod val="50000"/>
                  </a:srgbClr>
                </a:solidFill>
                <a:effectLst/>
                <a:uLnTx/>
                <a:uFillTx/>
                <a:latin typeface="Roboto" panose="02000000000000000000" pitchFamily="2" charset="0"/>
                <a:ea typeface="Roboto" panose="02000000000000000000" pitchFamily="2" charset="0"/>
                <a:cs typeface="+mn-cs"/>
              </a:rPr>
              <a:t>Lưu ý</a:t>
            </a:r>
          </a:p>
        </p:txBody>
      </p:sp>
    </p:spTree>
    <p:extLst>
      <p:ext uri="{BB962C8B-B14F-4D97-AF65-F5344CB8AC3E}">
        <p14:creationId xmlns:p14="http://schemas.microsoft.com/office/powerpoint/2010/main" val="78888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par>
                                <p:cTn id="45" presetID="42"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74" grpId="0"/>
      <p:bldP spid="2" grpId="0"/>
      <p:bldP spid="10" grpId="0"/>
      <p:bldP spid="16"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6999"/>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A97C453-808F-2CAC-C371-4024C6A62CAB}"/>
              </a:ext>
            </a:extLst>
          </p:cNvPr>
          <p:cNvSpPr/>
          <p:nvPr/>
        </p:nvSpPr>
        <p:spPr>
          <a:xfrm>
            <a:off x="1220485" y="2358754"/>
            <a:ext cx="3994298" cy="3578039"/>
          </a:xfrm>
          <a:prstGeom prst="roundRect">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3727144" y="101748"/>
            <a:ext cx="8160056" cy="1077218"/>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phương án thiết kế ngã tư đường có đèn giao thông điều khiển</a:t>
            </a:r>
          </a:p>
        </p:txBody>
      </p:sp>
      <p:sp>
        <p:nvSpPr>
          <p:cNvPr id="2" name="TextBox 1">
            <a:extLst>
              <a:ext uri="{FF2B5EF4-FFF2-40B4-BE49-F238E27FC236}">
                <a16:creationId xmlns:a16="http://schemas.microsoft.com/office/drawing/2014/main" id="{CE81D62A-EF0A-D216-1335-72CDDE02C852}"/>
              </a:ext>
            </a:extLst>
          </p:cNvPr>
          <p:cNvSpPr txBox="1"/>
          <p:nvPr/>
        </p:nvSpPr>
        <p:spPr>
          <a:xfrm>
            <a:off x="1558779" y="1480792"/>
            <a:ext cx="5892722"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Mô tả đặc điểm của ngã tư</a:t>
            </a:r>
          </a:p>
        </p:txBody>
      </p:sp>
      <p:pic>
        <p:nvPicPr>
          <p:cNvPr id="15" name="Picture 14">
            <a:extLst>
              <a:ext uri="{FF2B5EF4-FFF2-40B4-BE49-F238E27FC236}">
                <a16:creationId xmlns:a16="http://schemas.microsoft.com/office/drawing/2014/main" id="{94A0F780-E27C-F86E-B412-9977F245F3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3027" y="2924953"/>
            <a:ext cx="3495323" cy="2401186"/>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C22A227C-E367-486D-5DE8-73CC02DAA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3006" y="1942457"/>
            <a:ext cx="4477375" cy="4315427"/>
          </a:xfrm>
          <a:prstGeom prst="roundRect">
            <a:avLst>
              <a:gd name="adj" fmla="val 4348"/>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50219EF4-CAB7-23DE-78F2-AD0EFDA0DA11}"/>
              </a:ext>
            </a:extLst>
          </p:cNvPr>
          <p:cNvSpPr txBox="1"/>
          <p:nvPr/>
        </p:nvSpPr>
        <p:spPr>
          <a:xfrm>
            <a:off x="6716211" y="2345991"/>
            <a:ext cx="3895019"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Đường: rộng bao nhiêu, mấy làn xe</a:t>
            </a:r>
          </a:p>
        </p:txBody>
      </p:sp>
      <p:sp>
        <p:nvSpPr>
          <p:cNvPr id="8" name="TextBox 7">
            <a:extLst>
              <a:ext uri="{FF2B5EF4-FFF2-40B4-BE49-F238E27FC236}">
                <a16:creationId xmlns:a16="http://schemas.microsoft.com/office/drawing/2014/main" id="{A934BFF3-CACF-EF2D-5562-9B0AA9E0A47D}"/>
              </a:ext>
            </a:extLst>
          </p:cNvPr>
          <p:cNvSpPr txBox="1"/>
          <p:nvPr/>
        </p:nvSpPr>
        <p:spPr>
          <a:xfrm>
            <a:off x="6716211" y="3212930"/>
            <a:ext cx="3427187"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Có vỉa hè không</a:t>
            </a:r>
          </a:p>
        </p:txBody>
      </p:sp>
      <p:sp>
        <p:nvSpPr>
          <p:cNvPr id="12" name="TextBox 11">
            <a:extLst>
              <a:ext uri="{FF2B5EF4-FFF2-40B4-BE49-F238E27FC236}">
                <a16:creationId xmlns:a16="http://schemas.microsoft.com/office/drawing/2014/main" id="{0A60F4A9-30CB-AE7A-10C3-93C998B5D788}"/>
              </a:ext>
            </a:extLst>
          </p:cNvPr>
          <p:cNvSpPr txBox="1"/>
          <p:nvPr/>
        </p:nvSpPr>
        <p:spPr>
          <a:xfrm>
            <a:off x="6716211" y="3747215"/>
            <a:ext cx="3990713"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Đèn giao thông đặt ở đâu, có bao nhiều đèn</a:t>
            </a:r>
          </a:p>
        </p:txBody>
      </p:sp>
      <p:sp>
        <p:nvSpPr>
          <p:cNvPr id="13" name="TextBox 12">
            <a:extLst>
              <a:ext uri="{FF2B5EF4-FFF2-40B4-BE49-F238E27FC236}">
                <a16:creationId xmlns:a16="http://schemas.microsoft.com/office/drawing/2014/main" id="{229B5A09-129C-569B-372B-17B73198C808}"/>
              </a:ext>
            </a:extLst>
          </p:cNvPr>
          <p:cNvSpPr txBox="1"/>
          <p:nvPr/>
        </p:nvSpPr>
        <p:spPr>
          <a:xfrm>
            <a:off x="5426358" y="3198167"/>
            <a:ext cx="985073"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p>
        </p:txBody>
      </p:sp>
    </p:spTree>
    <p:extLst>
      <p:ext uri="{BB962C8B-B14F-4D97-AF65-F5344CB8AC3E}">
        <p14:creationId xmlns:p14="http://schemas.microsoft.com/office/powerpoint/2010/main" val="249019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4" grpId="0"/>
      <p:bldP spid="2" grpId="0"/>
      <p:bldP spid="16" grpId="0"/>
      <p:bldP spid="8" grpId="0"/>
      <p:bldP spid="12"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6999"/>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A97C453-808F-2CAC-C371-4024C6A62CAB}"/>
              </a:ext>
            </a:extLst>
          </p:cNvPr>
          <p:cNvSpPr/>
          <p:nvPr/>
        </p:nvSpPr>
        <p:spPr>
          <a:xfrm>
            <a:off x="1248174" y="2364344"/>
            <a:ext cx="3994298" cy="3578039"/>
          </a:xfrm>
          <a:prstGeom prst="roundRect">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3727144" y="101748"/>
            <a:ext cx="8160056" cy="1077218"/>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phương án thiết kế ngã tư đường có đèn giao thông điều khiển</a:t>
            </a:r>
          </a:p>
        </p:txBody>
      </p:sp>
      <p:sp>
        <p:nvSpPr>
          <p:cNvPr id="2" name="TextBox 1">
            <a:extLst>
              <a:ext uri="{FF2B5EF4-FFF2-40B4-BE49-F238E27FC236}">
                <a16:creationId xmlns:a16="http://schemas.microsoft.com/office/drawing/2014/main" id="{CE81D62A-EF0A-D216-1335-72CDDE02C852}"/>
              </a:ext>
            </a:extLst>
          </p:cNvPr>
          <p:cNvSpPr txBox="1"/>
          <p:nvPr/>
        </p:nvSpPr>
        <p:spPr>
          <a:xfrm>
            <a:off x="1473718" y="1436319"/>
            <a:ext cx="4235966"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Mô tả kích thước của ngã tư</a:t>
            </a:r>
          </a:p>
        </p:txBody>
      </p:sp>
      <p:pic>
        <p:nvPicPr>
          <p:cNvPr id="15" name="Picture 14">
            <a:extLst>
              <a:ext uri="{FF2B5EF4-FFF2-40B4-BE49-F238E27FC236}">
                <a16:creationId xmlns:a16="http://schemas.microsoft.com/office/drawing/2014/main" id="{94A0F780-E27C-F86E-B412-9977F245F3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0716" y="2930543"/>
            <a:ext cx="3495323" cy="2401186"/>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C22A227C-E367-486D-5DE8-73CC02DAA4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451" y="2011326"/>
            <a:ext cx="4477375" cy="4315427"/>
          </a:xfrm>
          <a:prstGeom prst="roundRect">
            <a:avLst>
              <a:gd name="adj" fmla="val 4348"/>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50219EF4-CAB7-23DE-78F2-AD0EFDA0DA11}"/>
              </a:ext>
            </a:extLst>
          </p:cNvPr>
          <p:cNvSpPr txBox="1"/>
          <p:nvPr/>
        </p:nvSpPr>
        <p:spPr>
          <a:xfrm>
            <a:off x="6559656" y="2414860"/>
            <a:ext cx="1715345"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Chiều dài</a:t>
            </a:r>
          </a:p>
        </p:txBody>
      </p:sp>
      <p:sp>
        <p:nvSpPr>
          <p:cNvPr id="8" name="TextBox 7">
            <a:extLst>
              <a:ext uri="{FF2B5EF4-FFF2-40B4-BE49-F238E27FC236}">
                <a16:creationId xmlns:a16="http://schemas.microsoft.com/office/drawing/2014/main" id="{A934BFF3-CACF-EF2D-5562-9B0AA9E0A47D}"/>
              </a:ext>
            </a:extLst>
          </p:cNvPr>
          <p:cNvSpPr txBox="1"/>
          <p:nvPr/>
        </p:nvSpPr>
        <p:spPr>
          <a:xfrm>
            <a:off x="6559656" y="2998824"/>
            <a:ext cx="1715345"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Chiều rộng</a:t>
            </a:r>
          </a:p>
        </p:txBody>
      </p:sp>
      <p:sp>
        <p:nvSpPr>
          <p:cNvPr id="9" name="TextBox 8">
            <a:extLst>
              <a:ext uri="{FF2B5EF4-FFF2-40B4-BE49-F238E27FC236}">
                <a16:creationId xmlns:a16="http://schemas.microsoft.com/office/drawing/2014/main" id="{7E2494F3-6A89-042E-FB98-B4C344F4343A}"/>
              </a:ext>
            </a:extLst>
          </p:cNvPr>
          <p:cNvSpPr txBox="1"/>
          <p:nvPr/>
        </p:nvSpPr>
        <p:spPr>
          <a:xfrm>
            <a:off x="6559655" y="4121467"/>
            <a:ext cx="1715345"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Chiều cao</a:t>
            </a:r>
          </a:p>
        </p:txBody>
      </p:sp>
      <p:sp>
        <p:nvSpPr>
          <p:cNvPr id="12" name="TextBox 11">
            <a:extLst>
              <a:ext uri="{FF2B5EF4-FFF2-40B4-BE49-F238E27FC236}">
                <a16:creationId xmlns:a16="http://schemas.microsoft.com/office/drawing/2014/main" id="{0A60F4A9-30CB-AE7A-10C3-93C998B5D788}"/>
              </a:ext>
            </a:extLst>
          </p:cNvPr>
          <p:cNvSpPr txBox="1"/>
          <p:nvPr/>
        </p:nvSpPr>
        <p:spPr>
          <a:xfrm>
            <a:off x="6559655" y="3582788"/>
            <a:ext cx="1715345"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Độ dày</a:t>
            </a:r>
          </a:p>
        </p:txBody>
      </p:sp>
      <p:sp>
        <p:nvSpPr>
          <p:cNvPr id="5" name="TextBox 4">
            <a:extLst>
              <a:ext uri="{FF2B5EF4-FFF2-40B4-BE49-F238E27FC236}">
                <a16:creationId xmlns:a16="http://schemas.microsoft.com/office/drawing/2014/main" id="{A9CE4B24-0E99-1723-FC5D-4AF5BADFB505}"/>
              </a:ext>
            </a:extLst>
          </p:cNvPr>
          <p:cNvSpPr txBox="1"/>
          <p:nvPr/>
        </p:nvSpPr>
        <p:spPr>
          <a:xfrm>
            <a:off x="5434775" y="3121123"/>
            <a:ext cx="985073"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p>
        </p:txBody>
      </p:sp>
    </p:spTree>
    <p:extLst>
      <p:ext uri="{BB962C8B-B14F-4D97-AF65-F5344CB8AC3E}">
        <p14:creationId xmlns:p14="http://schemas.microsoft.com/office/powerpoint/2010/main" val="195516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42"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childTnLst>
                          </p:cTn>
                        </p:par>
                        <p:par>
                          <p:cTn id="50" fill="hold">
                            <p:stCondLst>
                              <p:cond delay="3000"/>
                            </p:stCondLst>
                            <p:childTnLst>
                              <p:par>
                                <p:cTn id="51" presetID="42" presetClass="entr" presetSubtype="0"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4" grpId="0"/>
      <p:bldP spid="2" grpId="0"/>
      <p:bldP spid="16" grpId="0"/>
      <p:bldP spid="8" grpId="0"/>
      <p:bldP spid="9" grpId="0"/>
      <p:bldP spid="12"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6999"/>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49E62A4E-CD61-2971-BE29-DCDE8D55C945}"/>
              </a:ext>
            </a:extLst>
          </p:cNvPr>
          <p:cNvSpPr/>
          <p:nvPr/>
        </p:nvSpPr>
        <p:spPr>
          <a:xfrm>
            <a:off x="2280160" y="1908517"/>
            <a:ext cx="7655442" cy="1450373"/>
          </a:xfrm>
          <a:prstGeom prst="roundRect">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EA97C453-808F-2CAC-C371-4024C6A62CAB}"/>
              </a:ext>
            </a:extLst>
          </p:cNvPr>
          <p:cNvSpPr/>
          <p:nvPr/>
        </p:nvSpPr>
        <p:spPr>
          <a:xfrm>
            <a:off x="3817088" y="3358890"/>
            <a:ext cx="4136838" cy="3258481"/>
          </a:xfrm>
          <a:prstGeom prst="roundRect">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DEFB560C-29A8-E42B-27C1-DC8AEA88BB22}"/>
              </a:ext>
            </a:extLst>
          </p:cNvPr>
          <p:cNvPicPr>
            <a:picLocks noChangeAspect="1"/>
          </p:cNvPicPr>
          <p:nvPr/>
        </p:nvPicPr>
        <p:blipFill>
          <a:blip r:embed="rId3">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
        <p:nvSpPr>
          <p:cNvPr id="74" name="TextBox 73">
            <a:extLst>
              <a:ext uri="{FF2B5EF4-FFF2-40B4-BE49-F238E27FC236}">
                <a16:creationId xmlns:a16="http://schemas.microsoft.com/office/drawing/2014/main" id="{2BAB4DA7-A5D5-3995-E17C-15FA7D3D2986}"/>
              </a:ext>
            </a:extLst>
          </p:cNvPr>
          <p:cNvSpPr txBox="1"/>
          <p:nvPr/>
        </p:nvSpPr>
        <p:spPr>
          <a:xfrm>
            <a:off x="3727144" y="101748"/>
            <a:ext cx="8160056" cy="1077218"/>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Xây dựng phương án thiết kế ngã tư đường có đèn giao thông điều khiển</a:t>
            </a:r>
          </a:p>
        </p:txBody>
      </p:sp>
      <p:sp>
        <p:nvSpPr>
          <p:cNvPr id="2" name="TextBox 1">
            <a:extLst>
              <a:ext uri="{FF2B5EF4-FFF2-40B4-BE49-F238E27FC236}">
                <a16:creationId xmlns:a16="http://schemas.microsoft.com/office/drawing/2014/main" id="{CE81D62A-EF0A-D216-1335-72CDDE02C852}"/>
              </a:ext>
            </a:extLst>
          </p:cNvPr>
          <p:cNvSpPr txBox="1"/>
          <p:nvPr/>
        </p:nvSpPr>
        <p:spPr>
          <a:xfrm>
            <a:off x="1416512" y="1308749"/>
            <a:ext cx="8876568" cy="46166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mn-cs"/>
              </a:rPr>
              <a:t>Xây dựng tiêu chí của mô hình ngã tư đường có đèn giao thông</a:t>
            </a:r>
          </a:p>
        </p:txBody>
      </p:sp>
      <p:sp>
        <p:nvSpPr>
          <p:cNvPr id="10" name="TextBox 9">
            <a:extLst>
              <a:ext uri="{FF2B5EF4-FFF2-40B4-BE49-F238E27FC236}">
                <a16:creationId xmlns:a16="http://schemas.microsoft.com/office/drawing/2014/main" id="{DDE7547B-CC24-160E-3C7F-E35895DAE51F}"/>
              </a:ext>
            </a:extLst>
          </p:cNvPr>
          <p:cNvSpPr txBox="1"/>
          <p:nvPr/>
        </p:nvSpPr>
        <p:spPr>
          <a:xfrm>
            <a:off x="2280160" y="2192773"/>
            <a:ext cx="7491162"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Bước 2: Trình bày đặc điểm của ngã tư đã thiết kế, thống nhất về các hoạt động của cụm đèn giao thông</a:t>
            </a:r>
          </a:p>
        </p:txBody>
      </p:sp>
      <p:pic>
        <p:nvPicPr>
          <p:cNvPr id="11" name="Picture 10">
            <a:extLst>
              <a:ext uri="{FF2B5EF4-FFF2-40B4-BE49-F238E27FC236}">
                <a16:creationId xmlns:a16="http://schemas.microsoft.com/office/drawing/2014/main" id="{803FE857-022B-6555-F4BE-944D44FB7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92982" y="4204924"/>
            <a:ext cx="1580861" cy="2334751"/>
          </a:xfrm>
          <a:prstGeom prst="rect">
            <a:avLst/>
          </a:prstGeom>
        </p:spPr>
      </p:pic>
      <p:pic>
        <p:nvPicPr>
          <p:cNvPr id="15" name="Picture 14">
            <a:extLst>
              <a:ext uri="{FF2B5EF4-FFF2-40B4-BE49-F238E27FC236}">
                <a16:creationId xmlns:a16="http://schemas.microsoft.com/office/drawing/2014/main" id="{94A0F780-E27C-F86E-B412-9977F245F3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8143" y="3440064"/>
            <a:ext cx="3778354" cy="259561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7359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22000" fill="hold" nodeType="withEffect">
                                  <p:stCondLst>
                                    <p:cond delay="0"/>
                                  </p:stCondLst>
                                  <p:childTnLst>
                                    <p:animRot by="21600000">
                                      <p:cBhvr>
                                        <p:cTn id="6" dur="10000" fill="hold"/>
                                        <p:tgtEl>
                                          <p:spTgt spid="23"/>
                                        </p:tgtEl>
                                        <p:attrNameLst>
                                          <p:attrName>r</p:attrName>
                                        </p:attrNameLst>
                                      </p:cBhvr>
                                    </p:animRot>
                                  </p:childTnLst>
                                </p:cTn>
                              </p:par>
                              <p:par>
                                <p:cTn id="7" presetID="47"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animEffect transition="in" filter="fade">
                                      <p:cBhvr>
                                        <p:cTn id="9" dur="1000"/>
                                        <p:tgtEl>
                                          <p:spTgt spid="74"/>
                                        </p:tgtEl>
                                      </p:cBhvr>
                                    </p:animEffect>
                                    <p:anim calcmode="lin" valueType="num">
                                      <p:cBhvr>
                                        <p:cTn id="10" dur="1000" fill="hold"/>
                                        <p:tgtEl>
                                          <p:spTgt spid="74"/>
                                        </p:tgtEl>
                                        <p:attrNameLst>
                                          <p:attrName>ppt_x</p:attrName>
                                        </p:attrNameLst>
                                      </p:cBhvr>
                                      <p:tavLst>
                                        <p:tav tm="0">
                                          <p:val>
                                            <p:strVal val="#ppt_x"/>
                                          </p:val>
                                        </p:tav>
                                        <p:tav tm="100000">
                                          <p:val>
                                            <p:strVal val="#ppt_x"/>
                                          </p:val>
                                        </p:tav>
                                      </p:tavLst>
                                    </p:anim>
                                    <p:anim calcmode="lin" valueType="num">
                                      <p:cBhvr>
                                        <p:cTn id="11" dur="1000" fill="hold"/>
                                        <p:tgtEl>
                                          <p:spTgt spid="74"/>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74" grpId="0"/>
      <p:bldP spid="2"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6999"/>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E32A804-A81A-3F27-0427-244946AC5EF7}"/>
              </a:ext>
            </a:extLst>
          </p:cNvPr>
          <p:cNvPicPr>
            <a:picLocks noChangeAspect="1"/>
          </p:cNvPicPr>
          <p:nvPr/>
        </p:nvPicPr>
        <p:blipFill rotWithShape="1">
          <a:blip r:embed="rId3"/>
          <a:srcRect l="2160" t="2397" r="2725" b="3589"/>
          <a:stretch/>
        </p:blipFill>
        <p:spPr>
          <a:xfrm>
            <a:off x="2667000" y="1270913"/>
            <a:ext cx="6438900" cy="4500856"/>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TextBox 5">
            <a:extLst>
              <a:ext uri="{FF2B5EF4-FFF2-40B4-BE49-F238E27FC236}">
                <a16:creationId xmlns:a16="http://schemas.microsoft.com/office/drawing/2014/main" id="{AD943C2E-5048-51AD-AA8D-212E8C370507}"/>
              </a:ext>
            </a:extLst>
          </p:cNvPr>
          <p:cNvSpPr txBox="1"/>
          <p:nvPr/>
        </p:nvSpPr>
        <p:spPr>
          <a:xfrm>
            <a:off x="3126892" y="3075057"/>
            <a:ext cx="5519116" cy="707886"/>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defPPr>
              <a:defRPr lang="vi-VN"/>
            </a:defPPr>
            <a:lvl1pPr lvl="0">
              <a:defRPr sz="2800" b="1">
                <a:solidFill>
                  <a:srgbClr val="173315"/>
                </a:solidFill>
                <a:latin typeface="Roboto Black" panose="02000000000000000000" pitchFamily="2" charset="0"/>
                <a:ea typeface="Roboto Black"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TẠM BIỆT CÁC EM</a:t>
            </a:r>
            <a:endParaRPr kumimoji="0" lang="vi-VN" sz="4000" b="1"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pic>
        <p:nvPicPr>
          <p:cNvPr id="2" name="Picture 1">
            <a:extLst>
              <a:ext uri="{FF2B5EF4-FFF2-40B4-BE49-F238E27FC236}">
                <a16:creationId xmlns:a16="http://schemas.microsoft.com/office/drawing/2014/main" id="{32DEEE13-D67F-CE82-951A-F38604493628}"/>
              </a:ext>
            </a:extLst>
          </p:cNvPr>
          <p:cNvPicPr>
            <a:picLocks noChangeAspect="1"/>
          </p:cNvPicPr>
          <p:nvPr/>
        </p:nvPicPr>
        <p:blipFill>
          <a:blip r:embed="rId4">
            <a:extLst>
              <a:ext uri="{28A0092B-C50C-407E-A947-70E740481C1C}">
                <a14:useLocalDpi xmlns:a14="http://schemas.microsoft.com/office/drawing/2010/main" val="0"/>
              </a:ext>
            </a:extLst>
          </a:blip>
          <a:srcRect l="1123" r="1123"/>
          <a:stretch/>
        </p:blipFill>
        <p:spPr>
          <a:xfrm>
            <a:off x="57270" y="44613"/>
            <a:ext cx="1359242" cy="1353007"/>
          </a:xfrm>
          <a:prstGeom prst="ellipse">
            <a:avLst/>
          </a:prstGeom>
        </p:spPr>
      </p:pic>
    </p:spTree>
    <p:extLst>
      <p:ext uri="{BB962C8B-B14F-4D97-AF65-F5344CB8AC3E}">
        <p14:creationId xmlns:p14="http://schemas.microsoft.com/office/powerpoint/2010/main" val="366004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9" dur="500" accel="50000" decel="50000" autoRev="1" fill="hold">
                                          <p:stCondLst>
                                            <p:cond delay="0"/>
                                          </p:stCondLst>
                                        </p:cTn>
                                        <p:tgtEl>
                                          <p:spTgt spid="6"/>
                                        </p:tgtEl>
                                        <p:attrNameLst>
                                          <p:attrName>ppt_x</p:attrName>
                                          <p:attrName>ppt_y</p:attrName>
                                        </p:attrNameLst>
                                      </p:cBhvr>
                                    </p:animMotion>
                                    <p:animRot by="1500000">
                                      <p:cBhvr>
                                        <p:cTn id="10" dur="250" fill="hold">
                                          <p:stCondLst>
                                            <p:cond delay="0"/>
                                          </p:stCondLst>
                                        </p:cTn>
                                        <p:tgtEl>
                                          <p:spTgt spid="6"/>
                                        </p:tgtEl>
                                        <p:attrNameLst>
                                          <p:attrName>r</p:attrName>
                                        </p:attrNameLst>
                                      </p:cBhvr>
                                    </p:animRot>
                                    <p:animRot by="-1500000">
                                      <p:cBhvr>
                                        <p:cTn id="11" dur="250" fill="hold">
                                          <p:stCondLst>
                                            <p:cond delay="250"/>
                                          </p:stCondLst>
                                        </p:cTn>
                                        <p:tgtEl>
                                          <p:spTgt spid="6"/>
                                        </p:tgtEl>
                                        <p:attrNameLst>
                                          <p:attrName>r</p:attrName>
                                        </p:attrNameLst>
                                      </p:cBhvr>
                                    </p:animRot>
                                    <p:animRot by="-1500000">
                                      <p:cBhvr>
                                        <p:cTn id="12" dur="250" fill="hold">
                                          <p:stCondLst>
                                            <p:cond delay="500"/>
                                          </p:stCondLst>
                                        </p:cTn>
                                        <p:tgtEl>
                                          <p:spTgt spid="6"/>
                                        </p:tgtEl>
                                        <p:attrNameLst>
                                          <p:attrName>r</p:attrName>
                                        </p:attrNameLst>
                                      </p:cBhvr>
                                    </p:animRot>
                                    <p:animRot by="1500000">
                                      <p:cBhvr>
                                        <p:cTn id="13" dur="250" fill="hold">
                                          <p:stCondLst>
                                            <p:cond delay="750"/>
                                          </p:stCondLst>
                                        </p:cTn>
                                        <p:tgtEl>
                                          <p:spTgt spid="6"/>
                                        </p:tgtEl>
                                        <p:attrNameLst>
                                          <p:attrName>r</p:attrName>
                                        </p:attrNameLst>
                                      </p:cBhvr>
                                    </p:animRot>
                                  </p:childTnLst>
                                </p:cTn>
                              </p:par>
                              <p:par>
                                <p:cTn id="14" presetID="8" presetClass="emph" presetSubtype="0" repeatCount="indefinite" accel="22000" fill="hold" nodeType="withEffect">
                                  <p:stCondLst>
                                    <p:cond delay="0"/>
                                  </p:stCondLst>
                                  <p:childTnLst>
                                    <p:animRot by="21600000">
                                      <p:cBhvr>
                                        <p:cTn id="15" dur="10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21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68032" y="3466648"/>
            <a:ext cx="8026243" cy="2383339"/>
          </a:xfrm>
          <a:prstGeom prst="rect">
            <a:avLst/>
          </a:prstGeom>
          <a:effectLst>
            <a:outerShdw blurRad="76200" dist="139700" dir="18900000" sy="23000" kx="-1200000" algn="bl" rotWithShape="0">
              <a:prstClr val="black">
                <a:alpha val="20000"/>
              </a:prstClr>
            </a:outerShdw>
          </a:effectLst>
        </p:spPr>
      </p:pic>
      <p:sp>
        <p:nvSpPr>
          <p:cNvPr id="15" name="14 Rectángulo redondeado"/>
          <p:cNvSpPr/>
          <p:nvPr/>
        </p:nvSpPr>
        <p:spPr>
          <a:xfrm>
            <a:off x="1806765" y="332656"/>
            <a:ext cx="9485523"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algn="ctr"/>
            <a:r>
              <a:rPr lang="es-ES_tradnl" sz="2400">
                <a:solidFill>
                  <a:prstClr val="white"/>
                </a:solidFill>
                <a:latin typeface="Bookman Old Style" panose="02050604050505020204" pitchFamily="18" charset="0"/>
              </a:rPr>
              <a:t>Năm 1911, ai _________ quyết chí ra đi tìm đường cứu nước</a:t>
            </a:r>
            <a:endParaRPr lang="es-ES" sz="2400" dirty="0">
              <a:solidFill>
                <a:prstClr val="white"/>
              </a:solidFill>
              <a:latin typeface="Bookman Old Style" panose="02050604050505020204" pitchFamily="18" charset="0"/>
            </a:endParaRPr>
          </a:p>
        </p:txBody>
      </p:sp>
      <p:sp>
        <p:nvSpPr>
          <p:cNvPr id="17" name="16 CuadroTexto"/>
          <p:cNvSpPr txBox="1"/>
          <p:nvPr/>
        </p:nvSpPr>
        <p:spPr>
          <a:xfrm>
            <a:off x="3978385" y="407713"/>
            <a:ext cx="1662029" cy="523220"/>
          </a:xfrm>
          <a:prstGeom prst="rect">
            <a:avLst/>
          </a:prstGeom>
          <a:noFill/>
        </p:spPr>
        <p:txBody>
          <a:bodyPr wrap="square" rtlCol="0">
            <a:spAutoFit/>
          </a:bodyPr>
          <a:lstStyle>
            <a:defPPr>
              <a:defRPr lang="es-ES"/>
            </a:defPPr>
            <a:lvl1pPr algn="ctr">
              <a:defRPr sz="2800" b="1">
                <a:solidFill>
                  <a:srgbClr val="FFFF00"/>
                </a:solidFill>
              </a:defRPr>
            </a:lvl1pPr>
          </a:lstStyle>
          <a:p>
            <a:r>
              <a:rPr lang="es-ES_tradnl">
                <a:latin typeface="Calibri"/>
              </a:rPr>
              <a:t>Văn Ba</a:t>
            </a:r>
            <a:endParaRPr lang="es-ES" dirty="0">
              <a:latin typeface="Calibri"/>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177750" y="5729326"/>
            <a:ext cx="1375450" cy="11448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500522" y="5368589"/>
            <a:ext cx="1735020" cy="17465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15 Llamada ovalada"/>
          <p:cNvSpPr/>
          <p:nvPr/>
        </p:nvSpPr>
        <p:spPr>
          <a:xfrm>
            <a:off x="7663878" y="2052549"/>
            <a:ext cx="2392562" cy="986020"/>
          </a:xfrm>
          <a:prstGeom prst="wedgeEllipseCallout">
            <a:avLst>
              <a:gd name="adj1" fmla="val 17204"/>
              <a:gd name="adj2" fmla="val 90983"/>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3200" b="1">
                <a:solidFill>
                  <a:prstClr val="black"/>
                </a:solidFill>
                <a:latin typeface="Calibri"/>
              </a:rPr>
              <a:t>Tư Lê</a:t>
            </a:r>
            <a:endParaRPr lang="es-ES" sz="3200" b="1" dirty="0">
              <a:solidFill>
                <a:prstClr val="black"/>
              </a:solidFill>
              <a:latin typeface="Calibri"/>
            </a:endParaRPr>
          </a:p>
        </p:txBody>
      </p:sp>
      <p:sp>
        <p:nvSpPr>
          <p:cNvPr id="24" name="23 Llamada ovalada"/>
          <p:cNvSpPr/>
          <p:nvPr/>
        </p:nvSpPr>
        <p:spPr>
          <a:xfrm>
            <a:off x="2372337" y="2052549"/>
            <a:ext cx="2304256" cy="1008112"/>
          </a:xfrm>
          <a:prstGeom prst="wedgeEllipseCallout">
            <a:avLst>
              <a:gd name="adj1" fmla="val -22822"/>
              <a:gd name="adj2" fmla="val 82184"/>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sz="3200" b="1">
                <a:solidFill>
                  <a:prstClr val="black"/>
                </a:solidFill>
                <a:latin typeface="Calibri"/>
              </a:rPr>
              <a:t>Văn Ba</a:t>
            </a:r>
            <a:endParaRPr lang="es-ES" sz="3200" b="1" dirty="0">
              <a:solidFill>
                <a:prstClr val="black"/>
              </a:solidFill>
              <a:latin typeface="Calibri"/>
            </a:endParaRPr>
          </a:p>
        </p:txBody>
      </p:sp>
      <p:sp>
        <p:nvSpPr>
          <p:cNvPr id="14" name="TextBox 13">
            <a:extLst>
              <a:ext uri="{FF2B5EF4-FFF2-40B4-BE49-F238E27FC236}">
                <a16:creationId xmlns:a16="http://schemas.microsoft.com/office/drawing/2014/main" id="{F54F9DDB-848D-47C0-A222-BC454C96C0F8}"/>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400">
                <a:solidFill>
                  <a:prstClr val="white"/>
                </a:solidFill>
                <a:latin typeface="Calibri"/>
              </a:rPr>
              <a:t>Đội nào trả lời đúng?</a:t>
            </a:r>
          </a:p>
        </p:txBody>
      </p:sp>
      <p:pic>
        <p:nvPicPr>
          <p:cNvPr id="25" name="Picture 24">
            <a:hlinkClick r:id="" action="ppaction://hlinkshowjump?jump=nextslide"/>
            <a:extLst>
              <a:ext uri="{FF2B5EF4-FFF2-40B4-BE49-F238E27FC236}">
                <a16:creationId xmlns:a16="http://schemas.microsoft.com/office/drawing/2014/main" id="{31B50D07-0B39-4CE9-8E36-569BBC74A025}"/>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81806478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par>
                          <p:cTn id="32" fill="hold">
                            <p:stCondLst>
                              <p:cond delay="1000"/>
                            </p:stCondLst>
                            <p:childTnLst>
                              <p:par>
                                <p:cTn id="33" presetID="35" presetClass="path" presetSubtype="0" accel="50000" decel="50000" fill="hold" nodeType="afterEffect">
                                  <p:stCondLst>
                                    <p:cond delay="0"/>
                                  </p:stCondLst>
                                  <p:childTnLst>
                                    <p:animMotion origin="layout" path="M 2.5E-6 3.33333E-6 L -0.25 3.33333E-6 " pathEditMode="relative" rAng="0" ptsTypes="AA">
                                      <p:cBhvr>
                                        <p:cTn id="34" dur="2000" fill="hold"/>
                                        <p:tgtEl>
                                          <p:spTgt spid="22"/>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par>
                                <p:cTn id="35" presetID="22" presetClass="entr" presetSubtype="8" fill="hold" grpId="1"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750"/>
                                        <p:tgtEl>
                                          <p:spTgt spid="17"/>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Effect transition="in" filter="fade">
                                      <p:cBhvr>
                                        <p:cTn id="45" dur="1000"/>
                                        <p:tgtEl>
                                          <p:spTgt spid="18"/>
                                        </p:tgtEl>
                                      </p:cBhvr>
                                    </p:animEffect>
                                  </p:childTnLst>
                                </p:cTn>
                              </p:par>
                              <p:par>
                                <p:cTn id="46" presetID="10" presetClass="exit" presetSubtype="0" fill="hold" grpId="0"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par>
                          <p:cTn id="49" fill="hold">
                            <p:stCondLst>
                              <p:cond delay="1000"/>
                            </p:stCondLst>
                            <p:childTnLst>
                              <p:par>
                                <p:cTn id="50" presetID="35" presetClass="path" presetSubtype="0" accel="50000" decel="50000" fill="hold" nodeType="afterEffect">
                                  <p:stCondLst>
                                    <p:cond delay="0"/>
                                  </p:stCondLst>
                                  <p:childTnLst>
                                    <p:animMotion origin="layout" path="M 2.5E-6 3.33333E-6 L -0.25 3.33333E-6 " pathEditMode="relative" rAng="0" ptsTypes="AA">
                                      <p:cBhvr>
                                        <p:cTn id="51" dur="2000" fill="hold"/>
                                        <p:tgtEl>
                                          <p:spTgt spid="22"/>
                                        </p:tgtEl>
                                        <p:attrNameLst>
                                          <p:attrName>ppt_x</p:attrName>
                                          <p:attrName>ppt_y</p:attrName>
                                        </p:attrNameLst>
                                      </p:cBhvr>
                                      <p:rCtr x="-12500" y="0"/>
                                    </p:animMotion>
                                  </p:childTnLst>
                                  <p:subTnLst>
                                    <p:audio>
                                      <p:cMediaNode>
                                        <p:cTn display="0" masterRel="sameClick">
                                          <p:stCondLst>
                                            <p:cond evt="begin" delay="0">
                                              <p:tn val="50"/>
                                            </p:cond>
                                          </p:stCondLst>
                                          <p:endCondLst>
                                            <p:cond evt="onStopAudio" delay="0">
                                              <p:tgtEl>
                                                <p:sldTgt/>
                                              </p:tgtEl>
                                            </p:cond>
                                          </p:endCondLst>
                                        </p:cTn>
                                        <p:tgtEl>
                                          <p:sndTgt r:embed="rId4" name="push.wav"/>
                                        </p:tgtEl>
                                      </p:cMediaNode>
                                    </p:audio>
                                  </p:sub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1000"/>
                                        <p:tgtEl>
                                          <p:spTgt spid="17"/>
                                        </p:tgtEl>
                                      </p:cBhvr>
                                    </p:animEffect>
                                  </p:childTnLst>
                                </p:cTn>
                              </p:par>
                            </p:childTnLst>
                          </p:cTn>
                        </p:par>
                      </p:childTnLst>
                    </p:cTn>
                  </p:par>
                </p:childTnLst>
              </p:cTn>
              <p:nextCondLst>
                <p:cond evt="onClick" delay="0">
                  <p:tgtEl>
                    <p:spTgt spid="16"/>
                  </p:tgtEl>
                </p:cond>
              </p:nextCondLst>
            </p:seq>
          </p:childTnLst>
        </p:cTn>
      </p:par>
    </p:tnLst>
    <p:bldLst>
      <p:bldP spid="15" grpId="0" animBg="1"/>
      <p:bldP spid="17" grpId="0"/>
      <p:bldP spid="17" grpId="1"/>
      <p:bldP spid="16" grpId="0" animBg="1"/>
      <p:bldP spid="16" grpId="1" animBg="1"/>
      <p:bldP spid="16" grpId="2" animBg="1"/>
      <p:bldP spid="24"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5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81322" y="3500883"/>
            <a:ext cx="8026243" cy="2383339"/>
          </a:xfrm>
          <a:prstGeom prst="rect">
            <a:avLst/>
          </a:prstGeom>
          <a:effectLst>
            <a:outerShdw blurRad="76200" dist="139700" dir="18900000" sy="23000" kx="-1200000" algn="bl" rotWithShape="0">
              <a:prstClr val="black">
                <a:alpha val="20000"/>
              </a:prstClr>
            </a:outerShdw>
          </a:effectLst>
        </p:spPr>
      </p:pic>
      <p:sp>
        <p:nvSpPr>
          <p:cNvPr id="7" name="6 Llamada ovalada"/>
          <p:cNvSpPr/>
          <p:nvPr/>
        </p:nvSpPr>
        <p:spPr>
          <a:xfrm>
            <a:off x="2545003" y="2063065"/>
            <a:ext cx="2190888" cy="986020"/>
          </a:xfrm>
          <a:prstGeom prst="wedgeEllipseCallout">
            <a:avLst>
              <a:gd name="adj1" fmla="val -22299"/>
              <a:gd name="adj2" fmla="val 84637"/>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sz="3200" b="1">
                <a:solidFill>
                  <a:prstClr val="black"/>
                </a:solidFill>
                <a:latin typeface="Calibri"/>
              </a:rPr>
              <a:t>365</a:t>
            </a:r>
            <a:endParaRPr lang="es-ES" sz="3200" b="1" dirty="0">
              <a:solidFill>
                <a:prstClr val="black"/>
              </a:solidFill>
              <a:latin typeface="Calibri"/>
            </a:endParaRPr>
          </a:p>
        </p:txBody>
      </p:sp>
      <p:sp>
        <p:nvSpPr>
          <p:cNvPr id="12" name="11 Llamada ovalada"/>
          <p:cNvSpPr/>
          <p:nvPr/>
        </p:nvSpPr>
        <p:spPr>
          <a:xfrm>
            <a:off x="7759036" y="2063065"/>
            <a:ext cx="2190888" cy="1008112"/>
          </a:xfrm>
          <a:prstGeom prst="wedgeEllipseCallout">
            <a:avLst>
              <a:gd name="adj1" fmla="val 17125"/>
              <a:gd name="adj2" fmla="val 96503"/>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sz="3200" b="1">
                <a:solidFill>
                  <a:prstClr val="black"/>
                </a:solidFill>
                <a:latin typeface="Calibri"/>
              </a:rPr>
              <a:t>366</a:t>
            </a:r>
            <a:endParaRPr lang="es-ES" sz="3200" b="1" dirty="0">
              <a:solidFill>
                <a:prstClr val="black"/>
              </a:solidFill>
              <a:latin typeface="Calibri"/>
            </a:endParaRPr>
          </a:p>
        </p:txBody>
      </p:sp>
      <p:sp>
        <p:nvSpPr>
          <p:cNvPr id="15" name="14 Rectángulo redondeado"/>
          <p:cNvSpPr/>
          <p:nvPr/>
        </p:nvSpPr>
        <p:spPr>
          <a:xfrm>
            <a:off x="2207568" y="332656"/>
            <a:ext cx="7848872"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algn="ctr"/>
            <a:r>
              <a:rPr lang="es-ES_tradnl" sz="2400">
                <a:solidFill>
                  <a:prstClr val="white"/>
                </a:solidFill>
                <a:latin typeface="Bookman Old Style" panose="02050604050505020204" pitchFamily="18" charset="0"/>
              </a:rPr>
              <a:t>1 năm nhuận = ____________ ngày</a:t>
            </a:r>
            <a:endParaRPr lang="es-ES" sz="2400" dirty="0">
              <a:solidFill>
                <a:prstClr val="white"/>
              </a:solidFill>
              <a:latin typeface="Bookman Old Style" panose="02050604050505020204" pitchFamily="18" charset="0"/>
            </a:endParaRPr>
          </a:p>
        </p:txBody>
      </p:sp>
      <p:sp>
        <p:nvSpPr>
          <p:cNvPr id="17" name="16 CuadroTexto"/>
          <p:cNvSpPr txBox="1"/>
          <p:nvPr/>
        </p:nvSpPr>
        <p:spPr>
          <a:xfrm>
            <a:off x="5878218" y="407316"/>
            <a:ext cx="2151007" cy="523220"/>
          </a:xfrm>
          <a:prstGeom prst="rect">
            <a:avLst/>
          </a:prstGeom>
          <a:noFill/>
        </p:spPr>
        <p:txBody>
          <a:bodyPr wrap="square" rtlCol="0">
            <a:spAutoFit/>
          </a:bodyPr>
          <a:lstStyle>
            <a:defPPr>
              <a:defRPr lang="es-ES"/>
            </a:defPPr>
            <a:lvl1pPr algn="ctr">
              <a:defRPr sz="2800" b="1">
                <a:solidFill>
                  <a:srgbClr val="FFFF00"/>
                </a:solidFill>
              </a:defRPr>
            </a:lvl1pPr>
          </a:lstStyle>
          <a:p>
            <a:r>
              <a:rPr lang="es-ES_tradnl">
                <a:latin typeface="Calibri"/>
              </a:rPr>
              <a:t>366</a:t>
            </a:r>
            <a:endParaRPr lang="es-ES" dirty="0">
              <a:latin typeface="Calibri"/>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573251" y="5826327"/>
            <a:ext cx="1268635" cy="10559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051320" y="5373217"/>
            <a:ext cx="1797208" cy="18091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02F720A-ECFB-416C-AC7F-30ECB4F4B801}"/>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400">
                <a:solidFill>
                  <a:prstClr val="white"/>
                </a:solidFill>
                <a:latin typeface="Calibri"/>
              </a:rPr>
              <a:t>Đội nào trả lời đúng?</a:t>
            </a:r>
          </a:p>
        </p:txBody>
      </p:sp>
      <p:pic>
        <p:nvPicPr>
          <p:cNvPr id="16" name="Picture 15">
            <a:hlinkClick r:id="" action="ppaction://hlinkshowjump?jump=nextslide"/>
            <a:extLst>
              <a:ext uri="{FF2B5EF4-FFF2-40B4-BE49-F238E27FC236}">
                <a16:creationId xmlns:a16="http://schemas.microsoft.com/office/drawing/2014/main" id="{4618057E-1690-477B-A122-8465959AB538}"/>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292403568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8.33333E-7 7.40741E-7 L 0.25 7.40741E-7 " pathEditMode="relative" rAng="0" ptsTypes="AA">
                                      <p:cBhvr>
                                        <p:cTn id="34" dur="2000" fill="hold"/>
                                        <p:tgtEl>
                                          <p:spTgt spid="6"/>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1000"/>
                                        <p:tgtEl>
                                          <p:spTgt spid="17"/>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fltVal val="0"/>
                                          </p:val>
                                        </p:tav>
                                        <p:tav tm="100000">
                                          <p:val>
                                            <p:strVal val="#ppt_w"/>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Effect transition="in" filter="fade">
                                      <p:cBhvr>
                                        <p:cTn id="46" dur="1000"/>
                                        <p:tgtEl>
                                          <p:spTgt spid="18"/>
                                        </p:tgtEl>
                                      </p:cBhvr>
                                    </p:animEffect>
                                  </p:childTnLst>
                                </p:cTn>
                              </p:par>
                            </p:childTnLst>
                          </p:cTn>
                        </p:par>
                        <p:par>
                          <p:cTn id="47" fill="hold">
                            <p:stCondLst>
                              <p:cond delay="1000"/>
                            </p:stCondLst>
                            <p:childTnLst>
                              <p:par>
                                <p:cTn id="48" presetID="10" presetClass="exit" presetSubtype="0" fill="hold" grpId="0" nodeType="after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par>
                          <p:cTn id="51" fill="hold">
                            <p:stCondLst>
                              <p:cond delay="1500"/>
                            </p:stCondLst>
                            <p:childTnLst>
                              <p:par>
                                <p:cTn id="52" presetID="63" presetClass="path" presetSubtype="0" accel="50000" decel="50000" fill="hold" nodeType="afterEffect">
                                  <p:stCondLst>
                                    <p:cond delay="0"/>
                                  </p:stCondLst>
                                  <p:childTnLst>
                                    <p:animMotion origin="layout" path="M 8.33333E-7 7.40741E-7 L 0.25 7.40741E-7 " pathEditMode="relative" rAng="0" ptsTypes="AA">
                                      <p:cBhvr>
                                        <p:cTn id="53" dur="2000" fill="hold"/>
                                        <p:tgtEl>
                                          <p:spTgt spid="6"/>
                                        </p:tgtEl>
                                        <p:attrNameLst>
                                          <p:attrName>ppt_x</p:attrName>
                                          <p:attrName>ppt_y</p:attrName>
                                        </p:attrNameLst>
                                      </p:cBhvr>
                                      <p:rCtr x="12500" y="0"/>
                                    </p:animMotion>
                                  </p:childTnLst>
                                  <p:subTnLst>
                                    <p:audio>
                                      <p:cMediaNode>
                                        <p:cTn display="0" masterRel="sameClick">
                                          <p:stCondLst>
                                            <p:cond evt="begin" delay="0">
                                              <p:tn val="52"/>
                                            </p:cond>
                                          </p:stCondLst>
                                          <p:endCondLst>
                                            <p:cond evt="onStopAudio" delay="0">
                                              <p:tgtEl>
                                                <p:sldTgt/>
                                              </p:tgtEl>
                                            </p:cond>
                                          </p:endCondLst>
                                        </p:cTn>
                                        <p:tgtEl>
                                          <p:sndTgt r:embed="rId4" name="push.wav"/>
                                        </p:tgtEl>
                                      </p:cMediaNode>
                                    </p:audio>
                                  </p:subTnLst>
                                </p:cTn>
                              </p:par>
                              <p:par>
                                <p:cTn id="54" presetID="22" presetClass="entr" presetSubtype="8" fill="hold" grpId="1"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750"/>
                                        <p:tgtEl>
                                          <p:spTgt spid="17"/>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7" grpId="2" animBg="1"/>
      <p:bldP spid="12" grpId="0" animBg="1"/>
      <p:bldP spid="15" grpId="0" animBg="1"/>
      <p:bldP spid="17" grpId="0"/>
      <p:bldP spid="17" grpId="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21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56409" y="3429000"/>
            <a:ext cx="8026243" cy="2383339"/>
          </a:xfrm>
          <a:prstGeom prst="rect">
            <a:avLst/>
          </a:prstGeom>
          <a:effectLst>
            <a:outerShdw blurRad="76200" dist="139700" dir="18900000" sy="23000" kx="-1200000" algn="bl" rotWithShape="0">
              <a:prstClr val="black">
                <a:alpha val="20000"/>
              </a:prstClr>
            </a:outerShdw>
          </a:effectLst>
        </p:spPr>
      </p:pic>
      <p:sp>
        <p:nvSpPr>
          <p:cNvPr id="15" name="14 Rectángulo redondeado"/>
          <p:cNvSpPr/>
          <p:nvPr/>
        </p:nvSpPr>
        <p:spPr>
          <a:xfrm>
            <a:off x="2207568" y="332656"/>
            <a:ext cx="7848872"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algn="ctr"/>
            <a:r>
              <a:rPr lang="es-ES_tradnl" sz="2400">
                <a:solidFill>
                  <a:prstClr val="white"/>
                </a:solidFill>
                <a:latin typeface="Bookman Old Style" panose="02050604050505020204" pitchFamily="18" charset="0"/>
              </a:rPr>
              <a:t>Dao sắc không __________ được chuôi.</a:t>
            </a:r>
            <a:endParaRPr lang="es-ES" sz="2400" dirty="0">
              <a:solidFill>
                <a:prstClr val="white"/>
              </a:solidFill>
              <a:latin typeface="Bookman Old Style" panose="02050604050505020204" pitchFamily="18" charset="0"/>
            </a:endParaRPr>
          </a:p>
        </p:txBody>
      </p:sp>
      <p:sp>
        <p:nvSpPr>
          <p:cNvPr id="17" name="16 CuadroTexto"/>
          <p:cNvSpPr txBox="1"/>
          <p:nvPr/>
        </p:nvSpPr>
        <p:spPr>
          <a:xfrm>
            <a:off x="5447929" y="407714"/>
            <a:ext cx="1662029" cy="523220"/>
          </a:xfrm>
          <a:prstGeom prst="rect">
            <a:avLst/>
          </a:prstGeom>
          <a:noFill/>
        </p:spPr>
        <p:txBody>
          <a:bodyPr wrap="square" rtlCol="0">
            <a:spAutoFit/>
          </a:bodyPr>
          <a:lstStyle>
            <a:defPPr>
              <a:defRPr lang="es-ES"/>
            </a:defPPr>
            <a:lvl1pPr algn="ctr">
              <a:defRPr sz="2800" b="1">
                <a:solidFill>
                  <a:srgbClr val="FFFF00"/>
                </a:solidFill>
              </a:defRPr>
            </a:lvl1pPr>
          </a:lstStyle>
          <a:p>
            <a:r>
              <a:rPr lang="es-ES_tradnl">
                <a:latin typeface="Calibri"/>
              </a:rPr>
              <a:t>gọt</a:t>
            </a:r>
            <a:endParaRPr lang="es-ES" dirty="0">
              <a:latin typeface="Calibri"/>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084776" y="5701675"/>
            <a:ext cx="1389254" cy="11563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452670" y="5406632"/>
            <a:ext cx="1807478" cy="181952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15 Llamada ovalada"/>
          <p:cNvSpPr/>
          <p:nvPr/>
        </p:nvSpPr>
        <p:spPr>
          <a:xfrm>
            <a:off x="7608168" y="2058043"/>
            <a:ext cx="2023452" cy="986020"/>
          </a:xfrm>
          <a:prstGeom prst="wedgeEllipseCallout">
            <a:avLst>
              <a:gd name="adj1" fmla="val 20007"/>
              <a:gd name="adj2" fmla="val 86496"/>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sz="3200" b="1">
                <a:solidFill>
                  <a:prstClr val="black"/>
                </a:solidFill>
                <a:latin typeface="Calibri"/>
              </a:rPr>
              <a:t>mài</a:t>
            </a:r>
            <a:endParaRPr lang="es-ES" sz="3200" b="1" dirty="0">
              <a:solidFill>
                <a:prstClr val="black"/>
              </a:solidFill>
              <a:latin typeface="Calibri"/>
            </a:endParaRPr>
          </a:p>
        </p:txBody>
      </p:sp>
      <p:sp>
        <p:nvSpPr>
          <p:cNvPr id="24" name="23 Llamada ovalada"/>
          <p:cNvSpPr/>
          <p:nvPr/>
        </p:nvSpPr>
        <p:spPr>
          <a:xfrm>
            <a:off x="2356409" y="2004513"/>
            <a:ext cx="2023452" cy="1008112"/>
          </a:xfrm>
          <a:prstGeom prst="wedgeEllipseCallout">
            <a:avLst>
              <a:gd name="adj1" fmla="val -19000"/>
              <a:gd name="adj2" fmla="val 93888"/>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sz="3200" b="1">
                <a:solidFill>
                  <a:prstClr val="black"/>
                </a:solidFill>
                <a:latin typeface="Calibri"/>
              </a:rPr>
              <a:t>gọt</a:t>
            </a:r>
            <a:endParaRPr lang="es-ES" sz="3200" b="1" dirty="0">
              <a:solidFill>
                <a:prstClr val="black"/>
              </a:solidFill>
              <a:latin typeface="Calibri"/>
            </a:endParaRPr>
          </a:p>
        </p:txBody>
      </p:sp>
      <p:sp>
        <p:nvSpPr>
          <p:cNvPr id="14" name="TextBox 13">
            <a:extLst>
              <a:ext uri="{FF2B5EF4-FFF2-40B4-BE49-F238E27FC236}">
                <a16:creationId xmlns:a16="http://schemas.microsoft.com/office/drawing/2014/main" id="{A3F683C1-8D34-4516-9D6A-010081C236C8}"/>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400">
                <a:solidFill>
                  <a:prstClr val="white"/>
                </a:solidFill>
                <a:latin typeface="Calibri"/>
              </a:rPr>
              <a:t>Đội nào trả lời đúng?</a:t>
            </a:r>
          </a:p>
        </p:txBody>
      </p:sp>
      <p:pic>
        <p:nvPicPr>
          <p:cNvPr id="25" name="Picture 24">
            <a:hlinkClick r:id="" action="ppaction://hlinkshowjump?jump=nextslide"/>
            <a:extLst>
              <a:ext uri="{FF2B5EF4-FFF2-40B4-BE49-F238E27FC236}">
                <a16:creationId xmlns:a16="http://schemas.microsoft.com/office/drawing/2014/main" id="{6DC746F2-2A61-4B41-91B2-4B58706F7561}"/>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5027473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par>
                          <p:cTn id="32" fill="hold">
                            <p:stCondLst>
                              <p:cond delay="1000"/>
                            </p:stCondLst>
                            <p:childTnLst>
                              <p:par>
                                <p:cTn id="33" presetID="35" presetClass="path" presetSubtype="0" accel="50000" decel="50000" fill="hold" nodeType="afterEffect">
                                  <p:stCondLst>
                                    <p:cond delay="0"/>
                                  </p:stCondLst>
                                  <p:childTnLst>
                                    <p:animMotion origin="layout" path="M 4.16667E-6 -1.11111E-6 L -0.25 -1.11111E-6 " pathEditMode="relative" rAng="0" ptsTypes="AA">
                                      <p:cBhvr>
                                        <p:cTn id="34" dur="2000" fill="hold"/>
                                        <p:tgtEl>
                                          <p:spTgt spid="22"/>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par>
                                <p:cTn id="35" presetID="22" presetClass="entr" presetSubtype="8" fill="hold" grpId="1"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750"/>
                                        <p:tgtEl>
                                          <p:spTgt spid="17"/>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Effect transition="in" filter="fade">
                                      <p:cBhvr>
                                        <p:cTn id="45" dur="1000"/>
                                        <p:tgtEl>
                                          <p:spTgt spid="18"/>
                                        </p:tgtEl>
                                      </p:cBhvr>
                                    </p:animEffect>
                                  </p:childTnLst>
                                </p:cTn>
                              </p:par>
                              <p:par>
                                <p:cTn id="46" presetID="10" presetClass="exit" presetSubtype="0" fill="hold" grpId="0"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par>
                          <p:cTn id="49" fill="hold">
                            <p:stCondLst>
                              <p:cond delay="1000"/>
                            </p:stCondLst>
                            <p:childTnLst>
                              <p:par>
                                <p:cTn id="50" presetID="35" presetClass="path" presetSubtype="0" accel="50000" decel="50000" fill="hold" nodeType="afterEffect">
                                  <p:stCondLst>
                                    <p:cond delay="0"/>
                                  </p:stCondLst>
                                  <p:childTnLst>
                                    <p:animMotion origin="layout" path="M 4.16667E-6 -1.11111E-6 L -0.25 -1.11111E-6 " pathEditMode="relative" rAng="0" ptsTypes="AA">
                                      <p:cBhvr>
                                        <p:cTn id="51" dur="2000" fill="hold"/>
                                        <p:tgtEl>
                                          <p:spTgt spid="22"/>
                                        </p:tgtEl>
                                        <p:attrNameLst>
                                          <p:attrName>ppt_x</p:attrName>
                                          <p:attrName>ppt_y</p:attrName>
                                        </p:attrNameLst>
                                      </p:cBhvr>
                                      <p:rCtr x="-12500" y="0"/>
                                    </p:animMotion>
                                  </p:childTnLst>
                                  <p:subTnLst>
                                    <p:audio>
                                      <p:cMediaNode>
                                        <p:cTn display="0" masterRel="sameClick">
                                          <p:stCondLst>
                                            <p:cond evt="begin" delay="0">
                                              <p:tn val="50"/>
                                            </p:cond>
                                          </p:stCondLst>
                                          <p:endCondLst>
                                            <p:cond evt="onStopAudio" delay="0">
                                              <p:tgtEl>
                                                <p:sldTgt/>
                                              </p:tgtEl>
                                            </p:cond>
                                          </p:endCondLst>
                                        </p:cTn>
                                        <p:tgtEl>
                                          <p:sndTgt r:embed="rId4" name="push.wav"/>
                                        </p:tgtEl>
                                      </p:cMediaNode>
                                    </p:audio>
                                  </p:sub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1000"/>
                                        <p:tgtEl>
                                          <p:spTgt spid="17"/>
                                        </p:tgtEl>
                                      </p:cBhvr>
                                    </p:animEffect>
                                  </p:childTnLst>
                                </p:cTn>
                              </p:par>
                            </p:childTnLst>
                          </p:cTn>
                        </p:par>
                      </p:childTnLst>
                    </p:cTn>
                  </p:par>
                </p:childTnLst>
              </p:cTn>
              <p:nextCondLst>
                <p:cond evt="onClick" delay="0">
                  <p:tgtEl>
                    <p:spTgt spid="16"/>
                  </p:tgtEl>
                </p:cond>
              </p:nextCondLst>
            </p:seq>
          </p:childTnLst>
        </p:cTn>
      </p:par>
    </p:tnLst>
    <p:bldLst>
      <p:bldP spid="15" grpId="0" animBg="1"/>
      <p:bldP spid="17" grpId="0"/>
      <p:bldP spid="17" grpId="1"/>
      <p:bldP spid="16" grpId="0" animBg="1"/>
      <p:bldP spid="16" grpId="1" animBg="1"/>
      <p:bldP spid="16" grpId="2" animBg="1"/>
      <p:bldP spid="24"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5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21340" y="3488228"/>
            <a:ext cx="8026243" cy="2383339"/>
          </a:xfrm>
          <a:prstGeom prst="rect">
            <a:avLst/>
          </a:prstGeom>
          <a:effectLst>
            <a:outerShdw blurRad="76200" dist="139700" dir="18900000" sy="23000" kx="-1200000" algn="bl" rotWithShape="0">
              <a:prstClr val="black">
                <a:alpha val="20000"/>
              </a:prstClr>
            </a:outerShdw>
          </a:effectLst>
        </p:spPr>
      </p:pic>
      <p:sp>
        <p:nvSpPr>
          <p:cNvPr id="7" name="6 Llamada ovalada"/>
          <p:cNvSpPr/>
          <p:nvPr/>
        </p:nvSpPr>
        <p:spPr>
          <a:xfrm>
            <a:off x="2321341" y="1918563"/>
            <a:ext cx="2815421" cy="986020"/>
          </a:xfrm>
          <a:prstGeom prst="wedgeEllipseCallout">
            <a:avLst>
              <a:gd name="adj1" fmla="val -17880"/>
              <a:gd name="adj2" fmla="val 89124"/>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sz="3200" b="1">
                <a:solidFill>
                  <a:prstClr val="black"/>
                </a:solidFill>
                <a:latin typeface="Calibri"/>
              </a:rPr>
              <a:t>mài đinh</a:t>
            </a:r>
            <a:endParaRPr lang="es-ES" sz="3200" b="1" dirty="0">
              <a:solidFill>
                <a:prstClr val="black"/>
              </a:solidFill>
              <a:latin typeface="Calibri"/>
            </a:endParaRPr>
          </a:p>
        </p:txBody>
      </p:sp>
      <p:sp>
        <p:nvSpPr>
          <p:cNvPr id="12" name="11 Llamada ovalada"/>
          <p:cNvSpPr/>
          <p:nvPr/>
        </p:nvSpPr>
        <p:spPr>
          <a:xfrm>
            <a:off x="7567055" y="1918563"/>
            <a:ext cx="2517188" cy="1008112"/>
          </a:xfrm>
          <a:prstGeom prst="wedgeEllipseCallout">
            <a:avLst>
              <a:gd name="adj1" fmla="val 15972"/>
              <a:gd name="adj2" fmla="val 102355"/>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sz="3200" b="1">
                <a:solidFill>
                  <a:prstClr val="black"/>
                </a:solidFill>
                <a:latin typeface="Calibri"/>
              </a:rPr>
              <a:t>mài sắt</a:t>
            </a:r>
            <a:endParaRPr lang="es-ES" sz="3200" b="1" dirty="0">
              <a:solidFill>
                <a:prstClr val="black"/>
              </a:solidFill>
              <a:latin typeface="Calibri"/>
            </a:endParaRPr>
          </a:p>
        </p:txBody>
      </p:sp>
      <p:sp>
        <p:nvSpPr>
          <p:cNvPr id="15" name="14 Rectángulo redondeado"/>
          <p:cNvSpPr/>
          <p:nvPr/>
        </p:nvSpPr>
        <p:spPr>
          <a:xfrm>
            <a:off x="2207568" y="332656"/>
            <a:ext cx="7848872"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algn="ctr"/>
            <a:r>
              <a:rPr lang="es-ES_tradnl" sz="2400">
                <a:solidFill>
                  <a:prstClr val="white"/>
                </a:solidFill>
                <a:latin typeface="Bookman Old Style" panose="02050604050505020204" pitchFamily="18" charset="0"/>
              </a:rPr>
              <a:t>Có công ____________ có ngày nên kim</a:t>
            </a:r>
            <a:endParaRPr lang="es-ES" sz="2400" dirty="0">
              <a:solidFill>
                <a:prstClr val="white"/>
              </a:solidFill>
              <a:latin typeface="Bookman Old Style" panose="02050604050505020204" pitchFamily="18" charset="0"/>
            </a:endParaRPr>
          </a:p>
        </p:txBody>
      </p:sp>
      <p:sp>
        <p:nvSpPr>
          <p:cNvPr id="17" name="16 CuadroTexto"/>
          <p:cNvSpPr txBox="1"/>
          <p:nvPr/>
        </p:nvSpPr>
        <p:spPr>
          <a:xfrm>
            <a:off x="4321198" y="435732"/>
            <a:ext cx="2376264" cy="523220"/>
          </a:xfrm>
          <a:prstGeom prst="rect">
            <a:avLst/>
          </a:prstGeom>
          <a:noFill/>
        </p:spPr>
        <p:txBody>
          <a:bodyPr wrap="square" rtlCol="0">
            <a:spAutoFit/>
          </a:bodyPr>
          <a:lstStyle>
            <a:defPPr>
              <a:defRPr lang="es-ES"/>
            </a:defPPr>
            <a:lvl1pPr algn="ctr">
              <a:defRPr sz="2800" b="1">
                <a:solidFill>
                  <a:srgbClr val="FFFF00"/>
                </a:solidFill>
              </a:defRPr>
            </a:lvl1pPr>
          </a:lstStyle>
          <a:p>
            <a:r>
              <a:rPr lang="es-ES_tradnl">
                <a:latin typeface="Calibri"/>
              </a:rPr>
              <a:t>mài sắt</a:t>
            </a:r>
            <a:endParaRPr lang="es-ES" dirty="0">
              <a:latin typeface="Calibri"/>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681063" y="5733256"/>
            <a:ext cx="1280554" cy="10658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972364" y="5342725"/>
            <a:ext cx="1787372" cy="17992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87B4C0A-BF6D-4305-9C05-67BF0F572C08}"/>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400">
                <a:solidFill>
                  <a:prstClr val="white"/>
                </a:solidFill>
                <a:latin typeface="Calibri"/>
              </a:rPr>
              <a:t>Đội nào trả lời đúng?</a:t>
            </a:r>
          </a:p>
        </p:txBody>
      </p:sp>
      <p:pic>
        <p:nvPicPr>
          <p:cNvPr id="16" name="Picture 15">
            <a:hlinkClick r:id="" action="ppaction://hlinkshowjump?jump=nextslide"/>
            <a:extLst>
              <a:ext uri="{FF2B5EF4-FFF2-40B4-BE49-F238E27FC236}">
                <a16:creationId xmlns:a16="http://schemas.microsoft.com/office/drawing/2014/main" id="{DEE4F737-7D37-491B-9E62-66280D2CBCB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20204411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1000" fill="hold"/>
                                        <p:tgtEl>
                                          <p:spTgt spid="21"/>
                                        </p:tgtEl>
                                        <p:attrNameLst>
                                          <p:attrName>ppt_w</p:attrName>
                                        </p:attrNameLst>
                                      </p:cBhvr>
                                      <p:tavLst>
                                        <p:tav tm="0">
                                          <p:val>
                                            <p:fltVal val="0"/>
                                          </p:val>
                                        </p:tav>
                                        <p:tav tm="100000">
                                          <p:val>
                                            <p:strVal val="#ppt_w"/>
                                          </p:val>
                                        </p:tav>
                                      </p:tavLst>
                                    </p:anim>
                                    <p:anim calcmode="lin" valueType="num">
                                      <p:cBhvr>
                                        <p:cTn id="28" dur="1000" fill="hold"/>
                                        <p:tgtEl>
                                          <p:spTgt spid="21"/>
                                        </p:tgtEl>
                                        <p:attrNameLst>
                                          <p:attrName>ppt_h</p:attrName>
                                        </p:attrNameLst>
                                      </p:cBhvr>
                                      <p:tavLst>
                                        <p:tav tm="0">
                                          <p:val>
                                            <p:fltVal val="0"/>
                                          </p:val>
                                        </p:tav>
                                        <p:tav tm="100000">
                                          <p:val>
                                            <p:strVal val="#ppt_h"/>
                                          </p:val>
                                        </p:tav>
                                      </p:tavLst>
                                    </p:anim>
                                    <p:animEffect transition="in" filter="fade">
                                      <p:cBhvr>
                                        <p:cTn id="29" dur="1000"/>
                                        <p:tgtEl>
                                          <p:spTgt spid="21"/>
                                        </p:tgtEl>
                                      </p:cBhvr>
                                    </p:animEffec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par>
                          <p:cTn id="33" fill="hold">
                            <p:stCondLst>
                              <p:cond delay="1000"/>
                            </p:stCondLst>
                            <p:childTnLst>
                              <p:par>
                                <p:cTn id="34" presetID="63" presetClass="path" presetSubtype="0" accel="50000" decel="50000" fill="hold" nodeType="afterEffect">
                                  <p:stCondLst>
                                    <p:cond delay="0"/>
                                  </p:stCondLst>
                                  <p:childTnLst>
                                    <p:animMotion origin="layout" path="M -1.25E-6 2.59259E-6 L 0.25 2.59259E-6 " pathEditMode="relative" rAng="0" ptsTypes="AA">
                                      <p:cBhvr>
                                        <p:cTn id="35" dur="2000" fill="hold"/>
                                        <p:tgtEl>
                                          <p:spTgt spid="6"/>
                                        </p:tgtEl>
                                        <p:attrNameLst>
                                          <p:attrName>ppt_x</p:attrName>
                                          <p:attrName>ppt_y</p:attrName>
                                        </p:attrNameLst>
                                      </p:cBhvr>
                                      <p:rCtr x="12500" y="0"/>
                                    </p:animMotion>
                                  </p:childTnLst>
                                  <p:subTnLst>
                                    <p:audio>
                                      <p:cMediaNode>
                                        <p:cTn display="0" masterRel="sameClick">
                                          <p:stCondLst>
                                            <p:cond evt="begin" delay="0">
                                              <p:tn val="34"/>
                                            </p:cond>
                                          </p:stCondLst>
                                          <p:endCondLst>
                                            <p:cond evt="onStopAudio" delay="0">
                                              <p:tgtEl>
                                                <p:sldTgt/>
                                              </p:tgtEl>
                                            </p:cond>
                                          </p:endCondLst>
                                        </p:cTn>
                                        <p:tgtEl>
                                          <p:sndTgt r:embed="rId4" name="push.wav"/>
                                        </p:tgtEl>
                                      </p:cMediaNode>
                                    </p:audio>
                                  </p:sub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1000"/>
                                        <p:tgtEl>
                                          <p:spTgt spid="17"/>
                                        </p:tgtEl>
                                      </p:cBhvr>
                                    </p:animEffec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Effect transition="in" filter="fade">
                                      <p:cBhvr>
                                        <p:cTn id="47" dur="1000"/>
                                        <p:tgtEl>
                                          <p:spTgt spid="18"/>
                                        </p:tgtEl>
                                      </p:cBhvr>
                                    </p:animEffect>
                                  </p:childTnLst>
                                </p:cTn>
                              </p:par>
                            </p:childTnLst>
                          </p:cTn>
                        </p:par>
                        <p:par>
                          <p:cTn id="48" fill="hold">
                            <p:stCondLst>
                              <p:cond delay="1000"/>
                            </p:stCondLst>
                            <p:childTnLst>
                              <p:par>
                                <p:cTn id="49" presetID="10" presetClass="exit" presetSubtype="0" fill="hold" grpId="0" nodeType="after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par>
                          <p:cTn id="52" fill="hold">
                            <p:stCondLst>
                              <p:cond delay="1500"/>
                            </p:stCondLst>
                            <p:childTnLst>
                              <p:par>
                                <p:cTn id="53" presetID="63" presetClass="path" presetSubtype="0" accel="50000" decel="50000" fill="hold" nodeType="afterEffect">
                                  <p:stCondLst>
                                    <p:cond delay="0"/>
                                  </p:stCondLst>
                                  <p:childTnLst>
                                    <p:animMotion origin="layout" path="M -1.25E-6 2.59259E-6 L 0.25 2.59259E-6 " pathEditMode="relative" rAng="0" ptsTypes="AA">
                                      <p:cBhvr>
                                        <p:cTn id="54" dur="2000" fill="hold"/>
                                        <p:tgtEl>
                                          <p:spTgt spid="6"/>
                                        </p:tgtEl>
                                        <p:attrNameLst>
                                          <p:attrName>ppt_x</p:attrName>
                                          <p:attrName>ppt_y</p:attrName>
                                        </p:attrNameLst>
                                      </p:cBhvr>
                                      <p:rCtr x="12500" y="0"/>
                                    </p:animMotion>
                                  </p:childTnLst>
                                  <p:subTnLst>
                                    <p:audio>
                                      <p:cMediaNode>
                                        <p:cTn display="0" masterRel="sameClick">
                                          <p:stCondLst>
                                            <p:cond evt="begin" delay="0">
                                              <p:tn val="53"/>
                                            </p:cond>
                                          </p:stCondLst>
                                          <p:endCondLst>
                                            <p:cond evt="onStopAudio" delay="0">
                                              <p:tgtEl>
                                                <p:sldTgt/>
                                              </p:tgtEl>
                                            </p:cond>
                                          </p:endCondLst>
                                        </p:cTn>
                                        <p:tgtEl>
                                          <p:sndTgt r:embed="rId4" name="push.wav"/>
                                        </p:tgtEl>
                                      </p:cMediaNode>
                                    </p:audio>
                                  </p:subTnLst>
                                </p:cTn>
                              </p:par>
                              <p:par>
                                <p:cTn id="55" presetID="22" presetClass="entr" presetSubtype="8" fill="hold" grpId="1"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750"/>
                                        <p:tgtEl>
                                          <p:spTgt spid="17"/>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7" grpId="2" animBg="1"/>
      <p:bldP spid="12" grpId="0" animBg="1"/>
      <p:bldP spid="15" grpId="0" animBg="1"/>
      <p:bldP spid="17" grpId="0"/>
      <p:bldP spid="17" grpId="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5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18229" y="3512313"/>
            <a:ext cx="8026243" cy="2383339"/>
          </a:xfrm>
          <a:prstGeom prst="rect">
            <a:avLst/>
          </a:prstGeom>
          <a:effectLst>
            <a:outerShdw blurRad="76200" dist="139700" dir="18900000" sy="23000" kx="-1200000" algn="bl" rotWithShape="0">
              <a:prstClr val="black">
                <a:alpha val="20000"/>
              </a:prstClr>
            </a:outerShdw>
          </a:effectLst>
        </p:spPr>
      </p:pic>
      <p:sp>
        <p:nvSpPr>
          <p:cNvPr id="7" name="6 Llamada ovalada"/>
          <p:cNvSpPr/>
          <p:nvPr/>
        </p:nvSpPr>
        <p:spPr>
          <a:xfrm>
            <a:off x="2197126" y="2064109"/>
            <a:ext cx="2559305" cy="888644"/>
          </a:xfrm>
          <a:prstGeom prst="wedgeEllipseCallout">
            <a:avLst>
              <a:gd name="adj1" fmla="val -17974"/>
              <a:gd name="adj2" fmla="val 105577"/>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sz="3200" b="1">
                <a:solidFill>
                  <a:prstClr val="black"/>
                </a:solidFill>
                <a:latin typeface="Calibri"/>
              </a:rPr>
              <a:t>ăn cơm</a:t>
            </a:r>
            <a:endParaRPr lang="es-ES" sz="3200" b="1" dirty="0">
              <a:solidFill>
                <a:prstClr val="black"/>
              </a:solidFill>
              <a:latin typeface="Calibri"/>
            </a:endParaRPr>
          </a:p>
        </p:txBody>
      </p:sp>
      <p:sp>
        <p:nvSpPr>
          <p:cNvPr id="12" name="11 Llamada ovalada"/>
          <p:cNvSpPr/>
          <p:nvPr/>
        </p:nvSpPr>
        <p:spPr>
          <a:xfrm>
            <a:off x="7572627" y="2064109"/>
            <a:ext cx="2448272" cy="1008112"/>
          </a:xfrm>
          <a:prstGeom prst="wedgeEllipseCallout">
            <a:avLst>
              <a:gd name="adj1" fmla="val 18984"/>
              <a:gd name="adj2" fmla="val 87725"/>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sz="3200" b="1">
                <a:solidFill>
                  <a:prstClr val="black"/>
                </a:solidFill>
                <a:latin typeface="Calibri"/>
              </a:rPr>
              <a:t>ăn muối</a:t>
            </a:r>
            <a:endParaRPr lang="es-ES" sz="3200" b="1" dirty="0">
              <a:solidFill>
                <a:prstClr val="black"/>
              </a:solidFill>
              <a:latin typeface="Calibri"/>
            </a:endParaRPr>
          </a:p>
        </p:txBody>
      </p:sp>
      <p:sp>
        <p:nvSpPr>
          <p:cNvPr id="15" name="14 Rectángulo redondeado"/>
          <p:cNvSpPr/>
          <p:nvPr/>
        </p:nvSpPr>
        <p:spPr>
          <a:xfrm>
            <a:off x="2207568" y="332656"/>
            <a:ext cx="8136904"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algn="ctr"/>
            <a:r>
              <a:rPr lang="es-ES_tradnl" sz="2400">
                <a:solidFill>
                  <a:prstClr val="white"/>
                </a:solidFill>
                <a:latin typeface="Bookman Old Style" panose="02050604050505020204" pitchFamily="18" charset="0"/>
              </a:rPr>
              <a:t>Cá không  ____________cá ươn</a:t>
            </a:r>
            <a:endParaRPr lang="es-ES" sz="2400" dirty="0">
              <a:solidFill>
                <a:prstClr val="white"/>
              </a:solidFill>
              <a:latin typeface="Bookman Old Style" panose="02050604050505020204" pitchFamily="18" charset="0"/>
            </a:endParaRPr>
          </a:p>
        </p:txBody>
      </p:sp>
      <p:sp>
        <p:nvSpPr>
          <p:cNvPr id="17" name="16 CuadroTexto"/>
          <p:cNvSpPr txBox="1"/>
          <p:nvPr/>
        </p:nvSpPr>
        <p:spPr>
          <a:xfrm>
            <a:off x="5375921" y="412134"/>
            <a:ext cx="2283577" cy="523220"/>
          </a:xfrm>
          <a:prstGeom prst="rect">
            <a:avLst/>
          </a:prstGeom>
          <a:noFill/>
        </p:spPr>
        <p:txBody>
          <a:bodyPr wrap="square" rtlCol="0">
            <a:spAutoFit/>
          </a:bodyPr>
          <a:lstStyle>
            <a:defPPr>
              <a:defRPr lang="es-ES"/>
            </a:defPPr>
            <a:lvl1pPr algn="ctr">
              <a:defRPr sz="2800" b="1">
                <a:solidFill>
                  <a:srgbClr val="FFFF00"/>
                </a:solidFill>
              </a:defRPr>
            </a:lvl1pPr>
          </a:lstStyle>
          <a:p>
            <a:r>
              <a:rPr lang="es-ES_tradnl">
                <a:latin typeface="Calibri"/>
              </a:rPr>
              <a:t>ăn muối</a:t>
            </a:r>
            <a:endParaRPr lang="es-ES" dirty="0">
              <a:latin typeface="Calibri"/>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592482" y="5779971"/>
            <a:ext cx="1333815" cy="11101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976320" y="5363693"/>
            <a:ext cx="1880184" cy="18927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1048981-CED3-4612-A82A-51BFAC762655}"/>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400">
                <a:solidFill>
                  <a:prstClr val="white"/>
                </a:solidFill>
                <a:latin typeface="Calibri"/>
              </a:rPr>
              <a:t>Đội nào trả lời đúng?</a:t>
            </a:r>
          </a:p>
        </p:txBody>
      </p:sp>
      <p:pic>
        <p:nvPicPr>
          <p:cNvPr id="16" name="Picture 15">
            <a:hlinkClick r:id="" action="ppaction://hlinkshowjump?jump=nextslide"/>
            <a:extLst>
              <a:ext uri="{FF2B5EF4-FFF2-40B4-BE49-F238E27FC236}">
                <a16:creationId xmlns:a16="http://schemas.microsoft.com/office/drawing/2014/main" id="{A1080C4B-9B5B-45C8-9D3E-03583F493D43}"/>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198644158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par>
                          <p:cTn id="32" fill="hold">
                            <p:stCondLst>
                              <p:cond delay="1000"/>
                            </p:stCondLst>
                            <p:childTnLst>
                              <p:par>
                                <p:cTn id="33" presetID="63" presetClass="path" presetSubtype="0" accel="50000" decel="50000" fill="hold" nodeType="afterEffect">
                                  <p:stCondLst>
                                    <p:cond delay="0"/>
                                  </p:stCondLst>
                                  <p:childTnLst>
                                    <p:animMotion origin="layout" path="M -8.33333E-7 3.7037E-7 L 0.25 3.7037E-7 " pathEditMode="relative" rAng="0" ptsTypes="AA">
                                      <p:cBhvr>
                                        <p:cTn id="34" dur="2000" fill="hold"/>
                                        <p:tgtEl>
                                          <p:spTgt spid="6"/>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1000"/>
                                        <p:tgtEl>
                                          <p:spTgt spid="17"/>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53" presetClass="entr" presetSubtype="16"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1000" fill="hold"/>
                                        <p:tgtEl>
                                          <p:spTgt spid="18"/>
                                        </p:tgtEl>
                                        <p:attrNameLst>
                                          <p:attrName>ppt_w</p:attrName>
                                        </p:attrNameLst>
                                      </p:cBhvr>
                                      <p:tavLst>
                                        <p:tav tm="0">
                                          <p:val>
                                            <p:fltVal val="0"/>
                                          </p:val>
                                        </p:tav>
                                        <p:tav tm="100000">
                                          <p:val>
                                            <p:strVal val="#ppt_w"/>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Effect transition="in" filter="fade">
                                      <p:cBhvr>
                                        <p:cTn id="46" dur="1000"/>
                                        <p:tgtEl>
                                          <p:spTgt spid="18"/>
                                        </p:tgtEl>
                                      </p:cBhvr>
                                    </p:animEffect>
                                  </p:childTnLst>
                                </p:cTn>
                              </p:par>
                            </p:childTnLst>
                          </p:cTn>
                        </p:par>
                        <p:par>
                          <p:cTn id="47" fill="hold">
                            <p:stCondLst>
                              <p:cond delay="1000"/>
                            </p:stCondLst>
                            <p:childTnLst>
                              <p:par>
                                <p:cTn id="48" presetID="10" presetClass="exit" presetSubtype="0" fill="hold" grpId="0" nodeType="afterEffect">
                                  <p:stCondLst>
                                    <p:cond delay="0"/>
                                  </p:stCondLst>
                                  <p:childTnLst>
                                    <p:animEffect transition="out" filter="fade">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childTnLst>
                          </p:cTn>
                        </p:par>
                        <p:par>
                          <p:cTn id="51" fill="hold">
                            <p:stCondLst>
                              <p:cond delay="1500"/>
                            </p:stCondLst>
                            <p:childTnLst>
                              <p:par>
                                <p:cTn id="52" presetID="63" presetClass="path" presetSubtype="0" accel="50000" decel="50000" fill="hold" nodeType="afterEffect">
                                  <p:stCondLst>
                                    <p:cond delay="0"/>
                                  </p:stCondLst>
                                  <p:childTnLst>
                                    <p:animMotion origin="layout" path="M -8.33333E-7 3.7037E-7 L 0.25 3.7037E-7 " pathEditMode="relative" rAng="0" ptsTypes="AA">
                                      <p:cBhvr>
                                        <p:cTn id="53" dur="2000" fill="hold"/>
                                        <p:tgtEl>
                                          <p:spTgt spid="6"/>
                                        </p:tgtEl>
                                        <p:attrNameLst>
                                          <p:attrName>ppt_x</p:attrName>
                                          <p:attrName>ppt_y</p:attrName>
                                        </p:attrNameLst>
                                      </p:cBhvr>
                                      <p:rCtr x="12500" y="0"/>
                                    </p:animMotion>
                                  </p:childTnLst>
                                  <p:subTnLst>
                                    <p:audio>
                                      <p:cMediaNode>
                                        <p:cTn display="0" masterRel="sameClick">
                                          <p:stCondLst>
                                            <p:cond evt="begin" delay="0">
                                              <p:tn val="52"/>
                                            </p:cond>
                                          </p:stCondLst>
                                          <p:endCondLst>
                                            <p:cond evt="onStopAudio" delay="0">
                                              <p:tgtEl>
                                                <p:sldTgt/>
                                              </p:tgtEl>
                                            </p:cond>
                                          </p:endCondLst>
                                        </p:cTn>
                                        <p:tgtEl>
                                          <p:sndTgt r:embed="rId4" name="push.wav"/>
                                        </p:tgtEl>
                                      </p:cMediaNode>
                                    </p:audio>
                                  </p:subTnLst>
                                </p:cTn>
                              </p:par>
                              <p:par>
                                <p:cTn id="54" presetID="22" presetClass="entr" presetSubtype="8" fill="hold" grpId="1"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left)">
                                      <p:cBhvr>
                                        <p:cTn id="56" dur="750"/>
                                        <p:tgtEl>
                                          <p:spTgt spid="17"/>
                                        </p:tgtEl>
                                      </p:cBhvr>
                                    </p:animEffect>
                                  </p:childTnLst>
                                </p:cTn>
                              </p:par>
                            </p:childTnLst>
                          </p:cTn>
                        </p:par>
                      </p:childTnLst>
                    </p:cTn>
                  </p:par>
                </p:childTnLst>
              </p:cTn>
              <p:nextCondLst>
                <p:cond evt="onClick" delay="0">
                  <p:tgtEl>
                    <p:spTgt spid="7"/>
                  </p:tgtEl>
                </p:cond>
              </p:nextCondLst>
            </p:seq>
          </p:childTnLst>
        </p:cTn>
      </p:par>
    </p:tnLst>
    <p:bldLst>
      <p:bldP spid="7" grpId="0" animBg="1"/>
      <p:bldP spid="7" grpId="1" animBg="1"/>
      <p:bldP spid="7" grpId="2" animBg="1"/>
      <p:bldP spid="12" grpId="0" animBg="1"/>
      <p:bldP spid="15" grpId="0" animBg="1"/>
      <p:bldP spid="17" grpId="0"/>
      <p:bldP spid="17" grpId="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102828" y="5157193"/>
            <a:ext cx="32590" cy="1799287"/>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21 Imagen"/>
          <p:cNvPicPr>
            <a:picLocks noChangeAspect="1"/>
          </p:cNvPicPr>
          <p:nvPr/>
        </p:nvPicPr>
        <p:blipFill>
          <a:blip r:embed="rId5">
            <a:extLst>
              <a:ext uri="{28A0092B-C50C-407E-A947-70E740481C1C}">
                <a14:useLocalDpi xmlns:a14="http://schemas.microsoft.com/office/drawing/2010/main" val="0"/>
              </a:ext>
            </a:extLst>
          </a:blip>
          <a:srcRect/>
          <a:stretch/>
        </p:blipFill>
        <p:spPr>
          <a:xfrm>
            <a:off x="2378171" y="3466648"/>
            <a:ext cx="8026243" cy="2383339"/>
          </a:xfrm>
          <a:prstGeom prst="rect">
            <a:avLst/>
          </a:prstGeom>
          <a:effectLst>
            <a:outerShdw blurRad="76200" dist="139700" dir="18900000" sy="23000" kx="-1200000" algn="bl" rotWithShape="0">
              <a:prstClr val="black">
                <a:alpha val="20000"/>
              </a:prstClr>
            </a:outerShdw>
          </a:effectLst>
        </p:spPr>
      </p:pic>
      <p:sp>
        <p:nvSpPr>
          <p:cNvPr id="15" name="14 Rectángulo redondeado"/>
          <p:cNvSpPr/>
          <p:nvPr/>
        </p:nvSpPr>
        <p:spPr>
          <a:xfrm>
            <a:off x="2207568" y="332656"/>
            <a:ext cx="7848872" cy="729372"/>
          </a:xfrm>
          <a:prstGeom prst="roundRect">
            <a:avLst/>
          </a:prstGeom>
          <a:solidFill>
            <a:schemeClr val="accent2">
              <a:lumMod val="5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dk1"/>
          </a:fillRef>
          <a:effectRef idx="1">
            <a:schemeClr val="dk1"/>
          </a:effectRef>
          <a:fontRef idx="minor">
            <a:schemeClr val="lt1"/>
          </a:fontRef>
        </p:style>
        <p:txBody>
          <a:bodyPr rtlCol="0" anchor="ctr"/>
          <a:lstStyle/>
          <a:p>
            <a:pPr algn="ctr"/>
            <a:r>
              <a:rPr lang="es-ES_tradnl" sz="2400">
                <a:solidFill>
                  <a:prstClr val="white"/>
                </a:solidFill>
                <a:latin typeface="Bookman Old Style" panose="02050604050505020204" pitchFamily="18" charset="0"/>
              </a:rPr>
              <a:t>Nước Việt Nan nằm ở đới khí hậu nào __________</a:t>
            </a:r>
            <a:endParaRPr lang="es-ES" sz="2400" dirty="0">
              <a:solidFill>
                <a:prstClr val="white"/>
              </a:solidFill>
              <a:latin typeface="Bookman Old Style" panose="02050604050505020204" pitchFamily="18" charset="0"/>
            </a:endParaRPr>
          </a:p>
        </p:txBody>
      </p:sp>
      <p:sp>
        <p:nvSpPr>
          <p:cNvPr id="17" name="16 CuadroTexto"/>
          <p:cNvSpPr txBox="1"/>
          <p:nvPr/>
        </p:nvSpPr>
        <p:spPr>
          <a:xfrm>
            <a:off x="8184239" y="392791"/>
            <a:ext cx="1662029" cy="523220"/>
          </a:xfrm>
          <a:prstGeom prst="rect">
            <a:avLst/>
          </a:prstGeom>
          <a:noFill/>
        </p:spPr>
        <p:txBody>
          <a:bodyPr wrap="square" rtlCol="0">
            <a:spAutoFit/>
          </a:bodyPr>
          <a:lstStyle>
            <a:defPPr>
              <a:defRPr lang="es-ES"/>
            </a:defPPr>
            <a:lvl1pPr algn="ctr">
              <a:defRPr sz="2800" b="1">
                <a:solidFill>
                  <a:srgbClr val="FFFF00"/>
                </a:solidFill>
              </a:defRPr>
            </a:lvl1pPr>
          </a:lstStyle>
          <a:p>
            <a:r>
              <a:rPr lang="es-ES_tradnl">
                <a:latin typeface="Calibri"/>
              </a:rPr>
              <a:t>Nhiệt đới</a:t>
            </a:r>
            <a:endParaRPr lang="es-ES" dirty="0">
              <a:latin typeface="Calibri"/>
            </a:endParaRPr>
          </a:p>
        </p:txBody>
      </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174243" y="5767792"/>
            <a:ext cx="1344050" cy="11187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480260" y="5368590"/>
            <a:ext cx="1872208" cy="188468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15 Llamada ovalada"/>
          <p:cNvSpPr/>
          <p:nvPr/>
        </p:nvSpPr>
        <p:spPr>
          <a:xfrm>
            <a:off x="7690670" y="2035951"/>
            <a:ext cx="2509786" cy="986020"/>
          </a:xfrm>
          <a:prstGeom prst="wedgeEllipseCallout">
            <a:avLst>
              <a:gd name="adj1" fmla="val 14882"/>
              <a:gd name="adj2" fmla="val 98461"/>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sz="3200" b="1">
                <a:solidFill>
                  <a:prstClr val="black"/>
                </a:solidFill>
                <a:latin typeface="Calibri"/>
              </a:rPr>
              <a:t>Ôn đới</a:t>
            </a:r>
            <a:endParaRPr lang="es-ES" sz="3200" b="1" dirty="0">
              <a:solidFill>
                <a:prstClr val="black"/>
              </a:solidFill>
              <a:latin typeface="Calibri"/>
            </a:endParaRPr>
          </a:p>
        </p:txBody>
      </p:sp>
      <p:sp>
        <p:nvSpPr>
          <p:cNvPr id="24" name="23 Llamada ovalada"/>
          <p:cNvSpPr/>
          <p:nvPr/>
        </p:nvSpPr>
        <p:spPr>
          <a:xfrm>
            <a:off x="1894901" y="2035951"/>
            <a:ext cx="2729567" cy="1008112"/>
          </a:xfrm>
          <a:prstGeom prst="wedgeEllipseCallout">
            <a:avLst>
              <a:gd name="adj1" fmla="val -17978"/>
              <a:gd name="adj2" fmla="val 95351"/>
            </a:avLst>
          </a:prstGeom>
          <a:solidFill>
            <a:schemeClr val="accent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s-ES_tradnl" sz="3200" b="1">
                <a:solidFill>
                  <a:prstClr val="black"/>
                </a:solidFill>
                <a:latin typeface="Calibri"/>
              </a:rPr>
              <a:t>Nhiệt đới</a:t>
            </a:r>
            <a:endParaRPr lang="es-ES" sz="3200" b="1" dirty="0">
              <a:solidFill>
                <a:prstClr val="black"/>
              </a:solidFill>
              <a:latin typeface="Calibri"/>
            </a:endParaRPr>
          </a:p>
        </p:txBody>
      </p:sp>
      <p:sp>
        <p:nvSpPr>
          <p:cNvPr id="14" name="TextBox 13">
            <a:extLst>
              <a:ext uri="{FF2B5EF4-FFF2-40B4-BE49-F238E27FC236}">
                <a16:creationId xmlns:a16="http://schemas.microsoft.com/office/drawing/2014/main" id="{367A4A62-6A9B-40B3-8DED-2303F14BD6F0}"/>
              </a:ext>
            </a:extLst>
          </p:cNvPr>
          <p:cNvSpPr txBox="1"/>
          <p:nvPr/>
        </p:nvSpPr>
        <p:spPr>
          <a:xfrm>
            <a:off x="4816348" y="2411573"/>
            <a:ext cx="2559305" cy="1264980"/>
          </a:xfrm>
          <a:prstGeom prst="cloud">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400">
                <a:solidFill>
                  <a:prstClr val="white"/>
                </a:solidFill>
                <a:latin typeface="Calibri"/>
              </a:rPr>
              <a:t>Đội nào trả lời đúng?</a:t>
            </a:r>
          </a:p>
        </p:txBody>
      </p:sp>
      <p:pic>
        <p:nvPicPr>
          <p:cNvPr id="25" name="Picture 24">
            <a:hlinkClick r:id="" action="ppaction://hlinkshowjump?jump=nextslide"/>
            <a:extLst>
              <a:ext uri="{FF2B5EF4-FFF2-40B4-BE49-F238E27FC236}">
                <a16:creationId xmlns:a16="http://schemas.microsoft.com/office/drawing/2014/main" id="{4AD595BF-2D5B-4CB2-8F0D-07623C01FF69}"/>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7891" b="91392" l="10000" r="90000">
                        <a14:foregroundMark x1="41744" y1="88379" x2="48023" y2="91392"/>
                        <a14:foregroundMark x1="48023" y1="91392" x2="51047" y2="91392"/>
                        <a14:foregroundMark x1="46628" y1="7891" x2="49767" y2="7891"/>
                      </a14:backgroundRemoval>
                    </a14:imgEffect>
                  </a14:imgLayer>
                </a14:imgProps>
              </a:ext>
              <a:ext uri="{28A0092B-C50C-407E-A947-70E740481C1C}">
                <a14:useLocalDpi xmlns:a14="http://schemas.microsoft.com/office/drawing/2010/main" val="0"/>
              </a:ext>
            </a:extLst>
          </a:blip>
          <a:stretch>
            <a:fillRect/>
          </a:stretch>
        </p:blipFill>
        <p:spPr>
          <a:xfrm>
            <a:off x="5640414" y="6081173"/>
            <a:ext cx="924829" cy="749542"/>
          </a:xfrm>
          <a:prstGeom prst="rect">
            <a:avLst/>
          </a:prstGeom>
        </p:spPr>
      </p:pic>
    </p:spTree>
    <p:extLst>
      <p:ext uri="{BB962C8B-B14F-4D97-AF65-F5344CB8AC3E}">
        <p14:creationId xmlns:p14="http://schemas.microsoft.com/office/powerpoint/2010/main" val="35934879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ip.wav"/>
                                        </p:tgtEl>
                                      </p:cMediaNode>
                                    </p:audio>
                                  </p:subTnLst>
                                </p:cTn>
                              </p:par>
                            </p:childTnLst>
                          </p:cTn>
                        </p:par>
                        <p:par>
                          <p:cTn id="9" fill="hold">
                            <p:stCondLst>
                              <p:cond delay="500"/>
                            </p:stCondLst>
                            <p:childTnLst>
                              <p:par>
                                <p:cTn id="10" presetID="22" presetClass="entr" presetSubtype="4" fill="hold" grpId="2"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p:cTn id="26" dur="1000" fill="hold"/>
                                        <p:tgtEl>
                                          <p:spTgt spid="21"/>
                                        </p:tgtEl>
                                        <p:attrNameLst>
                                          <p:attrName>ppt_w</p:attrName>
                                        </p:attrNameLst>
                                      </p:cBhvr>
                                      <p:tavLst>
                                        <p:tav tm="0">
                                          <p:val>
                                            <p:fltVal val="0"/>
                                          </p:val>
                                        </p:tav>
                                        <p:tav tm="100000">
                                          <p:val>
                                            <p:strVal val="#ppt_w"/>
                                          </p:val>
                                        </p:tav>
                                      </p:tavLst>
                                    </p:anim>
                                    <p:anim calcmode="lin" valueType="num">
                                      <p:cBhvr>
                                        <p:cTn id="27" dur="1000" fill="hold"/>
                                        <p:tgtEl>
                                          <p:spTgt spid="21"/>
                                        </p:tgtEl>
                                        <p:attrNameLst>
                                          <p:attrName>ppt_h</p:attrName>
                                        </p:attrNameLst>
                                      </p:cBhvr>
                                      <p:tavLst>
                                        <p:tav tm="0">
                                          <p:val>
                                            <p:fltVal val="0"/>
                                          </p:val>
                                        </p:tav>
                                        <p:tav tm="100000">
                                          <p:val>
                                            <p:strVal val="#ppt_h"/>
                                          </p:val>
                                        </p:tav>
                                      </p:tavLst>
                                    </p:anim>
                                    <p:animEffect transition="in" filter="fade">
                                      <p:cBhvr>
                                        <p:cTn id="28" dur="1000"/>
                                        <p:tgtEl>
                                          <p:spTgt spid="21"/>
                                        </p:tgtEl>
                                      </p:cBhvr>
                                    </p:animEffect>
                                  </p:childTnLst>
                                </p:cTn>
                              </p:par>
                              <p:par>
                                <p:cTn id="29" presetID="10" presetClass="exit" presetSubtype="0" fill="hold" grpId="1"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par>
                          <p:cTn id="32" fill="hold">
                            <p:stCondLst>
                              <p:cond delay="1000"/>
                            </p:stCondLst>
                            <p:childTnLst>
                              <p:par>
                                <p:cTn id="33" presetID="35" presetClass="path" presetSubtype="0" accel="50000" decel="50000" fill="hold" nodeType="afterEffect">
                                  <p:stCondLst>
                                    <p:cond delay="0"/>
                                  </p:stCondLst>
                                  <p:childTnLst>
                                    <p:animMotion origin="layout" path="M 1.25E-6 3.33333E-6 L -0.25 3.33333E-6 " pathEditMode="relative" rAng="0" ptsTypes="AA">
                                      <p:cBhvr>
                                        <p:cTn id="34" dur="2000" fill="hold"/>
                                        <p:tgtEl>
                                          <p:spTgt spid="22"/>
                                        </p:tgtEl>
                                        <p:attrNameLst>
                                          <p:attrName>ppt_x</p:attrName>
                                          <p:attrName>ppt_y</p:attrName>
                                        </p:attrNameLst>
                                      </p:cBhvr>
                                      <p:rCtr x="-12500" y="0"/>
                                    </p:animMotion>
                                  </p:childTnLst>
                                  <p:subTnLst>
                                    <p:audio>
                                      <p:cMediaNode>
                                        <p:cTn display="0" masterRel="sameClick">
                                          <p:stCondLst>
                                            <p:cond evt="begin" delay="0">
                                              <p:tn val="33"/>
                                            </p:cond>
                                          </p:stCondLst>
                                          <p:endCondLst>
                                            <p:cond evt="onStopAudio" delay="0">
                                              <p:tgtEl>
                                                <p:sldTgt/>
                                              </p:tgtEl>
                                            </p:cond>
                                          </p:endCondLst>
                                        </p:cTn>
                                        <p:tgtEl>
                                          <p:sndTgt r:embed="rId4" name="push.wav"/>
                                        </p:tgtEl>
                                      </p:cMediaNode>
                                    </p:audio>
                                  </p:subTnLst>
                                </p:cTn>
                              </p:par>
                              <p:par>
                                <p:cTn id="35" presetID="22" presetClass="entr" presetSubtype="8" fill="hold" grpId="1"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750"/>
                                        <p:tgtEl>
                                          <p:spTgt spid="17"/>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53" presetClass="entr" presetSubtype="16"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Effect transition="in" filter="fade">
                                      <p:cBhvr>
                                        <p:cTn id="45" dur="1000"/>
                                        <p:tgtEl>
                                          <p:spTgt spid="18"/>
                                        </p:tgtEl>
                                      </p:cBhvr>
                                    </p:animEffect>
                                  </p:childTnLst>
                                </p:cTn>
                              </p:par>
                              <p:par>
                                <p:cTn id="46" presetID="10" presetClass="exit" presetSubtype="0" fill="hold" grpId="0" nodeType="withEffect">
                                  <p:stCondLst>
                                    <p:cond delay="0"/>
                                  </p:stCondLst>
                                  <p:childTnLst>
                                    <p:animEffect transition="out" filter="fade">
                                      <p:cBhvr>
                                        <p:cTn id="47" dur="500"/>
                                        <p:tgtEl>
                                          <p:spTgt spid="16"/>
                                        </p:tgtEl>
                                      </p:cBhvr>
                                    </p:animEffect>
                                    <p:set>
                                      <p:cBhvr>
                                        <p:cTn id="48" dur="1" fill="hold">
                                          <p:stCondLst>
                                            <p:cond delay="499"/>
                                          </p:stCondLst>
                                        </p:cTn>
                                        <p:tgtEl>
                                          <p:spTgt spid="16"/>
                                        </p:tgtEl>
                                        <p:attrNameLst>
                                          <p:attrName>style.visibility</p:attrName>
                                        </p:attrNameLst>
                                      </p:cBhvr>
                                      <p:to>
                                        <p:strVal val="hidden"/>
                                      </p:to>
                                    </p:set>
                                  </p:childTnLst>
                                </p:cTn>
                              </p:par>
                            </p:childTnLst>
                          </p:cTn>
                        </p:par>
                        <p:par>
                          <p:cTn id="49" fill="hold">
                            <p:stCondLst>
                              <p:cond delay="1000"/>
                            </p:stCondLst>
                            <p:childTnLst>
                              <p:par>
                                <p:cTn id="50" presetID="35" presetClass="path" presetSubtype="0" accel="50000" decel="50000" fill="hold" nodeType="afterEffect">
                                  <p:stCondLst>
                                    <p:cond delay="0"/>
                                  </p:stCondLst>
                                  <p:childTnLst>
                                    <p:animMotion origin="layout" path="M 1.25E-6 3.33333E-6 L -0.25 3.33333E-6 " pathEditMode="relative" rAng="0" ptsTypes="AA">
                                      <p:cBhvr>
                                        <p:cTn id="51" dur="2000" fill="hold"/>
                                        <p:tgtEl>
                                          <p:spTgt spid="22"/>
                                        </p:tgtEl>
                                        <p:attrNameLst>
                                          <p:attrName>ppt_x</p:attrName>
                                          <p:attrName>ppt_y</p:attrName>
                                        </p:attrNameLst>
                                      </p:cBhvr>
                                      <p:rCtr x="-12500" y="0"/>
                                    </p:animMotion>
                                  </p:childTnLst>
                                  <p:subTnLst>
                                    <p:audio>
                                      <p:cMediaNode>
                                        <p:cTn display="0" masterRel="sameClick">
                                          <p:stCondLst>
                                            <p:cond evt="begin" delay="0">
                                              <p:tn val="50"/>
                                            </p:cond>
                                          </p:stCondLst>
                                          <p:endCondLst>
                                            <p:cond evt="onStopAudio" delay="0">
                                              <p:tgtEl>
                                                <p:sldTgt/>
                                              </p:tgtEl>
                                            </p:cond>
                                          </p:endCondLst>
                                        </p:cTn>
                                        <p:tgtEl>
                                          <p:sndTgt r:embed="rId4" name="push.wav"/>
                                        </p:tgtEl>
                                      </p:cMediaNode>
                                    </p:audio>
                                  </p:sub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1000"/>
                                        <p:tgtEl>
                                          <p:spTgt spid="17"/>
                                        </p:tgtEl>
                                      </p:cBhvr>
                                    </p:animEffect>
                                  </p:childTnLst>
                                </p:cTn>
                              </p:par>
                            </p:childTnLst>
                          </p:cTn>
                        </p:par>
                      </p:childTnLst>
                    </p:cTn>
                  </p:par>
                </p:childTnLst>
              </p:cTn>
              <p:nextCondLst>
                <p:cond evt="onClick" delay="0">
                  <p:tgtEl>
                    <p:spTgt spid="16"/>
                  </p:tgtEl>
                </p:cond>
              </p:nextCondLst>
            </p:seq>
          </p:childTnLst>
        </p:cTn>
      </p:par>
    </p:tnLst>
    <p:bldLst>
      <p:bldP spid="15" grpId="0" animBg="1"/>
      <p:bldP spid="17" grpId="0"/>
      <p:bldP spid="17" grpId="1"/>
      <p:bldP spid="16" grpId="0" animBg="1"/>
      <p:bldP spid="16" grpId="1" animBg="1"/>
      <p:bldP spid="16" grpId="2" animBg="1"/>
      <p:bldP spid="24"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3523</TotalTime>
  <Words>2369</Words>
  <PresentationFormat>Widescreen</PresentationFormat>
  <Paragraphs>286</Paragraphs>
  <Slides>38</Slides>
  <Notes>38</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38</vt:i4>
      </vt:variant>
    </vt:vector>
  </HeadingPairs>
  <TitlesOfParts>
    <vt:vector size="53" baseType="lpstr">
      <vt:lpstr>Arial</vt:lpstr>
      <vt:lpstr>Roboto Black</vt:lpstr>
      <vt:lpstr>Roboto</vt:lpstr>
      <vt:lpstr>Calibri Light</vt:lpstr>
      <vt:lpstr>.VnFreeH</vt:lpstr>
      <vt:lpstr>Arial Black</vt:lpstr>
      <vt:lpstr>Bookman Old Style</vt:lpstr>
      <vt:lpstr>Road Rage</vt:lpstr>
      <vt:lpstr>Times New Roman</vt:lpstr>
      <vt:lpstr>Calibri</vt:lpstr>
      <vt:lpstr>Office Theme</vt:lpstr>
      <vt:lpstr>1_Tema de Office</vt:lpstr>
      <vt:lpstr>2_Office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2022-09-25T07:14:35Z</dcterms:created>
  <dcterms:modified xsi:type="dcterms:W3CDTF">2022-12-03T09:36:59Z</dcterms:modified>
</cp:coreProperties>
</file>