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5"/>
  </p:notesMasterIdLst>
  <p:sldIdLst>
    <p:sldId id="268" r:id="rId2"/>
    <p:sldId id="256" r:id="rId3"/>
    <p:sldId id="258" r:id="rId4"/>
    <p:sldId id="262" r:id="rId5"/>
    <p:sldId id="261" r:id="rId6"/>
    <p:sldId id="260" r:id="rId7"/>
    <p:sldId id="259" r:id="rId8"/>
    <p:sldId id="257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9933"/>
    <a:srgbClr val="0000CC"/>
    <a:srgbClr val="2B6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6D827-E79F-4C90-9227-D655F7D38EF8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D8D6B-41A0-490B-8228-314553057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2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7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9176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5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77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36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83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7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4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4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8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3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33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F9C01C6-41C2-4FD8-9A35-9966E6AD9E81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522F01B-E061-4D52-B01B-786BEC17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3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7.png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53.png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52.wmf"/><Relationship Id="rId4" Type="http://schemas.openxmlformats.org/officeDocument/2006/relationships/image" Target="../media/image54.png"/><Relationship Id="rId9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oleObject" Target="../embeddings/oleObject44.bin"/><Relationship Id="rId7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60.wmf"/><Relationship Id="rId9" Type="http://schemas.openxmlformats.org/officeDocument/2006/relationships/image" Target="../media/image6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9.png"/><Relationship Id="rId18" Type="http://schemas.openxmlformats.org/officeDocument/2006/relationships/image" Target="../media/image22.png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6.bin"/><Relationship Id="rId21" Type="http://schemas.openxmlformats.org/officeDocument/2006/relationships/image" Target="../media/image25.png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8.png"/><Relationship Id="rId17" Type="http://schemas.openxmlformats.org/officeDocument/2006/relationships/image" Target="../media/image21.png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image" Target="../media/image17.png"/><Relationship Id="rId24" Type="http://schemas.openxmlformats.org/officeDocument/2006/relationships/oleObject" Target="../embeddings/oleObject11.bin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1.wmf"/><Relationship Id="rId23" Type="http://schemas.openxmlformats.org/officeDocument/2006/relationships/image" Target="../media/image12.wmf"/><Relationship Id="rId10" Type="http://schemas.openxmlformats.org/officeDocument/2006/relationships/image" Target="../media/image16.png"/><Relationship Id="rId19" Type="http://schemas.openxmlformats.org/officeDocument/2006/relationships/image" Target="../media/image23.png"/><Relationship Id="rId4" Type="http://schemas.openxmlformats.org/officeDocument/2006/relationships/image" Target="../media/image8.wmf"/><Relationship Id="rId9" Type="http://schemas.openxmlformats.org/officeDocument/2006/relationships/image" Target="../media/image15.png"/><Relationship Id="rId14" Type="http://schemas.openxmlformats.org/officeDocument/2006/relationships/oleObject" Target="../embeddings/oleObject9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4.wmf"/><Relationship Id="rId3" Type="http://schemas.openxmlformats.org/officeDocument/2006/relationships/image" Target="../media/image26.pn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42.pn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1.wmf"/><Relationship Id="rId4" Type="http://schemas.openxmlformats.org/officeDocument/2006/relationships/image" Target="../media/image43.png"/><Relationship Id="rId9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51640" y="2076214"/>
            <a:ext cx="5603966" cy="11887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NHỊ THỨC NEWTON.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40702" y="887494"/>
            <a:ext cx="10750732" cy="118872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CHUYÊN ĐỀ 2: PHƯƠNG PHÁP QUY NẠP TOÁN HỌC VÀ NHỊ THỨC NEWTON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2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498438" y="689081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ounded Rectangle 4"/>
              <p:cNvSpPr/>
              <p:nvPr/>
            </p:nvSpPr>
            <p:spPr>
              <a:xfrm>
                <a:off x="1370511" y="2340555"/>
                <a:ext cx="9489746" cy="744583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600" b="0" dirty="0" smtClean="0"/>
                  <a:t>A.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600" b="0" dirty="0" smtClean="0"/>
                  <a:t> </a:t>
                </a:r>
                <a:endParaRPr lang="en-US" sz="2600" dirty="0"/>
              </a:p>
            </p:txBody>
          </p:sp>
        </mc:Choice>
        <mc:Fallback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11" y="2340555"/>
                <a:ext cx="9489746" cy="744583"/>
              </a:xfrm>
              <a:prstGeom prst="roundRect">
                <a:avLst/>
              </a:prstGeom>
              <a:blipFill>
                <a:blip r:embed="rId3"/>
                <a:stretch>
                  <a:fillRect l="-706" b="-4032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463372" y="908588"/>
            <a:ext cx="9396885" cy="1097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Niu-tơn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</a:p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ounded Rectangle 6"/>
              <p:cNvSpPr/>
              <p:nvPr/>
            </p:nvSpPr>
            <p:spPr>
              <a:xfrm>
                <a:off x="1370511" y="5419594"/>
                <a:ext cx="9489746" cy="744583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600" dirty="0" smtClean="0"/>
                  <a:t>D.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11" y="5419594"/>
                <a:ext cx="9489746" cy="744583"/>
              </a:xfrm>
              <a:prstGeom prst="roundRect">
                <a:avLst/>
              </a:prstGeom>
              <a:blipFill>
                <a:blip r:embed="rId4"/>
                <a:stretch>
                  <a:fillRect l="-706" b="-403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1370511" y="3289698"/>
                <a:ext cx="9489746" cy="770710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dirty="0" smtClean="0"/>
                  <a:t>B.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11" y="3289698"/>
                <a:ext cx="9489746" cy="770710"/>
              </a:xfrm>
              <a:prstGeom prst="roundRect">
                <a:avLst/>
              </a:prstGeom>
              <a:blipFill>
                <a:blip r:embed="rId5"/>
                <a:stretch>
                  <a:fillRect b="-234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ounded Rectangle 8"/>
              <p:cNvSpPr/>
              <p:nvPr/>
            </p:nvSpPr>
            <p:spPr>
              <a:xfrm>
                <a:off x="1370511" y="4298979"/>
                <a:ext cx="9489746" cy="862150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600" dirty="0" smtClean="0"/>
                  <a:t>C.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bSup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9" name="Rounded 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11" y="4298979"/>
                <a:ext cx="9489746" cy="862150"/>
              </a:xfrm>
              <a:prstGeom prst="roundRect">
                <a:avLst/>
              </a:prstGeom>
              <a:blipFill>
                <a:blip r:embed="rId6"/>
                <a:stretch>
                  <a:fillRect l="-64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063765"/>
              </p:ext>
            </p:extLst>
          </p:nvPr>
        </p:nvGraphicFramePr>
        <p:xfrm>
          <a:off x="9398390" y="1063773"/>
          <a:ext cx="13176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7" imgW="571320" imgH="228600" progId="Equation.DSMT4">
                  <p:embed/>
                </p:oleObj>
              </mc:Choice>
              <mc:Fallback>
                <p:oleObj name="Equation" r:id="rId7" imgW="571320" imgH="2286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390" y="1063773"/>
                        <a:ext cx="1317625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52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63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7" grpId="0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65248" y="541245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76191" y="4214310"/>
            <a:ext cx="3187337" cy="574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ounded Rectangle 4"/>
              <p:cNvSpPr/>
              <p:nvPr/>
            </p:nvSpPr>
            <p:spPr>
              <a:xfrm>
                <a:off x="1370511" y="2340555"/>
                <a:ext cx="4087754" cy="744583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/>
                  <a:t>A.</a:t>
                </a:r>
                <a:r>
                  <a:rPr lang="en-US" sz="2600" b="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+15</m:t>
                    </m:r>
                    <m:sSup>
                      <m:sSup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+15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+125</m:t>
                    </m:r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11" y="2340555"/>
                <a:ext cx="4087754" cy="744583"/>
              </a:xfrm>
              <a:prstGeom prst="roundRect">
                <a:avLst/>
              </a:prstGeom>
              <a:blipFill>
                <a:blip r:embed="rId3"/>
                <a:stretch>
                  <a:fillRect l="-595" b="-322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500461" y="916677"/>
            <a:ext cx="10056326" cy="1097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CÂU 3: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Niu-tơn</a:t>
            </a:r>
            <a:endParaRPr lang="en-US" sz="2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ounded Rectangle 6"/>
              <p:cNvSpPr/>
              <p:nvPr/>
            </p:nvSpPr>
            <p:spPr>
              <a:xfrm>
                <a:off x="7281453" y="2340555"/>
                <a:ext cx="4155581" cy="744583"/>
              </a:xfrm>
              <a:prstGeom prst="roundRect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/>
                  <a:t>B.</a:t>
                </a:r>
                <a:r>
                  <a:rPr lang="en-US" sz="2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+15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+75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+125</m:t>
                    </m:r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453" y="2340555"/>
                <a:ext cx="4155581" cy="744583"/>
              </a:xfrm>
              <a:prstGeom prst="roundRect">
                <a:avLst/>
              </a:prstGeom>
              <a:blipFill>
                <a:blip r:embed="rId4"/>
                <a:stretch>
                  <a:fillRect b="-409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1370511" y="3704089"/>
                <a:ext cx="4087754" cy="770710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/>
                  <a:t>C.</a:t>
                </a:r>
                <a:r>
                  <a:rPr lang="en-US" sz="2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125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511" y="3704089"/>
                <a:ext cx="4087754" cy="770710"/>
              </a:xfrm>
              <a:prstGeom prst="roundRect">
                <a:avLst/>
              </a:prstGeom>
              <a:blipFill>
                <a:blip r:embed="rId5"/>
                <a:stretch>
                  <a:fillRect b="-78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ounded Rectangle 8"/>
              <p:cNvSpPr/>
              <p:nvPr/>
            </p:nvSpPr>
            <p:spPr>
              <a:xfrm>
                <a:off x="7281453" y="3639543"/>
                <a:ext cx="4155581" cy="862150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/>
                  <a:t>D.</a:t>
                </a:r>
                <a:r>
                  <a:rPr lang="en-US" sz="26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15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75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+125</m:t>
                    </m:r>
                  </m:oMath>
                </a14:m>
                <a:endParaRPr lang="en-US" sz="2600" dirty="0"/>
              </a:p>
            </p:txBody>
          </p:sp>
        </mc:Choice>
        <mc:Fallback>
          <p:sp>
            <p:nvSpPr>
              <p:cNvPr id="9" name="Rounded 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453" y="3639543"/>
                <a:ext cx="4155581" cy="86215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0" y="4676503"/>
            <a:ext cx="12192000" cy="21814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84295"/>
              </p:ext>
            </p:extLst>
          </p:nvPr>
        </p:nvGraphicFramePr>
        <p:xfrm>
          <a:off x="9833317" y="1123888"/>
          <a:ext cx="1069146" cy="69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7" imgW="508000" imgH="279400" progId="Equation.DSMT4">
                  <p:embed/>
                </p:oleObj>
              </mc:Choice>
              <mc:Fallback>
                <p:oleObj name="Equation" r:id="rId7" imgW="5080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3317" y="1123888"/>
                        <a:ext cx="1069146" cy="692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186006"/>
              </p:ext>
            </p:extLst>
          </p:nvPr>
        </p:nvGraphicFramePr>
        <p:xfrm>
          <a:off x="2683683" y="5529130"/>
          <a:ext cx="7372351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9" imgW="3504960" imgH="279360" progId="Equation.DSMT4">
                  <p:embed/>
                </p:oleObj>
              </mc:Choice>
              <mc:Fallback>
                <p:oleObj name="Equation" r:id="rId9" imgW="3504960" imgH="27936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3683" y="5529130"/>
                        <a:ext cx="7372351" cy="692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5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7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7" grpId="0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865248" y="541245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02332" y="3129323"/>
            <a:ext cx="3187337" cy="574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70511" y="2340555"/>
            <a:ext cx="3435533" cy="74458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192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635034" y="1068465"/>
                <a:ext cx="8921932" cy="109728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CÂU 4: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xác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định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hệ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khai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triển</a:t>
                </a:r>
                <a:r>
                  <a:rPr lang="en-US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+6</m:t>
                            </m:r>
                          </m:e>
                        </m:d>
                      </m:e>
                      <m:sup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sz="2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034" y="1068465"/>
                <a:ext cx="8921932" cy="1097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7281453" y="2340555"/>
            <a:ext cx="3755573" cy="74458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1024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70511" y="3704089"/>
            <a:ext cx="3540036" cy="77071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281453" y="3639543"/>
            <a:ext cx="3755573" cy="86215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243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676503"/>
            <a:ext cx="12192000" cy="21814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0" y="0"/>
          <a:ext cx="17145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4" imgW="177646" imgH="190335" progId="Equation.DSMT4">
                  <p:embed/>
                </p:oleObj>
              </mc:Choice>
              <mc:Fallback>
                <p:oleObj name="Equation" r:id="rId4" imgW="177646" imgH="19033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45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427492"/>
              </p:ext>
            </p:extLst>
          </p:nvPr>
        </p:nvGraphicFramePr>
        <p:xfrm>
          <a:off x="1477106" y="4942388"/>
          <a:ext cx="9597577" cy="13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6" imgW="3581400" imgH="508000" progId="Equation.DSMT4">
                  <p:embed/>
                </p:oleObj>
              </mc:Choice>
              <mc:Fallback>
                <p:oleObj name="Equation" r:id="rId6" imgW="3581400" imgH="508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106" y="4942388"/>
                        <a:ext cx="9597577" cy="135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ounded Rectangle 18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43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7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7" grpId="0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228599" y="965135"/>
            <a:ext cx="11531991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34083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302820"/>
              </p:ext>
            </p:extLst>
          </p:nvPr>
        </p:nvGraphicFramePr>
        <p:xfrm>
          <a:off x="8271803" y="1543893"/>
          <a:ext cx="1519310" cy="513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3" imgW="672808" imgH="228501" progId="Equation.DSMT4">
                  <p:embed/>
                </p:oleObj>
              </mc:Choice>
              <mc:Fallback>
                <p:oleObj name="Equation" r:id="rId3" imgW="672808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1803" y="1543893"/>
                        <a:ext cx="1519310" cy="513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146815"/>
              </p:ext>
            </p:extLst>
          </p:nvPr>
        </p:nvGraphicFramePr>
        <p:xfrm>
          <a:off x="5209736" y="2096773"/>
          <a:ext cx="886264" cy="56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5" imgW="342603" imgH="215713" progId="Equation.DSMT4">
                  <p:embed/>
                </p:oleObj>
              </mc:Choice>
              <mc:Fallback>
                <p:oleObj name="Equation" r:id="rId5" imgW="342603" imgH="2157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9736" y="2096773"/>
                        <a:ext cx="886264" cy="5662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9150" y="1543893"/>
            <a:ext cx="822532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Câu</a:t>
            </a:r>
            <a:r>
              <a: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Dùng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hạng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2133664"/>
            <a:ext cx="442140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trị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gần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ounded Rectangle 17"/>
              <p:cNvSpPr/>
              <p:nvPr/>
            </p:nvSpPr>
            <p:spPr>
              <a:xfrm>
                <a:off x="0" y="3149793"/>
                <a:ext cx="12192000" cy="320880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/>
                <a:r>
                  <a:rPr lang="en-US" altLang="en-US" sz="26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Câu</a:t>
                </a:r>
                <a:r>
                  <a:rPr lang="en-US" altLang="en-US" sz="26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2: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ở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thời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tại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à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khoảng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800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ì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Giả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sử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rằng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ỉ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lệ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tăng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hằng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năm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ó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à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en-US" altLang="en-US" sz="26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endParaRPr lang="en-US" altLang="en-US" sz="2600" dirty="0" smtClean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marL="514350" lvl="0" indent="-514350">
                  <a:buAutoNum type="alphaLcParenR"/>
                </a:pP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Viết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công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thức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í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ó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1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năm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2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năm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Từ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ó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suy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công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thức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dân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tỉnh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ó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sau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5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năm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nữa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à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  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ì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514350" indent="-514350">
                  <a:buFontTx/>
                  <a:buAutoNum type="alphaLcParenR"/>
                </a:pPr>
                <a:r>
                  <a:rPr lang="en-US" altLang="en-US" sz="2600" dirty="0" err="1" smtClean="0">
                    <a:solidFill>
                      <a:schemeClr val="tx1"/>
                    </a:solidFill>
                  </a:rPr>
                  <a:t>Với</a:t>
                </a:r>
                <a:r>
                  <a:rPr lang="en-US" altLang="en-US" sz="2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alt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=1,5%</m:t>
                    </m:r>
                  </m:oMath>
                </a14:m>
                <a:r>
                  <a:rPr lang="en-US" altLang="en-US" sz="26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ù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 hai số hạng đầu trong khai triển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en-US" sz="2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altLang="en-US" sz="26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1+0,015</m:t>
                            </m:r>
                          </m:e>
                        </m:d>
                      </m:e>
                      <m:sup>
                        <m:r>
                          <a:rPr lang="en-US" altLang="en-US" sz="26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altLang="en-US" sz="26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hãy ước t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í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nh số dân của tỉnh đ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ó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sau 5 năm nữa (theo đơn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vị</a:t>
                </a:r>
                <a:r>
                  <a:rPr lang="en-US" altLang="en-US" sz="26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nghìn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2600" dirty="0" err="1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người</a:t>
                </a:r>
                <a:r>
                  <a:rPr lang="en-US" altLang="en-US" sz="26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).</a:t>
                </a:r>
                <a:endParaRPr lang="en-US" altLang="en-US" sz="2600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endParaRPr lang="en-US" sz="2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ounded 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49793"/>
                <a:ext cx="12192000" cy="3208804"/>
              </a:xfrm>
              <a:prstGeom prst="roundRect">
                <a:avLst/>
              </a:prstGeom>
              <a:blipFill>
                <a:blip r:embed="rId7"/>
                <a:stretch>
                  <a:fillRect t="-30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26165"/>
              </p:ext>
            </p:extLst>
          </p:nvPr>
        </p:nvGraphicFramePr>
        <p:xfrm>
          <a:off x="8464479" y="4212873"/>
          <a:ext cx="2014549" cy="802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8" imgW="1168200" imgH="469800" progId="Equation.DSMT4">
                  <p:embed/>
                </p:oleObj>
              </mc:Choice>
              <mc:Fallback>
                <p:oleObj name="Equation" r:id="rId8" imgW="1168200" imgH="469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4479" y="4212873"/>
                        <a:ext cx="2014549" cy="8025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204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31520" y="2817679"/>
            <a:ext cx="5603966" cy="11887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 smtClean="0">
                <a:solidFill>
                  <a:schemeClr val="tx1"/>
                </a:solidFill>
              </a:rPr>
              <a:t>CÔNG THỨC NHỊ THỨC N</a:t>
            </a:r>
            <a:r>
              <a:rPr lang="en-US" sz="2800" b="1" dirty="0" smtClean="0">
                <a:solidFill>
                  <a:schemeClr val="tx1"/>
                </a:solidFill>
              </a:rPr>
              <a:t>EWTON</a:t>
            </a:r>
            <a:r>
              <a:rPr lang="de-AT" dirty="0" smtClean="0"/>
              <a:t>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31520" y="4954527"/>
            <a:ext cx="10750732" cy="11887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 smtClean="0">
                <a:solidFill>
                  <a:schemeClr val="tx1"/>
                </a:solidFill>
              </a:rPr>
              <a:t>HỆ SỐ CỦA KHAI TRIỂN NHỊ THỨC NEWTON QUA TAM GIÁC PAXCAN.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98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559940" y="958142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2918" y="901338"/>
            <a:ext cx="0" cy="56359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056940"/>
              </p:ext>
            </p:extLst>
          </p:nvPr>
        </p:nvGraphicFramePr>
        <p:xfrm>
          <a:off x="1867095" y="1861290"/>
          <a:ext cx="2337734" cy="605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Equation" r:id="rId3" imgW="1054080" imgH="279360" progId="Equation.DSMT4">
                  <p:embed/>
                </p:oleObj>
              </mc:Choice>
              <mc:Fallback>
                <p:oleObj name="Equation" r:id="rId3" imgW="1054080" imgH="2793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7095" y="1861290"/>
                        <a:ext cx="2337734" cy="6056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705394" y="958142"/>
            <a:ext cx="44471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</a:t>
            </a:r>
            <a:r>
              <a:rPr kumimoji="0" lang="en-US" altLang="en-US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</a:t>
            </a:r>
            <a:r>
              <a:rPr kumimoji="0" lang="en-US" altLang="en-US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n-US" altLang="en-US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kumimoji="0" lang="en-US" alt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</a:t>
            </a:r>
            <a:endParaRPr lang="en-US" altLang="en-US" sz="28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Nêu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hằng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đẳng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559940" y="2360219"/>
            <a:ext cx="48219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mũ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a, b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5862918" y="1067967"/>
            <a:ext cx="602377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</a:t>
            </a:r>
            <a:r>
              <a:rPr kumimoji="0" lang="en-US" altLang="en-US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Nhóm</a:t>
            </a:r>
            <a:r>
              <a:rPr kumimoji="0" lang="en-US" altLang="en-US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endParaRPr kumimoji="0" lang="en-US" altLang="en-US" sz="2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Nhắc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lại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nghĩa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280757"/>
              </p:ext>
            </p:extLst>
          </p:nvPr>
        </p:nvGraphicFramePr>
        <p:xfrm>
          <a:off x="6850063" y="2946400"/>
          <a:ext cx="411638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Equation" r:id="rId5" imgW="1701720" imgH="266400" progId="Equation.DSMT4">
                  <p:embed/>
                </p:oleObj>
              </mc:Choice>
              <mc:Fallback>
                <p:oleObj name="Equation" r:id="rId5" imgW="1701720" imgH="266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2946400"/>
                        <a:ext cx="4116387" cy="638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5931739" y="2452793"/>
            <a:ext cx="40899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Sử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MTCT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559940" y="3323749"/>
            <a:ext cx="14107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Kết</a:t>
            </a:r>
            <a:r>
              <a:rPr kumimoji="0" lang="en-US" alt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quả</a:t>
            </a:r>
            <a:r>
              <a:rPr kumimoji="0" lang="en-US" alt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en-US" alt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70577"/>
              </p:ext>
            </p:extLst>
          </p:nvPr>
        </p:nvGraphicFramePr>
        <p:xfrm>
          <a:off x="623843" y="3950104"/>
          <a:ext cx="4260850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Equation" r:id="rId7" imgW="2133360" imgH="583920" progId="Equation.DSMT4">
                  <p:embed/>
                </p:oleObj>
              </mc:Choice>
              <mc:Fallback>
                <p:oleObj name="Equation" r:id="rId7" imgW="2133360" imgH="58392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43" y="3950104"/>
                        <a:ext cx="4260850" cy="1141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559940" y="5094599"/>
            <a:ext cx="5837679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ố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mũ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a:</a:t>
            </a:r>
            <a:r>
              <a:rPr kumimoji="0" lang="en-US" alt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giảm</a:t>
            </a:r>
            <a:r>
              <a:rPr kumimoji="0" lang="en-US" alt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dần</a:t>
            </a:r>
            <a:endParaRPr kumimoji="0" lang="en-US" altLang="en-US" sz="2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600" baseline="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600" baseline="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600" baseline="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baseline="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mũ</a:t>
            </a:r>
            <a:r>
              <a:rPr lang="en-US" alt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b: </a:t>
            </a:r>
            <a:r>
              <a:rPr lang="en-US" altLang="en-US" sz="2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tăng</a:t>
            </a:r>
            <a:r>
              <a:rPr lang="en-US" alt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2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dần</a:t>
            </a:r>
            <a:r>
              <a:rPr lang="en-US" alt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13"/>
          <p:cNvSpPr>
            <a:spLocks noChangeArrowheads="1"/>
          </p:cNvSpPr>
          <p:nvPr/>
        </p:nvSpPr>
        <p:spPr bwMode="auto">
          <a:xfrm>
            <a:off x="6008160" y="3426450"/>
            <a:ext cx="14107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Kết</a:t>
            </a:r>
            <a:r>
              <a:rPr kumimoji="0" lang="en-US" alt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quả</a:t>
            </a:r>
            <a:r>
              <a:rPr kumimoji="0" lang="en-US" alt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en-US" alt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845996"/>
              </p:ext>
            </p:extLst>
          </p:nvPr>
        </p:nvGraphicFramePr>
        <p:xfrm>
          <a:off x="7059128" y="4106926"/>
          <a:ext cx="3900609" cy="1087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Equation" r:id="rId9" imgW="1714320" imgH="482400" progId="Equation.DSMT4">
                  <p:embed/>
                </p:oleObj>
              </mc:Choice>
              <mc:Fallback>
                <p:oleObj name="Equation" r:id="rId9" imgW="1714320" imgH="48240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128" y="4106926"/>
                        <a:ext cx="3900609" cy="10871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4884693" y="5383188"/>
            <a:ext cx="6812325" cy="968892"/>
            <a:chOff x="4570559" y="5644773"/>
            <a:chExt cx="6812325" cy="968892"/>
          </a:xfrm>
        </p:grpSpPr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4570559" y="5644773"/>
              <a:ext cx="6812325" cy="89255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?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tổ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trên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liên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gì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hệ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khai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triển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5551988"/>
                </p:ext>
              </p:extLst>
            </p:nvPr>
          </p:nvGraphicFramePr>
          <p:xfrm>
            <a:off x="6096000" y="6008063"/>
            <a:ext cx="2337734" cy="6056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" name="Equation" r:id="rId11" imgW="1054080" imgH="279360" progId="Equation.DSMT4">
                    <p:embed/>
                  </p:oleObj>
                </mc:Choice>
                <mc:Fallback>
                  <p:oleObj name="Equation" r:id="rId11" imgW="1054080" imgH="279360" progId="Equation.DSMT4">
                    <p:embed/>
                    <p:pic>
                      <p:nvPicPr>
                        <p:cNvPr id="19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6008063"/>
                          <a:ext cx="2337734" cy="60560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Rounded Rectangle 19"/>
          <p:cNvSpPr/>
          <p:nvPr/>
        </p:nvSpPr>
        <p:spPr>
          <a:xfrm>
            <a:off x="0" y="-4756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CÔNG 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 NHỊ THỨC N</a:t>
            </a: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EWTON</a:t>
            </a:r>
            <a:r>
              <a:rPr lang="de-AT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9" grpId="0"/>
      <p:bldP spid="31" grpId="0"/>
      <p:bldP spid="32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702210" y="1084613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977224"/>
              </p:ext>
            </p:extLst>
          </p:nvPr>
        </p:nvGraphicFramePr>
        <p:xfrm>
          <a:off x="1168925" y="1250052"/>
          <a:ext cx="4460912" cy="175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Equation" r:id="rId3" imgW="2184120" imgH="850680" progId="Equation.DSMT4">
                  <p:embed/>
                </p:oleObj>
              </mc:Choice>
              <mc:Fallback>
                <p:oleObj name="Equation" r:id="rId3" imgW="2184120" imgH="8506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925" y="1250052"/>
                        <a:ext cx="4460912" cy="1759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565182"/>
              </p:ext>
            </p:extLst>
          </p:nvPr>
        </p:nvGraphicFramePr>
        <p:xfrm>
          <a:off x="5969589" y="1250052"/>
          <a:ext cx="5500687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Equation" r:id="rId5" imgW="2895480" imgH="876240" progId="Equation.DSMT4">
                  <p:embed/>
                </p:oleObj>
              </mc:Choice>
              <mc:Fallback>
                <p:oleObj name="Equation" r:id="rId5" imgW="2895480" imgH="876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589" y="1250052"/>
                        <a:ext cx="5500687" cy="166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5804648" y="1080112"/>
            <a:ext cx="0" cy="3234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389824"/>
              </p:ext>
            </p:extLst>
          </p:nvPr>
        </p:nvGraphicFramePr>
        <p:xfrm>
          <a:off x="1114800" y="3172058"/>
          <a:ext cx="42021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Equation" r:id="rId7" imgW="2057400" imgH="164880" progId="Equation.DSMT4">
                  <p:embed/>
                </p:oleObj>
              </mc:Choice>
              <mc:Fallback>
                <p:oleObj name="Equation" r:id="rId7" imgW="2057400" imgH="1648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800" y="3172058"/>
                        <a:ext cx="4202112" cy="341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168925" y="3093382"/>
                <a:ext cx="686769" cy="498663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925" y="3093382"/>
                <a:ext cx="686769" cy="4986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907825" y="3130574"/>
                <a:ext cx="686769" cy="496674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825" y="3130574"/>
                <a:ext cx="686769" cy="4966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943530" y="3095371"/>
                <a:ext cx="686769" cy="495841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530" y="3095371"/>
                <a:ext cx="686769" cy="4958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934346" y="3122380"/>
                <a:ext cx="686769" cy="498213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346" y="3122380"/>
                <a:ext cx="686769" cy="4982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907660" y="3130574"/>
                <a:ext cx="686769" cy="49500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660" y="3130574"/>
                <a:ext cx="686769" cy="49500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935394"/>
              </p:ext>
            </p:extLst>
          </p:nvPr>
        </p:nvGraphicFramePr>
        <p:xfrm>
          <a:off x="6005257" y="3073295"/>
          <a:ext cx="52070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Equation" r:id="rId14" imgW="2463480" imgH="164880" progId="Equation.DSMT4">
                  <p:embed/>
                </p:oleObj>
              </mc:Choice>
              <mc:Fallback>
                <p:oleObj name="Equation" r:id="rId14" imgW="2463480" imgH="1648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257" y="3073295"/>
                        <a:ext cx="5207000" cy="352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119379" y="3044297"/>
                <a:ext cx="686769" cy="508537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2600" i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379" y="3044297"/>
                <a:ext cx="686769" cy="50853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858279" y="3081489"/>
                <a:ext cx="686769" cy="506036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279" y="3081489"/>
                <a:ext cx="686769" cy="50603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6893984" y="3046286"/>
                <a:ext cx="686769" cy="505203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984" y="3046286"/>
                <a:ext cx="686769" cy="50520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8884800" y="3073295"/>
                <a:ext cx="686769" cy="508088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800" y="3073295"/>
                <a:ext cx="686769" cy="5080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9858114" y="3081489"/>
                <a:ext cx="686769" cy="50436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114" y="3081489"/>
                <a:ext cx="686769" cy="50436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0783507" y="3073295"/>
                <a:ext cx="686769" cy="514243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  <m:sup>
                          <m:r>
                            <a:rPr lang="en-US" sz="26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US" sz="26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3507" y="3073295"/>
                <a:ext cx="686769" cy="5142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accent4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721630"/>
              </p:ext>
            </p:extLst>
          </p:nvPr>
        </p:nvGraphicFramePr>
        <p:xfrm>
          <a:off x="1855694" y="4246255"/>
          <a:ext cx="6568681" cy="489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7" name="Equation" r:id="rId22" imgW="3403440" imgH="253800" progId="Equation.DSMT4">
                  <p:embed/>
                </p:oleObj>
              </mc:Choice>
              <mc:Fallback>
                <p:oleObj name="Equation" r:id="rId22" imgW="340344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694" y="4246255"/>
                        <a:ext cx="6568681" cy="489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361094"/>
              </p:ext>
            </p:extLst>
          </p:nvPr>
        </p:nvGraphicFramePr>
        <p:xfrm>
          <a:off x="1855694" y="4951741"/>
          <a:ext cx="7633535" cy="477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8" name="Equation" r:id="rId24" imgW="4038480" imgH="253800" progId="Equation.DSMT4">
                  <p:embed/>
                </p:oleObj>
              </mc:Choice>
              <mc:Fallback>
                <p:oleObj name="Equation" r:id="rId24" imgW="4038480" imgH="25380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694" y="4951741"/>
                        <a:ext cx="7633535" cy="4776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Bent-Up Arrow 33"/>
          <p:cNvSpPr/>
          <p:nvPr/>
        </p:nvSpPr>
        <p:spPr>
          <a:xfrm rot="5400000">
            <a:off x="1465928" y="4360593"/>
            <a:ext cx="353845" cy="261084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Bent-Up Arrow 35"/>
          <p:cNvSpPr/>
          <p:nvPr/>
        </p:nvSpPr>
        <p:spPr>
          <a:xfrm rot="5400000">
            <a:off x="1465928" y="5015820"/>
            <a:ext cx="353845" cy="261084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otched Right Arrow 36"/>
          <p:cNvSpPr/>
          <p:nvPr/>
        </p:nvSpPr>
        <p:spPr>
          <a:xfrm>
            <a:off x="181174" y="5764781"/>
            <a:ext cx="984171" cy="522515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168925" y="5556551"/>
            <a:ext cx="10206129" cy="896970"/>
            <a:chOff x="1264147" y="5538651"/>
            <a:chExt cx="10206129" cy="896970"/>
          </a:xfrm>
        </p:grpSpPr>
        <p:sp>
          <p:nvSpPr>
            <p:cNvPr id="40" name="Rounded Rectangle 39"/>
            <p:cNvSpPr/>
            <p:nvPr/>
          </p:nvSpPr>
          <p:spPr>
            <a:xfrm>
              <a:off x="1264147" y="5538651"/>
              <a:ext cx="10206129" cy="89697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AT" dirty="0" smtClean="0"/>
                <a:t>.</a:t>
              </a:r>
              <a:endParaRPr lang="en-US" dirty="0"/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9103228"/>
                </p:ext>
              </p:extLst>
            </p:nvPr>
          </p:nvGraphicFramePr>
          <p:xfrm>
            <a:off x="1347354" y="5713658"/>
            <a:ext cx="9544050" cy="588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9" name="Equation" r:id="rId26" imgW="3949560" imgH="241200" progId="Equation.DSMT4">
                    <p:embed/>
                  </p:oleObj>
                </mc:Choice>
                <mc:Fallback>
                  <p:oleObj name="Equation" r:id="rId26" imgW="3949560" imgH="241200" progId="Equation.DSMT4">
                    <p:embed/>
                    <p:pic>
                      <p:nvPicPr>
                        <p:cNvPr id="39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7354" y="5713658"/>
                          <a:ext cx="9544050" cy="58896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Rounded Rectangle 28"/>
          <p:cNvSpPr/>
          <p:nvPr/>
        </p:nvSpPr>
        <p:spPr>
          <a:xfrm>
            <a:off x="0" y="-4756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CÔNG 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 NHỊ THỨC N</a:t>
            </a: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EWTON</a:t>
            </a:r>
            <a:r>
              <a:rPr lang="de-AT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3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4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443753" y="958142"/>
            <a:ext cx="11541425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019286" y="1286533"/>
            <a:ext cx="6139160" cy="542880"/>
            <a:chOff x="2756646" y="2605882"/>
            <a:chExt cx="6139160" cy="542880"/>
          </a:xfrm>
        </p:grpSpPr>
        <p:sp>
          <p:nvSpPr>
            <p:cNvPr id="7" name="Rounded Rectangle 6"/>
            <p:cNvSpPr/>
            <p:nvPr/>
          </p:nvSpPr>
          <p:spPr>
            <a:xfrm>
              <a:off x="2756646" y="2641884"/>
              <a:ext cx="6139160" cy="44095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VD1: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>
                  <a:latin typeface="Arial" panose="020B0604020202020204" pitchFamily="34" charset="0"/>
                  <a:cs typeface="Arial" panose="020B0604020202020204" pitchFamily="34" charset="0"/>
                </a:rPr>
                <a:t>khai</a:t>
              </a:r>
              <a:r>
                <a:rPr lang="en-US" sz="2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triển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en-US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7865682"/>
                </p:ext>
              </p:extLst>
            </p:nvPr>
          </p:nvGraphicFramePr>
          <p:xfrm>
            <a:off x="6595110" y="2605882"/>
            <a:ext cx="2300696" cy="5428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2" name="Equation" r:id="rId3" imgW="1168400" imgH="279400" progId="Equation.DSMT4">
                    <p:embed/>
                  </p:oleObj>
                </mc:Choice>
                <mc:Fallback>
                  <p:oleObj name="Equation" r:id="rId3" imgW="1168400" imgH="2794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5110" y="2605882"/>
                          <a:ext cx="2300696" cy="54288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807664"/>
              </p:ext>
            </p:extLst>
          </p:nvPr>
        </p:nvGraphicFramePr>
        <p:xfrm>
          <a:off x="744538" y="3168650"/>
          <a:ext cx="848042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5" imgW="4368600" imgH="253800" progId="Equation.DSMT4">
                  <p:embed/>
                </p:oleObj>
              </mc:Choice>
              <mc:Fallback>
                <p:oleObj name="Equation" r:id="rId5" imgW="43686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168650"/>
                        <a:ext cx="8480425" cy="493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18562"/>
              </p:ext>
            </p:extLst>
          </p:nvPr>
        </p:nvGraphicFramePr>
        <p:xfrm>
          <a:off x="559940" y="4340600"/>
          <a:ext cx="11425238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7" imgW="6514920" imgH="507960" progId="Equation.DSMT4">
                  <p:embed/>
                </p:oleObj>
              </mc:Choice>
              <mc:Fallback>
                <p:oleObj name="Equation" r:id="rId7" imgW="6514920" imgH="5079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40" y="4340600"/>
                        <a:ext cx="11425238" cy="896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3913094" y="1907018"/>
            <a:ext cx="5629837" cy="89697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Giải.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173350"/>
              </p:ext>
            </p:extLst>
          </p:nvPr>
        </p:nvGraphicFramePr>
        <p:xfrm>
          <a:off x="744538" y="3697139"/>
          <a:ext cx="7396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9" imgW="3809880" imgH="203040" progId="Equation.DSMT4">
                  <p:embed/>
                </p:oleObj>
              </mc:Choice>
              <mc:Fallback>
                <p:oleObj name="Equation" r:id="rId9" imgW="3809880" imgH="20304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697139"/>
                        <a:ext cx="7396163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489033"/>
              </p:ext>
            </p:extLst>
          </p:nvPr>
        </p:nvGraphicFramePr>
        <p:xfrm>
          <a:off x="559940" y="5509575"/>
          <a:ext cx="623728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11" imgW="3555720" imgH="241200" progId="Equation.DSMT4">
                  <p:embed/>
                </p:oleObj>
              </mc:Choice>
              <mc:Fallback>
                <p:oleObj name="Equation" r:id="rId11" imgW="3555720" imgH="2412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40" y="5509575"/>
                        <a:ext cx="6237288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0" y="-4756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CÔNG 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 NHỊ THỨC N</a:t>
            </a:r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EWTON</a:t>
            </a:r>
            <a:r>
              <a:rPr lang="de-AT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546877" y="958142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B49A2E-2A9D-46FD-AE9C-29462A33F0E6}"/>
              </a:ext>
            </a:extLst>
          </p:cNvPr>
          <p:cNvSpPr txBox="1">
            <a:spLocks/>
          </p:cNvSpPr>
          <p:nvPr/>
        </p:nvSpPr>
        <p:spPr>
          <a:xfrm>
            <a:off x="16950428" y="6490259"/>
            <a:ext cx="7643121" cy="7035241"/>
          </a:xfrm>
          <a:prstGeom prst="rect">
            <a:avLst/>
          </a:prstGeom>
          <a:solidFill>
            <a:srgbClr val="D6F7FE"/>
          </a:solidFill>
          <a:ln>
            <a:solidFill>
              <a:srgbClr val="00B0F0"/>
            </a:solidFill>
          </a:ln>
        </p:spPr>
        <p:txBody>
          <a:bodyPr/>
          <a:lstStyle>
            <a:lvl1pPr marL="457200" indent="-457200" algn="l" defTabSz="18288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1pPr>
            <a:lvl2pPr marL="1371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2pPr>
            <a:lvl3pPr marL="2286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3pPr>
            <a:lvl4pPr marL="3200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4pPr>
            <a:lvl5pPr marL="41148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Tomaho"/>
                <a:ea typeface="+mn-ea"/>
                <a:cs typeface="+mn-cs"/>
              </a:defRPr>
            </a:lvl5pPr>
            <a:lvl6pPr marL="50292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6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80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400" indent="-457200" algn="l" defTabSz="18288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000" b="1" dirty="0">
              <a:solidFill>
                <a:srgbClr val="ED7D3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rgbClr val="ED7D3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vi-VN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rgbClr val="ED7D3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1           1</a:t>
            </a:r>
            <a:endParaRPr lang="vi-VN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rgbClr val="ED7D3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	 2	 1</a:t>
            </a:r>
            <a:endParaRPr lang="vi-VN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rgbClr val="ED7D3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1             3            3           1</a:t>
            </a:r>
            <a:endParaRPr lang="vi-VN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rgbClr val="ED7D3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	   4	  6	4            1</a:t>
            </a:r>
            <a:endParaRPr lang="vi-VN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>
                <a:solidFill>
                  <a:srgbClr val="ED7D3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	5             10            10           5            1</a:t>
            </a:r>
            <a:endParaRPr lang="en-US" sz="4000" dirty="0"/>
          </a:p>
          <a:p>
            <a:pPr marL="3657600" lvl="4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9028696"/>
                  </p:ext>
                </p:extLst>
              </p:nvPr>
            </p:nvGraphicFramePr>
            <p:xfrm>
              <a:off x="645460" y="1308193"/>
              <a:ext cx="11013142" cy="378752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804211">
                      <a:extLst>
                        <a:ext uri="{9D8B030D-6E8A-4147-A177-3AD203B41FA5}">
                          <a16:colId xmlns:a16="http://schemas.microsoft.com/office/drawing/2014/main" val="2377272277"/>
                        </a:ext>
                      </a:extLst>
                    </a:gridCol>
                    <a:gridCol w="336176">
                      <a:extLst>
                        <a:ext uri="{9D8B030D-6E8A-4147-A177-3AD203B41FA5}">
                          <a16:colId xmlns:a16="http://schemas.microsoft.com/office/drawing/2014/main" val="3515713517"/>
                        </a:ext>
                      </a:extLst>
                    </a:gridCol>
                    <a:gridCol w="309282">
                      <a:extLst>
                        <a:ext uri="{9D8B030D-6E8A-4147-A177-3AD203B41FA5}">
                          <a16:colId xmlns:a16="http://schemas.microsoft.com/office/drawing/2014/main" val="1774689317"/>
                        </a:ext>
                      </a:extLst>
                    </a:gridCol>
                    <a:gridCol w="389965">
                      <a:extLst>
                        <a:ext uri="{9D8B030D-6E8A-4147-A177-3AD203B41FA5}">
                          <a16:colId xmlns:a16="http://schemas.microsoft.com/office/drawing/2014/main" val="520760971"/>
                        </a:ext>
                      </a:extLst>
                    </a:gridCol>
                    <a:gridCol w="349624">
                      <a:extLst>
                        <a:ext uri="{9D8B030D-6E8A-4147-A177-3AD203B41FA5}">
                          <a16:colId xmlns:a16="http://schemas.microsoft.com/office/drawing/2014/main" val="4054766751"/>
                        </a:ext>
                      </a:extLst>
                    </a:gridCol>
                    <a:gridCol w="510988">
                      <a:extLst>
                        <a:ext uri="{9D8B030D-6E8A-4147-A177-3AD203B41FA5}">
                          <a16:colId xmlns:a16="http://schemas.microsoft.com/office/drawing/2014/main" val="3601671147"/>
                        </a:ext>
                      </a:extLst>
                    </a:gridCol>
                    <a:gridCol w="363070">
                      <a:extLst>
                        <a:ext uri="{9D8B030D-6E8A-4147-A177-3AD203B41FA5}">
                          <a16:colId xmlns:a16="http://schemas.microsoft.com/office/drawing/2014/main" val="3491069363"/>
                        </a:ext>
                      </a:extLst>
                    </a:gridCol>
                    <a:gridCol w="510989">
                      <a:extLst>
                        <a:ext uri="{9D8B030D-6E8A-4147-A177-3AD203B41FA5}">
                          <a16:colId xmlns:a16="http://schemas.microsoft.com/office/drawing/2014/main" val="72864647"/>
                        </a:ext>
                      </a:extLst>
                    </a:gridCol>
                    <a:gridCol w="349623">
                      <a:extLst>
                        <a:ext uri="{9D8B030D-6E8A-4147-A177-3AD203B41FA5}">
                          <a16:colId xmlns:a16="http://schemas.microsoft.com/office/drawing/2014/main" val="3528595737"/>
                        </a:ext>
                      </a:extLst>
                    </a:gridCol>
                    <a:gridCol w="349624">
                      <a:extLst>
                        <a:ext uri="{9D8B030D-6E8A-4147-A177-3AD203B41FA5}">
                          <a16:colId xmlns:a16="http://schemas.microsoft.com/office/drawing/2014/main" val="1592096713"/>
                        </a:ext>
                      </a:extLst>
                    </a:gridCol>
                    <a:gridCol w="376517">
                      <a:extLst>
                        <a:ext uri="{9D8B030D-6E8A-4147-A177-3AD203B41FA5}">
                          <a16:colId xmlns:a16="http://schemas.microsoft.com/office/drawing/2014/main" val="590618621"/>
                        </a:ext>
                      </a:extLst>
                    </a:gridCol>
                    <a:gridCol w="363073">
                      <a:extLst>
                        <a:ext uri="{9D8B030D-6E8A-4147-A177-3AD203B41FA5}">
                          <a16:colId xmlns:a16="http://schemas.microsoft.com/office/drawing/2014/main" val="2325071437"/>
                        </a:ext>
                      </a:extLst>
                    </a:gridCol>
                  </a:tblGrid>
                  <a:tr h="659958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3470243"/>
                      </a:ext>
                    </a:extLst>
                  </a:tr>
                  <a:tr h="644229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0746926"/>
                      </a:ext>
                    </a:extLst>
                  </a:tr>
                  <a:tr h="645897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0667863"/>
                      </a:ext>
                    </a:extLst>
                  </a:tr>
                  <a:tr h="645897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3666000"/>
                      </a:ext>
                    </a:extLst>
                  </a:tr>
                  <a:tr h="689935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3317758"/>
                      </a:ext>
                    </a:extLst>
                  </a:tr>
                  <a:tr h="501609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600" smtClean="0">
                                    <a:solidFill>
                                      <a:srgbClr val="FF0000"/>
                                    </a:solidFill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24165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9028696"/>
                  </p:ext>
                </p:extLst>
              </p:nvPr>
            </p:nvGraphicFramePr>
            <p:xfrm>
              <a:off x="645460" y="1308193"/>
              <a:ext cx="11013142" cy="378752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6804211">
                      <a:extLst>
                        <a:ext uri="{9D8B030D-6E8A-4147-A177-3AD203B41FA5}">
                          <a16:colId xmlns:a16="http://schemas.microsoft.com/office/drawing/2014/main" val="2377272277"/>
                        </a:ext>
                      </a:extLst>
                    </a:gridCol>
                    <a:gridCol w="336176">
                      <a:extLst>
                        <a:ext uri="{9D8B030D-6E8A-4147-A177-3AD203B41FA5}">
                          <a16:colId xmlns:a16="http://schemas.microsoft.com/office/drawing/2014/main" val="3515713517"/>
                        </a:ext>
                      </a:extLst>
                    </a:gridCol>
                    <a:gridCol w="309282">
                      <a:extLst>
                        <a:ext uri="{9D8B030D-6E8A-4147-A177-3AD203B41FA5}">
                          <a16:colId xmlns:a16="http://schemas.microsoft.com/office/drawing/2014/main" val="1774689317"/>
                        </a:ext>
                      </a:extLst>
                    </a:gridCol>
                    <a:gridCol w="389965">
                      <a:extLst>
                        <a:ext uri="{9D8B030D-6E8A-4147-A177-3AD203B41FA5}">
                          <a16:colId xmlns:a16="http://schemas.microsoft.com/office/drawing/2014/main" val="520760971"/>
                        </a:ext>
                      </a:extLst>
                    </a:gridCol>
                    <a:gridCol w="349624">
                      <a:extLst>
                        <a:ext uri="{9D8B030D-6E8A-4147-A177-3AD203B41FA5}">
                          <a16:colId xmlns:a16="http://schemas.microsoft.com/office/drawing/2014/main" val="4054766751"/>
                        </a:ext>
                      </a:extLst>
                    </a:gridCol>
                    <a:gridCol w="510988">
                      <a:extLst>
                        <a:ext uri="{9D8B030D-6E8A-4147-A177-3AD203B41FA5}">
                          <a16:colId xmlns:a16="http://schemas.microsoft.com/office/drawing/2014/main" val="3601671147"/>
                        </a:ext>
                      </a:extLst>
                    </a:gridCol>
                    <a:gridCol w="363070">
                      <a:extLst>
                        <a:ext uri="{9D8B030D-6E8A-4147-A177-3AD203B41FA5}">
                          <a16:colId xmlns:a16="http://schemas.microsoft.com/office/drawing/2014/main" val="3491069363"/>
                        </a:ext>
                      </a:extLst>
                    </a:gridCol>
                    <a:gridCol w="510989">
                      <a:extLst>
                        <a:ext uri="{9D8B030D-6E8A-4147-A177-3AD203B41FA5}">
                          <a16:colId xmlns:a16="http://schemas.microsoft.com/office/drawing/2014/main" val="72864647"/>
                        </a:ext>
                      </a:extLst>
                    </a:gridCol>
                    <a:gridCol w="349623">
                      <a:extLst>
                        <a:ext uri="{9D8B030D-6E8A-4147-A177-3AD203B41FA5}">
                          <a16:colId xmlns:a16="http://schemas.microsoft.com/office/drawing/2014/main" val="3528595737"/>
                        </a:ext>
                      </a:extLst>
                    </a:gridCol>
                    <a:gridCol w="349624">
                      <a:extLst>
                        <a:ext uri="{9D8B030D-6E8A-4147-A177-3AD203B41FA5}">
                          <a16:colId xmlns:a16="http://schemas.microsoft.com/office/drawing/2014/main" val="1592096713"/>
                        </a:ext>
                      </a:extLst>
                    </a:gridCol>
                    <a:gridCol w="376517">
                      <a:extLst>
                        <a:ext uri="{9D8B030D-6E8A-4147-A177-3AD203B41FA5}">
                          <a16:colId xmlns:a16="http://schemas.microsoft.com/office/drawing/2014/main" val="590618621"/>
                        </a:ext>
                      </a:extLst>
                    </a:gridCol>
                    <a:gridCol w="363073">
                      <a:extLst>
                        <a:ext uri="{9D8B030D-6E8A-4147-A177-3AD203B41FA5}">
                          <a16:colId xmlns:a16="http://schemas.microsoft.com/office/drawing/2014/main" val="2325071437"/>
                        </a:ext>
                      </a:extLst>
                    </a:gridCol>
                  </a:tblGrid>
                  <a:tr h="659958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380000" r="-533333" b="-4759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3470243"/>
                      </a:ext>
                    </a:extLst>
                  </a:tr>
                  <a:tr h="644229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00000" t="-101887" r="-452381" b="-3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71429" t="-101887" r="-280952" b="-3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0746926"/>
                      </a:ext>
                    </a:extLst>
                  </a:tr>
                  <a:tr h="645897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7895" t="-201887" r="-814035" b="-2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380000" t="-201887" r="-533333" b="-2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57895" t="-201887" r="-314035" b="-2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0667863"/>
                      </a:ext>
                    </a:extLst>
                  </a:tr>
                  <a:tr h="645897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10938" t="-301887" r="-814063" b="-1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00000" t="-301887" r="-452381" b="-1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71429" t="-301887" r="-280952" b="-1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08621" t="-301887" r="-208621" b="-1849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3666000"/>
                      </a:ext>
                    </a:extLst>
                  </a:tr>
                  <a:tr h="689935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98039" t="-373684" r="-1147059" b="-71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257895" t="-373684" r="-814035" b="-71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380000" t="-373684" r="-533333" b="-71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57895" t="-373684" r="-314035" b="-71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65574" t="-373684" r="-98361" b="-71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43317758"/>
                      </a:ext>
                    </a:extLst>
                  </a:tr>
                  <a:tr h="501609"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30909" t="-658537" r="-1156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10938" t="-658537" r="-8140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00000" t="-658537" r="-45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771429" t="-658537" r="-2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808621" t="-658537" r="-20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600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13333" t="-6585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24165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198570"/>
              </p:ext>
            </p:extLst>
          </p:nvPr>
        </p:nvGraphicFramePr>
        <p:xfrm>
          <a:off x="645460" y="4607473"/>
          <a:ext cx="6754070" cy="488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4" imgW="3162240" imgH="228600" progId="Equation.DSMT4">
                  <p:embed/>
                </p:oleObj>
              </mc:Choice>
              <mc:Fallback>
                <p:oleObj name="Equation" r:id="rId4" imgW="316224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60" y="4607473"/>
                        <a:ext cx="6754070" cy="4882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294867"/>
              </p:ext>
            </p:extLst>
          </p:nvPr>
        </p:nvGraphicFramePr>
        <p:xfrm>
          <a:off x="692432" y="1369721"/>
          <a:ext cx="1691171" cy="534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6" imgW="723600" imgH="228600" progId="Equation.DSMT4">
                  <p:embed/>
                </p:oleObj>
              </mc:Choice>
              <mc:Fallback>
                <p:oleObj name="Equation" r:id="rId6" imgW="72360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32" y="1369721"/>
                        <a:ext cx="1691171" cy="5340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304550"/>
              </p:ext>
            </p:extLst>
          </p:nvPr>
        </p:nvGraphicFramePr>
        <p:xfrm>
          <a:off x="645460" y="4038458"/>
          <a:ext cx="5217458" cy="464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8" imgW="2565360" imgH="228600" progId="Equation.DSMT4">
                  <p:embed/>
                </p:oleObj>
              </mc:Choice>
              <mc:Fallback>
                <p:oleObj name="Equation" r:id="rId8" imgW="256536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60" y="4038458"/>
                        <a:ext cx="5217458" cy="4649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321773"/>
              </p:ext>
            </p:extLst>
          </p:nvPr>
        </p:nvGraphicFramePr>
        <p:xfrm>
          <a:off x="645460" y="3412051"/>
          <a:ext cx="4628691" cy="471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10" imgW="2286000" imgH="241200" progId="Equation.DSMT4">
                  <p:embed/>
                </p:oleObj>
              </mc:Choice>
              <mc:Fallback>
                <p:oleObj name="Equation" r:id="rId10" imgW="2286000" imgH="241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60" y="3412051"/>
                        <a:ext cx="4628691" cy="4715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151925"/>
              </p:ext>
            </p:extLst>
          </p:nvPr>
        </p:nvGraphicFramePr>
        <p:xfrm>
          <a:off x="645460" y="2797642"/>
          <a:ext cx="3703087" cy="506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Equation" r:id="rId12" imgW="1765080" imgH="241200" progId="Equation.DSMT4">
                  <p:embed/>
                </p:oleObj>
              </mc:Choice>
              <mc:Fallback>
                <p:oleObj name="Equation" r:id="rId12" imgW="1765080" imgH="241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60" y="2797642"/>
                        <a:ext cx="3703087" cy="5061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483479"/>
              </p:ext>
            </p:extLst>
          </p:nvPr>
        </p:nvGraphicFramePr>
        <p:xfrm>
          <a:off x="645460" y="2058631"/>
          <a:ext cx="2433731" cy="49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Equation" r:id="rId14" imgW="1180800" imgH="241200" progId="Equation.DSMT4">
                  <p:embed/>
                </p:oleObj>
              </mc:Choice>
              <mc:Fallback>
                <p:oleObj name="Equation" r:id="rId14" imgW="1180800" imgH="241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60" y="2058631"/>
                        <a:ext cx="2433731" cy="4972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7960659" y="4276165"/>
            <a:ext cx="268941" cy="4437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364071" y="4276165"/>
            <a:ext cx="228600" cy="443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89" y="4281503"/>
            <a:ext cx="268941" cy="4437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9144001" y="4281503"/>
            <a:ext cx="228600" cy="443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654988" y="4276165"/>
            <a:ext cx="268941" cy="4437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0058400" y="4276165"/>
            <a:ext cx="228600" cy="443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390928" y="4281503"/>
            <a:ext cx="268941" cy="4437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0794340" y="4281503"/>
            <a:ext cx="228600" cy="443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 GIÁC PASCAL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1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546877" y="958142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AT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 GIÁC PASCAL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0270" y="916677"/>
            <a:ext cx="755724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</a:t>
            </a:r>
            <a:r>
              <a:rPr kumimoji="0" lang="en-US" altLang="en-US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kumimoji="0" lang="en-US" altLang="en-US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Sử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Pascal,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605463"/>
              </p:ext>
            </p:extLst>
          </p:nvPr>
        </p:nvGraphicFramePr>
        <p:xfrm>
          <a:off x="8024207" y="873786"/>
          <a:ext cx="988575" cy="578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3" imgW="507780" imgH="291973" progId="Equation.DSMT4">
                  <p:embed/>
                </p:oleObj>
              </mc:Choice>
              <mc:Fallback>
                <p:oleObj name="Equation" r:id="rId3" imgW="507780" imgH="29197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4207" y="873786"/>
                        <a:ext cx="988575" cy="578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1365" y="1756831"/>
            <a:ext cx="3690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kumimoji="0" lang="en-US" alt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341393"/>
              </p:ext>
            </p:extLst>
          </p:nvPr>
        </p:nvGraphicFramePr>
        <p:xfrm>
          <a:off x="820270" y="2041046"/>
          <a:ext cx="10789165" cy="615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5" imgW="4851360" imgH="279360" progId="Equation.DSMT4">
                  <p:embed/>
                </p:oleObj>
              </mc:Choice>
              <mc:Fallback>
                <p:oleObj name="Equation" r:id="rId5" imgW="485136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270" y="2041046"/>
                        <a:ext cx="10789165" cy="6158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487330"/>
              </p:ext>
            </p:extLst>
          </p:nvPr>
        </p:nvGraphicFramePr>
        <p:xfrm>
          <a:off x="1897473" y="2656911"/>
          <a:ext cx="4779776" cy="419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7" imgW="2145960" imgH="190440" progId="Equation.DSMT4">
                  <p:embed/>
                </p:oleObj>
              </mc:Choice>
              <mc:Fallback>
                <p:oleObj name="Equation" r:id="rId7" imgW="2145960" imgH="19044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473" y="2656911"/>
                        <a:ext cx="4779776" cy="4194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5274996" y="1548603"/>
            <a:ext cx="9398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Giải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961247" y="3781280"/>
            <a:ext cx="755724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</a:t>
            </a:r>
            <a:r>
              <a:rPr kumimoji="0" lang="en-US" altLang="en-US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kumimoji="0" lang="en-US" altLang="en-US" sz="2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3: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Sử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tam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giác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Pascal,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khai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triển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399849"/>
              </p:ext>
            </p:extLst>
          </p:nvPr>
        </p:nvGraphicFramePr>
        <p:xfrm>
          <a:off x="8221290" y="3738576"/>
          <a:ext cx="11604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9" imgW="596880" imgH="291960" progId="Equation.DSMT4">
                  <p:embed/>
                </p:oleObj>
              </mc:Choice>
              <mc:Fallback>
                <p:oleObj name="Equation" r:id="rId9" imgW="596880" imgH="2919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1290" y="3738576"/>
                        <a:ext cx="1160462" cy="577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225079"/>
              </p:ext>
            </p:extLst>
          </p:nvPr>
        </p:nvGraphicFramePr>
        <p:xfrm>
          <a:off x="735013" y="5170488"/>
          <a:ext cx="82010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11" imgW="3466800" imgH="228600" progId="Equation.DSMT4">
                  <p:embed/>
                </p:oleObj>
              </mc:Choice>
              <mc:Fallback>
                <p:oleObj name="Equation" r:id="rId11" imgW="34668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5170488"/>
                        <a:ext cx="8201025" cy="53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5274996" y="4340621"/>
            <a:ext cx="93985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Giải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7327"/>
              </p:ext>
            </p:extLst>
          </p:nvPr>
        </p:nvGraphicFramePr>
        <p:xfrm>
          <a:off x="2109311" y="5812145"/>
          <a:ext cx="43561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13" imgW="1841400" imgH="190440" progId="Equation.DSMT4">
                  <p:embed/>
                </p:oleObj>
              </mc:Choice>
              <mc:Fallback>
                <p:oleObj name="Equation" r:id="rId13" imgW="1841400" imgH="1904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9311" y="5812145"/>
                        <a:ext cx="4356100" cy="450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64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46877" y="958142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44640" y="1221159"/>
            <a:ext cx="1110271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CÂU</a:t>
            </a:r>
            <a:r>
              <a:rPr kumimoji="0" lang="en-US" altLang="en-US" sz="26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kumimoji="0" lang="vi-VN" alt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Sử dụng công thức nhị thức Newton, khai triển các biểu thức sau:</a:t>
            </a: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673841"/>
              </p:ext>
            </p:extLst>
          </p:nvPr>
        </p:nvGraphicFramePr>
        <p:xfrm>
          <a:off x="1929687" y="1792243"/>
          <a:ext cx="7420553" cy="64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3" imgW="2641320" imgH="228600" progId="Equation.DSMT4">
                  <p:embed/>
                </p:oleObj>
              </mc:Choice>
              <mc:Fallback>
                <p:oleObj name="Equation" r:id="rId3" imgW="264132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687" y="1792243"/>
                        <a:ext cx="7420553" cy="6429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437530"/>
              </p:ext>
            </p:extLst>
          </p:nvPr>
        </p:nvGraphicFramePr>
        <p:xfrm>
          <a:off x="752475" y="2935287"/>
          <a:ext cx="10586085" cy="611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5" imgW="4851360" imgH="279360" progId="Equation.DSMT4">
                  <p:embed/>
                </p:oleObj>
              </mc:Choice>
              <mc:Fallback>
                <p:oleObj name="Equation" r:id="rId5" imgW="4851360" imgH="279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2935287"/>
                        <a:ext cx="10586085" cy="611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858937"/>
              </p:ext>
            </p:extLst>
          </p:nvPr>
        </p:nvGraphicFramePr>
        <p:xfrm>
          <a:off x="2235563" y="3509237"/>
          <a:ext cx="6187290" cy="537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Equation" r:id="rId7" imgW="2628720" imgH="228600" progId="Equation.DSMT4">
                  <p:embed/>
                </p:oleObj>
              </mc:Choice>
              <mc:Fallback>
                <p:oleObj name="Equation" r:id="rId7" imgW="2628720" imgH="2286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63" y="3509237"/>
                        <a:ext cx="6187290" cy="5379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455849"/>
              </p:ext>
            </p:extLst>
          </p:nvPr>
        </p:nvGraphicFramePr>
        <p:xfrm>
          <a:off x="2235563" y="4130975"/>
          <a:ext cx="5585088" cy="53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9" imgW="2374560" imgH="228600" progId="Equation.DSMT4">
                  <p:embed/>
                </p:oleObj>
              </mc:Choice>
              <mc:Fallback>
                <p:oleObj name="Equation" r:id="rId9" imgW="2374560" imgH="228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63" y="4130975"/>
                        <a:ext cx="5585088" cy="539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623650"/>
              </p:ext>
            </p:extLst>
          </p:nvPr>
        </p:nvGraphicFramePr>
        <p:xfrm>
          <a:off x="743444" y="2935287"/>
          <a:ext cx="8569325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11" imgW="4051080" imgH="583920" progId="Equation.DSMT4">
                  <p:embed/>
                </p:oleObj>
              </mc:Choice>
              <mc:Fallback>
                <p:oleObj name="Equation" r:id="rId11" imgW="4051080" imgH="58392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44" y="2935287"/>
                        <a:ext cx="8569325" cy="1238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70614"/>
              </p:ext>
            </p:extLst>
          </p:nvPr>
        </p:nvGraphicFramePr>
        <p:xfrm>
          <a:off x="2235563" y="4155349"/>
          <a:ext cx="9536112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13" imgW="4508280" imgH="279360" progId="Equation.DSMT4">
                  <p:embed/>
                </p:oleObj>
              </mc:Choice>
              <mc:Fallback>
                <p:oleObj name="Equation" r:id="rId13" imgW="4508280" imgH="27936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63" y="4155349"/>
                        <a:ext cx="9536112" cy="592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523944"/>
              </p:ext>
            </p:extLst>
          </p:nvPr>
        </p:nvGraphicFramePr>
        <p:xfrm>
          <a:off x="2235563" y="4739597"/>
          <a:ext cx="6124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15" imgW="2895480" imgH="190440" progId="Equation.DSMT4">
                  <p:embed/>
                </p:oleObj>
              </mc:Choice>
              <mc:Fallback>
                <p:oleObj name="Equation" r:id="rId15" imgW="2895480" imgH="19044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63" y="4739597"/>
                        <a:ext cx="6124575" cy="40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763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769247" y="506202"/>
            <a:ext cx="11326752" cy="557918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46931" y="4491318"/>
            <a:ext cx="3187337" cy="574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ounded Rectangle 4"/>
              <p:cNvSpPr/>
              <p:nvPr/>
            </p:nvSpPr>
            <p:spPr>
              <a:xfrm>
                <a:off x="1037889" y="2016091"/>
                <a:ext cx="5351929" cy="1195747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i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n-US" sz="2600" b="1" i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89" y="2016091"/>
                <a:ext cx="5351929" cy="119574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785415" y="814428"/>
            <a:ext cx="9294416" cy="1097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triển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Niu-tơn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ounded Rectangle 6"/>
              <p:cNvSpPr/>
              <p:nvPr/>
            </p:nvSpPr>
            <p:spPr>
              <a:xfrm>
                <a:off x="6757147" y="1990410"/>
                <a:ext cx="5230906" cy="1209459"/>
              </a:xfrm>
              <a:prstGeom prst="roundRect">
                <a:avLst/>
              </a:prstGeom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7" name="Rounded 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147" y="1990410"/>
                <a:ext cx="5230906" cy="1209459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ounded Rectangle 7"/>
              <p:cNvSpPr/>
              <p:nvPr/>
            </p:nvSpPr>
            <p:spPr>
              <a:xfrm>
                <a:off x="1037889" y="3234328"/>
                <a:ext cx="5394734" cy="1256990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89" y="3234328"/>
                <a:ext cx="5394734" cy="125699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ounded Rectangle 8"/>
              <p:cNvSpPr/>
              <p:nvPr/>
            </p:nvSpPr>
            <p:spPr>
              <a:xfrm>
                <a:off x="6757147" y="3208468"/>
                <a:ext cx="5230906" cy="1282850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en-US" sz="26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10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−20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9" name="Rounded 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147" y="3208468"/>
                <a:ext cx="5230906" cy="1282850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69246" y="5120999"/>
            <a:ext cx="11422753" cy="173700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416325"/>
              </p:ext>
            </p:extLst>
          </p:nvPr>
        </p:nvGraphicFramePr>
        <p:xfrm>
          <a:off x="9822129" y="1150836"/>
          <a:ext cx="1141209" cy="52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7" imgW="495085" imgH="228501" progId="Equation.DSMT4">
                  <p:embed/>
                </p:oleObj>
              </mc:Choice>
              <mc:Fallback>
                <p:oleObj name="Equation" r:id="rId7" imgW="495085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2129" y="1150836"/>
                        <a:ext cx="1141209" cy="526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0730861"/>
              </p:ext>
            </p:extLst>
          </p:nvPr>
        </p:nvGraphicFramePr>
        <p:xfrm>
          <a:off x="769246" y="5378965"/>
          <a:ext cx="11433140" cy="1034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9" imgW="5461000" imgH="482600" progId="Equation.DSMT4">
                  <p:embed/>
                </p:oleObj>
              </mc:Choice>
              <mc:Fallback>
                <p:oleObj name="Equation" r:id="rId9" imgW="54610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246" y="5378965"/>
                        <a:ext cx="11433140" cy="1034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ounded Rectangle 25"/>
          <p:cNvSpPr/>
          <p:nvPr/>
        </p:nvSpPr>
        <p:spPr>
          <a:xfrm>
            <a:off x="0" y="19707"/>
            <a:ext cx="12192000" cy="896970"/>
          </a:xfrm>
          <a:prstGeom prst="roundRect">
            <a:avLst/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9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500"/>
                            </p:stCondLst>
                            <p:childTnLst>
                              <p:par>
                                <p:cTn id="76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7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3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500"/>
                            </p:stCondLst>
                            <p:childTnLst>
                              <p:par>
                                <p:cTn id="97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818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1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7" grpId="0" animBg="1"/>
      <p:bldP spid="8" grpId="0" animBg="1"/>
      <p:bldP spid="8" grpId="1" animBg="1"/>
      <p:bldP spid="8" grpId="2" animBg="1"/>
      <p:bldP spid="8" grpId="3" animBg="1"/>
      <p:bldP spid="8" grpId="4" animBg="1"/>
      <p:bldP spid="9" grpId="0" animBg="1"/>
      <p:bldP spid="9" grpId="1" animBg="1"/>
      <p:bldP spid="9" grpId="2" animBg="1"/>
      <p:bldP spid="9" grpId="3" animBg="1"/>
      <p:bldP spid="9" grpId="4" animBg="1"/>
      <p:bldP spid="10" grpId="0" animBg="1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255</TotalTime>
  <Words>437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Tomaho</vt:lpstr>
      <vt:lpstr>Tw Cen MT</vt:lpstr>
      <vt:lpstr>Droplet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35</cp:revision>
  <dcterms:created xsi:type="dcterms:W3CDTF">2022-08-18T07:42:29Z</dcterms:created>
  <dcterms:modified xsi:type="dcterms:W3CDTF">2022-08-18T17:57:07Z</dcterms:modified>
</cp:coreProperties>
</file>