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7" r:id="rId3"/>
    <p:sldId id="405" r:id="rId4"/>
    <p:sldId id="375" r:id="rId5"/>
    <p:sldId id="356" r:id="rId6"/>
    <p:sldId id="406" r:id="rId7"/>
    <p:sldId id="379" r:id="rId8"/>
    <p:sldId id="389" r:id="rId9"/>
    <p:sldId id="391" r:id="rId10"/>
    <p:sldId id="345" r:id="rId11"/>
    <p:sldId id="361" r:id="rId12"/>
    <p:sldId id="393" r:id="rId13"/>
    <p:sldId id="409" r:id="rId14"/>
    <p:sldId id="410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iến Đạt" initials="NTĐ" lastIdx="1" clrIdx="0">
    <p:extLst>
      <p:ext uri="{19B8F6BF-5375-455C-9EA6-DF929625EA0E}">
        <p15:presenceInfo xmlns:p15="http://schemas.microsoft.com/office/powerpoint/2012/main" userId="S::105190330@sv.dut.edu.vn::010e0f18-fd11-41b6-a2cd-c690d9e31e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AB"/>
    <a:srgbClr val="135F82"/>
    <a:srgbClr val="776249"/>
    <a:srgbClr val="FFFFFF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77250" autoAdjust="0"/>
  </p:normalViewPr>
  <p:slideViewPr>
    <p:cSldViewPr>
      <p:cViewPr varScale="1">
        <p:scale>
          <a:sx n="29" d="100"/>
          <a:sy n="29" d="100"/>
        </p:scale>
        <p:origin x="150" y="15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5T22:02:50.251" idx="1">
    <p:pos x="5002" y="9053"/>
    <p:text/>
    <p:extLst mod="1"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Pb1:</a:t>
            </a:r>
            <a:r>
              <a:rPr lang="en-US" smtClean="0"/>
              <a:t>Hiệu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 smtClean="0"/>
              <a:t>.</a:t>
            </a:r>
            <a:endParaRPr lang="vi-VN" smtClean="0"/>
          </a:p>
          <a:p>
            <a:r>
              <a:rPr lang="vi-VN" smtClean="0"/>
              <a:t>Pb2: đã chỉnh</a:t>
            </a:r>
            <a:r>
              <a:rPr lang="vi-VN" baseline="0" smtClean="0"/>
              <a:t> lại thứ tự hiệu ứng.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mtClean="0"/>
                  <a:t>Pb2: (4/9/2021) Phản biện: Số vị trí biểu diễn trên đường tròn lượng giác ta xét nửa đoạn [0;2pi), tức chỗ 2pi không lấy dấu =</a:t>
                </a:r>
                <a:r>
                  <a:rPr lang="vi-VN" baseline="0"/>
                  <a:t> </a:t>
                </a:r>
                <a:r>
                  <a:rPr lang="vi-VN" baseline="0" smtClean="0"/>
                  <a:t>(đã bỏ dấu =)</a:t>
                </a:r>
                <a:endParaRPr lang="vi-VN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5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6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63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727643" y="3450227"/>
            <a:ext cx="6837043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26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60270" algn="l"/>
              </a:tabLst>
            </a:pPr>
            <a:r>
              <a:rPr lang="en-US" sz="6000" b="1" spc="-4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1: HÀM SỐ LƯỢNG GIÁC</a:t>
            </a:r>
            <a:endParaRPr lang="en-US" sz="600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60270" algn="l"/>
              </a:tabLst>
            </a:pPr>
            <a:r>
              <a:rPr lang="en-US" sz="6000" b="1" spc="-4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PHƯƠNG TRÌNH LƯỢNG GIÁC</a:t>
            </a:r>
            <a:endParaRPr lang="en-US" sz="600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6764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32504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7588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267200" y="9062635"/>
            <a:ext cx="14849139" cy="1200329"/>
            <a:chOff x="7459670" y="7456090"/>
            <a:chExt cx="14851072" cy="1200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993187" y="7456090"/>
                  <a:ext cx="13317555" cy="1200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</a:t>
                  </a:r>
                  <a:r>
                    <a:rPr lang="en-US" sz="6000" b="1" spc="-4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7200" b="0" i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</m:oMath>
                  </a14:m>
                  <a:endParaRPr lang="en-US" sz="60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0"/>
                  <a:ext cx="13317555" cy="1200486"/>
                </a:xfrm>
                <a:prstGeom prst="rect">
                  <a:avLst/>
                </a:prstGeom>
                <a:blipFill>
                  <a:blip r:embed="rId5"/>
                  <a:stretch>
                    <a:fillRect l="-2793" t="-4061" b="-2994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235380" y="7184802"/>
            <a:ext cx="18370778" cy="2123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600" b="1" spc="-4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 2: PHƯƠNG TRÌNH LƯỢNG GIÁC CƠ BẢN</a:t>
            </a:r>
            <a:endParaRPr lang="en-US" sz="6600">
              <a:solidFill>
                <a:srgbClr val="135F82"/>
              </a:solidFill>
            </a:endParaRPr>
          </a:p>
          <a:p>
            <a:pPr algn="ctr"/>
            <a:endParaRPr lang="en-US" sz="6599" b="1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659152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570456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255219" cy="960327"/>
              <a:chOff x="739068" y="1515168"/>
              <a:chExt cx="82552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10031" y="1644739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33343" y="8148308"/>
            <a:ext cx="22136901" cy="511049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394" y="2557042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454279" y="2452129"/>
                <a:ext cx="22565882" cy="1203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phương trình sau: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79" y="2452129"/>
                <a:ext cx="22565882" cy="1203663"/>
              </a:xfrm>
              <a:prstGeom prst="rect">
                <a:avLst/>
              </a:prstGeom>
              <a:blipFill>
                <a:blip r:embed="rId5"/>
                <a:stretch>
                  <a:fillRect l="-1864" t="-9091" b="-378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0526" y="3597418"/>
                <a:ext cx="8217715" cy="166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0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/>
                        </a:rPr>
                        <m:t>𝑘</m:t>
                      </m:r>
                      <m:r>
                        <a:rPr lang="en-US" sz="6000" i="1">
                          <a:latin typeface="Cambria Math"/>
                        </a:rPr>
                        <m:t>𝜋</m:t>
                      </m:r>
                      <m:r>
                        <a:rPr lang="en-US" sz="6000">
                          <a:latin typeface="Cambria Math"/>
                        </a:rPr>
                        <m:t>,(</m:t>
                      </m:r>
                      <m:r>
                        <a:rPr lang="en-US" sz="6000" i="1">
                          <a:latin typeface="Cambria Math"/>
                        </a:rPr>
                        <m:t>𝑘</m:t>
                      </m:r>
                      <m:r>
                        <a:rPr lang="en-US" sz="6000" i="1">
                          <a:latin typeface="Cambria Math"/>
                        </a:rPr>
                        <m:t>∈</m:t>
                      </m:r>
                      <m:r>
                        <a:rPr lang="en-US" sz="6000" i="1">
                          <a:latin typeface="Cambria Math"/>
                        </a:rPr>
                        <m:t>𝑍</m:t>
                      </m:r>
                      <m:r>
                        <a:rPr lang="en-US" sz="60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60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26" y="3597418"/>
                <a:ext cx="8217715" cy="1667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868345" y="3866092"/>
                <a:ext cx="10052647" cy="182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600" i="1">
                          <a:latin typeface="Cambria Math"/>
                        </a:rPr>
                        <m:t>𝜋</m:t>
                      </m:r>
                      <m:r>
                        <a:rPr lang="en-US" sz="6600">
                          <a:latin typeface="Cambria Math"/>
                        </a:rPr>
                        <m:t>,(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∈</m:t>
                      </m:r>
                      <m:r>
                        <a:rPr lang="en-US" sz="6600" i="1">
                          <a:latin typeface="Cambria Math"/>
                        </a:rPr>
                        <m:t>𝑍</m:t>
                      </m:r>
                      <m:r>
                        <a:rPr lang="en-US" sz="66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66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345" y="3866092"/>
                <a:ext cx="10052647" cy="1824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70644" y="5212033"/>
                <a:ext cx="8245982" cy="182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𝜋</m:t>
                      </m:r>
                      <m:r>
                        <a:rPr lang="en-US" sz="6600">
                          <a:latin typeface="Cambria Math"/>
                        </a:rPr>
                        <m:t>,(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∈</m:t>
                      </m:r>
                      <m:r>
                        <a:rPr lang="en-US" sz="6600" i="1">
                          <a:latin typeface="Cambria Math"/>
                        </a:rPr>
                        <m:t>𝑍</m:t>
                      </m:r>
                      <m:r>
                        <a:rPr lang="en-US" sz="66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6600"/>
                        <m:t>.	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4" y="5212033"/>
                <a:ext cx="8245982" cy="18247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176730" y="5328253"/>
                <a:ext cx="10479280" cy="182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𝜋</m:t>
                      </m:r>
                      <m:r>
                        <a:rPr lang="en-US" sz="6600">
                          <a:latin typeface="Cambria Math"/>
                        </a:rPr>
                        <m:t>,(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∈</m:t>
                      </m:r>
                      <m:r>
                        <a:rPr lang="en-US" sz="6600" i="1">
                          <a:latin typeface="Cambria Math"/>
                        </a:rPr>
                        <m:t>𝑍</m:t>
                      </m:r>
                      <m:r>
                        <a:rPr lang="en-US" sz="66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6600"/>
                        <m:t>.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730" y="5328253"/>
                <a:ext cx="10479280" cy="18247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0868345" y="57293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FE8D91-F837-450F-BB20-2CCE5908A55C}"/>
                  </a:ext>
                </a:extLst>
              </p:cNvPr>
              <p:cNvSpPr/>
              <p:nvPr/>
            </p:nvSpPr>
            <p:spPr>
              <a:xfrm>
                <a:off x="903059" y="9291462"/>
                <a:ext cx="15092882" cy="183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⟺</m:t>
                      </m:r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6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66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FE8D91-F837-450F-BB20-2CCE5908A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9" y="9291462"/>
                <a:ext cx="15092882" cy="18396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49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19055" y="7172713"/>
            <a:ext cx="22132809" cy="5968812"/>
            <a:chOff x="1102325" y="6941416"/>
            <a:chExt cx="22135691" cy="6447490"/>
          </a:xfrm>
        </p:grpSpPr>
        <p:sp>
          <p:nvSpPr>
            <p:cNvPr id="125" name="Rounded Rectangle 124"/>
            <p:cNvSpPr/>
            <p:nvPr/>
          </p:nvSpPr>
          <p:spPr>
            <a:xfrm>
              <a:off x="1102325" y="708096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433763"/>
            <a:ext cx="23391942" cy="46482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11059" y="2492493"/>
                <a:ext cx="20801142" cy="2397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000"/>
                  <a:t>	     </a:t>
                </a:r>
                <a:r>
                  <a:rPr lang="nl-NL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vị trí biểu diễn các nghiệm của phương trình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 pitchFamily="18" charset="0"/>
                        <a:ea typeface="Cambria Math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6000">
                        <a:latin typeface="Cambria Math" pitchFamily="18" charset="0"/>
                        <a:ea typeface="Cambria Math" pitchFamily="18" charset="0"/>
                      </a:rPr>
                      <m:t>n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𝛱</m:t>
                            </m:r>
                          </m:num>
                          <m:den>
                            <m:r>
                              <a:rPr lang="en-US" sz="60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60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600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đường tròn lượng giác là: </a:t>
                </a:r>
                <a:endParaRPr lang="vi-VN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9" y="2492493"/>
                <a:ext cx="20801142" cy="2397516"/>
              </a:xfrm>
              <a:prstGeom prst="rect">
                <a:avLst/>
              </a:prstGeom>
              <a:blipFill>
                <a:blip r:embed="rId5"/>
                <a:stretch>
                  <a:fillRect t="-8651" b="-66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0432" y="529999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32" y="5299990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884340" y="528156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40" y="5281563"/>
                <a:ext cx="438854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430000" y="5281562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5281562"/>
                <a:ext cx="4447108" cy="830997"/>
              </a:xfrm>
              <a:prstGeom prst="rect">
                <a:avLst/>
              </a:prstGeom>
              <a:blipFill>
                <a:blip r:embed="rId8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646790" y="523361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790" y="5233613"/>
                <a:ext cx="4023461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554920" y="5230013"/>
            <a:ext cx="1072553" cy="11163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5AD3-B435-406E-802C-6F72AB7B50E3}"/>
                  </a:ext>
                </a:extLst>
              </p:cNvPr>
              <p:cNvSpPr txBox="1"/>
              <p:nvPr/>
            </p:nvSpPr>
            <p:spPr>
              <a:xfrm>
                <a:off x="4750662" y="7301900"/>
                <a:ext cx="11527258" cy="1949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66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vi-VN" sz="6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66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5AD3-B435-406E-802C-6F72AB7B5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662" y="7301900"/>
                <a:ext cx="11527258" cy="1949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835E3A-5AD2-4457-95D5-96B61DB0FD17}"/>
                  </a:ext>
                </a:extLst>
              </p:cNvPr>
              <p:cNvSpPr txBox="1"/>
              <p:nvPr/>
            </p:nvSpPr>
            <p:spPr>
              <a:xfrm>
                <a:off x="4752851" y="9683856"/>
                <a:ext cx="12391917" cy="1921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fName>
                        <m:e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=0,1,2,3</m:t>
                          </m:r>
                        </m:e>
                      </m:func>
                    </m:oMath>
                  </m:oMathPara>
                </a14:m>
                <a:endParaRPr lang="vi-VN" sz="66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835E3A-5AD2-4457-95D5-96B61DB0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51" y="9683856"/>
                <a:ext cx="12391917" cy="19217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8458200"/>
            <a:ext cx="22136901" cy="478120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362200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62492" y="2564565"/>
                <a:ext cx="2256588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/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func>
                  </m:oMath>
                </a14:m>
                <a:r>
                  <a:rPr lang="en-US" sz="6600"/>
                  <a:t> có nghiệm là: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92" y="2564565"/>
                <a:ext cx="22565882" cy="1107996"/>
              </a:xfrm>
              <a:prstGeom prst="rect">
                <a:avLst/>
              </a:prstGeom>
              <a:blipFill>
                <a:blip r:embed="rId5"/>
                <a:stretch>
                  <a:fillRect l="-1837" t="-19337" b="-41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3625" y="4931799"/>
                <a:ext cx="522492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ô 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𝑛𝑔h𝑖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25" y="4931799"/>
                <a:ext cx="522492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932989" y="4492191"/>
                <a:ext cx="5595996" cy="181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6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989" y="4492191"/>
                <a:ext cx="5595996" cy="1818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83828" y="6931262"/>
                <a:ext cx="801099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4+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66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66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28" y="6931262"/>
                <a:ext cx="8010996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639071" y="6978020"/>
                <a:ext cx="833244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4+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</m:oMath>
                  </m:oMathPara>
                </a14:m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071" y="6978020"/>
                <a:ext cx="8332441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958475" y="7012001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2302489" y="9833510"/>
                <a:ext cx="1151289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66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𝑎𝑟𝑐𝑡𝑎𝑛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vi-VN" sz="66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833510"/>
                <a:ext cx="1151289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5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58475" y="8435434"/>
            <a:ext cx="22132810" cy="4845542"/>
            <a:chOff x="1203878" y="6941416"/>
            <a:chExt cx="22135691" cy="6634066"/>
          </a:xfrm>
        </p:grpSpPr>
        <p:sp>
          <p:nvSpPr>
            <p:cNvPr id="125" name="Rounded Rectangle 124"/>
            <p:cNvSpPr/>
            <p:nvPr/>
          </p:nvSpPr>
          <p:spPr>
            <a:xfrm>
              <a:off x="1203878" y="726753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600">
                <a:solidFill>
                  <a:schemeClr val="tx1"/>
                </a:solidFill>
                <a:latin typeface="+mj-lt"/>
              </a:endParaRPr>
            </a:p>
            <a:p>
              <a:endParaRPr lang="vi-VN" sz="6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362200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37297" y="2354592"/>
                <a:ext cx="22565882" cy="161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nghiệm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297" y="2354592"/>
                <a:ext cx="22565882" cy="1612364"/>
              </a:xfrm>
              <a:prstGeom prst="rect">
                <a:avLst/>
              </a:prstGeom>
              <a:blipFill>
                <a:blip r:embed="rId5"/>
                <a:stretch>
                  <a:fillRect l="-1864" b="-120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3625" y="4931799"/>
                <a:ext cx="5224926" cy="2081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25" y="4931799"/>
                <a:ext cx="5224926" cy="20814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932988" y="4492191"/>
                <a:ext cx="7644731" cy="199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𝑎𝑟𝑐𝑡𝑎𝑛</m:t>
                      </m:r>
                      <m:f>
                        <m:fPr>
                          <m:ctrlP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988" y="4492191"/>
                <a:ext cx="7644731" cy="1993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220534" y="6377451"/>
                <a:ext cx="9306396" cy="199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f>
                        <m:fPr>
                          <m:ctrlP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66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66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534" y="6377451"/>
                <a:ext cx="9306396" cy="19938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046345" y="6923348"/>
                <a:ext cx="833244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Đá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345" y="6923348"/>
                <a:ext cx="8332441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958475" y="7012001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1115307" y="9271576"/>
                <a:ext cx="11668451" cy="1901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66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𝑎𝑟𝑐𝑡𝑎𝑛</m:t>
                      </m:r>
                      <m:f>
                        <m:fPr>
                          <m:ctrlPr>
                            <a:rPr lang="vi-VN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vi-VN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vi-VN" sz="66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07" y="9271576"/>
                <a:ext cx="11668451" cy="1901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A76F88-78C7-4E20-BD20-C8E6BB77A8D8}"/>
                  </a:ext>
                </a:extLst>
              </p:cNvPr>
              <p:cNvSpPr txBox="1"/>
              <p:nvPr/>
            </p:nvSpPr>
            <p:spPr>
              <a:xfrm>
                <a:off x="1181570" y="11433070"/>
                <a:ext cx="13969137" cy="161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>
                    <a:latin typeface="+mj-lt"/>
                  </a:rPr>
                  <a:t>Mặt khác, do: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6600">
                    <a:latin typeface="+mj-lt"/>
                  </a:rPr>
                  <a:t> nên k = 1</a:t>
                </a:r>
                <a:endParaRPr lang="en-US" sz="660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A76F88-78C7-4E20-BD20-C8E6BB77A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570" y="11433070"/>
                <a:ext cx="13969137" cy="1612364"/>
              </a:xfrm>
              <a:prstGeom prst="rect">
                <a:avLst/>
              </a:prstGeom>
              <a:blipFill>
                <a:blip r:embed="rId11"/>
                <a:stretch>
                  <a:fillRect l="-3012"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8458200"/>
            <a:ext cx="22136901" cy="478120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94030" y="2409904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64643" y="2500592"/>
                <a:ext cx="2256588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+3°</m:t>
                            </m:r>
                          </m:e>
                        </m:d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nghiệm là: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643" y="2500592"/>
                <a:ext cx="22565882" cy="1107996"/>
              </a:xfrm>
              <a:prstGeom prst="rect">
                <a:avLst/>
              </a:prstGeom>
              <a:blipFill>
                <a:blip r:embed="rId5"/>
                <a:stretch>
                  <a:fillRect l="-1864" t="-18681" b="-4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3624" y="4931799"/>
                <a:ext cx="785223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=−45°+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180°</m:t>
                      </m:r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24" y="4931799"/>
                <a:ext cx="7852237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668000" y="4551758"/>
                <a:ext cx="9677400" cy="181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6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6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48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4551758"/>
                <a:ext cx="9677400" cy="1818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93126" y="6854286"/>
                <a:ext cx="801099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6600" b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=−48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6600" b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6600" b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180°</m:t>
                      </m:r>
                      <m:r>
                        <m:rPr>
                          <m:nor/>
                        </m:rPr>
                        <a:rPr lang="en-US" sz="66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66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6" y="6854286"/>
                <a:ext cx="8010996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668000" y="6938458"/>
                <a:ext cx="833244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=−48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  <m: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6938458"/>
                <a:ext cx="8332441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149517" y="6942172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2302489" y="9833510"/>
                <a:ext cx="1456437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+3°</m:t>
                              </m:r>
                            </m:e>
                          </m:d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func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=−48°+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vi-VN" sz="66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833510"/>
                <a:ext cx="1456437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21681" y="3976304"/>
            <a:ext cx="221955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err="1">
                  <a:solidFill>
                    <a:srgbClr val="FF0000"/>
                  </a:solidFill>
                </a:rPr>
                <a:t>TIẾT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HỌC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KẾT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THÚC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b="1" err="1">
                  <a:solidFill>
                    <a:srgbClr val="FF0000"/>
                  </a:solidFill>
                </a:rPr>
                <a:t>TRÂN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TRỌNG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CÁM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ƠN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CÁC</a:t>
              </a:r>
              <a:r>
                <a:rPr lang="en-US" sz="6600" b="1">
                  <a:solidFill>
                    <a:srgbClr val="FF0000"/>
                  </a:solidFill>
                </a:rPr>
                <a:t> EM </a:t>
              </a:r>
              <a:r>
                <a:rPr lang="en-US" sz="6600" b="1" err="1">
                  <a:solidFill>
                    <a:srgbClr val="FF0000"/>
                  </a:solidFill>
                </a:rPr>
                <a:t>HỌC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SINH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ĐÃ</a:t>
              </a:r>
              <a:r>
                <a:rPr lang="en-US" sz="6600" b="1">
                  <a:solidFill>
                    <a:srgbClr val="FF0000"/>
                  </a:solidFill>
                </a:rPr>
                <a:t> THEO </a:t>
              </a:r>
              <a:r>
                <a:rPr lang="en-US" sz="6600" b="1" err="1">
                  <a:solidFill>
                    <a:srgbClr val="FF0000"/>
                  </a:solidFill>
                </a:rPr>
                <a:t>DÕI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14656" y="2129037"/>
            <a:ext cx="8915144" cy="101566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000" b="1">
                <a:solidFill>
                  <a:srgbClr val="0000FF"/>
                </a:solidFill>
              </a:rPr>
              <a:t>Kiểm tra bài cũ: </a:t>
            </a:r>
            <a:endParaRPr lang="vi-VN" sz="60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914656" y="3352800"/>
                <a:ext cx="22173944" cy="116095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6600" spc="-40">
                    <a:ea typeface="MS Mincho" panose="02020609040205080304" pitchFamily="49" charset="-128"/>
                    <a:cs typeface="Arial" panose="020B0604020202020204" pitchFamily="34" charset="0"/>
                  </a:rPr>
                  <a:t>Điều kiện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</m:func>
                  </m:oMath>
                </a14:m>
                <a:endParaRPr lang="vi-VN" sz="660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56" y="3352800"/>
                <a:ext cx="22173944" cy="1160959"/>
              </a:xfrm>
              <a:prstGeom prst="rect">
                <a:avLst/>
              </a:prstGeom>
              <a:blipFill>
                <a:blip r:embed="rId3"/>
                <a:stretch>
                  <a:fillRect l="-1182" t="-14211" b="-3894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46721B-272B-4DEE-9279-BCCAE37A138E}"/>
                  </a:ext>
                </a:extLst>
              </p:cNvPr>
              <p:cNvSpPr txBox="1"/>
              <p:nvPr/>
            </p:nvSpPr>
            <p:spPr>
              <a:xfrm>
                <a:off x="1066992" y="5105400"/>
                <a:ext cx="21869272" cy="291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/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600"/>
                  <a:t> nên điều kiện của phương trình là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≠0⇔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func>
                  </m:oMath>
                </a14:m>
                <a:endParaRPr lang="vi-VN" sz="66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46721B-272B-4DEE-9279-BCCAE37A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92" y="5105400"/>
                <a:ext cx="21869272" cy="2917273"/>
              </a:xfrm>
              <a:prstGeom prst="rect">
                <a:avLst/>
              </a:prstGeom>
              <a:blipFill>
                <a:blip r:embed="rId4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8619D-C45D-4ACD-9DEB-1F29E9AD8492}"/>
              </a:ext>
            </a:extLst>
          </p:cNvPr>
          <p:cNvSpPr txBox="1"/>
          <p:nvPr/>
        </p:nvSpPr>
        <p:spPr>
          <a:xfrm>
            <a:off x="457200" y="1566208"/>
            <a:ext cx="2179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hàm số y = tan x, y = a. Có nhận xét gì về mối quan hệ của các hoành độ giao điểm của hai đồ thị đó</a:t>
            </a:r>
            <a:endParaRPr lang="vi-VN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23D1430-FBBA-4E05-B562-ACE0F130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45692" r="41827" b="24744"/>
          <a:stretch>
            <a:fillRect/>
          </a:stretch>
        </p:blipFill>
        <p:spPr bwMode="auto">
          <a:xfrm>
            <a:off x="283028" y="3698120"/>
            <a:ext cx="16557172" cy="716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B62508E8-0F9D-4B68-9F01-E544ADB9F0B5}"/>
                  </a:ext>
                </a:extLst>
              </p:cNvPr>
              <p:cNvSpPr/>
              <p:nvPr/>
            </p:nvSpPr>
            <p:spPr>
              <a:xfrm>
                <a:off x="914400" y="10210800"/>
                <a:ext cx="12039600" cy="3810000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/>
                  <a:t>Các hoành độ giao điểm của hai đồ thị sai khác nhau một bội số của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6000"/>
                  <a:t> </a:t>
                </a:r>
                <a:endParaRPr lang="vi-VN" sz="6000"/>
              </a:p>
            </p:txBody>
          </p:sp>
        </mc:Choice>
        <mc:Fallback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B62508E8-0F9D-4B68-9F01-E544ADB9F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210800"/>
                <a:ext cx="12039600" cy="3810000"/>
              </a:xfrm>
              <a:prstGeom prst="rightArrow">
                <a:avLst/>
              </a:prstGeom>
              <a:blipFill>
                <a:blip r:embed="rId3"/>
                <a:stretch>
                  <a:fillRect l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09FAF1A1-9B67-48E6-814A-44E70AFE472D}"/>
                  </a:ext>
                </a:extLst>
              </p:cNvPr>
              <p:cNvSpPr/>
              <p:nvPr/>
            </p:nvSpPr>
            <p:spPr>
              <a:xfrm>
                <a:off x="16535400" y="2590800"/>
                <a:ext cx="8425543" cy="9293155"/>
              </a:xfrm>
              <a:prstGeom prst="cloudCallout">
                <a:avLst>
                  <a:gd name="adj1" fmla="val -18425"/>
                  <a:gd name="adj2" fmla="val 59612"/>
                </a:avLst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 độ của mỗi giao điểm là một nghiệm của phương trình  tan x = a. Khi đó nghiệm của ph</a:t>
                </a:r>
                <a:r>
                  <a:rPr lang="vi-VN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ơng trình </a:t>
                </a:r>
                <a:endParaRPr lang="vi-VN" sz="4800" b="1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800" b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tan </a:t>
                </a:r>
                <a:r>
                  <a: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 = a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1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sz="36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09FAF1A1-9B67-48E6-814A-44E70AFE4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400" y="2590800"/>
                <a:ext cx="8425543" cy="9293155"/>
              </a:xfrm>
              <a:prstGeom prst="cloudCallout">
                <a:avLst>
                  <a:gd name="adj1" fmla="val -18425"/>
                  <a:gd name="adj2" fmla="val 5961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8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219200" y="1828801"/>
            <a:ext cx="14849139" cy="1107996"/>
            <a:chOff x="7459670" y="7456091"/>
            <a:chExt cx="14851072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𝐭𝐚𝐧</m:t>
                      </m:r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(1)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blipFill>
                  <a:blip r:embed="rId2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3543" y="3676885"/>
                <a:ext cx="20809553" cy="164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 spc="-4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Điều kiện của phương trình: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6600" spc="-4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en-US" sz="660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43" y="3676885"/>
                <a:ext cx="20809553" cy="1641731"/>
              </a:xfrm>
              <a:prstGeom prst="rect">
                <a:avLst/>
              </a:prstGeom>
              <a:blipFill>
                <a:blip r:embed="rId3"/>
                <a:stretch>
                  <a:fillRect l="-2022" b="-141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73543" y="5307730"/>
                <a:ext cx="20809553" cy="529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 spc="-4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</a:t>
                </a:r>
                <a:r>
                  <a:rPr lang="vi-VN" sz="6600" spc="-4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spc="-4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60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 hoành độ giao điểm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66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6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60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thỏa mãn điều kiện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6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arctan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660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 Khi đó, nghiệm của phương trình là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arctan</m:t>
                        </m:r>
                      </m:fName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660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43" y="5307730"/>
                <a:ext cx="20809553" cy="5299656"/>
              </a:xfrm>
              <a:prstGeom prst="rect">
                <a:avLst/>
              </a:prstGeom>
              <a:blipFill>
                <a:blip r:embed="rId4"/>
                <a:stretch>
                  <a:fillRect l="-2022" t="-2992" r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90134" y="1817201"/>
            <a:ext cx="6216444" cy="110799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+ </a:t>
            </a:r>
            <a:r>
              <a:rPr lang="fr-FR" sz="6600" b="1">
                <a:solidFill>
                  <a:srgbClr val="0000FF"/>
                </a:solidFill>
              </a:rPr>
              <a:t>Chú ý:</a:t>
            </a:r>
            <a:endParaRPr lang="vi-VN" sz="44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4652" y="2910020"/>
                <a:ext cx="16993066" cy="1427570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600"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 smtClean="0">
                        <a:latin typeface="Cambria Math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6600" i="1">
                        <a:latin typeface="Cambria Math"/>
                      </a:rPr>
                      <m:t>𝛼</m:t>
                    </m:r>
                    <m:r>
                      <a:rPr lang="en-US" sz="6600" i="1">
                        <a:latin typeface="Cambria Math"/>
                      </a:rPr>
                      <m:t>⇔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i="1">
                        <a:latin typeface="Cambria Math"/>
                      </a:rPr>
                      <m:t>𝛼</m:t>
                    </m:r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𝑘</m:t>
                        </m:r>
                        <m:r>
                          <a:rPr lang="en-US" sz="6600" i="1">
                            <a:latin typeface="Cambria Math"/>
                          </a:rPr>
                          <m:t>∈</m:t>
                        </m:r>
                        <m:r>
                          <a:rPr lang="en-US" sz="6600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66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66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2" y="2910020"/>
                <a:ext cx="16993066" cy="1427570"/>
              </a:xfrm>
              <a:prstGeom prst="rect">
                <a:avLst/>
              </a:prstGeom>
              <a:blipFill>
                <a:blip r:embed="rId3"/>
                <a:stretch>
                  <a:fillRect l="-2439" b="-3106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92881" y="7231911"/>
                <a:ext cx="16993066" cy="2950744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600"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660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⇔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6600">
                        <a:latin typeface="Cambria Math"/>
                      </a:rPr>
                      <m:t>(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∈</m:t>
                    </m:r>
                    <m:r>
                      <a:rPr lang="en-US" sz="6600" i="1">
                        <a:latin typeface="Cambria Math"/>
                      </a:rPr>
                      <m:t>ℤ</m:t>
                    </m:r>
                    <m:r>
                      <a:rPr lang="en-US" sz="6600">
                        <a:latin typeface="Cambria Math"/>
                      </a:rPr>
                      <m:t>)</m:t>
                    </m:r>
                  </m:oMath>
                </a14:m>
                <a:r>
                  <a:rPr lang="en-US" sz="660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81" y="7231911"/>
                <a:ext cx="16993066" cy="2950744"/>
              </a:xfrm>
              <a:prstGeom prst="rect">
                <a:avLst/>
              </a:prstGeom>
              <a:blipFill>
                <a:blip r:embed="rId4"/>
                <a:stretch>
                  <a:fillRect l="-2476" b="-1466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192881" y="9473694"/>
            <a:ext cx="14809119" cy="295106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c) Trong một công thức nghiệm không dùng đồng thời 2 đơn vị đo.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92881" y="4428210"/>
                <a:ext cx="16993066" cy="2956835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6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quát</a:t>
                </a:r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6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600"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660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⇔</m:t>
                    </m:r>
                    <m:r>
                      <a:rPr lang="en-US" sz="6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𝜋</m:t>
                    </m:r>
                    <m:r>
                      <a:rPr lang="en-US" sz="6600">
                        <a:latin typeface="Cambria Math"/>
                      </a:rPr>
                      <m:t>(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∈</m:t>
                    </m:r>
                    <m:r>
                      <a:rPr lang="en-US" sz="6600" i="1">
                        <a:latin typeface="Cambria Math"/>
                      </a:rPr>
                      <m:t>ℤ</m:t>
                    </m:r>
                    <m:r>
                      <a:rPr lang="en-US" sz="6600">
                        <a:latin typeface="Cambria Math"/>
                      </a:rPr>
                      <m:t>)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81" y="4428210"/>
                <a:ext cx="16993066" cy="2956835"/>
              </a:xfrm>
              <a:prstGeom prst="rect">
                <a:avLst/>
              </a:prstGeom>
              <a:blipFill>
                <a:blip r:embed="rId5"/>
                <a:stretch>
                  <a:fillRect l="-2476" b="-1484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57477" y="2910020"/>
            <a:ext cx="15272657" cy="1043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9" grpId="0"/>
      <p:bldP spid="20" grpId="0"/>
      <p:bldP spid="2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C2F5C-0AC3-4319-A565-22FDA1E5A296}"/>
              </a:ext>
            </a:extLst>
          </p:cNvPr>
          <p:cNvSpPr/>
          <p:nvPr/>
        </p:nvSpPr>
        <p:spPr>
          <a:xfrm>
            <a:off x="609600" y="2774671"/>
            <a:ext cx="17907000" cy="178510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600" b="1">
                <a:solidFill>
                  <a:srgbClr val="0000CC"/>
                </a:solidFill>
              </a:rPr>
              <a:t>+ </a:t>
            </a:r>
            <a:r>
              <a:rPr lang="en-US" sz="6600" b="1">
                <a:solidFill>
                  <a:srgbClr val="0000CC"/>
                </a:solidFill>
              </a:rPr>
              <a:t>Các trường hợp đặc biệt</a:t>
            </a:r>
          </a:p>
          <a:p>
            <a:endParaRPr lang="vi-VN" sz="4400" b="1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04AC1C-7FE0-4EAB-8D6E-771131C4C268}"/>
                  </a:ext>
                </a:extLst>
              </p:cNvPr>
              <p:cNvSpPr/>
              <p:nvPr/>
            </p:nvSpPr>
            <p:spPr>
              <a:xfrm>
                <a:off x="1219200" y="4800600"/>
                <a:ext cx="19507200" cy="455740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6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tan</m:t>
                            </m:r>
                            <m: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660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6600" b="0" i="1" smtClean="0">
                                <a:latin typeface="Cambria Math"/>
                                <a:ea typeface="Cambria Math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tan</m:t>
                            </m:r>
                            <m: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660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600" b="0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𝑘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6600" b="0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tan</m:t>
                            </m:r>
                            <m: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660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6600" b="0" i="1" smtClean="0">
                                <a:latin typeface="Cambria Math"/>
                                <a:ea typeface="Cambria Math" pitchFamily="18" charset="0"/>
                              </a:rPr>
                              <m:t>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66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04AC1C-7FE0-4EAB-8D6E-771131C4C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00600"/>
                <a:ext cx="19507200" cy="45574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5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33400" y="2362200"/>
            <a:ext cx="21793200" cy="178510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600" b="1">
                <a:solidFill>
                  <a:srgbClr val="0000FF"/>
                </a:solidFill>
              </a:rPr>
              <a:t>+ Ví dụ :</a:t>
            </a:r>
            <a:r>
              <a:rPr lang="en-US" sz="6600"/>
              <a:t>Giải các phương trình sau</a:t>
            </a:r>
          </a:p>
          <a:p>
            <a:endParaRPr lang="vi-VN" sz="44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3558579"/>
                <a:ext cx="22783800" cy="588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itchFamily="18" charset="0"/>
                        <a:ea typeface="Cambria Math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​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𝑡𝑎𝑛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tan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2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​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660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 	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tan</m:t>
                    </m:r>
                    <m:r>
                      <a:rPr lang="en-US" sz="660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3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+1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6600">
                            <a:latin typeface="Cambria Math" pitchFamily="18" charset="0"/>
                            <a:ea typeface="Cambria Math" pitchFamily="18" charset="0"/>
                          </a:rPr>
                          <m:t>5</m:t>
                        </m:r>
                      </m:e>
                      <m:sup>
                        <m:r>
                          <a:rPr lang="en-US" sz="6600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p>
                    </m:sSup>
                    <m:r>
                      <a:rPr lang="en-US" sz="660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4)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>
                            <a:latin typeface="Cambria Math" pitchFamily="18" charset="0"/>
                            <a:ea typeface="Cambria Math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</m:func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1</m:t>
                    </m:r>
                  </m:oMath>
                </a14:m>
                <a:endParaRPr lang="en-US" sz="66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58579"/>
                <a:ext cx="22783800" cy="5883983"/>
              </a:xfrm>
              <a:prstGeom prst="rect">
                <a:avLst/>
              </a:prstGeom>
              <a:blipFill>
                <a:blip r:embed="rId3"/>
                <a:stretch>
                  <a:fillRect l="-1819" b="-70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4391025" y="3892537"/>
            <a:ext cx="16868775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600" b="1">
                <a:solidFill>
                  <a:srgbClr val="0000FF"/>
                </a:solidFill>
              </a:rPr>
              <a:t>Bài tập: </a:t>
            </a:r>
            <a:r>
              <a:rPr lang="en-US" sz="6600"/>
              <a:t>Giải các phương trình sau</a:t>
            </a:r>
          </a:p>
          <a:p>
            <a:endParaRPr lang="vi-VN" sz="66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91025" y="5562600"/>
                <a:ext cx="18364200" cy="262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an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6600"/>
                  <a:t>	                 </a:t>
                </a:r>
              </a:p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an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/>
                  <a:t>	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5" y="5562600"/>
                <a:ext cx="18364200" cy="2628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248400" y="2438400"/>
            <a:ext cx="1249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</a:rPr>
              <a:t>HOẠT ĐỘNG LUYỆN TẬP VÀ VẬN DỤNG</a:t>
            </a:r>
            <a:endParaRPr lang="vi-VN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2133601" y="4724400"/>
            <a:ext cx="18059399" cy="415498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400"/>
              <a:t>+ Học sinh tự đọc bài “Bất phương trình lượng giác” – Bài đọc thêm, SGK Đại số và Giải tích 11 cơ bản, trang 37.</a:t>
            </a:r>
          </a:p>
          <a:p>
            <a:pPr algn="just">
              <a:lnSpc>
                <a:spcPct val="150000"/>
              </a:lnSpc>
            </a:pPr>
            <a:r>
              <a:rPr lang="en-US" sz="4400"/>
              <a:t>+ Học sinh tự lấy ví dụ và tự thực hiện để tìm nghiệm của bất phương trình lượng giác.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781800" y="3157683"/>
            <a:ext cx="1249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</a:rPr>
              <a:t>HOẠT ĐỘNG TÌM TÒI MỞ RỘNG</a:t>
            </a:r>
            <a:endParaRPr lang="vi-VN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5393</TotalTime>
  <Words>591</Words>
  <Application>Microsoft Office PowerPoint</Application>
  <PresentationFormat>Custom</PresentationFormat>
  <Paragraphs>118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 10</cp:lastModifiedBy>
  <cp:revision>655</cp:revision>
  <dcterms:created xsi:type="dcterms:W3CDTF">2013-08-31T11:42:51Z</dcterms:created>
  <dcterms:modified xsi:type="dcterms:W3CDTF">2021-09-04T09:54:42Z</dcterms:modified>
</cp:coreProperties>
</file>