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8556" r:id="rId2"/>
    <p:sldMasterId id="2147488568" r:id="rId3"/>
    <p:sldMasterId id="2147488593" r:id="rId4"/>
  </p:sldMasterIdLst>
  <p:notesMasterIdLst>
    <p:notesMasterId r:id="rId34"/>
  </p:notesMasterIdLst>
  <p:sldIdLst>
    <p:sldId id="333" r:id="rId5"/>
    <p:sldId id="384" r:id="rId6"/>
    <p:sldId id="317" r:id="rId7"/>
    <p:sldId id="402" r:id="rId8"/>
    <p:sldId id="365" r:id="rId9"/>
    <p:sldId id="403" r:id="rId10"/>
    <p:sldId id="404" r:id="rId11"/>
    <p:sldId id="405" r:id="rId12"/>
    <p:sldId id="419" r:id="rId13"/>
    <p:sldId id="413" r:id="rId14"/>
    <p:sldId id="406" r:id="rId15"/>
    <p:sldId id="409" r:id="rId16"/>
    <p:sldId id="412" r:id="rId17"/>
    <p:sldId id="411" r:id="rId18"/>
    <p:sldId id="414" r:id="rId19"/>
    <p:sldId id="400" r:id="rId20"/>
    <p:sldId id="415" r:id="rId21"/>
    <p:sldId id="416" r:id="rId22"/>
    <p:sldId id="424" r:id="rId23"/>
    <p:sldId id="417" r:id="rId24"/>
    <p:sldId id="418" r:id="rId25"/>
    <p:sldId id="401" r:id="rId26"/>
    <p:sldId id="396" r:id="rId27"/>
    <p:sldId id="375" r:id="rId28"/>
    <p:sldId id="420" r:id="rId29"/>
    <p:sldId id="421" r:id="rId30"/>
    <p:sldId id="398" r:id="rId31"/>
    <p:sldId id="390" r:id="rId32"/>
    <p:sldId id="42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66FF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93" autoAdjust="0"/>
    <p:restoredTop sz="94660"/>
  </p:normalViewPr>
  <p:slideViewPr>
    <p:cSldViewPr snapToGrid="0">
      <p:cViewPr varScale="1">
        <p:scale>
          <a:sx n="73" d="100"/>
          <a:sy n="73" d="100"/>
        </p:scale>
        <p:origin x="5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200D4E2-0BCC-4F5D-AE1D-792F5BB88121}" type="slidenum">
              <a:rPr lang="en-US" smtClean="0"/>
              <a:t>12</a:t>
            </a:fld>
            <a:endParaRPr lang="en-US"/>
          </a:p>
        </p:txBody>
      </p:sp>
    </p:spTree>
    <p:extLst>
      <p:ext uri="{BB962C8B-B14F-4D97-AF65-F5344CB8AC3E}">
        <p14:creationId xmlns:p14="http://schemas.microsoft.com/office/powerpoint/2010/main" val="4923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B79F7-DE93-4B7F-BD47-B13DDFD68E47}" type="datetime11">
              <a:rPr lang="en-IN" smtClean="0"/>
              <a:t>09:49:25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7516B-02BD-4EBD-A466-30FC33ED4833}" type="datetime11">
              <a:rPr lang="en-IN" smtClean="0"/>
              <a:t>09:49:25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6F499-28E9-40BF-99E0-3976D854EAF9}" type="datetime11">
              <a:rPr lang="en-IN" smtClean="0"/>
              <a:t>09:49:25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CE67DF4-626E-4D17-8F41-27967A11FD0D}"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9AA28CA0-9C09-41A7-8663-7EA334735D6A}"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FF81E73A-8676-4122-B4CA-0D17D5D31FAF}"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1AC8097C-8C60-407B-BC6B-1138C32F2B18}" type="datetime11">
              <a:rPr lang="en-IN" smtClean="0">
                <a:solidFill>
                  <a:prstClr val="black">
                    <a:tint val="75000"/>
                  </a:prstClr>
                </a:solidFill>
              </a:rPr>
              <a:t>09:49:25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0046E545-DDB4-444A-BDBF-ACBDE516D496}" type="datetime11">
              <a:rPr lang="en-IN" smtClean="0">
                <a:solidFill>
                  <a:prstClr val="black">
                    <a:tint val="75000"/>
                  </a:prstClr>
                </a:solidFill>
              </a:rPr>
              <a:t>09:49:25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7F197695-6EC8-4791-BD9E-ABBCB77624B0}" type="datetime11">
              <a:rPr lang="en-IN" smtClean="0">
                <a:solidFill>
                  <a:prstClr val="black">
                    <a:tint val="75000"/>
                  </a:prstClr>
                </a:solidFill>
              </a:rPr>
              <a:t>09:49:25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70B10812-94B1-44AB-9D21-C6F4300D7B33}" type="datetime11">
              <a:rPr lang="en-IN" smtClean="0">
                <a:solidFill>
                  <a:prstClr val="black">
                    <a:tint val="75000"/>
                  </a:prstClr>
                </a:solidFill>
              </a:rPr>
              <a:t>09:49:25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D687F574-DBF7-4F8A-9C0C-7C827BDCB502}" type="datetime11">
              <a:rPr lang="en-IN" smtClean="0">
                <a:solidFill>
                  <a:prstClr val="black">
                    <a:tint val="75000"/>
                  </a:prstClr>
                </a:solidFill>
              </a:rPr>
              <a:t>09:49:25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B3648-D23D-4D2F-9B6D-E85753B7617D}" type="datetime11">
              <a:rPr lang="en-IN" smtClean="0"/>
              <a:t>09:49:25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C6B894AC-21C6-4E8D-A9D6-BC34CD90E3B3}" type="datetime11">
              <a:rPr lang="en-IN" smtClean="0">
                <a:solidFill>
                  <a:prstClr val="black">
                    <a:tint val="75000"/>
                  </a:prstClr>
                </a:solidFill>
              </a:rPr>
              <a:t>09:49:25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4DB9ACB8-9A0C-401E-8294-4629066C13FC}"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71985483-DA58-4229-9D3E-31281CB6E94D}"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973296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7261BFA2-F4E8-44C5-BD57-2F478C66A635}" type="datetime11">
              <a:rPr lang="en-IN" smtClean="0">
                <a:solidFill>
                  <a:prstClr val="black">
                    <a:tint val="75000"/>
                  </a:prstClr>
                </a:solidFill>
              </a:rPr>
              <a:t>09:49:25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51DEE33-AB93-40C9-887F-779274C0B46E}" type="datetime11">
              <a:rPr lang="en-IN" smtClean="0">
                <a:solidFill>
                  <a:prstClr val="black">
                    <a:tint val="75000"/>
                  </a:prstClr>
                </a:solidFill>
              </a:rPr>
              <a:t>09:49:25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B3222B9A-9DE5-4319-ACF6-99CE130DE7F4}" type="datetime11">
              <a:rPr lang="en-IN" smtClean="0">
                <a:solidFill>
                  <a:prstClr val="black">
                    <a:tint val="75000"/>
                  </a:prstClr>
                </a:solidFill>
              </a:rPr>
              <a:t>09:49:25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464C48E8-DF6E-4E38-AE92-1CACAFFA8524}" type="datetime11">
              <a:rPr lang="en-IN" smtClean="0">
                <a:solidFill>
                  <a:prstClr val="black">
                    <a:tint val="75000"/>
                  </a:prstClr>
                </a:solidFill>
              </a:rPr>
              <a:t>09:49:25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068942E9-B520-4546-9EEB-FDD5CE4112F1}" type="datetime11">
              <a:rPr lang="en-IN" smtClean="0">
                <a:solidFill>
                  <a:prstClr val="black">
                    <a:tint val="75000"/>
                  </a:prstClr>
                </a:solidFill>
              </a:rPr>
              <a:t>09:49:25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085D3034-FA44-4BB4-B7EA-2D4513C5844A}" type="datetime11">
              <a:rPr lang="en-IN" smtClean="0">
                <a:solidFill>
                  <a:prstClr val="black">
                    <a:tint val="75000"/>
                  </a:prstClr>
                </a:solidFill>
              </a:rPr>
              <a:t>09:49:25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1D4437-AAD0-41A0-981C-20FFBE9CE52E}" type="datetime11">
              <a:rPr lang="en-IN" smtClean="0"/>
              <a:t>09:49:25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9862E093-93F2-4DC0-9C24-71A04217C946}" type="datetime11">
              <a:rPr lang="en-IN" smtClean="0">
                <a:solidFill>
                  <a:prstClr val="black">
                    <a:tint val="75000"/>
                  </a:prstClr>
                </a:solidFill>
              </a:rPr>
              <a:t>09:49:25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6E4B42B8-887C-4832-A533-3A59E7E7F766}" type="datetime11">
              <a:rPr lang="en-IN" smtClean="0">
                <a:solidFill>
                  <a:prstClr val="black">
                    <a:tint val="75000"/>
                  </a:prstClr>
                </a:solidFill>
              </a:rPr>
              <a:t>09:49:25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B5D279C7-1DE9-4C17-A082-FD27F1CB69A6}" type="datetime11">
              <a:rPr lang="en-IN" smtClean="0">
                <a:solidFill>
                  <a:prstClr val="black">
                    <a:tint val="75000"/>
                  </a:prstClr>
                </a:solidFill>
              </a:rPr>
              <a:t>09:49:25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084F211E-3432-41D8-B56F-A76C1EDD88B1}" type="datetime11">
              <a:rPr lang="en-IN" smtClean="0">
                <a:solidFill>
                  <a:prstClr val="black">
                    <a:tint val="75000"/>
                  </a:prstClr>
                </a:solidFill>
              </a:rPr>
              <a:t>09:49:25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A677151E-88BE-4C43-9A19-144B48EFA2C7}" type="datetime11">
              <a:rPr lang="en-IN" smtClean="0">
                <a:solidFill>
                  <a:prstClr val="black">
                    <a:tint val="75000"/>
                  </a:prstClr>
                </a:solidFill>
              </a:rPr>
              <a:t>09:49:25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27D8C4-2696-48CB-B299-E0EFF769DF68}"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CB81B2-AF5D-4122-8634-18697E81A6B7}"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6549CA0-3514-4ACF-AEE4-3E44920CF502}"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9FB198B-5689-4773-BF02-5B61E0F47163}" type="datetime11">
              <a:rPr lang="en-IN" smtClean="0">
                <a:solidFill>
                  <a:prstClr val="black">
                    <a:tint val="75000"/>
                  </a:prstClr>
                </a:solidFill>
              </a:rPr>
              <a:t>09:49:25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2CCB2-3C2E-45C9-AC7D-BB8A59D329CD}" type="datetime11">
              <a:rPr lang="en-IN" smtClean="0"/>
              <a:t>09:49:25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C82004F-B737-4766-ADE0-8EBF8E6BA5C4}" type="datetime11">
              <a:rPr lang="en-IN" smtClean="0">
                <a:solidFill>
                  <a:prstClr val="black">
                    <a:tint val="75000"/>
                  </a:prstClr>
                </a:solidFill>
              </a:rPr>
              <a:t>09:49:25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FA0EE5-88F9-44D0-8D9E-386771743F22}" type="datetime11">
              <a:rPr lang="en-IN" smtClean="0">
                <a:solidFill>
                  <a:prstClr val="black">
                    <a:tint val="75000"/>
                  </a:prstClr>
                </a:solidFill>
              </a:rPr>
              <a:t>09:49:25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9A9DD7-1F35-4491-9428-9C8204E5D14A}" type="datetime11">
              <a:rPr lang="en-IN" smtClean="0">
                <a:solidFill>
                  <a:prstClr val="black">
                    <a:tint val="75000"/>
                  </a:prstClr>
                </a:solidFill>
              </a:rPr>
              <a:t>09:49:25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F46BCC-8520-4276-81FF-9AC346F3DF44}" type="datetime11">
              <a:rPr lang="en-IN" smtClean="0">
                <a:solidFill>
                  <a:prstClr val="black">
                    <a:tint val="75000"/>
                  </a:prstClr>
                </a:solidFill>
              </a:rPr>
              <a:t>09:49:25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3A59A0-AB4D-493E-BC93-4BB903F25591}" type="datetime11">
              <a:rPr lang="en-IN" smtClean="0">
                <a:solidFill>
                  <a:prstClr val="black">
                    <a:tint val="75000"/>
                  </a:prstClr>
                </a:solidFill>
              </a:rPr>
              <a:t>09:49:25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28B74C-FB0E-4260-BD9F-7CD22A71736A}"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6E40A1-9E8F-4515-A2ED-0DF59B259545}"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0617F-E32D-4BA8-906B-2F333D225C52}" type="datetime11">
              <a:rPr lang="en-IN" smtClean="0"/>
              <a:t>09:49:25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6C15C-068C-41D2-A874-BB37D74F0535}" type="datetime11">
              <a:rPr lang="en-IN" smtClean="0"/>
              <a:t>09:49:25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42F4E-0F18-425A-BE3A-C0CCABAFF034}" type="datetime11">
              <a:rPr lang="en-IN" smtClean="0"/>
              <a:t>09:49:25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E8EA9-D9BB-4890-98F0-96116D633AAD}" type="datetime11">
              <a:rPr lang="en-IN" smtClean="0"/>
              <a:t>09:49:25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43861-1B1E-4A53-ACE7-834CB8E0FFDF}" type="datetime11">
              <a:rPr lang="en-IN" smtClean="0"/>
              <a:t>09:49:25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8974-9823-40BA-B62D-3C56F1701BEB}" type="datetime11">
              <a:rPr lang="en-IN" smtClean="0"/>
              <a:t>09:49:25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3249F-270D-4886-AB93-960BAFAD2EA2}"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3484-6B5B-44DE-8971-7DD73A049567}" type="datetime11">
              <a:rPr lang="en-IN" smtClean="0">
                <a:solidFill>
                  <a:prstClr val="black">
                    <a:tint val="75000"/>
                  </a:prstClr>
                </a:solidFill>
              </a:rPr>
              <a:t>09:49:25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E84B709-6C9C-4506-9E84-C9A8BB6D151F}" type="datetime11">
              <a:rPr lang="en-IN" smtClean="0">
                <a:solidFill>
                  <a:prstClr val="black">
                    <a:tint val="75000"/>
                  </a:prstClr>
                </a:solidFill>
              </a:rPr>
              <a:t>09:49:25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5.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5.gif"/><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5.xml"/><Relationship Id="rId5" Type="http://schemas.openxmlformats.org/officeDocument/2006/relationships/image" Target="../media/image5.jpe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37.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3.xml"/><Relationship Id="rId5" Type="http://schemas.openxmlformats.org/officeDocument/2006/relationships/image" Target="../media/image5.jpe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5.xml"/><Relationship Id="rId5" Type="http://schemas.openxmlformats.org/officeDocument/2006/relationships/image" Target="../media/image5.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455196" y="2617192"/>
            <a:ext cx="11052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smtClean="0">
                <a:solidFill>
                  <a:srgbClr val="0000FF"/>
                </a:solidFill>
                <a:latin typeface="Tahoma" pitchFamily="34" charset="0"/>
                <a:ea typeface="Tahoma" pitchFamily="34" charset="0"/>
                <a:cs typeface="Tahoma" pitchFamily="34" charset="0"/>
              </a:rPr>
              <a:t>TIẾT</a:t>
            </a:r>
            <a:r>
              <a:rPr lang="en-US" altLang="en-US" sz="3600" b="1" dirty="0" smtClean="0">
                <a:solidFill>
                  <a:srgbClr val="0000FF"/>
                </a:solidFill>
                <a:latin typeface="Tahoma" pitchFamily="34" charset="0"/>
                <a:ea typeface="Tahoma" pitchFamily="34" charset="0"/>
                <a:cs typeface="Tahoma" pitchFamily="34" charset="0"/>
              </a:rPr>
              <a:t> 20,21- </a:t>
            </a:r>
            <a:r>
              <a:rPr lang="en-US" altLang="en-US" sz="3600" b="1" dirty="0" err="1" smtClean="0">
                <a:solidFill>
                  <a:srgbClr val="0000FF"/>
                </a:solidFill>
                <a:latin typeface="Tahoma" pitchFamily="34" charset="0"/>
                <a:ea typeface="Tahoma" pitchFamily="34" charset="0"/>
                <a:cs typeface="Tahoma" pitchFamily="34" charset="0"/>
              </a:rPr>
              <a:t>Bài</a:t>
            </a:r>
            <a:r>
              <a:rPr lang="en-US" altLang="en-US" sz="3600" b="1" dirty="0" smtClean="0">
                <a:solidFill>
                  <a:srgbClr val="0000FF"/>
                </a:solidFill>
                <a:latin typeface="Tahoma" pitchFamily="34" charset="0"/>
                <a:ea typeface="Tahoma" pitchFamily="34" charset="0"/>
                <a:cs typeface="Tahoma" pitchFamily="34" charset="0"/>
              </a:rPr>
              <a:t> 8: </a:t>
            </a:r>
          </a:p>
          <a:p>
            <a:pPr algn="ctr" eaLnBrk="0" fontAlgn="base" hangingPunct="0">
              <a:spcBef>
                <a:spcPct val="0"/>
              </a:spcBef>
              <a:spcAft>
                <a:spcPct val="0"/>
              </a:spcAft>
            </a:pPr>
            <a:r>
              <a:rPr lang="en-US" altLang="en-US" sz="3600" b="1" dirty="0" err="1" smtClean="0">
                <a:solidFill>
                  <a:srgbClr val="0000FF"/>
                </a:solidFill>
                <a:latin typeface="Tahoma" pitchFamily="34" charset="0"/>
                <a:ea typeface="Tahoma" pitchFamily="34" charset="0"/>
                <a:cs typeface="Tahoma" pitchFamily="34" charset="0"/>
              </a:rPr>
              <a:t>ỨNG</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PHÓ</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VỚI</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TÌNH</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HUỐNG</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NGUY</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HIỂM</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TỪ</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THIÊN</a:t>
            </a:r>
            <a:r>
              <a:rPr lang="en-US" altLang="en-US" sz="3600" b="1" dirty="0" smtClean="0">
                <a:solidFill>
                  <a:srgbClr val="0000FF"/>
                </a:solidFill>
                <a:latin typeface="Tahoma" pitchFamily="34" charset="0"/>
                <a:ea typeface="Tahoma" pitchFamily="34" charset="0"/>
                <a:cs typeface="Tahoma" pitchFamily="34" charset="0"/>
              </a:rPr>
              <a:t> </a:t>
            </a:r>
            <a:r>
              <a:rPr lang="en-US" altLang="en-US" sz="3600" b="1" dirty="0" err="1" smtClean="0">
                <a:solidFill>
                  <a:srgbClr val="0000FF"/>
                </a:solidFill>
                <a:latin typeface="Tahoma" pitchFamily="34" charset="0"/>
                <a:ea typeface="Tahoma" pitchFamily="34" charset="0"/>
                <a:cs typeface="Tahoma" pitchFamily="34" charset="0"/>
              </a:rPr>
              <a:t>NHIÊN</a:t>
            </a:r>
            <a:endParaRPr lang="en-SG" altLang="en-US" sz="3600" b="1" dirty="0">
              <a:solidFill>
                <a:srgbClr val="0000FF"/>
              </a:solidFill>
              <a:latin typeface="Tahoma" pitchFamily="34" charset="0"/>
              <a:ea typeface="Tahoma" pitchFamily="34" charset="0"/>
              <a:cs typeface="Tahoma" pitchFamily="34" charset="0"/>
            </a:endParaRPr>
          </a:p>
        </p:txBody>
      </p:sp>
      <p:sp>
        <p:nvSpPr>
          <p:cNvPr id="3" name="AutoShape 2" descr="Giải GDCD 6 Bài 8 Cánh Diều: Ứng phó với các tình huống nguy hiểm từ thiên  nh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4" descr="Giải GDCD 6 Bài 8 Cánh Diều: Ứng phó với các tình huống nguy hiểm từ thiên  nhiê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 name="Picture 6" descr="Giải GDCD 6 Bài 8 Cánh Diều: Ứng phó với các tình huống nguy hiểm từ thiên nhiên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19" y="127493"/>
            <a:ext cx="3390900" cy="17914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ải GDCD 6 Bài 8 Cánh Diều: Ứng phó với các tình huống nguy hiểm từ thiên nhiên ảnh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4791979" y="88856"/>
            <a:ext cx="5353050" cy="19621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iải GDCD 6 Bài 8 Cánh Diều: Ứng phó với các tình huống nguy hiểm từ thiên nhiên ảnh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3489957" y="4989578"/>
            <a:ext cx="5353050" cy="1738313"/>
          </a:xfrm>
          <a:prstGeom prst="rect">
            <a:avLst/>
          </a:prstGeom>
          <a:noFill/>
          <a:extLst>
            <a:ext uri="{909E8E84-426E-40DD-AFC4-6F175D3DCCD1}">
              <a14:hiddenFill xmlns:a14="http://schemas.microsoft.com/office/drawing/2010/main">
                <a:solidFill>
                  <a:srgbClr val="FFFFFF"/>
                </a:solidFill>
              </a14:hiddenFill>
            </a:ext>
          </a:extLst>
        </p:spPr>
      </p:pic>
      <p:pic>
        <p:nvPicPr>
          <p:cNvPr id="18" name="Shape 1"/>
          <p:cNvPicPr/>
          <p:nvPr/>
        </p:nvPicPr>
        <p:blipFill>
          <a:blip r:embed="rId4"/>
          <a:stretch/>
        </p:blipFill>
        <p:spPr>
          <a:xfrm>
            <a:off x="11033760" y="0"/>
            <a:ext cx="1158240" cy="1048385"/>
          </a:xfrm>
          <a:prstGeom prst="rect">
            <a:avLst/>
          </a:prstGeom>
          <a:noFill/>
          <a:ln>
            <a:noFill/>
          </a:ln>
        </p:spPr>
      </p:pic>
      <p:sp>
        <p:nvSpPr>
          <p:cNvPr id="6" name="Date Placeholder 5"/>
          <p:cNvSpPr>
            <a:spLocks noGrp="1"/>
          </p:cNvSpPr>
          <p:nvPr>
            <p:ph type="dt" sz="half" idx="10"/>
          </p:nvPr>
        </p:nvSpPr>
        <p:spPr/>
        <p:txBody>
          <a:bodyPr/>
          <a:lstStyle/>
          <a:p>
            <a:fld id="{14F56B0A-DC5E-4058-B8FB-AF04EF0257AE}" type="datetime11">
              <a:rPr lang="en-IN" smtClean="0">
                <a:solidFill>
                  <a:prstClr val="black">
                    <a:tint val="75000"/>
                  </a:prstClr>
                </a:solidFill>
              </a:rPr>
              <a:t>09:49:25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1</a:t>
            </a:fld>
            <a:endParaRPr lang="en-US" altLang="en-US">
              <a:solidFill>
                <a:prstClr val="black">
                  <a:tint val="75000"/>
                </a:prstClr>
              </a:solidFill>
            </a:endParaRPr>
          </a:p>
        </p:txBody>
      </p:sp>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2988860" y="2704490"/>
            <a:ext cx="6152195" cy="1083374"/>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a:solidFill>
                  <a:srgbClr val="0000FF"/>
                </a:solidFill>
                <a:latin typeface="Tahoma" pitchFamily="34" charset="0"/>
                <a:ea typeface="Tahoma" pitchFamily="34" charset="0"/>
                <a:cs typeface="Tahoma" pitchFamily="34" charset="0"/>
              </a:rPr>
              <a:t>2</a:t>
            </a:r>
            <a:r>
              <a:rPr lang="en-US" sz="2800" b="1" smtClean="0">
                <a:solidFill>
                  <a:srgbClr val="0000FF"/>
                </a:solidFill>
                <a:latin typeface="Tahoma" pitchFamily="34" charset="0"/>
                <a:ea typeface="Tahoma" pitchFamily="34" charset="0"/>
                <a:cs typeface="Tahoma" pitchFamily="34" charset="0"/>
              </a:rPr>
              <a:t>. H</a:t>
            </a:r>
            <a:r>
              <a:rPr lang="vi-VN" sz="2800" b="1" smtClean="0">
                <a:solidFill>
                  <a:srgbClr val="0000FF"/>
                </a:solidFill>
                <a:latin typeface="Tahoma" pitchFamily="34" charset="0"/>
                <a:ea typeface="Tahoma" pitchFamily="34" charset="0"/>
                <a:cs typeface="Tahoma" pitchFamily="34" charset="0"/>
              </a:rPr>
              <a:t>ậu quả do các tình huống nguy hiểm từ thiên nhiên. </a:t>
            </a:r>
            <a:endParaRPr lang="en-US" sz="2800" b="1" dirty="0" smtClean="0">
              <a:solidFill>
                <a:srgbClr val="0000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88427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smtClea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smtClean="0">
                <a:solidFill>
                  <a:srgbClr val="0000FF"/>
                </a:solidFill>
                <a:latin typeface="Tahoma" pitchFamily="34" charset="0"/>
                <a:ea typeface="Tahoma" pitchFamily="34" charset="0"/>
                <a:cs typeface="Tahoma" pitchFamily="34" charset="0"/>
              </a:rPr>
              <a:t>. H</a:t>
            </a:r>
            <a:r>
              <a:rPr lang="vi-VN" b="1" smtClean="0">
                <a:solidFill>
                  <a:srgbClr val="0000FF"/>
                </a:solidFill>
                <a:latin typeface="Tahoma" pitchFamily="34" charset="0"/>
                <a:ea typeface="Tahoma" pitchFamily="34" charset="0"/>
                <a:cs typeface="Tahoma" pitchFamily="34" charset="0"/>
              </a:rPr>
              <a:t>ậu quả do các tình huống nguy hiểm từ thiên nhiên. </a:t>
            </a:r>
            <a:endParaRPr lang="en-US" b="1" dirty="0" smtClean="0">
              <a:solidFill>
                <a:srgbClr val="0000FF"/>
              </a:solidFill>
              <a:latin typeface="Tahoma" pitchFamily="34" charset="0"/>
              <a:ea typeface="Tahoma" pitchFamily="34" charset="0"/>
              <a:cs typeface="Tahoma" pitchFamily="34" charset="0"/>
            </a:endParaRPr>
          </a:p>
        </p:txBody>
      </p:sp>
      <p:sp>
        <p:nvSpPr>
          <p:cNvPr id="4" name="Rectangle 3"/>
          <p:cNvSpPr/>
          <p:nvPr/>
        </p:nvSpPr>
        <p:spPr>
          <a:xfrm>
            <a:off x="1328388" y="1268195"/>
            <a:ext cx="6096000" cy="369332"/>
          </a:xfrm>
          <a:prstGeom prst="rect">
            <a:avLst/>
          </a:prstGeom>
        </p:spPr>
        <p:txBody>
          <a:bodyPr>
            <a:spAutoFit/>
          </a:bodyPr>
          <a:lstStyle/>
          <a:p>
            <a:r>
              <a:rPr lang="vi-VN" smtClean="0">
                <a:latin typeface="Tahoma" pitchFamily="34" charset="0"/>
                <a:ea typeface="Tahoma" pitchFamily="34" charset="0"/>
                <a:cs typeface="Tahoma" pitchFamily="34" charset="0"/>
              </a:rPr>
              <a:t>Đọc thông tin, Quan </a:t>
            </a:r>
            <a:r>
              <a:rPr lang="vi-VN">
                <a:latin typeface="Tahoma" pitchFamily="34" charset="0"/>
                <a:ea typeface="Tahoma" pitchFamily="34" charset="0"/>
                <a:cs typeface="Tahoma" pitchFamily="34" charset="0"/>
              </a:rPr>
              <a:t>sát </a:t>
            </a:r>
            <a:r>
              <a:rPr lang="vi-VN" smtClean="0">
                <a:latin typeface="Tahoma" pitchFamily="34" charset="0"/>
                <a:ea typeface="Tahoma" pitchFamily="34" charset="0"/>
                <a:cs typeface="Tahoma" pitchFamily="34" charset="0"/>
              </a:rPr>
              <a:t>ảnh </a:t>
            </a:r>
            <a:r>
              <a:rPr lang="vi-VN">
                <a:latin typeface="Tahoma" pitchFamily="34" charset="0"/>
                <a:ea typeface="Tahoma" pitchFamily="34" charset="0"/>
                <a:cs typeface="Tahoma" pitchFamily="34" charset="0"/>
              </a:rPr>
              <a:t>và trả lời câu hỏi</a:t>
            </a:r>
            <a:r>
              <a:rPr lang="vi-VN" smtClean="0">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p:txBody>
      </p:sp>
      <p:pic>
        <p:nvPicPr>
          <p:cNvPr id="5122" name="Picture 2" descr="Giải GDCD 6 Bài 8 Cánh Diều: Ứng phó với các tình huống nguy hiểm từ thiên nhiên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290" y="3960437"/>
            <a:ext cx="8325134" cy="2631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3650" y="1701134"/>
            <a:ext cx="10789229" cy="2246769"/>
          </a:xfrm>
          <a:prstGeom prst="rect">
            <a:avLst/>
          </a:prstGeom>
          <a:solidFill>
            <a:schemeClr val="accent5">
              <a:lumMod val="40000"/>
              <a:lumOff val="60000"/>
            </a:schemeClr>
          </a:solidFill>
        </p:spPr>
        <p:txBody>
          <a:bodyPr wrap="square">
            <a:spAutoFit/>
          </a:bodyPr>
          <a:lstStyle/>
          <a:p>
            <a:pPr algn="ctr"/>
            <a:r>
              <a:rPr lang="vi-VN" sz="2000" b="1">
                <a:latin typeface="Tahoma" pitchFamily="34" charset="0"/>
                <a:ea typeface="Tahoma" pitchFamily="34" charset="0"/>
                <a:cs typeface="Tahoma" pitchFamily="34" charset="0"/>
              </a:rPr>
              <a:t>CƠN BÃO SỐ 5</a:t>
            </a:r>
          </a:p>
          <a:p>
            <a:pPr algn="just"/>
            <a:r>
              <a:rPr lang="vi-VN" sz="2000">
                <a:latin typeface="Tahoma" pitchFamily="34" charset="0"/>
                <a:ea typeface="Tahoma" pitchFamily="34" charset="0"/>
                <a:cs typeface="Tahoma" pitchFamily="34" charset="0"/>
              </a:rPr>
              <a:t>Sáng ngày </a:t>
            </a:r>
            <a:r>
              <a:rPr lang="vi-VN" sz="2000" smtClean="0">
                <a:latin typeface="Tahoma" pitchFamily="34" charset="0"/>
                <a:ea typeface="Tahoma" pitchFamily="34" charset="0"/>
                <a:cs typeface="Tahoma" pitchFamily="34" charset="0"/>
              </a:rPr>
              <a:t>18/9/2020</a:t>
            </a:r>
            <a:r>
              <a:rPr lang="vi-VN" sz="2000">
                <a:latin typeface="Tahoma" pitchFamily="34" charset="0"/>
                <a:ea typeface="Tahoma" pitchFamily="34" charset="0"/>
                <a:cs typeface="Tahoma" pitchFamily="34" charset="0"/>
              </a:rPr>
              <a:t>, cơn bão số 5 mang tên Noul, mạnh cấp 10, giật cấp 12 đã đổ bộ vào các tỉnh miền Trung nước ta, gây ra </a:t>
            </a:r>
            <a:r>
              <a:rPr lang="vi-VN" sz="2000" smtClean="0">
                <a:latin typeface="Tahoma" pitchFamily="34" charset="0"/>
                <a:ea typeface="Tahoma" pitchFamily="34" charset="0"/>
                <a:cs typeface="Tahoma" pitchFamily="34" charset="0"/>
              </a:rPr>
              <a:t>những </a:t>
            </a:r>
            <a:r>
              <a:rPr lang="vi-VN" sz="2000">
                <a:latin typeface="Tahoma" pitchFamily="34" charset="0"/>
                <a:ea typeface="Tahoma" pitchFamily="34" charset="0"/>
                <a:cs typeface="Tahoma" pitchFamily="34" charset="0"/>
              </a:rPr>
              <a:t>thiệt hại nặng nề cho các tỉnh từ Hà Tĩnh đến Quảng Nam. Do ảnh hưởng của bão, rất nhiều căn nhà bị sập; hàng trăm điểm trường học bị ngập, bị tốc mái phòng học, sập hàng rào, hư hỏng thiết bị dạy học; hàng chục nghìn héc-ta lúa bị ngập nặng; nhiều cột điện bị gãy đổ; nhiều tuyến đường, khu dân cư bị ngập nặng trong nước</a:t>
            </a:r>
            <a:r>
              <a:rPr lang="vi-VN" sz="2000" smtClean="0">
                <a:latin typeface="Tahoma" pitchFamily="34" charset="0"/>
                <a:ea typeface="Tahoma" pitchFamily="34" charset="0"/>
                <a:cs typeface="Tahoma" pitchFamily="34" charset="0"/>
              </a:rPr>
              <a:t>.</a:t>
            </a:r>
            <a:endParaRPr lang="vi-VN" sz="2000">
              <a:latin typeface="Tahoma" pitchFamily="34" charset="0"/>
              <a:ea typeface="Tahoma" pitchFamily="34" charset="0"/>
              <a:cs typeface="Tahoma" pitchFamily="34" charset="0"/>
            </a:endParaRPr>
          </a:p>
        </p:txBody>
      </p:sp>
      <p:sp>
        <p:nvSpPr>
          <p:cNvPr id="8" name="Date Placeholder 7"/>
          <p:cNvSpPr>
            <a:spLocks noGrp="1"/>
          </p:cNvSpPr>
          <p:nvPr>
            <p:ph type="dt" sz="half" idx="10"/>
          </p:nvPr>
        </p:nvSpPr>
        <p:spPr/>
        <p:txBody>
          <a:bodyPr/>
          <a:lstStyle/>
          <a:p>
            <a:fld id="{3D40DDC0-3127-4F85-809E-034BE175F6C6}" type="datetime11">
              <a:rPr lang="en-IN" smtClean="0">
                <a:solidFill>
                  <a:prstClr val="black">
                    <a:tint val="75000"/>
                  </a:prstClr>
                </a:solidFill>
              </a:rPr>
              <a:t>09:49:33</a:t>
            </a:fld>
            <a:endParaRPr lang="en-IN">
              <a:solidFill>
                <a:prstClr val="black">
                  <a:tint val="75000"/>
                </a:prstClr>
              </a:solidFill>
            </a:endParaRPr>
          </a:p>
        </p:txBody>
      </p:sp>
      <p:sp>
        <p:nvSpPr>
          <p:cNvPr id="11" name="Slide Number Placeholder 10"/>
          <p:cNvSpPr>
            <a:spLocks noGrp="1"/>
          </p:cNvSpPr>
          <p:nvPr>
            <p:ph type="sldNum" sz="quarter" idx="12"/>
          </p:nvPr>
        </p:nvSpPr>
        <p:spPr/>
        <p:txBody>
          <a:bodyPr/>
          <a:lstStyle/>
          <a:p>
            <a:fld id="{2D0CD454-69CB-4647-AC93-5608A9603E22}" type="slidenum">
              <a:rPr lang="en-IN" smtClean="0">
                <a:solidFill>
                  <a:prstClr val="black">
                    <a:tint val="75000"/>
                  </a:prstClr>
                </a:solidFill>
              </a:rPr>
              <a:pPr/>
              <a:t>11</a:t>
            </a:fld>
            <a:endParaRPr lang="en-IN">
              <a:solidFill>
                <a:prstClr val="black">
                  <a:tint val="75000"/>
                </a:prstClr>
              </a:solidFill>
            </a:endParaRPr>
          </a:p>
        </p:txBody>
      </p:sp>
    </p:spTree>
    <p:extLst>
      <p:ext uri="{BB962C8B-B14F-4D97-AF65-F5344CB8AC3E}">
        <p14:creationId xmlns:p14="http://schemas.microsoft.com/office/powerpoint/2010/main" val="2440768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4"/>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101051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smtClea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smtClean="0">
                <a:solidFill>
                  <a:srgbClr val="0000FF"/>
                </a:solidFill>
                <a:latin typeface="Tahoma" pitchFamily="34" charset="0"/>
                <a:ea typeface="Tahoma" pitchFamily="34" charset="0"/>
                <a:cs typeface="Tahoma" pitchFamily="34" charset="0"/>
              </a:rPr>
              <a:t>. H</a:t>
            </a:r>
            <a:r>
              <a:rPr lang="vi-VN" b="1" smtClean="0">
                <a:solidFill>
                  <a:srgbClr val="0000FF"/>
                </a:solidFill>
                <a:latin typeface="Tahoma" pitchFamily="34" charset="0"/>
                <a:ea typeface="Tahoma" pitchFamily="34" charset="0"/>
                <a:cs typeface="Tahoma" pitchFamily="34" charset="0"/>
              </a:rPr>
              <a:t>ậu quả do các tình huống nguy hiểm từ thiên nhiên. </a:t>
            </a:r>
            <a:endParaRPr lang="en-US" b="1" dirty="0" smtClean="0">
              <a:solidFill>
                <a:srgbClr val="0000FF"/>
              </a:solidFill>
              <a:latin typeface="Tahoma" pitchFamily="34" charset="0"/>
              <a:ea typeface="Tahoma" pitchFamily="34" charset="0"/>
              <a:cs typeface="Tahom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65437430"/>
              </p:ext>
            </p:extLst>
          </p:nvPr>
        </p:nvGraphicFramePr>
        <p:xfrm>
          <a:off x="395786" y="1637528"/>
          <a:ext cx="11456854" cy="5057957"/>
        </p:xfrm>
        <a:graphic>
          <a:graphicData uri="http://schemas.openxmlformats.org/drawingml/2006/table">
            <a:tbl>
              <a:tblPr firstRow="1" firstCol="1" bandRow="1">
                <a:tableStyleId>{5C22544A-7EE6-4342-B048-85BDC9FD1C3A}</a:tableStyleId>
              </a:tblPr>
              <a:tblGrid>
                <a:gridCol w="11456854">
                  <a:extLst>
                    <a:ext uri="{9D8B030D-6E8A-4147-A177-3AD203B41FA5}">
                      <a16:colId xmlns:a16="http://schemas.microsoft.com/office/drawing/2014/main" val="20000"/>
                    </a:ext>
                  </a:extLst>
                </a:gridCol>
              </a:tblGrid>
              <a:tr h="1364983">
                <a:tc>
                  <a:txBody>
                    <a:bodyPr/>
                    <a:lstStyle/>
                    <a:p>
                      <a:pPr marL="0" indent="0" algn="ctr">
                        <a:lnSpc>
                          <a:spcPct val="100000"/>
                        </a:lnSpc>
                        <a:spcAft>
                          <a:spcPts val="0"/>
                        </a:spcAft>
                      </a:pPr>
                      <a:r>
                        <a:rPr lang="en-US" sz="1800" u="sng">
                          <a:solidFill>
                            <a:srgbClr val="FF0000"/>
                          </a:solidFill>
                          <a:effectLst/>
                          <a:latin typeface="Tahoma" pitchFamily="34" charset="0"/>
                          <a:ea typeface="Tahoma" pitchFamily="34" charset="0"/>
                          <a:cs typeface="Tahoma" pitchFamily="34" charset="0"/>
                        </a:rPr>
                        <a:t>Phiếu Bài </a:t>
                      </a:r>
                      <a:r>
                        <a:rPr lang="en-US" sz="1800" u="sng" smtClean="0">
                          <a:solidFill>
                            <a:srgbClr val="FF0000"/>
                          </a:solidFill>
                          <a:effectLst/>
                          <a:latin typeface="Tahoma" pitchFamily="34" charset="0"/>
                          <a:ea typeface="Tahoma" pitchFamily="34" charset="0"/>
                          <a:cs typeface="Tahoma" pitchFamily="34" charset="0"/>
                        </a:rPr>
                        <a:t>tập</a:t>
                      </a:r>
                      <a:endParaRPr lang="vi-VN" sz="1800" u="sng" smtClean="0">
                        <a:solidFill>
                          <a:srgbClr val="FF0000"/>
                        </a:solidFill>
                        <a:effectLst/>
                        <a:latin typeface="Tahoma" pitchFamily="34" charset="0"/>
                        <a:ea typeface="Tahoma" pitchFamily="34" charset="0"/>
                        <a:cs typeface="Tahoma" pitchFamily="34" charset="0"/>
                      </a:endParaRPr>
                    </a:p>
                    <a:p>
                      <a:pPr marL="0" indent="0" algn="ctr">
                        <a:lnSpc>
                          <a:spcPct val="100000"/>
                        </a:lnSpc>
                        <a:spcAft>
                          <a:spcPts val="0"/>
                        </a:spcAft>
                      </a:pPr>
                      <a:endParaRPr lang="vi-VN" sz="1800">
                        <a:solidFill>
                          <a:schemeClr val="tx1"/>
                        </a:solidFill>
                        <a:effectLst/>
                        <a:latin typeface="Tahoma" pitchFamily="34" charset="0"/>
                        <a:ea typeface="Tahoma" pitchFamily="34" charset="0"/>
                        <a:cs typeface="Tahoma" pitchFamily="34" charset="0"/>
                      </a:endParaRPr>
                    </a:p>
                    <a:p>
                      <a:pPr marL="0" lvl="0" indent="0">
                        <a:lnSpc>
                          <a:spcPct val="100000"/>
                        </a:lnSpc>
                        <a:spcAft>
                          <a:spcPts val="0"/>
                        </a:spcAft>
                        <a:buFont typeface="+mj-lt"/>
                        <a:buAutoNum type="alphaLcParenR"/>
                      </a:pPr>
                      <a:r>
                        <a:rPr lang="vi-VN" sz="1800" smtClean="0">
                          <a:solidFill>
                            <a:schemeClr val="tx1"/>
                          </a:solidFill>
                          <a:effectLst/>
                          <a:latin typeface="Tahoma" pitchFamily="34" charset="0"/>
                          <a:ea typeface="Tahoma" pitchFamily="34" charset="0"/>
                          <a:cs typeface="Tahoma" pitchFamily="34" charset="0"/>
                        </a:rPr>
                        <a:t> </a:t>
                      </a:r>
                      <a:r>
                        <a:rPr lang="en-US" sz="1800" smtClean="0">
                          <a:solidFill>
                            <a:schemeClr val="tx1"/>
                          </a:solidFill>
                          <a:effectLst/>
                          <a:latin typeface="Tahoma" pitchFamily="34" charset="0"/>
                          <a:ea typeface="Tahoma" pitchFamily="34" charset="0"/>
                          <a:cs typeface="Tahoma" pitchFamily="34" charset="0"/>
                        </a:rPr>
                        <a:t>Thông </a:t>
                      </a:r>
                      <a:r>
                        <a:rPr lang="en-US" sz="1800">
                          <a:solidFill>
                            <a:schemeClr val="tx1"/>
                          </a:solidFill>
                          <a:effectLst/>
                          <a:latin typeface="Tahoma" pitchFamily="34" charset="0"/>
                          <a:ea typeface="Tahoma" pitchFamily="34" charset="0"/>
                          <a:cs typeface="Tahoma" pitchFamily="34" charset="0"/>
                        </a:rPr>
                        <a:t>tin và các bức ảnh trên cho thầy cơn bão số 5 (năm 2020) gây ra những thiệt hại gì đối với các địa phương chịu ảnh hướng trực tiếp ?</a:t>
                      </a:r>
                      <a:endParaRPr lang="vi-VN" sz="1800">
                        <a:solidFill>
                          <a:schemeClr val="tx1"/>
                        </a:solidFill>
                        <a:effectLst/>
                        <a:latin typeface="Tahoma" pitchFamily="34" charset="0"/>
                        <a:ea typeface="Tahoma" pitchFamily="34" charset="0"/>
                        <a:cs typeface="Tahoma" pitchFamily="34" charset="0"/>
                      </a:endParaRPr>
                    </a:p>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0"/>
                  </a:ext>
                </a:extLst>
              </a:tr>
              <a:tr h="239983">
                <a:tc>
                  <a:txBody>
                    <a:bodyPr/>
                    <a:lstStyle/>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39983">
                <a:tc>
                  <a:txBody>
                    <a:bodyPr/>
                    <a:lstStyle/>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39983">
                <a:tc>
                  <a:txBody>
                    <a:bodyPr/>
                    <a:lstStyle/>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744922">
                <a:tc>
                  <a:txBody>
                    <a:bodyPr/>
                    <a:lstStyle/>
                    <a:p>
                      <a:pPr marL="0" indent="0">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p>
                      <a:pPr marL="0" indent="0">
                        <a:lnSpc>
                          <a:spcPct val="100000"/>
                        </a:lnSpc>
                        <a:spcAft>
                          <a:spcPts val="0"/>
                        </a:spcAft>
                      </a:pPr>
                      <a:r>
                        <a:rPr lang="vi-VN" sz="1800" smtClean="0">
                          <a:solidFill>
                            <a:schemeClr val="tx1"/>
                          </a:solidFill>
                          <a:effectLst/>
                          <a:latin typeface="Tahoma" pitchFamily="34" charset="0"/>
                          <a:ea typeface="Tahoma" pitchFamily="34" charset="0"/>
                          <a:cs typeface="Tahoma" pitchFamily="34" charset="0"/>
                        </a:rPr>
                        <a:t>b)</a:t>
                      </a:r>
                      <a:r>
                        <a:rPr lang="vi-VN" sz="1800" baseline="0" smtClean="0">
                          <a:solidFill>
                            <a:schemeClr val="tx1"/>
                          </a:solidFill>
                          <a:effectLst/>
                          <a:latin typeface="Tahoma" pitchFamily="34" charset="0"/>
                          <a:ea typeface="Tahoma" pitchFamily="34" charset="0"/>
                          <a:cs typeface="Tahoma" pitchFamily="34" charset="0"/>
                        </a:rPr>
                        <a:t> </a:t>
                      </a:r>
                      <a:r>
                        <a:rPr lang="vi-VN" sz="1800" smtClean="0">
                          <a:solidFill>
                            <a:schemeClr val="tx1"/>
                          </a:solidFill>
                          <a:effectLst/>
                          <a:latin typeface="Tahoma" pitchFamily="34" charset="0"/>
                          <a:ea typeface="Tahoma" pitchFamily="34" charset="0"/>
                          <a:cs typeface="Tahoma" pitchFamily="34" charset="0"/>
                        </a:rPr>
                        <a:t>Theo </a:t>
                      </a:r>
                      <a:r>
                        <a:rPr lang="vi-VN" sz="1800">
                          <a:solidFill>
                            <a:schemeClr val="tx1"/>
                          </a:solidFill>
                          <a:effectLst/>
                          <a:latin typeface="Tahoma" pitchFamily="34" charset="0"/>
                          <a:ea typeface="Tahoma" pitchFamily="34" charset="0"/>
                          <a:cs typeface="Tahoma" pitchFamily="34" charset="0"/>
                        </a:rPr>
                        <a:t>em, nguy hiểm từ thiên nhiên có thê gây nên những hậu quả như thế nào đối với con người và xã hội?   </a:t>
                      </a: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6"/>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7"/>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8"/>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9"/>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10"/>
                  </a:ext>
                </a:extLst>
              </a:tr>
              <a:tr h="291491">
                <a:tc>
                  <a:txBody>
                    <a:bodyPr/>
                    <a:lstStyle/>
                    <a:p>
                      <a:pPr marL="0" indent="0" algn="ctr">
                        <a:lnSpc>
                          <a:spcPct val="100000"/>
                        </a:lnSpc>
                        <a:spcAft>
                          <a:spcPts val="0"/>
                        </a:spcAft>
                      </a:pPr>
                      <a:r>
                        <a:rPr lang="en-US" sz="1800">
                          <a:solidFill>
                            <a:schemeClr val="tx1"/>
                          </a:solidFill>
                          <a:effectLst/>
                          <a:latin typeface="Tahoma" pitchFamily="34" charset="0"/>
                          <a:ea typeface="Tahoma" pitchFamily="34" charset="0"/>
                          <a:cs typeface="Tahoma" pitchFamily="34" charset="0"/>
                        </a:rPr>
                        <a:t> </a:t>
                      </a:r>
                      <a:endParaRPr lang="vi-VN" sz="1800">
                        <a:solidFill>
                          <a:schemeClr val="tx1"/>
                        </a:solidFill>
                        <a:effectLst/>
                        <a:latin typeface="Tahoma" pitchFamily="34" charset="0"/>
                        <a:ea typeface="Tahoma" pitchFamily="34" charset="0"/>
                        <a:cs typeface="Tahoma"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11"/>
                  </a:ext>
                </a:extLst>
              </a:tr>
            </a:tbl>
          </a:graphicData>
        </a:graphic>
      </p:graphicFrame>
      <p:pic>
        <p:nvPicPr>
          <p:cNvPr id="17" name="Picture 8" descr="Digit 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55480" y="551142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p:cNvSpPr>
            <a:spLocks noChangeArrowheads="1"/>
          </p:cNvSpPr>
          <p:nvPr/>
        </p:nvSpPr>
        <p:spPr bwMode="gray">
          <a:xfrm>
            <a:off x="321824" y="1405719"/>
            <a:ext cx="3919994" cy="478095"/>
          </a:xfrm>
          <a:prstGeom prst="roundRect">
            <a:avLst>
              <a:gd name="adj" fmla="val 50000"/>
            </a:avLst>
          </a:prstGeom>
          <a:solidFill>
            <a:schemeClr val="accent5"/>
          </a:solidFill>
          <a:ln>
            <a:noFill/>
          </a:ln>
          <a:effectLst>
            <a:outerShdw dist="63500" dir="3187806" algn="ctr" rotWithShape="0">
              <a:srgbClr val="001D3A"/>
            </a:outerShdw>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923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smtClea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a:solidFill>
                  <a:srgbClr val="0000FF"/>
                </a:solidFill>
                <a:latin typeface="Tahoma" pitchFamily="34" charset="0"/>
                <a:ea typeface="Tahoma" pitchFamily="34" charset="0"/>
                <a:cs typeface="Tahoma" pitchFamily="34" charset="0"/>
              </a:rPr>
              <a:t>2</a:t>
            </a:r>
            <a:r>
              <a:rPr lang="en-US" b="1" smtClean="0">
                <a:solidFill>
                  <a:srgbClr val="0000FF"/>
                </a:solidFill>
                <a:latin typeface="Tahoma" pitchFamily="34" charset="0"/>
                <a:ea typeface="Tahoma" pitchFamily="34" charset="0"/>
                <a:cs typeface="Tahoma" pitchFamily="34" charset="0"/>
              </a:rPr>
              <a:t>. H</a:t>
            </a:r>
            <a:r>
              <a:rPr lang="vi-VN" b="1" smtClean="0">
                <a:solidFill>
                  <a:srgbClr val="0000FF"/>
                </a:solidFill>
                <a:latin typeface="Tahoma" pitchFamily="34" charset="0"/>
                <a:ea typeface="Tahoma" pitchFamily="34" charset="0"/>
                <a:cs typeface="Tahoma" pitchFamily="34" charset="0"/>
              </a:rPr>
              <a:t>ậu quả do các tình huống nguy hiểm từ thiên nhiên. </a:t>
            </a:r>
            <a:endParaRPr lang="en-US" b="1" dirty="0" smtClean="0">
              <a:solidFill>
                <a:srgbClr val="0000FF"/>
              </a:solidFill>
              <a:latin typeface="Tahoma" pitchFamily="34" charset="0"/>
              <a:ea typeface="Tahoma" pitchFamily="34"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31636449"/>
              </p:ext>
            </p:extLst>
          </p:nvPr>
        </p:nvGraphicFramePr>
        <p:xfrm>
          <a:off x="450375" y="1555845"/>
          <a:ext cx="11273051" cy="4267200"/>
        </p:xfrm>
        <a:graphic>
          <a:graphicData uri="http://schemas.openxmlformats.org/drawingml/2006/table">
            <a:tbl>
              <a:tblPr firstRow="1" firstCol="1" bandRow="1">
                <a:tableStyleId>{5C22544A-7EE6-4342-B048-85BDC9FD1C3A}</a:tableStyleId>
              </a:tblPr>
              <a:tblGrid>
                <a:gridCol w="11273051">
                  <a:extLst>
                    <a:ext uri="{9D8B030D-6E8A-4147-A177-3AD203B41FA5}">
                      <a16:colId xmlns:a16="http://schemas.microsoft.com/office/drawing/2014/main" val="20000"/>
                    </a:ext>
                  </a:extLst>
                </a:gridCol>
              </a:tblGrid>
              <a:tr h="4235357">
                <a:tc>
                  <a:txBody>
                    <a:bodyPr/>
                    <a:lstStyle/>
                    <a:p>
                      <a:pPr marL="0" indent="0" algn="ctr">
                        <a:lnSpc>
                          <a:spcPct val="100000"/>
                        </a:lnSpc>
                        <a:spcAft>
                          <a:spcPts val="0"/>
                        </a:spcAft>
                      </a:pPr>
                      <a:r>
                        <a:rPr lang="en-US" sz="2000" u="sng" smtClean="0">
                          <a:solidFill>
                            <a:srgbClr val="FF0000"/>
                          </a:solidFill>
                          <a:effectLst/>
                          <a:latin typeface="Tahoma" pitchFamily="34" charset="0"/>
                          <a:ea typeface="Tahoma" pitchFamily="34" charset="0"/>
                          <a:cs typeface="Tahoma" pitchFamily="34" charset="0"/>
                        </a:rPr>
                        <a:t>Phiếu Bài tập</a:t>
                      </a:r>
                    </a:p>
                    <a:p>
                      <a:pPr marL="0" indent="0" algn="ctr">
                        <a:lnSpc>
                          <a:spcPct val="100000"/>
                        </a:lnSpc>
                        <a:spcAft>
                          <a:spcPts val="0"/>
                        </a:spcAft>
                      </a:pPr>
                      <a:endParaRPr lang="vi-VN" sz="2000">
                        <a:solidFill>
                          <a:srgbClr val="FF0000"/>
                        </a:solidFill>
                        <a:effectLst/>
                        <a:latin typeface="Tahoma" pitchFamily="34" charset="0"/>
                        <a:ea typeface="Tahoma" pitchFamily="34" charset="0"/>
                        <a:cs typeface="Tahoma" pitchFamily="34" charset="0"/>
                      </a:endParaRPr>
                    </a:p>
                    <a:p>
                      <a:pPr marL="0" lvl="0" indent="0">
                        <a:lnSpc>
                          <a:spcPct val="100000"/>
                        </a:lnSpc>
                        <a:spcAft>
                          <a:spcPts val="0"/>
                        </a:spcAft>
                        <a:buFont typeface="+mj-lt"/>
                        <a:buAutoNum type="alphaLcParenR"/>
                      </a:pPr>
                      <a:r>
                        <a:rPr lang="en-US" sz="2000" smtClean="0">
                          <a:solidFill>
                            <a:schemeClr val="tx1"/>
                          </a:solidFill>
                          <a:effectLst/>
                          <a:latin typeface="Tahoma" pitchFamily="34" charset="0"/>
                          <a:ea typeface="Tahoma" pitchFamily="34" charset="0"/>
                          <a:cs typeface="Tahoma" pitchFamily="34" charset="0"/>
                        </a:rPr>
                        <a:t> </a:t>
                      </a:r>
                      <a:r>
                        <a:rPr lang="en-US" sz="2000" i="0" smtClean="0">
                          <a:solidFill>
                            <a:schemeClr val="tx1"/>
                          </a:solidFill>
                          <a:effectLst/>
                          <a:latin typeface="Tahoma" pitchFamily="34" charset="0"/>
                          <a:ea typeface="Tahoma" pitchFamily="34" charset="0"/>
                          <a:cs typeface="Tahoma" pitchFamily="34" charset="0"/>
                        </a:rPr>
                        <a:t>Thông </a:t>
                      </a:r>
                      <a:r>
                        <a:rPr lang="en-US" sz="2000" i="0">
                          <a:solidFill>
                            <a:schemeClr val="tx1"/>
                          </a:solidFill>
                          <a:effectLst/>
                          <a:latin typeface="Tahoma" pitchFamily="34" charset="0"/>
                          <a:ea typeface="Tahoma" pitchFamily="34" charset="0"/>
                          <a:cs typeface="Tahoma" pitchFamily="34" charset="0"/>
                        </a:rPr>
                        <a:t>tin và các bức ảnh trên cho thầy cơn bão số 5 (năm 2020) gây ra những thiệt hại gì đối với các địa phương chịu ảnh hướng trực tiếp ?</a:t>
                      </a:r>
                      <a:endParaRPr lang="vi-VN" sz="2000" i="0">
                        <a:solidFill>
                          <a:schemeClr val="tx1"/>
                        </a:solidFill>
                        <a:effectLst/>
                        <a:latin typeface="Tahoma" pitchFamily="34" charset="0"/>
                        <a:ea typeface="Tahoma" pitchFamily="34" charset="0"/>
                        <a:cs typeface="Tahoma" pitchFamily="34" charset="0"/>
                      </a:endParaRPr>
                    </a:p>
                    <a:p>
                      <a:pPr marL="0" indent="0">
                        <a:lnSpc>
                          <a:spcPct val="100000"/>
                        </a:lnSpc>
                        <a:spcAft>
                          <a:spcPts val="0"/>
                        </a:spcAft>
                        <a:tabLst>
                          <a:tab pos="1076325" algn="l"/>
                        </a:tabLst>
                      </a:pPr>
                      <a:r>
                        <a:rPr lang="en-US" sz="2000" i="1">
                          <a:solidFill>
                            <a:schemeClr val="accent1"/>
                          </a:solidFill>
                          <a:effectLst/>
                          <a:latin typeface="Tahoma" pitchFamily="34" charset="0"/>
                          <a:ea typeface="Tahoma" pitchFamily="34" charset="0"/>
                          <a:cs typeface="Tahoma" pitchFamily="34" charset="0"/>
                        </a:rPr>
                        <a:t>Nhiều căn nhà bị sập, hàng trăm trường học bị ngập, bị tốc mái phòng học, sập hàng rào, hư hỏng thiết bị dạy học, hàng chục héc-ta đất bị ngập nặng, nhiều cột điện bị gãy đổ, nhiều tuyến đường, khu dân cư bị ngập nặng trong nước.</a:t>
                      </a:r>
                      <a:r>
                        <a:rPr lang="en-US" sz="2000" i="1">
                          <a:solidFill>
                            <a:srgbClr val="FFFF00"/>
                          </a:solidFill>
                          <a:effectLst/>
                          <a:latin typeface="Tahoma" pitchFamily="34" charset="0"/>
                          <a:ea typeface="Tahoma" pitchFamily="34" charset="0"/>
                          <a:cs typeface="Tahoma" pitchFamily="34" charset="0"/>
                        </a:rPr>
                        <a:t/>
                      </a:r>
                      <a:br>
                        <a:rPr lang="en-US" sz="2000" i="1">
                          <a:solidFill>
                            <a:srgbClr val="FFFF00"/>
                          </a:solidFill>
                          <a:effectLst/>
                          <a:latin typeface="Tahoma" pitchFamily="34" charset="0"/>
                          <a:ea typeface="Tahoma" pitchFamily="34" charset="0"/>
                          <a:cs typeface="Tahoma" pitchFamily="34" charset="0"/>
                        </a:rPr>
                      </a:br>
                      <a:endParaRPr lang="vi-VN" sz="2000" i="1">
                        <a:solidFill>
                          <a:srgbClr val="FFFF00"/>
                        </a:solidFill>
                        <a:effectLst/>
                        <a:latin typeface="Tahoma" pitchFamily="34" charset="0"/>
                        <a:ea typeface="Tahoma" pitchFamily="34" charset="0"/>
                        <a:cs typeface="Tahoma" pitchFamily="34" charset="0"/>
                      </a:endParaRPr>
                    </a:p>
                    <a:p>
                      <a:pPr marL="0" lvl="0" indent="0">
                        <a:lnSpc>
                          <a:spcPct val="100000"/>
                        </a:lnSpc>
                        <a:spcAft>
                          <a:spcPts val="0"/>
                        </a:spcAft>
                        <a:buFont typeface="+mj-lt"/>
                        <a:buNone/>
                      </a:pPr>
                      <a:r>
                        <a:rPr lang="en-US" sz="2000" smtClean="0">
                          <a:solidFill>
                            <a:schemeClr val="tx1"/>
                          </a:solidFill>
                          <a:effectLst/>
                          <a:latin typeface="Tahoma" pitchFamily="34" charset="0"/>
                          <a:ea typeface="Tahoma" pitchFamily="34" charset="0"/>
                          <a:cs typeface="Tahoma" pitchFamily="34" charset="0"/>
                        </a:rPr>
                        <a:t>b) Theo em, nguy hiểm từ thiên nhiên có thê gây nên những hậu quả như thế nào đối với con người và xã hội?</a:t>
                      </a:r>
                      <a:endParaRPr lang="vi-VN" sz="2000" smtClean="0">
                        <a:solidFill>
                          <a:schemeClr val="tx1"/>
                        </a:solidFill>
                        <a:effectLst/>
                        <a:latin typeface="Tahoma" pitchFamily="34" charset="0"/>
                        <a:ea typeface="Tahoma" pitchFamily="34" charset="0"/>
                        <a:cs typeface="Tahoma" pitchFamily="34" charset="0"/>
                      </a:endParaRPr>
                    </a:p>
                    <a:p>
                      <a:pPr marL="0" indent="0">
                        <a:lnSpc>
                          <a:spcPct val="100000"/>
                        </a:lnSpc>
                        <a:spcAft>
                          <a:spcPts val="0"/>
                        </a:spcAft>
                      </a:pPr>
                      <a:r>
                        <a:rPr lang="en-US" sz="2000" i="1" smtClean="0">
                          <a:solidFill>
                            <a:schemeClr val="accent1"/>
                          </a:solidFill>
                          <a:effectLst/>
                          <a:latin typeface="Tahoma" pitchFamily="34" charset="0"/>
                          <a:ea typeface="Tahoma" pitchFamily="34" charset="0"/>
                          <a:cs typeface="Tahoma" pitchFamily="34" charset="0"/>
                        </a:rPr>
                        <a:t>Tình huống nguy hiểm từ thiên nhiên có thê gây nên những hậu quả đáng tiếc đối với con người: thiệt hại về sức khỏe, tinh thần, thậm chí cả tính mạng; ngoài ra còn gây thiệt hại về tài sản, của cải vật chất của con người và xã hội.</a:t>
                      </a:r>
                      <a:endParaRPr lang="vi-VN" sz="2000" i="1" smtClean="0">
                        <a:solidFill>
                          <a:schemeClr val="accent1"/>
                        </a:solidFill>
                        <a:effectLst/>
                        <a:latin typeface="Tahoma" pitchFamily="34" charset="0"/>
                        <a:ea typeface="Tahoma" pitchFamily="34" charset="0"/>
                        <a:cs typeface="Tahoma" pitchFamily="34" charset="0"/>
                      </a:endParaRPr>
                    </a:p>
                    <a:p>
                      <a:pPr marL="0" indent="0" algn="ctr">
                        <a:lnSpc>
                          <a:spcPct val="100000"/>
                        </a:lnSpc>
                        <a:spcAft>
                          <a:spcPts val="0"/>
                        </a:spcAft>
                      </a:pPr>
                      <a:r>
                        <a:rPr lang="en-US" sz="2000">
                          <a:effectLst/>
                          <a:latin typeface="Tahoma" pitchFamily="34" charset="0"/>
                          <a:ea typeface="Tahoma" pitchFamily="34" charset="0"/>
                          <a:cs typeface="Tahoma" pitchFamily="34" charset="0"/>
                        </a:rPr>
                        <a:t> </a:t>
                      </a:r>
                      <a:endParaRPr lang="vi-VN" sz="2000">
                        <a:effectLst/>
                        <a:latin typeface="Tahoma" pitchFamily="34" charset="0"/>
                        <a:ea typeface="Tahoma" pitchFamily="34" charset="0"/>
                        <a:cs typeface="Tahoma"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2D0CD454-69CB-4647-AC93-5608A9603E22}" type="slidenum">
              <a:rPr lang="en-IN" smtClean="0">
                <a:solidFill>
                  <a:prstClr val="black">
                    <a:tint val="75000"/>
                  </a:prstClr>
                </a:solidFill>
              </a:rPr>
              <a:pPr/>
              <a:t>13</a:t>
            </a:fld>
            <a:endParaRPr lang="en-IN">
              <a:solidFill>
                <a:prstClr val="black">
                  <a:tint val="75000"/>
                </a:prstClr>
              </a:solidFill>
            </a:endParaRPr>
          </a:p>
        </p:txBody>
      </p:sp>
    </p:spTree>
    <p:extLst>
      <p:ext uri="{BB962C8B-B14F-4D97-AF65-F5344CB8AC3E}">
        <p14:creationId xmlns:p14="http://schemas.microsoft.com/office/powerpoint/2010/main" val="25443512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6199" y="323486"/>
            <a:ext cx="12005801"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0000FF"/>
                </a:solidFill>
                <a:latin typeface="Tahoma" pitchFamily="34" charset="0"/>
                <a:ea typeface="Tahoma" pitchFamily="34" charset="0"/>
                <a:cs typeface="Tahoma" pitchFamily="34" charset="0"/>
              </a:rPr>
              <a:t>2</a:t>
            </a:r>
            <a:r>
              <a:rPr lang="en-US" sz="3600" b="1" dirty="0" smtClean="0">
                <a:solidFill>
                  <a:srgbClr val="0000FF"/>
                </a:solidFill>
                <a:latin typeface="Tahoma" pitchFamily="34" charset="0"/>
                <a:ea typeface="Tahoma" pitchFamily="34" charset="0"/>
                <a:cs typeface="Tahoma" pitchFamily="34" charset="0"/>
              </a:rPr>
              <a:t>. H</a:t>
            </a:r>
            <a:r>
              <a:rPr lang="vi-VN" sz="3600" b="1" dirty="0" smtClean="0">
                <a:solidFill>
                  <a:srgbClr val="0000FF"/>
                </a:solidFill>
                <a:latin typeface="Tahoma" pitchFamily="34" charset="0"/>
                <a:ea typeface="Tahoma" pitchFamily="34" charset="0"/>
                <a:cs typeface="Tahoma" pitchFamily="34" charset="0"/>
              </a:rPr>
              <a:t>ậu quả do các tình huống nguy hiểm từ thiên nhiên. </a:t>
            </a:r>
            <a:endParaRPr lang="en-US" sz="3600" b="1" dirty="0" smtClean="0">
              <a:solidFill>
                <a:srgbClr val="0000FF"/>
              </a:solidFill>
              <a:latin typeface="Tahoma" pitchFamily="34" charset="0"/>
              <a:ea typeface="Tahoma" pitchFamily="34" charset="0"/>
              <a:cs typeface="Tahoma" pitchFamily="34" charset="0"/>
            </a:endParaRPr>
          </a:p>
        </p:txBody>
      </p:sp>
      <p:sp>
        <p:nvSpPr>
          <p:cNvPr id="2" name="Date Placeholder 1"/>
          <p:cNvSpPr>
            <a:spLocks noGrp="1"/>
          </p:cNvSpPr>
          <p:nvPr>
            <p:ph type="dt" sz="half" idx="10"/>
          </p:nvPr>
        </p:nvSpPr>
        <p:spPr/>
        <p:txBody>
          <a:bodyPr/>
          <a:lstStyle/>
          <a:p>
            <a:fld id="{D7EAC4F6-4374-481A-BEF1-1A4C80D5EA42}" type="datetime11">
              <a:rPr lang="en-IN" smtClean="0">
                <a:solidFill>
                  <a:prstClr val="black">
                    <a:tint val="75000"/>
                  </a:prstClr>
                </a:solidFill>
              </a:rPr>
              <a:t>09:49:33</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2D0CD454-69CB-4647-AC93-5608A9603E22}" type="slidenum">
              <a:rPr lang="en-IN" smtClean="0">
                <a:solidFill>
                  <a:prstClr val="black">
                    <a:tint val="75000"/>
                  </a:prstClr>
                </a:solidFill>
              </a:rPr>
              <a:pPr/>
              <a:t>14</a:t>
            </a:fld>
            <a:endParaRPr lang="en-IN">
              <a:solidFill>
                <a:prstClr val="black">
                  <a:tint val="75000"/>
                </a:prstClr>
              </a:solidFill>
            </a:endParaRPr>
          </a:p>
        </p:txBody>
      </p:sp>
      <p:sp>
        <p:nvSpPr>
          <p:cNvPr id="4" name="Rectangle 3"/>
          <p:cNvSpPr/>
          <p:nvPr/>
        </p:nvSpPr>
        <p:spPr>
          <a:xfrm>
            <a:off x="186199" y="1659285"/>
            <a:ext cx="11666441" cy="3170099"/>
          </a:xfrm>
          <a:prstGeom prst="rect">
            <a:avLst/>
          </a:prstGeom>
        </p:spPr>
        <p:txBody>
          <a:bodyPr wrap="square">
            <a:spAutoFit/>
          </a:bodyPr>
          <a:lstStyle/>
          <a:p>
            <a:pPr lvl="0"/>
            <a:r>
              <a:rPr lang="en-US" sz="4000" i="1" dirty="0"/>
              <a:t>- </a:t>
            </a:r>
            <a:r>
              <a:rPr lang="en-US" sz="4000" i="1" dirty="0" err="1" smtClean="0"/>
              <a:t>Thiệt</a:t>
            </a:r>
            <a:r>
              <a:rPr lang="en-US" sz="4000" i="1" dirty="0" smtClean="0"/>
              <a:t> </a:t>
            </a:r>
            <a:r>
              <a:rPr lang="en-US" sz="4000" i="1" dirty="0" err="1" smtClean="0"/>
              <a:t>hại</a:t>
            </a:r>
            <a:r>
              <a:rPr lang="en-US" sz="4000" i="1" dirty="0" smtClean="0"/>
              <a:t> </a:t>
            </a:r>
            <a:r>
              <a:rPr lang="en-US" sz="4000" i="1" dirty="0" err="1"/>
              <a:t>về</a:t>
            </a:r>
            <a:r>
              <a:rPr lang="en-US" sz="4000" i="1" dirty="0"/>
              <a:t> </a:t>
            </a:r>
            <a:r>
              <a:rPr lang="en-US" sz="4000" i="1" dirty="0" err="1"/>
              <a:t>sức</a:t>
            </a:r>
            <a:r>
              <a:rPr lang="en-US" sz="4000" i="1" dirty="0"/>
              <a:t> </a:t>
            </a:r>
            <a:r>
              <a:rPr lang="en-US" sz="4000" i="1" dirty="0" err="1"/>
              <a:t>khỏe</a:t>
            </a:r>
            <a:r>
              <a:rPr lang="en-US" sz="4000" i="1" dirty="0"/>
              <a:t>, </a:t>
            </a:r>
            <a:r>
              <a:rPr lang="en-US" sz="4000" i="1" dirty="0" err="1"/>
              <a:t>tinh</a:t>
            </a:r>
            <a:r>
              <a:rPr lang="en-US" sz="4000" i="1" dirty="0"/>
              <a:t> </a:t>
            </a:r>
            <a:r>
              <a:rPr lang="en-US" sz="4000" i="1" dirty="0" err="1"/>
              <a:t>thần</a:t>
            </a:r>
            <a:r>
              <a:rPr lang="en-US" sz="4000" i="1" dirty="0"/>
              <a:t>, </a:t>
            </a:r>
            <a:r>
              <a:rPr lang="en-US" sz="4000" i="1" dirty="0" err="1"/>
              <a:t>thậm</a:t>
            </a:r>
            <a:r>
              <a:rPr lang="en-US" sz="4000" i="1" dirty="0"/>
              <a:t> </a:t>
            </a:r>
            <a:r>
              <a:rPr lang="en-US" sz="4000" i="1" dirty="0" err="1"/>
              <a:t>chí</a:t>
            </a:r>
            <a:r>
              <a:rPr lang="en-US" sz="4000" i="1" dirty="0"/>
              <a:t> </a:t>
            </a:r>
            <a:r>
              <a:rPr lang="en-US" sz="4000" i="1" dirty="0" err="1"/>
              <a:t>cả</a:t>
            </a:r>
            <a:r>
              <a:rPr lang="en-US" sz="4000" i="1" dirty="0"/>
              <a:t> </a:t>
            </a:r>
            <a:r>
              <a:rPr lang="en-US" sz="4000" i="1" dirty="0" err="1"/>
              <a:t>tính</a:t>
            </a:r>
            <a:r>
              <a:rPr lang="en-US" sz="4000" i="1" dirty="0"/>
              <a:t> </a:t>
            </a:r>
            <a:r>
              <a:rPr lang="en-US" sz="4000" i="1" dirty="0" err="1"/>
              <a:t>mạng</a:t>
            </a:r>
            <a:r>
              <a:rPr lang="en-US" sz="4000" i="1" dirty="0"/>
              <a:t>.</a:t>
            </a:r>
            <a:endParaRPr lang="vi-VN" sz="4000" dirty="0"/>
          </a:p>
          <a:p>
            <a:pPr lvl="0"/>
            <a:r>
              <a:rPr lang="en-US" sz="4000" i="1" dirty="0"/>
              <a:t>- </a:t>
            </a:r>
            <a:r>
              <a:rPr lang="en-US" sz="4000" i="1" dirty="0" err="1"/>
              <a:t>Ngoài</a:t>
            </a:r>
            <a:r>
              <a:rPr lang="en-US" sz="4000" i="1" dirty="0"/>
              <a:t> </a:t>
            </a:r>
            <a:r>
              <a:rPr lang="en-US" sz="4000" i="1" dirty="0" err="1"/>
              <a:t>ra</a:t>
            </a:r>
            <a:r>
              <a:rPr lang="en-US" sz="4000" i="1" dirty="0"/>
              <a:t>, </a:t>
            </a:r>
            <a:r>
              <a:rPr lang="en-US" sz="4000" i="1" dirty="0" err="1"/>
              <a:t>nó</a:t>
            </a:r>
            <a:r>
              <a:rPr lang="en-US" sz="4000" i="1" dirty="0"/>
              <a:t> </a:t>
            </a:r>
            <a:r>
              <a:rPr lang="en-US" sz="4000" i="1" dirty="0" err="1"/>
              <a:t>còn</a:t>
            </a:r>
            <a:r>
              <a:rPr lang="en-US" sz="4000" i="1" dirty="0"/>
              <a:t> </a:t>
            </a:r>
            <a:r>
              <a:rPr lang="en-US" sz="4000" i="1" dirty="0" err="1"/>
              <a:t>gây</a:t>
            </a:r>
            <a:r>
              <a:rPr lang="en-US" sz="4000" i="1" dirty="0"/>
              <a:t> </a:t>
            </a:r>
            <a:r>
              <a:rPr lang="en-US" sz="4000" i="1" dirty="0" err="1"/>
              <a:t>thiệt</a:t>
            </a:r>
            <a:r>
              <a:rPr lang="en-US" sz="4000" i="1" dirty="0"/>
              <a:t> </a:t>
            </a:r>
            <a:r>
              <a:rPr lang="en-US" sz="4000" i="1" dirty="0" err="1"/>
              <a:t>hại</a:t>
            </a:r>
            <a:r>
              <a:rPr lang="en-US" sz="4000" i="1" dirty="0"/>
              <a:t> </a:t>
            </a:r>
            <a:r>
              <a:rPr lang="en-US" sz="4000" i="1" dirty="0" err="1"/>
              <a:t>về</a:t>
            </a:r>
            <a:r>
              <a:rPr lang="en-US" sz="4000" i="1" dirty="0"/>
              <a:t> </a:t>
            </a:r>
            <a:r>
              <a:rPr lang="en-US" sz="4000" i="1" dirty="0" err="1"/>
              <a:t>vật</a:t>
            </a:r>
            <a:r>
              <a:rPr lang="en-US" sz="4000" i="1" dirty="0"/>
              <a:t> </a:t>
            </a:r>
            <a:r>
              <a:rPr lang="en-US" sz="4000" i="1" dirty="0" err="1"/>
              <a:t>chất</a:t>
            </a:r>
            <a:r>
              <a:rPr lang="en-US" sz="4000" i="1" dirty="0"/>
              <a:t> </a:t>
            </a:r>
            <a:r>
              <a:rPr lang="en-US" sz="4000" i="1" dirty="0" err="1"/>
              <a:t>của</a:t>
            </a:r>
            <a:r>
              <a:rPr lang="en-US" sz="4000" i="1" dirty="0"/>
              <a:t> </a:t>
            </a:r>
            <a:r>
              <a:rPr lang="en-US" sz="4000" i="1" dirty="0" err="1"/>
              <a:t>cá</a:t>
            </a:r>
            <a:r>
              <a:rPr lang="en-US" sz="4000" i="1" dirty="0"/>
              <a:t> </a:t>
            </a:r>
            <a:r>
              <a:rPr lang="en-US" sz="4000" i="1" dirty="0" err="1"/>
              <a:t>nhân</a:t>
            </a:r>
            <a:r>
              <a:rPr lang="en-US" sz="4000" i="1" dirty="0"/>
              <a:t> </a:t>
            </a:r>
            <a:r>
              <a:rPr lang="en-US" sz="4000" i="1" dirty="0" err="1"/>
              <a:t>và</a:t>
            </a:r>
            <a:r>
              <a:rPr lang="en-US" sz="4000" i="1" dirty="0"/>
              <a:t> </a:t>
            </a:r>
            <a:r>
              <a:rPr lang="en-US" sz="4000" i="1" dirty="0" err="1"/>
              <a:t>cộng</a:t>
            </a:r>
            <a:r>
              <a:rPr lang="en-US" sz="4000" i="1" dirty="0"/>
              <a:t> </a:t>
            </a:r>
            <a:r>
              <a:rPr lang="en-US" sz="4000" i="1" dirty="0" err="1"/>
              <a:t>đồng</a:t>
            </a:r>
            <a:r>
              <a:rPr lang="en-US" sz="4000" i="1" dirty="0"/>
              <a:t>; </a:t>
            </a:r>
            <a:r>
              <a:rPr lang="en-US" sz="4000" i="1" dirty="0" err="1"/>
              <a:t>gây</a:t>
            </a:r>
            <a:r>
              <a:rPr lang="en-US" sz="4000" i="1" dirty="0"/>
              <a:t> </a:t>
            </a:r>
            <a:r>
              <a:rPr lang="en-US" sz="4000" i="1" dirty="0" err="1"/>
              <a:t>thiệt</a:t>
            </a:r>
            <a:r>
              <a:rPr lang="en-US" sz="4000" i="1" dirty="0"/>
              <a:t> </a:t>
            </a:r>
            <a:r>
              <a:rPr lang="en-US" sz="4000" i="1" dirty="0" err="1"/>
              <a:t>hại</a:t>
            </a:r>
            <a:r>
              <a:rPr lang="en-US" sz="4000" i="1" dirty="0"/>
              <a:t> </a:t>
            </a:r>
            <a:r>
              <a:rPr lang="en-US" sz="4000" i="1" dirty="0" err="1"/>
              <a:t>và</a:t>
            </a:r>
            <a:r>
              <a:rPr lang="en-US" sz="4000" i="1" dirty="0"/>
              <a:t> </a:t>
            </a:r>
            <a:r>
              <a:rPr lang="en-US" sz="4000" i="1" dirty="0" err="1"/>
              <a:t>ảnh</a:t>
            </a:r>
            <a:r>
              <a:rPr lang="en-US" sz="4000" i="1" dirty="0"/>
              <a:t> </a:t>
            </a:r>
            <a:r>
              <a:rPr lang="en-US" sz="4000" i="1" dirty="0" err="1"/>
              <a:t>hưởng</a:t>
            </a:r>
            <a:r>
              <a:rPr lang="en-US" sz="4000" i="1" dirty="0"/>
              <a:t> </a:t>
            </a:r>
            <a:r>
              <a:rPr lang="en-US" sz="4000" i="1" dirty="0" err="1"/>
              <a:t>tiêu</a:t>
            </a:r>
            <a:r>
              <a:rPr lang="en-US" sz="4000" i="1" dirty="0"/>
              <a:t> </a:t>
            </a:r>
            <a:r>
              <a:rPr lang="en-US" sz="4000" i="1" dirty="0" err="1"/>
              <a:t>cực</a:t>
            </a:r>
            <a:r>
              <a:rPr lang="en-US" sz="4000" i="1" dirty="0"/>
              <a:t> </a:t>
            </a:r>
            <a:r>
              <a:rPr lang="en-US" sz="4000" i="1" dirty="0" err="1"/>
              <a:t>đến</a:t>
            </a:r>
            <a:r>
              <a:rPr lang="en-US" sz="4000" i="1" dirty="0"/>
              <a:t> </a:t>
            </a:r>
            <a:r>
              <a:rPr lang="en-US" sz="4000" i="1" dirty="0" err="1"/>
              <a:t>nền</a:t>
            </a:r>
            <a:r>
              <a:rPr lang="en-US" sz="4000" i="1" dirty="0"/>
              <a:t> </a:t>
            </a:r>
            <a:r>
              <a:rPr lang="en-US" sz="4000" i="1" dirty="0" err="1"/>
              <a:t>kinh</a:t>
            </a:r>
            <a:r>
              <a:rPr lang="en-US" sz="4000" i="1" dirty="0"/>
              <a:t> </a:t>
            </a:r>
            <a:r>
              <a:rPr lang="en-US" sz="4000" i="1" dirty="0" err="1"/>
              <a:t>tế</a:t>
            </a:r>
            <a:r>
              <a:rPr lang="en-US" sz="4000" i="1" dirty="0"/>
              <a:t> </a:t>
            </a:r>
            <a:r>
              <a:rPr lang="en-US" sz="4000" i="1" dirty="0" err="1"/>
              <a:t>của</a:t>
            </a:r>
            <a:r>
              <a:rPr lang="en-US" sz="4000" i="1" dirty="0"/>
              <a:t> </a:t>
            </a:r>
            <a:r>
              <a:rPr lang="en-US" sz="4000" i="1" dirty="0" err="1"/>
              <a:t>các</a:t>
            </a:r>
            <a:r>
              <a:rPr lang="en-US" sz="4000" i="1" dirty="0"/>
              <a:t> </a:t>
            </a:r>
            <a:r>
              <a:rPr lang="en-US" sz="4000" i="1" dirty="0" err="1"/>
              <a:t>nước</a:t>
            </a:r>
            <a:r>
              <a:rPr lang="en-US" sz="4000" i="1" dirty="0"/>
              <a:t>.</a:t>
            </a:r>
            <a:endParaRPr lang="vi-VN" sz="4000" dirty="0"/>
          </a:p>
        </p:txBody>
      </p:sp>
    </p:spTree>
    <p:extLst>
      <p:ext uri="{BB962C8B-B14F-4D97-AF65-F5344CB8AC3E}">
        <p14:creationId xmlns:p14="http://schemas.microsoft.com/office/powerpoint/2010/main" val="4353004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030900" y="2294594"/>
            <a:ext cx="6152195" cy="195252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3. </a:t>
            </a:r>
            <a:r>
              <a:rPr lang="en-US" sz="3600" b="1" dirty="0" smtClean="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Cách</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ứng</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phó</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với</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các</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tình</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huống</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nguy</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hiểm</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từ</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thiên</a:t>
            </a:r>
            <a:r>
              <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rPr>
              <a:t> </a:t>
            </a:r>
            <a:r>
              <a:rPr lang="en-US" sz="3600" b="1" dirty="0" err="1" smtClean="0">
                <a:solidFill>
                  <a:srgbClr val="0000FF"/>
                </a:solidFill>
                <a:latin typeface="Times New Roman" panose="02020603050405020304" pitchFamily="18" charset="0"/>
                <a:ea typeface="Tahoma" pitchFamily="34" charset="0"/>
                <a:cs typeface="Times New Roman" panose="02020603050405020304" pitchFamily="18" charset="0"/>
              </a:rPr>
              <a:t>nhiên</a:t>
            </a:r>
            <a:endParaRPr lang="en-US" sz="3600" b="1" dirty="0" smtClean="0">
              <a:solidFill>
                <a:srgbClr val="0000FF"/>
              </a:solidFill>
              <a:latin typeface="Times New Roman" panose="02020603050405020304" pitchFamily="18" charset="0"/>
              <a:ea typeface="Tahoma" pitchFamily="34" charset="0"/>
              <a:cs typeface="Times New Roman" panose="02020603050405020304" pitchFamily="18"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4006687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1033760" y="0"/>
            <a:ext cx="1158240" cy="1048385"/>
          </a:xfrm>
          <a:prstGeom prst="rect">
            <a:avLst/>
          </a:prstGeom>
          <a:noFill/>
          <a:ln>
            <a:noFill/>
          </a:ln>
        </p:spPr>
      </p:pic>
      <p:sp>
        <p:nvSpPr>
          <p:cNvPr id="16" name="Slide Number Placeholder 1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16</a:t>
            </a:fld>
            <a:endParaRPr lang="en-US" altLang="en-US">
              <a:solidFill>
                <a:prstClr val="black">
                  <a:tint val="75000"/>
                </a:prstClr>
              </a:solidFill>
            </a:endParaRPr>
          </a:p>
        </p:txBody>
      </p:sp>
      <p:sp>
        <p:nvSpPr>
          <p:cNvPr id="18" name="Double Wave 17"/>
          <p:cNvSpPr/>
          <p:nvPr/>
        </p:nvSpPr>
        <p:spPr>
          <a:xfrm>
            <a:off x="1648496" y="189338"/>
            <a:ext cx="8023538" cy="1265971"/>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FF00"/>
                </a:solidFill>
                <a:latin typeface="Tahoma" pitchFamily="34" charset="0"/>
                <a:ea typeface="Tahoma" pitchFamily="34" charset="0"/>
                <a:cs typeface="Tahoma" pitchFamily="34" charset="0"/>
              </a:rPr>
              <a:t>TRÒ CHƠI</a:t>
            </a:r>
          </a:p>
          <a:p>
            <a:pPr algn="ctr"/>
            <a:r>
              <a:rPr lang="en-US" sz="2400" b="1" smtClean="0">
                <a:solidFill>
                  <a:srgbClr val="FFFF00"/>
                </a:solidFill>
                <a:latin typeface="Tahoma" pitchFamily="34" charset="0"/>
                <a:ea typeface="Tahoma" pitchFamily="34" charset="0"/>
                <a:cs typeface="Tahoma" pitchFamily="34" charset="0"/>
              </a:rPr>
              <a:t>“ĐÓNG VAI - XỬ LÍ TÌNH HUỐNG”</a:t>
            </a:r>
            <a:endParaRPr lang="vi-VN" sz="2400" b="1">
              <a:solidFill>
                <a:srgbClr val="FFFF00"/>
              </a:solidFill>
              <a:latin typeface="Tahoma" pitchFamily="34" charset="0"/>
              <a:ea typeface="Tahoma" pitchFamily="34" charset="0"/>
              <a:cs typeface="Tahoma" pitchFamily="34" charset="0"/>
            </a:endParaRPr>
          </a:p>
        </p:txBody>
      </p:sp>
      <p:sp>
        <p:nvSpPr>
          <p:cNvPr id="19" name="Rectangle 18"/>
          <p:cNvSpPr/>
          <p:nvPr/>
        </p:nvSpPr>
        <p:spPr>
          <a:xfrm>
            <a:off x="6426558" y="1618009"/>
            <a:ext cx="5499279" cy="5170646"/>
          </a:xfrm>
          <a:prstGeom prst="rect">
            <a:avLst/>
          </a:prstGeom>
          <a:solidFill>
            <a:schemeClr val="accent6">
              <a:lumMod val="40000"/>
              <a:lumOff val="60000"/>
            </a:schemeClr>
          </a:solidFill>
        </p:spPr>
        <p:txBody>
          <a:bodyPr wrap="square">
            <a:spAutoFit/>
          </a:bodyPr>
          <a:lstStyle/>
          <a:p>
            <a:r>
              <a:rPr lang="en-US" sz="2200" i="1" dirty="0">
                <a:solidFill>
                  <a:schemeClr val="accent1"/>
                </a:solidFill>
                <a:latin typeface="Tahoma" pitchFamily="34" charset="0"/>
                <a:ea typeface="Tahoma" pitchFamily="34" charset="0"/>
                <a:cs typeface="Tahoma" pitchFamily="34" charset="0"/>
              </a:rPr>
              <a:t>+ </a:t>
            </a:r>
            <a:r>
              <a:rPr lang="en-US" sz="2200" i="1" dirty="0" err="1" smtClean="0">
                <a:solidFill>
                  <a:schemeClr val="accent1"/>
                </a:solidFill>
                <a:latin typeface="Tahoma" pitchFamily="34" charset="0"/>
                <a:ea typeface="Tahoma" pitchFamily="34" charset="0"/>
                <a:cs typeface="Tahoma" pitchFamily="34" charset="0"/>
              </a:rPr>
              <a:t>Đội</a:t>
            </a:r>
            <a:r>
              <a:rPr lang="en-US" sz="2200" i="1" dirty="0" smtClean="0">
                <a:solidFill>
                  <a:schemeClr val="accent1"/>
                </a:solidFill>
                <a:latin typeface="Tahoma" pitchFamily="34" charset="0"/>
                <a:ea typeface="Tahoma" pitchFamily="34" charset="0"/>
                <a:cs typeface="Tahoma" pitchFamily="34" charset="0"/>
              </a:rPr>
              <a:t> </a:t>
            </a:r>
            <a:r>
              <a:rPr lang="en-US" sz="2200" i="1" dirty="0" err="1" smtClean="0">
                <a:solidFill>
                  <a:schemeClr val="accent1"/>
                </a:solidFill>
                <a:latin typeface="Tahoma" pitchFamily="34" charset="0"/>
                <a:ea typeface="Tahoma" pitchFamily="34" charset="0"/>
                <a:cs typeface="Tahoma" pitchFamily="34" charset="0"/>
              </a:rPr>
              <a:t>Xanh</a:t>
            </a:r>
            <a:r>
              <a:rPr lang="en-US" sz="2200" i="1" dirty="0" smtClean="0">
                <a:solidFill>
                  <a:schemeClr val="accent1"/>
                </a:solidFill>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Tình</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huống</a:t>
            </a:r>
            <a:r>
              <a:rPr lang="en-US" sz="2200" i="1" dirty="0">
                <a:latin typeface="Tahoma" pitchFamily="34" charset="0"/>
                <a:ea typeface="Tahoma" pitchFamily="34" charset="0"/>
                <a:cs typeface="Tahoma" pitchFamily="34" charset="0"/>
              </a:rPr>
              <a:t> 1: </a:t>
            </a:r>
            <a:r>
              <a:rPr lang="en-US" sz="2200" i="1" dirty="0" err="1">
                <a:latin typeface="Tahoma" pitchFamily="34" charset="0"/>
                <a:ea typeface="Tahoma" pitchFamily="34" charset="0"/>
                <a:cs typeface="Tahoma" pitchFamily="34" charset="0"/>
              </a:rPr>
              <a:t>Hạnh</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đang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xem</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chương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trình</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ti</a:t>
            </a:r>
            <a:r>
              <a:rPr lang="en-US" sz="2200" i="1" dirty="0">
                <a:latin typeface="Tahoma" pitchFamily="34" charset="0"/>
                <a:ea typeface="Tahoma" pitchFamily="34" charset="0"/>
                <a:cs typeface="Tahoma" pitchFamily="34" charset="0"/>
              </a:rPr>
              <a:t> vi </a:t>
            </a:r>
            <a:r>
              <a:rPr lang="en-US" sz="2200" i="1" dirty="0" err="1">
                <a:latin typeface="Tahoma" pitchFamily="34" charset="0"/>
                <a:ea typeface="Tahoma" pitchFamily="34" charset="0"/>
                <a:cs typeface="Tahoma" pitchFamily="34" charset="0"/>
              </a:rPr>
              <a:t>yêu</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thích</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thì</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trời</a:t>
            </a:r>
            <a:r>
              <a:rPr lang="en-US" sz="2200" i="1" dirty="0">
                <a:latin typeface="Tahoma" pitchFamily="34" charset="0"/>
                <a:ea typeface="Tahoma" pitchFamily="34" charset="0"/>
                <a:cs typeface="Tahoma" pitchFamily="34" charset="0"/>
              </a:rPr>
              <a:t> </a:t>
            </a:r>
            <a:r>
              <a:rPr lang="en-US" sz="2200" i="1" dirty="0" err="1" smtClean="0">
                <a:latin typeface="Tahoma" pitchFamily="34" charset="0"/>
                <a:ea typeface="Tahoma" pitchFamily="34" charset="0"/>
                <a:cs typeface="Tahoma" pitchFamily="34" charset="0"/>
              </a:rPr>
              <a:t>bỗng</a:t>
            </a:r>
            <a:r>
              <a:rPr lang="en-US" sz="2200" i="1" dirty="0" smtClean="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nổi</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cơn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dông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mây</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đen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ùn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ùn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kéo</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đến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sắm</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chớp</a:t>
            </a:r>
            <a:r>
              <a:rPr lang="en-US" sz="2200" i="1" dirty="0">
                <a:latin typeface="Tahoma" pitchFamily="34" charset="0"/>
                <a:ea typeface="Tahoma" pitchFamily="34" charset="0"/>
                <a:cs typeface="Tahoma" pitchFamily="34" charset="0"/>
              </a:rPr>
              <a:t> </a:t>
            </a:r>
            <a:r>
              <a:rPr lang="en-US" sz="2200" i="1" dirty="0" err="1" smtClean="0">
                <a:latin typeface="Tahoma" pitchFamily="34" charset="0"/>
                <a:ea typeface="Tahoma" pitchFamily="34" charset="0"/>
                <a:cs typeface="Tahoma" pitchFamily="34" charset="0"/>
              </a:rPr>
              <a:t>đùng</a:t>
            </a:r>
            <a:r>
              <a:rPr lang="en-US" sz="2200" i="1" dirty="0" smtClean="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đùng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trời</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mưa</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tâm</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tã</a:t>
            </a:r>
            <a:r>
              <a:rPr lang="en-US" sz="2200" i="1" dirty="0" smtClean="0">
                <a:latin typeface="Tahoma" pitchFamily="34" charset="0"/>
                <a:ea typeface="Tahoma" pitchFamily="34" charset="0"/>
                <a:cs typeface="Tahoma" pitchFamily="34" charset="0"/>
              </a:rPr>
              <a:t>.</a:t>
            </a:r>
          </a:p>
          <a:p>
            <a:endParaRPr lang="vi-VN" sz="2200" dirty="0">
              <a:latin typeface="Tahoma" pitchFamily="34" charset="0"/>
              <a:ea typeface="Tahoma" pitchFamily="34" charset="0"/>
              <a:cs typeface="Tahoma" pitchFamily="34" charset="0"/>
            </a:endParaRPr>
          </a:p>
          <a:p>
            <a:r>
              <a:rPr lang="en-US" sz="2200" i="1" dirty="0">
                <a:latin typeface="Tahoma" pitchFamily="34" charset="0"/>
                <a:ea typeface="Tahoma" pitchFamily="34" charset="0"/>
                <a:cs typeface="Tahoma" pitchFamily="34" charset="0"/>
              </a:rPr>
              <a:t>+ </a:t>
            </a:r>
            <a:r>
              <a:rPr lang="en-US" sz="2200" i="1" dirty="0" err="1" smtClean="0">
                <a:solidFill>
                  <a:srgbClr val="FF0000"/>
                </a:solidFill>
                <a:latin typeface="Tahoma" pitchFamily="34" charset="0"/>
                <a:ea typeface="Tahoma" pitchFamily="34" charset="0"/>
                <a:cs typeface="Tahoma" pitchFamily="34" charset="0"/>
              </a:rPr>
              <a:t>Đội</a:t>
            </a:r>
            <a:r>
              <a:rPr lang="en-US" sz="2200" i="1" dirty="0" smtClean="0">
                <a:solidFill>
                  <a:srgbClr val="FF0000"/>
                </a:solidFill>
                <a:latin typeface="Tahoma" pitchFamily="34" charset="0"/>
                <a:ea typeface="Tahoma" pitchFamily="34" charset="0"/>
                <a:cs typeface="Tahoma" pitchFamily="34" charset="0"/>
              </a:rPr>
              <a:t>  </a:t>
            </a:r>
            <a:r>
              <a:rPr lang="en-US" sz="2200" i="1" dirty="0" err="1" smtClean="0">
                <a:solidFill>
                  <a:srgbClr val="FF0000"/>
                </a:solidFill>
                <a:latin typeface="Tahoma" pitchFamily="34" charset="0"/>
                <a:ea typeface="Tahoma" pitchFamily="34" charset="0"/>
                <a:cs typeface="Tahoma" pitchFamily="34" charset="0"/>
              </a:rPr>
              <a:t>Đỏ</a:t>
            </a:r>
            <a:r>
              <a:rPr lang="en-US" sz="2200" i="1" dirty="0" smtClean="0">
                <a:solidFill>
                  <a:srgbClr val="FF0000"/>
                </a:solidFill>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Tình</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huống</a:t>
            </a:r>
            <a:r>
              <a:rPr lang="en-US" sz="2200" i="1" dirty="0">
                <a:latin typeface="Tahoma" pitchFamily="34" charset="0"/>
                <a:ea typeface="Tahoma" pitchFamily="34" charset="0"/>
                <a:cs typeface="Tahoma" pitchFamily="34" charset="0"/>
              </a:rPr>
              <a:t> 2: </a:t>
            </a:r>
            <a:r>
              <a:rPr lang="en-US" sz="2200" i="1" dirty="0" err="1">
                <a:latin typeface="Tahoma" pitchFamily="34" charset="0"/>
                <a:ea typeface="Tahoma" pitchFamily="34" charset="0"/>
                <a:cs typeface="Tahoma" pitchFamily="34" charset="0"/>
              </a:rPr>
              <a:t>Tà</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Nua</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là</a:t>
            </a:r>
            <a:r>
              <a:rPr lang="en-US" sz="2200" i="1" dirty="0">
                <a:latin typeface="Tahoma" pitchFamily="34" charset="0"/>
                <a:ea typeface="Tahoma" pitchFamily="34" charset="0"/>
                <a:cs typeface="Tahoma" pitchFamily="34" charset="0"/>
              </a:rPr>
              <a:t> con </a:t>
            </a:r>
            <a:r>
              <a:rPr lang="en-US" sz="2200" i="1" dirty="0" err="1">
                <a:latin typeface="Tahoma" pitchFamily="34" charset="0"/>
                <a:ea typeface="Tahoma" pitchFamily="34" charset="0"/>
                <a:cs typeface="Tahoma" pitchFamily="34" charset="0"/>
              </a:rPr>
              <a:t>suối</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duy</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nhất</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chảy</a:t>
            </a:r>
            <a:r>
              <a:rPr lang="en-US" sz="2200" i="1" dirty="0">
                <a:latin typeface="Tahoma" pitchFamily="34" charset="0"/>
                <a:ea typeface="Tahoma" pitchFamily="34" charset="0"/>
                <a:cs typeface="Tahoma" pitchFamily="34" charset="0"/>
              </a:rPr>
              <a:t> qua </a:t>
            </a:r>
            <a:r>
              <a:rPr lang="en-US" sz="2200" i="1" dirty="0" err="1">
                <a:latin typeface="Tahoma" pitchFamily="34" charset="0"/>
                <a:ea typeface="Tahoma" pitchFamily="34" charset="0"/>
                <a:cs typeface="Tahoma" pitchFamily="34" charset="0"/>
              </a:rPr>
              <a:t>khe</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núi</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dẫn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đến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Trường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Trung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học</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cơ</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sở</a:t>
            </a:r>
            <a:r>
              <a:rPr lang="en-US" sz="2200" i="1" dirty="0">
                <a:latin typeface="Tahoma" pitchFamily="34" charset="0"/>
                <a:ea typeface="Tahoma" pitchFamily="34" charset="0"/>
                <a:cs typeface="Tahoma" pitchFamily="34" charset="0"/>
              </a:rPr>
              <a:t> X. </a:t>
            </a:r>
            <a:r>
              <a:rPr lang="en-US" sz="2200" i="1" dirty="0" err="1">
                <a:latin typeface="Tahoma" pitchFamily="34" charset="0"/>
                <a:ea typeface="Tahoma" pitchFamily="34" charset="0"/>
                <a:cs typeface="Tahoma" pitchFamily="34" charset="0"/>
              </a:rPr>
              <a:t>Trên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đường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Phương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đi</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học</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thi</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thấy</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nước</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suối</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dâng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cao</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sau</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trận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lũ</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đêm</a:t>
            </a:r>
            <a:r>
              <a:rPr lang="en-US" sz="2200" i="1" dirty="0">
                <a:latin typeface="Tahoma" pitchFamily="34" charset="0"/>
                <a:ea typeface="Tahoma" pitchFamily="34" charset="0"/>
                <a:cs typeface="Tahoma" pitchFamily="34" charset="0"/>
              </a:rPr>
              <a:t> qua</a:t>
            </a:r>
            <a:r>
              <a:rPr lang="en-US" sz="2200" i="1" dirty="0" smtClean="0">
                <a:latin typeface="Tahoma" pitchFamily="34" charset="0"/>
                <a:ea typeface="Tahoma" pitchFamily="34" charset="0"/>
                <a:cs typeface="Tahoma" pitchFamily="34" charset="0"/>
              </a:rPr>
              <a:t>.</a:t>
            </a:r>
          </a:p>
          <a:p>
            <a:endParaRPr lang="vi-VN" sz="2200" dirty="0">
              <a:latin typeface="Tahoma" pitchFamily="34" charset="0"/>
              <a:ea typeface="Tahoma" pitchFamily="34" charset="0"/>
              <a:cs typeface="Tahoma" pitchFamily="34" charset="0"/>
            </a:endParaRPr>
          </a:p>
          <a:p>
            <a:r>
              <a:rPr lang="en-US" sz="2200" i="1" dirty="0">
                <a:latin typeface="Tahoma" pitchFamily="34" charset="0"/>
                <a:ea typeface="Tahoma" pitchFamily="34" charset="0"/>
                <a:cs typeface="Tahoma" pitchFamily="34" charset="0"/>
              </a:rPr>
              <a:t>+ </a:t>
            </a:r>
            <a:r>
              <a:rPr lang="en-US" sz="2200" b="1" i="1" dirty="0" err="1" smtClean="0">
                <a:solidFill>
                  <a:srgbClr val="FFFF00"/>
                </a:solidFill>
                <a:latin typeface="Tahoma" pitchFamily="34" charset="0"/>
                <a:ea typeface="Tahoma" pitchFamily="34" charset="0"/>
                <a:cs typeface="Tahoma" pitchFamily="34" charset="0"/>
              </a:rPr>
              <a:t>Đội</a:t>
            </a:r>
            <a:r>
              <a:rPr lang="en-US" sz="2200" b="1" i="1" dirty="0" smtClean="0">
                <a:solidFill>
                  <a:srgbClr val="FFFF00"/>
                </a:solidFill>
                <a:latin typeface="Tahoma" pitchFamily="34" charset="0"/>
                <a:ea typeface="Tahoma" pitchFamily="34" charset="0"/>
                <a:cs typeface="Tahoma" pitchFamily="34" charset="0"/>
              </a:rPr>
              <a:t> </a:t>
            </a:r>
            <a:r>
              <a:rPr lang="en-US" sz="2200" b="1" i="1" dirty="0" err="1" smtClean="0">
                <a:solidFill>
                  <a:srgbClr val="FFFF00"/>
                </a:solidFill>
                <a:latin typeface="Tahoma" pitchFamily="34" charset="0"/>
                <a:ea typeface="Tahoma" pitchFamily="34" charset="0"/>
                <a:cs typeface="Tahoma" pitchFamily="34" charset="0"/>
              </a:rPr>
              <a:t>Vàng</a:t>
            </a:r>
            <a:r>
              <a:rPr lang="en-US" sz="2200" b="1" i="1" dirty="0" smtClean="0">
                <a:solidFill>
                  <a:srgbClr val="FFFF00"/>
                </a:solidFill>
                <a:latin typeface="Tahoma" pitchFamily="34" charset="0"/>
                <a:ea typeface="Tahoma" pitchFamily="34" charset="0"/>
                <a:cs typeface="Tahoma" pitchFamily="34" charset="0"/>
              </a:rPr>
              <a:t>: </a:t>
            </a:r>
            <a:r>
              <a:rPr lang="en-US" sz="2200" i="1" dirty="0" err="1" smtClean="0">
                <a:latin typeface="Tahoma" pitchFamily="34" charset="0"/>
                <a:ea typeface="Tahoma" pitchFamily="34" charset="0"/>
                <a:cs typeface="Tahoma" pitchFamily="34" charset="0"/>
              </a:rPr>
              <a:t>Tình</a:t>
            </a:r>
            <a:r>
              <a:rPr lang="en-US" sz="2200" i="1" dirty="0" smtClean="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huống</a:t>
            </a:r>
            <a:r>
              <a:rPr lang="en-US" sz="2200" i="1" dirty="0">
                <a:latin typeface="Tahoma" pitchFamily="34" charset="0"/>
                <a:ea typeface="Tahoma" pitchFamily="34" charset="0"/>
                <a:cs typeface="Tahoma" pitchFamily="34" charset="0"/>
              </a:rPr>
              <a:t> 3: </a:t>
            </a:r>
            <a:r>
              <a:rPr lang="en-US" sz="2200" i="1" dirty="0" err="1">
                <a:latin typeface="Tahoma" pitchFamily="34" charset="0"/>
                <a:ea typeface="Tahoma" pitchFamily="34" charset="0"/>
                <a:cs typeface="Tahoma" pitchFamily="34" charset="0"/>
              </a:rPr>
              <a:t>Tâm</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đi</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kiếm</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củi</a:t>
            </a:r>
            <a:r>
              <a:rPr lang="en-US" sz="2200" i="1" dirty="0">
                <a:latin typeface="Tahoma" pitchFamily="34" charset="0"/>
                <a:ea typeface="Tahoma" pitchFamily="34" charset="0"/>
                <a:cs typeface="Tahoma" pitchFamily="34" charset="0"/>
              </a:rPr>
              <a:t> qua </a:t>
            </a:r>
            <a:r>
              <a:rPr lang="en-US" sz="2200" i="1" dirty="0" err="1">
                <a:latin typeface="Tahoma" pitchFamily="34" charset="0"/>
                <a:ea typeface="Tahoma" pitchFamily="34" charset="0"/>
                <a:cs typeface="Tahoma" pitchFamily="34" charset="0"/>
              </a:rPr>
              <a:t>sườn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dốc</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đang</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bị</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sạt</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lở</a:t>
            </a:r>
            <a:r>
              <a:rPr lang="en-US" sz="2200" i="1" dirty="0">
                <a:latin typeface="Tahoma" pitchFamily="34" charset="0"/>
                <a:ea typeface="Tahoma" pitchFamily="34" charset="0"/>
                <a:cs typeface="Tahoma" pitchFamily="34" charset="0"/>
              </a:rPr>
              <a:t> </a:t>
            </a:r>
            <a:r>
              <a:rPr lang="en-US" sz="2200" i="1" dirty="0">
                <a:latin typeface="Tahoma" pitchFamily="34" charset="0"/>
                <a:ea typeface="Tahoma" pitchFamily="34" charset="0"/>
                <a:cs typeface="Tahoma" pitchFamily="34" charset="0"/>
              </a:rPr>
              <a:t>d</a:t>
            </a:r>
            <a:r>
              <a:rPr lang="en-US" sz="2200" i="1" dirty="0" smtClean="0">
                <a:latin typeface="Tahoma" pitchFamily="34" charset="0"/>
                <a:ea typeface="Tahoma" pitchFamily="34" charset="0"/>
                <a:cs typeface="Tahoma" pitchFamily="34" charset="0"/>
              </a:rPr>
              <a:t>o </a:t>
            </a:r>
            <a:r>
              <a:rPr lang="en-US" sz="2200" i="1" dirty="0" err="1">
                <a:latin typeface="Tahoma" pitchFamily="34" charset="0"/>
                <a:ea typeface="Tahoma" pitchFamily="34" charset="0"/>
                <a:cs typeface="Tahoma" pitchFamily="34" charset="0"/>
              </a:rPr>
              <a:t>sau</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trận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mưa</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bão</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lớn</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kéo</a:t>
            </a:r>
            <a:r>
              <a:rPr lang="en-US" sz="2200" i="1" dirty="0">
                <a:latin typeface="Tahoma" pitchFamily="34" charset="0"/>
                <a:ea typeface="Tahoma" pitchFamily="34" charset="0"/>
                <a:cs typeface="Tahoma" pitchFamily="34" charset="0"/>
              </a:rPr>
              <a:t> </a:t>
            </a:r>
            <a:r>
              <a:rPr lang="en-US" sz="2200" i="1" dirty="0" err="1">
                <a:latin typeface="Tahoma" pitchFamily="34" charset="0"/>
                <a:ea typeface="Tahoma" pitchFamily="34" charset="0"/>
                <a:cs typeface="Tahoma" pitchFamily="34" charset="0"/>
              </a:rPr>
              <a:t>đài</a:t>
            </a:r>
            <a:r>
              <a:rPr lang="en-US" sz="2200" i="1" dirty="0">
                <a:latin typeface="Tahoma" pitchFamily="34" charset="0"/>
                <a:ea typeface="Tahoma" pitchFamily="34" charset="0"/>
                <a:cs typeface="Tahoma" pitchFamily="34" charset="0"/>
              </a:rPr>
              <a:t>.</a:t>
            </a:r>
            <a:endParaRPr lang="vi-VN" sz="2200" dirty="0">
              <a:latin typeface="Tahoma" pitchFamily="34" charset="0"/>
              <a:ea typeface="Tahoma" pitchFamily="34" charset="0"/>
              <a:cs typeface="Tahoma" pitchFamily="34" charset="0"/>
            </a:endParaRPr>
          </a:p>
        </p:txBody>
      </p:sp>
      <p:sp>
        <p:nvSpPr>
          <p:cNvPr id="26" name="Rectangle 25"/>
          <p:cNvSpPr/>
          <p:nvPr/>
        </p:nvSpPr>
        <p:spPr>
          <a:xfrm>
            <a:off x="122351" y="1783291"/>
            <a:ext cx="6214054" cy="4493538"/>
          </a:xfrm>
          <a:prstGeom prst="rect">
            <a:avLst/>
          </a:prstGeom>
          <a:solidFill>
            <a:srgbClr val="FFFF00"/>
          </a:solidFill>
        </p:spPr>
        <p:txBody>
          <a:bodyPr wrap="square">
            <a:spAutoFit/>
          </a:bodyPr>
          <a:lstStyle/>
          <a:p>
            <a:pPr algn="ctr"/>
            <a:r>
              <a:rPr lang="en-US" sz="2200" b="1" u="sng" smtClean="0">
                <a:latin typeface="Tahoma" pitchFamily="34" charset="0"/>
                <a:ea typeface="Tahoma" pitchFamily="34" charset="0"/>
                <a:cs typeface="Tahoma" pitchFamily="34" charset="0"/>
              </a:rPr>
              <a:t>LUẬT CHƠI</a:t>
            </a:r>
          </a:p>
          <a:p>
            <a:r>
              <a:rPr lang="en-US" sz="2200" smtClean="0">
                <a:latin typeface="Tahoma" pitchFamily="34" charset="0"/>
                <a:ea typeface="Tahoma" pitchFamily="34" charset="0"/>
                <a:cs typeface="Tahoma" pitchFamily="34" charset="0"/>
              </a:rPr>
              <a:t>-   Lớp chia thành 3 đội chơi: Xanh – Đỏ -  Vàng.</a:t>
            </a:r>
          </a:p>
          <a:p>
            <a:pPr marL="285750" indent="-285750">
              <a:buFontTx/>
              <a:buChar char="-"/>
            </a:pPr>
            <a:r>
              <a:rPr lang="en-US" sz="2200" smtClean="0">
                <a:latin typeface="Tahoma" pitchFamily="34" charset="0"/>
                <a:ea typeface="Tahoma" pitchFamily="34" charset="0"/>
                <a:cs typeface="Tahoma" pitchFamily="34" charset="0"/>
              </a:rPr>
              <a:t>Mỗi đội chơi sẽ thảo luận, xây dựng kịch bản theo tình huống cho trước, thống nhất cách xử lí tình huống và phân công người đóng vai.</a:t>
            </a:r>
          </a:p>
          <a:p>
            <a:pPr marL="285750" indent="-285750">
              <a:buFontTx/>
              <a:buChar char="-"/>
            </a:pPr>
            <a:r>
              <a:rPr lang="en-US" sz="2200" smtClean="0">
                <a:latin typeface="Tahoma" pitchFamily="34" charset="0"/>
                <a:ea typeface="Tahoma" pitchFamily="34" charset="0"/>
                <a:cs typeface="Tahoma" pitchFamily="34" charset="0"/>
              </a:rPr>
              <a:t>Thời gian thảo luận: 5 phút.</a:t>
            </a:r>
          </a:p>
          <a:p>
            <a:pPr marL="285750" indent="-285750">
              <a:buFontTx/>
              <a:buChar char="-"/>
            </a:pPr>
            <a:r>
              <a:rPr lang="en-US" sz="2200" smtClean="0">
                <a:latin typeface="Tahoma" pitchFamily="34" charset="0"/>
                <a:ea typeface="Tahoma" pitchFamily="34" charset="0"/>
                <a:cs typeface="Tahoma" pitchFamily="34" charset="0"/>
              </a:rPr>
              <a:t>Thời gian diễn: 2 phút/đội.</a:t>
            </a:r>
          </a:p>
          <a:p>
            <a:pPr marL="285750" indent="-285750">
              <a:buFontTx/>
              <a:buChar char="-"/>
            </a:pPr>
            <a:r>
              <a:rPr lang="en-US" sz="2200" smtClean="0">
                <a:latin typeface="Tahoma" pitchFamily="34" charset="0"/>
                <a:ea typeface="Tahoma" pitchFamily="34" charset="0"/>
                <a:cs typeface="Tahoma" pitchFamily="34" charset="0"/>
              </a:rPr>
              <a:t>Tiêu chí chấm điểm: </a:t>
            </a:r>
          </a:p>
          <a:p>
            <a:r>
              <a:rPr lang="en-US" sz="2200" smtClean="0">
                <a:latin typeface="Tahoma" pitchFamily="34" charset="0"/>
                <a:ea typeface="Tahoma" pitchFamily="34" charset="0"/>
                <a:cs typeface="Tahoma" pitchFamily="34" charset="0"/>
              </a:rPr>
              <a:t>+ Kịch bản hay: 10 điểm.</a:t>
            </a:r>
          </a:p>
          <a:p>
            <a:r>
              <a:rPr lang="en-US" sz="2200" smtClean="0">
                <a:latin typeface="Tahoma" pitchFamily="34" charset="0"/>
                <a:ea typeface="Tahoma" pitchFamily="34" charset="0"/>
                <a:cs typeface="Tahoma" pitchFamily="34" charset="0"/>
              </a:rPr>
              <a:t>+ Xử lí tình huống phù hợp: 10 điểm.</a:t>
            </a:r>
          </a:p>
          <a:p>
            <a:r>
              <a:rPr lang="en-US" sz="2200" smtClean="0">
                <a:latin typeface="Tahoma" pitchFamily="34" charset="0"/>
                <a:ea typeface="Tahoma" pitchFamily="34" charset="0"/>
                <a:cs typeface="Tahoma" pitchFamily="34" charset="0"/>
              </a:rPr>
              <a:t>+ Diễn xuất tốt: 10 điểm.</a:t>
            </a:r>
          </a:p>
          <a:p>
            <a:r>
              <a:rPr lang="en-US" sz="2200" smtClean="0">
                <a:latin typeface="Tahoma" pitchFamily="34" charset="0"/>
                <a:ea typeface="Tahoma" pitchFamily="34" charset="0"/>
                <a:cs typeface="Tahoma" pitchFamily="34" charset="0"/>
              </a:rPr>
              <a:t>- Ban Giám khảo: 5 HS và cô giáo.</a:t>
            </a:r>
          </a:p>
          <a:p>
            <a:endParaRPr lang="vi-VN" sz="22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1033760" y="0"/>
            <a:ext cx="1158240" cy="1048385"/>
          </a:xfrm>
          <a:prstGeom prst="rect">
            <a:avLst/>
          </a:prstGeom>
          <a:noFill/>
          <a:ln>
            <a:noFill/>
          </a:ln>
        </p:spPr>
      </p:pic>
      <p:sp>
        <p:nvSpPr>
          <p:cNvPr id="16" name="Slide Number Placeholder 1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17</a:t>
            </a:fld>
            <a:endParaRPr lang="en-US" altLang="en-US">
              <a:solidFill>
                <a:prstClr val="black">
                  <a:tint val="75000"/>
                </a:prstClr>
              </a:solidFill>
            </a:endParaRPr>
          </a:p>
        </p:txBody>
      </p:sp>
      <p:sp>
        <p:nvSpPr>
          <p:cNvPr id="18" name="Double Wave 17"/>
          <p:cNvSpPr/>
          <p:nvPr/>
        </p:nvSpPr>
        <p:spPr>
          <a:xfrm>
            <a:off x="1648496" y="189338"/>
            <a:ext cx="8023538" cy="1265971"/>
          </a:xfrm>
          <a:prstGeom prst="double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FF00"/>
                </a:solidFill>
                <a:latin typeface="Tahoma" pitchFamily="34" charset="0"/>
                <a:ea typeface="Tahoma" pitchFamily="34" charset="0"/>
                <a:cs typeface="Tahoma" pitchFamily="34" charset="0"/>
              </a:rPr>
              <a:t>TRÒ CHƠI</a:t>
            </a:r>
          </a:p>
          <a:p>
            <a:pPr algn="ctr"/>
            <a:r>
              <a:rPr lang="en-US" sz="2400" b="1" smtClean="0">
                <a:solidFill>
                  <a:srgbClr val="FFFF00"/>
                </a:solidFill>
                <a:latin typeface="Tahoma" pitchFamily="34" charset="0"/>
                <a:ea typeface="Tahoma" pitchFamily="34" charset="0"/>
                <a:cs typeface="Tahoma" pitchFamily="34" charset="0"/>
              </a:rPr>
              <a:t>“ĐÓNG VAI - XỬ LÍ TÌNH HUỐNG”</a:t>
            </a:r>
            <a:endParaRPr lang="vi-VN" sz="2400" b="1">
              <a:solidFill>
                <a:srgbClr val="FFFF00"/>
              </a:solidFill>
              <a:latin typeface="Tahoma" pitchFamily="34" charset="0"/>
              <a:ea typeface="Tahoma" pitchFamily="34" charset="0"/>
              <a:cs typeface="Tahoma" pitchFamily="34" charset="0"/>
            </a:endParaRPr>
          </a:p>
        </p:txBody>
      </p:sp>
      <p:sp>
        <p:nvSpPr>
          <p:cNvPr id="19" name="Rectangle 18"/>
          <p:cNvSpPr/>
          <p:nvPr/>
        </p:nvSpPr>
        <p:spPr>
          <a:xfrm>
            <a:off x="425003" y="1772557"/>
            <a:ext cx="11500835" cy="3785652"/>
          </a:xfrm>
          <a:prstGeom prst="rect">
            <a:avLst/>
          </a:prstGeom>
          <a:solidFill>
            <a:srgbClr val="92D050"/>
          </a:solidFill>
        </p:spPr>
        <p:txBody>
          <a:bodyPr wrap="square">
            <a:spAutoFit/>
          </a:bodyPr>
          <a:lstStyle/>
          <a:p>
            <a:r>
              <a:rPr lang="en-US" sz="2400" i="1">
                <a:latin typeface="Tahoma" pitchFamily="34" charset="0"/>
                <a:ea typeface="Tahoma" pitchFamily="34" charset="0"/>
                <a:cs typeface="Tahoma" pitchFamily="34" charset="0"/>
              </a:rPr>
              <a:t>+ </a:t>
            </a:r>
            <a:r>
              <a:rPr lang="en-US" sz="2400" i="1">
                <a:solidFill>
                  <a:srgbClr val="FF0000"/>
                </a:solidFill>
                <a:latin typeface="Tahoma" pitchFamily="34" charset="0"/>
                <a:ea typeface="Tahoma" pitchFamily="34" charset="0"/>
                <a:cs typeface="Tahoma" pitchFamily="34" charset="0"/>
              </a:rPr>
              <a:t>Tình huống 1: </a:t>
            </a:r>
            <a:r>
              <a:rPr lang="en-US" sz="2400">
                <a:latin typeface="Tahoma" pitchFamily="34" charset="0"/>
                <a:ea typeface="Tahoma" pitchFamily="34" charset="0"/>
                <a:cs typeface="Tahoma" pitchFamily="34" charset="0"/>
              </a:rPr>
              <a:t>Em sẽ tắt ti vi và rút điện, đóng cửa sổ nhà để tránh trường hợp sấm sét làm hỏng điện</a:t>
            </a:r>
            <a:r>
              <a:rPr lang="en-US" sz="2400" smtClean="0">
                <a:latin typeface="Tahoma" pitchFamily="34" charset="0"/>
                <a:ea typeface="Tahoma" pitchFamily="34" charset="0"/>
                <a:cs typeface="Tahoma" pitchFamily="34" charset="0"/>
              </a:rPr>
              <a:t>.</a:t>
            </a:r>
          </a:p>
          <a:p>
            <a:endParaRPr lang="vi-VN" sz="2400">
              <a:latin typeface="Tahoma" pitchFamily="34" charset="0"/>
              <a:ea typeface="Tahoma" pitchFamily="34" charset="0"/>
              <a:cs typeface="Tahoma" pitchFamily="34" charset="0"/>
            </a:endParaRPr>
          </a:p>
          <a:p>
            <a:r>
              <a:rPr lang="en-US" sz="2400" i="1">
                <a:latin typeface="Tahoma" pitchFamily="34" charset="0"/>
                <a:ea typeface="Tahoma" pitchFamily="34" charset="0"/>
                <a:cs typeface="Tahoma" pitchFamily="34" charset="0"/>
              </a:rPr>
              <a:t>+ </a:t>
            </a:r>
            <a:r>
              <a:rPr lang="en-US" sz="2400" i="1">
                <a:solidFill>
                  <a:srgbClr val="FF0000"/>
                </a:solidFill>
                <a:latin typeface="Tahoma" pitchFamily="34" charset="0"/>
                <a:ea typeface="Tahoma" pitchFamily="34" charset="0"/>
                <a:cs typeface="Tahoma" pitchFamily="34" charset="0"/>
              </a:rPr>
              <a:t>Tình huống 2: </a:t>
            </a:r>
            <a:r>
              <a:rPr lang="en-US" sz="2400">
                <a:latin typeface="Tahoma" pitchFamily="34" charset="0"/>
                <a:ea typeface="Tahoma" pitchFamily="34" charset="0"/>
                <a:cs typeface="Tahoma" pitchFamily="34" charset="0"/>
              </a:rPr>
              <a:t>Nhanh chóng tránh xa khỏi khu vực nguy hiểm, báo với những người lớn gần đó hoặc ông (bà) trưởng thôn, làng về tình trạng nước dâng cao có thể nguy hiểm tới mọi người khi qua sông</a:t>
            </a:r>
            <a:r>
              <a:rPr lang="en-US" sz="2400" smtClean="0">
                <a:latin typeface="Tahoma" pitchFamily="34" charset="0"/>
                <a:ea typeface="Tahoma" pitchFamily="34" charset="0"/>
                <a:cs typeface="Tahoma" pitchFamily="34" charset="0"/>
              </a:rPr>
              <a:t>.</a:t>
            </a:r>
          </a:p>
          <a:p>
            <a:endParaRPr lang="vi-VN" sz="2400">
              <a:latin typeface="Tahoma" pitchFamily="34" charset="0"/>
              <a:ea typeface="Tahoma" pitchFamily="34" charset="0"/>
              <a:cs typeface="Tahoma" pitchFamily="34" charset="0"/>
            </a:endParaRPr>
          </a:p>
          <a:p>
            <a:r>
              <a:rPr lang="en-US" sz="2400" i="1">
                <a:latin typeface="Tahoma" pitchFamily="34" charset="0"/>
                <a:ea typeface="Tahoma" pitchFamily="34" charset="0"/>
                <a:cs typeface="Tahoma" pitchFamily="34" charset="0"/>
              </a:rPr>
              <a:t>+ </a:t>
            </a:r>
            <a:r>
              <a:rPr lang="en-US" sz="2400" i="1">
                <a:solidFill>
                  <a:srgbClr val="FF0000"/>
                </a:solidFill>
                <a:latin typeface="Tahoma" pitchFamily="34" charset="0"/>
                <a:ea typeface="Tahoma" pitchFamily="34" charset="0"/>
                <a:cs typeface="Tahoma" pitchFamily="34" charset="0"/>
              </a:rPr>
              <a:t>Tình huống 3: </a:t>
            </a:r>
            <a:r>
              <a:rPr lang="en-US" sz="2400">
                <a:latin typeface="Tahoma" pitchFamily="34" charset="0"/>
                <a:ea typeface="Tahoma" pitchFamily="34" charset="0"/>
                <a:cs typeface="Tahoma" pitchFamily="34" charset="0"/>
              </a:rPr>
              <a:t>Em sẽ dừng lại và không kiếm củi nữa, tránh xa khu vực bị sạt lở, nhanh chóng thông báo với người lớn ở xung quanh hoặc báo với ông (bà) trưởng thôn, làng có biện pháp xử lí dốc bị sạt lở. </a:t>
            </a:r>
            <a:endParaRPr lang="vi-VN" sz="24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56067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AC4F6-4374-481A-BEF1-1A4C80D5EA42}" type="datetime11">
              <a:rPr lang="en-IN" smtClean="0">
                <a:solidFill>
                  <a:prstClr val="black">
                    <a:tint val="75000"/>
                  </a:prstClr>
                </a:solidFill>
              </a:rPr>
              <a:t>09:49:26</a:t>
            </a:fld>
            <a:endParaRPr lang="en-IN">
              <a:solidFill>
                <a:prstClr val="black">
                  <a:tint val="75000"/>
                </a:prstClr>
              </a:solidFill>
            </a:endParaRPr>
          </a:p>
        </p:txBody>
      </p:sp>
      <p:sp>
        <p:nvSpPr>
          <p:cNvPr id="3" name="Slide Number Placeholder 2"/>
          <p:cNvSpPr>
            <a:spLocks noGrp="1"/>
          </p:cNvSpPr>
          <p:nvPr>
            <p:ph type="sldNum" sz="quarter" idx="12"/>
          </p:nvPr>
        </p:nvSpPr>
        <p:spPr/>
        <p:txBody>
          <a:bodyPr/>
          <a:lstStyle/>
          <a:p>
            <a:fld id="{2D0CD454-69CB-4647-AC93-5608A9603E22}" type="slidenum">
              <a:rPr lang="en-IN" smtClean="0">
                <a:solidFill>
                  <a:prstClr val="black">
                    <a:tint val="75000"/>
                  </a:prstClr>
                </a:solidFill>
              </a:rPr>
              <a:pPr/>
              <a:t>18</a:t>
            </a:fld>
            <a:endParaRPr lang="en-IN">
              <a:solidFill>
                <a:prstClr val="black">
                  <a:tint val="75000"/>
                </a:prstClr>
              </a:solidFill>
            </a:endParaRPr>
          </a:p>
        </p:txBody>
      </p:sp>
      <p:sp>
        <p:nvSpPr>
          <p:cNvPr id="4" name="Rectangle 3"/>
          <p:cNvSpPr/>
          <p:nvPr/>
        </p:nvSpPr>
        <p:spPr>
          <a:xfrm>
            <a:off x="248195" y="-542425"/>
            <a:ext cx="11834948" cy="6186309"/>
          </a:xfrm>
          <a:prstGeom prst="rect">
            <a:avLst/>
          </a:prstGeom>
        </p:spPr>
        <p:txBody>
          <a:bodyPr wrap="square">
            <a:spAutoFit/>
          </a:bodyPr>
          <a:lstStyle/>
          <a:p>
            <a:pPr marL="342900" lvl="0" indent="-342900">
              <a:buFont typeface="Arial" charset="0"/>
              <a:buChar char="•"/>
            </a:pPr>
            <a:endParaRPr lang="en-US" sz="3600" b="1" dirty="0">
              <a:solidFill>
                <a:srgbClr val="FF0000"/>
              </a:solidFill>
              <a:latin typeface="Times New Roman" panose="02020603050405020304" pitchFamily="18" charset="0"/>
              <a:ea typeface="Tahoma" pitchFamily="34" charset="0"/>
              <a:cs typeface="Times New Roman" panose="02020603050405020304" pitchFamily="18" charset="0"/>
            </a:endParaRPr>
          </a:p>
          <a:p>
            <a:pPr lvl="0"/>
            <a:r>
              <a:rPr lang="en-US" sz="3600" b="1" dirty="0" smtClean="0">
                <a:solidFill>
                  <a:srgbClr val="FF0000"/>
                </a:solidFill>
                <a:latin typeface="Times New Roman" panose="02020603050405020304" pitchFamily="18" charset="0"/>
                <a:ea typeface="Tahoma" pitchFamily="34" charset="0"/>
                <a:cs typeface="Times New Roman" panose="02020603050405020304" pitchFamily="18" charset="0"/>
              </a:rPr>
              <a:t>3. </a:t>
            </a:r>
            <a:r>
              <a:rPr lang="en-US" sz="3600" b="1" dirty="0" err="1" smtClean="0">
                <a:solidFill>
                  <a:srgbClr val="FF0000"/>
                </a:solidFill>
                <a:latin typeface="Times New Roman" panose="02020603050405020304" pitchFamily="18" charset="0"/>
                <a:ea typeface="Tahoma" pitchFamily="34" charset="0"/>
                <a:cs typeface="Times New Roman" panose="02020603050405020304" pitchFamily="18" charset="0"/>
              </a:rPr>
              <a:t>Cách</a:t>
            </a:r>
            <a:r>
              <a:rPr lang="en-US" sz="3600" b="1" dirty="0" smtClean="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ứng</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phó</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với</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tình</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huống</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nguy</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hiểm</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từ</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thiên</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itchFamily="34" charset="0"/>
                <a:cs typeface="Times New Roman" panose="02020603050405020304" pitchFamily="18" charset="0"/>
              </a:rPr>
              <a:t>nhiên</a:t>
            </a:r>
            <a:r>
              <a:rPr lang="en-US" sz="3600" b="1" dirty="0">
                <a:solidFill>
                  <a:srgbClr val="FF0000"/>
                </a:solidFill>
                <a:latin typeface="Times New Roman" panose="02020603050405020304" pitchFamily="18" charset="0"/>
                <a:ea typeface="Tahoma" pitchFamily="34" charset="0"/>
                <a:cs typeface="Times New Roman" panose="02020603050405020304" pitchFamily="18" charset="0"/>
              </a:rPr>
              <a:t>:</a:t>
            </a:r>
          </a:p>
          <a:p>
            <a:pPr lvl="0" fontAlgn="base"/>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Trang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bị</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kiến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thức</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và</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kĩ</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năng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phòng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tránh</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và</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ứng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phó</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smtClean="0">
                <a:solidFill>
                  <a:prstClr val="black"/>
                </a:solidFill>
                <a:latin typeface="Times New Roman" panose="02020603050405020304" pitchFamily="18" charset="0"/>
                <a:ea typeface="Tahoma" pitchFamily="34" charset="0"/>
                <a:cs typeface="Times New Roman" panose="02020603050405020304" pitchFamily="18" charset="0"/>
              </a:rPr>
              <a:t>.</a:t>
            </a:r>
            <a:endParaRPr lang="vi-VN" sz="3600" dirty="0">
              <a:solidFill>
                <a:prstClr val="black"/>
              </a:solidFill>
              <a:latin typeface="Times New Roman" panose="02020603050405020304" pitchFamily="18" charset="0"/>
              <a:ea typeface="Tahoma" pitchFamily="34" charset="0"/>
              <a:cs typeface="Times New Roman" panose="02020603050405020304" pitchFamily="18" charset="0"/>
            </a:endParaRPr>
          </a:p>
          <a:p>
            <a:pPr lvl="0" fontAlgn="base"/>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Tập</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quan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sát</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nhận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biết</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các</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yếu</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tố</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có</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thể</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gây</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nguy</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smtClean="0">
                <a:solidFill>
                  <a:prstClr val="black"/>
                </a:solidFill>
                <a:latin typeface="Times New Roman" panose="02020603050405020304" pitchFamily="18" charset="0"/>
                <a:ea typeface="Tahoma" pitchFamily="34" charset="0"/>
                <a:cs typeface="Times New Roman" panose="02020603050405020304" pitchFamily="18" charset="0"/>
              </a:rPr>
              <a:t>hiểm</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a:t>
            </a:r>
            <a:endParaRPr lang="vi-VN" sz="3600" dirty="0">
              <a:solidFill>
                <a:prstClr val="black"/>
              </a:solidFill>
              <a:latin typeface="Times New Roman" panose="02020603050405020304" pitchFamily="18" charset="0"/>
              <a:ea typeface="Tahoma" pitchFamily="34" charset="0"/>
              <a:cs typeface="Times New Roman" panose="02020603050405020304" pitchFamily="18" charset="0"/>
            </a:endParaRPr>
          </a:p>
          <a:p>
            <a:pPr lvl="0" fontAlgn="base"/>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Thường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xuyên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theo</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dõi</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các</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bản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tin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dự</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báo</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thời</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tiết</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trên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các</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phương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tiện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thông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tin.</a:t>
            </a:r>
            <a:endParaRPr lang="vi-VN" sz="3600" dirty="0">
              <a:solidFill>
                <a:prstClr val="black"/>
              </a:solidFill>
              <a:latin typeface="Times New Roman" panose="02020603050405020304" pitchFamily="18" charset="0"/>
              <a:ea typeface="Tahoma" pitchFamily="34" charset="0"/>
              <a:cs typeface="Times New Roman" panose="02020603050405020304" pitchFamily="18" charset="0"/>
            </a:endParaRPr>
          </a:p>
          <a:p>
            <a:pPr lvl="0" fontAlgn="base"/>
            <a:r>
              <a:rPr lang="en-US" sz="3600" b="1" i="1" dirty="0" err="1">
                <a:solidFill>
                  <a:prstClr val="black"/>
                </a:solidFill>
                <a:latin typeface="Times New Roman" panose="02020603050405020304" pitchFamily="18" charset="0"/>
                <a:ea typeface="Tahoma" pitchFamily="34" charset="0"/>
                <a:cs typeface="Times New Roman" panose="02020603050405020304" pitchFamily="18" charset="0"/>
              </a:rPr>
              <a:t>Khi</a:t>
            </a:r>
            <a:r>
              <a:rPr lang="en-US" sz="3600" b="1"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b="1" i="1" dirty="0" err="1">
                <a:solidFill>
                  <a:prstClr val="black"/>
                </a:solidFill>
                <a:latin typeface="Times New Roman" panose="02020603050405020304" pitchFamily="18" charset="0"/>
                <a:ea typeface="Tahoma" pitchFamily="34" charset="0"/>
                <a:cs typeface="Times New Roman" panose="02020603050405020304" pitchFamily="18" charset="0"/>
              </a:rPr>
              <a:t>có</a:t>
            </a:r>
            <a:r>
              <a:rPr lang="en-US" sz="3600" b="1"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b="1" i="1" dirty="0" err="1">
                <a:solidFill>
                  <a:prstClr val="black"/>
                </a:solidFill>
                <a:latin typeface="Times New Roman" panose="02020603050405020304" pitchFamily="18" charset="0"/>
                <a:ea typeface="Tahoma" pitchFamily="34" charset="0"/>
                <a:cs typeface="Times New Roman" panose="02020603050405020304" pitchFamily="18" charset="0"/>
              </a:rPr>
              <a:t>nguy</a:t>
            </a:r>
            <a:r>
              <a:rPr lang="en-US" sz="3600" b="1"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b="1" i="1" dirty="0" err="1">
                <a:solidFill>
                  <a:prstClr val="black"/>
                </a:solidFill>
                <a:latin typeface="Times New Roman" panose="02020603050405020304" pitchFamily="18" charset="0"/>
                <a:ea typeface="Tahoma" pitchFamily="34" charset="0"/>
                <a:cs typeface="Times New Roman" panose="02020603050405020304" pitchFamily="18" charset="0"/>
              </a:rPr>
              <a:t>hiểm</a:t>
            </a:r>
            <a:r>
              <a:rPr lang="en-US" sz="3600" b="1"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b="1" i="1" dirty="0" err="1">
                <a:solidFill>
                  <a:prstClr val="black"/>
                </a:solidFill>
                <a:latin typeface="Times New Roman" panose="02020603050405020304" pitchFamily="18" charset="0"/>
                <a:ea typeface="Tahoma" pitchFamily="34" charset="0"/>
                <a:cs typeface="Times New Roman" panose="02020603050405020304" pitchFamily="18" charset="0"/>
              </a:rPr>
              <a:t>xảy</a:t>
            </a:r>
            <a:r>
              <a:rPr lang="en-US" sz="3600" b="1"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b="1" i="1" dirty="0" err="1">
                <a:solidFill>
                  <a:prstClr val="black"/>
                </a:solidFill>
                <a:latin typeface="Times New Roman" panose="02020603050405020304" pitchFamily="18" charset="0"/>
                <a:ea typeface="Tahoma" pitchFamily="34" charset="0"/>
                <a:cs typeface="Times New Roman" panose="02020603050405020304" pitchFamily="18" charset="0"/>
              </a:rPr>
              <a:t>ra</a:t>
            </a:r>
            <a:r>
              <a:rPr lang="en-US" sz="3600" b="1" i="1" dirty="0">
                <a:solidFill>
                  <a:prstClr val="black"/>
                </a:solidFill>
                <a:latin typeface="Times New Roman" panose="02020603050405020304" pitchFamily="18" charset="0"/>
                <a:ea typeface="Tahoma" pitchFamily="34" charset="0"/>
                <a:cs typeface="Times New Roman" panose="02020603050405020304" pitchFamily="18" charset="0"/>
              </a:rPr>
              <a:t>: </a:t>
            </a:r>
            <a:endParaRPr lang="vi-VN" sz="3600" dirty="0">
              <a:solidFill>
                <a:prstClr val="black"/>
              </a:solidFill>
              <a:latin typeface="Times New Roman" panose="02020603050405020304" pitchFamily="18" charset="0"/>
              <a:ea typeface="Tahoma" pitchFamily="34" charset="0"/>
              <a:cs typeface="Times New Roman" panose="02020603050405020304" pitchFamily="18" charset="0"/>
            </a:endParaRPr>
          </a:p>
          <a:p>
            <a:pPr lvl="0" fontAlgn="base"/>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Chọn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một</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nơi</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an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toàn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để</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trú</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ẩn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a:t>
            </a:r>
            <a:endParaRPr lang="vi-VN" sz="3600" dirty="0">
              <a:solidFill>
                <a:prstClr val="black"/>
              </a:solidFill>
              <a:latin typeface="Times New Roman" panose="02020603050405020304" pitchFamily="18" charset="0"/>
              <a:ea typeface="Tahoma" pitchFamily="34" charset="0"/>
              <a:cs typeface="Times New Roman" panose="02020603050405020304" pitchFamily="18" charset="0"/>
            </a:endParaRPr>
          </a:p>
          <a:p>
            <a:pPr lvl="0" fontAlgn="base"/>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Bình</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tĩnh</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xử</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trí</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đặt</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mục</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tiêu</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an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toàn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tính</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mạng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lên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trên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hết</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a:t>
            </a:r>
            <a:endParaRPr lang="vi-VN" sz="3600" dirty="0">
              <a:solidFill>
                <a:prstClr val="black"/>
              </a:solidFill>
              <a:latin typeface="Times New Roman" panose="02020603050405020304" pitchFamily="18" charset="0"/>
              <a:ea typeface="Tahoma" pitchFamily="34" charset="0"/>
              <a:cs typeface="Times New Roman" panose="02020603050405020304" pitchFamily="18" charset="0"/>
            </a:endParaRPr>
          </a:p>
          <a:p>
            <a:pPr lvl="0"/>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Tìm</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kiếm</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sự</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trợ</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giúp</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hoặc</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báo</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cho</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những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người</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xung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quanh</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chính</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quyền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địa</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phương</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khi</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cần</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Tahoma" pitchFamily="34" charset="0"/>
                <a:cs typeface="Times New Roman" panose="02020603050405020304" pitchFamily="18" charset="0"/>
              </a:rPr>
              <a:t>thiết</a:t>
            </a:r>
            <a:r>
              <a:rPr lang="en-US" sz="3600" i="1" dirty="0">
                <a:solidFill>
                  <a:prstClr val="black"/>
                </a:solidFill>
                <a:latin typeface="Times New Roman" panose="02020603050405020304" pitchFamily="18" charset="0"/>
                <a:ea typeface="Tahoma" pitchFamily="34" charset="0"/>
                <a:cs typeface="Times New Roman" panose="02020603050405020304" pitchFamily="18" charset="0"/>
              </a:rPr>
              <a:t>.</a:t>
            </a:r>
          </a:p>
        </p:txBody>
      </p:sp>
    </p:spTree>
    <p:extLst>
      <p:ext uri="{BB962C8B-B14F-4D97-AF65-F5344CB8AC3E}">
        <p14:creationId xmlns:p14="http://schemas.microsoft.com/office/powerpoint/2010/main" val="1612174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230376" y="0"/>
            <a:ext cx="961623" cy="73295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2D0CD454-69CB-4647-AC93-5608A9603E22}" type="slidenum">
              <a:rPr lang="en-IN" smtClean="0">
                <a:solidFill>
                  <a:prstClr val="black">
                    <a:tint val="75000"/>
                  </a:prstClr>
                </a:solidFill>
              </a:rPr>
              <a:pPr/>
              <a:t>19</a:t>
            </a:fld>
            <a:endParaRPr lang="en-IN">
              <a:solidFill>
                <a:prstClr val="black">
                  <a:tint val="75000"/>
                </a:prstClr>
              </a:solidFill>
            </a:endParaRPr>
          </a:p>
        </p:txBody>
      </p:sp>
      <p:sp>
        <p:nvSpPr>
          <p:cNvPr id="15" name="Text Box 2"/>
          <p:cNvSpPr txBox="1"/>
          <p:nvPr/>
        </p:nvSpPr>
        <p:spPr>
          <a:xfrm>
            <a:off x="241812" y="945488"/>
            <a:ext cx="1834568" cy="338714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smtClean="0">
                <a:solidFill>
                  <a:srgbClr val="FF0000"/>
                </a:solidFill>
                <a:effectLst/>
                <a:latin typeface="Tahoma" pitchFamily="34" charset="0"/>
                <a:ea typeface="Tahoma" pitchFamily="34" charset="0"/>
                <a:cs typeface="Tahoma" pitchFamily="34" charset="0"/>
              </a:rPr>
              <a:t>.............</a:t>
            </a:r>
            <a:endParaRPr lang="vi-VN">
              <a:solidFill>
                <a:srgbClr val="FF0000"/>
              </a:solidFill>
              <a:effectLst/>
              <a:latin typeface="Tahoma" pitchFamily="34" charset="0"/>
              <a:ea typeface="Tahoma" pitchFamily="34" charset="0"/>
              <a:cs typeface="Tahoma" pitchFamily="34" charset="0"/>
            </a:endParaRPr>
          </a:p>
        </p:txBody>
      </p:sp>
      <p:sp>
        <p:nvSpPr>
          <p:cNvPr id="16" name="Text Box 3"/>
          <p:cNvSpPr txBox="1"/>
          <p:nvPr/>
        </p:nvSpPr>
        <p:spPr>
          <a:xfrm>
            <a:off x="2291381" y="655682"/>
            <a:ext cx="2468168" cy="95417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endParaRPr lang="nl-NL" sz="1700" b="1" smtClean="0">
              <a:solidFill>
                <a:srgbClr val="0000FF"/>
              </a:solidFill>
              <a:effectLst/>
              <a:latin typeface="Tahoma" pitchFamily="34" charset="0"/>
              <a:ea typeface="Tahoma" pitchFamily="34" charset="0"/>
              <a:cs typeface="Tahoma" pitchFamily="34" charset="0"/>
            </a:endParaRPr>
          </a:p>
          <a:p>
            <a:pPr algn="ctr">
              <a:lnSpc>
                <a:spcPct val="120000"/>
              </a:lnSpc>
              <a:spcAft>
                <a:spcPts val="0"/>
              </a:spcAft>
            </a:pPr>
            <a:r>
              <a:rPr lang="en-US" sz="1700" b="1" smtClean="0">
                <a:solidFill>
                  <a:srgbClr val="0000FF"/>
                </a:solidFill>
                <a:effectLst/>
                <a:latin typeface="Tahoma" pitchFamily="34" charset="0"/>
                <a:ea typeface="Tahoma" pitchFamily="34" charset="0"/>
                <a:cs typeface="Tahoma" pitchFamily="34" charset="0"/>
              </a:rPr>
              <a:t>....................</a:t>
            </a:r>
            <a:endParaRPr lang="vi-VN" sz="1700">
              <a:solidFill>
                <a:srgbClr val="0000FF"/>
              </a:solidFill>
              <a:effectLst/>
              <a:latin typeface="Tahoma" pitchFamily="34" charset="0"/>
              <a:ea typeface="Tahoma" pitchFamily="34" charset="0"/>
              <a:cs typeface="Tahoma" pitchFamily="34" charset="0"/>
            </a:endParaRPr>
          </a:p>
          <a:p>
            <a:pPr algn="ctr">
              <a:spcAft>
                <a:spcPts val="0"/>
              </a:spcAft>
            </a:pPr>
            <a:r>
              <a:rPr lang="en-US" sz="1700">
                <a:solidFill>
                  <a:srgbClr val="0000FF"/>
                </a:solidFill>
                <a:effectLst/>
                <a:latin typeface="Tahoma" pitchFamily="34" charset="0"/>
                <a:ea typeface="Tahoma" pitchFamily="34" charset="0"/>
                <a:cs typeface="Tahoma" pitchFamily="34" charset="0"/>
              </a:rPr>
              <a:t> </a:t>
            </a:r>
            <a:endParaRPr lang="vi-VN" sz="1700">
              <a:solidFill>
                <a:srgbClr val="0000FF"/>
              </a:solidFill>
              <a:effectLst/>
              <a:latin typeface="Tahoma" pitchFamily="34" charset="0"/>
              <a:ea typeface="Tahoma" pitchFamily="34" charset="0"/>
              <a:cs typeface="Tahoma" pitchFamily="34" charset="0"/>
            </a:endParaRPr>
          </a:p>
        </p:txBody>
      </p:sp>
      <p:sp>
        <p:nvSpPr>
          <p:cNvPr id="17" name="Text Box 4"/>
          <p:cNvSpPr txBox="1"/>
          <p:nvPr/>
        </p:nvSpPr>
        <p:spPr>
          <a:xfrm>
            <a:off x="4978623" y="629924"/>
            <a:ext cx="6634256" cy="9652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i="1" smtClean="0">
                <a:effectLst/>
                <a:latin typeface="Tahoma" pitchFamily="34" charset="0"/>
                <a:ea typeface="Tahoma" pitchFamily="34" charset="0"/>
                <a:cs typeface="Tahoma" pitchFamily="34" charset="0"/>
              </a:rPr>
              <a:t>........................................................................................................................................................................................</a:t>
            </a:r>
            <a:endParaRPr lang="vi-VN">
              <a:effectLst/>
              <a:latin typeface="Tahoma" pitchFamily="34" charset="0"/>
              <a:ea typeface="Tahoma" pitchFamily="34" charset="0"/>
              <a:cs typeface="Tahoma" pitchFamily="34" charset="0"/>
            </a:endParaRPr>
          </a:p>
        </p:txBody>
      </p:sp>
      <p:sp>
        <p:nvSpPr>
          <p:cNvPr id="18" name="Text Box 5"/>
          <p:cNvSpPr txBox="1"/>
          <p:nvPr/>
        </p:nvSpPr>
        <p:spPr>
          <a:xfrm>
            <a:off x="2291381" y="1896242"/>
            <a:ext cx="2468168" cy="1196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smtClean="0">
                <a:solidFill>
                  <a:srgbClr val="0000FF"/>
                </a:solidFill>
                <a:effectLst/>
                <a:latin typeface="Tahoma" pitchFamily="34" charset="0"/>
                <a:ea typeface="Tahoma" pitchFamily="34" charset="0"/>
                <a:cs typeface="Tahoma" pitchFamily="34" charset="0"/>
              </a:rPr>
              <a:t>........................</a:t>
            </a:r>
            <a:endParaRPr lang="vi-VN">
              <a:solidFill>
                <a:srgbClr val="0000FF"/>
              </a:solidFill>
              <a:effectLst/>
              <a:latin typeface="Tahoma" pitchFamily="34" charset="0"/>
              <a:ea typeface="Tahoma" pitchFamily="34" charset="0"/>
              <a:cs typeface="Tahoma" pitchFamily="34" charset="0"/>
            </a:endParaRPr>
          </a:p>
        </p:txBody>
      </p:sp>
      <p:sp>
        <p:nvSpPr>
          <p:cNvPr id="19" name="Text Box 6"/>
          <p:cNvSpPr txBox="1"/>
          <p:nvPr/>
        </p:nvSpPr>
        <p:spPr>
          <a:xfrm>
            <a:off x="4978622" y="1746122"/>
            <a:ext cx="6634257" cy="1744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i="1" smtClean="0">
                <a:latin typeface="Tahoma" pitchFamily="34" charset="0"/>
                <a:ea typeface="Tahoma" pitchFamily="34" charset="0"/>
                <a:cs typeface="Tahoma" pitchFamily="34" charset="0"/>
              </a:rPr>
              <a:t>........................................................................................................................................................................................</a:t>
            </a:r>
            <a:r>
              <a:rPr lang="en-US" i="1">
                <a:latin typeface="Tahoma" pitchFamily="34" charset="0"/>
                <a:ea typeface="Tahoma" pitchFamily="34" charset="0"/>
                <a:cs typeface="Tahoma" pitchFamily="34" charset="0"/>
              </a:rPr>
              <a:t> ........................................................................................................................................................................................</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a:p>
            <a:pPr>
              <a:spcAft>
                <a:spcPts val="0"/>
              </a:spcAft>
            </a:pPr>
            <a:endParaRPr lang="vi-VN">
              <a:latin typeface="Tahoma" pitchFamily="34" charset="0"/>
              <a:ea typeface="Tahoma" pitchFamily="34" charset="0"/>
              <a:cs typeface="Tahoma" pitchFamily="34" charset="0"/>
            </a:endParaRPr>
          </a:p>
        </p:txBody>
      </p:sp>
      <p:sp>
        <p:nvSpPr>
          <p:cNvPr id="20" name="Text Box 7"/>
          <p:cNvSpPr txBox="1"/>
          <p:nvPr/>
        </p:nvSpPr>
        <p:spPr>
          <a:xfrm>
            <a:off x="2291381" y="3670481"/>
            <a:ext cx="2468167" cy="148189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smtClean="0">
                <a:solidFill>
                  <a:srgbClr val="0000FF"/>
                </a:solidFill>
                <a:effectLst/>
                <a:latin typeface="Tahoma" pitchFamily="34" charset="0"/>
                <a:ea typeface="Tahoma" pitchFamily="34" charset="0"/>
                <a:cs typeface="Tahoma" pitchFamily="34" charset="0"/>
              </a:rPr>
              <a:t>...........................</a:t>
            </a:r>
            <a:endParaRPr lang="vi-VN">
              <a:solidFill>
                <a:srgbClr val="0000FF"/>
              </a:solidFill>
              <a:effectLst/>
              <a:latin typeface="Tahoma" pitchFamily="34" charset="0"/>
              <a:ea typeface="Tahoma" pitchFamily="34" charset="0"/>
              <a:cs typeface="Tahoma" pitchFamily="34" charset="0"/>
            </a:endParaRPr>
          </a:p>
        </p:txBody>
      </p:sp>
      <p:sp>
        <p:nvSpPr>
          <p:cNvPr id="21" name="Text Box 8"/>
          <p:cNvSpPr txBox="1"/>
          <p:nvPr/>
        </p:nvSpPr>
        <p:spPr>
          <a:xfrm>
            <a:off x="4978623" y="3670480"/>
            <a:ext cx="6634258" cy="3090927"/>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i="1" smtClean="0">
                <a:latin typeface="Tahoma" pitchFamily="34" charset="0"/>
                <a:ea typeface="Tahoma" pitchFamily="34" charset="0"/>
                <a:cs typeface="Tahoma" pitchFamily="34" charset="0"/>
              </a:rPr>
              <a:t>........................................................................................................................................................................................</a:t>
            </a:r>
            <a:r>
              <a:rPr lang="en-US" i="1">
                <a:latin typeface="Tahoma" pitchFamily="34" charset="0"/>
                <a:ea typeface="Tahoma" pitchFamily="34" charset="0"/>
                <a:cs typeface="Tahoma" pitchFamily="34" charset="0"/>
              </a:rPr>
              <a:t> ........................................................................................................................................................................................</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a:p>
            <a:pPr>
              <a:spcAft>
                <a:spcPts val="0"/>
              </a:spcAft>
            </a:pPr>
            <a:endParaRPr lang="vi-VN">
              <a:latin typeface="Tahoma" pitchFamily="34" charset="0"/>
              <a:ea typeface="Tahoma" pitchFamily="34" charset="0"/>
              <a:cs typeface="Tahoma" pitchFamily="34" charset="0"/>
            </a:endParaRPr>
          </a:p>
        </p:txBody>
      </p:sp>
      <p:cxnSp>
        <p:nvCxnSpPr>
          <p:cNvPr id="22" name="Straight Arrow Connector 21"/>
          <p:cNvCxnSpPr>
            <a:stCxn id="15" idx="3"/>
            <a:endCxn id="16" idx="1"/>
          </p:cNvCxnSpPr>
          <p:nvPr/>
        </p:nvCxnSpPr>
        <p:spPr>
          <a:xfrm flipV="1">
            <a:off x="2076380" y="1132770"/>
            <a:ext cx="215001" cy="1506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a:endCxn id="18" idx="1"/>
          </p:cNvCxnSpPr>
          <p:nvPr/>
        </p:nvCxnSpPr>
        <p:spPr>
          <a:xfrm flipV="1">
            <a:off x="2076380" y="2494412"/>
            <a:ext cx="215001" cy="144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a:endCxn id="20" idx="1"/>
          </p:cNvCxnSpPr>
          <p:nvPr/>
        </p:nvCxnSpPr>
        <p:spPr>
          <a:xfrm>
            <a:off x="2076380" y="2639060"/>
            <a:ext cx="215001" cy="1772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759547" y="1136540"/>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59548" y="2443058"/>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59548" y="4501582"/>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27928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881372"/>
                <a:ext cx="1168950" cy="1244046"/>
              </a:xfrm>
              <a:prstGeom prst="rect">
                <a:avLst/>
              </a:prstGeom>
              <a:noFill/>
              <a:ln>
                <a:noFill/>
              </a:ln>
            </p:spPr>
          </p:pic>
        </p:grpSp>
        <p:sp>
          <p:nvSpPr>
            <p:cNvPr id="10" name="Rectangle 9"/>
            <p:cNvSpPr>
              <a:spLocks noChangeArrowheads="1"/>
            </p:cNvSpPr>
            <p:nvPr/>
          </p:nvSpPr>
          <p:spPr bwMode="auto">
            <a:xfrm>
              <a:off x="1669631" y="1734599"/>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Bài 8: </a:t>
              </a:r>
            </a:p>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2800" b="1" dirty="0">
                <a:solidFill>
                  <a:srgbClr val="0000FF"/>
                </a:solidFill>
                <a:latin typeface="Tahoma" pitchFamily="34" charset="0"/>
                <a:ea typeface="Tahoma" pitchFamily="34" charset="0"/>
                <a:cs typeface="Tahoma"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454890"/>
              <a:ext cx="2667000" cy="1569660"/>
            </a:xfrm>
            <a:prstGeom prst="rect">
              <a:avLst/>
            </a:prstGeom>
            <a:noFill/>
            <a:ln>
              <a:noFill/>
            </a:ln>
            <a:effectLst/>
            <a:extLst/>
          </p:spPr>
          <p:txBody>
            <a:bodyPr anchor="ctr">
              <a:spAutoFit/>
            </a:bodyPr>
            <a:lstStyle/>
            <a:p>
              <a:pPr algn="ctr">
                <a:defRPr/>
              </a:pPr>
              <a:r>
                <a:rPr lang="en-US" altLang="zh-CN" sz="3200" b="1" kern="0" dirty="0" smtClean="0">
                  <a:solidFill>
                    <a:srgbClr val="0000FF"/>
                  </a:solidFill>
                  <a:latin typeface="Tahoma" pitchFamily="34" charset="0"/>
                  <a:ea typeface="Tahoma" pitchFamily="34" charset="0"/>
                  <a:cs typeface="Tahoma" pitchFamily="34" charset="0"/>
                </a:rPr>
                <a:t>I.</a:t>
              </a:r>
            </a:p>
            <a:p>
              <a:pPr algn="ctr">
                <a:defRPr/>
              </a:pPr>
              <a:r>
                <a:rPr lang="en-US" altLang="zh-CN" sz="3200" b="1" kern="0" dirty="0" smtClean="0">
                  <a:solidFill>
                    <a:srgbClr val="0000FF"/>
                  </a:solidFill>
                  <a:latin typeface="Tahoma" pitchFamily="34" charset="0"/>
                  <a:ea typeface="Tahoma" pitchFamily="34" charset="0"/>
                  <a:cs typeface="Tahoma" pitchFamily="34" charset="0"/>
                </a:rPr>
                <a:t>KHỞI ĐỘNG</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38641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230376" y="0"/>
            <a:ext cx="961623" cy="732955"/>
          </a:xfrm>
          <a:prstGeom prst="rect">
            <a:avLst/>
          </a:prstGeom>
          <a:noFill/>
          <a:ln>
            <a:noFill/>
          </a:ln>
        </p:spPr>
      </p:pic>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2D0CD454-69CB-4647-AC93-5608A9603E22}" type="slidenum">
              <a:rPr lang="en-IN" smtClean="0">
                <a:solidFill>
                  <a:prstClr val="black">
                    <a:tint val="75000"/>
                  </a:prstClr>
                </a:solidFill>
              </a:rPr>
              <a:pPr/>
              <a:t>20</a:t>
            </a:fld>
            <a:endParaRPr lang="en-IN">
              <a:solidFill>
                <a:prstClr val="black">
                  <a:tint val="75000"/>
                </a:prstClr>
              </a:solidFill>
            </a:endParaRPr>
          </a:p>
        </p:txBody>
      </p:sp>
      <p:sp>
        <p:nvSpPr>
          <p:cNvPr id="15" name="Text Box 2"/>
          <p:cNvSpPr txBox="1"/>
          <p:nvPr/>
        </p:nvSpPr>
        <p:spPr>
          <a:xfrm>
            <a:off x="241812" y="945488"/>
            <a:ext cx="1834568" cy="338714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a:solidFill>
                  <a:srgbClr val="FF0000"/>
                </a:solidFill>
                <a:effectLst/>
                <a:latin typeface="Tahoma" pitchFamily="34" charset="0"/>
                <a:ea typeface="Tahoma" pitchFamily="34" charset="0"/>
                <a:cs typeface="Tahoma" pitchFamily="34" charset="0"/>
              </a:rPr>
              <a:t>Ứng phó với các tình huống nguy hiểm từ thiên nhiên</a:t>
            </a:r>
            <a:endParaRPr lang="vi-VN">
              <a:solidFill>
                <a:srgbClr val="FF0000"/>
              </a:solidFill>
              <a:effectLst/>
              <a:latin typeface="Tahoma" pitchFamily="34" charset="0"/>
              <a:ea typeface="Tahoma" pitchFamily="34" charset="0"/>
              <a:cs typeface="Tahoma" pitchFamily="34" charset="0"/>
            </a:endParaRPr>
          </a:p>
        </p:txBody>
      </p:sp>
      <p:sp>
        <p:nvSpPr>
          <p:cNvPr id="16" name="Text Box 3"/>
          <p:cNvSpPr txBox="1"/>
          <p:nvPr/>
        </p:nvSpPr>
        <p:spPr>
          <a:xfrm>
            <a:off x="2291381" y="655682"/>
            <a:ext cx="2468168" cy="95417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endParaRPr lang="nl-NL" sz="1700" b="1" smtClean="0">
              <a:solidFill>
                <a:srgbClr val="0000FF"/>
              </a:solidFill>
              <a:effectLst/>
              <a:latin typeface="Tahoma" pitchFamily="34" charset="0"/>
              <a:ea typeface="Tahoma" pitchFamily="34" charset="0"/>
              <a:cs typeface="Tahoma" pitchFamily="34" charset="0"/>
            </a:endParaRPr>
          </a:p>
          <a:p>
            <a:pPr algn="ctr">
              <a:lnSpc>
                <a:spcPct val="120000"/>
              </a:lnSpc>
              <a:spcAft>
                <a:spcPts val="0"/>
              </a:spcAft>
            </a:pPr>
            <a:r>
              <a:rPr lang="nl-NL" sz="1700" b="1" smtClean="0">
                <a:solidFill>
                  <a:srgbClr val="0000FF"/>
                </a:solidFill>
                <a:effectLst/>
                <a:latin typeface="Tahoma" pitchFamily="34" charset="0"/>
                <a:ea typeface="Tahoma" pitchFamily="34" charset="0"/>
                <a:cs typeface="Tahoma" pitchFamily="34" charset="0"/>
              </a:rPr>
              <a:t>Nhận </a:t>
            </a:r>
            <a:r>
              <a:rPr lang="nl-NL" sz="1700" b="1">
                <a:solidFill>
                  <a:srgbClr val="0000FF"/>
                </a:solidFill>
                <a:effectLst/>
                <a:latin typeface="Tahoma" pitchFamily="34" charset="0"/>
                <a:ea typeface="Tahoma" pitchFamily="34" charset="0"/>
                <a:cs typeface="Tahoma" pitchFamily="34" charset="0"/>
              </a:rPr>
              <a:t>biết các tình huống nguy hiểm từ thiên nhiên.</a:t>
            </a:r>
            <a:endParaRPr lang="vi-VN" sz="1700">
              <a:solidFill>
                <a:srgbClr val="0000FF"/>
              </a:solidFill>
              <a:effectLst/>
              <a:latin typeface="Tahoma" pitchFamily="34" charset="0"/>
              <a:ea typeface="Tahoma" pitchFamily="34" charset="0"/>
              <a:cs typeface="Tahoma" pitchFamily="34" charset="0"/>
            </a:endParaRPr>
          </a:p>
          <a:p>
            <a:pPr algn="ctr">
              <a:spcAft>
                <a:spcPts val="0"/>
              </a:spcAft>
            </a:pPr>
            <a:r>
              <a:rPr lang="en-US" sz="1700">
                <a:solidFill>
                  <a:srgbClr val="0000FF"/>
                </a:solidFill>
                <a:effectLst/>
                <a:latin typeface="Tahoma" pitchFamily="34" charset="0"/>
                <a:ea typeface="Tahoma" pitchFamily="34" charset="0"/>
                <a:cs typeface="Tahoma" pitchFamily="34" charset="0"/>
              </a:rPr>
              <a:t> </a:t>
            </a:r>
            <a:endParaRPr lang="vi-VN" sz="1700">
              <a:solidFill>
                <a:srgbClr val="0000FF"/>
              </a:solidFill>
              <a:effectLst/>
              <a:latin typeface="Tahoma" pitchFamily="34" charset="0"/>
              <a:ea typeface="Tahoma" pitchFamily="34" charset="0"/>
              <a:cs typeface="Tahoma" pitchFamily="34" charset="0"/>
            </a:endParaRPr>
          </a:p>
        </p:txBody>
      </p:sp>
      <p:sp>
        <p:nvSpPr>
          <p:cNvPr id="17" name="Text Box 4"/>
          <p:cNvSpPr txBox="1"/>
          <p:nvPr/>
        </p:nvSpPr>
        <p:spPr>
          <a:xfrm>
            <a:off x="4978623" y="629924"/>
            <a:ext cx="6634256" cy="9652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i="1">
                <a:effectLst/>
                <a:latin typeface="Tahoma" pitchFamily="34" charset="0"/>
                <a:ea typeface="Tahoma" pitchFamily="34" charset="0"/>
                <a:cs typeface="Tahoma" pitchFamily="34" charset="0"/>
              </a:rPr>
              <a:t>Tình huống nguy hiểm từ thiên nhiên là những tình huống nguy hiểm xuất hiện bất ngờ do các hiện tượng tự nhiên gây ra, làm tổn hại đến tính mạng, tải sản của con người và xã hội.</a:t>
            </a:r>
            <a:endParaRPr lang="vi-VN">
              <a:effectLst/>
              <a:latin typeface="Tahoma" pitchFamily="34" charset="0"/>
              <a:ea typeface="Tahoma" pitchFamily="34" charset="0"/>
              <a:cs typeface="Tahoma" pitchFamily="34" charset="0"/>
            </a:endParaRPr>
          </a:p>
        </p:txBody>
      </p:sp>
      <p:sp>
        <p:nvSpPr>
          <p:cNvPr id="18" name="Text Box 5"/>
          <p:cNvSpPr txBox="1"/>
          <p:nvPr/>
        </p:nvSpPr>
        <p:spPr>
          <a:xfrm>
            <a:off x="2291381" y="1896242"/>
            <a:ext cx="2468168" cy="11963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a:solidFill>
                  <a:srgbClr val="0000FF"/>
                </a:solidFill>
                <a:effectLst/>
                <a:latin typeface="Tahoma" pitchFamily="34" charset="0"/>
                <a:ea typeface="Tahoma" pitchFamily="34" charset="0"/>
                <a:cs typeface="Tahoma" pitchFamily="34" charset="0"/>
              </a:rPr>
              <a:t>Hậu quả do các tình huống nguy hiểm từ thiên nhiên.</a:t>
            </a:r>
            <a:endParaRPr lang="vi-VN">
              <a:solidFill>
                <a:srgbClr val="0000FF"/>
              </a:solidFill>
              <a:effectLst/>
              <a:latin typeface="Tahoma" pitchFamily="34" charset="0"/>
              <a:ea typeface="Tahoma" pitchFamily="34" charset="0"/>
              <a:cs typeface="Tahoma" pitchFamily="34" charset="0"/>
            </a:endParaRPr>
          </a:p>
        </p:txBody>
      </p:sp>
      <p:sp>
        <p:nvSpPr>
          <p:cNvPr id="19" name="Text Box 6"/>
          <p:cNvSpPr txBox="1"/>
          <p:nvPr/>
        </p:nvSpPr>
        <p:spPr>
          <a:xfrm>
            <a:off x="4978622" y="1746122"/>
            <a:ext cx="6634257" cy="1744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i="1">
                <a:effectLst/>
                <a:latin typeface="Tahoma" pitchFamily="34" charset="0"/>
                <a:ea typeface="Tahoma" pitchFamily="34" charset="0"/>
                <a:cs typeface="Tahoma" pitchFamily="34" charset="0"/>
              </a:rPr>
              <a:t>- Tình huống nguy hiểm từ thiên nhiên có thê gây nên những hậu quả đáng tiếc đối với con người: thiệt hại về sức khỏe, tinh thần, thậm chí cả tính mạng.</a:t>
            </a:r>
            <a:endParaRPr lang="vi-VN">
              <a:effectLst/>
              <a:latin typeface="Tahoma" pitchFamily="34" charset="0"/>
              <a:ea typeface="Tahoma" pitchFamily="34" charset="0"/>
              <a:cs typeface="Tahoma" pitchFamily="34" charset="0"/>
            </a:endParaRPr>
          </a:p>
          <a:p>
            <a:pPr>
              <a:spcAft>
                <a:spcPts val="0"/>
              </a:spcAft>
            </a:pPr>
            <a:r>
              <a:rPr lang="en-US" i="1">
                <a:effectLst/>
                <a:latin typeface="Tahoma" pitchFamily="34" charset="0"/>
                <a:ea typeface="Tahoma" pitchFamily="34" charset="0"/>
                <a:cs typeface="Tahoma" pitchFamily="34" charset="0"/>
              </a:rPr>
              <a:t>- Ngoài ra, nó còn gây thiệt hại về vật chất của cá nhân và cộng đồng; gây thiệt hại và ảnh hưởng tiêu cực đến nền kinh tế của các nước.</a:t>
            </a:r>
            <a:endParaRPr lang="vi-VN">
              <a:effectLst/>
              <a:latin typeface="Tahoma" pitchFamily="34" charset="0"/>
              <a:ea typeface="Tahoma" pitchFamily="34" charset="0"/>
              <a:cs typeface="Tahoma" pitchFamily="34" charset="0"/>
            </a:endParaRPr>
          </a:p>
        </p:txBody>
      </p:sp>
      <p:sp>
        <p:nvSpPr>
          <p:cNvPr id="20" name="Text Box 7"/>
          <p:cNvSpPr txBox="1"/>
          <p:nvPr/>
        </p:nvSpPr>
        <p:spPr>
          <a:xfrm>
            <a:off x="2291381" y="3670481"/>
            <a:ext cx="2468167" cy="148189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b="1" dirty="0" err="1" smtClean="0">
                <a:solidFill>
                  <a:srgbClr val="0000FF"/>
                </a:solidFill>
                <a:effectLst/>
                <a:latin typeface="Tahoma" pitchFamily="34" charset="0"/>
                <a:ea typeface="Tahoma" pitchFamily="34" charset="0"/>
                <a:cs typeface="Tahoma" pitchFamily="34" charset="0"/>
              </a:rPr>
              <a:t>Cách</a:t>
            </a:r>
            <a:r>
              <a:rPr lang="en-US" b="1" dirty="0">
                <a:solidFill>
                  <a:srgbClr val="0000FF"/>
                </a:solidFill>
                <a:latin typeface="Tahoma" pitchFamily="34" charset="0"/>
                <a:ea typeface="Tahoma" pitchFamily="34" charset="0"/>
                <a:cs typeface="Tahoma" pitchFamily="34" charset="0"/>
              </a:rPr>
              <a:t> </a:t>
            </a:r>
            <a:r>
              <a:rPr lang="en-US" b="1" dirty="0" err="1" smtClean="0">
                <a:solidFill>
                  <a:srgbClr val="0000FF"/>
                </a:solidFill>
                <a:latin typeface="Tahoma" pitchFamily="34" charset="0"/>
                <a:ea typeface="Tahoma" pitchFamily="34" charset="0"/>
                <a:cs typeface="Tahoma" pitchFamily="34" charset="0"/>
              </a:rPr>
              <a:t>ứ</a:t>
            </a:r>
            <a:r>
              <a:rPr lang="en-US" b="1" dirty="0" err="1" smtClean="0">
                <a:solidFill>
                  <a:srgbClr val="0000FF"/>
                </a:solidFill>
                <a:effectLst/>
                <a:latin typeface="Tahoma" pitchFamily="34" charset="0"/>
                <a:ea typeface="Tahoma" pitchFamily="34" charset="0"/>
                <a:cs typeface="Tahoma" pitchFamily="34" charset="0"/>
              </a:rPr>
              <a:t>ng</a:t>
            </a:r>
            <a:r>
              <a:rPr lang="en-US" b="1" dirty="0" smtClean="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phó</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với</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các</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tình</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huống</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nguy</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hiểm</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từ</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thiên</a:t>
            </a:r>
            <a:r>
              <a:rPr lang="en-US" b="1" dirty="0">
                <a:solidFill>
                  <a:srgbClr val="0000FF"/>
                </a:solidFill>
                <a:effectLst/>
                <a:latin typeface="Tahoma" pitchFamily="34" charset="0"/>
                <a:ea typeface="Tahoma" pitchFamily="34" charset="0"/>
                <a:cs typeface="Tahoma" pitchFamily="34" charset="0"/>
              </a:rPr>
              <a:t> </a:t>
            </a:r>
            <a:r>
              <a:rPr lang="en-US" b="1" dirty="0" err="1">
                <a:solidFill>
                  <a:srgbClr val="0000FF"/>
                </a:solidFill>
                <a:effectLst/>
                <a:latin typeface="Tahoma" pitchFamily="34" charset="0"/>
                <a:ea typeface="Tahoma" pitchFamily="34" charset="0"/>
                <a:cs typeface="Tahoma" pitchFamily="34" charset="0"/>
              </a:rPr>
              <a:t>nhiên</a:t>
            </a:r>
            <a:endParaRPr lang="vi-VN" dirty="0">
              <a:solidFill>
                <a:srgbClr val="0000FF"/>
              </a:solidFill>
              <a:effectLst/>
              <a:latin typeface="Tahoma" pitchFamily="34" charset="0"/>
              <a:ea typeface="Tahoma" pitchFamily="34" charset="0"/>
              <a:cs typeface="Tahoma" pitchFamily="34" charset="0"/>
            </a:endParaRPr>
          </a:p>
        </p:txBody>
      </p:sp>
      <p:sp>
        <p:nvSpPr>
          <p:cNvPr id="21" name="Text Box 8"/>
          <p:cNvSpPr txBox="1"/>
          <p:nvPr/>
        </p:nvSpPr>
        <p:spPr>
          <a:xfrm>
            <a:off x="4978623" y="3670480"/>
            <a:ext cx="6634258" cy="3090927"/>
          </a:xfrm>
          <a:prstGeom prst="rect">
            <a:avLst/>
          </a:prstGeom>
          <a:solidFill>
            <a:srgbClr val="FFFF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i="1">
                <a:latin typeface="Tahoma" pitchFamily="34" charset="0"/>
                <a:ea typeface="Tahoma" pitchFamily="34" charset="0"/>
                <a:cs typeface="Tahoma" pitchFamily="34" charset="0"/>
              </a:rPr>
              <a:t>- Trang bị kiến thức và kĩ năng phòng tránh và ứng phó với các tình huống nguy hiểm từ thiên nhiên.</a:t>
            </a:r>
            <a:endParaRPr lang="vi-VN">
              <a:latin typeface="Tahoma" pitchFamily="34" charset="0"/>
              <a:ea typeface="Tahoma" pitchFamily="34" charset="0"/>
              <a:cs typeface="Tahoma" pitchFamily="34" charset="0"/>
            </a:endParaRPr>
          </a:p>
          <a:p>
            <a:pPr fontAlgn="base"/>
            <a:r>
              <a:rPr lang="en-US" i="1">
                <a:latin typeface="Tahoma" pitchFamily="34" charset="0"/>
                <a:ea typeface="Tahoma" pitchFamily="34" charset="0"/>
                <a:cs typeface="Tahoma" pitchFamily="34" charset="0"/>
              </a:rPr>
              <a:t>- Tập quan sát, nhận biết các yếu tố có thể gây nguy hiểm như: thời điểm, không gian, địa hình, thời tiết thay đổi...</a:t>
            </a:r>
            <a:endParaRPr lang="vi-VN">
              <a:latin typeface="Tahoma" pitchFamily="34" charset="0"/>
              <a:ea typeface="Tahoma" pitchFamily="34" charset="0"/>
              <a:cs typeface="Tahoma" pitchFamily="34" charset="0"/>
            </a:endParaRPr>
          </a:p>
          <a:p>
            <a:pPr fontAlgn="base"/>
            <a:r>
              <a:rPr lang="en-US" i="1">
                <a:latin typeface="Tahoma" pitchFamily="34" charset="0"/>
                <a:ea typeface="Tahoma" pitchFamily="34" charset="0"/>
                <a:cs typeface="Tahoma" pitchFamily="34" charset="0"/>
              </a:rPr>
              <a:t>- Thường xuyên theo dõi các bản tin dự báo thời tiết trên các phương tiện thông tin.</a:t>
            </a:r>
            <a:endParaRPr lang="vi-VN">
              <a:latin typeface="Tahoma" pitchFamily="34" charset="0"/>
              <a:ea typeface="Tahoma" pitchFamily="34" charset="0"/>
              <a:cs typeface="Tahoma" pitchFamily="34" charset="0"/>
            </a:endParaRPr>
          </a:p>
          <a:p>
            <a:pPr fontAlgn="base"/>
            <a:r>
              <a:rPr lang="en-US" b="1" i="1">
                <a:latin typeface="Tahoma" pitchFamily="34" charset="0"/>
                <a:ea typeface="Tahoma" pitchFamily="34" charset="0"/>
                <a:cs typeface="Tahoma" pitchFamily="34" charset="0"/>
              </a:rPr>
              <a:t>Khi có nguy hiểm xảy ra: </a:t>
            </a:r>
            <a:endParaRPr lang="vi-VN">
              <a:latin typeface="Tahoma" pitchFamily="34" charset="0"/>
              <a:ea typeface="Tahoma" pitchFamily="34" charset="0"/>
              <a:cs typeface="Tahoma" pitchFamily="34" charset="0"/>
            </a:endParaRPr>
          </a:p>
          <a:p>
            <a:pPr fontAlgn="base"/>
            <a:r>
              <a:rPr lang="en-US" i="1">
                <a:latin typeface="Tahoma" pitchFamily="34" charset="0"/>
                <a:ea typeface="Tahoma" pitchFamily="34" charset="0"/>
                <a:cs typeface="Tahoma" pitchFamily="34" charset="0"/>
              </a:rPr>
              <a:t>- Chọn một nơi an toàn để trú ẩn.</a:t>
            </a:r>
            <a:endParaRPr lang="vi-VN">
              <a:latin typeface="Tahoma" pitchFamily="34" charset="0"/>
              <a:ea typeface="Tahoma" pitchFamily="34" charset="0"/>
              <a:cs typeface="Tahoma" pitchFamily="34" charset="0"/>
            </a:endParaRPr>
          </a:p>
          <a:p>
            <a:pPr fontAlgn="base"/>
            <a:r>
              <a:rPr lang="en-US" i="1">
                <a:latin typeface="Tahoma" pitchFamily="34" charset="0"/>
                <a:ea typeface="Tahoma" pitchFamily="34" charset="0"/>
                <a:cs typeface="Tahoma" pitchFamily="34" charset="0"/>
              </a:rPr>
              <a:t>- Bình tĩnh xử trí, đặt mục tiêu an toàn tính mạng lên trên hết.</a:t>
            </a:r>
            <a:endParaRPr lang="vi-VN">
              <a:latin typeface="Tahoma" pitchFamily="34" charset="0"/>
              <a:ea typeface="Tahoma" pitchFamily="34" charset="0"/>
              <a:cs typeface="Tahoma" pitchFamily="34" charset="0"/>
            </a:endParaRPr>
          </a:p>
          <a:p>
            <a:r>
              <a:rPr lang="en-US" i="1">
                <a:latin typeface="Tahoma" pitchFamily="34" charset="0"/>
                <a:ea typeface="Tahoma" pitchFamily="34" charset="0"/>
                <a:cs typeface="Tahoma" pitchFamily="34" charset="0"/>
              </a:rPr>
              <a:t>-  Tìm kiếm sự trợ giúp hoặc báo cho những người xung quanh, chính quyền địa phương khi cần thiết.</a:t>
            </a:r>
            <a:endParaRPr lang="vi-VN">
              <a:latin typeface="Tahoma" pitchFamily="34" charset="0"/>
              <a:ea typeface="Tahoma" pitchFamily="34" charset="0"/>
              <a:cs typeface="Tahoma" pitchFamily="34" charset="0"/>
            </a:endParaRPr>
          </a:p>
        </p:txBody>
      </p:sp>
      <p:cxnSp>
        <p:nvCxnSpPr>
          <p:cNvPr id="22" name="Straight Arrow Connector 21"/>
          <p:cNvCxnSpPr>
            <a:stCxn id="15" idx="3"/>
            <a:endCxn id="16" idx="1"/>
          </p:cNvCxnSpPr>
          <p:nvPr/>
        </p:nvCxnSpPr>
        <p:spPr>
          <a:xfrm flipV="1">
            <a:off x="2076380" y="1132770"/>
            <a:ext cx="215001" cy="1506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a:endCxn id="18" idx="1"/>
          </p:cNvCxnSpPr>
          <p:nvPr/>
        </p:nvCxnSpPr>
        <p:spPr>
          <a:xfrm flipV="1">
            <a:off x="2076380" y="2494412"/>
            <a:ext cx="215001" cy="144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a:endCxn id="20" idx="1"/>
          </p:cNvCxnSpPr>
          <p:nvPr/>
        </p:nvCxnSpPr>
        <p:spPr>
          <a:xfrm>
            <a:off x="2076380" y="2639060"/>
            <a:ext cx="215001" cy="1772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759547" y="1136540"/>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59548" y="2443058"/>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59548" y="4501582"/>
            <a:ext cx="219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03365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sp>
          <p:nvSpPr>
            <p:cNvPr id="10" name="Rectangle 9"/>
            <p:cNvSpPr>
              <a:spLocks noChangeArrowheads="1"/>
            </p:cNvSpPr>
            <p:nvPr/>
          </p:nvSpPr>
          <p:spPr bwMode="auto">
            <a:xfrm>
              <a:off x="1669631" y="1707303"/>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Bài 8: </a:t>
              </a:r>
            </a:p>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2800" b="1" dirty="0">
                <a:solidFill>
                  <a:srgbClr val="0000FF"/>
                </a:solidFill>
                <a:latin typeface="Tahoma" pitchFamily="34" charset="0"/>
                <a:ea typeface="Tahoma" pitchFamily="34" charset="0"/>
                <a:cs typeface="Tahoma"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smtClean="0">
                  <a:solidFill>
                    <a:srgbClr val="0000FF"/>
                  </a:solidFill>
                  <a:latin typeface="Tahoma" pitchFamily="34" charset="0"/>
                  <a:ea typeface="Tahoma" pitchFamily="34" charset="0"/>
                  <a:cs typeface="Tahoma" pitchFamily="34" charset="0"/>
                </a:rPr>
                <a:t>III.</a:t>
              </a:r>
              <a:endParaRPr lang="en-US" altLang="zh-CN" sz="3200" b="1" kern="0">
                <a:solidFill>
                  <a:srgbClr val="0000FF"/>
                </a:solidFill>
                <a:latin typeface="Tahoma" pitchFamily="34" charset="0"/>
                <a:ea typeface="Tahoma" pitchFamily="34" charset="0"/>
                <a:cs typeface="Tahoma" pitchFamily="34" charset="0"/>
              </a:endParaRPr>
            </a:p>
            <a:p>
              <a:pPr algn="ctr">
                <a:defRPr/>
              </a:pPr>
              <a:r>
                <a:rPr lang="en-US" altLang="zh-CN" sz="3200" b="1" kern="0" smtClean="0">
                  <a:solidFill>
                    <a:srgbClr val="0000FF"/>
                  </a:solidFill>
                  <a:latin typeface="Tahoma" pitchFamily="34" charset="0"/>
                  <a:ea typeface="Tahoma" pitchFamily="34" charset="0"/>
                  <a:cs typeface="Tahoma" pitchFamily="34" charset="0"/>
                </a:rPr>
                <a:t>LUYỆN TẬP</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196853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82727" y="1510748"/>
            <a:ext cx="11317726" cy="3949148"/>
          </a:xfrm>
          <a:prstGeom prst="rect">
            <a:avLst/>
          </a:prstGeom>
        </p:spPr>
      </p:pic>
      <p:pic>
        <p:nvPicPr>
          <p:cNvPr id="9"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10" name="Shape 1"/>
          <p:cNvPicPr/>
          <p:nvPr/>
        </p:nvPicPr>
        <p:blipFill>
          <a:blip r:embed="rId4"/>
          <a:stretch/>
        </p:blipFill>
        <p:spPr>
          <a:xfrm>
            <a:off x="11033760" y="0"/>
            <a:ext cx="1158240" cy="1048385"/>
          </a:xfrm>
          <a:prstGeom prst="rect">
            <a:avLst/>
          </a:prstGeom>
          <a:noFill/>
          <a:ln>
            <a:noFill/>
          </a:ln>
        </p:spPr>
      </p:pic>
      <p:pic>
        <p:nvPicPr>
          <p:cNvPr id="18"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402" y="34385"/>
            <a:ext cx="3405698" cy="1143000"/>
          </a:xfrm>
          <a:prstGeom prst="rect">
            <a:avLst/>
          </a:prstGeom>
          <a:noFill/>
          <a:ln>
            <a:noFill/>
          </a:ln>
          <a:extLst/>
        </p:spPr>
      </p:pic>
      <p:sp>
        <p:nvSpPr>
          <p:cNvPr id="2" name="Date Placeholder 1"/>
          <p:cNvSpPr>
            <a:spLocks noGrp="1"/>
          </p:cNvSpPr>
          <p:nvPr>
            <p:ph type="dt" sz="half" idx="10"/>
          </p:nvPr>
        </p:nvSpPr>
        <p:spPr/>
        <p:txBody>
          <a:bodyPr/>
          <a:lstStyle/>
          <a:p>
            <a:fld id="{B4B54253-2FE3-451A-8E35-433951E62FCB}" type="datetime11">
              <a:rPr lang="en-IN" smtClean="0">
                <a:solidFill>
                  <a:prstClr val="black">
                    <a:tint val="75000"/>
                  </a:prstClr>
                </a:solidFill>
              </a:rPr>
              <a:t>09:49:33</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22</a:t>
            </a:fld>
            <a:endParaRPr lang="en-US" altLang="en-US">
              <a:solidFill>
                <a:prstClr val="black">
                  <a:tint val="75000"/>
                </a:prstClr>
              </a:solidFill>
            </a:endParaRPr>
          </a:p>
        </p:txBody>
      </p:sp>
      <p:sp>
        <p:nvSpPr>
          <p:cNvPr id="4" name="TextBox 3"/>
          <p:cNvSpPr txBox="1"/>
          <p:nvPr/>
        </p:nvSpPr>
        <p:spPr>
          <a:xfrm>
            <a:off x="4479229" y="539625"/>
            <a:ext cx="2888974" cy="523220"/>
          </a:xfrm>
          <a:prstGeom prst="rect">
            <a:avLst/>
          </a:prstGeom>
          <a:noFill/>
        </p:spPr>
        <p:txBody>
          <a:bodyPr wrap="square" rtlCol="0">
            <a:spAutoFit/>
          </a:bodyPr>
          <a:lstStyle/>
          <a:p>
            <a:pPr algn="ctr"/>
            <a:r>
              <a:rPr lang="en-US" sz="2800" b="1" smtClean="0">
                <a:solidFill>
                  <a:srgbClr val="FF0000"/>
                </a:solidFill>
                <a:latin typeface="Tahoma" pitchFamily="34" charset="0"/>
                <a:ea typeface="Tahoma" pitchFamily="34" charset="0"/>
                <a:cs typeface="Tahoma" pitchFamily="34" charset="0"/>
              </a:rPr>
              <a:t>BÀI TẬP</a:t>
            </a:r>
            <a:endParaRPr lang="vi-VN" sz="2800" b="1">
              <a:solidFill>
                <a:srgbClr val="FF0000"/>
              </a:solidFill>
              <a:latin typeface="Tahoma" pitchFamily="34" charset="0"/>
              <a:ea typeface="Tahoma" pitchFamily="34" charset="0"/>
              <a:cs typeface="Tahoma" pitchFamily="34" charset="0"/>
            </a:endParaRPr>
          </a:p>
        </p:txBody>
      </p:sp>
      <p:sp>
        <p:nvSpPr>
          <p:cNvPr id="6" name="Rectangle 5"/>
          <p:cNvSpPr/>
          <p:nvPr/>
        </p:nvSpPr>
        <p:spPr>
          <a:xfrm>
            <a:off x="2351313" y="2749997"/>
            <a:ext cx="8177349" cy="2062103"/>
          </a:xfrm>
          <a:prstGeom prst="rect">
            <a:avLst/>
          </a:prstGeom>
        </p:spPr>
        <p:txBody>
          <a:bodyPr wrap="square">
            <a:spAutoFit/>
          </a:bodyPr>
          <a:lstStyle/>
          <a:p>
            <a:r>
              <a:rPr lang="vi-VN" sz="3200" dirty="0">
                <a:latin typeface="Tahoma" pitchFamily="34" charset="0"/>
                <a:ea typeface="Tahoma" pitchFamily="34" charset="0"/>
                <a:cs typeface="Tahoma" pitchFamily="34" charset="0"/>
              </a:rPr>
              <a:t>1. Kể lại những nguy hiểm từ thiên nhiên đã xảy ra tại nơi em sinh sống. Những nguy hiểm đó đã gây ra hậu quả gì đối với con người và tài sản?</a:t>
            </a:r>
          </a:p>
        </p:txBody>
      </p:sp>
    </p:spTree>
    <p:extLst>
      <p:ext uri="{BB962C8B-B14F-4D97-AF65-F5344CB8AC3E}">
        <p14:creationId xmlns:p14="http://schemas.microsoft.com/office/powerpoint/2010/main" val="269627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620728" y="832067"/>
            <a:ext cx="13061720" cy="5349792"/>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285480517"/>
              </p:ext>
            </p:extLst>
          </p:nvPr>
        </p:nvGraphicFramePr>
        <p:xfrm>
          <a:off x="1571223" y="1522176"/>
          <a:ext cx="9462536" cy="1542997"/>
        </p:xfrm>
        <a:graphic>
          <a:graphicData uri="http://schemas.openxmlformats.org/drawingml/2006/table">
            <a:tbl>
              <a:tblPr>
                <a:tableStyleId>{5C22544A-7EE6-4342-B048-85BDC9FD1C3A}</a:tableStyleId>
              </a:tblPr>
              <a:tblGrid>
                <a:gridCol w="9462536">
                  <a:extLst>
                    <a:ext uri="{9D8B030D-6E8A-4147-A177-3AD203B41FA5}">
                      <a16:colId xmlns:a16="http://schemas.microsoft.com/office/drawing/2014/main" val="20000"/>
                    </a:ext>
                  </a:extLst>
                </a:gridCol>
              </a:tblGrid>
              <a:tr h="1542997">
                <a:tc>
                  <a:txBody>
                    <a:bodyPr/>
                    <a:lstStyle/>
                    <a:p>
                      <a:pPr algn="just"/>
                      <a:r>
                        <a:rPr lang="vi-VN" sz="1800" i="1" kern="1200" smtClean="0">
                          <a:solidFill>
                            <a:schemeClr val="dk1"/>
                          </a:solidFill>
                          <a:effectLst/>
                          <a:latin typeface="Tahoma" pitchFamily="34" charset="0"/>
                          <a:ea typeface="Tahoma" pitchFamily="34" charset="0"/>
                          <a:cs typeface="Tahoma" pitchFamily="34" charset="0"/>
                        </a:rPr>
                        <a:t>2. Một cơn lốc xoáy mạnh di chuyển đến gần nhóm bạn đang chơi ở công viên. Thay vì chạy tìm chỗ trú như các bạn, Thành vội lấy điện thoại trong túi áo mang ra chụp ảnh “cơn lốc”. Thành tin rằng đây sẽ là bức ảnh độc đáo nhất chưa ai từng có. Em có đồng tình với việc làm của Thành không? Vì</a:t>
                      </a:r>
                      <a:r>
                        <a:rPr lang="vi-VN" sz="1800" i="1" kern="1200" baseline="0" smtClean="0">
                          <a:solidFill>
                            <a:schemeClr val="dk1"/>
                          </a:solidFill>
                          <a:effectLst/>
                          <a:latin typeface="Tahoma" pitchFamily="34" charset="0"/>
                          <a:ea typeface="Tahoma" pitchFamily="34" charset="0"/>
                          <a:cs typeface="Tahoma" pitchFamily="34" charset="0"/>
                        </a:rPr>
                        <a:t> s</a:t>
                      </a:r>
                      <a:r>
                        <a:rPr lang="vi-VN" sz="1800" i="1" kern="1200" smtClean="0">
                          <a:solidFill>
                            <a:schemeClr val="dk1"/>
                          </a:solidFill>
                          <a:effectLst/>
                          <a:latin typeface="Tahoma" pitchFamily="34" charset="0"/>
                          <a:ea typeface="Tahoma" pitchFamily="34" charset="0"/>
                          <a:cs typeface="Tahoma" pitchFamily="34" charset="0"/>
                        </a:rPr>
                        <a:t>ao?</a:t>
                      </a: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mtClean="0">
                <a:solidFill>
                  <a:prstClr val="black"/>
                </a:solidFill>
                <a:latin typeface="Arial" panose="020B0604020202020204" pitchFamily="34" charset="0"/>
              </a:rPr>
              <a:t/>
            </a:r>
            <a:br>
              <a:rPr lang="en-US" altLang="en-US" smtClean="0">
                <a:solidFill>
                  <a:prstClr val="black"/>
                </a:solidFill>
                <a:latin typeface="Arial" panose="020B0604020202020204" pitchFamily="34" charset="0"/>
              </a:rPr>
            </a:br>
            <a:endParaRPr lang="en-US" altLang="en-US" smtClean="0">
              <a:solidFill>
                <a:prstClr val="black"/>
              </a:solidFill>
              <a:latin typeface="Arial" panose="020B0604020202020204" pitchFamily="34" charset="0"/>
            </a:endParaRPr>
          </a:p>
        </p:txBody>
      </p:sp>
      <p:pic>
        <p:nvPicPr>
          <p:cNvPr id="18" name="Shape 1"/>
          <p:cNvPicPr/>
          <p:nvPr/>
        </p:nvPicPr>
        <p:blipFill>
          <a:blip r:embed="rId3"/>
          <a:stretch/>
        </p:blipFill>
        <p:spPr>
          <a:xfrm>
            <a:off x="11033760" y="0"/>
            <a:ext cx="1158240" cy="1048385"/>
          </a:xfrm>
          <a:prstGeom prst="rect">
            <a:avLst/>
          </a:prstGeom>
          <a:noFill/>
          <a:ln>
            <a:noFill/>
          </a:ln>
        </p:spPr>
      </p:pic>
      <p:graphicFrame>
        <p:nvGraphicFramePr>
          <p:cNvPr id="10" name="Table 9"/>
          <p:cNvGraphicFramePr>
            <a:graphicFrameLocks noGrp="1"/>
          </p:cNvGraphicFramePr>
          <p:nvPr>
            <p:extLst>
              <p:ext uri="{D42A27DB-BD31-4B8C-83A1-F6EECF244321}">
                <p14:modId xmlns:p14="http://schemas.microsoft.com/office/powerpoint/2010/main" val="2986322372"/>
              </p:ext>
            </p:extLst>
          </p:nvPr>
        </p:nvGraphicFramePr>
        <p:xfrm>
          <a:off x="956441" y="2938387"/>
          <a:ext cx="10457793" cy="2926080"/>
        </p:xfrm>
        <a:graphic>
          <a:graphicData uri="http://schemas.openxmlformats.org/drawingml/2006/table">
            <a:tbl>
              <a:tblPr firstRow="1" firstCol="1" bandRow="1"/>
              <a:tblGrid>
                <a:gridCol w="10457793">
                  <a:extLst>
                    <a:ext uri="{9D8B030D-6E8A-4147-A177-3AD203B41FA5}">
                      <a16:colId xmlns:a16="http://schemas.microsoft.com/office/drawing/2014/main" val="20000"/>
                    </a:ext>
                  </a:extLst>
                </a:gridCol>
              </a:tblGrid>
              <a:tr h="1956893">
                <a:tc>
                  <a:txBody>
                    <a:bodyPr/>
                    <a:lstStyle/>
                    <a:p>
                      <a:pPr algn="ctr"/>
                      <a:endParaRPr lang="vi-VN" sz="3200" kern="1200" dirty="0" smtClean="0">
                        <a:solidFill>
                          <a:schemeClr val="tx1"/>
                        </a:solidFill>
                        <a:effectLst/>
                        <a:latin typeface="Tahoma" pitchFamily="34" charset="0"/>
                        <a:ea typeface="Tahoma" pitchFamily="34" charset="0"/>
                        <a:cs typeface="Tahoma" pitchFamily="34" charset="0"/>
                      </a:endParaRPr>
                    </a:p>
                    <a:p>
                      <a:pPr algn="ctr"/>
                      <a:r>
                        <a:rPr lang="vi-VN" sz="3200" kern="1200" dirty="0" smtClean="0">
                          <a:solidFill>
                            <a:schemeClr val="tx1"/>
                          </a:solidFill>
                          <a:effectLst/>
                          <a:latin typeface="Tahoma" pitchFamily="34" charset="0"/>
                          <a:ea typeface="Tahoma" pitchFamily="34" charset="0"/>
                          <a:cs typeface="Tahoma" pitchFamily="34" charset="0"/>
                        </a:rPr>
                        <a:t> </a:t>
                      </a:r>
                      <a:r>
                        <a:rPr lang="vi-VN" sz="3200" b="1" u="sng" kern="1200" dirty="0" smtClean="0">
                          <a:solidFill>
                            <a:schemeClr val="tx1"/>
                          </a:solidFill>
                          <a:effectLst/>
                          <a:latin typeface="Tahoma" pitchFamily="34" charset="0"/>
                          <a:ea typeface="Tahoma" pitchFamily="34" charset="0"/>
                          <a:cs typeface="Tahoma" pitchFamily="34" charset="0"/>
                        </a:rPr>
                        <a:t>GỢI</a:t>
                      </a:r>
                      <a:r>
                        <a:rPr lang="vi-VN" sz="3200" b="1" u="sng" kern="1200" baseline="0" dirty="0" smtClean="0">
                          <a:solidFill>
                            <a:schemeClr val="tx1"/>
                          </a:solidFill>
                          <a:effectLst/>
                          <a:latin typeface="Tahoma" pitchFamily="34" charset="0"/>
                          <a:ea typeface="Tahoma" pitchFamily="34" charset="0"/>
                          <a:cs typeface="Tahoma" pitchFamily="34" charset="0"/>
                        </a:rPr>
                        <a:t> Ý </a:t>
                      </a:r>
                      <a:r>
                        <a:rPr lang="vi-VN" sz="3200" b="1" u="sng" kern="1200" dirty="0" smtClean="0">
                          <a:solidFill>
                            <a:schemeClr val="tx1"/>
                          </a:solidFill>
                          <a:effectLst/>
                          <a:latin typeface="Tahoma" pitchFamily="34" charset="0"/>
                          <a:ea typeface="Tahoma" pitchFamily="34" charset="0"/>
                          <a:cs typeface="Tahoma" pitchFamily="34" charset="0"/>
                        </a:rPr>
                        <a:t>TRẢ</a:t>
                      </a:r>
                      <a:r>
                        <a:rPr lang="vi-VN" sz="3200" b="1" u="sng" kern="1200" baseline="0" dirty="0" smtClean="0">
                          <a:solidFill>
                            <a:schemeClr val="tx1"/>
                          </a:solidFill>
                          <a:effectLst/>
                          <a:latin typeface="Tahoma" pitchFamily="34" charset="0"/>
                          <a:ea typeface="Tahoma" pitchFamily="34" charset="0"/>
                          <a:cs typeface="Tahoma" pitchFamily="34" charset="0"/>
                        </a:rPr>
                        <a:t> LỜI</a:t>
                      </a:r>
                      <a:endParaRPr lang="vi-VN" sz="3200" b="1" u="sng" kern="1200" dirty="0" smtClean="0">
                        <a:solidFill>
                          <a:schemeClr val="tx1"/>
                        </a:solidFill>
                        <a:effectLst/>
                        <a:latin typeface="Tahoma" pitchFamily="34" charset="0"/>
                        <a:ea typeface="Tahoma" pitchFamily="34" charset="0"/>
                        <a:cs typeface="Tahoma" pitchFamily="34" charset="0"/>
                      </a:endParaRPr>
                    </a:p>
                    <a:p>
                      <a:pPr algn="just"/>
                      <a:endParaRPr lang="vi-VN" sz="3200" kern="1200" dirty="0" smtClean="0">
                        <a:solidFill>
                          <a:schemeClr val="tx1"/>
                        </a:solidFill>
                        <a:effectLst/>
                        <a:latin typeface="Tahoma" pitchFamily="34" charset="0"/>
                        <a:ea typeface="Tahoma" pitchFamily="34" charset="0"/>
                        <a:cs typeface="Tahoma" pitchFamily="34" charset="0"/>
                      </a:endParaRPr>
                    </a:p>
                    <a:p>
                      <a:pPr algn="just"/>
                      <a:r>
                        <a:rPr lang="vi-VN" sz="3200" kern="1200" dirty="0" smtClean="0">
                          <a:solidFill>
                            <a:schemeClr val="tx1"/>
                          </a:solidFill>
                          <a:effectLst/>
                          <a:latin typeface="Tahoma" pitchFamily="34" charset="0"/>
                          <a:ea typeface="Tahoma" pitchFamily="34" charset="0"/>
                          <a:cs typeface="Tahoma" pitchFamily="34" charset="0"/>
                        </a:rPr>
                        <a:t>Em không đồng ý với việc làm của Thành. Vì trong </a:t>
                      </a:r>
                      <a:r>
                        <a:rPr lang="en-US" sz="3200" kern="1200" dirty="0" smtClean="0">
                          <a:solidFill>
                            <a:schemeClr val="tx1"/>
                          </a:solidFill>
                          <a:effectLst/>
                          <a:latin typeface="Tahoma" pitchFamily="34" charset="0"/>
                          <a:ea typeface="Tahoma" pitchFamily="34" charset="0"/>
                          <a:cs typeface="Tahoma" pitchFamily="34" charset="0"/>
                        </a:rPr>
                        <a:t>t</a:t>
                      </a:r>
                      <a:r>
                        <a:rPr lang="vi-VN" sz="3200" kern="1200" dirty="0" smtClean="0">
                          <a:solidFill>
                            <a:schemeClr val="tx1"/>
                          </a:solidFill>
                          <a:effectLst/>
                          <a:latin typeface="Tahoma" pitchFamily="34" charset="0"/>
                          <a:ea typeface="Tahoma" pitchFamily="34" charset="0"/>
                          <a:cs typeface="Tahoma" pitchFamily="34" charset="0"/>
                        </a:rPr>
                        <a:t>ình huống nguy hiểm như thế bạn nên tìm chỗ trú. Sự chủ quan có thể khiến bạn gặp</a:t>
                      </a:r>
                      <a:r>
                        <a:rPr lang="vi-VN" sz="3200" kern="1200" baseline="0" dirty="0" smtClean="0">
                          <a:solidFill>
                            <a:schemeClr val="tx1"/>
                          </a:solidFill>
                          <a:effectLst/>
                          <a:latin typeface="Tahoma" pitchFamily="34" charset="0"/>
                          <a:ea typeface="Tahoma" pitchFamily="34" charset="0"/>
                          <a:cs typeface="Tahoma" pitchFamily="34" charset="0"/>
                        </a:rPr>
                        <a:t> nguy hiểm đến tính mạng.</a:t>
                      </a:r>
                      <a:endParaRPr lang="vi-VN" sz="3200" kern="1200" dirty="0">
                        <a:solidFill>
                          <a:schemeClr val="tx1"/>
                        </a:solidFill>
                        <a:effectLst/>
                        <a:latin typeface="Tahoma" pitchFamily="34" charset="0"/>
                        <a:ea typeface="Tahoma" pitchFamily="34" charset="0"/>
                        <a:cs typeface="Tahoma"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4" name="Date Placeholder 3"/>
          <p:cNvSpPr>
            <a:spLocks noGrp="1"/>
          </p:cNvSpPr>
          <p:nvPr>
            <p:ph type="dt" sz="half" idx="10"/>
          </p:nvPr>
        </p:nvSpPr>
        <p:spPr/>
        <p:txBody>
          <a:bodyPr/>
          <a:lstStyle/>
          <a:p>
            <a:pPr>
              <a:defRPr/>
            </a:pPr>
            <a:fld id="{F0B73B25-FC79-4372-892A-12F15AF7594E}" type="datetime11">
              <a:rPr lang="en-IN" smtClean="0">
                <a:solidFill>
                  <a:prstClr val="black">
                    <a:tint val="75000"/>
                  </a:prstClr>
                </a:solidFill>
              </a:rPr>
              <a:t>09:49:33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440D5B-FA80-4B80-AC56-49C1AEECAB84}" type="slidenum">
              <a:rPr lang="en-US" altLang="en-US" smtClean="0"/>
              <a:pPr/>
              <a:t>23</a:t>
            </a:fld>
            <a:endParaRPr lang="en-US" altLang="en-US"/>
          </a:p>
        </p:txBody>
      </p:sp>
      <p:pic>
        <p:nvPicPr>
          <p:cNvPr id="15"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402" y="34385"/>
            <a:ext cx="3405698" cy="1143000"/>
          </a:xfrm>
          <a:prstGeom prst="rect">
            <a:avLst/>
          </a:prstGeom>
          <a:noFill/>
          <a:ln>
            <a:noFill/>
          </a:ln>
          <a:extLst/>
        </p:spPr>
      </p:pic>
      <p:sp>
        <p:nvSpPr>
          <p:cNvPr id="19" name="TextBox 18"/>
          <p:cNvSpPr txBox="1"/>
          <p:nvPr/>
        </p:nvSpPr>
        <p:spPr>
          <a:xfrm>
            <a:off x="4479229" y="539625"/>
            <a:ext cx="2888974" cy="523220"/>
          </a:xfrm>
          <a:prstGeom prst="rect">
            <a:avLst/>
          </a:prstGeom>
          <a:noFill/>
        </p:spPr>
        <p:txBody>
          <a:bodyPr wrap="square" rtlCol="0">
            <a:spAutoFit/>
          </a:bodyPr>
          <a:lstStyle/>
          <a:p>
            <a:pPr algn="ctr"/>
            <a:r>
              <a:rPr lang="en-US" sz="2800" b="1" smtClean="0">
                <a:solidFill>
                  <a:srgbClr val="FF0000"/>
                </a:solidFill>
                <a:latin typeface="Tahoma" pitchFamily="34" charset="0"/>
                <a:ea typeface="Tahoma" pitchFamily="34" charset="0"/>
                <a:cs typeface="Tahoma" pitchFamily="34" charset="0"/>
              </a:rPr>
              <a:t>BÀI TẬP</a:t>
            </a:r>
            <a:endParaRPr lang="vi-VN" sz="2800" b="1">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970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p:nvPr/>
        </p:nvSpPr>
        <p:spPr>
          <a:xfrm>
            <a:off x="105103" y="418085"/>
            <a:ext cx="12086897" cy="3253968"/>
          </a:xfrm>
          <a:prstGeom prst="rect">
            <a:avLst/>
          </a:prstGeom>
          <a:solidFill>
            <a:schemeClr val="accent4">
              <a:lumMod val="20000"/>
              <a:lumOff val="80000"/>
            </a:schemeClr>
          </a:solidFill>
          <a:ln w="38100">
            <a:solidFill>
              <a:schemeClr val="accent6">
                <a:lumMod val="40000"/>
                <a:lumOff val="60000"/>
              </a:schemeClr>
            </a:solidFill>
          </a:ln>
        </p:spPr>
        <p:txBody>
          <a:bodyPr wrap="square">
            <a:spAutoFit/>
          </a:bodyPr>
          <a:lstStyle/>
          <a:p>
            <a:pPr>
              <a:lnSpc>
                <a:spcPct val="107000"/>
              </a:lnSpc>
            </a:pPr>
            <a:r>
              <a:rPr lang="en-US" sz="3200" dirty="0" smtClean="0">
                <a:solidFill>
                  <a:prstClr val="black"/>
                </a:solidFill>
                <a:latin typeface="Tahoma" pitchFamily="34" charset="0"/>
                <a:ea typeface="Tahoma" pitchFamily="34" charset="0"/>
                <a:cs typeface="Tahoma" pitchFamily="34" charset="0"/>
              </a:rPr>
              <a:t>      - </a:t>
            </a:r>
            <a:r>
              <a:rPr lang="vi-VN" sz="3200" b="1" dirty="0">
                <a:latin typeface="Tahoma" pitchFamily="34" charset="0"/>
                <a:ea typeface="Tahoma" pitchFamily="34" charset="0"/>
                <a:cs typeface="Tahoma" pitchFamily="34" charset="0"/>
              </a:rPr>
              <a:t>Em đồng tình</a:t>
            </a:r>
            <a:r>
              <a:rPr lang="vi-VN" sz="3200" dirty="0">
                <a:latin typeface="Tahoma" pitchFamily="34" charset="0"/>
                <a:ea typeface="Tahoma" pitchFamily="34" charset="0"/>
                <a:cs typeface="Tahoma" pitchFamily="34" charset="0"/>
              </a:rPr>
              <a:t>: </a:t>
            </a:r>
            <a:r>
              <a:rPr lang="vi-VN" sz="3200" i="1" dirty="0">
                <a:latin typeface="Tahoma" pitchFamily="34" charset="0"/>
                <a:ea typeface="Tahoma" pitchFamily="34" charset="0"/>
                <a:cs typeface="Tahoma" pitchFamily="34" charset="0"/>
              </a:rPr>
              <a:t>C. Được cảnh báo về cơn </a:t>
            </a:r>
            <a:r>
              <a:rPr lang="en-US" sz="3200" i="1" dirty="0" smtClean="0">
                <a:latin typeface="Tahoma" pitchFamily="34" charset="0"/>
                <a:ea typeface="Tahoma" pitchFamily="34" charset="0"/>
                <a:cs typeface="Tahoma" pitchFamily="34" charset="0"/>
              </a:rPr>
              <a:t>d</a:t>
            </a:r>
            <a:r>
              <a:rPr lang="vi-VN" sz="3200" i="1" dirty="0" smtClean="0">
                <a:latin typeface="Tahoma" pitchFamily="34" charset="0"/>
                <a:ea typeface="Tahoma" pitchFamily="34" charset="0"/>
                <a:cs typeface="Tahoma" pitchFamily="34" charset="0"/>
              </a:rPr>
              <a:t>ông </a:t>
            </a:r>
            <a:r>
              <a:rPr lang="vi-VN" sz="3200" i="1" dirty="0">
                <a:latin typeface="Tahoma" pitchFamily="34" charset="0"/>
                <a:ea typeface="Tahoma" pitchFamily="34" charset="0"/>
                <a:cs typeface="Tahoma" pitchFamily="34" charset="0"/>
              </a:rPr>
              <a:t>sắp đến, Hồng và các bạn quyết định ở lại trường, đợi khi trời hết dông mới đi về nhà.</a:t>
            </a:r>
            <a:r>
              <a:rPr lang="vi-VN" sz="3200" dirty="0">
                <a:latin typeface="Tahoma" pitchFamily="34" charset="0"/>
                <a:ea typeface="Tahoma" pitchFamily="34" charset="0"/>
                <a:cs typeface="Tahoma" pitchFamily="34" charset="0"/>
              </a:rPr>
              <a:t> </a:t>
            </a:r>
            <a:endParaRPr lang="vi-VN" sz="3200" dirty="0" smtClean="0">
              <a:latin typeface="Tahoma" pitchFamily="34" charset="0"/>
              <a:ea typeface="Tahoma" pitchFamily="34" charset="0"/>
              <a:cs typeface="Tahoma" pitchFamily="34" charset="0"/>
            </a:endParaRPr>
          </a:p>
          <a:p>
            <a:pPr>
              <a:lnSpc>
                <a:spcPct val="107000"/>
              </a:lnSpc>
            </a:pPr>
            <a:r>
              <a:rPr lang="vi-VN" sz="3200" dirty="0" smtClean="0">
                <a:solidFill>
                  <a:srgbClr val="0070C0"/>
                </a:solidFill>
                <a:latin typeface="Tahoma" pitchFamily="34" charset="0"/>
                <a:ea typeface="Tahoma" pitchFamily="34" charset="0"/>
                <a:cs typeface="Tahoma" pitchFamily="34" charset="0"/>
              </a:rPr>
              <a:t>=&gt; </a:t>
            </a:r>
            <a:r>
              <a:rPr lang="vi-VN" sz="3200" dirty="0">
                <a:solidFill>
                  <a:srgbClr val="0070C0"/>
                </a:solidFill>
                <a:latin typeface="Tahoma" pitchFamily="34" charset="0"/>
                <a:ea typeface="Tahoma" pitchFamily="34" charset="0"/>
                <a:cs typeface="Tahoma" pitchFamily="34" charset="0"/>
              </a:rPr>
              <a:t>Vì các bạn rất biết cách bảo vệ bản thân trước những nguy hiểm từ thiên nhiên.</a:t>
            </a:r>
          </a:p>
          <a:p>
            <a:pPr lvl="0">
              <a:lnSpc>
                <a:spcPct val="107000"/>
              </a:lnSpc>
            </a:pPr>
            <a:endParaRPr lang="en-US" sz="3200" dirty="0">
              <a:solidFill>
                <a:prstClr val="black"/>
              </a:solidFill>
              <a:latin typeface="Tahoma" pitchFamily="34" charset="0"/>
              <a:ea typeface="Tahoma" pitchFamily="34" charset="0"/>
              <a:cs typeface="Tahoma" pitchFamily="34" charset="0"/>
            </a:endParaRPr>
          </a:p>
        </p:txBody>
      </p:sp>
      <p:sp>
        <p:nvSpPr>
          <p:cNvPr id="14" name="Rectangle 13"/>
          <p:cNvSpPr/>
          <p:nvPr/>
        </p:nvSpPr>
        <p:spPr>
          <a:xfrm>
            <a:off x="105103" y="3034234"/>
            <a:ext cx="12086897" cy="4031873"/>
          </a:xfrm>
          <a:prstGeom prst="rect">
            <a:avLst/>
          </a:prstGeom>
          <a:solidFill>
            <a:schemeClr val="accent2">
              <a:lumMod val="20000"/>
              <a:lumOff val="80000"/>
            </a:schemeClr>
          </a:solidFill>
          <a:ln w="38100">
            <a:solidFill>
              <a:schemeClr val="accent1">
                <a:lumMod val="40000"/>
                <a:lumOff val="60000"/>
              </a:schemeClr>
            </a:solidFill>
          </a:ln>
        </p:spPr>
        <p:txBody>
          <a:bodyPr wrap="square">
            <a:spAutoFit/>
          </a:bodyPr>
          <a:lstStyle/>
          <a:p>
            <a:r>
              <a:rPr lang="en-US" sz="3200" b="1" dirty="0" smtClean="0">
                <a:solidFill>
                  <a:prstClr val="black"/>
                </a:solidFill>
                <a:latin typeface="Tahoma" pitchFamily="34" charset="0"/>
                <a:ea typeface="Tahoma" pitchFamily="34" charset="0"/>
                <a:cs typeface="Tahoma" pitchFamily="34" charset="0"/>
              </a:rPr>
              <a:t>     </a:t>
            </a:r>
            <a:r>
              <a:rPr lang="en-US" sz="3200" b="1" dirty="0" smtClean="0">
                <a:latin typeface="Tahoma" pitchFamily="34" charset="0"/>
                <a:ea typeface="Tahoma" pitchFamily="34" charset="0"/>
                <a:cs typeface="Tahoma" pitchFamily="34" charset="0"/>
              </a:rPr>
              <a:t>- </a:t>
            </a:r>
            <a:r>
              <a:rPr lang="vi-VN" sz="3200" b="1" dirty="0">
                <a:latin typeface="Tahoma" pitchFamily="34" charset="0"/>
                <a:ea typeface="Tahoma" pitchFamily="34" charset="0"/>
                <a:cs typeface="Tahoma" pitchFamily="34" charset="0"/>
              </a:rPr>
              <a:t>Em không đồng tình:</a:t>
            </a:r>
          </a:p>
          <a:p>
            <a:pPr marL="514350" indent="-514350">
              <a:buAutoNum type="alphaUcPeriod"/>
            </a:pPr>
            <a:r>
              <a:rPr lang="vi-VN" sz="3200" i="1" dirty="0" smtClean="0">
                <a:latin typeface="Tahoma" pitchFamily="34" charset="0"/>
                <a:ea typeface="Tahoma" pitchFamily="34" charset="0"/>
                <a:cs typeface="Tahoma" pitchFamily="34" charset="0"/>
              </a:rPr>
              <a:t>Trời </a:t>
            </a:r>
            <a:r>
              <a:rPr lang="vi-VN" sz="3200" i="1" dirty="0">
                <a:latin typeface="Tahoma" pitchFamily="34" charset="0"/>
                <a:ea typeface="Tahoma" pitchFamily="34" charset="0"/>
                <a:cs typeface="Tahoma" pitchFamily="34" charset="0"/>
              </a:rPr>
              <a:t>mưa rất to, hai bạn Lâm và Hưng vẫn đạp xe về </a:t>
            </a:r>
            <a:r>
              <a:rPr lang="vi-VN" sz="3200" i="1" dirty="0" smtClean="0">
                <a:latin typeface="Tahoma" pitchFamily="34" charset="0"/>
                <a:ea typeface="Tahoma" pitchFamily="34" charset="0"/>
                <a:cs typeface="Tahoma" pitchFamily="34" charset="0"/>
              </a:rPr>
              <a:t>nhà</a:t>
            </a:r>
            <a:r>
              <a:rPr lang="en-US" sz="3200" i="1" dirty="0" smtClean="0">
                <a:latin typeface="Tahoma" pitchFamily="34" charset="0"/>
                <a:ea typeface="Tahoma" pitchFamily="34" charset="0"/>
                <a:cs typeface="Tahoma" pitchFamily="34" charset="0"/>
              </a:rPr>
              <a:t>.</a:t>
            </a:r>
          </a:p>
          <a:p>
            <a:r>
              <a:rPr lang="en-US" sz="3200" i="1" smtClean="0">
                <a:latin typeface="Tahoma" pitchFamily="34" charset="0"/>
                <a:ea typeface="Tahoma" pitchFamily="34" charset="0"/>
                <a:cs typeface="Tahoma" pitchFamily="34" charset="0"/>
              </a:rPr>
              <a:t>B.</a:t>
            </a:r>
            <a:r>
              <a:rPr lang="vi-VN" sz="3200" i="1" smtClean="0">
                <a:latin typeface="Tahoma" pitchFamily="34" charset="0"/>
                <a:ea typeface="Tahoma" pitchFamily="34" charset="0"/>
                <a:cs typeface="Tahoma" pitchFamily="34" charset="0"/>
              </a:rPr>
              <a:t> </a:t>
            </a:r>
            <a:r>
              <a:rPr lang="vi-VN" sz="3200" i="1" dirty="0">
                <a:latin typeface="Tahoma" pitchFamily="34" charset="0"/>
                <a:ea typeface="Tahoma" pitchFamily="34" charset="0"/>
                <a:cs typeface="Tahoma" pitchFamily="34" charset="0"/>
              </a:rPr>
              <a:t>Trong khi đang có sấm sét, Bình vấn sử dụng ti vi và các thiết bị điện.</a:t>
            </a:r>
          </a:p>
          <a:p>
            <a:r>
              <a:rPr lang="vi-VN" sz="3200" i="1" dirty="0">
                <a:latin typeface="Tahoma" pitchFamily="34" charset="0"/>
                <a:ea typeface="Tahoma" pitchFamily="34" charset="0"/>
                <a:cs typeface="Tahoma" pitchFamily="34" charset="0"/>
              </a:rPr>
              <a:t>D. Con đường từ trường về nhà bị chia cắt bởi nước lũ lên nhanh, các bạn nam tranh thủ thi xem ai bơi được xa nhất.</a:t>
            </a:r>
          </a:p>
          <a:p>
            <a:r>
              <a:rPr lang="vi-VN" sz="3200" dirty="0">
                <a:solidFill>
                  <a:srgbClr val="0070C0"/>
                </a:solidFill>
                <a:latin typeface="Tahoma" pitchFamily="34" charset="0"/>
                <a:ea typeface="Tahoma" pitchFamily="34" charset="0"/>
                <a:cs typeface="Tahoma" pitchFamily="34" charset="0"/>
              </a:rPr>
              <a:t>=&gt; Vì như vậy có thể bị nguy hiểm đến tính mạng, sức khoẻ </a:t>
            </a:r>
            <a:r>
              <a:rPr lang="vi-VN" sz="3200" dirty="0" smtClean="0">
                <a:solidFill>
                  <a:srgbClr val="0070C0"/>
                </a:solidFill>
                <a:latin typeface="Tahoma" pitchFamily="34" charset="0"/>
                <a:ea typeface="Tahoma" pitchFamily="34" charset="0"/>
                <a:cs typeface="Tahoma" pitchFamily="34" charset="0"/>
              </a:rPr>
              <a:t>của mình.</a:t>
            </a:r>
            <a:endParaRPr lang="vi-VN" sz="3200" dirty="0">
              <a:solidFill>
                <a:srgbClr val="0070C0"/>
              </a:solidFill>
              <a:latin typeface="Tahoma" pitchFamily="34" charset="0"/>
              <a:ea typeface="Tahoma" pitchFamily="34" charset="0"/>
              <a:cs typeface="Tahoma" pitchFamily="34" charset="0"/>
            </a:endParaRPr>
          </a:p>
        </p:txBody>
      </p:sp>
      <p:sp>
        <p:nvSpPr>
          <p:cNvPr id="2" name="Date Placeholder 1"/>
          <p:cNvSpPr>
            <a:spLocks noGrp="1"/>
          </p:cNvSpPr>
          <p:nvPr>
            <p:ph type="dt" sz="half" idx="10"/>
          </p:nvPr>
        </p:nvSpPr>
        <p:spPr/>
        <p:txBody>
          <a:bodyPr/>
          <a:lstStyle/>
          <a:p>
            <a:fld id="{1ECC4986-695A-46F1-A48A-811FC9EAAEF4}" type="datetime11">
              <a:rPr lang="en-IN" smtClean="0">
                <a:solidFill>
                  <a:prstClr val="black">
                    <a:tint val="75000"/>
                  </a:prstClr>
                </a:solidFill>
              </a:rPr>
              <a:t>09:49:33</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24</a:t>
            </a:fld>
            <a:endParaRPr lang="en-US" altLang="en-US">
              <a:solidFill>
                <a:prstClr val="black">
                  <a:tint val="75000"/>
                </a:prstClr>
              </a:solidFill>
            </a:endParaRPr>
          </a:p>
        </p:txBody>
      </p:sp>
      <p:sp>
        <p:nvSpPr>
          <p:cNvPr id="16" name="TextBox 15"/>
          <p:cNvSpPr txBox="1"/>
          <p:nvPr/>
        </p:nvSpPr>
        <p:spPr>
          <a:xfrm>
            <a:off x="4056141" y="-26669"/>
            <a:ext cx="2888974" cy="523220"/>
          </a:xfrm>
          <a:prstGeom prst="rect">
            <a:avLst/>
          </a:prstGeom>
          <a:noFill/>
        </p:spPr>
        <p:txBody>
          <a:bodyPr wrap="square" rtlCol="0">
            <a:spAutoFit/>
          </a:bodyPr>
          <a:lstStyle/>
          <a:p>
            <a:pPr algn="ctr"/>
            <a:r>
              <a:rPr lang="en-US" sz="2800" b="1" dirty="0" err="1" smtClean="0">
                <a:solidFill>
                  <a:srgbClr val="FF0000"/>
                </a:solidFill>
                <a:latin typeface="Tahoma" pitchFamily="34" charset="0"/>
                <a:ea typeface="Tahoma" pitchFamily="34" charset="0"/>
                <a:cs typeface="Tahoma" pitchFamily="34" charset="0"/>
              </a:rPr>
              <a:t>BÀI</a:t>
            </a:r>
            <a:r>
              <a:rPr lang="en-US" sz="2800" b="1" dirty="0" smtClean="0">
                <a:solidFill>
                  <a:srgbClr val="FF0000"/>
                </a:solidFill>
                <a:latin typeface="Tahoma" pitchFamily="34" charset="0"/>
                <a:ea typeface="Tahoma" pitchFamily="34" charset="0"/>
                <a:cs typeface="Tahoma" pitchFamily="34" charset="0"/>
              </a:rPr>
              <a:t> </a:t>
            </a:r>
            <a:r>
              <a:rPr lang="en-US" sz="2800" b="1" dirty="0" err="1" smtClean="0">
                <a:solidFill>
                  <a:srgbClr val="FF0000"/>
                </a:solidFill>
                <a:latin typeface="Tahoma" pitchFamily="34" charset="0"/>
                <a:ea typeface="Tahoma" pitchFamily="34" charset="0"/>
                <a:cs typeface="Tahoma" pitchFamily="34" charset="0"/>
              </a:rPr>
              <a:t>TẬP</a:t>
            </a:r>
            <a:r>
              <a:rPr lang="en-US" sz="2800" b="1" dirty="0" smtClean="0">
                <a:solidFill>
                  <a:srgbClr val="FF0000"/>
                </a:solidFill>
                <a:latin typeface="Tahoma" pitchFamily="34" charset="0"/>
                <a:ea typeface="Tahoma" pitchFamily="34" charset="0"/>
                <a:cs typeface="Tahoma" pitchFamily="34" charset="0"/>
              </a:rPr>
              <a:t> 3</a:t>
            </a:r>
            <a:endParaRPr lang="vi-VN" sz="28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sp>
          <p:nvSpPr>
            <p:cNvPr id="10" name="Rectangle 9"/>
            <p:cNvSpPr>
              <a:spLocks noChangeArrowheads="1"/>
            </p:cNvSpPr>
            <p:nvPr/>
          </p:nvSpPr>
          <p:spPr bwMode="auto">
            <a:xfrm>
              <a:off x="1669631" y="1707303"/>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Bài 8: </a:t>
              </a:r>
            </a:p>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2800" b="1" dirty="0">
                <a:solidFill>
                  <a:srgbClr val="0000FF"/>
                </a:solidFill>
                <a:latin typeface="Tahoma" pitchFamily="34" charset="0"/>
                <a:ea typeface="Tahoma" pitchFamily="34" charset="0"/>
                <a:cs typeface="Tahoma"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smtClean="0">
                  <a:solidFill>
                    <a:srgbClr val="0000FF"/>
                  </a:solidFill>
                  <a:latin typeface="Tahoma" pitchFamily="34" charset="0"/>
                  <a:ea typeface="Tahoma" pitchFamily="34" charset="0"/>
                  <a:cs typeface="Tahoma" pitchFamily="34" charset="0"/>
                </a:rPr>
                <a:t>IV.</a:t>
              </a:r>
              <a:endParaRPr lang="en-US" altLang="zh-CN" sz="3200" b="1" kern="0">
                <a:solidFill>
                  <a:srgbClr val="0000FF"/>
                </a:solidFill>
                <a:latin typeface="Tahoma" pitchFamily="34" charset="0"/>
                <a:ea typeface="Tahoma" pitchFamily="34" charset="0"/>
                <a:cs typeface="Tahoma" pitchFamily="34" charset="0"/>
              </a:endParaRPr>
            </a:p>
            <a:p>
              <a:pPr algn="ctr">
                <a:defRPr/>
              </a:pPr>
              <a:r>
                <a:rPr lang="en-US" altLang="zh-CN" sz="3200" b="1" kern="0" smtClean="0">
                  <a:solidFill>
                    <a:srgbClr val="0000FF"/>
                  </a:solidFill>
                  <a:latin typeface="Tahoma" pitchFamily="34" charset="0"/>
                  <a:ea typeface="Tahoma" pitchFamily="34" charset="0"/>
                  <a:cs typeface="Tahoma" pitchFamily="34" charset="0"/>
                </a:rPr>
                <a:t>VẬN DỤNG</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81009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164;p9"/>
          <p:cNvPicPr preferRelativeResize="0"/>
          <p:nvPr/>
        </p:nvPicPr>
        <p:blipFill rotWithShape="1">
          <a:blip r:embed="rId2">
            <a:alphaModFix/>
          </a:blip>
          <a:srcRect l="15285" t="10430" r="46645" b="11190"/>
          <a:stretch/>
        </p:blipFill>
        <p:spPr>
          <a:xfrm>
            <a:off x="1078173" y="1160059"/>
            <a:ext cx="9812741" cy="3129011"/>
          </a:xfrm>
          <a:prstGeom prst="rect">
            <a:avLst/>
          </a:prstGeom>
          <a:solidFill>
            <a:srgbClr val="FFCCFF"/>
          </a:solidFill>
          <a:ln>
            <a:noFill/>
          </a:ln>
        </p:spPr>
      </p:pic>
      <p:pic>
        <p:nvPicPr>
          <p:cNvPr id="10" name="Shape 1"/>
          <p:cNvPicPr/>
          <p:nvPr/>
        </p:nvPicPr>
        <p:blipFill>
          <a:blip r:embed="rId3"/>
          <a:stretch/>
        </p:blipFill>
        <p:spPr>
          <a:xfrm>
            <a:off x="11033760" y="0"/>
            <a:ext cx="1158240" cy="1048385"/>
          </a:xfrm>
          <a:prstGeom prst="rect">
            <a:avLst/>
          </a:prstGeom>
          <a:noFill/>
          <a:ln>
            <a:noFill/>
          </a:ln>
        </p:spPr>
      </p:pic>
      <p:sp>
        <p:nvSpPr>
          <p:cNvPr id="11" name="Rectangle 10"/>
          <p:cNvSpPr/>
          <p:nvPr/>
        </p:nvSpPr>
        <p:spPr>
          <a:xfrm>
            <a:off x="3016154" y="1906206"/>
            <a:ext cx="6537279" cy="1569660"/>
          </a:xfrm>
          <a:prstGeom prst="rect">
            <a:avLst/>
          </a:prstGeom>
        </p:spPr>
        <p:txBody>
          <a:bodyPr wrap="square">
            <a:spAutoFit/>
          </a:bodyPr>
          <a:lstStyle/>
          <a:p>
            <a:r>
              <a:rPr lang="en-US" sz="2400" i="1">
                <a:latin typeface="Tahoma" pitchFamily="34" charset="0"/>
                <a:ea typeface="Tahoma" pitchFamily="34" charset="0"/>
                <a:cs typeface="Tahoma" pitchFamily="34" charset="0"/>
              </a:rPr>
              <a:t>2.  Mỗi </a:t>
            </a:r>
            <a:r>
              <a:rPr lang="en-US" sz="2400" i="1" smtClean="0">
                <a:latin typeface="Tahoma" pitchFamily="34" charset="0"/>
                <a:ea typeface="Tahoma" pitchFamily="34" charset="0"/>
                <a:cs typeface="Tahoma" pitchFamily="34" charset="0"/>
              </a:rPr>
              <a:t>nhóm </a:t>
            </a:r>
            <a:r>
              <a:rPr lang="en-US" sz="2400" i="1">
                <a:latin typeface="Tahoma" pitchFamily="34" charset="0"/>
                <a:ea typeface="Tahoma" pitchFamily="34" charset="0"/>
                <a:cs typeface="Tahoma" pitchFamily="34" charset="0"/>
              </a:rPr>
              <a:t>xây </a:t>
            </a:r>
            <a:r>
              <a:rPr lang="en-US" sz="2400" i="1" smtClean="0">
                <a:latin typeface="Tahoma" pitchFamily="34" charset="0"/>
                <a:ea typeface="Tahoma" pitchFamily="34" charset="0"/>
                <a:cs typeface="Tahoma" pitchFamily="34" charset="0"/>
              </a:rPr>
              <a:t>dựng </a:t>
            </a:r>
            <a:r>
              <a:rPr lang="en-US" sz="2400" i="1">
                <a:latin typeface="Tahoma" pitchFamily="34" charset="0"/>
                <a:ea typeface="Tahoma" pitchFamily="34" charset="0"/>
                <a:cs typeface="Tahoma" pitchFamily="34" charset="0"/>
              </a:rPr>
              <a:t>một thông điệp về cách học sinh ứng phó với tình </a:t>
            </a:r>
            <a:r>
              <a:rPr lang="en-US" sz="2400" i="1" smtClean="0">
                <a:latin typeface="Tahoma" pitchFamily="34" charset="0"/>
                <a:ea typeface="Tahoma" pitchFamily="34" charset="0"/>
                <a:cs typeface="Tahoma" pitchFamily="34" charset="0"/>
              </a:rPr>
              <a:t>huống </a:t>
            </a:r>
            <a:r>
              <a:rPr lang="en-US" sz="2400" i="1">
                <a:latin typeface="Tahoma" pitchFamily="34" charset="0"/>
                <a:ea typeface="Tahoma" pitchFamily="34" charset="0"/>
                <a:cs typeface="Tahoma" pitchFamily="34" charset="0"/>
              </a:rPr>
              <a:t>nguy hiểm từ thiên nhiên. Các nhóm giới thiệu thông điệp trước cả lớp.</a:t>
            </a:r>
            <a:endParaRPr lang="vi-VN" sz="2400">
              <a:latin typeface="Tahoma" pitchFamily="34" charset="0"/>
              <a:ea typeface="Tahoma" pitchFamily="34" charset="0"/>
              <a:cs typeface="Tahoma" pitchFamily="34" charset="0"/>
            </a:endParaRPr>
          </a:p>
        </p:txBody>
      </p:sp>
      <p:sp>
        <p:nvSpPr>
          <p:cNvPr id="2" name="Date Placeholder 1"/>
          <p:cNvSpPr>
            <a:spLocks noGrp="1"/>
          </p:cNvSpPr>
          <p:nvPr>
            <p:ph type="dt" sz="half" idx="10"/>
          </p:nvPr>
        </p:nvSpPr>
        <p:spPr/>
        <p:txBody>
          <a:bodyPr/>
          <a:lstStyle/>
          <a:p>
            <a:fld id="{1ECC4986-695A-46F1-A48A-811FC9EAAEF4}" type="datetime11">
              <a:rPr lang="en-IN" smtClean="0">
                <a:solidFill>
                  <a:prstClr val="black">
                    <a:tint val="75000"/>
                  </a:prstClr>
                </a:solidFill>
              </a:rPr>
              <a:t>09:49:33</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26</a:t>
            </a:fld>
            <a:endParaRPr lang="en-US" altLang="en-US">
              <a:solidFill>
                <a:prstClr val="black">
                  <a:tint val="75000"/>
                </a:prstClr>
              </a:solidFill>
            </a:endParaRPr>
          </a:p>
        </p:txBody>
      </p:sp>
      <p:pic>
        <p:nvPicPr>
          <p:cNvPr id="15"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929" y="-4"/>
            <a:ext cx="4939989" cy="999965"/>
          </a:xfrm>
          <a:prstGeom prst="rect">
            <a:avLst/>
          </a:prstGeom>
          <a:noFill/>
          <a:ln>
            <a:noFill/>
          </a:ln>
          <a:extLst/>
        </p:spPr>
      </p:pic>
      <p:sp>
        <p:nvSpPr>
          <p:cNvPr id="16" name="TextBox 15"/>
          <p:cNvSpPr txBox="1"/>
          <p:nvPr/>
        </p:nvSpPr>
        <p:spPr>
          <a:xfrm>
            <a:off x="4056140" y="444089"/>
            <a:ext cx="4296289" cy="461665"/>
          </a:xfrm>
          <a:prstGeom prst="rect">
            <a:avLst/>
          </a:prstGeom>
          <a:noFill/>
        </p:spPr>
        <p:txBody>
          <a:bodyPr wrap="square" rtlCol="0">
            <a:spAutoFit/>
          </a:bodyPr>
          <a:lstStyle/>
          <a:p>
            <a:pPr algn="ctr"/>
            <a:r>
              <a:rPr lang="en-US" sz="2400" b="1" smtClean="0">
                <a:solidFill>
                  <a:srgbClr val="FF0000"/>
                </a:solidFill>
                <a:latin typeface="Tahoma" pitchFamily="34" charset="0"/>
                <a:ea typeface="Tahoma" pitchFamily="34" charset="0"/>
                <a:cs typeface="Tahoma" pitchFamily="34" charset="0"/>
              </a:rPr>
              <a:t>HOẠT ĐỘNG NHÓM</a:t>
            </a:r>
            <a:endParaRPr lang="vi-VN" sz="2400" b="1">
              <a:solidFill>
                <a:srgbClr val="FF0000"/>
              </a:solidFill>
              <a:latin typeface="Tahoma" pitchFamily="34" charset="0"/>
              <a:ea typeface="Tahoma" pitchFamily="34" charset="0"/>
              <a:cs typeface="Tahoma" pitchFamily="34" charset="0"/>
            </a:endParaRPr>
          </a:p>
        </p:txBody>
      </p:sp>
      <p:sp>
        <p:nvSpPr>
          <p:cNvPr id="4" name="Rectangle 3"/>
          <p:cNvSpPr/>
          <p:nvPr/>
        </p:nvSpPr>
        <p:spPr>
          <a:xfrm>
            <a:off x="368490" y="4437250"/>
            <a:ext cx="11423175" cy="2031325"/>
          </a:xfrm>
          <a:prstGeom prst="rect">
            <a:avLst/>
          </a:prstGeom>
          <a:solidFill>
            <a:schemeClr val="accent2">
              <a:lumMod val="20000"/>
              <a:lumOff val="80000"/>
            </a:schemeClr>
          </a:solidFill>
        </p:spPr>
        <p:txBody>
          <a:bodyPr wrap="square">
            <a:spAutoFit/>
          </a:bodyPr>
          <a:lstStyle/>
          <a:p>
            <a:pPr algn="ctr"/>
            <a:r>
              <a:rPr lang="en-US" b="1" smtClean="0">
                <a:solidFill>
                  <a:prstClr val="black"/>
                </a:solidFill>
                <a:latin typeface="Tahoma" pitchFamily="34" charset="0"/>
                <a:ea typeface="Tahoma" pitchFamily="34" charset="0"/>
                <a:cs typeface="Tahoma" pitchFamily="34" charset="0"/>
              </a:rPr>
              <a:t>CÁCH THỰC HIỆN</a:t>
            </a:r>
          </a:p>
          <a:p>
            <a:pPr marL="285750" indent="-285750" algn="just">
              <a:buFontTx/>
              <a:buChar char="-"/>
            </a:pPr>
            <a:r>
              <a:rPr lang="en-US" smtClean="0">
                <a:solidFill>
                  <a:prstClr val="black"/>
                </a:solidFill>
                <a:latin typeface="Tahoma" pitchFamily="34" charset="0"/>
                <a:ea typeface="Tahoma" pitchFamily="34" charset="0"/>
                <a:cs typeface="Tahoma" pitchFamily="34" charset="0"/>
              </a:rPr>
              <a:t>Lớp chia thành 4 nhóm theo 4 tổ.</a:t>
            </a:r>
          </a:p>
          <a:p>
            <a:pPr marL="285750" indent="-285750" algn="just">
              <a:buFontTx/>
              <a:buChar char="-"/>
            </a:pPr>
            <a:r>
              <a:rPr lang="en-US" smtClean="0">
                <a:solidFill>
                  <a:prstClr val="black"/>
                </a:solidFill>
                <a:latin typeface="Tahoma" pitchFamily="34" charset="0"/>
                <a:ea typeface="Tahoma" pitchFamily="34" charset="0"/>
                <a:cs typeface="Tahoma" pitchFamily="34" charset="0"/>
              </a:rPr>
              <a:t>Mỗi nhóm thảo luận xây dựng thông điệp của nhóm mình và trình bày trên giấy A0 trong thời gian 5 phút.</a:t>
            </a:r>
          </a:p>
          <a:p>
            <a:pPr marL="285750" indent="-285750" algn="just">
              <a:buFontTx/>
              <a:buChar char="-"/>
            </a:pPr>
            <a:r>
              <a:rPr lang="en-US" smtClean="0">
                <a:solidFill>
                  <a:prstClr val="black"/>
                </a:solidFill>
                <a:latin typeface="Tahoma" pitchFamily="34" charset="0"/>
                <a:ea typeface="Tahoma" pitchFamily="34" charset="0"/>
                <a:cs typeface="Tahoma" pitchFamily="34" charset="0"/>
              </a:rPr>
              <a:t>Hết thời gian, các nhóm trưng bày sản phẩm của nhóm mình. Sau đó, các nhóm lần lượt cử đại diện thuyết trình sản phẩm trong thời gian tối đa 1 phút 30 giây; Các nhóm khác có nhiệm vụ theo dõi, nhận xét và chấm điểm cho nhóm bạn bằng hình thức giơ tay biểu quyết.</a:t>
            </a:r>
          </a:p>
          <a:p>
            <a:pPr marL="285750" indent="-285750" algn="just">
              <a:buFontTx/>
              <a:buChar char="-"/>
            </a:pPr>
            <a:r>
              <a:rPr lang="en-US" smtClean="0">
                <a:solidFill>
                  <a:prstClr val="black"/>
                </a:solidFill>
                <a:latin typeface="Tahoma" pitchFamily="34" charset="0"/>
                <a:ea typeface="Tahoma" pitchFamily="34" charset="0"/>
                <a:cs typeface="Tahoma" pitchFamily="34" charset="0"/>
              </a:rPr>
              <a:t>Nhóm nào giành được nhiều phiếu hơn, nhóm đó sẽ giành chiến thắng chung cuộc.</a:t>
            </a:r>
          </a:p>
        </p:txBody>
      </p:sp>
    </p:spTree>
    <p:extLst>
      <p:ext uri="{BB962C8B-B14F-4D97-AF65-F5344CB8AC3E}">
        <p14:creationId xmlns:p14="http://schemas.microsoft.com/office/powerpoint/2010/main" val="36897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1"/>
          <p:cNvPicPr/>
          <p:nvPr/>
        </p:nvPicPr>
        <p:blipFill>
          <a:blip r:embed="rId2"/>
          <a:stretch/>
        </p:blipFill>
        <p:spPr>
          <a:xfrm>
            <a:off x="11033760" y="0"/>
            <a:ext cx="1158240" cy="1048385"/>
          </a:xfrm>
          <a:prstGeom prst="rect">
            <a:avLst/>
          </a:prstGeom>
          <a:noFill/>
          <a:ln>
            <a:noFill/>
          </a:ln>
        </p:spPr>
      </p:pic>
      <p:sp>
        <p:nvSpPr>
          <p:cNvPr id="2" name="Date Placeholder 1"/>
          <p:cNvSpPr>
            <a:spLocks noGrp="1"/>
          </p:cNvSpPr>
          <p:nvPr>
            <p:ph type="dt" sz="half" idx="10"/>
          </p:nvPr>
        </p:nvSpPr>
        <p:spPr/>
        <p:txBody>
          <a:bodyPr/>
          <a:lstStyle/>
          <a:p>
            <a:fld id="{85A03833-37C1-4776-B75A-5885890ADFB0}" type="datetime11">
              <a:rPr lang="en-IN" smtClean="0">
                <a:solidFill>
                  <a:prstClr val="black">
                    <a:tint val="75000"/>
                  </a:prstClr>
                </a:solidFill>
              </a:rPr>
              <a:t>09:49:33</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27</a:t>
            </a:fld>
            <a:endParaRPr lang="en-US" altLang="en-US">
              <a:solidFill>
                <a:prstClr val="black">
                  <a:tint val="75000"/>
                </a:prstClr>
              </a:solidFill>
            </a:endParaRPr>
          </a:p>
        </p:txBody>
      </p:sp>
      <p:sp>
        <p:nvSpPr>
          <p:cNvPr id="4" name="Rectangle 3"/>
          <p:cNvSpPr/>
          <p:nvPr/>
        </p:nvSpPr>
        <p:spPr>
          <a:xfrm>
            <a:off x="320796" y="3217038"/>
            <a:ext cx="10929595" cy="523220"/>
          </a:xfrm>
          <a:prstGeom prst="rect">
            <a:avLst/>
          </a:prstGeom>
          <a:solidFill>
            <a:srgbClr val="92D050"/>
          </a:solidFill>
        </p:spPr>
        <p:txBody>
          <a:bodyPr wrap="none">
            <a:spAutoFit/>
          </a:bodyPr>
          <a:lstStyle/>
          <a:p>
            <a:r>
              <a:rPr lang="vi-VN" sz="2800"/>
              <a:t>“Sẵn sàng ứng phó với thời tiết, hành động thông minh với khí hậu”</a:t>
            </a:r>
            <a:endParaRPr lang="vi-VN" sz="2800">
              <a:latin typeface="Tahoma" pitchFamily="34" charset="0"/>
              <a:ea typeface="Tahoma" pitchFamily="34" charset="0"/>
              <a:cs typeface="Tahoma" pitchFamily="34" charset="0"/>
            </a:endParaRPr>
          </a:p>
        </p:txBody>
      </p:sp>
      <p:pic>
        <p:nvPicPr>
          <p:cNvPr id="4098" name="Picture 2" descr="Khi biến đổi khí hậu đe dọa hòa b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051" y="3859983"/>
            <a:ext cx="4954155" cy="2847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ẾN ĐỔI KHÍ HẬU VÀ NGUỒN NƯỚC-Tin ngà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729" y="152400"/>
            <a:ext cx="5565933" cy="291834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Giờ trái đất năm 2021: “Lên tiếng vì thiên nh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104" name="Picture 8" descr="VGP News :. | &amp;#39;Hành động vì thiên nhiên&amp;#39; hưởng ứng Ngày Môi trường thế giới  | BÁO ĐIỆN TỬ CHÍNH PHỦ NƯỚC CHXHCN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5" y="3859983"/>
            <a:ext cx="5793387" cy="28470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Mỗi nhóm xây dựng một thông điệp về cách học sinh ứng phó với tình huống nguy hiể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00" y="152400"/>
            <a:ext cx="4729551" cy="2860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46332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2822018" y="19206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vi-VN" altLang="en-US" b="1" smtClean="0">
                <a:solidFill>
                  <a:srgbClr val="FFFF00"/>
                </a:solidFill>
                <a:latin typeface="Times New Roman" panose="02020603050405020304" pitchFamily="18" charset="0"/>
                <a:cs typeface="Times New Roman" panose="02020603050405020304" pitchFamily="18" charset="0"/>
              </a:rPr>
              <a:t>HOẠT ĐỘNG DỰ ÁN</a:t>
            </a:r>
            <a:endParaRPr lang="en-US" altLang="en-US" b="1" dirty="0" smtClean="0">
              <a:solidFill>
                <a:srgbClr val="FFFF00"/>
              </a:solidFill>
              <a:latin typeface="Times New Roman" panose="02020603050405020304" pitchFamily="18" charset="0"/>
              <a:cs typeface="Times New Roman" panose="02020603050405020304" pitchFamily="18" charset="0"/>
            </a:endParaRPr>
          </a:p>
        </p:txBody>
      </p:sp>
      <p:pic>
        <p:nvPicPr>
          <p:cNvPr id="5" name="Google Shape;164;p9"/>
          <p:cNvPicPr preferRelativeResize="0"/>
          <p:nvPr/>
        </p:nvPicPr>
        <p:blipFill rotWithShape="1">
          <a:blip r:embed="rId3">
            <a:alphaModFix/>
          </a:blip>
          <a:srcRect l="15285" t="10430" r="46645" b="11190"/>
          <a:stretch/>
        </p:blipFill>
        <p:spPr>
          <a:xfrm>
            <a:off x="-551747" y="2178622"/>
            <a:ext cx="6663096" cy="4830051"/>
          </a:xfrm>
          <a:prstGeom prst="rect">
            <a:avLst/>
          </a:prstGeom>
          <a:noFill/>
          <a:ln>
            <a:noFill/>
          </a:ln>
        </p:spPr>
      </p:pic>
      <p:pic>
        <p:nvPicPr>
          <p:cNvPr id="6" name="Picture 5"/>
          <p:cNvPicPr>
            <a:picLocks noChangeAspect="1"/>
          </p:cNvPicPr>
          <p:nvPr/>
        </p:nvPicPr>
        <p:blipFill>
          <a:blip r:embed="rId4"/>
          <a:stretch>
            <a:fillRect/>
          </a:stretch>
        </p:blipFill>
        <p:spPr>
          <a:xfrm>
            <a:off x="4896689" y="522910"/>
            <a:ext cx="6353926"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55574182"/>
              </p:ext>
            </p:extLst>
          </p:nvPr>
        </p:nvGraphicFramePr>
        <p:xfrm>
          <a:off x="590550" y="3194169"/>
          <a:ext cx="4115067" cy="1524000"/>
        </p:xfrm>
        <a:graphic>
          <a:graphicData uri="http://schemas.openxmlformats.org/drawingml/2006/table">
            <a:tbl>
              <a:tblPr/>
              <a:tblGrid>
                <a:gridCol w="4115067">
                  <a:extLst>
                    <a:ext uri="{9D8B030D-6E8A-4147-A177-3AD203B41FA5}">
                      <a16:colId xmlns:a16="http://schemas.microsoft.com/office/drawing/2014/main" val="20000"/>
                    </a:ext>
                  </a:extLst>
                </a:gridCol>
              </a:tblGrid>
              <a:tr h="1214845">
                <a:tc>
                  <a:txBody>
                    <a:bodyPr/>
                    <a:lstStyle/>
                    <a:p>
                      <a:r>
                        <a:rPr lang="en-US" sz="2000" i="1" kern="1200" smtClean="0">
                          <a:solidFill>
                            <a:schemeClr val="tx1"/>
                          </a:solidFill>
                          <a:effectLst/>
                          <a:latin typeface="Tahoma" pitchFamily="34" charset="0"/>
                          <a:ea typeface="Tahoma" pitchFamily="34" charset="0"/>
                          <a:cs typeface="Tahoma" pitchFamily="34" charset="0"/>
                        </a:rPr>
                        <a:t>1. Lập kế hoạch cá </a:t>
                      </a:r>
                      <a:r>
                        <a:rPr lang="en-US" sz="1800" i="1" kern="1200" smtClean="0">
                          <a:solidFill>
                            <a:schemeClr val="tx1"/>
                          </a:solidFill>
                          <a:effectLst/>
                          <a:latin typeface="Tahoma" pitchFamily="34" charset="0"/>
                          <a:ea typeface="Tahoma" pitchFamily="34" charset="0"/>
                          <a:cs typeface="Tahoma" pitchFamily="34" charset="0"/>
                        </a:rPr>
                        <a:t>nhân</a:t>
                      </a:r>
                      <a:r>
                        <a:rPr lang="en-US" sz="2000" i="1" kern="1200" smtClean="0">
                          <a:solidFill>
                            <a:schemeClr val="tx1"/>
                          </a:solidFill>
                          <a:effectLst/>
                          <a:latin typeface="Tahoma" pitchFamily="34" charset="0"/>
                          <a:ea typeface="Tahoma" pitchFamily="34" charset="0"/>
                          <a:cs typeface="Tahoma" pitchFamily="34" charset="0"/>
                        </a:rPr>
                        <a:t> về cách ứng phó với tình huống nguy hiểm từ thiên nhiên. Chia sẻ với các bạn trong lớp, trong nhóm về kế hoạch của mình.</a:t>
                      </a:r>
                      <a:endParaRPr lang="vi-VN" sz="2000" kern="1200">
                        <a:solidFill>
                          <a:schemeClr val="tx1"/>
                        </a:solidFill>
                        <a:effectLst/>
                        <a:latin typeface="Tahoma" pitchFamily="34" charset="0"/>
                        <a:ea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70199057"/>
              </p:ext>
            </p:extLst>
          </p:nvPr>
        </p:nvGraphicFramePr>
        <p:xfrm>
          <a:off x="5778410" y="2154379"/>
          <a:ext cx="4678031" cy="3017520"/>
        </p:xfrm>
        <a:graphic>
          <a:graphicData uri="http://schemas.openxmlformats.org/drawingml/2006/table">
            <a:tbl>
              <a:tblPr/>
              <a:tblGrid>
                <a:gridCol w="4678031">
                  <a:extLst>
                    <a:ext uri="{9D8B030D-6E8A-4147-A177-3AD203B41FA5}">
                      <a16:colId xmlns:a16="http://schemas.microsoft.com/office/drawing/2014/main" val="20000"/>
                    </a:ext>
                  </a:extLst>
                </a:gridCol>
              </a:tblGrid>
              <a:tr h="830580">
                <a:tc>
                  <a:txBody>
                    <a:bodyPr/>
                    <a:lstStyle/>
                    <a:p>
                      <a:endParaRPr lang="en-US" sz="1800" kern="1200" dirty="0" smtClean="0">
                        <a:solidFill>
                          <a:schemeClr val="tx1"/>
                        </a:solidFill>
                        <a:effectLst/>
                        <a:latin typeface="Tahoma" pitchFamily="34" charset="0"/>
                        <a:ea typeface="Tahoma" pitchFamily="34" charset="0"/>
                        <a:cs typeface="Tahoma" pitchFamily="34" charset="0"/>
                      </a:endParaRPr>
                    </a:p>
                    <a:p>
                      <a:r>
                        <a:rPr lang="en-US" sz="1800" i="1" kern="1200" smtClean="0">
                          <a:solidFill>
                            <a:schemeClr val="tx1"/>
                          </a:solidFill>
                          <a:effectLst/>
                          <a:latin typeface="Tahoma" pitchFamily="34" charset="0"/>
                          <a:ea typeface="Tahoma" pitchFamily="34" charset="0"/>
                          <a:cs typeface="Tahoma" pitchFamily="34" charset="0"/>
                        </a:rPr>
                        <a:t>3. Em cùng bạn lập đự án tuyên truyền về phòng ngừa tai nạn đo các tình huống nguy hiểm từ thiên nhiên, dành cho thiếu niên ở địa phương em đang sóng theo hướng dẫn:</a:t>
                      </a:r>
                    </a:p>
                    <a:p>
                      <a:r>
                        <a:rPr lang="vi-VN" sz="1800" b="0" i="0" kern="1200" smtClean="0">
                          <a:solidFill>
                            <a:schemeClr val="tx1"/>
                          </a:solidFill>
                          <a:effectLst/>
                          <a:latin typeface="Tahoma" pitchFamily="34" charset="0"/>
                          <a:ea typeface="Tahoma" pitchFamily="34" charset="0"/>
                          <a:cs typeface="Tahoma" pitchFamily="34" charset="0"/>
                        </a:rPr>
                        <a:t>- Tên dự án. </a:t>
                      </a:r>
                    </a:p>
                    <a:p>
                      <a:r>
                        <a:rPr lang="vi-VN" sz="1800" b="0" i="0" kern="1200" smtClean="0">
                          <a:solidFill>
                            <a:schemeClr val="tx1"/>
                          </a:solidFill>
                          <a:effectLst/>
                          <a:latin typeface="Tahoma" pitchFamily="34" charset="0"/>
                          <a:ea typeface="Tahoma" pitchFamily="34" charset="0"/>
                          <a:cs typeface="Tahoma" pitchFamily="34" charset="0"/>
                        </a:rPr>
                        <a:t>- Đối tượng dự án hướng tới. </a:t>
                      </a:r>
                    </a:p>
                    <a:p>
                      <a:r>
                        <a:rPr lang="vi-VN" sz="1800" b="0" i="0" kern="1200" smtClean="0">
                          <a:solidFill>
                            <a:schemeClr val="tx1"/>
                          </a:solidFill>
                          <a:effectLst/>
                          <a:latin typeface="Tahoma" pitchFamily="34" charset="0"/>
                          <a:ea typeface="Tahoma" pitchFamily="34" charset="0"/>
                          <a:cs typeface="Tahoma" pitchFamily="34" charset="0"/>
                        </a:rPr>
                        <a:t>- Các tai nạn do nguy hiểm từ thiên nhiên cần phải phòng ngừa ở địa phương. </a:t>
                      </a:r>
                    </a:p>
                    <a:p>
                      <a:r>
                        <a:rPr lang="vi-VN" sz="1800" b="0" i="0" kern="1200" smtClean="0">
                          <a:solidFill>
                            <a:schemeClr val="tx1"/>
                          </a:solidFill>
                          <a:effectLst/>
                          <a:latin typeface="Tahoma" pitchFamily="34" charset="0"/>
                          <a:ea typeface="Tahoma" pitchFamily="34" charset="0"/>
                          <a:cs typeface="Tahoma" pitchFamily="34" charset="0"/>
                        </a:rPr>
                        <a:t>- Cách phòng ngừa, ứng phó với nguy hiểm. </a:t>
                      </a:r>
                    </a:p>
                    <a:p>
                      <a:endParaRPr lang="vi-VN" sz="1800" kern="1200">
                        <a:solidFill>
                          <a:schemeClr val="tx1"/>
                        </a:solidFill>
                        <a:effectLst/>
                        <a:latin typeface="Tahoma" pitchFamily="34" charset="0"/>
                        <a:ea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
        <p:nvSpPr>
          <p:cNvPr id="7" name="Date Placeholder 6"/>
          <p:cNvSpPr>
            <a:spLocks noGrp="1"/>
          </p:cNvSpPr>
          <p:nvPr>
            <p:ph type="dt" sz="half" idx="10"/>
          </p:nvPr>
        </p:nvSpPr>
        <p:spPr/>
        <p:txBody>
          <a:bodyPr/>
          <a:lstStyle/>
          <a:p>
            <a:fld id="{C5292F66-9FC6-45ED-B5FA-3BD1FDF36F82}" type="datetime11">
              <a:rPr lang="en-IN" smtClean="0">
                <a:solidFill>
                  <a:prstClr val="black">
                    <a:tint val="75000"/>
                  </a:prstClr>
                </a:solidFill>
              </a:rPr>
              <a:t>09:49:33</a:t>
            </a:fld>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28</a:t>
            </a:fld>
            <a:endParaRPr lang="en-US" altLang="en-US">
              <a:solidFill>
                <a:prstClr val="black">
                  <a:tint val="75000"/>
                </a:prstClr>
              </a:solidFill>
            </a:endParaRPr>
          </a:p>
        </p:txBody>
      </p:sp>
      <p:sp>
        <p:nvSpPr>
          <p:cNvPr id="12" name="TextBox 11"/>
          <p:cNvSpPr txBox="1"/>
          <p:nvPr/>
        </p:nvSpPr>
        <p:spPr>
          <a:xfrm>
            <a:off x="627797" y="1214651"/>
            <a:ext cx="4107976" cy="461665"/>
          </a:xfrm>
          <a:prstGeom prst="rect">
            <a:avLst/>
          </a:prstGeom>
          <a:solidFill>
            <a:srgbClr val="66FF99"/>
          </a:solidFill>
        </p:spPr>
        <p:txBody>
          <a:bodyPr wrap="square" rtlCol="0">
            <a:spAutoFit/>
          </a:bodyPr>
          <a:lstStyle/>
          <a:p>
            <a:pPr algn="ctr"/>
            <a:r>
              <a:rPr lang="vi-VN" sz="2400" smtClean="0">
                <a:latin typeface="Tahoma" pitchFamily="34" charset="0"/>
                <a:ea typeface="Tahoma" pitchFamily="34" charset="0"/>
                <a:cs typeface="Tahoma" pitchFamily="34" charset="0"/>
              </a:rPr>
              <a:t>Về nhà thực hiện</a:t>
            </a:r>
            <a:endParaRPr lang="vi-VN" sz="24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12466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2988860" y="2704490"/>
            <a:ext cx="6152195" cy="523220"/>
          </a:xfrm>
          <a:prstGeom prst="rect">
            <a:avLst/>
          </a:prstGeom>
        </p:spPr>
        <p:txBody>
          <a:bodyPr wrap="square">
            <a:spAutoFit/>
          </a:bodyPr>
          <a:lstStyle/>
          <a:p>
            <a:pPr algn="ctr">
              <a:defRPr/>
            </a:pPr>
            <a:r>
              <a:rPr lang="en-US" altLang="zh-CN" sz="2800" b="1" kern="0">
                <a:solidFill>
                  <a:srgbClr val="0000FF"/>
                </a:solidFill>
                <a:latin typeface="Tahoma" pitchFamily="34" charset="0"/>
                <a:ea typeface="Tahoma" pitchFamily="34" charset="0"/>
                <a:cs typeface="Tahoma" pitchFamily="34" charset="0"/>
              </a:rPr>
              <a:t>XIN CHÀO VÀ HẸN GẶP </a:t>
            </a:r>
            <a:r>
              <a:rPr lang="en-US" altLang="zh-CN" sz="2800" b="1" kern="0" smtClean="0">
                <a:solidFill>
                  <a:srgbClr val="0000FF"/>
                </a:solidFill>
                <a:latin typeface="Tahoma" pitchFamily="34" charset="0"/>
                <a:ea typeface="Tahoma" pitchFamily="34" charset="0"/>
                <a:cs typeface="Tahoma" pitchFamily="34" charset="0"/>
              </a:rPr>
              <a:t>LẠI!!!</a:t>
            </a:r>
            <a:endParaRPr lang="en-US" altLang="zh-CN" sz="2800" b="1" kern="0" dirty="0">
              <a:solidFill>
                <a:srgbClr val="0000FF"/>
              </a:solidFill>
              <a:latin typeface="Tahoma" pitchFamily="34" charset="0"/>
              <a:ea typeface="Tahoma" pitchFamily="34" charset="0"/>
              <a:cs typeface="Tahoma" pitchFamily="34"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11111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Giải GDCD 6 Bài 8 Cánh Diều: Ứng phó với các tình huống nguy hiểm từ thiên nhiên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199" y="1460310"/>
            <a:ext cx="7014131" cy="2886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1154" y="4580270"/>
            <a:ext cx="10025839" cy="1925344"/>
          </a:xfrm>
          <a:prstGeom prst="rect">
            <a:avLst/>
          </a:prstGeom>
          <a:solidFill>
            <a:schemeClr val="accent4">
              <a:lumMod val="40000"/>
              <a:lumOff val="60000"/>
            </a:schemeClr>
          </a:solidFill>
        </p:spPr>
        <p:txBody>
          <a:bodyPr wrap="square">
            <a:spAutoFit/>
          </a:bodyPr>
          <a:lstStyle/>
          <a:p>
            <a:r>
              <a:rPr lang="en-US" sz="2400">
                <a:latin typeface="Tahoma" pitchFamily="34" charset="0"/>
                <a:ea typeface="Tahoma" pitchFamily="34" charset="0"/>
                <a:cs typeface="Tahoma" pitchFamily="34" charset="0"/>
              </a:rPr>
              <a:t>Em hãy giúp Nam </a:t>
            </a:r>
            <a:r>
              <a:rPr lang="en-US" sz="2400" smtClean="0">
                <a:latin typeface="Tahoma" pitchFamily="34" charset="0"/>
                <a:ea typeface="Tahoma" pitchFamily="34" charset="0"/>
                <a:cs typeface="Tahoma" pitchFamily="34" charset="0"/>
              </a:rPr>
              <a:t>chọn </a:t>
            </a:r>
            <a:r>
              <a:rPr lang="en-US" sz="2400">
                <a:latin typeface="Tahoma" pitchFamily="34" charset="0"/>
                <a:ea typeface="Tahoma" pitchFamily="34" charset="0"/>
                <a:cs typeface="Tahoma" pitchFamily="34" charset="0"/>
              </a:rPr>
              <a:t>một vị trí trú </a:t>
            </a:r>
            <a:r>
              <a:rPr lang="en-US" sz="2400" smtClean="0">
                <a:latin typeface="Tahoma" pitchFamily="34" charset="0"/>
                <a:ea typeface="Tahoma" pitchFamily="34" charset="0"/>
                <a:cs typeface="Tahoma" pitchFamily="34" charset="0"/>
              </a:rPr>
              <a:t>ẩn </a:t>
            </a:r>
            <a:r>
              <a:rPr lang="en-US" sz="2400">
                <a:latin typeface="Tahoma" pitchFamily="34" charset="0"/>
                <a:ea typeface="Tahoma" pitchFamily="34" charset="0"/>
                <a:cs typeface="Tahoma" pitchFamily="34" charset="0"/>
              </a:rPr>
              <a:t>an toàn và giải thích vì sao </a:t>
            </a:r>
            <a:r>
              <a:rPr lang="en-US" sz="2400" smtClean="0">
                <a:latin typeface="Tahoma" pitchFamily="34" charset="0"/>
                <a:ea typeface="Tahoma" pitchFamily="34" charset="0"/>
                <a:cs typeface="Tahoma" pitchFamily="34" charset="0"/>
              </a:rPr>
              <a:t>không </a:t>
            </a:r>
            <a:r>
              <a:rPr lang="en-US" sz="2400">
                <a:latin typeface="Tahoma" pitchFamily="34" charset="0"/>
                <a:ea typeface="Tahoma" pitchFamily="34" charset="0"/>
                <a:cs typeface="Tahoma" pitchFamily="34" charset="0"/>
              </a:rPr>
              <a:t>nên trú ẩn ở những vị trí còn lại.</a:t>
            </a:r>
            <a:endParaRPr lang="vi-VN" sz="2400">
              <a:latin typeface="Tahoma" pitchFamily="34" charset="0"/>
              <a:ea typeface="Tahoma" pitchFamily="34" charset="0"/>
              <a:cs typeface="Tahoma" pitchFamily="34" charset="0"/>
            </a:endParaRPr>
          </a:p>
          <a:p>
            <a:r>
              <a:rPr lang="en-US" sz="2400">
                <a:latin typeface="Tahoma" pitchFamily="34" charset="0"/>
                <a:ea typeface="Tahoma" pitchFamily="34" charset="0"/>
                <a:cs typeface="Tahoma" pitchFamily="34" charset="0"/>
              </a:rPr>
              <a:t> </a:t>
            </a:r>
            <a:r>
              <a:rPr lang="en-US" sz="2400" smtClean="0">
                <a:latin typeface="Tahoma" pitchFamily="34" charset="0"/>
                <a:ea typeface="Tahoma" pitchFamily="34" charset="0"/>
                <a:cs typeface="Tahoma" pitchFamily="34" charset="0"/>
              </a:rPr>
              <a:t>A</a:t>
            </a:r>
            <a:r>
              <a:rPr lang="en-US" sz="2400">
                <a:latin typeface="Tahoma" pitchFamily="34" charset="0"/>
                <a:ea typeface="Tahoma" pitchFamily="34" charset="0"/>
                <a:cs typeface="Tahoma" pitchFamily="34" charset="0"/>
              </a:rPr>
              <a:t>. Dưới </a:t>
            </a:r>
            <a:r>
              <a:rPr lang="en-US" sz="2400" smtClean="0">
                <a:latin typeface="Tahoma" pitchFamily="34" charset="0"/>
                <a:ea typeface="Tahoma" pitchFamily="34" charset="0"/>
                <a:cs typeface="Tahoma" pitchFamily="34" charset="0"/>
              </a:rPr>
              <a:t>gốc </a:t>
            </a:r>
            <a:r>
              <a:rPr lang="en-US" sz="2400">
                <a:latin typeface="Tahoma" pitchFamily="34" charset="0"/>
                <a:ea typeface="Tahoma" pitchFamily="34" charset="0"/>
                <a:cs typeface="Tahoma" pitchFamily="34" charset="0"/>
              </a:rPr>
              <a:t>cây to.</a:t>
            </a:r>
            <a:endParaRPr lang="vi-VN" sz="2400">
              <a:latin typeface="Tahoma" pitchFamily="34" charset="0"/>
              <a:ea typeface="Tahoma" pitchFamily="34" charset="0"/>
              <a:cs typeface="Tahoma" pitchFamily="34" charset="0"/>
            </a:endParaRPr>
          </a:p>
          <a:p>
            <a:r>
              <a:rPr lang="en-US" sz="2400">
                <a:latin typeface="Tahoma" pitchFamily="34" charset="0"/>
                <a:ea typeface="Tahoma" pitchFamily="34" charset="0"/>
                <a:cs typeface="Tahoma" pitchFamily="34" charset="0"/>
              </a:rPr>
              <a:t> </a:t>
            </a:r>
            <a:r>
              <a:rPr lang="en-US" sz="2400" smtClean="0">
                <a:latin typeface="Tahoma" pitchFamily="34" charset="0"/>
                <a:ea typeface="Tahoma" pitchFamily="34" charset="0"/>
                <a:cs typeface="Tahoma" pitchFamily="34" charset="0"/>
              </a:rPr>
              <a:t>B</a:t>
            </a:r>
            <a:r>
              <a:rPr lang="en-US" sz="2400">
                <a:latin typeface="Tahoma" pitchFamily="34" charset="0"/>
                <a:ea typeface="Tahoma" pitchFamily="34" charset="0"/>
                <a:cs typeface="Tahoma" pitchFamily="34" charset="0"/>
              </a:rPr>
              <a:t>. Trong </a:t>
            </a:r>
            <a:r>
              <a:rPr lang="en-US" sz="2400" smtClean="0">
                <a:latin typeface="Tahoma" pitchFamily="34" charset="0"/>
                <a:ea typeface="Tahoma" pitchFamily="34" charset="0"/>
                <a:cs typeface="Tahoma" pitchFamily="34" charset="0"/>
              </a:rPr>
              <a:t>lều</a:t>
            </a:r>
            <a:r>
              <a:rPr lang="en-US" sz="2400">
                <a:latin typeface="Tahoma" pitchFamily="34" charset="0"/>
                <a:ea typeface="Tahoma" pitchFamily="34" charset="0"/>
                <a:cs typeface="Tahoma" pitchFamily="34" charset="0"/>
              </a:rPr>
              <a:t>.</a:t>
            </a:r>
            <a:endParaRPr lang="vi-VN" sz="2400">
              <a:latin typeface="Tahoma" pitchFamily="34" charset="0"/>
              <a:ea typeface="Tahoma" pitchFamily="34" charset="0"/>
              <a:cs typeface="Tahoma" pitchFamily="34" charset="0"/>
            </a:endParaRPr>
          </a:p>
          <a:p>
            <a:r>
              <a:rPr lang="en-US" sz="2400">
                <a:latin typeface="Tahoma" pitchFamily="34" charset="0"/>
                <a:ea typeface="Tahoma" pitchFamily="34" charset="0"/>
                <a:cs typeface="Tahoma" pitchFamily="34" charset="0"/>
              </a:rPr>
              <a:t> </a:t>
            </a:r>
            <a:r>
              <a:rPr lang="en-US" sz="2400" smtClean="0">
                <a:latin typeface="Tahoma" pitchFamily="34" charset="0"/>
                <a:ea typeface="Tahoma" pitchFamily="34" charset="0"/>
                <a:cs typeface="Tahoma" pitchFamily="34" charset="0"/>
              </a:rPr>
              <a:t>C</a:t>
            </a:r>
            <a:r>
              <a:rPr lang="en-US" sz="2400">
                <a:latin typeface="Tahoma" pitchFamily="34" charset="0"/>
                <a:ea typeface="Tahoma" pitchFamily="34" charset="0"/>
                <a:cs typeface="Tahoma" pitchFamily="34" charset="0"/>
              </a:rPr>
              <a:t>. Dưới mái hiên của căn nhà</a:t>
            </a:r>
            <a:r>
              <a:rPr lang="en-US" sz="2400" smtClean="0">
                <a:latin typeface="Tahoma" pitchFamily="34" charset="0"/>
                <a:ea typeface="Tahoma" pitchFamily="34" charset="0"/>
                <a:cs typeface="Tahoma" pitchFamily="34" charset="0"/>
              </a:rPr>
              <a:t>.</a:t>
            </a:r>
            <a:endParaRPr lang="vi-VN" sz="2400">
              <a:latin typeface="Tahoma" pitchFamily="34" charset="0"/>
              <a:ea typeface="Tahoma" pitchFamily="34" charset="0"/>
              <a:cs typeface="Tahoma" pitchFamily="34" charset="0"/>
            </a:endParaRPr>
          </a:p>
        </p:txBody>
      </p:sp>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605731"/>
            <a:ext cx="2667000" cy="369332"/>
          </a:xfrm>
          <a:prstGeom prst="rect">
            <a:avLst/>
          </a:prstGeom>
          <a:noFill/>
          <a:ln>
            <a:noFill/>
          </a:ln>
          <a:effectLst/>
          <a:extLst/>
        </p:spPr>
        <p:txBody>
          <a:bodyPr anchor="ctr">
            <a:spAutoFit/>
          </a:bodyPr>
          <a:lstStyle/>
          <a:p>
            <a:pPr algn="ctr">
              <a:defRPr/>
            </a:pPr>
            <a:r>
              <a:rPr lang="en-US" altLang="zh-CN" b="1" kern="0" smtClean="0">
                <a:solidFill>
                  <a:srgbClr val="0000FF"/>
                </a:solidFill>
                <a:latin typeface="Tahoma" pitchFamily="34" charset="0"/>
                <a:ea typeface="Tahoma" pitchFamily="34" charset="0"/>
                <a:cs typeface="Tahoma" pitchFamily="34" charset="0"/>
              </a:rPr>
              <a:t>I. KHỞI </a:t>
            </a:r>
            <a:r>
              <a:rPr lang="en-US" altLang="zh-CN" b="1" kern="0" dirty="0" smtClean="0">
                <a:solidFill>
                  <a:srgbClr val="0000FF"/>
                </a:solidFill>
                <a:latin typeface="Tahoma" pitchFamily="34" charset="0"/>
                <a:ea typeface="Tahoma" pitchFamily="34" charset="0"/>
                <a:cs typeface="Tahoma" pitchFamily="34" charset="0"/>
              </a:rPr>
              <a:t>ĐỘNG</a:t>
            </a:r>
            <a:endParaRPr lang="en-US" altLang="zh-CN" b="1" kern="0" dirty="0">
              <a:solidFill>
                <a:srgbClr val="0000FF"/>
              </a:solidFill>
              <a:latin typeface="Tahoma" pitchFamily="34" charset="0"/>
              <a:ea typeface="Tahoma" pitchFamily="34" charset="0"/>
              <a:cs typeface="Tahoma" pitchFamily="34" charset="0"/>
            </a:endParaRPr>
          </a:p>
        </p:txBody>
      </p:sp>
      <p:sp>
        <p:nvSpPr>
          <p:cNvPr id="15" name="Rectangle 189"/>
          <p:cNvSpPr>
            <a:spLocks noChangeArrowheads="1"/>
          </p:cNvSpPr>
          <p:nvPr/>
        </p:nvSpPr>
        <p:spPr bwMode="auto">
          <a:xfrm>
            <a:off x="4161965" y="651897"/>
            <a:ext cx="4124219" cy="646331"/>
          </a:xfrm>
          <a:prstGeom prst="rect">
            <a:avLst/>
          </a:prstGeom>
          <a:noFill/>
          <a:ln>
            <a:noFill/>
          </a:ln>
          <a:effectLst/>
          <a:extLst/>
        </p:spPr>
        <p:txBody>
          <a:bodyPr wrap="square" anchor="ctr">
            <a:spAutoFit/>
          </a:bodyPr>
          <a:lstStyle/>
          <a:p>
            <a:pPr algn="ctr">
              <a:defRPr/>
            </a:pPr>
            <a:r>
              <a:rPr lang="en-US" altLang="zh-CN" b="1" kern="0" smtClean="0">
                <a:solidFill>
                  <a:srgbClr val="0000FF"/>
                </a:solidFill>
                <a:latin typeface="Tahoma" pitchFamily="34" charset="0"/>
                <a:ea typeface="Tahoma" pitchFamily="34" charset="0"/>
                <a:cs typeface="Tahoma" pitchFamily="34" charset="0"/>
              </a:rPr>
              <a:t>Tiểu phẩm: </a:t>
            </a:r>
          </a:p>
          <a:p>
            <a:pPr algn="ctr">
              <a:defRPr/>
            </a:pPr>
            <a:r>
              <a:rPr lang="en-US" altLang="zh-CN" b="1" kern="0" smtClean="0">
                <a:solidFill>
                  <a:srgbClr val="FF0000"/>
                </a:solidFill>
                <a:latin typeface="Tahoma" pitchFamily="34" charset="0"/>
                <a:ea typeface="Tahoma" pitchFamily="34" charset="0"/>
                <a:cs typeface="Tahoma" pitchFamily="34" charset="0"/>
              </a:rPr>
              <a:t>“Mình phải làm gì đây?”</a:t>
            </a:r>
            <a:endParaRPr lang="en-US" altLang="zh-CN" b="1" kern="0" dirty="0">
              <a:solidFill>
                <a:srgbClr val="FF0000"/>
              </a:solidFill>
              <a:latin typeface="Tahoma" pitchFamily="34" charset="0"/>
              <a:ea typeface="Tahoma" pitchFamily="34" charset="0"/>
              <a:cs typeface="Tahoma" pitchFamily="34" charset="0"/>
            </a:endParaRPr>
          </a:p>
        </p:txBody>
      </p:sp>
      <p:sp>
        <p:nvSpPr>
          <p:cNvPr id="8" name="Oval 7"/>
          <p:cNvSpPr/>
          <p:nvPr/>
        </p:nvSpPr>
        <p:spPr>
          <a:xfrm>
            <a:off x="1281159" y="6059119"/>
            <a:ext cx="477079" cy="3938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Date Placeholder 15"/>
          <p:cNvSpPr>
            <a:spLocks noGrp="1"/>
          </p:cNvSpPr>
          <p:nvPr>
            <p:ph type="dt" sz="half" idx="10"/>
          </p:nvPr>
        </p:nvSpPr>
        <p:spPr/>
        <p:txBody>
          <a:bodyPr/>
          <a:lstStyle/>
          <a:p>
            <a:fld id="{308EEDFC-A4BB-44DF-8E72-D1ECA48605A0}" type="datetime11">
              <a:rPr lang="en-IN" smtClean="0">
                <a:solidFill>
                  <a:prstClr val="black">
                    <a:tint val="75000"/>
                  </a:prstClr>
                </a:solidFill>
              </a:rPr>
              <a:t>09:49:33</a:t>
            </a:fld>
            <a:endParaRPr lang="en-US">
              <a:solidFill>
                <a:prstClr val="black">
                  <a:tint val="75000"/>
                </a:prstClr>
              </a:solidFill>
            </a:endParaRPr>
          </a:p>
        </p:txBody>
      </p:sp>
      <p:sp>
        <p:nvSpPr>
          <p:cNvPr id="17" name="Slide Number Placeholder 16"/>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3</a:t>
            </a:fld>
            <a:endParaRPr lang="en-US" altLang="en-US">
              <a:solidFill>
                <a:prstClr val="black">
                  <a:tint val="75000"/>
                </a:prstClr>
              </a:solidFill>
            </a:endParaRP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043376" cy="5816742"/>
            <a:chOff x="1259802" y="248268"/>
            <a:chExt cx="10043376"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798898"/>
                <a:ext cx="1243534" cy="1326520"/>
              </a:xfrm>
              <a:prstGeom prst="rect">
                <a:avLst/>
              </a:prstGeom>
              <a:noFill/>
              <a:ln>
                <a:noFill/>
              </a:ln>
            </p:spPr>
          </p:pic>
        </p:grpSp>
        <p:sp>
          <p:nvSpPr>
            <p:cNvPr id="10" name="Rectangle 9"/>
            <p:cNvSpPr>
              <a:spLocks noChangeArrowheads="1"/>
            </p:cNvSpPr>
            <p:nvPr/>
          </p:nvSpPr>
          <p:spPr bwMode="auto">
            <a:xfrm>
              <a:off x="1669631" y="1707303"/>
              <a:ext cx="33158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Bài 8: </a:t>
              </a:r>
            </a:p>
            <a:p>
              <a:pPr algn="ctr" eaLnBrk="0" fontAlgn="base" hangingPunct="0">
                <a:spcBef>
                  <a:spcPct val="0"/>
                </a:spcBef>
                <a:spcAft>
                  <a:spcPct val="0"/>
                </a:spcAft>
              </a:pPr>
              <a:r>
                <a:rPr lang="en-US" altLang="en-US" sz="2800" b="1">
                  <a:solidFill>
                    <a:srgbClr val="0000FF"/>
                  </a:solidFill>
                  <a:latin typeface="Tahoma" pitchFamily="34" charset="0"/>
                  <a:ea typeface="Tahoma" pitchFamily="34" charset="0"/>
                  <a:cs typeface="Tahoma" pitchFamily="34" charset="0"/>
                </a:rPr>
                <a:t>ỨNG PHÓ VỚI TÌNH HUỐNG NGUY HIỂM TỪ THIÊN NHIÊN</a:t>
              </a:r>
              <a:endParaRPr lang="en-SG" altLang="en-US" sz="2800" b="1" dirty="0">
                <a:solidFill>
                  <a:srgbClr val="0000FF"/>
                </a:solidFill>
                <a:latin typeface="Tahoma" pitchFamily="34" charset="0"/>
                <a:ea typeface="Tahoma" pitchFamily="34" charset="0"/>
                <a:cs typeface="Tahoma"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smtClean="0">
                  <a:solidFill>
                    <a:srgbClr val="0000FF"/>
                  </a:solidFill>
                  <a:latin typeface="Tahoma" pitchFamily="34" charset="0"/>
                  <a:ea typeface="Tahoma" pitchFamily="34" charset="0"/>
                  <a:cs typeface="Tahoma" pitchFamily="34" charset="0"/>
                </a:rPr>
                <a:t>II</a:t>
              </a:r>
              <a:r>
                <a:rPr lang="en-US" altLang="zh-CN" sz="3200" b="1" kern="0">
                  <a:solidFill>
                    <a:srgbClr val="0000FF"/>
                  </a:solidFill>
                  <a:latin typeface="Tahoma" pitchFamily="34" charset="0"/>
                  <a:ea typeface="Tahoma" pitchFamily="34" charset="0"/>
                  <a:cs typeface="Tahoma" pitchFamily="34" charset="0"/>
                </a:rPr>
                <a:t>.</a:t>
              </a:r>
            </a:p>
            <a:p>
              <a:pPr algn="ctr">
                <a:defRPr/>
              </a:pPr>
              <a:r>
                <a:rPr lang="en-US" altLang="zh-CN" sz="3200" b="1" kern="0">
                  <a:solidFill>
                    <a:srgbClr val="0000FF"/>
                  </a:solidFill>
                  <a:latin typeface="Tahoma" pitchFamily="34" charset="0"/>
                  <a:ea typeface="Tahoma" pitchFamily="34" charset="0"/>
                  <a:cs typeface="Tahoma" pitchFamily="34" charset="0"/>
                </a:rPr>
                <a:t>KHÁM PHÁ</a:t>
              </a:r>
              <a:endParaRPr lang="en-US" altLang="zh-CN" sz="3200" b="1" kern="0" dirty="0">
                <a:solidFill>
                  <a:srgbClr val="0000FF"/>
                </a:solidFill>
                <a:latin typeface="Tahoma" pitchFamily="34" charset="0"/>
                <a:ea typeface="Tahoma" pitchFamily="34" charset="0"/>
                <a:cs typeface="Tahoma" pitchFamily="34" charset="0"/>
              </a:endParaRP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18237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2988860" y="2704490"/>
            <a:ext cx="6152195" cy="103323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2800" b="1" dirty="0" smtClean="0">
                <a:solidFill>
                  <a:srgbClr val="0000FF"/>
                </a:solidFill>
                <a:latin typeface="Tahoma" pitchFamily="34" charset="0"/>
                <a:ea typeface="Tahoma" pitchFamily="34" charset="0"/>
                <a:cs typeface="Tahoma" pitchFamily="34" charset="0"/>
              </a:rPr>
              <a:t>1</a:t>
            </a:r>
            <a:r>
              <a:rPr lang="en-US" sz="2800" b="1" smtClean="0">
                <a:solidFill>
                  <a:srgbClr val="0000FF"/>
                </a:solidFill>
                <a:latin typeface="Tahoma" pitchFamily="34" charset="0"/>
                <a:ea typeface="Tahoma" pitchFamily="34" charset="0"/>
                <a:cs typeface="Tahoma" pitchFamily="34" charset="0"/>
              </a:rPr>
              <a:t>. Nh</a:t>
            </a:r>
            <a:r>
              <a:rPr lang="vi-VN" sz="2800" b="1" smtClean="0">
                <a:solidFill>
                  <a:srgbClr val="0000FF"/>
                </a:solidFill>
                <a:latin typeface="Tahoma" pitchFamily="34" charset="0"/>
                <a:ea typeface="Tahoma" pitchFamily="34" charset="0"/>
                <a:cs typeface="Tahoma" pitchFamily="34" charset="0"/>
              </a:rPr>
              <a:t>ận biết các tình huống nguy hiểm từ thiên nhiên. </a:t>
            </a:r>
            <a:endParaRPr lang="en-US" sz="2800" b="1" dirty="0" smtClean="0">
              <a:solidFill>
                <a:srgbClr val="0000FF"/>
              </a:solidFill>
              <a:latin typeface="Tahoma" pitchFamily="34" charset="0"/>
              <a:ea typeface="Tahoma" pitchFamily="34" charset="0"/>
              <a:cs typeface="Tahoma" pitchFamily="34" charset="0"/>
            </a:endParaRPr>
          </a:p>
        </p:txBody>
      </p:sp>
      <p:pic>
        <p:nvPicPr>
          <p:cNvPr id="14"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smtClea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smtClean="0">
                <a:solidFill>
                  <a:srgbClr val="0000FF"/>
                </a:solidFill>
                <a:latin typeface="Tahoma" pitchFamily="34" charset="0"/>
                <a:ea typeface="Tahoma" pitchFamily="34" charset="0"/>
                <a:cs typeface="Tahoma" pitchFamily="34" charset="0"/>
              </a:rPr>
              <a:t>1</a:t>
            </a:r>
            <a:r>
              <a:rPr lang="en-US" b="1" smtClean="0">
                <a:solidFill>
                  <a:srgbClr val="0000FF"/>
                </a:solidFill>
                <a:latin typeface="Tahoma" pitchFamily="34" charset="0"/>
                <a:ea typeface="Tahoma" pitchFamily="34" charset="0"/>
                <a:cs typeface="Tahoma" pitchFamily="34" charset="0"/>
              </a:rPr>
              <a:t>. Nh</a:t>
            </a:r>
            <a:r>
              <a:rPr lang="vi-VN" b="1" smtClean="0">
                <a:solidFill>
                  <a:srgbClr val="0000FF"/>
                </a:solidFill>
                <a:latin typeface="Tahoma" pitchFamily="34" charset="0"/>
                <a:ea typeface="Tahoma" pitchFamily="34" charset="0"/>
                <a:cs typeface="Tahoma" pitchFamily="34" charset="0"/>
              </a:rPr>
              <a:t>ận biết các tình huống nguy hiểm từ thiên nhiên. </a:t>
            </a:r>
            <a:endParaRPr lang="en-US" b="1" dirty="0" smtClean="0">
              <a:solidFill>
                <a:srgbClr val="0000FF"/>
              </a:solidFill>
              <a:latin typeface="Tahoma" pitchFamily="34" charset="0"/>
              <a:ea typeface="Tahoma" pitchFamily="34" charset="0"/>
              <a:cs typeface="Tahoma" pitchFamily="34" charset="0"/>
            </a:endParaRPr>
          </a:p>
        </p:txBody>
      </p:sp>
      <p:pic>
        <p:nvPicPr>
          <p:cNvPr id="3074" name="Picture 2" descr="Giải GDCD 6 Bài 8 Cánh Diều: Ứng phó với các tình huống nguy hiểm từ thiên nhiên ả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88" y="1664823"/>
            <a:ext cx="9521581" cy="43525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28388" y="1268195"/>
            <a:ext cx="6096000" cy="369332"/>
          </a:xfrm>
          <a:prstGeom prst="rect">
            <a:avLst/>
          </a:prstGeom>
        </p:spPr>
        <p:txBody>
          <a:bodyPr>
            <a:spAutoFit/>
          </a:bodyPr>
          <a:lstStyle/>
          <a:p>
            <a:r>
              <a:rPr lang="vi-VN">
                <a:latin typeface="Tahoma" pitchFamily="34" charset="0"/>
                <a:ea typeface="Tahoma" pitchFamily="34" charset="0"/>
                <a:cs typeface="Tahoma" pitchFamily="34" charset="0"/>
              </a:rPr>
              <a:t>Quan sát hình ảnh và trả lời câu hỏi</a:t>
            </a:r>
            <a:r>
              <a:rPr lang="vi-VN" smtClean="0">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p:txBody>
      </p:sp>
      <p:sp>
        <p:nvSpPr>
          <p:cNvPr id="5" name="Rectangle 4"/>
          <p:cNvSpPr/>
          <p:nvPr/>
        </p:nvSpPr>
        <p:spPr>
          <a:xfrm rot="10800000" flipV="1">
            <a:off x="711952" y="6215911"/>
            <a:ext cx="11215994" cy="461665"/>
          </a:xfrm>
          <a:prstGeom prst="rect">
            <a:avLst/>
          </a:prstGeom>
          <a:solidFill>
            <a:srgbClr val="92D050"/>
          </a:solidFill>
        </p:spPr>
        <p:txBody>
          <a:bodyPr wrap="square">
            <a:spAutoFit/>
          </a:bodyPr>
          <a:lstStyle/>
          <a:p>
            <a:r>
              <a:rPr lang="en-US" sz="2400" smtClean="0">
                <a:latin typeface="Tahoma" pitchFamily="34" charset="0"/>
                <a:ea typeface="Tahoma" pitchFamily="34" charset="0"/>
                <a:cs typeface="Tahoma" pitchFamily="34" charset="0"/>
              </a:rPr>
              <a:t>a) Em quan sát được những hiện tượng nguy hiểm nào từ các hình ảnh trên?</a:t>
            </a:r>
            <a:endParaRPr lang="vi-VN" sz="2400">
              <a:latin typeface="Tahoma" pitchFamily="34" charset="0"/>
              <a:ea typeface="Tahoma" pitchFamily="34" charset="0"/>
              <a:cs typeface="Tahoma" pitchFamily="34" charset="0"/>
            </a:endParaRPr>
          </a:p>
        </p:txBody>
      </p:sp>
      <p:sp>
        <p:nvSpPr>
          <p:cNvPr id="6" name="TextBox 5"/>
          <p:cNvSpPr txBox="1"/>
          <p:nvPr/>
        </p:nvSpPr>
        <p:spPr>
          <a:xfrm>
            <a:off x="2347415" y="3289107"/>
            <a:ext cx="2169994" cy="369332"/>
          </a:xfrm>
          <a:prstGeom prst="rect">
            <a:avLst/>
          </a:prstGeom>
          <a:solidFill>
            <a:srgbClr val="FFFF00"/>
          </a:solidFill>
        </p:spPr>
        <p:txBody>
          <a:bodyPr wrap="square" rtlCol="0">
            <a:spAutoFit/>
          </a:bodyPr>
          <a:lstStyle/>
          <a:p>
            <a:pPr algn="ctr"/>
            <a:r>
              <a:rPr lang="en-US" smtClean="0"/>
              <a:t>Dông, sấm sét</a:t>
            </a:r>
            <a:endParaRPr lang="vi-VN"/>
          </a:p>
        </p:txBody>
      </p:sp>
      <p:sp>
        <p:nvSpPr>
          <p:cNvPr id="16" name="TextBox 15"/>
          <p:cNvSpPr txBox="1"/>
          <p:nvPr/>
        </p:nvSpPr>
        <p:spPr>
          <a:xfrm>
            <a:off x="7235588" y="3289107"/>
            <a:ext cx="2169994" cy="369332"/>
          </a:xfrm>
          <a:prstGeom prst="rect">
            <a:avLst/>
          </a:prstGeom>
          <a:solidFill>
            <a:srgbClr val="FFFF00"/>
          </a:solidFill>
        </p:spPr>
        <p:txBody>
          <a:bodyPr wrap="square" rtlCol="0">
            <a:spAutoFit/>
          </a:bodyPr>
          <a:lstStyle/>
          <a:p>
            <a:pPr algn="ctr"/>
            <a:r>
              <a:rPr lang="en-US" smtClean="0"/>
              <a:t>Sạt lở đất</a:t>
            </a:r>
            <a:endParaRPr lang="vi-VN"/>
          </a:p>
        </p:txBody>
      </p:sp>
      <p:sp>
        <p:nvSpPr>
          <p:cNvPr id="17" name="TextBox 16"/>
          <p:cNvSpPr txBox="1"/>
          <p:nvPr/>
        </p:nvSpPr>
        <p:spPr>
          <a:xfrm>
            <a:off x="2347415" y="5676617"/>
            <a:ext cx="2169994" cy="369332"/>
          </a:xfrm>
          <a:prstGeom prst="rect">
            <a:avLst/>
          </a:prstGeom>
          <a:solidFill>
            <a:srgbClr val="FFFF00"/>
          </a:solidFill>
        </p:spPr>
        <p:txBody>
          <a:bodyPr wrap="square" rtlCol="0">
            <a:spAutoFit/>
          </a:bodyPr>
          <a:lstStyle/>
          <a:p>
            <a:pPr algn="ctr"/>
            <a:r>
              <a:rPr lang="en-US" smtClean="0"/>
              <a:t>Lũ lụt</a:t>
            </a:r>
            <a:endParaRPr lang="vi-VN"/>
          </a:p>
        </p:txBody>
      </p:sp>
      <p:sp>
        <p:nvSpPr>
          <p:cNvPr id="18" name="TextBox 17"/>
          <p:cNvSpPr txBox="1"/>
          <p:nvPr/>
        </p:nvSpPr>
        <p:spPr>
          <a:xfrm>
            <a:off x="7235588" y="5624960"/>
            <a:ext cx="2169994" cy="369332"/>
          </a:xfrm>
          <a:prstGeom prst="rect">
            <a:avLst/>
          </a:prstGeom>
          <a:solidFill>
            <a:srgbClr val="FFFF00"/>
          </a:solidFill>
        </p:spPr>
        <p:txBody>
          <a:bodyPr wrap="square" rtlCol="0">
            <a:spAutoFit/>
          </a:bodyPr>
          <a:lstStyle/>
          <a:p>
            <a:pPr algn="ctr"/>
            <a:r>
              <a:rPr lang="en-US" smtClean="0"/>
              <a:t>Hạn hán</a:t>
            </a:r>
            <a:endParaRPr lang="vi-VN"/>
          </a:p>
        </p:txBody>
      </p:sp>
      <p:sp>
        <p:nvSpPr>
          <p:cNvPr id="7" name="Rectangle 6"/>
          <p:cNvSpPr/>
          <p:nvPr/>
        </p:nvSpPr>
        <p:spPr>
          <a:xfrm>
            <a:off x="723323" y="6214864"/>
            <a:ext cx="11204623" cy="461665"/>
          </a:xfrm>
          <a:prstGeom prst="rect">
            <a:avLst/>
          </a:prstGeom>
          <a:solidFill>
            <a:schemeClr val="accent4">
              <a:lumMod val="40000"/>
              <a:lumOff val="60000"/>
            </a:schemeClr>
          </a:solidFill>
        </p:spPr>
        <p:txBody>
          <a:bodyPr wrap="square">
            <a:spAutoFit/>
          </a:bodyPr>
          <a:lstStyle/>
          <a:p>
            <a:r>
              <a:rPr lang="en-US" sz="2400">
                <a:latin typeface="Tahoma" pitchFamily="34" charset="0"/>
                <a:ea typeface="Tahoma" pitchFamily="34" charset="0"/>
                <a:cs typeface="Tahoma" pitchFamily="34" charset="0"/>
              </a:rPr>
              <a:t>b) Những hiện tượng nguy hiểm đó gây ảnh hưởng đến con người như thế nào?</a:t>
            </a:r>
            <a:endParaRPr lang="vi-VN" sz="2400">
              <a:latin typeface="Tahoma" pitchFamily="34" charset="0"/>
              <a:ea typeface="Tahoma" pitchFamily="34" charset="0"/>
              <a:cs typeface="Tahoma" pitchFamily="34" charset="0"/>
            </a:endParaRPr>
          </a:p>
        </p:txBody>
      </p:sp>
      <p:sp>
        <p:nvSpPr>
          <p:cNvPr id="12" name="Date Placeholder 11"/>
          <p:cNvSpPr>
            <a:spLocks noGrp="1"/>
          </p:cNvSpPr>
          <p:nvPr>
            <p:ph type="dt" sz="half" idx="10"/>
          </p:nvPr>
        </p:nvSpPr>
        <p:spPr/>
        <p:txBody>
          <a:bodyPr/>
          <a:lstStyle/>
          <a:p>
            <a:fld id="{73E1CA15-FEE4-44C3-A171-3958FA73EDA6}" type="datetime11">
              <a:rPr lang="en-IN" smtClean="0">
                <a:solidFill>
                  <a:prstClr val="black">
                    <a:tint val="75000"/>
                  </a:prstClr>
                </a:solidFill>
              </a:rPr>
              <a:t>09:49:33</a:t>
            </a:fld>
            <a:endParaRPr lang="en-IN">
              <a:solidFill>
                <a:prstClr val="black">
                  <a:tint val="75000"/>
                </a:prstClr>
              </a:solidFill>
            </a:endParaRPr>
          </a:p>
        </p:txBody>
      </p:sp>
      <p:sp>
        <p:nvSpPr>
          <p:cNvPr id="19" name="Slide Number Placeholder 18"/>
          <p:cNvSpPr>
            <a:spLocks noGrp="1"/>
          </p:cNvSpPr>
          <p:nvPr>
            <p:ph type="sldNum" sz="quarter" idx="12"/>
          </p:nvPr>
        </p:nvSpPr>
        <p:spPr/>
        <p:txBody>
          <a:bodyPr/>
          <a:lstStyle/>
          <a:p>
            <a:fld id="{2D0CD454-69CB-4647-AC93-5608A9603E22}" type="slidenum">
              <a:rPr lang="en-IN" smtClean="0">
                <a:solidFill>
                  <a:prstClr val="black">
                    <a:tint val="75000"/>
                  </a:prstClr>
                </a:solidFill>
              </a:rPr>
              <a:pPr/>
              <a:t>6</a:t>
            </a:fld>
            <a:endParaRPr lang="en-IN">
              <a:solidFill>
                <a:prstClr val="black">
                  <a:tint val="75000"/>
                </a:prstClr>
              </a:solidFill>
            </a:endParaRPr>
          </a:p>
        </p:txBody>
      </p:sp>
    </p:spTree>
    <p:extLst>
      <p:ext uri="{BB962C8B-B14F-4D97-AF65-F5344CB8AC3E}">
        <p14:creationId xmlns:p14="http://schemas.microsoft.com/office/powerpoint/2010/main" val="1675680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6" grpId="0" animBg="1"/>
      <p:bldP spid="17" grpId="0" animBg="1"/>
      <p:bldP spid="1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smtClea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smtClean="0">
                <a:solidFill>
                  <a:srgbClr val="0000FF"/>
                </a:solidFill>
                <a:latin typeface="Tahoma" pitchFamily="34" charset="0"/>
                <a:ea typeface="Tahoma" pitchFamily="34" charset="0"/>
                <a:cs typeface="Tahoma" pitchFamily="34" charset="0"/>
              </a:rPr>
              <a:t>1</a:t>
            </a:r>
            <a:r>
              <a:rPr lang="en-US" b="1" smtClean="0">
                <a:solidFill>
                  <a:srgbClr val="0000FF"/>
                </a:solidFill>
                <a:latin typeface="Tahoma" pitchFamily="34" charset="0"/>
                <a:ea typeface="Tahoma" pitchFamily="34" charset="0"/>
                <a:cs typeface="Tahoma" pitchFamily="34" charset="0"/>
              </a:rPr>
              <a:t>. Nh</a:t>
            </a:r>
            <a:r>
              <a:rPr lang="vi-VN" b="1" smtClean="0">
                <a:solidFill>
                  <a:srgbClr val="0000FF"/>
                </a:solidFill>
                <a:latin typeface="Tahoma" pitchFamily="34" charset="0"/>
                <a:ea typeface="Tahoma" pitchFamily="34" charset="0"/>
                <a:cs typeface="Tahoma" pitchFamily="34" charset="0"/>
              </a:rPr>
              <a:t>ận biết các tình huống nguy hiểm từ thiên nhiên. </a:t>
            </a:r>
            <a:endParaRPr lang="en-US" b="1" dirty="0" smtClean="0">
              <a:solidFill>
                <a:srgbClr val="0000FF"/>
              </a:solidFill>
              <a:latin typeface="Tahoma" pitchFamily="34" charset="0"/>
              <a:ea typeface="Tahoma" pitchFamily="34" charset="0"/>
              <a:cs typeface="Tahoma" pitchFamily="34" charset="0"/>
            </a:endParaRPr>
          </a:p>
        </p:txBody>
      </p:sp>
      <p:sp>
        <p:nvSpPr>
          <p:cNvPr id="4" name="Rectangle 3"/>
          <p:cNvSpPr/>
          <p:nvPr/>
        </p:nvSpPr>
        <p:spPr>
          <a:xfrm>
            <a:off x="1328388" y="1268195"/>
            <a:ext cx="6096000" cy="369332"/>
          </a:xfrm>
          <a:prstGeom prst="rect">
            <a:avLst/>
          </a:prstGeom>
        </p:spPr>
        <p:txBody>
          <a:bodyPr>
            <a:spAutoFit/>
          </a:bodyPr>
          <a:lstStyle/>
          <a:p>
            <a:r>
              <a:rPr lang="vi-VN">
                <a:latin typeface="Tahoma" pitchFamily="34" charset="0"/>
                <a:ea typeface="Tahoma" pitchFamily="34" charset="0"/>
                <a:cs typeface="Tahoma" pitchFamily="34" charset="0"/>
              </a:rPr>
              <a:t>Quan sát hình ảnh và trả lời câu hỏi</a:t>
            </a:r>
            <a:r>
              <a:rPr lang="vi-VN" smtClean="0">
                <a:latin typeface="Tahoma" pitchFamily="34" charset="0"/>
                <a:ea typeface="Tahoma" pitchFamily="34" charset="0"/>
                <a:cs typeface="Tahoma" pitchFamily="34" charset="0"/>
              </a:rPr>
              <a:t>:</a:t>
            </a:r>
            <a:endParaRPr lang="vi-VN">
              <a:latin typeface="Tahoma" pitchFamily="34" charset="0"/>
              <a:ea typeface="Tahoma" pitchFamily="34" charset="0"/>
              <a:cs typeface="Tahoma" pitchFamily="34" charset="0"/>
            </a:endParaRPr>
          </a:p>
        </p:txBody>
      </p:sp>
      <p:sp>
        <p:nvSpPr>
          <p:cNvPr id="3" name="Cloud Callout 2"/>
          <p:cNvSpPr/>
          <p:nvPr/>
        </p:nvSpPr>
        <p:spPr>
          <a:xfrm>
            <a:off x="2265528" y="2088106"/>
            <a:ext cx="8557147" cy="3302759"/>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C00000"/>
                </a:solidFill>
                <a:latin typeface="Tahoma" pitchFamily="34" charset="0"/>
                <a:ea typeface="Tahoma" pitchFamily="34" charset="0"/>
                <a:cs typeface="Tahoma" pitchFamily="34" charset="0"/>
              </a:rPr>
              <a:t>Theo em, thế </a:t>
            </a:r>
            <a:r>
              <a:rPr lang="en-US" sz="3200">
                <a:solidFill>
                  <a:srgbClr val="C00000"/>
                </a:solidFill>
                <a:latin typeface="Tahoma" pitchFamily="34" charset="0"/>
                <a:ea typeface="Tahoma" pitchFamily="34" charset="0"/>
                <a:cs typeface="Tahoma" pitchFamily="34" charset="0"/>
              </a:rPr>
              <a:t>nào là </a:t>
            </a:r>
            <a:r>
              <a:rPr lang="en-US" sz="3200" smtClean="0">
                <a:solidFill>
                  <a:srgbClr val="C00000"/>
                </a:solidFill>
                <a:latin typeface="Tahoma" pitchFamily="34" charset="0"/>
                <a:ea typeface="Tahoma" pitchFamily="34" charset="0"/>
                <a:cs typeface="Tahoma" pitchFamily="34" charset="0"/>
              </a:rPr>
              <a:t>tình </a:t>
            </a:r>
            <a:r>
              <a:rPr lang="en-US" sz="3200">
                <a:solidFill>
                  <a:srgbClr val="C00000"/>
                </a:solidFill>
                <a:latin typeface="Tahoma" pitchFamily="34" charset="0"/>
                <a:ea typeface="Tahoma" pitchFamily="34" charset="0"/>
                <a:cs typeface="Tahoma" pitchFamily="34" charset="0"/>
              </a:rPr>
              <a:t>huống nguy hiểm từ thiên nhiên </a:t>
            </a:r>
            <a:r>
              <a:rPr lang="en-US" sz="3200" smtClean="0">
                <a:solidFill>
                  <a:srgbClr val="C00000"/>
                </a:solidFill>
                <a:latin typeface="Tahoma" pitchFamily="34" charset="0"/>
                <a:ea typeface="Tahoma" pitchFamily="34" charset="0"/>
                <a:cs typeface="Tahoma" pitchFamily="34" charset="0"/>
              </a:rPr>
              <a:t>? Lấy ví dụ.</a:t>
            </a:r>
            <a:endParaRPr lang="vi-VN" sz="3200">
              <a:solidFill>
                <a:srgbClr val="C00000"/>
              </a:solidFill>
              <a:latin typeface="Tahoma" pitchFamily="34" charset="0"/>
              <a:ea typeface="Tahoma" pitchFamily="34" charset="0"/>
              <a:cs typeface="Tahoma" pitchFamily="34" charset="0"/>
            </a:endParaRPr>
          </a:p>
          <a:p>
            <a:pPr algn="ctr"/>
            <a:endParaRPr lang="vi-VN"/>
          </a:p>
        </p:txBody>
      </p:sp>
      <p:sp>
        <p:nvSpPr>
          <p:cNvPr id="6" name="Date Placeholder 5"/>
          <p:cNvSpPr>
            <a:spLocks noGrp="1"/>
          </p:cNvSpPr>
          <p:nvPr>
            <p:ph type="dt" sz="half" idx="10"/>
          </p:nvPr>
        </p:nvSpPr>
        <p:spPr/>
        <p:txBody>
          <a:bodyPr/>
          <a:lstStyle/>
          <a:p>
            <a:fld id="{F0423771-4B46-49AB-9810-46B6B18A1A47}" type="datetime11">
              <a:rPr lang="en-IN" smtClean="0">
                <a:solidFill>
                  <a:prstClr val="black">
                    <a:tint val="75000"/>
                  </a:prstClr>
                </a:solidFill>
              </a:rPr>
              <a:t>09:49:33</a:t>
            </a:fld>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pPr/>
              <a:t>7</a:t>
            </a:fld>
            <a:endParaRPr lang="en-IN">
              <a:solidFill>
                <a:prstClr val="black">
                  <a:tint val="75000"/>
                </a:prstClr>
              </a:solidFill>
            </a:endParaRPr>
          </a:p>
        </p:txBody>
      </p:sp>
    </p:spTree>
    <p:extLst>
      <p:ext uri="{BB962C8B-B14F-4D97-AF65-F5344CB8AC3E}">
        <p14:creationId xmlns:p14="http://schemas.microsoft.com/office/powerpoint/2010/main" val="26628592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1"/>
          <p:cNvPicPr/>
          <p:nvPr/>
        </p:nvPicPr>
        <p:blipFill>
          <a:blip r:embed="rId2"/>
          <a:stretch/>
        </p:blipFill>
        <p:spPr>
          <a:xfrm>
            <a:off x="11033760" y="0"/>
            <a:ext cx="1158240" cy="1048385"/>
          </a:xfrm>
          <a:prstGeom prst="rect">
            <a:avLst/>
          </a:prstGeom>
          <a:noFill/>
          <a:ln>
            <a:noFill/>
          </a:ln>
        </p:spPr>
      </p:pic>
      <p:sp>
        <p:nvSpPr>
          <p:cNvPr id="13" name="Rectangle 12"/>
          <p:cNvSpPr>
            <a:spLocks noChangeArrowheads="1"/>
          </p:cNvSpPr>
          <p:nvPr/>
        </p:nvSpPr>
        <p:spPr bwMode="auto">
          <a:xfrm>
            <a:off x="799946" y="154860"/>
            <a:ext cx="110526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err="1" smtClean="0">
                <a:solidFill>
                  <a:srgbClr val="0000FF"/>
                </a:solidFill>
                <a:latin typeface="Tahoma" pitchFamily="34" charset="0"/>
                <a:ea typeface="Tahoma" pitchFamily="34" charset="0"/>
                <a:cs typeface="Tahoma" pitchFamily="34" charset="0"/>
              </a:rPr>
              <a:t>Bài</a:t>
            </a:r>
            <a:r>
              <a:rPr lang="en-US" altLang="en-US" sz="3200" b="1" dirty="0" smtClean="0">
                <a:solidFill>
                  <a:srgbClr val="0000FF"/>
                </a:solidFill>
                <a:latin typeface="Tahoma" pitchFamily="34" charset="0"/>
                <a:ea typeface="Tahoma" pitchFamily="34" charset="0"/>
                <a:cs typeface="Tahoma" pitchFamily="34" charset="0"/>
              </a:rPr>
              <a:t> 8: </a:t>
            </a:r>
            <a:r>
              <a:rPr lang="en-US" altLang="en-US" sz="3200" b="1" dirty="0" err="1" smtClean="0">
                <a:solidFill>
                  <a:srgbClr val="0000FF"/>
                </a:solidFill>
                <a:latin typeface="Tahoma" pitchFamily="34" charset="0"/>
                <a:ea typeface="Tahoma" pitchFamily="34" charset="0"/>
                <a:cs typeface="Tahoma" pitchFamily="34" charset="0"/>
              </a:rPr>
              <a:t>ỨNG</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PHÓ</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VỚI</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TÌNH</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HUỐNG</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NGUY</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HIỂM</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TỪ</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THIÊN</a:t>
            </a:r>
            <a:r>
              <a:rPr lang="en-US" altLang="en-US" sz="3200" b="1" dirty="0" smtClean="0">
                <a:solidFill>
                  <a:srgbClr val="0000FF"/>
                </a:solidFill>
                <a:latin typeface="Tahoma" pitchFamily="34" charset="0"/>
                <a:ea typeface="Tahoma" pitchFamily="34" charset="0"/>
                <a:cs typeface="Tahoma" pitchFamily="34" charset="0"/>
              </a:rPr>
              <a:t> </a:t>
            </a:r>
            <a:r>
              <a:rPr lang="en-US" altLang="en-US" sz="3200" b="1" dirty="0" err="1" smtClean="0">
                <a:solidFill>
                  <a:srgbClr val="0000FF"/>
                </a:solidFill>
                <a:latin typeface="Tahoma" pitchFamily="34" charset="0"/>
                <a:ea typeface="Tahoma" pitchFamily="34" charset="0"/>
                <a:cs typeface="Tahoma" pitchFamily="34" charset="0"/>
              </a:rPr>
              <a:t>NHIÊN</a:t>
            </a:r>
            <a:endParaRPr lang="en-SG" altLang="en-US" sz="3200"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475950" y="1347306"/>
            <a:ext cx="5089994" cy="584775"/>
          </a:xfrm>
          <a:prstGeom prst="rect">
            <a:avLst/>
          </a:prstGeom>
          <a:noFill/>
          <a:ln>
            <a:noFill/>
          </a:ln>
          <a:effectLst/>
          <a:extLst/>
        </p:spPr>
        <p:txBody>
          <a:bodyPr wrap="square" anchor="ctr">
            <a:spAutoFit/>
          </a:bodyPr>
          <a:lstStyle/>
          <a:p>
            <a:pPr algn="ctr">
              <a:defRPr/>
            </a:pPr>
            <a:r>
              <a:rPr lang="en-US" altLang="zh-CN" sz="3200" b="1" kern="0" dirty="0" smtClean="0">
                <a:solidFill>
                  <a:srgbClr val="0000FF"/>
                </a:solidFill>
                <a:latin typeface="Tahoma" pitchFamily="34" charset="0"/>
                <a:ea typeface="Tahoma" pitchFamily="34" charset="0"/>
                <a:cs typeface="Tahoma" pitchFamily="34" charset="0"/>
              </a:rPr>
              <a:t>II. </a:t>
            </a:r>
            <a:r>
              <a:rPr lang="en-US" altLang="zh-CN" sz="3200" b="1" kern="0" dirty="0" err="1" smtClean="0">
                <a:solidFill>
                  <a:srgbClr val="0000FF"/>
                </a:solidFill>
                <a:latin typeface="Tahoma" pitchFamily="34" charset="0"/>
                <a:ea typeface="Tahoma" pitchFamily="34" charset="0"/>
                <a:cs typeface="Tahoma" pitchFamily="34" charset="0"/>
              </a:rPr>
              <a:t>KHÁM</a:t>
            </a:r>
            <a:r>
              <a:rPr lang="en-US" altLang="zh-CN" sz="3200" b="1" kern="0" dirty="0" smtClean="0">
                <a:solidFill>
                  <a:srgbClr val="0000FF"/>
                </a:solidFill>
                <a:latin typeface="Tahoma" pitchFamily="34" charset="0"/>
                <a:ea typeface="Tahoma" pitchFamily="34" charset="0"/>
                <a:cs typeface="Tahoma" pitchFamily="34" charset="0"/>
              </a:rPr>
              <a:t> </a:t>
            </a:r>
            <a:r>
              <a:rPr lang="en-US" altLang="zh-CN" sz="3200" b="1" kern="0" dirty="0" err="1" smtClean="0">
                <a:solidFill>
                  <a:srgbClr val="0000FF"/>
                </a:solidFill>
                <a:latin typeface="Tahoma" pitchFamily="34" charset="0"/>
                <a:ea typeface="Tahoma" pitchFamily="34" charset="0"/>
                <a:cs typeface="Tahoma" pitchFamily="34" charset="0"/>
              </a:rPr>
              <a:t>PHÁ</a:t>
            </a:r>
            <a:endParaRPr lang="en-US" altLang="zh-CN" sz="3200"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358512" y="1928269"/>
            <a:ext cx="11234399" cy="65864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200" b="1" dirty="0" smtClean="0">
                <a:solidFill>
                  <a:srgbClr val="0000FF"/>
                </a:solidFill>
                <a:latin typeface="Tahoma" pitchFamily="34" charset="0"/>
                <a:ea typeface="Tahoma" pitchFamily="34" charset="0"/>
                <a:cs typeface="Tahoma" pitchFamily="34" charset="0"/>
              </a:rPr>
              <a:t>1. </a:t>
            </a:r>
            <a:r>
              <a:rPr lang="en-US" sz="3200" b="1" dirty="0" err="1" smtClean="0">
                <a:solidFill>
                  <a:srgbClr val="0000FF"/>
                </a:solidFill>
                <a:latin typeface="Tahoma" pitchFamily="34" charset="0"/>
                <a:ea typeface="Tahoma" pitchFamily="34" charset="0"/>
                <a:cs typeface="Tahoma" pitchFamily="34" charset="0"/>
              </a:rPr>
              <a:t>Nh</a:t>
            </a:r>
            <a:r>
              <a:rPr lang="vi-VN" sz="3200" b="1" dirty="0" smtClean="0">
                <a:solidFill>
                  <a:srgbClr val="0000FF"/>
                </a:solidFill>
                <a:latin typeface="Tahoma" pitchFamily="34" charset="0"/>
                <a:ea typeface="Tahoma" pitchFamily="34" charset="0"/>
                <a:cs typeface="Tahoma" pitchFamily="34" charset="0"/>
              </a:rPr>
              <a:t>ận biết các tình huống nguy hiểm từ thiên nhiên. </a:t>
            </a:r>
            <a:endParaRPr lang="en-US" sz="3200" b="1" dirty="0" smtClean="0">
              <a:solidFill>
                <a:srgbClr val="0000FF"/>
              </a:solidFill>
              <a:latin typeface="Tahoma" pitchFamily="34" charset="0"/>
              <a:ea typeface="Tahoma" pitchFamily="34" charset="0"/>
              <a:cs typeface="Tahoma" pitchFamily="34" charset="0"/>
            </a:endParaRPr>
          </a:p>
        </p:txBody>
      </p:sp>
      <p:sp>
        <p:nvSpPr>
          <p:cNvPr id="5" name="Date Placeholder 4"/>
          <p:cNvSpPr>
            <a:spLocks noGrp="1"/>
          </p:cNvSpPr>
          <p:nvPr>
            <p:ph type="dt" sz="half" idx="10"/>
          </p:nvPr>
        </p:nvSpPr>
        <p:spPr/>
        <p:txBody>
          <a:bodyPr/>
          <a:lstStyle/>
          <a:p>
            <a:fld id="{63D82AA5-9B67-482A-A1B8-B535DA5B9158}" type="datetime11">
              <a:rPr lang="en-IN" smtClean="0">
                <a:solidFill>
                  <a:prstClr val="black">
                    <a:tint val="75000"/>
                  </a:prstClr>
                </a:solidFill>
              </a:rPr>
              <a:t>09:49:33</a:t>
            </a:fld>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pPr/>
              <a:t>8</a:t>
            </a:fld>
            <a:endParaRPr lang="en-IN">
              <a:solidFill>
                <a:prstClr val="black">
                  <a:tint val="75000"/>
                </a:prstClr>
              </a:solidFill>
            </a:endParaRPr>
          </a:p>
        </p:txBody>
      </p:sp>
      <p:sp>
        <p:nvSpPr>
          <p:cNvPr id="3" name="Rectangle 2"/>
          <p:cNvSpPr/>
          <p:nvPr/>
        </p:nvSpPr>
        <p:spPr>
          <a:xfrm>
            <a:off x="578069" y="3277841"/>
            <a:ext cx="11119945" cy="2062103"/>
          </a:xfrm>
          <a:prstGeom prst="rect">
            <a:avLst/>
          </a:prstGeom>
        </p:spPr>
        <p:txBody>
          <a:bodyPr wrap="square">
            <a:spAutoFit/>
          </a:bodyPr>
          <a:lstStyle/>
          <a:p>
            <a:pPr lvl="0"/>
            <a:r>
              <a:rPr lang="en-US" sz="3200" i="1" dirty="0" err="1">
                <a:latin typeface="Tahoma" pitchFamily="34" charset="0"/>
                <a:ea typeface="Tahoma" pitchFamily="34" charset="0"/>
                <a:cs typeface="Tahoma" pitchFamily="34" charset="0"/>
              </a:rPr>
              <a:t>Tình</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huống</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nguy</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hiểm</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từ</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thiên</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nhiên</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là</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những</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tình</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huống</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nguy</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hiểm</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xuất</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hiện</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bất</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ngờ</a:t>
            </a:r>
            <a:r>
              <a:rPr lang="en-US" sz="3200" i="1" dirty="0">
                <a:latin typeface="Tahoma" pitchFamily="34" charset="0"/>
                <a:ea typeface="Tahoma" pitchFamily="34" charset="0"/>
                <a:cs typeface="Tahoma" pitchFamily="34" charset="0"/>
              </a:rPr>
              <a:t> do </a:t>
            </a:r>
            <a:r>
              <a:rPr lang="en-US" sz="3200" i="1" dirty="0" err="1">
                <a:latin typeface="Tahoma" pitchFamily="34" charset="0"/>
                <a:ea typeface="Tahoma" pitchFamily="34" charset="0"/>
                <a:cs typeface="Tahoma" pitchFamily="34" charset="0"/>
              </a:rPr>
              <a:t>các</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hiện</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tượng</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tự</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nhiên</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gây</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ra</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làm</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tổn</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hại</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đến</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tính</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mạng</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tải</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sản</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của</a:t>
            </a:r>
            <a:r>
              <a:rPr lang="en-US" sz="3200" i="1" dirty="0">
                <a:latin typeface="Tahoma" pitchFamily="34" charset="0"/>
                <a:ea typeface="Tahoma" pitchFamily="34" charset="0"/>
                <a:cs typeface="Tahoma" pitchFamily="34" charset="0"/>
              </a:rPr>
              <a:t> con </a:t>
            </a:r>
            <a:r>
              <a:rPr lang="en-US" sz="3200" i="1" dirty="0" err="1">
                <a:latin typeface="Tahoma" pitchFamily="34" charset="0"/>
                <a:ea typeface="Tahoma" pitchFamily="34" charset="0"/>
                <a:cs typeface="Tahoma" pitchFamily="34" charset="0"/>
              </a:rPr>
              <a:t>người</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và</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xã</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hội</a:t>
            </a:r>
            <a:r>
              <a:rPr lang="en-US" sz="3200" i="1" dirty="0">
                <a:latin typeface="Tahoma" pitchFamily="34" charset="0"/>
                <a:ea typeface="Tahoma" pitchFamily="34" charset="0"/>
                <a:cs typeface="Tahoma" pitchFamily="34" charset="0"/>
              </a:rPr>
              <a:t>.</a:t>
            </a:r>
            <a:endParaRPr lang="vi-VN" sz="3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97097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799946" y="154860"/>
            <a:ext cx="11052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b="1" err="1" smtClean="0">
                <a:solidFill>
                  <a:srgbClr val="0000FF"/>
                </a:solidFill>
                <a:latin typeface="Tahoma" pitchFamily="34" charset="0"/>
                <a:ea typeface="Tahoma" pitchFamily="34" charset="0"/>
                <a:cs typeface="Tahoma" pitchFamily="34" charset="0"/>
              </a:rPr>
              <a:t>Bài</a:t>
            </a:r>
            <a:r>
              <a:rPr lang="en-US" altLang="en-US" b="1" smtClean="0">
                <a:solidFill>
                  <a:srgbClr val="0000FF"/>
                </a:solidFill>
                <a:latin typeface="Tahoma" pitchFamily="34" charset="0"/>
                <a:ea typeface="Tahoma" pitchFamily="34" charset="0"/>
                <a:cs typeface="Tahoma" pitchFamily="34" charset="0"/>
              </a:rPr>
              <a:t> 8: ỨNG PHÓ VỚI TÌNH HUỐNG NGUY HIỂM TỪ THIÊN NHIÊN</a:t>
            </a:r>
            <a:endParaRPr lang="en-SG" altLang="en-US" b="1" dirty="0">
              <a:solidFill>
                <a:srgbClr val="0000FF"/>
              </a:solidFill>
              <a:latin typeface="Tahoma" pitchFamily="34" charset="0"/>
              <a:ea typeface="Tahoma" pitchFamily="34" charset="0"/>
              <a:cs typeface="Tahoma" pitchFamily="34" charset="0"/>
            </a:endParaRPr>
          </a:p>
        </p:txBody>
      </p:sp>
      <p:sp>
        <p:nvSpPr>
          <p:cNvPr id="14" name="Rectangle 189"/>
          <p:cNvSpPr>
            <a:spLocks noChangeArrowheads="1"/>
          </p:cNvSpPr>
          <p:nvPr/>
        </p:nvSpPr>
        <p:spPr bwMode="auto">
          <a:xfrm>
            <a:off x="186199" y="551139"/>
            <a:ext cx="2667000" cy="369332"/>
          </a:xfrm>
          <a:prstGeom prst="rect">
            <a:avLst/>
          </a:prstGeom>
          <a:noFill/>
          <a:ln>
            <a:noFill/>
          </a:ln>
          <a:effectLst/>
          <a:extLst/>
        </p:spPr>
        <p:txBody>
          <a:bodyPr anchor="ctr">
            <a:spAutoFit/>
          </a:bodyPr>
          <a:lstStyle/>
          <a:p>
            <a:pPr algn="ctr">
              <a:defRPr/>
            </a:pPr>
            <a:r>
              <a:rPr lang="en-US" altLang="zh-CN" b="1" kern="0" smtClean="0">
                <a:solidFill>
                  <a:srgbClr val="0000FF"/>
                </a:solidFill>
                <a:latin typeface="Tahoma" pitchFamily="34" charset="0"/>
                <a:ea typeface="Tahoma" pitchFamily="34" charset="0"/>
                <a:cs typeface="Tahoma" pitchFamily="34" charset="0"/>
              </a:rPr>
              <a:t>II. KHÁM PHÁ</a:t>
            </a:r>
            <a:endParaRPr lang="en-US" altLang="zh-CN" b="1" kern="0" dirty="0">
              <a:solidFill>
                <a:srgbClr val="0000FF"/>
              </a:solidFill>
              <a:latin typeface="Tahoma" pitchFamily="34" charset="0"/>
              <a:ea typeface="Tahoma" pitchFamily="34" charset="0"/>
              <a:cs typeface="Tahoma" pitchFamily="34" charset="0"/>
            </a:endParaRPr>
          </a:p>
        </p:txBody>
      </p:sp>
      <p:sp>
        <p:nvSpPr>
          <p:cNvPr id="9" name="Rectangle 8"/>
          <p:cNvSpPr/>
          <p:nvPr/>
        </p:nvSpPr>
        <p:spPr>
          <a:xfrm>
            <a:off x="799946" y="898257"/>
            <a:ext cx="6883744" cy="410882"/>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b="1" dirty="0" smtClean="0">
                <a:solidFill>
                  <a:srgbClr val="0000FF"/>
                </a:solidFill>
                <a:latin typeface="Tahoma" pitchFamily="34" charset="0"/>
                <a:ea typeface="Tahoma" pitchFamily="34" charset="0"/>
                <a:cs typeface="Tahoma" pitchFamily="34" charset="0"/>
              </a:rPr>
              <a:t>1</a:t>
            </a:r>
            <a:r>
              <a:rPr lang="en-US" b="1" smtClean="0">
                <a:solidFill>
                  <a:srgbClr val="0000FF"/>
                </a:solidFill>
                <a:latin typeface="Tahoma" pitchFamily="34" charset="0"/>
                <a:ea typeface="Tahoma" pitchFamily="34" charset="0"/>
                <a:cs typeface="Tahoma" pitchFamily="34" charset="0"/>
              </a:rPr>
              <a:t>. Nh</a:t>
            </a:r>
            <a:r>
              <a:rPr lang="vi-VN" b="1" smtClean="0">
                <a:solidFill>
                  <a:srgbClr val="0000FF"/>
                </a:solidFill>
                <a:latin typeface="Tahoma" pitchFamily="34" charset="0"/>
                <a:ea typeface="Tahoma" pitchFamily="34" charset="0"/>
                <a:cs typeface="Tahoma" pitchFamily="34" charset="0"/>
              </a:rPr>
              <a:t>ận biết các tình huống nguy hiểm từ thiên nhiên. </a:t>
            </a:r>
            <a:endParaRPr lang="en-US" b="1" dirty="0" smtClean="0">
              <a:solidFill>
                <a:srgbClr val="0000FF"/>
              </a:solidFill>
              <a:latin typeface="Tahoma" pitchFamily="34" charset="0"/>
              <a:ea typeface="Tahoma" pitchFamily="34" charset="0"/>
              <a:cs typeface="Tahoma" pitchFamily="34" charset="0"/>
            </a:endParaRPr>
          </a:p>
        </p:txBody>
      </p:sp>
      <p:sp>
        <p:nvSpPr>
          <p:cNvPr id="5" name="Date Placeholder 4"/>
          <p:cNvSpPr>
            <a:spLocks noGrp="1"/>
          </p:cNvSpPr>
          <p:nvPr>
            <p:ph type="dt" sz="half" idx="10"/>
          </p:nvPr>
        </p:nvSpPr>
        <p:spPr/>
        <p:txBody>
          <a:bodyPr/>
          <a:lstStyle/>
          <a:p>
            <a:fld id="{63D82AA5-9B67-482A-A1B8-B535DA5B9158}" type="datetime11">
              <a:rPr lang="en-IN" smtClean="0">
                <a:solidFill>
                  <a:prstClr val="black">
                    <a:tint val="75000"/>
                  </a:prstClr>
                </a:solidFill>
              </a:rPr>
              <a:t>09:49:33</a:t>
            </a:fld>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pPr/>
              <a:t>9</a:t>
            </a:fld>
            <a:endParaRPr lang="en-IN">
              <a:solidFill>
                <a:prstClr val="black">
                  <a:tint val="75000"/>
                </a:prstClr>
              </a:solidFill>
            </a:endParaRPr>
          </a:p>
        </p:txBody>
      </p:sp>
      <p:sp>
        <p:nvSpPr>
          <p:cNvPr id="3" name="AutoShape 2" descr="Mưa đá ở Nghệ An: Hiện tượng giông nhiệt vào thời điểm giao mùa | Xã hội |  Báo Nghệ An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4" descr="Mưa đá ở Nghệ An: Hiện tượng giông nhiệt vào thời điểm giao mùa | Xã hội |  Báo Nghệ An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4" name="Picture 6" descr="Mưa đá ở Nghệ An: Hiện tượng giông nhiệt vào thời điểm giao mùa | Xã hội |  Báo Nghệ An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294" y="1488979"/>
            <a:ext cx="5526346" cy="46672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ận lốc xoáy khủng khiếp làm 21 người thương vong ở Vĩnh Phúc hình thành thế nào? -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488980"/>
            <a:ext cx="5862744" cy="4667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0252" y="6297767"/>
            <a:ext cx="3720539" cy="369332"/>
          </a:xfrm>
          <a:prstGeom prst="rect">
            <a:avLst/>
          </a:prstGeom>
          <a:solidFill>
            <a:srgbClr val="FFFF00"/>
          </a:solidFill>
        </p:spPr>
        <p:txBody>
          <a:bodyPr wrap="square" rtlCol="0">
            <a:spAutoFit/>
          </a:bodyPr>
          <a:lstStyle/>
          <a:p>
            <a:pPr algn="ctr"/>
            <a:r>
              <a:rPr lang="en-US" smtClean="0"/>
              <a:t>Lốc xoáy ở Vĩnh Phúc</a:t>
            </a:r>
            <a:endParaRPr lang="vi-VN"/>
          </a:p>
        </p:txBody>
      </p:sp>
      <p:sp>
        <p:nvSpPr>
          <p:cNvPr id="16" name="TextBox 15"/>
          <p:cNvSpPr txBox="1"/>
          <p:nvPr/>
        </p:nvSpPr>
        <p:spPr>
          <a:xfrm>
            <a:off x="7229197" y="6297767"/>
            <a:ext cx="3720539" cy="369332"/>
          </a:xfrm>
          <a:prstGeom prst="rect">
            <a:avLst/>
          </a:prstGeom>
          <a:solidFill>
            <a:srgbClr val="FFFF00"/>
          </a:solidFill>
        </p:spPr>
        <p:txBody>
          <a:bodyPr wrap="square" rtlCol="0">
            <a:spAutoFit/>
          </a:bodyPr>
          <a:lstStyle/>
          <a:p>
            <a:pPr algn="ctr"/>
            <a:r>
              <a:rPr lang="en-US" smtClean="0"/>
              <a:t>Mưa đá ở Nghệ An</a:t>
            </a:r>
            <a:endParaRPr lang="vi-VN"/>
          </a:p>
        </p:txBody>
      </p:sp>
    </p:spTree>
    <p:extLst>
      <p:ext uri="{BB962C8B-B14F-4D97-AF65-F5344CB8AC3E}">
        <p14:creationId xmlns:p14="http://schemas.microsoft.com/office/powerpoint/2010/main" val="2640065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9332</TotalTime>
  <Words>2173</Words>
  <PresentationFormat>Widescreen</PresentationFormat>
  <Paragraphs>228</Paragraphs>
  <Slides>29</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Calibri</vt:lpstr>
      <vt:lpstr>Calibri Light</vt:lpstr>
      <vt:lpstr>Tahoma</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2021-06-28T15:32:15Z</dcterms:created>
  <dcterms:modified xsi:type="dcterms:W3CDTF">2023-02-08T04:22:05Z</dcterms:modified>
</cp:coreProperties>
</file>