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0"/>
  </p:notesMasterIdLst>
  <p:sldIdLst>
    <p:sldId id="257" r:id="rId5"/>
    <p:sldId id="274" r:id="rId6"/>
    <p:sldId id="260" r:id="rId7"/>
    <p:sldId id="275" r:id="rId8"/>
    <p:sldId id="261" r:id="rId9"/>
    <p:sldId id="276" r:id="rId10"/>
    <p:sldId id="277" r:id="rId11"/>
    <p:sldId id="267" r:id="rId12"/>
    <p:sldId id="270" r:id="rId13"/>
    <p:sldId id="280" r:id="rId14"/>
    <p:sldId id="279" r:id="rId15"/>
    <p:sldId id="272" r:id="rId16"/>
    <p:sldId id="281" r:id="rId17"/>
    <p:sldId id="282" r:id="rId18"/>
    <p:sldId id="27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00FF"/>
    <a:srgbClr val="D73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8" d="100"/>
          <a:sy n="148" d="100"/>
        </p:scale>
        <p:origin x="-20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EDAEB-5570-43B8-9E8A-E271AD40EFFF}" type="datetimeFigureOut">
              <a:rPr lang="en-US" smtClean="0"/>
              <a:t>3/29/2021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DA4E7-4529-4926-925B-3FB66408CBD5}" type="slidenum">
              <a:rPr lang="en-US" smtClean="0"/>
              <a:t>‹#›</a:t>
            </a:fld>
            <a:endParaRPr lang="en-US"/>
          </a:p>
        </p:txBody>
      </p:sp>
    </p:spTree>
    <p:extLst>
      <p:ext uri="{BB962C8B-B14F-4D97-AF65-F5344CB8AC3E}">
        <p14:creationId xmlns:p14="http://schemas.microsoft.com/office/powerpoint/2010/main" val="79254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DA4E7-4529-4926-925B-3FB66408CBD5}" type="slidenum">
              <a:rPr lang="en-US" smtClean="0"/>
              <a:t>5</a:t>
            </a:fld>
            <a:endParaRPr lang="en-US"/>
          </a:p>
        </p:txBody>
      </p:sp>
    </p:spTree>
    <p:extLst>
      <p:ext uri="{BB962C8B-B14F-4D97-AF65-F5344CB8AC3E}">
        <p14:creationId xmlns:p14="http://schemas.microsoft.com/office/powerpoint/2010/main" val="154773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1C655-7420-4CF4-B61A-49F478F353E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6916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1C655-7420-4CF4-B61A-49F478F353E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6916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360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026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3" y="273846"/>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906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64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9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71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71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114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200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69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49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473869" y="265517"/>
            <a:ext cx="275399" cy="275363"/>
          </a:xfrm>
          <a:prstGeom prst="rect">
            <a:avLst/>
          </a:prstGeom>
          <a:solidFill>
            <a:srgbClr val="10A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zh-CN" altLang="en-US" sz="1400">
              <a:solidFill>
                <a:prstClr val="white"/>
              </a:solidFill>
            </a:endParaRPr>
          </a:p>
        </p:txBody>
      </p:sp>
      <p:cxnSp>
        <p:nvCxnSpPr>
          <p:cNvPr id="8" name="直接连接符 7"/>
          <p:cNvCxnSpPr/>
          <p:nvPr userDrawn="1"/>
        </p:nvCxnSpPr>
        <p:spPr>
          <a:xfrm>
            <a:off x="961069" y="591446"/>
            <a:ext cx="6751629" cy="0"/>
          </a:xfrm>
          <a:prstGeom prst="line">
            <a:avLst/>
          </a:prstGeom>
          <a:ln>
            <a:solidFill>
              <a:srgbClr val="AE937E"/>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573692" y="363039"/>
            <a:ext cx="275399" cy="275363"/>
          </a:xfrm>
          <a:prstGeom prst="rect">
            <a:avLst/>
          </a:prstGeom>
          <a:solidFill>
            <a:srgbClr val="1F88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zh-CN" altLang="en-US">
              <a:solidFill>
                <a:prstClr val="white"/>
              </a:solidFill>
              <a:latin typeface="AvantGarde Md BT" pitchFamily="34" charset="0"/>
            </a:endParaRPr>
          </a:p>
        </p:txBody>
      </p:sp>
    </p:spTree>
    <p:extLst>
      <p:ext uri="{BB962C8B-B14F-4D97-AF65-F5344CB8AC3E}">
        <p14:creationId xmlns:p14="http://schemas.microsoft.com/office/powerpoint/2010/main" val="4281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227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32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023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3649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473866" y="265515"/>
            <a:ext cx="275399" cy="275363"/>
          </a:xfrm>
          <a:prstGeom prst="rect">
            <a:avLst/>
          </a:prstGeom>
          <a:solidFill>
            <a:srgbClr val="10A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350">
              <a:solidFill>
                <a:prstClr val="white"/>
              </a:solidFill>
            </a:endParaRPr>
          </a:p>
        </p:txBody>
      </p:sp>
      <p:cxnSp>
        <p:nvCxnSpPr>
          <p:cNvPr id="8" name="直接连接符 7"/>
          <p:cNvCxnSpPr/>
          <p:nvPr userDrawn="1"/>
        </p:nvCxnSpPr>
        <p:spPr>
          <a:xfrm>
            <a:off x="961066" y="591446"/>
            <a:ext cx="6751629" cy="0"/>
          </a:xfrm>
          <a:prstGeom prst="line">
            <a:avLst/>
          </a:prstGeom>
          <a:ln>
            <a:solidFill>
              <a:srgbClr val="AE937E"/>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573689" y="363037"/>
            <a:ext cx="275399" cy="275363"/>
          </a:xfrm>
          <a:prstGeom prst="rect">
            <a:avLst/>
          </a:prstGeom>
          <a:solidFill>
            <a:srgbClr val="1F88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a:solidFill>
                <a:prstClr val="white"/>
              </a:solidFill>
              <a:latin typeface="AvantGarde Md BT" pitchFamily="34" charset="0"/>
            </a:endParaRPr>
          </a:p>
        </p:txBody>
      </p:sp>
    </p:spTree>
    <p:extLst>
      <p:ext uri="{BB962C8B-B14F-4D97-AF65-F5344CB8AC3E}">
        <p14:creationId xmlns:p14="http://schemas.microsoft.com/office/powerpoint/2010/main" val="27129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2364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9140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4155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4650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959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2397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803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6567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751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3027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768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888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094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61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021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02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3735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583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844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445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548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29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3"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3"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02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756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751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994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71300F3-8A30-4964-9FF2-12F2700C5305}" type="datetimeFigureOut">
              <a:rPr lang="zh-CN" altLang="en-US" smtClean="0">
                <a:solidFill>
                  <a:prstClr val="black">
                    <a:tint val="75000"/>
                  </a:prstClr>
                </a:solidFill>
              </a:rPr>
              <a:pPr/>
              <a:t>2021/3/29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4B66A0-0F3A-4B67-9B1F-5CD314B215A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691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38" tIns="45719" rIns="91438" bIns="45719"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38" tIns="45719" rIns="91438" bIns="45719"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38" tIns="45719" rIns="91438" bIns="45719" rtlCol="0" anchor="ctr"/>
          <a:lstStyle>
            <a:lvl1pPr algn="l">
              <a:defRPr sz="900">
                <a:solidFill>
                  <a:schemeClr val="tx1">
                    <a:tint val="75000"/>
                  </a:schemeClr>
                </a:solidFill>
              </a:defRPr>
            </a:lvl1pPr>
          </a:lstStyle>
          <a:p>
            <a:pPr defTabSz="685783"/>
            <a:fld id="{E71300F3-8A30-4964-9FF2-12F2700C5305}" type="datetimeFigureOut">
              <a:rPr lang="zh-CN" altLang="en-US" smtClean="0">
                <a:solidFill>
                  <a:prstClr val="black">
                    <a:tint val="75000"/>
                  </a:prstClr>
                </a:solidFill>
              </a:rPr>
              <a:pPr defTabSz="685783"/>
              <a:t>2021/3/29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38" tIns="45719" rIns="91438" bIns="45719" rtlCol="0" anchor="ctr"/>
          <a:lstStyle>
            <a:lvl1pPr algn="ctr">
              <a:defRPr sz="900">
                <a:solidFill>
                  <a:schemeClr val="tx1">
                    <a:tint val="75000"/>
                  </a:schemeClr>
                </a:solidFill>
              </a:defRPr>
            </a:lvl1pPr>
          </a:lstStyle>
          <a:p>
            <a:pPr defTabSz="685783"/>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38" tIns="45719" rIns="91438" bIns="45719" rtlCol="0" anchor="ctr"/>
          <a:lstStyle>
            <a:lvl1pPr algn="r">
              <a:defRPr sz="900">
                <a:solidFill>
                  <a:schemeClr val="tx1">
                    <a:tint val="75000"/>
                  </a:schemeClr>
                </a:solidFill>
              </a:defRPr>
            </a:lvl1pPr>
          </a:lstStyle>
          <a:p>
            <a:pPr defTabSz="685783"/>
            <a:fld id="{E74B66A0-0F3A-4B67-9B1F-5CD314B215AE}" type="slidenum">
              <a:rPr lang="zh-CN" altLang="en-US" smtClean="0">
                <a:solidFill>
                  <a:prstClr val="black">
                    <a:tint val="75000"/>
                  </a:prstClr>
                </a:solidFill>
              </a:rPr>
              <a:pPr defTabSz="685783"/>
              <a:t>‹#›</a:t>
            </a:fld>
            <a:endParaRPr lang="zh-CN" altLang="en-US">
              <a:solidFill>
                <a:prstClr val="black">
                  <a:tint val="75000"/>
                </a:prstClr>
              </a:solidFill>
            </a:endParaRPr>
          </a:p>
        </p:txBody>
      </p:sp>
    </p:spTree>
    <p:extLst>
      <p:ext uri="{BB962C8B-B14F-4D97-AF65-F5344CB8AC3E}">
        <p14:creationId xmlns:p14="http://schemas.microsoft.com/office/powerpoint/2010/main" val="4001499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83"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C8B9C1-1862-4FFC-A527-3308E549BC7F}"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1EDB65-3A6F-47CA-9F8D-B49A4AB1C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124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71300F3-8A30-4964-9FF2-12F2700C5305}" type="datetimeFigureOut">
              <a:rPr lang="zh-CN" altLang="en-US" smtClean="0">
                <a:solidFill>
                  <a:prstClr val="black">
                    <a:tint val="75000"/>
                  </a:prstClr>
                </a:solidFill>
              </a:rPr>
              <a:pPr defTabSz="685800"/>
              <a:t>2021/3/29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74B66A0-0F3A-4B67-9B1F-5CD314B215AE}"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20184306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F535E9-4498-4CA3-9284-26528FC308D8}" type="datetimeFigureOut">
              <a:rPr lang="en-US" smtClean="0">
                <a:solidFill>
                  <a:prstClr val="black">
                    <a:tint val="75000"/>
                  </a:prstClr>
                </a:solidFill>
              </a:rPr>
              <a:pPr/>
              <a:t>3/29/2021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9DD010-E3D4-4FF8-A0B3-19741292FA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3489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4" descr="Bauernbar">
            <a:hlinkClick r:id="rId3" action="ppaction://hlinksldjump" tooltip="click vao qua 3"/>
          </p:cNvPr>
          <p:cNvPicPr>
            <a:picLocks noChangeAspect="1" noChangeArrowheads="1"/>
          </p:cNvPicPr>
          <p:nvPr/>
        </p:nvPicPr>
        <p:blipFill>
          <a:blip r:embed="rId4"/>
          <a:srcRect/>
          <a:stretch>
            <a:fillRect/>
          </a:stretch>
        </p:blipFill>
        <p:spPr bwMode="auto">
          <a:xfrm>
            <a:off x="2114551" y="2686050"/>
            <a:ext cx="4766072" cy="1428750"/>
          </a:xfrm>
          <a:prstGeom prst="rect">
            <a:avLst/>
          </a:prstGeom>
          <a:noFill/>
        </p:spPr>
      </p:pic>
      <p:sp>
        <p:nvSpPr>
          <p:cNvPr id="10" name="WordArt 6"/>
          <p:cNvSpPr>
            <a:spLocks noChangeArrowheads="1" noChangeShapeType="1" noTextEdit="1"/>
          </p:cNvSpPr>
          <p:nvPr/>
        </p:nvSpPr>
        <p:spPr bwMode="auto">
          <a:xfrm>
            <a:off x="1657350" y="228600"/>
            <a:ext cx="5772150" cy="1600200"/>
          </a:xfrm>
          <a:prstGeom prst="rect">
            <a:avLst/>
          </a:prstGeom>
        </p:spPr>
        <p:txBody>
          <a:bodyPr wrap="none" lIns="68579" tIns="34289" rIns="68579" bIns="34289" fromWordArt="1">
            <a:prstTxWarp prst="textCanUp">
              <a:avLst>
                <a:gd name="adj" fmla="val 85713"/>
              </a:avLst>
            </a:prstTxWarp>
            <a:scene3d>
              <a:camera prst="legacyObliqueTopRight"/>
              <a:lightRig rig="legacyFlat3" dir="b"/>
            </a:scene3d>
            <a:sp3d extrusionH="430200" prstMaterial="legacyMatte">
              <a:extrusionClr>
                <a:srgbClr val="FFFFFF"/>
              </a:extrusionClr>
            </a:sp3d>
          </a:bodyPr>
          <a:lstStyle/>
          <a:p>
            <a:pPr algn="ctr" defTabSz="685783"/>
            <a:r>
              <a:rPr lang="en-US" sz="2100" b="1" kern="10" dirty="0" err="1">
                <a:ln w="9525">
                  <a:noFill/>
                  <a:round/>
                </a:ln>
                <a:solidFill>
                  <a:srgbClr val="0000FF"/>
                </a:solidFill>
                <a:latin typeface="Times New Roman" panose="02020603050405020304"/>
                <a:cs typeface="Times New Roman" panose="02020603050405020304"/>
              </a:rPr>
              <a:t>Chào</a:t>
            </a:r>
            <a:r>
              <a:rPr lang="en-US" sz="2100" b="1" kern="10" dirty="0">
                <a:ln w="9525">
                  <a:noFill/>
                  <a:round/>
                </a:ln>
                <a:solidFill>
                  <a:srgbClr val="0000FF"/>
                </a:solidFill>
                <a:latin typeface="Times New Roman" panose="02020603050405020304"/>
                <a:cs typeface="Times New Roman" panose="02020603050405020304"/>
              </a:rPr>
              <a:t> </a:t>
            </a:r>
            <a:r>
              <a:rPr lang="en-US" sz="2100" b="1" kern="10" dirty="0" err="1">
                <a:ln w="9525">
                  <a:noFill/>
                  <a:round/>
                </a:ln>
                <a:solidFill>
                  <a:srgbClr val="0000FF"/>
                </a:solidFill>
                <a:latin typeface="Times New Roman" panose="02020603050405020304"/>
                <a:cs typeface="Times New Roman" panose="02020603050405020304"/>
              </a:rPr>
              <a:t>các</a:t>
            </a:r>
            <a:r>
              <a:rPr lang="en-US" sz="2100" b="1" kern="10" dirty="0">
                <a:ln w="9525">
                  <a:noFill/>
                  <a:round/>
                </a:ln>
                <a:solidFill>
                  <a:srgbClr val="0000FF"/>
                </a:solidFill>
                <a:latin typeface="Times New Roman" panose="02020603050405020304"/>
                <a:cs typeface="Times New Roman" panose="02020603050405020304"/>
              </a:rPr>
              <a:t> </a:t>
            </a:r>
            <a:r>
              <a:rPr lang="en-US" sz="2100" b="1" kern="10" dirty="0" err="1">
                <a:ln w="9525">
                  <a:noFill/>
                  <a:round/>
                </a:ln>
                <a:solidFill>
                  <a:srgbClr val="0000FF"/>
                </a:solidFill>
                <a:latin typeface="Times New Roman" panose="02020603050405020304"/>
                <a:cs typeface="Times New Roman" panose="02020603050405020304"/>
              </a:rPr>
              <a:t>em</a:t>
            </a:r>
            <a:r>
              <a:rPr lang="en-US" sz="2100" b="1" kern="10" dirty="0">
                <a:ln w="9525">
                  <a:noFill/>
                  <a:round/>
                </a:ln>
                <a:solidFill>
                  <a:srgbClr val="0000FF"/>
                </a:solidFill>
                <a:latin typeface="Times New Roman" panose="02020603050405020304"/>
                <a:cs typeface="Times New Roman" panose="02020603050405020304"/>
              </a:rPr>
              <a:t> </a:t>
            </a:r>
            <a:r>
              <a:rPr lang="en-US" sz="2100" b="1" kern="10" dirty="0" err="1">
                <a:ln w="9525">
                  <a:noFill/>
                  <a:round/>
                </a:ln>
                <a:solidFill>
                  <a:srgbClr val="0000FF"/>
                </a:solidFill>
                <a:latin typeface="Times New Roman" panose="02020603050405020304"/>
                <a:cs typeface="Times New Roman" panose="02020603050405020304"/>
              </a:rPr>
              <a:t>tham</a:t>
            </a:r>
            <a:r>
              <a:rPr lang="en-US" sz="2100" b="1" kern="10" dirty="0">
                <a:ln w="9525">
                  <a:noFill/>
                  <a:round/>
                </a:ln>
                <a:solidFill>
                  <a:srgbClr val="0000FF"/>
                </a:solidFill>
                <a:latin typeface="Times New Roman" panose="02020603050405020304"/>
                <a:cs typeface="Times New Roman" panose="02020603050405020304"/>
              </a:rPr>
              <a:t> </a:t>
            </a:r>
            <a:r>
              <a:rPr lang="en-US" sz="2100" b="1" kern="10" dirty="0" err="1">
                <a:ln w="9525">
                  <a:noFill/>
                  <a:round/>
                </a:ln>
                <a:solidFill>
                  <a:srgbClr val="0000FF"/>
                </a:solidFill>
                <a:latin typeface="Times New Roman" panose="02020603050405020304"/>
                <a:cs typeface="Times New Roman" panose="02020603050405020304"/>
              </a:rPr>
              <a:t>gia</a:t>
            </a:r>
            <a:r>
              <a:rPr lang="en-US" sz="2100" b="1" kern="10" dirty="0">
                <a:ln w="9525">
                  <a:noFill/>
                  <a:round/>
                </a:ln>
                <a:solidFill>
                  <a:srgbClr val="0000FF"/>
                </a:solidFill>
                <a:latin typeface="Times New Roman" panose="02020603050405020304"/>
                <a:cs typeface="Times New Roman" panose="02020603050405020304"/>
              </a:rPr>
              <a:t> </a:t>
            </a:r>
            <a:r>
              <a:rPr lang="en-US" sz="2100" b="1" kern="10" dirty="0" err="1">
                <a:ln w="9525">
                  <a:noFill/>
                  <a:round/>
                </a:ln>
                <a:solidFill>
                  <a:srgbClr val="0000FF"/>
                </a:solidFill>
                <a:latin typeface="Times New Roman" panose="02020603050405020304"/>
                <a:cs typeface="Times New Roman" panose="02020603050405020304"/>
              </a:rPr>
              <a:t>tiết</a:t>
            </a:r>
            <a:r>
              <a:rPr lang="en-US" sz="2100" b="1" kern="10" dirty="0">
                <a:ln w="9525">
                  <a:noFill/>
                  <a:round/>
                </a:ln>
                <a:solidFill>
                  <a:srgbClr val="0000FF"/>
                </a:solidFill>
                <a:latin typeface="Times New Roman" panose="02020603050405020304"/>
                <a:cs typeface="Times New Roman" panose="02020603050405020304"/>
              </a:rPr>
              <a:t> </a:t>
            </a:r>
            <a:r>
              <a:rPr lang="en-US" sz="2100" b="1" kern="10" dirty="0" err="1">
                <a:ln w="9525">
                  <a:noFill/>
                  <a:round/>
                </a:ln>
                <a:solidFill>
                  <a:srgbClr val="0000FF"/>
                </a:solidFill>
                <a:latin typeface="Times New Roman" panose="02020603050405020304"/>
                <a:cs typeface="Times New Roman" panose="02020603050405020304"/>
              </a:rPr>
              <a:t>học</a:t>
            </a:r>
            <a:r>
              <a:rPr lang="en-US" sz="2100" b="1" kern="10" dirty="0">
                <a:ln w="9525">
                  <a:noFill/>
                  <a:round/>
                </a:ln>
                <a:solidFill>
                  <a:srgbClr val="0000FF"/>
                </a:solidFill>
                <a:latin typeface="Times New Roman" panose="02020603050405020304"/>
                <a:cs typeface="Times New Roman" panose="02020603050405020304"/>
              </a:rPr>
              <a:t>  </a:t>
            </a:r>
            <a:r>
              <a:rPr lang="en-US" sz="2100" b="1" kern="10" dirty="0" err="1">
                <a:ln w="9525">
                  <a:noFill/>
                  <a:round/>
                </a:ln>
                <a:solidFill>
                  <a:srgbClr val="0000FF"/>
                </a:solidFill>
                <a:latin typeface="Times New Roman" panose="02020603050405020304"/>
                <a:cs typeface="Times New Roman" panose="02020603050405020304"/>
              </a:rPr>
              <a:t>hôm</a:t>
            </a:r>
            <a:r>
              <a:rPr lang="en-US" sz="2100" b="1" kern="10" dirty="0">
                <a:ln w="9525">
                  <a:noFill/>
                  <a:round/>
                </a:ln>
                <a:solidFill>
                  <a:srgbClr val="0000FF"/>
                </a:solidFill>
                <a:latin typeface="Times New Roman" panose="02020603050405020304"/>
                <a:cs typeface="Times New Roman" panose="02020603050405020304"/>
              </a:rPr>
              <a:t> nay</a:t>
            </a:r>
          </a:p>
        </p:txBody>
      </p:sp>
      <p:sp>
        <p:nvSpPr>
          <p:cNvPr id="11" name="WordArt 7"/>
          <p:cNvSpPr>
            <a:spLocks noChangeArrowheads="1" noChangeShapeType="1" noTextEdit="1"/>
          </p:cNvSpPr>
          <p:nvPr/>
        </p:nvSpPr>
        <p:spPr bwMode="auto">
          <a:xfrm>
            <a:off x="2343150" y="1742911"/>
            <a:ext cx="4171950" cy="1073774"/>
          </a:xfrm>
          <a:prstGeom prst="rect">
            <a:avLst/>
          </a:prstGeom>
        </p:spPr>
        <p:txBody>
          <a:bodyPr wrap="none" lIns="68579" tIns="34289" rIns="68579" bIns="34289" fromWordArt="1">
            <a:prstTxWarp prst="textPlain">
              <a:avLst>
                <a:gd name="adj" fmla="val 48826"/>
              </a:avLst>
            </a:prstTxWarp>
          </a:bodyPr>
          <a:lstStyle/>
          <a:p>
            <a:pPr algn="ctr" defTabSz="685783"/>
            <a:r>
              <a:rPr lang="en-US" sz="27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MÔN: </a:t>
            </a:r>
            <a:r>
              <a:rPr lang="en-US" sz="27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Tiếng</a:t>
            </a:r>
            <a:r>
              <a:rPr lang="en-US" sz="27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27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Việt</a:t>
            </a:r>
            <a:endParaRPr lang="en-US" sz="27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endParaRPr>
          </a:p>
          <a:p>
            <a:pPr algn="ctr" defTabSz="685783"/>
            <a:r>
              <a:rPr lang="en-US" sz="27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LỚP 1</a:t>
            </a:r>
          </a:p>
        </p:txBody>
      </p:sp>
      <p:sp>
        <p:nvSpPr>
          <p:cNvPr id="12" name="Rectangle 9"/>
          <p:cNvSpPr>
            <a:spLocks noChangeArrowheads="1"/>
          </p:cNvSpPr>
          <p:nvPr/>
        </p:nvSpPr>
        <p:spPr bwMode="auto">
          <a:xfrm>
            <a:off x="1371600" y="4171953"/>
            <a:ext cx="6457950" cy="788194"/>
          </a:xfrm>
          <a:prstGeom prst="rect">
            <a:avLst/>
          </a:prstGeom>
          <a:noFill/>
          <a:ln w="9525" algn="ctr">
            <a:noFill/>
            <a:miter lim="800000"/>
          </a:ln>
          <a:effectLst/>
        </p:spPr>
        <p:txBody>
          <a:bodyPr wrap="none" lIns="68579" tIns="34289" rIns="68579" bIns="34289" anchor="ctr"/>
          <a:lstStyle/>
          <a:p>
            <a:pPr algn="ctr" defTabSz="685783" eaLnBrk="0" hangingPunct="0">
              <a:buFontTx/>
              <a:buChar char="•"/>
              <a:defRPr/>
            </a:pPr>
            <a:r>
              <a:rPr lang="en-US" sz="2100" b="1" kern="0" dirty="0" err="1">
                <a:solidFill>
                  <a:srgbClr val="FF3300"/>
                </a:solidFill>
              </a:rPr>
              <a:t>Giáo</a:t>
            </a:r>
            <a:r>
              <a:rPr lang="en-US" sz="2100" b="1" kern="0" dirty="0">
                <a:solidFill>
                  <a:srgbClr val="FF3300"/>
                </a:solidFill>
              </a:rPr>
              <a:t> </a:t>
            </a:r>
            <a:r>
              <a:rPr lang="en-US" sz="2100" b="1" kern="0" dirty="0" err="1">
                <a:solidFill>
                  <a:srgbClr val="FF3300"/>
                </a:solidFill>
              </a:rPr>
              <a:t>viên</a:t>
            </a:r>
            <a:r>
              <a:rPr lang="en-US" sz="2100" b="1" kern="0" dirty="0">
                <a:solidFill>
                  <a:srgbClr val="FF3300"/>
                </a:solidFill>
              </a:rPr>
              <a:t> </a:t>
            </a:r>
            <a:r>
              <a:rPr lang="en-US" sz="2100" b="1" kern="0" dirty="0" err="1">
                <a:solidFill>
                  <a:srgbClr val="FF3300"/>
                </a:solidFill>
              </a:rPr>
              <a:t>giảng</a:t>
            </a:r>
            <a:r>
              <a:rPr lang="en-US" sz="2100" b="1" kern="0" dirty="0">
                <a:solidFill>
                  <a:srgbClr val="FF3300"/>
                </a:solidFill>
              </a:rPr>
              <a:t> </a:t>
            </a:r>
            <a:r>
              <a:rPr lang="en-US" sz="2100" b="1" kern="0" dirty="0" err="1">
                <a:solidFill>
                  <a:srgbClr val="FF3300"/>
                </a:solidFill>
              </a:rPr>
              <a:t>dạy</a:t>
            </a:r>
            <a:r>
              <a:rPr lang="en-US" sz="2100" b="1" kern="0" dirty="0">
                <a:solidFill>
                  <a:srgbClr val="FF3300"/>
                </a:solidFill>
              </a:rPr>
              <a:t>: </a:t>
            </a:r>
          </a:p>
          <a:p>
            <a:pPr algn="ctr" defTabSz="685783" eaLnBrk="0" hangingPunct="0">
              <a:buFontTx/>
              <a:buChar char="•"/>
              <a:defRPr/>
            </a:pPr>
            <a:r>
              <a:rPr lang="en-US" sz="2100" b="1" kern="0" dirty="0" err="1">
                <a:solidFill>
                  <a:srgbClr val="FF3300"/>
                </a:solidFill>
              </a:rPr>
              <a:t>Trường</a:t>
            </a:r>
            <a:r>
              <a:rPr lang="en-US" sz="2100" b="1" kern="0" dirty="0">
                <a:solidFill>
                  <a:srgbClr val="FF3300"/>
                </a:solidFill>
              </a:rPr>
              <a:t>:</a:t>
            </a:r>
          </a:p>
        </p:txBody>
      </p:sp>
    </p:spTree>
    <p:extLst>
      <p:ext uri="{BB962C8B-B14F-4D97-AF65-F5344CB8AC3E}">
        <p14:creationId xmlns:p14="http://schemas.microsoft.com/office/powerpoint/2010/main" val="15036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animEffect transition="in" filter="fade">
                                      <p:cBhvr>
                                        <p:cTn id="9" dur="5000"/>
                                        <p:tgtEl>
                                          <p:spTgt spid="9"/>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par>
                          <p:cTn id="13" fill="hold">
                            <p:stCondLst>
                              <p:cond delay="5000"/>
                            </p:stCondLst>
                            <p:childTnLst>
                              <p:par>
                                <p:cTn id="14" presetID="3" presetClass="emph" presetSubtype="6" repeatCount="indefinite" fill="hold" grpId="1" nodeType="afterEffect">
                                  <p:stCondLst>
                                    <p:cond delay="0"/>
                                  </p:stCondLst>
                                  <p:childTnLst>
                                    <p:animClr clrSpc="hsl" dir="cw">
                                      <p:cBhvr>
                                        <p:cTn id="15" dur="2000" fill="hold"/>
                                        <p:tgtEl>
                                          <p:spTgt spid="10"/>
                                        </p:tgtEl>
                                        <p:attrNameLst>
                                          <p:attrName>style.color</p:attrName>
                                        </p:attrNameLst>
                                      </p:cBhvr>
                                      <p:to>
                                        <a:schemeClr val="accent2"/>
                                      </p:to>
                                    </p:animClr>
                                    <p:set>
                                      <p:cBhvr>
                                        <p:cTn id="16" dur="2000" fill="hold"/>
                                        <p:tgtEl>
                                          <p:spTgt spid="10"/>
                                        </p:tgtEl>
                                        <p:attrNameLst>
                                          <p:attrName>fill.type</p:attrName>
                                        </p:attrNameLst>
                                      </p:cBhvr>
                                      <p:to>
                                        <p:strVal val="solid"/>
                                      </p:to>
                                    </p:set>
                                    <p:set>
                                      <p:cBhvr>
                                        <p:cTn id="17" dur="2000" fill="hold"/>
                                        <p:tgtEl>
                                          <p:spTgt spid="10"/>
                                        </p:tgtEl>
                                        <p:attrNameLst>
                                          <p:attrName>fill.on</p:attrName>
                                        </p:attrNameLst>
                                      </p:cBhvr>
                                      <p:to>
                                        <p:strVal val="true"/>
                                      </p:to>
                                    </p:set>
                                  </p:childTnLst>
                                </p:cTn>
                              </p:par>
                            </p:childTnLst>
                          </p:cTn>
                        </p:par>
                        <p:par>
                          <p:cTn id="18" fill="hold">
                            <p:stCondLst>
                              <p:cond delay="7000"/>
                            </p:stCondLst>
                            <p:childTnLst>
                              <p:par>
                                <p:cTn id="19" presetID="2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2000"/>
                                        <p:tgtEl>
                                          <p:spTgt spid="11"/>
                                        </p:tgtEl>
                                      </p:cBhvr>
                                    </p:animEffect>
                                  </p:childTnLst>
                                </p:cTn>
                              </p:par>
                              <p:par>
                                <p:cTn id="22" presetID="2" presetClass="entr" presetSubtype="2" repeatCount="indefinite"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0000" fill="hold"/>
                                        <p:tgtEl>
                                          <p:spTgt spid="12"/>
                                        </p:tgtEl>
                                        <p:attrNameLst>
                                          <p:attrName>ppt_x</p:attrName>
                                        </p:attrNameLst>
                                      </p:cBhvr>
                                      <p:tavLst>
                                        <p:tav tm="0">
                                          <p:val>
                                            <p:strVal val="1+#ppt_w/2"/>
                                          </p:val>
                                        </p:tav>
                                        <p:tav tm="100000">
                                          <p:val>
                                            <p:strVal val="#ppt_x"/>
                                          </p:val>
                                        </p:tav>
                                      </p:tavLst>
                                    </p:anim>
                                    <p:anim calcmode="lin" valueType="num">
                                      <p:cBhvr additive="base">
                                        <p:cTn id="25" dur="20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500" y="658006"/>
            <a:ext cx="8515350" cy="438572"/>
          </a:xfrm>
          <a:prstGeom prst="rect">
            <a:avLst/>
          </a:prstGeom>
          <a:solidFill>
            <a:srgbClr val="FF00FF"/>
          </a:solidFill>
        </p:spPr>
        <p:txBody>
          <a:bodyPr wrap="square" lIns="68571" tIns="34286" rIns="68571" bIns="34286" rtlCol="0">
            <a:spAutoFit/>
          </a:bodyPr>
          <a:lstStyle/>
          <a:p>
            <a:pPr algn="ctr"/>
            <a:r>
              <a:rPr lang="en-US" sz="2400" b="1" dirty="0">
                <a:solidFill>
                  <a:prstClr val="white"/>
                </a:solidFill>
                <a:latin typeface="Arial" pitchFamily="34" charset="0"/>
                <a:ea typeface="Arial-Rounded" pitchFamily="34" charset="0"/>
                <a:cs typeface="Arial" pitchFamily="34" charset="0"/>
              </a:rPr>
              <a:t>Chọn từ ngữ để hoàn thiện câu và viết câu vào vở</a:t>
            </a:r>
          </a:p>
        </p:txBody>
      </p:sp>
      <p:sp>
        <p:nvSpPr>
          <p:cNvPr id="6" name="TextBox 5"/>
          <p:cNvSpPr txBox="1"/>
          <p:nvPr/>
        </p:nvSpPr>
        <p:spPr>
          <a:xfrm>
            <a:off x="1143000" y="1123950"/>
            <a:ext cx="7772400" cy="900238"/>
          </a:xfrm>
          <a:prstGeom prst="rect">
            <a:avLst/>
          </a:prstGeom>
          <a:noFill/>
        </p:spPr>
        <p:txBody>
          <a:bodyPr wrap="square" lIns="68571" tIns="34286" rIns="68571" bIns="34286" rtlCol="0">
            <a:spAutoFit/>
          </a:bodyPr>
          <a:lstStyle/>
          <a:p>
            <a:r>
              <a:rPr lang="en-US" sz="2700" b="1">
                <a:solidFill>
                  <a:prstClr val="black"/>
                </a:solidFill>
                <a:latin typeface="Arial" pitchFamily="34" charset="0"/>
                <a:ea typeface="Arial-Rounded" pitchFamily="34" charset="0"/>
                <a:cs typeface="Arial" pitchFamily="34" charset="0"/>
              </a:rPr>
              <a:t>g</a:t>
            </a:r>
            <a:r>
              <a:rPr lang="en-US" sz="2700" b="1" smtClean="0">
                <a:solidFill>
                  <a:prstClr val="black"/>
                </a:solidFill>
                <a:latin typeface="Arial" pitchFamily="34" charset="0"/>
                <a:ea typeface="Arial-Rounded" pitchFamily="34" charset="0"/>
                <a:cs typeface="Arial" pitchFamily="34" charset="0"/>
              </a:rPr>
              <a:t>iật mình                          </a:t>
            </a:r>
          </a:p>
          <a:p>
            <a:pPr algn="ctr"/>
            <a:r>
              <a:rPr lang="en-US" sz="2700" b="1">
                <a:solidFill>
                  <a:prstClr val="black"/>
                </a:solidFill>
                <a:latin typeface="Arial" pitchFamily="34" charset="0"/>
                <a:ea typeface="Arial-Rounded" pitchFamily="34" charset="0"/>
                <a:cs typeface="Arial" pitchFamily="34" charset="0"/>
              </a:rPr>
              <a:t>g</a:t>
            </a:r>
            <a:r>
              <a:rPr lang="en-US" sz="2700" b="1" smtClean="0">
                <a:solidFill>
                  <a:prstClr val="black"/>
                </a:solidFill>
                <a:latin typeface="Arial" pitchFamily="34" charset="0"/>
                <a:ea typeface="Arial-Rounded" pitchFamily="34" charset="0"/>
                <a:cs typeface="Arial" pitchFamily="34" charset="0"/>
              </a:rPr>
              <a:t>iúp nhau                       cứu</a:t>
            </a:r>
            <a:endParaRPr lang="en-US" sz="2700" b="1" dirty="0">
              <a:solidFill>
                <a:prstClr val="black"/>
              </a:solidFill>
              <a:latin typeface="Arial" pitchFamily="34" charset="0"/>
              <a:ea typeface="Arial-Rounded" pitchFamily="34" charset="0"/>
              <a:cs typeface="Arial" pitchFamily="34" charset="0"/>
            </a:endParaRPr>
          </a:p>
        </p:txBody>
      </p:sp>
      <p:sp>
        <p:nvSpPr>
          <p:cNvPr id="8" name="TextBox 7"/>
          <p:cNvSpPr txBox="1"/>
          <p:nvPr/>
        </p:nvSpPr>
        <p:spPr>
          <a:xfrm>
            <a:off x="3657600" y="1123950"/>
            <a:ext cx="1981200" cy="484739"/>
          </a:xfrm>
          <a:prstGeom prst="rect">
            <a:avLst/>
          </a:prstGeom>
          <a:solidFill>
            <a:schemeClr val="bg1"/>
          </a:solidFill>
          <a:ln>
            <a:noFill/>
          </a:ln>
        </p:spPr>
        <p:txBody>
          <a:bodyPr wrap="square" lIns="68571" tIns="34286" rIns="68571" bIns="34286" rtlCol="0">
            <a:spAutoFit/>
          </a:bodyPr>
          <a:lstStyle/>
          <a:p>
            <a:pPr algn="ctr"/>
            <a:r>
              <a:rPr lang="en-US" sz="2700" b="1">
                <a:solidFill>
                  <a:prstClr val="black"/>
                </a:solidFill>
                <a:latin typeface="Arial" pitchFamily="34" charset="0"/>
                <a:ea typeface="Arial-Rounded" pitchFamily="34" charset="0"/>
                <a:cs typeface="Arial" pitchFamily="34" charset="0"/>
              </a:rPr>
              <a:t>n</a:t>
            </a:r>
            <a:r>
              <a:rPr lang="en-US" sz="2700" b="1" smtClean="0">
                <a:solidFill>
                  <a:prstClr val="black"/>
                </a:solidFill>
                <a:latin typeface="Arial" pitchFamily="34" charset="0"/>
                <a:ea typeface="Arial-Rounded" pitchFamily="34" charset="0"/>
                <a:cs typeface="Arial" pitchFamily="34" charset="0"/>
              </a:rPr>
              <a:t>hanh trí</a:t>
            </a:r>
            <a:endParaRPr lang="en-US" sz="2700" b="1" dirty="0">
              <a:solidFill>
                <a:prstClr val="black"/>
              </a:solidFill>
              <a:latin typeface="Arial" pitchFamily="34" charset="0"/>
              <a:ea typeface="Arial-Rounded" pitchFamily="34" charset="0"/>
              <a:cs typeface="Arial" pitchFamily="34" charset="0"/>
            </a:endParaRPr>
          </a:p>
        </p:txBody>
      </p:sp>
      <p:sp>
        <p:nvSpPr>
          <p:cNvPr id="10" name="TextBox 9"/>
          <p:cNvSpPr txBox="1"/>
          <p:nvPr/>
        </p:nvSpPr>
        <p:spPr>
          <a:xfrm>
            <a:off x="228600" y="2343150"/>
            <a:ext cx="8686800" cy="484739"/>
          </a:xfrm>
          <a:prstGeom prst="rect">
            <a:avLst/>
          </a:prstGeom>
          <a:noFill/>
        </p:spPr>
        <p:txBody>
          <a:bodyPr wrap="square" lIns="68571" tIns="34286" rIns="68571" bIns="34286" rtlCol="0">
            <a:spAutoFit/>
          </a:bodyPr>
          <a:lstStyle/>
          <a:p>
            <a:r>
              <a:rPr lang="en-US" sz="2700" b="1" smtClean="0">
                <a:solidFill>
                  <a:prstClr val="black"/>
                </a:solidFill>
                <a:latin typeface="Arial" pitchFamily="34" charset="0"/>
                <a:ea typeface="Arial-Rounded" pitchFamily="34" charset="0"/>
                <a:cs typeface="Arial" pitchFamily="34" charset="0"/>
              </a:rPr>
              <a:t>a) Nam (….……....) nghĩ ngay ra lời giả cho câu đố. </a:t>
            </a:r>
            <a:endParaRPr lang="en-US" sz="2700" b="1" dirty="0">
              <a:solidFill>
                <a:prstClr val="black"/>
              </a:solidFill>
              <a:latin typeface="Arial" pitchFamily="34" charset="0"/>
              <a:ea typeface="Arial-Rounded" pitchFamily="34" charset="0"/>
              <a:cs typeface="Arial" pitchFamily="34" charset="0"/>
            </a:endParaRPr>
          </a:p>
        </p:txBody>
      </p:sp>
      <p:sp>
        <p:nvSpPr>
          <p:cNvPr id="4" name="Oval 3"/>
          <p:cNvSpPr/>
          <p:nvPr/>
        </p:nvSpPr>
        <p:spPr>
          <a:xfrm>
            <a:off x="342900" y="620398"/>
            <a:ext cx="571500" cy="476180"/>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prstClr val="white"/>
                </a:solidFill>
                <a:latin typeface="Arial" pitchFamily="34" charset="0"/>
                <a:cs typeface="Arial" pitchFamily="34" charset="0"/>
              </a:rPr>
              <a:t>5</a:t>
            </a:r>
          </a:p>
        </p:txBody>
      </p:sp>
      <p:sp>
        <p:nvSpPr>
          <p:cNvPr id="13" name="Rounded Rectangle 12"/>
          <p:cNvSpPr/>
          <p:nvPr/>
        </p:nvSpPr>
        <p:spPr>
          <a:xfrm>
            <a:off x="2890760" y="62718"/>
            <a:ext cx="3093901" cy="56593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4100" b="1">
                <a:solidFill>
                  <a:prstClr val="white"/>
                </a:solidFill>
                <a:latin typeface="Arial" pitchFamily="34" charset="0"/>
                <a:cs typeface="Arial" pitchFamily="34" charset="0"/>
              </a:rPr>
              <a:t>Tiết 3</a:t>
            </a:r>
          </a:p>
        </p:txBody>
      </p:sp>
      <p:sp>
        <p:nvSpPr>
          <p:cNvPr id="2" name="Rectangle 1"/>
          <p:cNvSpPr/>
          <p:nvPr/>
        </p:nvSpPr>
        <p:spPr>
          <a:xfrm>
            <a:off x="6172200" y="1126365"/>
            <a:ext cx="1981200" cy="507831"/>
          </a:xfrm>
          <a:prstGeom prst="rect">
            <a:avLst/>
          </a:prstGeom>
          <a:solidFill>
            <a:schemeClr val="bg1"/>
          </a:solidFill>
        </p:spPr>
        <p:txBody>
          <a:bodyPr wrap="square">
            <a:spAutoFit/>
          </a:bodyPr>
          <a:lstStyle/>
          <a:p>
            <a:r>
              <a:rPr lang="en-US" sz="2700" b="1">
                <a:solidFill>
                  <a:prstClr val="black"/>
                </a:solidFill>
                <a:latin typeface="Arial" pitchFamily="34" charset="0"/>
                <a:ea typeface="Arial-Rounded" pitchFamily="34" charset="0"/>
                <a:cs typeface="Arial" pitchFamily="34" charset="0"/>
              </a:rPr>
              <a:t>cảm động</a:t>
            </a:r>
            <a:endParaRPr lang="en-US">
              <a:solidFill>
                <a:prstClr val="black"/>
              </a:solidFill>
            </a:endParaRPr>
          </a:p>
        </p:txBody>
      </p:sp>
      <p:sp>
        <p:nvSpPr>
          <p:cNvPr id="14" name="TextBox 13"/>
          <p:cNvSpPr txBox="1"/>
          <p:nvPr/>
        </p:nvSpPr>
        <p:spPr>
          <a:xfrm>
            <a:off x="228600" y="3153810"/>
            <a:ext cx="8991600" cy="484740"/>
          </a:xfrm>
          <a:prstGeom prst="rect">
            <a:avLst/>
          </a:prstGeom>
          <a:noFill/>
        </p:spPr>
        <p:txBody>
          <a:bodyPr wrap="square" lIns="68571" tIns="34286" rIns="68571" bIns="34286" rtlCol="0">
            <a:spAutoFit/>
          </a:bodyPr>
          <a:lstStyle/>
          <a:p>
            <a:r>
              <a:rPr lang="en-US" sz="2700" b="1" smtClean="0">
                <a:solidFill>
                  <a:prstClr val="black"/>
                </a:solidFill>
                <a:latin typeface="Arial" pitchFamily="34" charset="0"/>
                <a:ea typeface="Arial-Rounded" pitchFamily="34" charset="0"/>
                <a:cs typeface="Arial" pitchFamily="34" charset="0"/>
              </a:rPr>
              <a:t>b) Ông kể cho em nghe một câu </a:t>
            </a:r>
            <a:r>
              <a:rPr lang="en-US" sz="2700" b="1" smtClean="0">
                <a:solidFill>
                  <a:prstClr val="black"/>
                </a:solidFill>
                <a:latin typeface="Arial" pitchFamily="34" charset="0"/>
                <a:ea typeface="Arial-Rounded" pitchFamily="34" charset="0"/>
                <a:cs typeface="Arial" pitchFamily="34" charset="0"/>
              </a:rPr>
              <a:t>chuyện </a:t>
            </a:r>
            <a:r>
              <a:rPr lang="en-US" sz="2700" b="1" smtClean="0">
                <a:solidFill>
                  <a:prstClr val="black"/>
                </a:solidFill>
                <a:latin typeface="Arial" pitchFamily="34" charset="0"/>
                <a:ea typeface="Arial-Rounded" pitchFamily="34" charset="0"/>
                <a:cs typeface="Arial" pitchFamily="34" charset="0"/>
              </a:rPr>
              <a:t>(….……......)</a:t>
            </a:r>
            <a:endParaRPr lang="en-US" sz="2700" b="1" dirty="0">
              <a:solidFill>
                <a:prstClr val="black"/>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756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par>
                                <p:cTn id="20" presetID="22" presetClass="entr" presetSubtype="8" fill="hold" grpId="1"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5E-6 -2.00555E-7 L -0.23021 0.2345 " pathEditMode="relative" rAng="0" ptsTypes="AA">
                                      <p:cBhvr>
                                        <p:cTn id="26" dur="2000" fill="hold"/>
                                        <p:tgtEl>
                                          <p:spTgt spid="8"/>
                                        </p:tgtEl>
                                        <p:attrNameLst>
                                          <p:attrName>ppt_x</p:attrName>
                                          <p:attrName>ppt_y</p:attrName>
                                        </p:attrNameLst>
                                      </p:cBhvr>
                                      <p:rCtr x="-11510" y="11725"/>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 -2.07035E-6 L 0.075 0.38322 " pathEditMode="relative" rAng="0" ptsTypes="AA">
                                      <p:cBhvr>
                                        <p:cTn id="35" dur="2000" fill="hold"/>
                                        <p:tgtEl>
                                          <p:spTgt spid="2"/>
                                        </p:tgtEl>
                                        <p:attrNameLst>
                                          <p:attrName>ppt_x</p:attrName>
                                          <p:attrName>ppt_y</p:attrName>
                                        </p:attrNameLst>
                                      </p:cBhvr>
                                      <p:rCtr x="3750" y="191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8" grpId="1" animBg="1"/>
      <p:bldP spid="10" grpId="0"/>
      <p:bldP spid="4" grpId="0" animBg="1"/>
      <p:bldP spid="2" grpId="0" animBg="1"/>
      <p:bldP spid="2" grpId="1"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4923" y="2909087"/>
            <a:ext cx="6543675" cy="170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500" y="658006"/>
            <a:ext cx="8515350" cy="438572"/>
          </a:xfrm>
          <a:prstGeom prst="rect">
            <a:avLst/>
          </a:prstGeom>
          <a:solidFill>
            <a:srgbClr val="FF00FF"/>
          </a:solidFill>
        </p:spPr>
        <p:txBody>
          <a:bodyPr wrap="square" lIns="68571" tIns="34286" rIns="68571" bIns="34286" rtlCol="0">
            <a:spAutoFit/>
          </a:bodyPr>
          <a:lstStyle/>
          <a:p>
            <a:pPr algn="ctr"/>
            <a:r>
              <a:rPr lang="en-US" sz="2400" b="1" dirty="0">
                <a:solidFill>
                  <a:prstClr val="white"/>
                </a:solidFill>
                <a:latin typeface="Arial" pitchFamily="34" charset="0"/>
                <a:ea typeface="Arial-Rounded" pitchFamily="34" charset="0"/>
                <a:cs typeface="Arial" pitchFamily="34" charset="0"/>
              </a:rPr>
              <a:t>Chọn từ ngữ để hoàn thiện câu và viết câu vào vở</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4924" y="1868781"/>
            <a:ext cx="6543675" cy="170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414463" y="2239789"/>
            <a:ext cx="6443662" cy="469359"/>
          </a:xfrm>
          <a:prstGeom prst="rect">
            <a:avLst/>
          </a:prstGeom>
        </p:spPr>
        <p:txBody>
          <a:bodyPr wrap="square" lIns="68580" tIns="34290" rIns="68580" bIns="34290">
            <a:spAutoFit/>
          </a:bodyPr>
          <a:lstStyle/>
          <a:p>
            <a:pPr algn="just"/>
            <a:r>
              <a:rPr lang="vi-VN" sz="2600" b="1">
                <a:solidFill>
                  <a:srgbClr val="7030A0"/>
                </a:solidFill>
                <a:latin typeface="HP001 4 hàng" pitchFamily="34" charset="0"/>
              </a:rPr>
              <a:t>  </a:t>
            </a:r>
            <a:r>
              <a:rPr lang="en-US" sz="2600" b="1" smtClean="0">
                <a:solidFill>
                  <a:srgbClr val="7030A0"/>
                </a:solidFill>
                <a:latin typeface="HP001 4 hàng" pitchFamily="34" charset="0"/>
              </a:rPr>
              <a:t>Nam nhanh trí nghź ngay ǟa lời giải</a:t>
            </a:r>
            <a:endParaRPr lang="en-US" sz="2600" b="1" dirty="0">
              <a:solidFill>
                <a:srgbClr val="7030A0"/>
              </a:solidFill>
              <a:latin typeface="HP001 4 hàng" pitchFamily="34" charset="0"/>
            </a:endParaRPr>
          </a:p>
        </p:txBody>
      </p:sp>
      <p:sp>
        <p:nvSpPr>
          <p:cNvPr id="4" name="Oval 3"/>
          <p:cNvSpPr/>
          <p:nvPr/>
        </p:nvSpPr>
        <p:spPr>
          <a:xfrm>
            <a:off x="342900" y="620398"/>
            <a:ext cx="571500" cy="476180"/>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prstClr val="white"/>
                </a:solidFill>
                <a:latin typeface="Arial" pitchFamily="34" charset="0"/>
                <a:cs typeface="Arial" pitchFamily="34" charset="0"/>
              </a:rPr>
              <a:t>5</a:t>
            </a:r>
          </a:p>
        </p:txBody>
      </p:sp>
      <p:sp>
        <p:nvSpPr>
          <p:cNvPr id="3" name="Rectangle 2"/>
          <p:cNvSpPr/>
          <p:nvPr/>
        </p:nvSpPr>
        <p:spPr>
          <a:xfrm>
            <a:off x="1371600" y="2737946"/>
            <a:ext cx="2057400" cy="492443"/>
          </a:xfrm>
          <a:prstGeom prst="rect">
            <a:avLst/>
          </a:prstGeom>
        </p:spPr>
        <p:txBody>
          <a:bodyPr wrap="square">
            <a:spAutoFit/>
          </a:bodyPr>
          <a:lstStyle/>
          <a:p>
            <a:pPr lvl="0" algn="just"/>
            <a:r>
              <a:rPr lang="en-US" sz="2600" b="1">
                <a:solidFill>
                  <a:srgbClr val="7030A0"/>
                </a:solidFill>
                <a:latin typeface="HP001 4 hàng" pitchFamily="34" charset="0"/>
              </a:rPr>
              <a:t>c</a:t>
            </a:r>
            <a:r>
              <a:rPr lang="en-US" sz="2600" b="1" smtClean="0">
                <a:solidFill>
                  <a:srgbClr val="7030A0"/>
                </a:solidFill>
                <a:latin typeface="HP001 4 hàng" pitchFamily="34" charset="0"/>
              </a:rPr>
              <a:t>ho câu đố.</a:t>
            </a:r>
            <a:endParaRPr lang="en-US" sz="2600" b="1" dirty="0">
              <a:solidFill>
                <a:srgbClr val="7030A0"/>
              </a:solidFill>
              <a:latin typeface="HP001 4 hàng" pitchFamily="34" charset="0"/>
            </a:endParaRPr>
          </a:p>
        </p:txBody>
      </p:sp>
      <p:sp>
        <p:nvSpPr>
          <p:cNvPr id="16" name="Rectangle 15"/>
          <p:cNvSpPr/>
          <p:nvPr/>
        </p:nvSpPr>
        <p:spPr>
          <a:xfrm>
            <a:off x="1404937" y="3294430"/>
            <a:ext cx="6586991" cy="469359"/>
          </a:xfrm>
          <a:prstGeom prst="rect">
            <a:avLst/>
          </a:prstGeom>
        </p:spPr>
        <p:txBody>
          <a:bodyPr wrap="square" lIns="68580" tIns="34290" rIns="68580" bIns="34290">
            <a:spAutoFit/>
          </a:bodyPr>
          <a:lstStyle/>
          <a:p>
            <a:pPr algn="just"/>
            <a:r>
              <a:rPr lang="en-US" sz="2600" b="1" smtClean="0">
                <a:solidFill>
                  <a:srgbClr val="7030A0"/>
                </a:solidFill>
                <a:latin typeface="HP001 4 hàng" pitchFamily="34" charset="0"/>
              </a:rPr>
              <a:t>   ông kể cho em nghe một câu chuyện</a:t>
            </a:r>
            <a:endParaRPr lang="en-US" sz="2600" b="1" dirty="0">
              <a:solidFill>
                <a:srgbClr val="7030A0"/>
              </a:solidFill>
              <a:latin typeface="HP001 4 hàng" pitchFamily="34" charset="0"/>
            </a:endParaRPr>
          </a:p>
        </p:txBody>
      </p:sp>
      <p:sp>
        <p:nvSpPr>
          <p:cNvPr id="7" name="Rectangle 6"/>
          <p:cNvSpPr/>
          <p:nvPr/>
        </p:nvSpPr>
        <p:spPr>
          <a:xfrm>
            <a:off x="1344088" y="3804746"/>
            <a:ext cx="4675712" cy="492443"/>
          </a:xfrm>
          <a:prstGeom prst="rect">
            <a:avLst/>
          </a:prstGeom>
        </p:spPr>
        <p:txBody>
          <a:bodyPr wrap="square">
            <a:spAutoFit/>
          </a:bodyPr>
          <a:lstStyle/>
          <a:p>
            <a:pPr lvl="0" algn="just"/>
            <a:r>
              <a:rPr lang="en-US" sz="2600" b="1" smtClean="0">
                <a:solidFill>
                  <a:srgbClr val="7030A0"/>
                </a:solidFill>
                <a:latin typeface="HP001 4 hàng" pitchFamily="34" charset="0"/>
              </a:rPr>
              <a:t>cảm động. </a:t>
            </a:r>
            <a:endParaRPr lang="en-US" sz="2600" b="1" dirty="0">
              <a:solidFill>
                <a:srgbClr val="7030A0"/>
              </a:solidFill>
              <a:latin typeface="HP001 4 hàng"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1" y="1581150"/>
            <a:ext cx="8763000" cy="302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9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up)">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489"/>
            <a:ext cx="5924550" cy="497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902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83" y="133350"/>
            <a:ext cx="8909064" cy="266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4924" y="2734142"/>
            <a:ext cx="6543675" cy="170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66863" y="3105150"/>
            <a:ext cx="6434137" cy="469359"/>
          </a:xfrm>
          <a:prstGeom prst="rect">
            <a:avLst/>
          </a:prstGeom>
        </p:spPr>
        <p:txBody>
          <a:bodyPr wrap="square" lIns="68580" tIns="34290" rIns="68580" bIns="34290">
            <a:spAutoFit/>
          </a:bodyPr>
          <a:lstStyle/>
          <a:p>
            <a:pPr algn="just"/>
            <a:r>
              <a:rPr lang="vi-VN" sz="2600" b="1">
                <a:solidFill>
                  <a:srgbClr val="7030A0"/>
                </a:solidFill>
                <a:latin typeface="HP001 4 hàng" pitchFamily="34" charset="0"/>
              </a:rPr>
              <a:t>  </a:t>
            </a:r>
            <a:r>
              <a:rPr lang="en-US" sz="2600" b="1" smtClean="0">
                <a:solidFill>
                  <a:srgbClr val="7030A0"/>
                </a:solidFill>
                <a:latin typeface="HP001 4 hàng" pitchFamily="34" charset="0"/>
              </a:rPr>
              <a:t>Nghe tiếng kêu cứu của kiến, bồ câu  </a:t>
            </a:r>
            <a:endParaRPr lang="en-US" sz="2600" b="1" dirty="0">
              <a:solidFill>
                <a:srgbClr val="7030A0"/>
              </a:solidFill>
              <a:latin typeface="HP001 4 hàng" pitchFamily="34" charset="0"/>
            </a:endParaRPr>
          </a:p>
        </p:txBody>
      </p:sp>
      <p:sp>
        <p:nvSpPr>
          <p:cNvPr id="7" name="Rectangle 6"/>
          <p:cNvSpPr/>
          <p:nvPr/>
        </p:nvSpPr>
        <p:spPr>
          <a:xfrm>
            <a:off x="1322231" y="3628985"/>
            <a:ext cx="6553200" cy="492443"/>
          </a:xfrm>
          <a:prstGeom prst="rect">
            <a:avLst/>
          </a:prstGeom>
        </p:spPr>
        <p:txBody>
          <a:bodyPr wrap="square">
            <a:spAutoFit/>
          </a:bodyPr>
          <a:lstStyle/>
          <a:p>
            <a:pPr lvl="0" algn="just"/>
            <a:r>
              <a:rPr lang="en-US" sz="2600" b="1" smtClean="0">
                <a:solidFill>
                  <a:srgbClr val="7030A0"/>
                </a:solidFill>
                <a:latin typeface="HP001 4 hàng" pitchFamily="34" charset="0"/>
              </a:rPr>
              <a:t>nhanh trí nhặt chiếc lá thả xuống nước.</a:t>
            </a:r>
            <a:endParaRPr lang="en-US" sz="2600" b="1" dirty="0">
              <a:solidFill>
                <a:srgbClr val="7030A0"/>
              </a:solidFill>
              <a:latin typeface="HP001 4 hàng" pitchFamily="34" charset="0"/>
            </a:endParaRPr>
          </a:p>
        </p:txBody>
      </p:sp>
      <p:sp>
        <p:nvSpPr>
          <p:cNvPr id="8" name="Rectangle 7"/>
          <p:cNvSpPr/>
          <p:nvPr/>
        </p:nvSpPr>
        <p:spPr>
          <a:xfrm>
            <a:off x="1337809" y="4159791"/>
            <a:ext cx="6586991" cy="469359"/>
          </a:xfrm>
          <a:prstGeom prst="rect">
            <a:avLst/>
          </a:prstGeom>
        </p:spPr>
        <p:txBody>
          <a:bodyPr wrap="square" lIns="68580" tIns="34290" rIns="68580" bIns="34290">
            <a:spAutoFit/>
          </a:bodyPr>
          <a:lstStyle/>
          <a:p>
            <a:pPr algn="just"/>
            <a:r>
              <a:rPr lang="en-US" sz="2600" b="1" smtClean="0">
                <a:solidFill>
                  <a:srgbClr val="7030A0"/>
                </a:solidFill>
                <a:latin typeface="HP001 4 hàng" pitchFamily="34" charset="0"/>
              </a:rPr>
              <a:t>Kiến bám vào chiếc lá và leo được lên bờ.</a:t>
            </a:r>
            <a:endParaRPr lang="en-US" sz="2600" b="1" dirty="0">
              <a:solidFill>
                <a:srgbClr val="7030A0"/>
              </a:solidFill>
              <a:latin typeface="HP001 4 hàng" pitchFamily="34"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747618"/>
            <a:ext cx="9036246" cy="218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3002099" y="62718"/>
            <a:ext cx="3093901" cy="565933"/>
          </a:xfrm>
          <a:prstGeom prst="roundRect">
            <a:avLst/>
          </a:prstGeom>
          <a:solidFill>
            <a:srgbClr val="0070C0"/>
          </a:solidFill>
          <a:ln w="25400" cap="flat" cmpd="sng" algn="ctr">
            <a:solidFill>
              <a:srgbClr val="4F81BD">
                <a:shade val="50000"/>
              </a:srgb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100" b="1" i="0" u="none" strike="noStrike" kern="0" cap="none" spc="0" normalizeH="0" baseline="0" noProof="0" smtClean="0">
                <a:ln>
                  <a:noFill/>
                </a:ln>
                <a:solidFill>
                  <a:prstClr val="white"/>
                </a:solidFill>
                <a:effectLst/>
                <a:uLnTx/>
                <a:uFillTx/>
                <a:latin typeface="Arial" pitchFamily="34" charset="0"/>
                <a:ea typeface="+mn-ea"/>
                <a:cs typeface="Arial" pitchFamily="34" charset="0"/>
              </a:rPr>
              <a:t>Tiết 4</a:t>
            </a:r>
          </a:p>
        </p:txBody>
      </p:sp>
    </p:spTree>
    <p:extLst>
      <p:ext uri="{BB962C8B-B14F-4D97-AF65-F5344CB8AC3E}">
        <p14:creationId xmlns:p14="http://schemas.microsoft.com/office/powerpoint/2010/main" val="389418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up)">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up)">
                                      <p:cBhvr>
                                        <p:cTn id="2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
            <a:ext cx="908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00150"/>
            <a:ext cx="5867399" cy="387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50"/>
            <a:ext cx="9006600" cy="145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51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up)">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7"/>
                                        </p:tgtEl>
                                      </p:cBhvr>
                                    </p:animEffect>
                                    <p:set>
                                      <p:cBhvr>
                                        <p:cTn id="12" dur="1" fill="hold">
                                          <p:stCondLst>
                                            <p:cond delay="499"/>
                                          </p:stCondLst>
                                        </p:cTn>
                                        <p:tgtEl>
                                          <p:spTgt spid="307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wipe(up)">
                                      <p:cBhvr>
                                        <p:cTn id="17" dur="500"/>
                                        <p:tgtEl>
                                          <p:spTgt spid="307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randombar(vertical)">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8340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76200" y="96556"/>
            <a:ext cx="8991599" cy="646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r>
              <a:rPr lang="en-US" sz="3600" b="1" smtClean="0">
                <a:ln w="11430"/>
                <a:solidFill>
                  <a:srgbClr val="7030A0"/>
                </a:solidFill>
                <a:effectLst>
                  <a:outerShdw blurRad="50800" dist="39000" dir="5460000" algn="tl">
                    <a:srgbClr val="000000">
                      <a:alpha val="38000"/>
                    </a:srgbClr>
                  </a:outerShdw>
                </a:effectLst>
                <a:latin typeface="Arial" pitchFamily="34" charset="0"/>
                <a:cs typeface="Arial" pitchFamily="34" charset="0"/>
              </a:rPr>
              <a:t>CHỦ ĐỀ 5: BÀI HỌC </a:t>
            </a:r>
            <a:r>
              <a:rPr lang="en-US" sz="3600" b="1" smtClean="0">
                <a:ln w="11430"/>
                <a:solidFill>
                  <a:srgbClr val="7030A0"/>
                </a:solidFill>
                <a:effectLst>
                  <a:outerShdw blurRad="50800" dist="39000" dir="5460000" algn="tl">
                    <a:srgbClr val="000000">
                      <a:alpha val="38000"/>
                    </a:srgbClr>
                  </a:outerShdw>
                </a:effectLst>
                <a:latin typeface="Arial" pitchFamily="34" charset="0"/>
                <a:cs typeface="Arial" pitchFamily="34" charset="0"/>
              </a:rPr>
              <a:t>TỪ</a:t>
            </a:r>
            <a:r>
              <a:rPr lang="en-US" sz="3600" b="1" smtClean="0">
                <a:ln w="11430"/>
                <a:solidFill>
                  <a:srgbClr val="7030A0"/>
                </a:solidFill>
                <a:effectLst>
                  <a:outerShdw blurRad="50800" dist="39000" dir="5460000" algn="tl">
                    <a:srgbClr val="000000">
                      <a:alpha val="38000"/>
                    </a:srgbClr>
                  </a:outerShdw>
                </a:effectLst>
                <a:latin typeface="Arial" pitchFamily="34" charset="0"/>
                <a:cs typeface="Arial" pitchFamily="34" charset="0"/>
              </a:rPr>
              <a:t> </a:t>
            </a:r>
            <a:r>
              <a:rPr lang="en-US" sz="3600" b="1" smtClean="0">
                <a:ln w="11430"/>
                <a:solidFill>
                  <a:srgbClr val="7030A0"/>
                </a:solidFill>
                <a:effectLst>
                  <a:outerShdw blurRad="50800" dist="39000" dir="5460000" algn="tl">
                    <a:srgbClr val="000000">
                      <a:alpha val="38000"/>
                    </a:srgbClr>
                  </a:outerShdw>
                </a:effectLst>
                <a:latin typeface="Arial" pitchFamily="34" charset="0"/>
                <a:cs typeface="Arial" pitchFamily="34" charset="0"/>
              </a:rPr>
              <a:t>CUỘC SỐNG</a:t>
            </a:r>
            <a:endParaRPr lang="en-US" sz="3600" b="1" dirty="0">
              <a:ln w="11430"/>
              <a:solidFill>
                <a:srgbClr val="7030A0"/>
              </a:solidFill>
              <a:effectLst>
                <a:outerShdw blurRad="50800" dist="39000" dir="5460000" algn="tl">
                  <a:srgbClr val="000000">
                    <a:alpha val="38000"/>
                  </a:srgbClr>
                </a:outerShdw>
              </a:effectLst>
              <a:latin typeface="Arial" pitchFamily="34" charset="0"/>
              <a:cs typeface="Arial" pitchFamily="34" charset="0"/>
            </a:endParaRPr>
          </a:p>
        </p:txBody>
      </p:sp>
      <p:sp>
        <p:nvSpPr>
          <p:cNvPr id="3" name="Cloud 2"/>
          <p:cNvSpPr/>
          <p:nvPr/>
        </p:nvSpPr>
        <p:spPr>
          <a:xfrm>
            <a:off x="2055436" y="2054979"/>
            <a:ext cx="4500747" cy="2256311"/>
          </a:xfrm>
          <a:prstGeom prst="cloud">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200" b="1" dirty="0" err="1">
                <a:solidFill>
                  <a:srgbClr val="00CC00"/>
                </a:solidFill>
                <a:latin typeface="Arial" pitchFamily="34" charset="0"/>
                <a:cs typeface="Arial" pitchFamily="34" charset="0"/>
              </a:rPr>
              <a:t>Tiết</a:t>
            </a:r>
            <a:r>
              <a:rPr lang="en-US" sz="7200" b="1" dirty="0">
                <a:solidFill>
                  <a:srgbClr val="00CC00"/>
                </a:solidFill>
                <a:latin typeface="Arial" pitchFamily="34" charset="0"/>
                <a:cs typeface="Arial" pitchFamily="34" charset="0"/>
              </a:rPr>
              <a:t> 1:</a:t>
            </a:r>
          </a:p>
        </p:txBody>
      </p:sp>
      <p:sp>
        <p:nvSpPr>
          <p:cNvPr id="2" name="Rectangle 1"/>
          <p:cNvSpPr/>
          <p:nvPr/>
        </p:nvSpPr>
        <p:spPr>
          <a:xfrm>
            <a:off x="228600" y="678924"/>
            <a:ext cx="8763000"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smtClean="0">
                <a:ln w="9525">
                  <a:solidFill>
                    <a:prstClr val="white"/>
                  </a:solidFill>
                  <a:prstDash val="solid"/>
                </a:ln>
                <a:solidFill>
                  <a:srgbClr val="D73188"/>
                </a:solidFill>
                <a:effectLst>
                  <a:outerShdw blurRad="12700" dist="38100" dir="2700000" algn="tl" rotWithShape="0">
                    <a:srgbClr val="4472C4">
                      <a:lumMod val="60000"/>
                      <a:lumOff val="40000"/>
                    </a:srgbClr>
                  </a:outerShdw>
                </a:effectLst>
                <a:uLnTx/>
                <a:uFillTx/>
                <a:latin typeface="Arial" pitchFamily="34" charset="0"/>
                <a:cs typeface="Arial" pitchFamily="34" charset="0"/>
              </a:rPr>
              <a:t>Bài 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smtClean="0">
                <a:ln w="9525">
                  <a:solidFill>
                    <a:prstClr val="white"/>
                  </a:solidFill>
                  <a:prstDash val="solid"/>
                </a:ln>
                <a:solidFill>
                  <a:srgbClr val="D73188"/>
                </a:solidFill>
                <a:effectLst>
                  <a:outerShdw blurRad="12700" dist="38100" dir="2700000" algn="tl" rotWithShape="0">
                    <a:srgbClr val="4472C4">
                      <a:lumMod val="60000"/>
                      <a:lumOff val="40000"/>
                    </a:srgbClr>
                  </a:outerShdw>
                </a:effectLst>
                <a:uLnTx/>
                <a:uFillTx/>
                <a:latin typeface="Arial" pitchFamily="34" charset="0"/>
                <a:cs typeface="Arial" pitchFamily="34" charset="0"/>
              </a:rPr>
              <a:t>KIẾN VÀ CHIM BỒ CÂU</a:t>
            </a:r>
            <a:endParaRPr kumimoji="0" lang="en-US" sz="3600" b="1" i="0" u="none" strike="noStrike" kern="0" cap="none" spc="0" normalizeH="0" baseline="0" noProof="0">
              <a:ln w="9525">
                <a:solidFill>
                  <a:prstClr val="white"/>
                </a:solidFill>
                <a:prstDash val="solid"/>
              </a:ln>
              <a:solidFill>
                <a:srgbClr val="D73188"/>
              </a:solidFill>
              <a:effectLst>
                <a:outerShdw blurRad="12700" dist="38100" dir="2700000" algn="tl" rotWithShape="0">
                  <a:srgbClr val="4472C4">
                    <a:lumMod val="60000"/>
                    <a:lumOff val="40000"/>
                  </a:srgbClr>
                </a:outerShdw>
              </a:effectLst>
              <a:uLnTx/>
              <a:uFillTx/>
              <a:latin typeface="Arial" pitchFamily="34" charset="0"/>
              <a:cs typeface="Arial" pitchFamily="34" charset="0"/>
            </a:endParaRPr>
          </a:p>
        </p:txBody>
      </p:sp>
    </p:spTree>
    <p:extLst>
      <p:ext uri="{BB962C8B-B14F-4D97-AF65-F5344CB8AC3E}">
        <p14:creationId xmlns:p14="http://schemas.microsoft.com/office/powerpoint/2010/main" val="1772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utre 1"/>
          <p:cNvPicPr/>
          <p:nvPr/>
        </p:nvPicPr>
        <p:blipFill>
          <a:blip r:embed="rId2"/>
          <a:stretch/>
        </p:blipFill>
        <p:spPr>
          <a:xfrm>
            <a:off x="-9207" y="1"/>
            <a:ext cx="9162415" cy="5143500"/>
          </a:xfrm>
          <a:prstGeom prst="rect">
            <a:avLst/>
          </a:prstGeom>
        </p:spPr>
      </p:pic>
      <p:sp>
        <p:nvSpPr>
          <p:cNvPr id="4" name="Rectangle 3"/>
          <p:cNvSpPr/>
          <p:nvPr/>
        </p:nvSpPr>
        <p:spPr>
          <a:xfrm>
            <a:off x="228600" y="209550"/>
            <a:ext cx="8686800" cy="997709"/>
          </a:xfrm>
          <a:prstGeom prst="rect">
            <a:avLst/>
          </a:prstGeom>
        </p:spPr>
        <p:txBody>
          <a:bodyPr wrap="square">
            <a:spAutoFit/>
          </a:bodyPr>
          <a:lstStyle/>
          <a:p>
            <a:pPr marL="914400" indent="-495300">
              <a:spcAft>
                <a:spcPts val="0"/>
              </a:spcAft>
            </a:pPr>
            <a:r>
              <a:rPr lang="en-US" sz="2800" b="1" smtClean="0">
                <a:solidFill>
                  <a:srgbClr val="000000"/>
                </a:solidFill>
                <a:effectLst/>
                <a:latin typeface="Arial"/>
                <a:ea typeface="Arial"/>
              </a:rPr>
              <a:t>. Quan </a:t>
            </a:r>
            <a:r>
              <a:rPr lang="vi-VN" sz="2800" b="1">
                <a:solidFill>
                  <a:srgbClr val="000000"/>
                </a:solidFill>
                <a:ea typeface="Arial"/>
              </a:rPr>
              <a:t>sát tranh v</a:t>
            </a:r>
            <a:r>
              <a:rPr lang="en-US" sz="2800" b="1" smtClean="0">
                <a:effectLst/>
                <a:latin typeface="Arial"/>
                <a:ea typeface="Arial"/>
              </a:rPr>
              <a:t>à</a:t>
            </a:r>
            <a:r>
              <a:rPr lang="vi-VN" sz="2800" b="1">
                <a:solidFill>
                  <a:srgbClr val="000000"/>
                </a:solidFill>
                <a:ea typeface="Arial"/>
              </a:rPr>
              <a:t> cho biết nh</a:t>
            </a:r>
            <a:r>
              <a:rPr lang="en-US" sz="2800" b="1" smtClean="0">
                <a:effectLst/>
                <a:latin typeface="Arial"/>
                <a:ea typeface="Arial"/>
              </a:rPr>
              <a:t>ữ</a:t>
            </a:r>
            <a:r>
              <a:rPr lang="vi-VN" sz="2800" b="1">
                <a:solidFill>
                  <a:srgbClr val="000000"/>
                </a:solidFill>
                <a:ea typeface="Arial"/>
              </a:rPr>
              <a:t>ng ng</a:t>
            </a:r>
            <a:r>
              <a:rPr lang="en-US" sz="2800" b="1" smtClean="0">
                <a:effectLst/>
                <a:latin typeface="Arial"/>
                <a:ea typeface="Arial"/>
              </a:rPr>
              <a:t>ười</a:t>
            </a:r>
            <a:r>
              <a:rPr lang="vi-VN" sz="2800" b="1">
                <a:solidFill>
                  <a:srgbClr val="000000"/>
                </a:solidFill>
                <a:ea typeface="Arial"/>
              </a:rPr>
              <a:t> trong tranh đang làm gì</a:t>
            </a:r>
            <a:r>
              <a:rPr lang="en-US" sz="2800" b="1" smtClean="0">
                <a:effectLst/>
                <a:latin typeface="Arial"/>
                <a:ea typeface="Arial"/>
              </a:rPr>
              <a:t> ?</a:t>
            </a:r>
          </a:p>
          <a:p>
            <a:pPr algn="ctr">
              <a:spcAft>
                <a:spcPts val="0"/>
              </a:spcAft>
            </a:pPr>
            <a:r>
              <a:rPr lang="vi-VN" sz="200" smtClean="0">
                <a:solidFill>
                  <a:srgbClr val="000000"/>
                </a:solidFill>
                <a:effectLst/>
                <a:latin typeface="Tahoma"/>
                <a:ea typeface="Tahoma"/>
              </a:rPr>
              <a:t> </a:t>
            </a:r>
            <a:endParaRPr lang="en-US" sz="1400" smtClean="0">
              <a:solidFill>
                <a:srgbClr val="000000"/>
              </a:solidFill>
              <a:effectLst/>
              <a:latin typeface="Tahoma"/>
              <a:ea typeface="Tahoma"/>
            </a:endParaRPr>
          </a:p>
          <a:p>
            <a:pPr>
              <a:lnSpc>
                <a:spcPts val="70"/>
              </a:lnSpc>
              <a:spcAft>
                <a:spcPts val="0"/>
              </a:spcAft>
            </a:pPr>
            <a:r>
              <a:rPr lang="vi-VN" sz="1400" smtClean="0">
                <a:solidFill>
                  <a:srgbClr val="000000"/>
                </a:solidFill>
                <a:effectLst/>
                <a:latin typeface="Tahoma"/>
                <a:ea typeface="Tahoma"/>
              </a:rPr>
              <a:t> </a:t>
            </a:r>
            <a:endParaRPr lang="en-US" sz="1400">
              <a:solidFill>
                <a:srgbClr val="000000"/>
              </a:solidFill>
              <a:effectLst/>
              <a:latin typeface="Tahoma"/>
              <a:ea typeface="Tahoma"/>
            </a:endParaRPr>
          </a:p>
        </p:txBody>
      </p:sp>
      <p:sp>
        <p:nvSpPr>
          <p:cNvPr id="5" name="Oval 4"/>
          <p:cNvSpPr/>
          <p:nvPr/>
        </p:nvSpPr>
        <p:spPr>
          <a:xfrm>
            <a:off x="304800" y="285750"/>
            <a:ext cx="381000" cy="381000"/>
          </a:xfrm>
          <a:prstGeom prst="ellipse">
            <a:avLst/>
          </a:prstGeom>
          <a:solidFill>
            <a:srgbClr val="D731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 pitchFamily="34" charset="0"/>
                <a:cs typeface="Arial" pitchFamily="34" charset="0"/>
              </a:rPr>
              <a:t>1</a:t>
            </a:r>
            <a:endParaRPr lang="en-US" b="1">
              <a:latin typeface="Arial" pitchFamily="34" charset="0"/>
              <a:cs typeface="Arial" pitchFamily="34" charset="0"/>
            </a:endParaRPr>
          </a:p>
        </p:txBody>
      </p:sp>
    </p:spTree>
    <p:extLst>
      <p:ext uri="{BB962C8B-B14F-4D97-AF65-F5344CB8AC3E}">
        <p14:creationId xmlns:p14="http://schemas.microsoft.com/office/powerpoint/2010/main" val="3516863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3350"/>
            <a:ext cx="3690292" cy="489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178058"/>
            <a:ext cx="8915400" cy="4832092"/>
          </a:xfrm>
          <a:prstGeom prst="rect">
            <a:avLst/>
          </a:prstGeom>
        </p:spPr>
        <p:txBody>
          <a:bodyPr wrap="square">
            <a:spAutoFit/>
          </a:bodyPr>
          <a:lstStyle/>
          <a:p>
            <a:pPr indent="274320" algn="ctr">
              <a:spcAft>
                <a:spcPts val="0"/>
              </a:spcAft>
            </a:pPr>
            <a:r>
              <a:rPr lang="en-US" sz="2800" b="1">
                <a:solidFill>
                  <a:srgbClr val="0070C0"/>
                </a:solidFill>
                <a:latin typeface="Arial"/>
              </a:rPr>
              <a:t>Kiến và chim bồ câu</a:t>
            </a:r>
            <a:endParaRPr lang="en-US" sz="1100" smtClean="0">
              <a:effectLst/>
              <a:latin typeface="Times New Roman"/>
              <a:ea typeface="Times New Roman"/>
            </a:endParaRPr>
          </a:p>
          <a:p>
            <a:pPr indent="274320" algn="just">
              <a:spcAft>
                <a:spcPts val="0"/>
              </a:spcAft>
            </a:pPr>
            <a:r>
              <a:rPr lang="en-US" sz="2200" smtClean="0">
                <a:solidFill>
                  <a:srgbClr val="0070C0"/>
                </a:solidFill>
                <a:latin typeface="Arial" pitchFamily="34" charset="0"/>
                <a:cs typeface="Arial" pitchFamily="34" charset="0"/>
              </a:rPr>
              <a:t>Một </a:t>
            </a:r>
            <a:r>
              <a:rPr lang="en-US" sz="2200">
                <a:solidFill>
                  <a:srgbClr val="0070C0"/>
                </a:solidFill>
                <a:latin typeface="Arial" pitchFamily="34" charset="0"/>
                <a:cs typeface="Arial" pitchFamily="34" charset="0"/>
              </a:rPr>
              <a:t>chú kiến không may bị rơi xuống nước. Nó vùng vẫy và la lên: </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 Cứu </a:t>
            </a:r>
            <a:r>
              <a:rPr lang="en-US" sz="2200">
                <a:solidFill>
                  <a:srgbClr val="0070C0"/>
                </a:solidFill>
                <a:latin typeface="Arial" pitchFamily="34" charset="0"/>
                <a:cs typeface="Arial" pitchFamily="34" charset="0"/>
              </a:rPr>
              <a:t>tôi với, cứu tôi </a:t>
            </a:r>
            <a:r>
              <a:rPr lang="en-US" sz="2200" smtClean="0">
                <a:solidFill>
                  <a:srgbClr val="0070C0"/>
                </a:solidFill>
                <a:latin typeface="Arial" pitchFamily="34" charset="0"/>
                <a:cs typeface="Arial" pitchFamily="34" charset="0"/>
              </a:rPr>
              <a:t>với!</a:t>
            </a:r>
            <a:endParaRPr lang="en-US" sz="2200">
              <a:latin typeface="Arial" pitchFamily="34" charset="0"/>
              <a:cs typeface="Arial" pitchFamily="34" charset="0"/>
            </a:endParaRPr>
          </a:p>
          <a:p>
            <a:pPr algn="just">
              <a:spcAft>
                <a:spcPts val="0"/>
              </a:spcAft>
            </a:pPr>
            <a:r>
              <a:rPr lang="en-US" sz="2200" smtClean="0">
                <a:solidFill>
                  <a:srgbClr val="0070C0"/>
                </a:solidFill>
                <a:latin typeface="Arial" pitchFamily="34" charset="0"/>
                <a:cs typeface="Arial" pitchFamily="34" charset="0"/>
              </a:rPr>
              <a:t>    - Nghe </a:t>
            </a:r>
            <a:r>
              <a:rPr lang="en-US" sz="2200">
                <a:solidFill>
                  <a:srgbClr val="0070C0"/>
                </a:solidFill>
                <a:latin typeface="Arial" pitchFamily="34" charset="0"/>
                <a:cs typeface="Arial" pitchFamily="34" charset="0"/>
              </a:rPr>
              <a:t>tiếng kêu cứu của kiến, bồ câu nhanh trí nhặt một chiếc lá thả xuống nước. Kiến bám vào chiếc lá và leo được lên bờ.</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Một </a:t>
            </a:r>
            <a:r>
              <a:rPr lang="en-US" sz="2200">
                <a:solidFill>
                  <a:srgbClr val="0070C0"/>
                </a:solidFill>
                <a:latin typeface="Arial" pitchFamily="34" charset="0"/>
                <a:cs typeface="Arial" pitchFamily="34" charset="0"/>
              </a:rPr>
              <a:t>hôm, kiến thấy người thợ săn đang ngắm bắn bồ câu. Ngay lập tức, nó bò đến, cắn vào chân anh ta. Người thợ săn giật mình. Bồ câu thấy động liền bay đi.</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Bồ </a:t>
            </a:r>
            <a:r>
              <a:rPr lang="en-US" sz="2200">
                <a:solidFill>
                  <a:srgbClr val="0070C0"/>
                </a:solidFill>
                <a:latin typeface="Arial" pitchFamily="34" charset="0"/>
                <a:cs typeface="Arial" pitchFamily="34" charset="0"/>
              </a:rPr>
              <a:t>câu tìm đến kiến, cảm động nói: </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 </a:t>
            </a:r>
            <a:r>
              <a:rPr lang="en-US" sz="2200">
                <a:solidFill>
                  <a:srgbClr val="0070C0"/>
                </a:solidFill>
                <a:latin typeface="Arial" pitchFamily="34" charset="0"/>
                <a:cs typeface="Arial" pitchFamily="34" charset="0"/>
              </a:rPr>
              <a:t>Cảm ơn cậu đã cứu tớ.</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Kiến </a:t>
            </a:r>
            <a:r>
              <a:rPr lang="en-US" sz="2200">
                <a:solidFill>
                  <a:srgbClr val="0070C0"/>
                </a:solidFill>
                <a:latin typeface="Arial" pitchFamily="34" charset="0"/>
                <a:cs typeface="Arial" pitchFamily="34" charset="0"/>
              </a:rPr>
              <a:t>đáp: </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 </a:t>
            </a:r>
            <a:r>
              <a:rPr lang="en-US" sz="2200">
                <a:solidFill>
                  <a:srgbClr val="0070C0"/>
                </a:solidFill>
                <a:latin typeface="Arial" pitchFamily="34" charset="0"/>
                <a:cs typeface="Arial" pitchFamily="34" charset="0"/>
              </a:rPr>
              <a:t>Cậu cũng giúp tớ thoát chết mà.</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Cả </a:t>
            </a:r>
            <a:r>
              <a:rPr lang="en-US" sz="2200">
                <a:solidFill>
                  <a:srgbClr val="0070C0"/>
                </a:solidFill>
                <a:latin typeface="Arial" pitchFamily="34" charset="0"/>
                <a:cs typeface="Arial" pitchFamily="34" charset="0"/>
              </a:rPr>
              <a:t>hai đều rất vui vì đã giúp nhau.</a:t>
            </a:r>
            <a:endParaRPr lang="en-US" sz="2200" smtClean="0">
              <a:effectLst/>
              <a:latin typeface="Arial" pitchFamily="34" charset="0"/>
              <a:ea typeface="Times New Roman"/>
              <a:cs typeface="Arial" pitchFamily="34" charset="0"/>
            </a:endParaRPr>
          </a:p>
          <a:p>
            <a:pPr algn="r">
              <a:spcAft>
                <a:spcPts val="0"/>
              </a:spcAft>
            </a:pPr>
            <a:r>
              <a:rPr lang="en-US" sz="1600">
                <a:solidFill>
                  <a:srgbClr val="0070C0"/>
                </a:solidFill>
                <a:latin typeface="Arial"/>
              </a:rPr>
              <a:t>Theo Ê – dốp</a:t>
            </a:r>
            <a:endParaRPr lang="en-US" sz="1100">
              <a:effectLst/>
              <a:latin typeface="Times New Roman"/>
              <a:ea typeface="Times New Roman"/>
            </a:endParaRPr>
          </a:p>
        </p:txBody>
      </p:sp>
      <p:sp>
        <p:nvSpPr>
          <p:cNvPr id="7" name="Rounded Rectangle 6"/>
          <p:cNvSpPr/>
          <p:nvPr/>
        </p:nvSpPr>
        <p:spPr>
          <a:xfrm>
            <a:off x="941628" y="80967"/>
            <a:ext cx="1877772" cy="509583"/>
          </a:xfrm>
          <a:prstGeom prst="roundRect">
            <a:avLst/>
          </a:prstGeom>
          <a:solidFill>
            <a:srgbClr val="FF00FF"/>
          </a:solidFill>
          <a:ln w="25400" cap="flat" cmpd="sng" algn="ctr">
            <a:solidFill>
              <a:srgbClr val="FFAB40">
                <a:shade val="50000"/>
              </a:srgbClr>
            </a:solidFill>
            <a:prstDash val="solid"/>
          </a:ln>
          <a:effectLst/>
        </p:spPr>
        <p:txBody>
          <a:bodyPr rtlCol="0" anchor="ctr"/>
          <a:lstStyle/>
          <a:p>
            <a:pPr algn="ctr">
              <a:buClrTx/>
              <a:buFontTx/>
              <a:buNone/>
              <a:defRPr/>
            </a:pPr>
            <a:r>
              <a:rPr lang="en-US" sz="3600" b="1" smtClean="0">
                <a:solidFill>
                  <a:srgbClr val="FFFFFF"/>
                </a:solidFill>
                <a:latin typeface="Arial" pitchFamily="34" charset="0"/>
                <a:ea typeface="+mn-ea"/>
                <a:cs typeface="Arial" pitchFamily="34" charset="0"/>
              </a:rPr>
              <a:t>Đọc</a:t>
            </a:r>
            <a:endParaRPr lang="en-US" sz="3600" b="1">
              <a:solidFill>
                <a:srgbClr val="FFFFFF"/>
              </a:solidFill>
              <a:latin typeface="Arial" pitchFamily="34" charset="0"/>
              <a:ea typeface="+mn-ea"/>
              <a:cs typeface="Arial" pitchFamily="34" charset="0"/>
            </a:endParaRPr>
          </a:p>
        </p:txBody>
      </p:sp>
      <p:sp>
        <p:nvSpPr>
          <p:cNvPr id="8" name="Oval 7"/>
          <p:cNvSpPr/>
          <p:nvPr/>
        </p:nvSpPr>
        <p:spPr>
          <a:xfrm>
            <a:off x="443013" y="75320"/>
            <a:ext cx="498615" cy="492294"/>
          </a:xfrm>
          <a:prstGeom prst="ellipse">
            <a:avLst/>
          </a:prstGeom>
          <a:solidFill>
            <a:srgbClr val="FF00FF"/>
          </a:solidFill>
          <a:ln w="25400" cap="flat" cmpd="sng" algn="ctr">
            <a:solidFill>
              <a:srgbClr val="0418A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smtClean="0">
                <a:ln>
                  <a:noFill/>
                </a:ln>
                <a:solidFill>
                  <a:srgbClr val="FFFFFF"/>
                </a:solidFill>
                <a:effectLst/>
                <a:uLnTx/>
                <a:uFillTx/>
                <a:latin typeface="Arial" pitchFamily="34" charset="0"/>
                <a:ea typeface="+mn-ea"/>
                <a:cs typeface="Arial" pitchFamily="34" charset="0"/>
              </a:rPr>
              <a:t>2</a:t>
            </a:r>
            <a:endParaRPr kumimoji="0" lang="en-US" sz="3600" b="1" i="0" u="none" strike="noStrike" kern="0" cap="none" spc="0" normalizeH="0" baseline="0" noProof="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8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nodeType="clickEffect">
                                  <p:stCondLst>
                                    <p:cond delay="0"/>
                                  </p:stCondLst>
                                  <p:childTnLst>
                                    <p:animEffect transition="out" filter="wipe(up)">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922161"/>
            <a:ext cx="1843774" cy="523220"/>
          </a:xfrm>
          <a:prstGeom prst="rect">
            <a:avLst/>
          </a:prstGeom>
        </p:spPr>
        <p:txBody>
          <a:bodyPr wrap="none">
            <a:spAutoFit/>
          </a:bodyPr>
          <a:lstStyle/>
          <a:p>
            <a:r>
              <a:rPr lang="en-US" sz="2800" b="1">
                <a:solidFill>
                  <a:srgbClr val="0070C0"/>
                </a:solidFill>
                <a:latin typeface="Arial" pitchFamily="34" charset="0"/>
                <a:cs typeface="Arial" pitchFamily="34" charset="0"/>
              </a:rPr>
              <a:t>vùng vẫy </a:t>
            </a:r>
            <a:endParaRPr lang="en-US" sz="2800" b="1"/>
          </a:p>
        </p:txBody>
      </p:sp>
      <p:sp>
        <p:nvSpPr>
          <p:cNvPr id="8" name="Rectangle 7"/>
          <p:cNvSpPr/>
          <p:nvPr/>
        </p:nvSpPr>
        <p:spPr>
          <a:xfrm>
            <a:off x="3352800" y="929136"/>
            <a:ext cx="1821332" cy="523220"/>
          </a:xfrm>
          <a:prstGeom prst="rect">
            <a:avLst/>
          </a:prstGeom>
        </p:spPr>
        <p:txBody>
          <a:bodyPr wrap="none">
            <a:spAutoFit/>
          </a:bodyPr>
          <a:lstStyle/>
          <a:p>
            <a:r>
              <a:rPr lang="en-US" sz="2800" b="1">
                <a:solidFill>
                  <a:srgbClr val="0070C0"/>
                </a:solidFill>
                <a:latin typeface="Arial" pitchFamily="34" charset="0"/>
                <a:cs typeface="Arial" pitchFamily="34" charset="0"/>
              </a:rPr>
              <a:t>nhanh trí </a:t>
            </a:r>
            <a:endParaRPr lang="en-US" sz="2800" b="1"/>
          </a:p>
        </p:txBody>
      </p:sp>
      <p:sp>
        <p:nvSpPr>
          <p:cNvPr id="12" name="Rectangle 11"/>
          <p:cNvSpPr/>
          <p:nvPr/>
        </p:nvSpPr>
        <p:spPr>
          <a:xfrm>
            <a:off x="5968356" y="935843"/>
            <a:ext cx="1781257" cy="523220"/>
          </a:xfrm>
          <a:prstGeom prst="rect">
            <a:avLst/>
          </a:prstGeom>
        </p:spPr>
        <p:txBody>
          <a:bodyPr wrap="none">
            <a:spAutoFit/>
          </a:bodyPr>
          <a:lstStyle/>
          <a:p>
            <a:r>
              <a:rPr lang="en-US" sz="2800" b="1">
                <a:solidFill>
                  <a:srgbClr val="0070C0"/>
                </a:solidFill>
                <a:latin typeface="Arial" pitchFamily="34" charset="0"/>
                <a:cs typeface="Arial" pitchFamily="34" charset="0"/>
              </a:rPr>
              <a:t>giật mình</a:t>
            </a:r>
            <a:endParaRPr lang="en-US" sz="2800" b="1"/>
          </a:p>
        </p:txBody>
      </p:sp>
      <p:sp>
        <p:nvSpPr>
          <p:cNvPr id="21" name="Rectangle 20"/>
          <p:cNvSpPr/>
          <p:nvPr/>
        </p:nvSpPr>
        <p:spPr>
          <a:xfrm>
            <a:off x="685799" y="287643"/>
            <a:ext cx="3382657" cy="523220"/>
          </a:xfrm>
          <a:prstGeom prst="rect">
            <a:avLst/>
          </a:prstGeom>
        </p:spPr>
        <p:txBody>
          <a:bodyPr wrap="none">
            <a:spAutoFit/>
          </a:bodyPr>
          <a:lstStyle/>
          <a:p>
            <a:r>
              <a:rPr lang="en-US" sz="2800" smtClean="0">
                <a:latin typeface="Arial" pitchFamily="34" charset="0"/>
                <a:cs typeface="Arial" pitchFamily="34" charset="0"/>
              </a:rPr>
              <a:t>- Luyện đọc từ khó: </a:t>
            </a:r>
            <a:endParaRPr lang="en-US" sz="2800"/>
          </a:p>
        </p:txBody>
      </p:sp>
      <p:sp>
        <p:nvSpPr>
          <p:cNvPr id="20" name="Rectangle 19"/>
          <p:cNvSpPr/>
          <p:nvPr/>
        </p:nvSpPr>
        <p:spPr>
          <a:xfrm>
            <a:off x="241479" y="2114550"/>
            <a:ext cx="8839200" cy="954107"/>
          </a:xfrm>
          <a:prstGeom prst="rect">
            <a:avLst/>
          </a:prstGeom>
        </p:spPr>
        <p:txBody>
          <a:bodyPr wrap="square">
            <a:spAutoFit/>
          </a:bodyPr>
          <a:lstStyle/>
          <a:p>
            <a:r>
              <a:rPr lang="en-US" sz="2800" b="1" smtClean="0">
                <a:solidFill>
                  <a:srgbClr val="0070C0"/>
                </a:solidFill>
                <a:latin typeface="Arial" pitchFamily="34" charset="0"/>
                <a:cs typeface="Arial" pitchFamily="34" charset="0"/>
              </a:rPr>
              <a:t>   Nghe </a:t>
            </a:r>
            <a:r>
              <a:rPr lang="en-US" sz="2800" b="1">
                <a:solidFill>
                  <a:srgbClr val="0070C0"/>
                </a:solidFill>
                <a:latin typeface="Arial" pitchFamily="34" charset="0"/>
                <a:cs typeface="Arial" pitchFamily="34" charset="0"/>
              </a:rPr>
              <a:t>tiếng kêu cứu của kiến, bồ câu nhanh trí nhặt một chiếc lá thả xuống nước. </a:t>
            </a:r>
            <a:endParaRPr lang="en-US" sz="2800" b="1"/>
          </a:p>
        </p:txBody>
      </p:sp>
      <p:sp>
        <p:nvSpPr>
          <p:cNvPr id="23" name="Rectangle 22"/>
          <p:cNvSpPr/>
          <p:nvPr/>
        </p:nvSpPr>
        <p:spPr>
          <a:xfrm>
            <a:off x="685800" y="1443794"/>
            <a:ext cx="2844048" cy="523220"/>
          </a:xfrm>
          <a:prstGeom prst="rect">
            <a:avLst/>
          </a:prstGeom>
        </p:spPr>
        <p:txBody>
          <a:bodyPr wrap="none">
            <a:spAutoFit/>
          </a:bodyPr>
          <a:lstStyle/>
          <a:p>
            <a:r>
              <a:rPr lang="en-US" sz="2800" smtClean="0">
                <a:latin typeface="Arial" pitchFamily="34" charset="0"/>
                <a:cs typeface="Arial" pitchFamily="34" charset="0"/>
              </a:rPr>
              <a:t>- Luyện câu dài: </a:t>
            </a:r>
            <a:endParaRPr lang="en-US" sz="2800"/>
          </a:p>
        </p:txBody>
      </p:sp>
      <p:sp>
        <p:nvSpPr>
          <p:cNvPr id="24" name="Rectangle 23"/>
          <p:cNvSpPr/>
          <p:nvPr/>
        </p:nvSpPr>
        <p:spPr>
          <a:xfrm>
            <a:off x="228600" y="2114550"/>
            <a:ext cx="8839200" cy="954107"/>
          </a:xfrm>
          <a:prstGeom prst="rect">
            <a:avLst/>
          </a:prstGeom>
        </p:spPr>
        <p:txBody>
          <a:bodyPr wrap="square">
            <a:spAutoFit/>
          </a:bodyPr>
          <a:lstStyle/>
          <a:p>
            <a:r>
              <a:rPr lang="en-US" sz="2800" b="1" smtClean="0">
                <a:solidFill>
                  <a:srgbClr val="0070C0"/>
                </a:solidFill>
                <a:latin typeface="Arial" pitchFamily="34" charset="0"/>
                <a:cs typeface="Arial" pitchFamily="34" charset="0"/>
              </a:rPr>
              <a:t>   Nghe </a:t>
            </a:r>
            <a:r>
              <a:rPr lang="en-US" sz="2800" b="1">
                <a:solidFill>
                  <a:srgbClr val="0070C0"/>
                </a:solidFill>
                <a:latin typeface="Arial" pitchFamily="34" charset="0"/>
                <a:cs typeface="Arial" pitchFamily="34" charset="0"/>
              </a:rPr>
              <a:t>tiếng kêu cứu của kiến</a:t>
            </a:r>
            <a:r>
              <a:rPr lang="en-US" sz="2800" b="1" smtClean="0">
                <a:solidFill>
                  <a:srgbClr val="0070C0"/>
                </a:solidFill>
                <a:latin typeface="Arial" pitchFamily="34" charset="0"/>
                <a:cs typeface="Arial" pitchFamily="34" charset="0"/>
              </a:rPr>
              <a:t>,</a:t>
            </a:r>
            <a:r>
              <a:rPr lang="en-US" sz="2800" b="1" smtClean="0">
                <a:solidFill>
                  <a:srgbClr val="FF0000"/>
                </a:solidFill>
                <a:latin typeface="Arial" pitchFamily="34" charset="0"/>
                <a:cs typeface="Arial" pitchFamily="34" charset="0"/>
              </a:rPr>
              <a:t>/ </a:t>
            </a:r>
            <a:r>
              <a:rPr lang="en-US" sz="2800" b="1">
                <a:solidFill>
                  <a:srgbClr val="0070C0"/>
                </a:solidFill>
                <a:latin typeface="Arial" pitchFamily="34" charset="0"/>
                <a:cs typeface="Arial" pitchFamily="34" charset="0"/>
              </a:rPr>
              <a:t>bồ câu nhanh </a:t>
            </a:r>
            <a:r>
              <a:rPr lang="en-US" sz="2800" b="1" smtClean="0">
                <a:solidFill>
                  <a:srgbClr val="0070C0"/>
                </a:solidFill>
                <a:latin typeface="Arial" pitchFamily="34" charset="0"/>
                <a:cs typeface="Arial" pitchFamily="34" charset="0"/>
              </a:rPr>
              <a:t>trí </a:t>
            </a:r>
            <a:r>
              <a:rPr lang="en-US" sz="2800" b="1" smtClean="0">
                <a:solidFill>
                  <a:srgbClr val="FF0000"/>
                </a:solidFill>
                <a:latin typeface="Arial" pitchFamily="34" charset="0"/>
                <a:cs typeface="Arial" pitchFamily="34" charset="0"/>
              </a:rPr>
              <a:t>/ </a:t>
            </a:r>
            <a:r>
              <a:rPr lang="en-US" sz="2800" b="1">
                <a:solidFill>
                  <a:srgbClr val="0070C0"/>
                </a:solidFill>
                <a:latin typeface="Arial" pitchFamily="34" charset="0"/>
                <a:cs typeface="Arial" pitchFamily="34" charset="0"/>
              </a:rPr>
              <a:t>nhặt một chiếc </a:t>
            </a:r>
            <a:r>
              <a:rPr lang="en-US" sz="2800" b="1" smtClean="0">
                <a:solidFill>
                  <a:srgbClr val="0070C0"/>
                </a:solidFill>
                <a:latin typeface="Arial" pitchFamily="34" charset="0"/>
                <a:cs typeface="Arial" pitchFamily="34" charset="0"/>
              </a:rPr>
              <a:t>lá </a:t>
            </a:r>
            <a:r>
              <a:rPr lang="en-US" sz="2800" b="1" smtClean="0">
                <a:solidFill>
                  <a:srgbClr val="FF0000"/>
                </a:solidFill>
                <a:latin typeface="Arial" pitchFamily="34" charset="0"/>
                <a:cs typeface="Arial" pitchFamily="34" charset="0"/>
              </a:rPr>
              <a:t>/</a:t>
            </a:r>
            <a:r>
              <a:rPr lang="en-US" sz="2800" b="1" smtClean="0">
                <a:solidFill>
                  <a:srgbClr val="0070C0"/>
                </a:solidFill>
                <a:latin typeface="Arial" pitchFamily="34" charset="0"/>
                <a:cs typeface="Arial" pitchFamily="34" charset="0"/>
              </a:rPr>
              <a:t> </a:t>
            </a:r>
            <a:r>
              <a:rPr lang="en-US" sz="2800" b="1">
                <a:solidFill>
                  <a:srgbClr val="0070C0"/>
                </a:solidFill>
                <a:latin typeface="Arial" pitchFamily="34" charset="0"/>
                <a:cs typeface="Arial" pitchFamily="34" charset="0"/>
              </a:rPr>
              <a:t>thả xuống nước</a:t>
            </a:r>
            <a:r>
              <a:rPr lang="en-US" sz="2800" b="1" smtClean="0">
                <a:solidFill>
                  <a:srgbClr val="0070C0"/>
                </a:solidFill>
                <a:latin typeface="Arial" pitchFamily="34" charset="0"/>
                <a:cs typeface="Arial" pitchFamily="34" charset="0"/>
              </a:rPr>
              <a:t>. </a:t>
            </a:r>
            <a:r>
              <a:rPr lang="en-US" sz="2800" b="1" smtClean="0">
                <a:solidFill>
                  <a:srgbClr val="FF0000"/>
                </a:solidFill>
                <a:latin typeface="Arial" pitchFamily="34" charset="0"/>
                <a:cs typeface="Arial" pitchFamily="34" charset="0"/>
              </a:rPr>
              <a:t>// </a:t>
            </a:r>
            <a:endParaRPr lang="en-US" sz="2800" b="1">
              <a:solidFill>
                <a:srgbClr val="FF0000"/>
              </a:solidFill>
            </a:endParaRPr>
          </a:p>
        </p:txBody>
      </p:sp>
      <p:sp>
        <p:nvSpPr>
          <p:cNvPr id="22" name="Rectangle 21"/>
          <p:cNvSpPr/>
          <p:nvPr/>
        </p:nvSpPr>
        <p:spPr>
          <a:xfrm>
            <a:off x="533400" y="3267730"/>
            <a:ext cx="8305800" cy="523220"/>
          </a:xfrm>
          <a:prstGeom prst="rect">
            <a:avLst/>
          </a:prstGeom>
        </p:spPr>
        <p:txBody>
          <a:bodyPr wrap="square">
            <a:spAutoFit/>
          </a:bodyPr>
          <a:lstStyle/>
          <a:p>
            <a:r>
              <a:rPr lang="en-US" sz="2800" b="1">
                <a:solidFill>
                  <a:srgbClr val="0070C0"/>
                </a:solidFill>
                <a:latin typeface="Arial" pitchFamily="34" charset="0"/>
                <a:cs typeface="Arial" pitchFamily="34" charset="0"/>
              </a:rPr>
              <a:t>Ngay lập tức, nó bò đến, cắn vào chân anh ta. </a:t>
            </a:r>
            <a:endParaRPr lang="en-US" sz="2800" b="1"/>
          </a:p>
        </p:txBody>
      </p:sp>
      <p:sp>
        <p:nvSpPr>
          <p:cNvPr id="26" name="Rectangle 25"/>
          <p:cNvSpPr/>
          <p:nvPr/>
        </p:nvSpPr>
        <p:spPr>
          <a:xfrm>
            <a:off x="548424" y="3267730"/>
            <a:ext cx="8671776" cy="523220"/>
          </a:xfrm>
          <a:prstGeom prst="rect">
            <a:avLst/>
          </a:prstGeom>
        </p:spPr>
        <p:txBody>
          <a:bodyPr wrap="square">
            <a:spAutoFit/>
          </a:bodyPr>
          <a:lstStyle/>
          <a:p>
            <a:r>
              <a:rPr lang="en-US" sz="2800" b="1">
                <a:solidFill>
                  <a:srgbClr val="0070C0"/>
                </a:solidFill>
                <a:latin typeface="Arial" pitchFamily="34" charset="0"/>
                <a:cs typeface="Arial" pitchFamily="34" charset="0"/>
              </a:rPr>
              <a:t>Ngay lập tức</a:t>
            </a:r>
            <a:r>
              <a:rPr lang="en-US" sz="2800" b="1" smtClean="0">
                <a:solidFill>
                  <a:srgbClr val="0070C0"/>
                </a:solidFill>
                <a:latin typeface="Arial" pitchFamily="34" charset="0"/>
                <a:cs typeface="Arial" pitchFamily="34" charset="0"/>
              </a:rPr>
              <a:t>,</a:t>
            </a:r>
            <a:r>
              <a:rPr lang="en-US" sz="2800" b="1" smtClean="0">
                <a:solidFill>
                  <a:srgbClr val="FF0000"/>
                </a:solidFill>
                <a:latin typeface="Arial" pitchFamily="34" charset="0"/>
                <a:cs typeface="Arial" pitchFamily="34" charset="0"/>
              </a:rPr>
              <a:t>/</a:t>
            </a:r>
            <a:r>
              <a:rPr lang="en-US" sz="2800" b="1" smtClean="0">
                <a:solidFill>
                  <a:srgbClr val="0070C0"/>
                </a:solidFill>
                <a:latin typeface="Arial" pitchFamily="34" charset="0"/>
                <a:cs typeface="Arial" pitchFamily="34" charset="0"/>
              </a:rPr>
              <a:t> </a:t>
            </a:r>
            <a:r>
              <a:rPr lang="en-US" sz="2800" b="1">
                <a:solidFill>
                  <a:srgbClr val="0070C0"/>
                </a:solidFill>
                <a:latin typeface="Arial" pitchFamily="34" charset="0"/>
                <a:cs typeface="Arial" pitchFamily="34" charset="0"/>
              </a:rPr>
              <a:t>nó bò đến</a:t>
            </a:r>
            <a:r>
              <a:rPr lang="en-US" sz="2800" b="1" smtClean="0">
                <a:solidFill>
                  <a:srgbClr val="0070C0"/>
                </a:solidFill>
                <a:latin typeface="Arial" pitchFamily="34" charset="0"/>
                <a:cs typeface="Arial" pitchFamily="34" charset="0"/>
              </a:rPr>
              <a:t>,</a:t>
            </a:r>
            <a:r>
              <a:rPr lang="en-US" sz="2800" b="1" smtClean="0">
                <a:solidFill>
                  <a:srgbClr val="FF0000"/>
                </a:solidFill>
                <a:latin typeface="Arial" pitchFamily="34" charset="0"/>
                <a:cs typeface="Arial" pitchFamily="34" charset="0"/>
              </a:rPr>
              <a:t>/</a:t>
            </a:r>
            <a:r>
              <a:rPr lang="en-US" sz="2800" b="1" smtClean="0">
                <a:solidFill>
                  <a:srgbClr val="0070C0"/>
                </a:solidFill>
                <a:latin typeface="Arial" pitchFamily="34" charset="0"/>
                <a:cs typeface="Arial" pitchFamily="34" charset="0"/>
              </a:rPr>
              <a:t> </a:t>
            </a:r>
            <a:r>
              <a:rPr lang="en-US" sz="2800" b="1">
                <a:solidFill>
                  <a:srgbClr val="0070C0"/>
                </a:solidFill>
                <a:latin typeface="Arial" pitchFamily="34" charset="0"/>
                <a:cs typeface="Arial" pitchFamily="34" charset="0"/>
              </a:rPr>
              <a:t>cắn vào chân anh ta</a:t>
            </a:r>
            <a:r>
              <a:rPr lang="en-US" sz="2800" b="1" smtClean="0">
                <a:solidFill>
                  <a:srgbClr val="0070C0"/>
                </a:solidFill>
                <a:latin typeface="Arial" pitchFamily="34" charset="0"/>
                <a:cs typeface="Arial" pitchFamily="34" charset="0"/>
              </a:rPr>
              <a:t>.</a:t>
            </a:r>
            <a:r>
              <a:rPr lang="en-US" sz="2800" b="1" smtClean="0">
                <a:solidFill>
                  <a:srgbClr val="FF0000"/>
                </a:solidFill>
                <a:latin typeface="Arial" pitchFamily="34" charset="0"/>
                <a:cs typeface="Arial" pitchFamily="34" charset="0"/>
              </a:rPr>
              <a:t>//</a:t>
            </a:r>
            <a:r>
              <a:rPr lang="en-US" sz="2800" b="1" smtClean="0">
                <a:solidFill>
                  <a:srgbClr val="0070C0"/>
                </a:solidFill>
                <a:latin typeface="Arial" pitchFamily="34" charset="0"/>
                <a:cs typeface="Arial" pitchFamily="34" charset="0"/>
              </a:rPr>
              <a:t> </a:t>
            </a:r>
            <a:endParaRPr lang="en-US" sz="2800" b="1"/>
          </a:p>
        </p:txBody>
      </p:sp>
    </p:spTree>
    <p:extLst>
      <p:ext uri="{BB962C8B-B14F-4D97-AF65-F5344CB8AC3E}">
        <p14:creationId xmlns:p14="http://schemas.microsoft.com/office/powerpoint/2010/main" val="424015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1" nodeType="clickEffect">
                                  <p:stCondLst>
                                    <p:cond delay="0"/>
                                  </p:stCondLst>
                                  <p:childTnLst>
                                    <p:animEffect transition="out" filter="wipe(up)">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1" nodeType="clickEffect">
                                  <p:stCondLst>
                                    <p:cond delay="0"/>
                                  </p:stCondLst>
                                  <p:childTnLst>
                                    <p:animEffect transition="out" filter="wipe(up)">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21" grpId="0"/>
      <p:bldP spid="20" grpId="0"/>
      <p:bldP spid="20" grpId="1"/>
      <p:bldP spid="23" grpId="0"/>
      <p:bldP spid="24" grpId="0"/>
      <p:bldP spid="22" grpId="0"/>
      <p:bldP spid="22" grpId="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882" y="178058"/>
            <a:ext cx="8833918" cy="4832092"/>
          </a:xfrm>
          <a:prstGeom prst="rect">
            <a:avLst/>
          </a:prstGeom>
        </p:spPr>
        <p:txBody>
          <a:bodyPr wrap="square">
            <a:spAutoFit/>
          </a:bodyPr>
          <a:lstStyle/>
          <a:p>
            <a:pPr indent="274320" algn="ctr">
              <a:spcAft>
                <a:spcPts val="0"/>
              </a:spcAft>
            </a:pPr>
            <a:r>
              <a:rPr lang="en-US" sz="2800" b="1">
                <a:solidFill>
                  <a:srgbClr val="0070C0"/>
                </a:solidFill>
                <a:latin typeface="Arial"/>
              </a:rPr>
              <a:t>Kiến và chim bồ câu</a:t>
            </a:r>
            <a:endParaRPr lang="en-US" sz="1100" smtClean="0">
              <a:effectLst/>
              <a:latin typeface="Times New Roman"/>
              <a:ea typeface="Times New Roman"/>
            </a:endParaRPr>
          </a:p>
          <a:p>
            <a:pPr indent="274320" algn="just">
              <a:spcAft>
                <a:spcPts val="0"/>
              </a:spcAft>
            </a:pPr>
            <a:r>
              <a:rPr lang="en-US" sz="2200" smtClean="0">
                <a:solidFill>
                  <a:srgbClr val="0070C0"/>
                </a:solidFill>
                <a:latin typeface="Arial" pitchFamily="34" charset="0"/>
                <a:cs typeface="Arial" pitchFamily="34" charset="0"/>
              </a:rPr>
              <a:t>Một </a:t>
            </a:r>
            <a:r>
              <a:rPr lang="en-US" sz="2200">
                <a:solidFill>
                  <a:srgbClr val="0070C0"/>
                </a:solidFill>
                <a:latin typeface="Arial" pitchFamily="34" charset="0"/>
                <a:cs typeface="Arial" pitchFamily="34" charset="0"/>
              </a:rPr>
              <a:t>chú kiến không may bị rơi xuống nước. Nó vùng vẫy và la lên: </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 Cứu </a:t>
            </a:r>
            <a:r>
              <a:rPr lang="en-US" sz="2200">
                <a:solidFill>
                  <a:srgbClr val="0070C0"/>
                </a:solidFill>
                <a:latin typeface="Arial" pitchFamily="34" charset="0"/>
                <a:cs typeface="Arial" pitchFamily="34" charset="0"/>
              </a:rPr>
              <a:t>tôi với, cứu tôi </a:t>
            </a:r>
            <a:r>
              <a:rPr lang="en-US" sz="2200" smtClean="0">
                <a:solidFill>
                  <a:srgbClr val="0070C0"/>
                </a:solidFill>
                <a:latin typeface="Arial" pitchFamily="34" charset="0"/>
                <a:cs typeface="Arial" pitchFamily="34" charset="0"/>
              </a:rPr>
              <a:t>với!</a:t>
            </a:r>
            <a:endParaRPr lang="en-US" sz="2200">
              <a:latin typeface="Arial" pitchFamily="34" charset="0"/>
              <a:cs typeface="Arial" pitchFamily="34" charset="0"/>
            </a:endParaRPr>
          </a:p>
          <a:p>
            <a:pPr algn="just">
              <a:spcAft>
                <a:spcPts val="0"/>
              </a:spcAft>
            </a:pPr>
            <a:r>
              <a:rPr lang="en-US" sz="2200" smtClean="0">
                <a:solidFill>
                  <a:srgbClr val="0070C0"/>
                </a:solidFill>
                <a:latin typeface="Arial" pitchFamily="34" charset="0"/>
                <a:cs typeface="Arial" pitchFamily="34" charset="0"/>
              </a:rPr>
              <a:t>    - Nghe </a:t>
            </a:r>
            <a:r>
              <a:rPr lang="en-US" sz="2200">
                <a:solidFill>
                  <a:srgbClr val="0070C0"/>
                </a:solidFill>
                <a:latin typeface="Arial" pitchFamily="34" charset="0"/>
                <a:cs typeface="Arial" pitchFamily="34" charset="0"/>
              </a:rPr>
              <a:t>tiếng kêu cứu của kiến, bồ câu nhanh trí nhặt một chiếc lá thả xuống nước. Kiến bám vào chiếc lá và leo được lên bờ.</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Một </a:t>
            </a:r>
            <a:r>
              <a:rPr lang="en-US" sz="2200">
                <a:solidFill>
                  <a:srgbClr val="0070C0"/>
                </a:solidFill>
                <a:latin typeface="Arial" pitchFamily="34" charset="0"/>
                <a:cs typeface="Arial" pitchFamily="34" charset="0"/>
              </a:rPr>
              <a:t>hôm, kiến thấy người thợ săn đang ngắm bắn bồ câu. Ngay lập tức, nó bò đến, cắn vào chân anh ta. Người thợ săn giật mình. Bồ câu thấy động liền bay đi.</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Bồ </a:t>
            </a:r>
            <a:r>
              <a:rPr lang="en-US" sz="2200">
                <a:solidFill>
                  <a:srgbClr val="0070C0"/>
                </a:solidFill>
                <a:latin typeface="Arial" pitchFamily="34" charset="0"/>
                <a:cs typeface="Arial" pitchFamily="34" charset="0"/>
              </a:rPr>
              <a:t>câu tìm đến kiến, cảm động nói: </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 </a:t>
            </a:r>
            <a:r>
              <a:rPr lang="en-US" sz="2200">
                <a:solidFill>
                  <a:srgbClr val="0070C0"/>
                </a:solidFill>
                <a:latin typeface="Arial" pitchFamily="34" charset="0"/>
                <a:cs typeface="Arial" pitchFamily="34" charset="0"/>
              </a:rPr>
              <a:t>Cảm ơn cậu đã cứu tớ.</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Kiến </a:t>
            </a:r>
            <a:r>
              <a:rPr lang="en-US" sz="2200">
                <a:solidFill>
                  <a:srgbClr val="0070C0"/>
                </a:solidFill>
                <a:latin typeface="Arial" pitchFamily="34" charset="0"/>
                <a:cs typeface="Arial" pitchFamily="34" charset="0"/>
              </a:rPr>
              <a:t>đáp: </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 </a:t>
            </a:r>
            <a:r>
              <a:rPr lang="en-US" sz="2200">
                <a:solidFill>
                  <a:srgbClr val="0070C0"/>
                </a:solidFill>
                <a:latin typeface="Arial" pitchFamily="34" charset="0"/>
                <a:cs typeface="Arial" pitchFamily="34" charset="0"/>
              </a:rPr>
              <a:t>Cậu cũng giúp tớ thoát chết mà.</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Cả </a:t>
            </a:r>
            <a:r>
              <a:rPr lang="en-US" sz="2200">
                <a:solidFill>
                  <a:srgbClr val="0070C0"/>
                </a:solidFill>
                <a:latin typeface="Arial" pitchFamily="34" charset="0"/>
                <a:cs typeface="Arial" pitchFamily="34" charset="0"/>
              </a:rPr>
              <a:t>hai đều rất vui vì đã giúp nhau.</a:t>
            </a:r>
            <a:endParaRPr lang="en-US" sz="2200" smtClean="0">
              <a:effectLst/>
              <a:latin typeface="Arial" pitchFamily="34" charset="0"/>
              <a:ea typeface="Times New Roman"/>
              <a:cs typeface="Arial" pitchFamily="34" charset="0"/>
            </a:endParaRPr>
          </a:p>
          <a:p>
            <a:pPr algn="r">
              <a:spcAft>
                <a:spcPts val="0"/>
              </a:spcAft>
            </a:pPr>
            <a:r>
              <a:rPr lang="en-US" sz="1600">
                <a:solidFill>
                  <a:srgbClr val="0070C0"/>
                </a:solidFill>
                <a:latin typeface="Arial"/>
              </a:rPr>
              <a:t>Theo Ê – dốp</a:t>
            </a:r>
            <a:endParaRPr lang="en-US" sz="1100">
              <a:effectLst/>
              <a:latin typeface="Times New Roman"/>
              <a:ea typeface="Times New Roman"/>
            </a:endParaRPr>
          </a:p>
        </p:txBody>
      </p:sp>
      <p:sp>
        <p:nvSpPr>
          <p:cNvPr id="4" name="TextBox 3"/>
          <p:cNvSpPr txBox="1"/>
          <p:nvPr/>
        </p:nvSpPr>
        <p:spPr>
          <a:xfrm>
            <a:off x="228600" y="666750"/>
            <a:ext cx="379750" cy="369332"/>
          </a:xfrm>
          <a:prstGeom prst="rect">
            <a:avLst/>
          </a:prstGeom>
          <a:noFill/>
        </p:spPr>
        <p:txBody>
          <a:bodyPr wrap="square" rtlCol="0">
            <a:spAutoFit/>
          </a:bodyPr>
          <a:lstStyle/>
          <a:p>
            <a:r>
              <a:rPr lang="en-US" b="1">
                <a:solidFill>
                  <a:srgbClr val="FF0000"/>
                </a:solidFill>
              </a:rPr>
              <a:t>1</a:t>
            </a:r>
          </a:p>
        </p:txBody>
      </p:sp>
      <p:sp>
        <p:nvSpPr>
          <p:cNvPr id="6" name="TextBox 5"/>
          <p:cNvSpPr txBox="1"/>
          <p:nvPr/>
        </p:nvSpPr>
        <p:spPr>
          <a:xfrm>
            <a:off x="229850" y="1962150"/>
            <a:ext cx="379750" cy="369332"/>
          </a:xfrm>
          <a:prstGeom prst="rect">
            <a:avLst/>
          </a:prstGeom>
          <a:noFill/>
        </p:spPr>
        <p:txBody>
          <a:bodyPr wrap="square" rtlCol="0">
            <a:spAutoFit/>
          </a:bodyPr>
          <a:lstStyle/>
          <a:p>
            <a:r>
              <a:rPr lang="en-US" b="1">
                <a:solidFill>
                  <a:srgbClr val="FF0000"/>
                </a:solidFill>
              </a:rPr>
              <a:t>2</a:t>
            </a:r>
          </a:p>
        </p:txBody>
      </p:sp>
      <p:sp>
        <p:nvSpPr>
          <p:cNvPr id="8" name="TextBox 7"/>
          <p:cNvSpPr txBox="1"/>
          <p:nvPr/>
        </p:nvSpPr>
        <p:spPr>
          <a:xfrm>
            <a:off x="229850" y="3040618"/>
            <a:ext cx="379750" cy="369332"/>
          </a:xfrm>
          <a:prstGeom prst="rect">
            <a:avLst/>
          </a:prstGeom>
          <a:noFill/>
        </p:spPr>
        <p:txBody>
          <a:bodyPr wrap="square" rtlCol="0">
            <a:spAutoFit/>
          </a:bodyPr>
          <a:lstStyle/>
          <a:p>
            <a:r>
              <a:rPr lang="en-US" b="1">
                <a:solidFill>
                  <a:srgbClr val="FF0000"/>
                </a:solidFill>
              </a:rPr>
              <a:t>3</a:t>
            </a:r>
          </a:p>
        </p:txBody>
      </p:sp>
      <p:sp>
        <p:nvSpPr>
          <p:cNvPr id="9" name="Rectangle 8"/>
          <p:cNvSpPr/>
          <p:nvPr/>
        </p:nvSpPr>
        <p:spPr>
          <a:xfrm>
            <a:off x="228600" y="178058"/>
            <a:ext cx="8833918" cy="4832092"/>
          </a:xfrm>
          <a:prstGeom prst="rect">
            <a:avLst/>
          </a:prstGeom>
        </p:spPr>
        <p:txBody>
          <a:bodyPr wrap="square">
            <a:spAutoFit/>
          </a:bodyPr>
          <a:lstStyle/>
          <a:p>
            <a:pPr indent="274320" algn="ctr">
              <a:spcAft>
                <a:spcPts val="0"/>
              </a:spcAft>
            </a:pPr>
            <a:r>
              <a:rPr lang="en-US" sz="2800" b="1">
                <a:solidFill>
                  <a:srgbClr val="0070C0"/>
                </a:solidFill>
                <a:latin typeface="Arial"/>
              </a:rPr>
              <a:t>Kiến và chim bồ câu</a:t>
            </a:r>
            <a:endParaRPr lang="en-US" sz="1100" smtClean="0">
              <a:effectLst/>
              <a:latin typeface="Times New Roman"/>
              <a:ea typeface="Times New Roman"/>
            </a:endParaRPr>
          </a:p>
          <a:p>
            <a:pPr indent="274320" algn="just">
              <a:spcAft>
                <a:spcPts val="0"/>
              </a:spcAft>
            </a:pPr>
            <a:r>
              <a:rPr lang="en-US" sz="2200" smtClean="0">
                <a:solidFill>
                  <a:srgbClr val="0070C0"/>
                </a:solidFill>
                <a:latin typeface="Arial" pitchFamily="34" charset="0"/>
                <a:cs typeface="Arial" pitchFamily="34" charset="0"/>
              </a:rPr>
              <a:t>Một </a:t>
            </a:r>
            <a:r>
              <a:rPr lang="en-US" sz="2200">
                <a:solidFill>
                  <a:srgbClr val="0070C0"/>
                </a:solidFill>
                <a:latin typeface="Arial" pitchFamily="34" charset="0"/>
                <a:cs typeface="Arial" pitchFamily="34" charset="0"/>
              </a:rPr>
              <a:t>chú kiến không may bị rơi xuống nước. Nó vùng vẫy và la lên: </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 Cứu </a:t>
            </a:r>
            <a:r>
              <a:rPr lang="en-US" sz="2200">
                <a:solidFill>
                  <a:srgbClr val="0070C0"/>
                </a:solidFill>
                <a:latin typeface="Arial" pitchFamily="34" charset="0"/>
                <a:cs typeface="Arial" pitchFamily="34" charset="0"/>
              </a:rPr>
              <a:t>tôi với, cứu tôi </a:t>
            </a:r>
            <a:r>
              <a:rPr lang="en-US" sz="2200" smtClean="0">
                <a:solidFill>
                  <a:srgbClr val="0070C0"/>
                </a:solidFill>
                <a:latin typeface="Arial" pitchFamily="34" charset="0"/>
                <a:cs typeface="Arial" pitchFamily="34" charset="0"/>
              </a:rPr>
              <a:t>với!</a:t>
            </a:r>
            <a:endParaRPr lang="en-US" sz="2200">
              <a:latin typeface="Arial" pitchFamily="34" charset="0"/>
              <a:cs typeface="Arial" pitchFamily="34" charset="0"/>
            </a:endParaRPr>
          </a:p>
          <a:p>
            <a:pPr algn="just">
              <a:spcAft>
                <a:spcPts val="0"/>
              </a:spcAft>
            </a:pPr>
            <a:r>
              <a:rPr lang="en-US" sz="2200" smtClean="0">
                <a:latin typeface="Arial" pitchFamily="34" charset="0"/>
                <a:cs typeface="Arial" pitchFamily="34" charset="0"/>
              </a:rPr>
              <a:t>    </a:t>
            </a:r>
            <a:r>
              <a:rPr lang="en-US" sz="2200" smtClean="0">
                <a:solidFill>
                  <a:srgbClr val="0070C0"/>
                </a:solidFill>
                <a:latin typeface="Arial" pitchFamily="34" charset="0"/>
                <a:cs typeface="Arial" pitchFamily="34" charset="0"/>
              </a:rPr>
              <a:t>- Nghe </a:t>
            </a:r>
            <a:r>
              <a:rPr lang="en-US" sz="2200">
                <a:solidFill>
                  <a:srgbClr val="0070C0"/>
                </a:solidFill>
                <a:latin typeface="Arial" pitchFamily="34" charset="0"/>
                <a:cs typeface="Arial" pitchFamily="34" charset="0"/>
              </a:rPr>
              <a:t>tiếng kêu cứu của kiến, bồ câu nhanh trí nhặt một chiếc lá thả xuống nước. Kiến bám vào chiếc lá và leo được lên bờ.</a:t>
            </a:r>
            <a:endParaRPr lang="en-US" sz="2200" smtClean="0">
              <a:solidFill>
                <a:srgbClr val="0070C0"/>
              </a:solidFill>
              <a:effectLst/>
              <a:latin typeface="Arial" pitchFamily="34" charset="0"/>
              <a:ea typeface="Times New Roman"/>
              <a:cs typeface="Arial" pitchFamily="34" charset="0"/>
            </a:endParaRPr>
          </a:p>
          <a:p>
            <a:pPr algn="just">
              <a:spcAft>
                <a:spcPts val="0"/>
              </a:spcAft>
            </a:pPr>
            <a:r>
              <a:rPr lang="en-US" sz="2200" smtClean="0">
                <a:latin typeface="Arial" pitchFamily="34" charset="0"/>
                <a:cs typeface="Arial" pitchFamily="34" charset="0"/>
              </a:rPr>
              <a:t>    Một </a:t>
            </a:r>
            <a:r>
              <a:rPr lang="en-US" sz="2200">
                <a:latin typeface="Arial" pitchFamily="34" charset="0"/>
                <a:cs typeface="Arial" pitchFamily="34" charset="0"/>
              </a:rPr>
              <a:t>hôm, kiến thấy người thợ săn đang ngắm bắn bồ câu. Ngay lập tức, nó bò đến, cắn vào chân anh ta. Người thợ săn giật mình. Bồ câu thấy động liền bay đi.</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Bồ </a:t>
            </a:r>
            <a:r>
              <a:rPr lang="en-US" sz="2200">
                <a:solidFill>
                  <a:srgbClr val="0070C0"/>
                </a:solidFill>
                <a:latin typeface="Arial" pitchFamily="34" charset="0"/>
                <a:cs typeface="Arial" pitchFamily="34" charset="0"/>
              </a:rPr>
              <a:t>câu tìm đến kiến, cảm động nói: </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 </a:t>
            </a:r>
            <a:r>
              <a:rPr lang="en-US" sz="2200">
                <a:solidFill>
                  <a:srgbClr val="0070C0"/>
                </a:solidFill>
                <a:latin typeface="Arial" pitchFamily="34" charset="0"/>
                <a:cs typeface="Arial" pitchFamily="34" charset="0"/>
              </a:rPr>
              <a:t>Cảm ơn cậu đã cứu tớ.</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Kiến </a:t>
            </a:r>
            <a:r>
              <a:rPr lang="en-US" sz="2200">
                <a:solidFill>
                  <a:srgbClr val="0070C0"/>
                </a:solidFill>
                <a:latin typeface="Arial" pitchFamily="34" charset="0"/>
                <a:cs typeface="Arial" pitchFamily="34" charset="0"/>
              </a:rPr>
              <a:t>đáp: </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 </a:t>
            </a:r>
            <a:r>
              <a:rPr lang="en-US" sz="2200">
                <a:solidFill>
                  <a:srgbClr val="0070C0"/>
                </a:solidFill>
                <a:latin typeface="Arial" pitchFamily="34" charset="0"/>
                <a:cs typeface="Arial" pitchFamily="34" charset="0"/>
              </a:rPr>
              <a:t>Cậu cũng giúp tớ thoát chết mà.</a:t>
            </a:r>
            <a:endParaRPr lang="en-US" sz="2200" smtClean="0">
              <a:effectLst/>
              <a:latin typeface="Arial" pitchFamily="34" charset="0"/>
              <a:ea typeface="Times New Roman"/>
              <a:cs typeface="Arial" pitchFamily="34" charset="0"/>
            </a:endParaRPr>
          </a:p>
          <a:p>
            <a:pPr algn="just">
              <a:spcAft>
                <a:spcPts val="0"/>
              </a:spcAft>
            </a:pPr>
            <a:r>
              <a:rPr lang="en-US" sz="2200" smtClean="0">
                <a:solidFill>
                  <a:srgbClr val="0070C0"/>
                </a:solidFill>
                <a:latin typeface="Arial" pitchFamily="34" charset="0"/>
                <a:cs typeface="Arial" pitchFamily="34" charset="0"/>
              </a:rPr>
              <a:t>    Cả hai đều rất vui vì đã giúp nhau.</a:t>
            </a:r>
            <a:endParaRPr lang="en-US" sz="2200" smtClean="0">
              <a:effectLst/>
              <a:latin typeface="Arial" pitchFamily="34" charset="0"/>
              <a:ea typeface="Times New Roman"/>
              <a:cs typeface="Arial" pitchFamily="34" charset="0"/>
            </a:endParaRPr>
          </a:p>
          <a:p>
            <a:pPr algn="r">
              <a:spcAft>
                <a:spcPts val="0"/>
              </a:spcAft>
            </a:pPr>
            <a:r>
              <a:rPr lang="en-US" sz="1600" smtClean="0">
                <a:solidFill>
                  <a:srgbClr val="0070C0"/>
                </a:solidFill>
                <a:latin typeface="Arial"/>
              </a:rPr>
              <a:t>Theo </a:t>
            </a:r>
            <a:r>
              <a:rPr lang="en-US" sz="1600">
                <a:solidFill>
                  <a:srgbClr val="0070C0"/>
                </a:solidFill>
                <a:latin typeface="Arial"/>
              </a:rPr>
              <a:t>Ê – dốp</a:t>
            </a:r>
            <a:endParaRPr lang="en-US" sz="1100">
              <a:effectLst/>
              <a:latin typeface="Times New Roman"/>
              <a:ea typeface="Times New Roman"/>
            </a:endParaRPr>
          </a:p>
        </p:txBody>
      </p:sp>
      <p:sp>
        <p:nvSpPr>
          <p:cNvPr id="11" name="Rectangle 10"/>
          <p:cNvSpPr/>
          <p:nvPr/>
        </p:nvSpPr>
        <p:spPr>
          <a:xfrm>
            <a:off x="3216769" y="4825484"/>
            <a:ext cx="2214068" cy="338554"/>
          </a:xfrm>
          <a:prstGeom prst="rect">
            <a:avLst/>
          </a:prstGeom>
        </p:spPr>
        <p:txBody>
          <a:bodyPr wrap="none">
            <a:spAutoFit/>
          </a:bodyPr>
          <a:lstStyle/>
          <a:p>
            <a:pPr lvl="0" algn="ctr">
              <a:defRPr/>
            </a:pPr>
            <a:r>
              <a:rPr lang="en-US" sz="1600" kern="0">
                <a:solidFill>
                  <a:sysClr val="windowText" lastClr="000000"/>
                </a:solidFill>
                <a:latin typeface="Arial" pitchFamily="34" charset="0"/>
                <a:ea typeface="Arial-Rounded" pitchFamily="34" charset="0"/>
                <a:cs typeface="Arial" pitchFamily="34" charset="0"/>
                <a:sym typeface="Arial"/>
              </a:rPr>
              <a:t>Đọc nối tiếp câu lần 2:</a:t>
            </a:r>
            <a:endParaRPr lang="en-US" sz="1600" kern="0" dirty="0">
              <a:solidFill>
                <a:sysClr val="windowText" lastClr="000000"/>
              </a:solidFill>
              <a:latin typeface="Arial" pitchFamily="34" charset="0"/>
              <a:ea typeface="Arial-Rounded" pitchFamily="34" charset="0"/>
              <a:cs typeface="Arial" pitchFamily="34" charset="0"/>
              <a:sym typeface="Arial"/>
            </a:endParaRPr>
          </a:p>
        </p:txBody>
      </p:sp>
      <p:sp>
        <p:nvSpPr>
          <p:cNvPr id="12" name="Rectangle 11"/>
          <p:cNvSpPr/>
          <p:nvPr/>
        </p:nvSpPr>
        <p:spPr>
          <a:xfrm>
            <a:off x="76200" y="4823996"/>
            <a:ext cx="8991600" cy="338554"/>
          </a:xfrm>
          <a:prstGeom prst="rect">
            <a:avLst/>
          </a:prstGeom>
        </p:spPr>
        <p:txBody>
          <a:bodyPr wrap="square">
            <a:spAutoFit/>
          </a:bodyPr>
          <a:lstStyle/>
          <a:p>
            <a:pPr lvl="0" algn="ctr"/>
            <a:r>
              <a:rPr kumimoji="0" lang="en-US" sz="1600" b="0" i="0" u="none" strike="noStrike" kern="0" cap="none" spc="0" normalizeH="0" baseline="0" noProof="0" smtClean="0">
                <a:ln>
                  <a:noFill/>
                </a:ln>
                <a:solidFill>
                  <a:srgbClr val="002060"/>
                </a:solidFill>
                <a:effectLst/>
                <a:uLnTx/>
                <a:uFillTx/>
                <a:latin typeface="Arial" pitchFamily="34" charset="0"/>
                <a:ea typeface="Arial-Rounded" pitchFamily="34" charset="0"/>
                <a:cs typeface="Arial" pitchFamily="34" charset="0"/>
                <a:sym typeface="Arial"/>
              </a:rPr>
              <a:t>Chia đoạn. Đọc nối tiếp lần 1, giảng nghĩa từ. </a:t>
            </a:r>
            <a:endParaRPr kumimoji="0" lang="en-US" sz="1600" b="0" i="0" u="none" strike="noStrike" kern="0" cap="none" spc="0" normalizeH="0" baseline="0" noProof="0" dirty="0">
              <a:ln>
                <a:noFill/>
              </a:ln>
              <a:solidFill>
                <a:srgbClr val="002060"/>
              </a:solidFill>
              <a:effectLst/>
              <a:uLnTx/>
              <a:uFillTx/>
              <a:latin typeface="Arial" pitchFamily="34" charset="0"/>
              <a:ea typeface="Arial-Rounded" pitchFamily="34" charset="0"/>
              <a:cs typeface="Arial" pitchFamily="34" charset="0"/>
              <a:sym typeface="Arial"/>
            </a:endParaRPr>
          </a:p>
        </p:txBody>
      </p:sp>
    </p:spTree>
    <p:extLst>
      <p:ext uri="{BB962C8B-B14F-4D97-AF65-F5344CB8AC3E}">
        <p14:creationId xmlns:p14="http://schemas.microsoft.com/office/powerpoint/2010/main" val="40922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6" grpId="0"/>
      <p:bldP spid="8"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7150"/>
            <a:ext cx="8915400" cy="1877437"/>
          </a:xfrm>
          <a:prstGeom prst="rect">
            <a:avLst/>
          </a:prstGeom>
        </p:spPr>
        <p:txBody>
          <a:bodyPr wrap="square">
            <a:spAutoFit/>
          </a:bodyPr>
          <a:lstStyle/>
          <a:p>
            <a:pPr lvl="0" indent="274320" algn="ctr"/>
            <a:r>
              <a:rPr lang="en-US" sz="2800" b="1">
                <a:solidFill>
                  <a:srgbClr val="0070C0"/>
                </a:solidFill>
                <a:latin typeface="Arial"/>
              </a:rPr>
              <a:t>Kiến và chim bồ câu</a:t>
            </a:r>
            <a:endParaRPr lang="en-US" sz="1100">
              <a:solidFill>
                <a:prstClr val="black"/>
              </a:solidFill>
              <a:latin typeface="Times New Roman"/>
              <a:ea typeface="Times New Roman"/>
            </a:endParaRPr>
          </a:p>
          <a:p>
            <a:pPr lvl="0" indent="274320" algn="just"/>
            <a:r>
              <a:rPr lang="en-US" sz="2200">
                <a:solidFill>
                  <a:srgbClr val="0070C0"/>
                </a:solidFill>
                <a:latin typeface="Arial" pitchFamily="34" charset="0"/>
                <a:cs typeface="Arial" pitchFamily="34" charset="0"/>
              </a:rPr>
              <a:t>Một chú kiến không may bị rơi xuống nước. Nó vùng vẫy và la lên: </a:t>
            </a:r>
            <a:endParaRPr lang="en-US" sz="2200">
              <a:solidFill>
                <a:prstClr val="black"/>
              </a:solidFill>
              <a:latin typeface="Arial" pitchFamily="34" charset="0"/>
              <a:ea typeface="Times New Roman"/>
              <a:cs typeface="Arial" pitchFamily="34" charset="0"/>
            </a:endParaRPr>
          </a:p>
          <a:p>
            <a:pPr lvl="0" algn="just"/>
            <a:r>
              <a:rPr lang="en-US" sz="2200">
                <a:solidFill>
                  <a:srgbClr val="0070C0"/>
                </a:solidFill>
                <a:latin typeface="Arial" pitchFamily="34" charset="0"/>
                <a:cs typeface="Arial" pitchFamily="34" charset="0"/>
              </a:rPr>
              <a:t>    - Cứu tôi với, cứu tôi với!</a:t>
            </a:r>
            <a:endParaRPr lang="en-US" sz="2200">
              <a:solidFill>
                <a:prstClr val="black"/>
              </a:solidFill>
              <a:latin typeface="Arial" pitchFamily="34" charset="0"/>
              <a:cs typeface="Arial" pitchFamily="34" charset="0"/>
            </a:endParaRPr>
          </a:p>
          <a:p>
            <a:pPr lvl="0" algn="just"/>
            <a:r>
              <a:rPr lang="en-US" sz="2200">
                <a:solidFill>
                  <a:prstClr val="black"/>
                </a:solidFill>
                <a:latin typeface="Arial" pitchFamily="34" charset="0"/>
                <a:cs typeface="Arial" pitchFamily="34" charset="0"/>
              </a:rPr>
              <a:t>    </a:t>
            </a:r>
            <a:r>
              <a:rPr lang="en-US" sz="2200">
                <a:solidFill>
                  <a:srgbClr val="0070C0"/>
                </a:solidFill>
                <a:latin typeface="Arial" pitchFamily="34" charset="0"/>
                <a:cs typeface="Arial" pitchFamily="34" charset="0"/>
              </a:rPr>
              <a:t>- Nghe tiếng kêu cứu của kiến, bồ câu nhanh trí nhặt một chiếc lá thả xuống nước. Kiến bám vào chiếc lá và leo được lên bờ.</a:t>
            </a:r>
            <a:endParaRPr lang="en-US" sz="2200">
              <a:solidFill>
                <a:srgbClr val="0070C0"/>
              </a:solidFill>
              <a:latin typeface="Arial" pitchFamily="34" charset="0"/>
              <a:ea typeface="Times New Roman"/>
              <a:cs typeface="Arial" pitchFamily="34" charset="0"/>
            </a:endParaRPr>
          </a:p>
        </p:txBody>
      </p:sp>
      <p:sp>
        <p:nvSpPr>
          <p:cNvPr id="5" name="Rectangle 4"/>
          <p:cNvSpPr/>
          <p:nvPr/>
        </p:nvSpPr>
        <p:spPr>
          <a:xfrm>
            <a:off x="457200" y="2140863"/>
            <a:ext cx="8494633" cy="430887"/>
          </a:xfrm>
          <a:prstGeom prst="rect">
            <a:avLst/>
          </a:prstGeom>
        </p:spPr>
        <p:txBody>
          <a:bodyPr wrap="none">
            <a:spAutoFit/>
          </a:bodyPr>
          <a:lstStyle/>
          <a:p>
            <a:r>
              <a:rPr lang="en-US" sz="2200" b="1">
                <a:solidFill>
                  <a:srgbClr val="FF00FF"/>
                </a:solidFill>
                <a:latin typeface="Arial" pitchFamily="34" charset="0"/>
                <a:cs typeface="Arial" pitchFamily="34" charset="0"/>
              </a:rPr>
              <a:t>vùng vẫy </a:t>
            </a:r>
            <a:r>
              <a:rPr lang="en-US" sz="2200" smtClean="0">
                <a:solidFill>
                  <a:srgbClr val="FF00FF"/>
                </a:solidFill>
                <a:latin typeface="Arial" pitchFamily="34" charset="0"/>
                <a:cs typeface="Arial" pitchFamily="34" charset="0"/>
              </a:rPr>
              <a:t>: </a:t>
            </a:r>
            <a:r>
              <a:rPr lang="en-US" sz="2200" smtClean="0">
                <a:latin typeface="Arial" pitchFamily="34" charset="0"/>
                <a:cs typeface="Arial" pitchFamily="34" charset="0"/>
              </a:rPr>
              <a:t>hoạt động liên tiếp để thoát khỏi một tình trạng nào đó </a:t>
            </a:r>
            <a:endParaRPr lang="en-US"/>
          </a:p>
        </p:txBody>
      </p:sp>
      <p:sp>
        <p:nvSpPr>
          <p:cNvPr id="6" name="Rectangle 5"/>
          <p:cNvSpPr/>
          <p:nvPr/>
        </p:nvSpPr>
        <p:spPr>
          <a:xfrm>
            <a:off x="460489" y="2647950"/>
            <a:ext cx="5573962" cy="430887"/>
          </a:xfrm>
          <a:prstGeom prst="rect">
            <a:avLst/>
          </a:prstGeom>
        </p:spPr>
        <p:txBody>
          <a:bodyPr wrap="none">
            <a:spAutoFit/>
          </a:bodyPr>
          <a:lstStyle/>
          <a:p>
            <a:r>
              <a:rPr lang="en-US" sz="2200" b="1" smtClean="0">
                <a:solidFill>
                  <a:srgbClr val="FF00FF"/>
                </a:solidFill>
                <a:latin typeface="Arial" pitchFamily="34" charset="0"/>
                <a:cs typeface="Arial" pitchFamily="34" charset="0"/>
              </a:rPr>
              <a:t>nhanh trí: </a:t>
            </a:r>
            <a:r>
              <a:rPr lang="en-US" sz="2200" smtClean="0">
                <a:latin typeface="Arial" pitchFamily="34" charset="0"/>
                <a:cs typeface="Arial" pitchFamily="34" charset="0"/>
              </a:rPr>
              <a:t>suy nghĩ nhanh, ứng phó nhanh</a:t>
            </a:r>
            <a:endParaRPr lang="en-US" sz="2200"/>
          </a:p>
        </p:txBody>
      </p:sp>
      <p:sp>
        <p:nvSpPr>
          <p:cNvPr id="7" name="Rectangle 6"/>
          <p:cNvSpPr/>
          <p:nvPr/>
        </p:nvSpPr>
        <p:spPr>
          <a:xfrm>
            <a:off x="152400" y="1885950"/>
            <a:ext cx="8839200" cy="1107996"/>
          </a:xfrm>
          <a:prstGeom prst="rect">
            <a:avLst/>
          </a:prstGeom>
        </p:spPr>
        <p:txBody>
          <a:bodyPr wrap="square">
            <a:spAutoFit/>
          </a:bodyPr>
          <a:lstStyle/>
          <a:p>
            <a:pPr lvl="0" algn="just"/>
            <a:r>
              <a:rPr lang="en-US" sz="2200" smtClean="0">
                <a:solidFill>
                  <a:prstClr val="black"/>
                </a:solidFill>
                <a:latin typeface="Arial" pitchFamily="34" charset="0"/>
                <a:cs typeface="Arial" pitchFamily="34" charset="0"/>
              </a:rPr>
              <a:t>    Một </a:t>
            </a:r>
            <a:r>
              <a:rPr lang="en-US" sz="2200">
                <a:solidFill>
                  <a:prstClr val="black"/>
                </a:solidFill>
                <a:latin typeface="Arial" pitchFamily="34" charset="0"/>
                <a:cs typeface="Arial" pitchFamily="34" charset="0"/>
              </a:rPr>
              <a:t>hôm, kiến thấy người thợ săn đang ngắm bắn bồ câu. Ngay lập tức, nó bò đến, cắn vào chân anh ta. Người thợ săn giật mình. Bồ câu thấy động liền bay đi.</a:t>
            </a:r>
            <a:endParaRPr lang="en-US" sz="2200">
              <a:solidFill>
                <a:prstClr val="black"/>
              </a:solidFill>
              <a:latin typeface="Arial" pitchFamily="34" charset="0"/>
              <a:ea typeface="Times New Roman"/>
              <a:cs typeface="Arial" pitchFamily="34" charset="0"/>
            </a:endParaRPr>
          </a:p>
        </p:txBody>
      </p:sp>
      <p:sp>
        <p:nvSpPr>
          <p:cNvPr id="8" name="Rectangle 7"/>
          <p:cNvSpPr/>
          <p:nvPr/>
        </p:nvSpPr>
        <p:spPr>
          <a:xfrm>
            <a:off x="457200" y="3181350"/>
            <a:ext cx="7733207" cy="430887"/>
          </a:xfrm>
          <a:prstGeom prst="rect">
            <a:avLst/>
          </a:prstGeom>
        </p:spPr>
        <p:txBody>
          <a:bodyPr wrap="none">
            <a:spAutoFit/>
          </a:bodyPr>
          <a:lstStyle/>
          <a:p>
            <a:r>
              <a:rPr lang="en-US" sz="2200" b="1">
                <a:solidFill>
                  <a:srgbClr val="FF00FF"/>
                </a:solidFill>
                <a:latin typeface="Arial" pitchFamily="34" charset="0"/>
                <a:cs typeface="Arial" pitchFamily="34" charset="0"/>
              </a:rPr>
              <a:t>thợ </a:t>
            </a:r>
            <a:r>
              <a:rPr lang="en-US" sz="2200" b="1" smtClean="0">
                <a:solidFill>
                  <a:srgbClr val="FF00FF"/>
                </a:solidFill>
                <a:latin typeface="Arial" pitchFamily="34" charset="0"/>
                <a:cs typeface="Arial" pitchFamily="34" charset="0"/>
              </a:rPr>
              <a:t>săn:</a:t>
            </a:r>
            <a:r>
              <a:rPr lang="en-US" sz="2200" b="1" smtClean="0">
                <a:solidFill>
                  <a:prstClr val="black"/>
                </a:solidFill>
                <a:latin typeface="Arial" pitchFamily="34" charset="0"/>
                <a:cs typeface="Arial" pitchFamily="34" charset="0"/>
              </a:rPr>
              <a:t> </a:t>
            </a:r>
            <a:r>
              <a:rPr lang="en-US" sz="2200" smtClean="0">
                <a:solidFill>
                  <a:prstClr val="black"/>
                </a:solidFill>
                <a:latin typeface="Arial" pitchFamily="34" charset="0"/>
                <a:cs typeface="Arial" pitchFamily="34" charset="0"/>
              </a:rPr>
              <a:t>người chuyên làm nghề săn bắt thú rừng và chim. </a:t>
            </a:r>
            <a:endParaRPr lang="en-US"/>
          </a:p>
        </p:txBody>
      </p:sp>
      <p:sp>
        <p:nvSpPr>
          <p:cNvPr id="10" name="Rectangle 9"/>
          <p:cNvSpPr/>
          <p:nvPr/>
        </p:nvSpPr>
        <p:spPr>
          <a:xfrm>
            <a:off x="228599" y="2978825"/>
            <a:ext cx="8723233" cy="2031325"/>
          </a:xfrm>
          <a:prstGeom prst="rect">
            <a:avLst/>
          </a:prstGeom>
        </p:spPr>
        <p:txBody>
          <a:bodyPr wrap="square">
            <a:spAutoFit/>
          </a:bodyPr>
          <a:lstStyle/>
          <a:p>
            <a:pPr lvl="0" algn="just"/>
            <a:r>
              <a:rPr lang="en-US" sz="2200" smtClean="0">
                <a:solidFill>
                  <a:srgbClr val="0070C0"/>
                </a:solidFill>
                <a:latin typeface="Arial" pitchFamily="34" charset="0"/>
                <a:cs typeface="Arial" pitchFamily="34" charset="0"/>
              </a:rPr>
              <a:t>    Bồ câu tìm đến kiến, cảm động nói: </a:t>
            </a:r>
            <a:endParaRPr lang="en-US" sz="2200" smtClean="0">
              <a:solidFill>
                <a:prstClr val="black"/>
              </a:solidFill>
              <a:latin typeface="Arial" pitchFamily="34" charset="0"/>
              <a:ea typeface="Times New Roman"/>
              <a:cs typeface="Arial" pitchFamily="34" charset="0"/>
            </a:endParaRPr>
          </a:p>
          <a:p>
            <a:pPr lvl="0" algn="just"/>
            <a:r>
              <a:rPr lang="en-US" sz="2200" smtClean="0">
                <a:solidFill>
                  <a:srgbClr val="0070C0"/>
                </a:solidFill>
                <a:latin typeface="Arial" pitchFamily="34" charset="0"/>
                <a:cs typeface="Arial" pitchFamily="34" charset="0"/>
              </a:rPr>
              <a:t>    - Cảm ơn cậu đã cứu tớ.</a:t>
            </a:r>
            <a:endParaRPr lang="en-US" sz="2200" smtClean="0">
              <a:solidFill>
                <a:prstClr val="black"/>
              </a:solidFill>
              <a:latin typeface="Arial" pitchFamily="34" charset="0"/>
              <a:ea typeface="Times New Roman"/>
              <a:cs typeface="Arial" pitchFamily="34" charset="0"/>
            </a:endParaRPr>
          </a:p>
          <a:p>
            <a:pPr lvl="0" algn="just"/>
            <a:r>
              <a:rPr lang="en-US" sz="2200" smtClean="0">
                <a:solidFill>
                  <a:srgbClr val="0070C0"/>
                </a:solidFill>
                <a:latin typeface="Arial" pitchFamily="34" charset="0"/>
                <a:cs typeface="Arial" pitchFamily="34" charset="0"/>
              </a:rPr>
              <a:t>    Kiến đáp: </a:t>
            </a:r>
            <a:endParaRPr lang="en-US" sz="2200" smtClean="0">
              <a:solidFill>
                <a:prstClr val="black"/>
              </a:solidFill>
              <a:latin typeface="Arial" pitchFamily="34" charset="0"/>
              <a:ea typeface="Times New Roman"/>
              <a:cs typeface="Arial" pitchFamily="34" charset="0"/>
            </a:endParaRPr>
          </a:p>
          <a:p>
            <a:pPr lvl="0" algn="just"/>
            <a:r>
              <a:rPr lang="en-US" sz="2200" smtClean="0">
                <a:solidFill>
                  <a:srgbClr val="0070C0"/>
                </a:solidFill>
                <a:latin typeface="Arial" pitchFamily="34" charset="0"/>
                <a:cs typeface="Arial" pitchFamily="34" charset="0"/>
              </a:rPr>
              <a:t>    - Cậu cũng giúp tớ thoát chết mà.</a:t>
            </a:r>
            <a:endParaRPr lang="en-US" sz="2200" smtClean="0">
              <a:solidFill>
                <a:prstClr val="black"/>
              </a:solidFill>
              <a:latin typeface="Arial" pitchFamily="34" charset="0"/>
              <a:ea typeface="Times New Roman"/>
              <a:cs typeface="Arial" pitchFamily="34" charset="0"/>
            </a:endParaRPr>
          </a:p>
          <a:p>
            <a:pPr lvl="0" algn="just"/>
            <a:r>
              <a:rPr lang="en-US" sz="2200" smtClean="0">
                <a:solidFill>
                  <a:srgbClr val="0070C0"/>
                </a:solidFill>
                <a:latin typeface="Arial" pitchFamily="34" charset="0"/>
                <a:cs typeface="Arial" pitchFamily="34" charset="0"/>
              </a:rPr>
              <a:t>    Cả hai đều rất vui vì đã giúp nhau.</a:t>
            </a:r>
            <a:endParaRPr lang="en-US" sz="2200" smtClean="0">
              <a:solidFill>
                <a:prstClr val="black"/>
              </a:solidFill>
              <a:latin typeface="Arial" pitchFamily="34" charset="0"/>
              <a:ea typeface="Times New Roman"/>
              <a:cs typeface="Arial" pitchFamily="34" charset="0"/>
            </a:endParaRPr>
          </a:p>
          <a:p>
            <a:pPr lvl="0" algn="r"/>
            <a:r>
              <a:rPr lang="en-US" sz="1600" smtClean="0">
                <a:solidFill>
                  <a:srgbClr val="0070C0"/>
                </a:solidFill>
                <a:latin typeface="Arial"/>
              </a:rPr>
              <a:t>Theo Ê – dốp</a:t>
            </a:r>
            <a:endParaRPr lang="en-US" sz="1100">
              <a:solidFill>
                <a:prstClr val="black"/>
              </a:solidFill>
              <a:latin typeface="Times New Roman"/>
              <a:ea typeface="Times New Roman"/>
            </a:endParaRPr>
          </a:p>
        </p:txBody>
      </p:sp>
    </p:spTree>
    <p:extLst>
      <p:ext uri="{BB962C8B-B14F-4D97-AF65-F5344CB8AC3E}">
        <p14:creationId xmlns:p14="http://schemas.microsoft.com/office/powerpoint/2010/main" val="252323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8" grpId="0"/>
      <p:bldP spid="8" grpI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048" y="3365778"/>
            <a:ext cx="8759952" cy="584775"/>
          </a:xfrm>
          <a:prstGeom prst="rect">
            <a:avLst/>
          </a:prstGeom>
          <a:noFill/>
        </p:spPr>
        <p:txBody>
          <a:bodyPr wrap="square" rtlCol="0">
            <a:spAutoFit/>
          </a:bodyPr>
          <a:lstStyle/>
          <a:p>
            <a:r>
              <a:rPr lang="en-US" sz="3200">
                <a:solidFill>
                  <a:prstClr val="black"/>
                </a:solidFill>
                <a:latin typeface="Arial" pitchFamily="34" charset="0"/>
                <a:cs typeface="Arial" pitchFamily="34" charset="0"/>
              </a:rPr>
              <a:t>a) </a:t>
            </a:r>
            <a:r>
              <a:rPr lang="en-US" sz="3200" smtClean="0">
                <a:solidFill>
                  <a:prstClr val="black"/>
                </a:solidFill>
                <a:latin typeface="Arial" pitchFamily="34" charset="0"/>
                <a:cs typeface="Arial" pitchFamily="34" charset="0"/>
              </a:rPr>
              <a:t>Bồ câu đã làm gì để cứu kiến ?</a:t>
            </a:r>
            <a:endParaRPr lang="en-US" sz="3200">
              <a:solidFill>
                <a:prstClr val="black"/>
              </a:solidFill>
              <a:latin typeface="Arial" pitchFamily="34" charset="0"/>
              <a:cs typeface="Arial" pitchFamily="34" charset="0"/>
            </a:endParaRPr>
          </a:p>
        </p:txBody>
      </p:sp>
      <p:sp>
        <p:nvSpPr>
          <p:cNvPr id="4" name="Rectangle 3"/>
          <p:cNvSpPr/>
          <p:nvPr/>
        </p:nvSpPr>
        <p:spPr>
          <a:xfrm>
            <a:off x="152400" y="1372672"/>
            <a:ext cx="8915400" cy="1877437"/>
          </a:xfrm>
          <a:prstGeom prst="rect">
            <a:avLst/>
          </a:prstGeom>
        </p:spPr>
        <p:txBody>
          <a:bodyPr wrap="square">
            <a:spAutoFit/>
          </a:bodyPr>
          <a:lstStyle/>
          <a:p>
            <a:pPr lvl="0" indent="274320" algn="ctr"/>
            <a:r>
              <a:rPr lang="en-US" sz="2800" b="1">
                <a:solidFill>
                  <a:srgbClr val="0070C0"/>
                </a:solidFill>
                <a:latin typeface="Arial"/>
              </a:rPr>
              <a:t>Kiến và chim bồ câu</a:t>
            </a:r>
            <a:endParaRPr lang="en-US" sz="1100">
              <a:solidFill>
                <a:prstClr val="black"/>
              </a:solidFill>
              <a:latin typeface="Times New Roman"/>
              <a:ea typeface="Times New Roman"/>
            </a:endParaRPr>
          </a:p>
          <a:p>
            <a:pPr lvl="0" indent="274320" algn="just"/>
            <a:r>
              <a:rPr lang="en-US" sz="2200">
                <a:solidFill>
                  <a:srgbClr val="0070C0"/>
                </a:solidFill>
                <a:latin typeface="Arial" pitchFamily="34" charset="0"/>
                <a:cs typeface="Arial" pitchFamily="34" charset="0"/>
              </a:rPr>
              <a:t>Một chú kiến không may bị rơi xuống nước. Nó vùng vẫy và la lên: </a:t>
            </a:r>
            <a:endParaRPr lang="en-US" sz="2200">
              <a:solidFill>
                <a:prstClr val="black"/>
              </a:solidFill>
              <a:latin typeface="Arial" pitchFamily="34" charset="0"/>
              <a:ea typeface="Times New Roman"/>
              <a:cs typeface="Arial" pitchFamily="34" charset="0"/>
            </a:endParaRPr>
          </a:p>
          <a:p>
            <a:pPr lvl="0" algn="just"/>
            <a:r>
              <a:rPr lang="en-US" sz="2200">
                <a:solidFill>
                  <a:srgbClr val="0070C0"/>
                </a:solidFill>
                <a:latin typeface="Arial" pitchFamily="34" charset="0"/>
                <a:cs typeface="Arial" pitchFamily="34" charset="0"/>
              </a:rPr>
              <a:t>    - Cứu tôi với, cứu tôi với!</a:t>
            </a:r>
            <a:endParaRPr lang="en-US" sz="2200">
              <a:solidFill>
                <a:prstClr val="black"/>
              </a:solidFill>
              <a:latin typeface="Arial" pitchFamily="34" charset="0"/>
              <a:cs typeface="Arial" pitchFamily="34" charset="0"/>
            </a:endParaRPr>
          </a:p>
          <a:p>
            <a:pPr lvl="0" algn="just"/>
            <a:r>
              <a:rPr lang="en-US" sz="2200">
                <a:solidFill>
                  <a:prstClr val="black"/>
                </a:solidFill>
                <a:latin typeface="Arial" pitchFamily="34" charset="0"/>
                <a:cs typeface="Arial" pitchFamily="34" charset="0"/>
              </a:rPr>
              <a:t>    </a:t>
            </a:r>
            <a:r>
              <a:rPr lang="en-US" sz="2200">
                <a:solidFill>
                  <a:srgbClr val="0070C0"/>
                </a:solidFill>
                <a:latin typeface="Arial" pitchFamily="34" charset="0"/>
                <a:cs typeface="Arial" pitchFamily="34" charset="0"/>
              </a:rPr>
              <a:t>- Nghe tiếng kêu cứu của kiến, bồ câu nhanh trí nhặt một chiếc lá thả xuống nước. Kiến bám vào chiếc lá và leo được lên bờ.</a:t>
            </a:r>
            <a:endParaRPr lang="en-US" sz="2200">
              <a:solidFill>
                <a:srgbClr val="0070C0"/>
              </a:solidFill>
              <a:latin typeface="Arial" pitchFamily="34" charset="0"/>
              <a:ea typeface="Times New Roman"/>
              <a:cs typeface="Arial" pitchFamily="34" charset="0"/>
            </a:endParaRPr>
          </a:p>
        </p:txBody>
      </p:sp>
      <p:sp>
        <p:nvSpPr>
          <p:cNvPr id="5" name="TextBox 4"/>
          <p:cNvSpPr txBox="1"/>
          <p:nvPr/>
        </p:nvSpPr>
        <p:spPr>
          <a:xfrm>
            <a:off x="685800" y="630019"/>
            <a:ext cx="4419600" cy="646331"/>
          </a:xfrm>
          <a:prstGeom prst="rect">
            <a:avLst/>
          </a:prstGeom>
          <a:solidFill>
            <a:srgbClr val="FF00FF"/>
          </a:solidFill>
        </p:spPr>
        <p:txBody>
          <a:bodyPr wrap="square" rtlCol="0">
            <a:spAutoFit/>
          </a:bodyPr>
          <a:lstStyle/>
          <a:p>
            <a:r>
              <a:rPr lang="en-US" sz="3600" b="1" smtClean="0">
                <a:solidFill>
                  <a:schemeClr val="bg1"/>
                </a:solidFill>
                <a:latin typeface="Arial" pitchFamily="34" charset="0"/>
                <a:cs typeface="Arial" pitchFamily="34" charset="0"/>
              </a:rPr>
              <a:t>3. </a:t>
            </a:r>
            <a:r>
              <a:rPr lang="en-US" sz="3600" b="1" smtClean="0">
                <a:solidFill>
                  <a:schemeClr val="bg1"/>
                </a:solidFill>
                <a:latin typeface="Arial" pitchFamily="34" charset="0"/>
                <a:cs typeface="Arial" pitchFamily="34" charset="0"/>
              </a:rPr>
              <a:t>Trả lời câu hỏi:</a:t>
            </a:r>
            <a:endParaRPr lang="en-US" sz="3600" b="1">
              <a:solidFill>
                <a:schemeClr val="bg1"/>
              </a:solidFill>
              <a:latin typeface="Arial" pitchFamily="34" charset="0"/>
              <a:cs typeface="Arial" pitchFamily="34" charset="0"/>
            </a:endParaRPr>
          </a:p>
        </p:txBody>
      </p:sp>
      <p:sp>
        <p:nvSpPr>
          <p:cNvPr id="6" name="Rectangle 5"/>
          <p:cNvSpPr/>
          <p:nvPr/>
        </p:nvSpPr>
        <p:spPr>
          <a:xfrm>
            <a:off x="533400" y="4164509"/>
            <a:ext cx="7620000" cy="769441"/>
          </a:xfrm>
          <a:prstGeom prst="rect">
            <a:avLst/>
          </a:prstGeom>
        </p:spPr>
        <p:txBody>
          <a:bodyPr wrap="square">
            <a:spAutoFit/>
          </a:bodyPr>
          <a:lstStyle/>
          <a:p>
            <a:r>
              <a:rPr lang="en-US" sz="2200" smtClean="0">
                <a:solidFill>
                  <a:srgbClr val="0070C0"/>
                </a:solidFill>
                <a:latin typeface="Arial" pitchFamily="34" charset="0"/>
                <a:cs typeface="Arial" pitchFamily="34" charset="0"/>
              </a:rPr>
              <a:t>Bồ </a:t>
            </a:r>
            <a:r>
              <a:rPr lang="en-US" sz="2200">
                <a:solidFill>
                  <a:srgbClr val="0070C0"/>
                </a:solidFill>
                <a:latin typeface="Arial" pitchFamily="34" charset="0"/>
                <a:cs typeface="Arial" pitchFamily="34" charset="0"/>
              </a:rPr>
              <a:t>câu nhanh trí nhặt một chiếc lá thả xuống </a:t>
            </a:r>
            <a:r>
              <a:rPr lang="en-US" sz="2200" smtClean="0">
                <a:solidFill>
                  <a:srgbClr val="0070C0"/>
                </a:solidFill>
                <a:latin typeface="Arial" pitchFamily="34" charset="0"/>
                <a:cs typeface="Arial" pitchFamily="34" charset="0"/>
              </a:rPr>
              <a:t>nước để cứu kiến.</a:t>
            </a:r>
            <a:endParaRPr lang="en-US">
              <a:latin typeface="Arial" pitchFamily="34" charset="0"/>
              <a:cs typeface="Arial" pitchFamily="34" charset="0"/>
            </a:endParaRPr>
          </a:p>
        </p:txBody>
      </p:sp>
      <p:sp>
        <p:nvSpPr>
          <p:cNvPr id="7" name="Rectangle 6"/>
          <p:cNvSpPr/>
          <p:nvPr/>
        </p:nvSpPr>
        <p:spPr>
          <a:xfrm>
            <a:off x="152400" y="1802309"/>
            <a:ext cx="8839200" cy="1107996"/>
          </a:xfrm>
          <a:prstGeom prst="rect">
            <a:avLst/>
          </a:prstGeom>
        </p:spPr>
        <p:txBody>
          <a:bodyPr wrap="square">
            <a:spAutoFit/>
          </a:bodyPr>
          <a:lstStyle/>
          <a:p>
            <a:pPr lvl="0" algn="just"/>
            <a:r>
              <a:rPr lang="en-US" sz="2200" smtClean="0">
                <a:solidFill>
                  <a:prstClr val="black"/>
                </a:solidFill>
                <a:latin typeface="Arial" pitchFamily="34" charset="0"/>
                <a:cs typeface="Arial" pitchFamily="34" charset="0"/>
              </a:rPr>
              <a:t>    Một </a:t>
            </a:r>
            <a:r>
              <a:rPr lang="en-US" sz="2200">
                <a:solidFill>
                  <a:prstClr val="black"/>
                </a:solidFill>
                <a:latin typeface="Arial" pitchFamily="34" charset="0"/>
                <a:cs typeface="Arial" pitchFamily="34" charset="0"/>
              </a:rPr>
              <a:t>hôm, kiến thấy người thợ săn đang ngắm bắn bồ câu. Ngay lập tức, nó bò đến, cắn vào chân anh ta. Người thợ săn giật mình. Bồ câu thấy động liền bay đi.</a:t>
            </a:r>
            <a:endParaRPr lang="en-US" sz="2200">
              <a:solidFill>
                <a:prstClr val="black"/>
              </a:solidFill>
              <a:latin typeface="Arial" pitchFamily="34" charset="0"/>
              <a:ea typeface="Times New Roman"/>
              <a:cs typeface="Arial" pitchFamily="34" charset="0"/>
            </a:endParaRPr>
          </a:p>
        </p:txBody>
      </p:sp>
      <p:sp>
        <p:nvSpPr>
          <p:cNvPr id="9" name="TextBox 8"/>
          <p:cNvSpPr txBox="1"/>
          <p:nvPr/>
        </p:nvSpPr>
        <p:spPr>
          <a:xfrm>
            <a:off x="381000" y="3402509"/>
            <a:ext cx="8759952" cy="584775"/>
          </a:xfrm>
          <a:prstGeom prst="rect">
            <a:avLst/>
          </a:prstGeom>
          <a:noFill/>
        </p:spPr>
        <p:txBody>
          <a:bodyPr wrap="square" rtlCol="0">
            <a:spAutoFit/>
          </a:bodyPr>
          <a:lstStyle/>
          <a:p>
            <a:r>
              <a:rPr lang="en-US" sz="3200">
                <a:solidFill>
                  <a:prstClr val="black"/>
                </a:solidFill>
                <a:latin typeface="Arial" pitchFamily="34" charset="0"/>
                <a:cs typeface="Arial" pitchFamily="34" charset="0"/>
              </a:rPr>
              <a:t>b) </a:t>
            </a:r>
            <a:r>
              <a:rPr lang="en-US" sz="3200" smtClean="0">
                <a:solidFill>
                  <a:prstClr val="black"/>
                </a:solidFill>
                <a:latin typeface="Arial" pitchFamily="34" charset="0"/>
                <a:cs typeface="Arial" pitchFamily="34" charset="0"/>
              </a:rPr>
              <a:t>Kiến đã </a:t>
            </a:r>
            <a:r>
              <a:rPr lang="en-US" sz="3200">
                <a:solidFill>
                  <a:prstClr val="black"/>
                </a:solidFill>
                <a:latin typeface="Arial" pitchFamily="34" charset="0"/>
                <a:cs typeface="Arial" pitchFamily="34" charset="0"/>
              </a:rPr>
              <a:t>làm gì để </a:t>
            </a:r>
            <a:r>
              <a:rPr lang="en-US" sz="3200" smtClean="0">
                <a:solidFill>
                  <a:prstClr val="black"/>
                </a:solidFill>
                <a:latin typeface="Arial" pitchFamily="34" charset="0"/>
                <a:cs typeface="Arial" pitchFamily="34" charset="0"/>
              </a:rPr>
              <a:t>cứu bồ câu ?</a:t>
            </a:r>
            <a:endParaRPr lang="en-US" sz="3200">
              <a:solidFill>
                <a:prstClr val="black"/>
              </a:solidFill>
              <a:latin typeface="Arial" pitchFamily="34" charset="0"/>
              <a:cs typeface="Arial" pitchFamily="34" charset="0"/>
            </a:endParaRPr>
          </a:p>
        </p:txBody>
      </p:sp>
      <p:sp>
        <p:nvSpPr>
          <p:cNvPr id="10" name="Rectangle 9"/>
          <p:cNvSpPr/>
          <p:nvPr/>
        </p:nvSpPr>
        <p:spPr>
          <a:xfrm>
            <a:off x="533400" y="4164509"/>
            <a:ext cx="5546711" cy="430887"/>
          </a:xfrm>
          <a:prstGeom prst="rect">
            <a:avLst/>
          </a:prstGeom>
        </p:spPr>
        <p:txBody>
          <a:bodyPr wrap="none">
            <a:spAutoFit/>
          </a:bodyPr>
          <a:lstStyle/>
          <a:p>
            <a:r>
              <a:rPr lang="en-US" sz="2200" smtClean="0">
                <a:solidFill>
                  <a:srgbClr val="0070C0"/>
                </a:solidFill>
                <a:latin typeface="Arial" pitchFamily="34" charset="0"/>
                <a:cs typeface="Arial" pitchFamily="34" charset="0"/>
              </a:rPr>
              <a:t>Kiến bò </a:t>
            </a:r>
            <a:r>
              <a:rPr lang="en-US" sz="2200">
                <a:solidFill>
                  <a:srgbClr val="0070C0"/>
                </a:solidFill>
                <a:latin typeface="Arial" pitchFamily="34" charset="0"/>
                <a:cs typeface="Arial" pitchFamily="34" charset="0"/>
              </a:rPr>
              <a:t>đến, cắn vào chân </a:t>
            </a:r>
            <a:r>
              <a:rPr lang="en-US" sz="2200" smtClean="0">
                <a:solidFill>
                  <a:srgbClr val="0070C0"/>
                </a:solidFill>
                <a:latin typeface="Arial" pitchFamily="34" charset="0"/>
                <a:cs typeface="Arial" pitchFamily="34" charset="0"/>
              </a:rPr>
              <a:t>người thợ săn. </a:t>
            </a:r>
            <a:endParaRPr lang="en-US">
              <a:solidFill>
                <a:srgbClr val="0070C0"/>
              </a:solidFill>
              <a:latin typeface="Arial" pitchFamily="34" charset="0"/>
              <a:cs typeface="Arial" pitchFamily="34" charset="0"/>
            </a:endParaRPr>
          </a:p>
        </p:txBody>
      </p:sp>
      <p:sp>
        <p:nvSpPr>
          <p:cNvPr id="11" name="TextBox 10"/>
          <p:cNvSpPr txBox="1"/>
          <p:nvPr/>
        </p:nvSpPr>
        <p:spPr>
          <a:xfrm>
            <a:off x="253817" y="3402509"/>
            <a:ext cx="8915400" cy="584775"/>
          </a:xfrm>
          <a:prstGeom prst="rect">
            <a:avLst/>
          </a:prstGeom>
          <a:noFill/>
        </p:spPr>
        <p:txBody>
          <a:bodyPr wrap="square" rtlCol="0">
            <a:spAutoFit/>
          </a:bodyPr>
          <a:lstStyle/>
          <a:p>
            <a:r>
              <a:rPr lang="en-US" sz="3200">
                <a:solidFill>
                  <a:prstClr val="black"/>
                </a:solidFill>
                <a:latin typeface="Arial" pitchFamily="34" charset="0"/>
                <a:cs typeface="Arial" pitchFamily="34" charset="0"/>
              </a:rPr>
              <a:t>c) Em </a:t>
            </a:r>
            <a:r>
              <a:rPr lang="en-US" sz="3200" smtClean="0">
                <a:solidFill>
                  <a:prstClr val="black"/>
                </a:solidFill>
                <a:latin typeface="Arial" pitchFamily="34" charset="0"/>
                <a:cs typeface="Arial" pitchFamily="34" charset="0"/>
              </a:rPr>
              <a:t>học được điều gì tự câu chuyện này ? </a:t>
            </a:r>
            <a:endParaRPr lang="en-US" sz="3200">
              <a:solidFill>
                <a:prstClr val="black"/>
              </a:solidFill>
              <a:latin typeface="Arial" pitchFamily="34" charset="0"/>
              <a:cs typeface="Arial" pitchFamily="34" charset="0"/>
            </a:endParaRPr>
          </a:p>
        </p:txBody>
      </p:sp>
      <p:sp>
        <p:nvSpPr>
          <p:cNvPr id="12" name="Rectangle 11"/>
          <p:cNvSpPr/>
          <p:nvPr/>
        </p:nvSpPr>
        <p:spPr>
          <a:xfrm>
            <a:off x="289999" y="1421309"/>
            <a:ext cx="8723233" cy="2031325"/>
          </a:xfrm>
          <a:prstGeom prst="rect">
            <a:avLst/>
          </a:prstGeom>
        </p:spPr>
        <p:txBody>
          <a:bodyPr wrap="square">
            <a:spAutoFit/>
          </a:bodyPr>
          <a:lstStyle/>
          <a:p>
            <a:pPr lvl="0" algn="just"/>
            <a:r>
              <a:rPr lang="en-US" sz="2200" smtClean="0">
                <a:solidFill>
                  <a:srgbClr val="0070C0"/>
                </a:solidFill>
                <a:latin typeface="Arial" pitchFamily="34" charset="0"/>
                <a:cs typeface="Arial" pitchFamily="34" charset="0"/>
              </a:rPr>
              <a:t>    Bồ câu tìm đến kiến, cảm động nói: </a:t>
            </a:r>
            <a:endParaRPr lang="en-US" sz="2200" smtClean="0">
              <a:solidFill>
                <a:prstClr val="black"/>
              </a:solidFill>
              <a:latin typeface="Arial" pitchFamily="34" charset="0"/>
              <a:ea typeface="Times New Roman"/>
              <a:cs typeface="Arial" pitchFamily="34" charset="0"/>
            </a:endParaRPr>
          </a:p>
          <a:p>
            <a:pPr lvl="0" algn="just"/>
            <a:r>
              <a:rPr lang="en-US" sz="2200" smtClean="0">
                <a:solidFill>
                  <a:srgbClr val="0070C0"/>
                </a:solidFill>
                <a:latin typeface="Arial" pitchFamily="34" charset="0"/>
                <a:cs typeface="Arial" pitchFamily="34" charset="0"/>
              </a:rPr>
              <a:t>    - Cảm ơn cậu đã cứu tớ.</a:t>
            </a:r>
            <a:endParaRPr lang="en-US" sz="2200" smtClean="0">
              <a:solidFill>
                <a:prstClr val="black"/>
              </a:solidFill>
              <a:latin typeface="Arial" pitchFamily="34" charset="0"/>
              <a:ea typeface="Times New Roman"/>
              <a:cs typeface="Arial" pitchFamily="34" charset="0"/>
            </a:endParaRPr>
          </a:p>
          <a:p>
            <a:pPr lvl="0" algn="just"/>
            <a:r>
              <a:rPr lang="en-US" sz="2200" smtClean="0">
                <a:solidFill>
                  <a:srgbClr val="0070C0"/>
                </a:solidFill>
                <a:latin typeface="Arial" pitchFamily="34" charset="0"/>
                <a:cs typeface="Arial" pitchFamily="34" charset="0"/>
              </a:rPr>
              <a:t>    Kiến đáp: </a:t>
            </a:r>
            <a:endParaRPr lang="en-US" sz="2200" smtClean="0">
              <a:solidFill>
                <a:prstClr val="black"/>
              </a:solidFill>
              <a:latin typeface="Arial" pitchFamily="34" charset="0"/>
              <a:ea typeface="Times New Roman"/>
              <a:cs typeface="Arial" pitchFamily="34" charset="0"/>
            </a:endParaRPr>
          </a:p>
          <a:p>
            <a:pPr lvl="0" algn="just"/>
            <a:r>
              <a:rPr lang="en-US" sz="2200" smtClean="0">
                <a:solidFill>
                  <a:srgbClr val="0070C0"/>
                </a:solidFill>
                <a:latin typeface="Arial" pitchFamily="34" charset="0"/>
                <a:cs typeface="Arial" pitchFamily="34" charset="0"/>
              </a:rPr>
              <a:t>    - Cậu cũng giúp tớ thoát chết mà.</a:t>
            </a:r>
            <a:endParaRPr lang="en-US" sz="2200" smtClean="0">
              <a:solidFill>
                <a:prstClr val="black"/>
              </a:solidFill>
              <a:latin typeface="Arial" pitchFamily="34" charset="0"/>
              <a:ea typeface="Times New Roman"/>
              <a:cs typeface="Arial" pitchFamily="34" charset="0"/>
            </a:endParaRPr>
          </a:p>
          <a:p>
            <a:pPr lvl="0" algn="just"/>
            <a:r>
              <a:rPr lang="en-US" sz="2200" smtClean="0">
                <a:solidFill>
                  <a:srgbClr val="0070C0"/>
                </a:solidFill>
                <a:latin typeface="Arial" pitchFamily="34" charset="0"/>
                <a:cs typeface="Arial" pitchFamily="34" charset="0"/>
              </a:rPr>
              <a:t>    Cả hai đều rất vui vì đã giúp nhau.</a:t>
            </a:r>
            <a:endParaRPr lang="en-US" sz="2200" smtClean="0">
              <a:solidFill>
                <a:prstClr val="black"/>
              </a:solidFill>
              <a:latin typeface="Arial" pitchFamily="34" charset="0"/>
              <a:ea typeface="Times New Roman"/>
              <a:cs typeface="Arial" pitchFamily="34" charset="0"/>
            </a:endParaRPr>
          </a:p>
          <a:p>
            <a:pPr lvl="0" algn="r"/>
            <a:r>
              <a:rPr lang="en-US" sz="1600" smtClean="0">
                <a:solidFill>
                  <a:srgbClr val="0070C0"/>
                </a:solidFill>
                <a:latin typeface="Arial"/>
              </a:rPr>
              <a:t>Theo Ê – dốp</a:t>
            </a:r>
            <a:endParaRPr lang="en-US" sz="1100">
              <a:solidFill>
                <a:prstClr val="black"/>
              </a:solidFill>
              <a:latin typeface="Times New Roman"/>
              <a:ea typeface="Times New Roman"/>
            </a:endParaRPr>
          </a:p>
        </p:txBody>
      </p:sp>
      <p:sp>
        <p:nvSpPr>
          <p:cNvPr id="13" name="Rectangle 12"/>
          <p:cNvSpPr/>
          <p:nvPr/>
        </p:nvSpPr>
        <p:spPr>
          <a:xfrm>
            <a:off x="665516" y="4095512"/>
            <a:ext cx="8092001" cy="830997"/>
          </a:xfrm>
          <a:prstGeom prst="rect">
            <a:avLst/>
          </a:prstGeom>
        </p:spPr>
        <p:txBody>
          <a:bodyPr wrap="square">
            <a:spAutoFit/>
          </a:bodyPr>
          <a:lstStyle/>
          <a:p>
            <a:pPr lvl="0"/>
            <a:r>
              <a:rPr lang="en-US" sz="2400" smtClean="0">
                <a:solidFill>
                  <a:srgbClr val="0070C0"/>
                </a:solidFill>
                <a:latin typeface="Arial" pitchFamily="34" charset="0"/>
                <a:cs typeface="Arial" pitchFamily="34" charset="0"/>
              </a:rPr>
              <a:t>Trong cuộc sống cần giúp đỡ nhau, nhất là khi người khác gặp hoạn nạn. </a:t>
            </a:r>
            <a:endParaRPr lang="en-US" sz="2400" dirty="0">
              <a:solidFill>
                <a:srgbClr val="0070C0"/>
              </a:solidFill>
              <a:latin typeface="Arial" pitchFamily="34" charset="0"/>
              <a:cs typeface="Arial" pitchFamily="34" charset="0"/>
            </a:endParaRPr>
          </a:p>
        </p:txBody>
      </p:sp>
      <p:sp>
        <p:nvSpPr>
          <p:cNvPr id="14" name="Rounded Rectangle 13"/>
          <p:cNvSpPr/>
          <p:nvPr/>
        </p:nvSpPr>
        <p:spPr>
          <a:xfrm>
            <a:off x="2890760" y="24617"/>
            <a:ext cx="3093901" cy="565933"/>
          </a:xfrm>
          <a:prstGeom prst="roundRect">
            <a:avLst/>
          </a:prstGeom>
          <a:solidFill>
            <a:srgbClr val="0070C0"/>
          </a:solidFill>
          <a:ln w="25400" cap="flat" cmpd="sng" algn="ctr">
            <a:solidFill>
              <a:srgbClr val="4F81BD">
                <a:shade val="50000"/>
              </a:srgb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100" b="1" i="0" u="none" strike="noStrike" kern="0" cap="none" spc="0" normalizeH="0" baseline="0" noProof="0" smtClean="0">
                <a:ln>
                  <a:noFill/>
                </a:ln>
                <a:solidFill>
                  <a:prstClr val="white"/>
                </a:solidFill>
                <a:effectLst/>
                <a:uLnTx/>
                <a:uFillTx/>
                <a:latin typeface="Arial" pitchFamily="34" charset="0"/>
                <a:ea typeface="+mn-ea"/>
                <a:cs typeface="Arial" pitchFamily="34" charset="0"/>
              </a:rPr>
              <a:t>Tiết 2</a:t>
            </a:r>
          </a:p>
        </p:txBody>
      </p:sp>
    </p:spTree>
    <p:extLst>
      <p:ext uri="{BB962C8B-B14F-4D97-AF65-F5344CB8AC3E}">
        <p14:creationId xmlns:p14="http://schemas.microsoft.com/office/powerpoint/2010/main" val="51115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down)">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P spid="7" grpId="0"/>
      <p:bldP spid="7" grpId="1"/>
      <p:bldP spid="9" grpId="0"/>
      <p:bldP spid="9" grpId="1"/>
      <p:bldP spid="10" grpId="0"/>
      <p:bldP spid="10" grpId="1"/>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048" y="829330"/>
            <a:ext cx="8759952" cy="523220"/>
          </a:xfrm>
          <a:prstGeom prst="rect">
            <a:avLst/>
          </a:prstGeom>
        </p:spPr>
        <p:txBody>
          <a:bodyPr wrap="square">
            <a:spAutoFit/>
          </a:bodyPr>
          <a:lstStyle/>
          <a:p>
            <a:pPr lvl="0"/>
            <a:r>
              <a:rPr lang="en-US" sz="2800">
                <a:solidFill>
                  <a:prstClr val="black"/>
                </a:solidFill>
                <a:latin typeface="Arial" pitchFamily="34" charset="0"/>
                <a:cs typeface="Arial" pitchFamily="34" charset="0"/>
              </a:rPr>
              <a:t>Kiến bò đến người thợ săn và </a:t>
            </a:r>
            <a:r>
              <a:rPr lang="en-US" sz="2800" smtClean="0">
                <a:solidFill>
                  <a:prstClr val="black"/>
                </a:solidFill>
                <a:latin typeface="Arial" pitchFamily="34" charset="0"/>
                <a:cs typeface="Arial" pitchFamily="34" charset="0"/>
              </a:rPr>
              <a:t>(................................)</a:t>
            </a:r>
            <a:endParaRPr lang="en-US" sz="2800">
              <a:solidFill>
                <a:prstClr val="black"/>
              </a:solidFill>
              <a:latin typeface="Arial" pitchFamily="34" charset="0"/>
              <a:cs typeface="Arial" pitchFamily="34" charset="0"/>
            </a:endParaRPr>
          </a:p>
        </p:txBody>
      </p:sp>
      <p:grpSp>
        <p:nvGrpSpPr>
          <p:cNvPr id="5" name="Group 4"/>
          <p:cNvGrpSpPr/>
          <p:nvPr/>
        </p:nvGrpSpPr>
        <p:grpSpPr>
          <a:xfrm>
            <a:off x="276039" y="156095"/>
            <a:ext cx="8678195" cy="528195"/>
            <a:chOff x="1590427" y="156095"/>
            <a:chExt cx="7164510" cy="528195"/>
          </a:xfrm>
          <a:solidFill>
            <a:srgbClr val="FF00FF"/>
          </a:solidFill>
        </p:grpSpPr>
        <p:sp>
          <p:nvSpPr>
            <p:cNvPr id="6" name="TextBox 5"/>
            <p:cNvSpPr txBox="1"/>
            <p:nvPr/>
          </p:nvSpPr>
          <p:spPr>
            <a:xfrm>
              <a:off x="1882430" y="161070"/>
              <a:ext cx="6872507" cy="523220"/>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smtClean="0">
                  <a:ln>
                    <a:noFill/>
                  </a:ln>
                  <a:solidFill>
                    <a:srgbClr val="000000"/>
                  </a:solidFill>
                  <a:effectLst/>
                  <a:uLnTx/>
                  <a:uFillTx/>
                  <a:cs typeface="Arial"/>
                  <a:sym typeface="Arial"/>
                </a:rPr>
                <a:t>   </a:t>
              </a:r>
              <a:r>
                <a:rPr kumimoji="0" lang="en-US" sz="2800" b="1" i="0" u="none" strike="noStrike" kern="0" cap="none" spc="0" normalizeH="0" baseline="0" noProof="0" smtClean="0">
                  <a:ln>
                    <a:noFill/>
                  </a:ln>
                  <a:solidFill>
                    <a:srgbClr val="FFFFFF"/>
                  </a:solidFill>
                  <a:effectLst/>
                  <a:uLnTx/>
                  <a:uFillTx/>
                  <a:cs typeface="Arial"/>
                  <a:sym typeface="Arial"/>
                </a:rPr>
                <a:t>Viết vào vở câu trả lời cho câu hỏi b ở mục 3</a:t>
              </a:r>
              <a:endParaRPr kumimoji="0" lang="en-US" sz="2800" b="1" i="0" u="none" strike="noStrike" kern="0" cap="none" spc="0" normalizeH="0" baseline="0" noProof="0" dirty="0">
                <a:ln>
                  <a:noFill/>
                </a:ln>
                <a:solidFill>
                  <a:srgbClr val="FFFFFF"/>
                </a:solidFill>
                <a:effectLst/>
                <a:uLnTx/>
                <a:uFillTx/>
                <a:cs typeface="Arial"/>
                <a:sym typeface="Arial"/>
              </a:endParaRPr>
            </a:p>
          </p:txBody>
        </p:sp>
        <p:sp>
          <p:nvSpPr>
            <p:cNvPr id="7" name="Oval 6"/>
            <p:cNvSpPr/>
            <p:nvPr/>
          </p:nvSpPr>
          <p:spPr>
            <a:xfrm>
              <a:off x="1590427" y="156095"/>
              <a:ext cx="480776" cy="520995"/>
            </a:xfrm>
            <a:prstGeom prst="ellipse">
              <a:avLst/>
            </a:prstGeom>
            <a:grpFill/>
            <a:ln w="25400" cap="flat" cmpd="sng" algn="ctr">
              <a:solidFill>
                <a:srgbClr val="CC00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smtClean="0">
                  <a:ln>
                    <a:noFill/>
                  </a:ln>
                  <a:solidFill>
                    <a:srgbClr val="FFFFFF"/>
                  </a:solidFill>
                  <a:effectLst/>
                  <a:uLnTx/>
                  <a:uFillTx/>
                  <a:latin typeface="Arial"/>
                  <a:ea typeface="+mn-ea"/>
                  <a:cs typeface="+mn-cs"/>
                  <a:sym typeface="Arial"/>
                </a:rPr>
                <a:t>4</a:t>
              </a:r>
              <a:endParaRPr kumimoji="0" lang="en-US" sz="2800" b="1"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8" name="Group 7"/>
          <p:cNvGrpSpPr/>
          <p:nvPr/>
        </p:nvGrpSpPr>
        <p:grpSpPr>
          <a:xfrm>
            <a:off x="872965" y="2000394"/>
            <a:ext cx="7593874" cy="1848216"/>
            <a:chOff x="194040" y="2245147"/>
            <a:chExt cx="8743950" cy="2147323"/>
          </a:xfrm>
        </p:grpSpPr>
        <p:pic>
          <p:nvPicPr>
            <p:cNvPr id="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040" y="224514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49793" y="2710913"/>
              <a:ext cx="8082518" cy="607896"/>
            </a:xfrm>
            <a:prstGeom prst="rect">
              <a:avLst/>
            </a:prstGeom>
          </p:spPr>
          <p:txBody>
            <a:bodyPr wrap="square">
              <a:spAutoFit/>
            </a:bodyPr>
            <a:lstStyle/>
            <a:p>
              <a:pPr>
                <a:buClr>
                  <a:srgbClr val="000000"/>
                </a:buClr>
                <a:buFont typeface="Arial"/>
                <a:buNone/>
              </a:pPr>
              <a:r>
                <a:rPr lang="en-US" sz="2800" b="1" kern="0" smtClean="0">
                  <a:solidFill>
                    <a:srgbClr val="002F8E"/>
                  </a:solidFill>
                  <a:latin typeface="HP001 4 hàng" pitchFamily="34" charset="0"/>
                  <a:ea typeface="Arial-Rounded" pitchFamily="34" charset="0"/>
                  <a:cs typeface="Arial-Rounded" pitchFamily="34" charset="0"/>
                  <a:sym typeface="Arial"/>
                </a:rPr>
                <a:t>Kiến bò đến người thợ săn và cắn vào chân</a:t>
              </a:r>
              <a:endParaRPr lang="en-US" sz="2800" b="1" kern="0" dirty="0">
                <a:solidFill>
                  <a:srgbClr val="002F8E"/>
                </a:solidFill>
                <a:latin typeface="HP001 4 hàng" pitchFamily="34" charset="0"/>
                <a:ea typeface="Arial-Rounded" pitchFamily="34" charset="0"/>
                <a:cs typeface="Arial-Rounded" pitchFamily="34" charset="0"/>
                <a:sym typeface="Arial"/>
              </a:endParaRPr>
            </a:p>
          </p:txBody>
        </p:sp>
      </p:grpSp>
      <p:sp>
        <p:nvSpPr>
          <p:cNvPr id="11" name="TextBox 10"/>
          <p:cNvSpPr txBox="1"/>
          <p:nvPr/>
        </p:nvSpPr>
        <p:spPr>
          <a:xfrm>
            <a:off x="4897159" y="832567"/>
            <a:ext cx="4246841" cy="523220"/>
          </a:xfrm>
          <a:prstGeom prst="rect">
            <a:avLst/>
          </a:prstGeom>
          <a:noFill/>
        </p:spPr>
        <p:txBody>
          <a:bodyPr wrap="square" rtlCol="0">
            <a:spAutoFit/>
          </a:bodyPr>
          <a:lstStyle/>
          <a:p>
            <a:pPr algn="ctr">
              <a:buClr>
                <a:srgbClr val="000000"/>
              </a:buClr>
              <a:buFont typeface="Arial"/>
              <a:buNone/>
            </a:pPr>
            <a:r>
              <a:rPr lang="en-US" sz="2800" kern="0">
                <a:solidFill>
                  <a:srgbClr val="0418AC"/>
                </a:solidFill>
                <a:cs typeface="Arial"/>
                <a:sym typeface="Arial"/>
              </a:rPr>
              <a:t>c</a:t>
            </a:r>
            <a:r>
              <a:rPr lang="en-US" sz="2800" kern="0" smtClean="0">
                <a:solidFill>
                  <a:srgbClr val="0418AC"/>
                </a:solidFill>
                <a:cs typeface="Arial"/>
                <a:sym typeface="Arial"/>
              </a:rPr>
              <a:t>ắn vào chân anh ta.</a:t>
            </a:r>
            <a:endParaRPr lang="en-US" sz="2800" kern="0" dirty="0">
              <a:solidFill>
                <a:srgbClr val="0418AC"/>
              </a:solidFill>
              <a:cs typeface="Arial"/>
              <a:sym typeface="Arial"/>
            </a:endParaRPr>
          </a:p>
        </p:txBody>
      </p:sp>
      <p:sp>
        <p:nvSpPr>
          <p:cNvPr id="12" name="Rectangle 11"/>
          <p:cNvSpPr/>
          <p:nvPr/>
        </p:nvSpPr>
        <p:spPr>
          <a:xfrm>
            <a:off x="1" y="1447048"/>
            <a:ext cx="9156676" cy="430887"/>
          </a:xfrm>
          <a:prstGeom prst="rect">
            <a:avLst/>
          </a:prstGeom>
        </p:spPr>
        <p:txBody>
          <a:bodyPr wrap="square">
            <a:spAutoFit/>
          </a:bodyPr>
          <a:lstStyle/>
          <a:p>
            <a:pPr algn="ctr">
              <a:buClr>
                <a:srgbClr val="000000"/>
              </a:buClr>
              <a:buFont typeface="Arial"/>
              <a:buNone/>
            </a:pPr>
            <a:r>
              <a:rPr lang="en-US" sz="2200" b="1" kern="0">
                <a:solidFill>
                  <a:srgbClr val="000000"/>
                </a:solidFill>
                <a:cs typeface="Arial"/>
                <a:sym typeface="Arial"/>
              </a:rPr>
              <a:t>3. Viết vào vở câu trả lời cho câu hỏi a ở mục 3 ( SHS trang 79)</a:t>
            </a:r>
            <a:endParaRPr lang="en-US" sz="2200" b="1" kern="0" dirty="0">
              <a:solidFill>
                <a:srgbClr val="000000"/>
              </a:solidFill>
              <a:cs typeface="Arial"/>
              <a:sym typeface="Arial"/>
            </a:endParaRPr>
          </a:p>
        </p:txBody>
      </p:sp>
      <p:sp>
        <p:nvSpPr>
          <p:cNvPr id="13" name="Rectangle 12"/>
          <p:cNvSpPr/>
          <p:nvPr/>
        </p:nvSpPr>
        <p:spPr>
          <a:xfrm>
            <a:off x="823795" y="2965345"/>
            <a:ext cx="7019439" cy="523220"/>
          </a:xfrm>
          <a:prstGeom prst="rect">
            <a:avLst/>
          </a:prstGeom>
        </p:spPr>
        <p:txBody>
          <a:bodyPr wrap="square">
            <a:spAutoFit/>
          </a:bodyPr>
          <a:lstStyle/>
          <a:p>
            <a:pPr>
              <a:buClr>
                <a:srgbClr val="000000"/>
              </a:buClr>
              <a:buFont typeface="Arial"/>
              <a:buNone/>
            </a:pPr>
            <a:r>
              <a:rPr lang="en-US" sz="2800" b="1" kern="0" smtClean="0">
                <a:solidFill>
                  <a:srgbClr val="002F8E"/>
                </a:solidFill>
                <a:latin typeface="HP001 4 hàng" pitchFamily="34" charset="0"/>
                <a:ea typeface="Arial-Rounded" pitchFamily="34" charset="0"/>
                <a:cs typeface="Arial-Rounded" pitchFamily="34" charset="0"/>
                <a:sym typeface="Arial"/>
              </a:rPr>
              <a:t>anh ta.</a:t>
            </a:r>
            <a:endParaRPr lang="en-US" sz="2800" b="1" kern="0" dirty="0">
              <a:solidFill>
                <a:srgbClr val="002F8E"/>
              </a:solidFill>
              <a:latin typeface="HP001 4 hàng" pitchFamily="34" charset="0"/>
              <a:ea typeface="Arial-Rounded" pitchFamily="34" charset="0"/>
              <a:cs typeface="Arial-Rounded" pitchFamily="34" charset="0"/>
              <a:sym typeface="Aria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34371"/>
            <a:ext cx="8678194" cy="200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64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1" nodeType="clickEffect">
                                  <p:stCondLst>
                                    <p:cond delay="0"/>
                                  </p:stCondLst>
                                  <p:childTnLst>
                                    <p:animEffect transition="out" filter="wipe(up)">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22" presetClass="exit" presetSubtype="1" fill="hold" nodeType="withEffect">
                                  <p:stCondLst>
                                    <p:cond delay="0"/>
                                  </p:stCondLst>
                                  <p:childTnLst>
                                    <p:animEffect transition="out" filter="wipe(up)">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1" grpId="1"/>
      <p:bldP spid="12" grpId="0"/>
      <p:bldP spid="13"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1263</Words>
  <PresentationFormat>On-screen Show (16:9)</PresentationFormat>
  <Paragraphs>124</Paragraphs>
  <Slides>15</Slides>
  <Notes>3</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Office 主题</vt:lpstr>
      <vt:lpstr>1_Office Theme</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2021-03-28T13:43:24Z</dcterms:created>
  <dcterms:modified xsi:type="dcterms:W3CDTF">2021-03-29T16:32:12Z</dcterms:modified>
</cp:coreProperties>
</file>