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56" r:id="rId5"/>
    <p:sldId id="283" r:id="rId6"/>
    <p:sldId id="268" r:id="rId7"/>
    <p:sldId id="286" r:id="rId8"/>
    <p:sldId id="284" r:id="rId9"/>
    <p:sldId id="287" r:id="rId10"/>
    <p:sldId id="288" r:id="rId11"/>
    <p:sldId id="289" r:id="rId12"/>
    <p:sldId id="291" r:id="rId13"/>
    <p:sldId id="292" r:id="rId14"/>
    <p:sldId id="293" r:id="rId15"/>
    <p:sldId id="279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42A"/>
    <a:srgbClr val="FAED3B"/>
    <a:srgbClr val="70AD47"/>
    <a:srgbClr val="A7FDFF"/>
    <a:srgbClr val="3CDFE6"/>
    <a:srgbClr val="0C0D0E"/>
    <a:srgbClr val="1F4E79"/>
    <a:srgbClr val="ED7D31"/>
    <a:srgbClr val="C55A11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51" d="100"/>
          <a:sy n="51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18" Type="http://schemas.openxmlformats.org/officeDocument/2006/relationships/image" Target="../media/image4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17" Type="http://schemas.openxmlformats.org/officeDocument/2006/relationships/image" Target="../media/image44.wmf"/><Relationship Id="rId2" Type="http://schemas.openxmlformats.org/officeDocument/2006/relationships/image" Target="../media/image29.wmf"/><Relationship Id="rId16" Type="http://schemas.openxmlformats.org/officeDocument/2006/relationships/image" Target="../media/image43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5" Type="http://schemas.openxmlformats.org/officeDocument/2006/relationships/image" Target="../media/image42.wmf"/><Relationship Id="rId10" Type="http://schemas.openxmlformats.org/officeDocument/2006/relationships/image" Target="../media/image37.wmf"/><Relationship Id="rId19" Type="http://schemas.openxmlformats.org/officeDocument/2006/relationships/image" Target="../media/image46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Relationship Id="rId14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</a:t>
            </a:r>
            <a:r>
              <a:rPr lang="en-US" dirty="0" smtClean="0"/>
              <a:t>icon</a:t>
            </a:r>
            <a:r>
              <a:rPr lang="en-US" baseline="0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3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0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49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07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4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22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0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6.bin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oleObject" Target="../embeddings/oleObject4.bin"/><Relationship Id="rId25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25.png"/><Relationship Id="rId5" Type="http://schemas.openxmlformats.org/officeDocument/2006/relationships/image" Target="../media/image14.png"/><Relationship Id="rId15" Type="http://schemas.openxmlformats.org/officeDocument/2006/relationships/oleObject" Target="../embeddings/oleObject3.bin"/><Relationship Id="rId23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oleObject" Target="../embeddings/oleObject5.bin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34.wmf"/><Relationship Id="rId26" Type="http://schemas.openxmlformats.org/officeDocument/2006/relationships/image" Target="../media/image38.wmf"/><Relationship Id="rId39" Type="http://schemas.openxmlformats.org/officeDocument/2006/relationships/oleObject" Target="../embeddings/oleObject24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15.bin"/><Relationship Id="rId34" Type="http://schemas.openxmlformats.org/officeDocument/2006/relationships/image" Target="../media/image42.wmf"/><Relationship Id="rId42" Type="http://schemas.openxmlformats.org/officeDocument/2006/relationships/image" Target="../media/image46.wm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33" Type="http://schemas.openxmlformats.org/officeDocument/2006/relationships/oleObject" Target="../embeddings/oleObject21.bin"/><Relationship Id="rId38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29" Type="http://schemas.openxmlformats.org/officeDocument/2006/relationships/oleObject" Target="../embeddings/oleObject19.bin"/><Relationship Id="rId41" Type="http://schemas.openxmlformats.org/officeDocument/2006/relationships/oleObject" Target="../embeddings/oleObject25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37.wmf"/><Relationship Id="rId32" Type="http://schemas.openxmlformats.org/officeDocument/2006/relationships/image" Target="../media/image41.wmf"/><Relationship Id="rId37" Type="http://schemas.openxmlformats.org/officeDocument/2006/relationships/oleObject" Target="../embeddings/oleObject23.bin"/><Relationship Id="rId40" Type="http://schemas.openxmlformats.org/officeDocument/2006/relationships/image" Target="../media/image45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39.wmf"/><Relationship Id="rId36" Type="http://schemas.openxmlformats.org/officeDocument/2006/relationships/image" Target="../media/image43.wmf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14.bin"/><Relationship Id="rId31" Type="http://schemas.openxmlformats.org/officeDocument/2006/relationships/oleObject" Target="../embeddings/oleObject20.bin"/><Relationship Id="rId4" Type="http://schemas.openxmlformats.org/officeDocument/2006/relationships/image" Target="../media/image47.png"/><Relationship Id="rId9" Type="http://schemas.openxmlformats.org/officeDocument/2006/relationships/oleObject" Target="../embeddings/oleObject9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40.wmf"/><Relationship Id="rId35" Type="http://schemas.openxmlformats.org/officeDocument/2006/relationships/oleObject" Target="../embeddings/oleObject22.bin"/><Relationship Id="rId43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59.png"/><Relationship Id="rId3" Type="http://schemas.openxmlformats.org/officeDocument/2006/relationships/image" Target="../media/image2.png"/><Relationship Id="rId7" Type="http://schemas.openxmlformats.org/officeDocument/2006/relationships/image" Target="../media/image25.sv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7.png"/><Relationship Id="rId5" Type="http://schemas.openxmlformats.org/officeDocument/2006/relationships/image" Target="../media/image3.sv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4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360" y="2080160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</a:t>
            </a:r>
            <a:r>
              <a:rPr lang="vi-VN" sz="50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các số nguyên (tiết 2)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264056" y="357113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8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S6</a:t>
            </a:r>
            <a:r>
              <a:rPr lang="en-US" sz="48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-C2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52400" y="661708"/>
            <a:ext cx="11582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kết quả của các phép tính dưới đây, sau đó viết các chữ cái tương ứng với các số vừa tìm được vào các ô ở hàng dưới em sẽ tìm được tên của Ông.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1481266" y="2060576"/>
            <a:ext cx="324776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kumimoji="1"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[(-7) + 3] +7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1489956" y="2727326"/>
            <a:ext cx="258745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(-5) + (-3) =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1483676" y="3336926"/>
            <a:ext cx="30646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4+ (-6) + (- 4) =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6341913" y="3886201"/>
            <a:ext cx="3148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(-2) + (-10) =</a:t>
            </a: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6364759" y="4419601"/>
            <a:ext cx="273908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 + (-3) =</a:t>
            </a:r>
          </a:p>
        </p:txBody>
      </p:sp>
      <p:graphicFrame>
        <p:nvGraphicFramePr>
          <p:cNvPr id="10240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40834"/>
              </p:ext>
            </p:extLst>
          </p:nvPr>
        </p:nvGraphicFramePr>
        <p:xfrm>
          <a:off x="1404552" y="5257800"/>
          <a:ext cx="9078096" cy="704850"/>
        </p:xfrm>
        <a:graphic>
          <a:graphicData uri="http://schemas.openxmlformats.org/drawingml/2006/table">
            <a:tbl>
              <a:tblPr/>
              <a:tblGrid>
                <a:gridCol w="756508">
                  <a:extLst>
                    <a:ext uri="{9D8B030D-6E8A-4147-A177-3AD203B41FA5}">
                      <a16:colId xmlns:a16="http://schemas.microsoft.com/office/drawing/2014/main" xmlns="" val="24594382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214817612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2716603019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414369141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343113651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382685910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739393131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2498513103"/>
                    </a:ext>
                  </a:extLst>
                </a:gridCol>
                <a:gridCol w="834768">
                  <a:extLst>
                    <a:ext uri="{9D8B030D-6E8A-4147-A177-3AD203B41FA5}">
                      <a16:colId xmlns:a16="http://schemas.microsoft.com/office/drawing/2014/main" xmlns="" val="1749747015"/>
                    </a:ext>
                  </a:extLst>
                </a:gridCol>
                <a:gridCol w="678248">
                  <a:extLst>
                    <a:ext uri="{9D8B030D-6E8A-4147-A177-3AD203B41FA5}">
                      <a16:colId xmlns:a16="http://schemas.microsoft.com/office/drawing/2014/main" xmlns="" val="297664474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303738782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xmlns="" val="1791363791"/>
                    </a:ext>
                  </a:extLst>
                </a:gridCol>
              </a:tblGrid>
              <a:tr h="70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5335103"/>
                  </a:ext>
                </a:extLst>
              </a:tr>
            </a:tbl>
          </a:graphicData>
        </a:graphic>
      </p:graphicFrame>
      <p:graphicFrame>
        <p:nvGraphicFramePr>
          <p:cNvPr id="102493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74566"/>
              </p:ext>
            </p:extLst>
          </p:nvPr>
        </p:nvGraphicFramePr>
        <p:xfrm>
          <a:off x="1404551" y="6019801"/>
          <a:ext cx="9078098" cy="582613"/>
        </p:xfrm>
        <a:graphic>
          <a:graphicData uri="http://schemas.openxmlformats.org/drawingml/2006/table">
            <a:tbl>
              <a:tblPr/>
              <a:tblGrid>
                <a:gridCol w="743464">
                  <a:extLst>
                    <a:ext uri="{9D8B030D-6E8A-4147-A177-3AD203B41FA5}">
                      <a16:colId xmlns:a16="http://schemas.microsoft.com/office/drawing/2014/main" xmlns="" val="1026799512"/>
                    </a:ext>
                  </a:extLst>
                </a:gridCol>
                <a:gridCol w="782594">
                  <a:extLst>
                    <a:ext uri="{9D8B030D-6E8A-4147-A177-3AD203B41FA5}">
                      <a16:colId xmlns:a16="http://schemas.microsoft.com/office/drawing/2014/main" xmlns="" val="2857481611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xmlns="" val="2375483005"/>
                    </a:ext>
                  </a:extLst>
                </a:gridCol>
                <a:gridCol w="743464">
                  <a:extLst>
                    <a:ext uri="{9D8B030D-6E8A-4147-A177-3AD203B41FA5}">
                      <a16:colId xmlns:a16="http://schemas.microsoft.com/office/drawing/2014/main" xmlns="" val="1010599637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xmlns="" val="2278983386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xmlns="" val="1402055857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xmlns="" val="2797193514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xmlns="" val="3228877479"/>
                    </a:ext>
                  </a:extLst>
                </a:gridCol>
                <a:gridCol w="769552">
                  <a:extLst>
                    <a:ext uri="{9D8B030D-6E8A-4147-A177-3AD203B41FA5}">
                      <a16:colId xmlns:a16="http://schemas.microsoft.com/office/drawing/2014/main" xmlns="" val="2506774551"/>
                    </a:ext>
                  </a:extLst>
                </a:gridCol>
                <a:gridCol w="736944">
                  <a:extLst>
                    <a:ext uri="{9D8B030D-6E8A-4147-A177-3AD203B41FA5}">
                      <a16:colId xmlns:a16="http://schemas.microsoft.com/office/drawing/2014/main" xmlns="" val="207714799"/>
                    </a:ext>
                  </a:extLst>
                </a:gridCol>
                <a:gridCol w="719010">
                  <a:extLst>
                    <a:ext uri="{9D8B030D-6E8A-4147-A177-3AD203B41FA5}">
                      <a16:colId xmlns:a16="http://schemas.microsoft.com/office/drawing/2014/main" xmlns="" val="3539446698"/>
                    </a:ext>
                  </a:extLst>
                </a:gridCol>
                <a:gridCol w="767920">
                  <a:extLst>
                    <a:ext uri="{9D8B030D-6E8A-4147-A177-3AD203B41FA5}">
                      <a16:colId xmlns:a16="http://schemas.microsoft.com/office/drawing/2014/main" xmlns="" val="540274564"/>
                    </a:ext>
                  </a:extLst>
                </a:gridCol>
              </a:tblGrid>
              <a:tr h="582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0383021"/>
                  </a:ext>
                </a:extLst>
              </a:tr>
            </a:tbl>
          </a:graphicData>
        </a:graphic>
      </p:graphicFrame>
      <p:sp>
        <p:nvSpPr>
          <p:cNvPr id="102487" name="Rectangle 87"/>
          <p:cNvSpPr>
            <a:spLocks noChangeArrowheads="1"/>
          </p:cNvSpPr>
          <p:nvPr/>
        </p:nvSpPr>
        <p:spPr bwMode="auto">
          <a:xfrm>
            <a:off x="6289634" y="2193926"/>
            <a:ext cx="26575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(- 15) + 10 =</a:t>
            </a:r>
          </a:p>
        </p:txBody>
      </p:sp>
      <p:sp>
        <p:nvSpPr>
          <p:cNvPr id="102488" name="Rectangle 88"/>
          <p:cNvSpPr>
            <a:spLocks noChangeArrowheads="1"/>
          </p:cNvSpPr>
          <p:nvPr/>
        </p:nvSpPr>
        <p:spPr bwMode="auto">
          <a:xfrm>
            <a:off x="1492759" y="4556126"/>
            <a:ext cx="23743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20 + (-5) =</a:t>
            </a:r>
          </a:p>
        </p:txBody>
      </p:sp>
      <p:sp>
        <p:nvSpPr>
          <p:cNvPr id="102489" name="Rectangle 89"/>
          <p:cNvSpPr>
            <a:spLocks noChangeArrowheads="1"/>
          </p:cNvSpPr>
          <p:nvPr/>
        </p:nvSpPr>
        <p:spPr bwMode="auto">
          <a:xfrm>
            <a:off x="6341913" y="3301533"/>
            <a:ext cx="297386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35 + (-15) =</a:t>
            </a:r>
          </a:p>
        </p:txBody>
      </p:sp>
      <p:sp>
        <p:nvSpPr>
          <p:cNvPr id="102490" name="Rectangle 90"/>
          <p:cNvSpPr>
            <a:spLocks noChangeArrowheads="1"/>
          </p:cNvSpPr>
          <p:nvPr/>
        </p:nvSpPr>
        <p:spPr bwMode="auto">
          <a:xfrm>
            <a:off x="1493301" y="3946526"/>
            <a:ext cx="23331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(-18) + 8 =</a:t>
            </a:r>
          </a:p>
        </p:txBody>
      </p:sp>
      <p:sp>
        <p:nvSpPr>
          <p:cNvPr id="102491" name="Rectangle 91"/>
          <p:cNvSpPr>
            <a:spLocks noChangeArrowheads="1"/>
          </p:cNvSpPr>
          <p:nvPr/>
        </p:nvSpPr>
        <p:spPr bwMode="auto">
          <a:xfrm>
            <a:off x="6294572" y="2803526"/>
            <a:ext cx="22821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(- 3) + 0 =</a:t>
            </a:r>
          </a:p>
        </p:txBody>
      </p:sp>
      <p:sp>
        <p:nvSpPr>
          <p:cNvPr id="3" name="Rectangle 2"/>
          <p:cNvSpPr/>
          <p:nvPr/>
        </p:nvSpPr>
        <p:spPr>
          <a:xfrm>
            <a:off x="2784529" y="90354"/>
            <a:ext cx="711476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TÊN MỘT NHÀ TOÁN HỌC</a:t>
            </a:r>
            <a:endParaRPr lang="en-US" sz="3600" b="1">
              <a:ln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2718317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3997" y="2057400"/>
            <a:ext cx="364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41137" y="3318609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49196" y="394652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14909" y="4510743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375847" y="2172532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965124" y="280352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21484" y="3299479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375847" y="386780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965124" y="4383743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89612" y="5306555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89956" y="5300916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40527" y="531100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91686" y="532530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20094" y="5297300"/>
            <a:ext cx="470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099641" y="5322232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61992" y="5337619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59715" y="5338046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597049" y="531345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438872" y="5337619"/>
            <a:ext cx="324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061412" y="534069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850571" y="5351873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351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5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/>
      <p:bldP spid="102404" grpId="0"/>
      <p:bldP spid="102405" grpId="0"/>
      <p:bldP spid="102406" grpId="0"/>
      <p:bldP spid="102407" grpId="0"/>
      <p:bldP spid="102487" grpId="0"/>
      <p:bldP spid="102488" grpId="0"/>
      <p:bldP spid="102489" grpId="0"/>
      <p:bldP spid="102490" grpId="0"/>
      <p:bldP spid="102491" grpId="0"/>
      <p:bldP spid="5" grpId="0"/>
      <p:bldP spid="6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7" grpId="0"/>
      <p:bldP spid="31" grpId="0"/>
      <p:bldP spid="32" grpId="0"/>
      <p:bldP spid="8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05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04800"/>
            <a:ext cx="5067300" cy="571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5410200" y="6172201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en-US" altLang="en-US" sz="2800" b="1">
                <a:solidFill>
                  <a:srgbClr val="FF3300"/>
                </a:solidFill>
              </a:rPr>
              <a:t>Lương Thế Vinh (1441–?) 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152400" y="1110924"/>
            <a:ext cx="44958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 eaLnBrk="0" hangingPunct="0"/>
            <a:r>
              <a:rPr kumimoji="1" lang="vi-VN" altLang="en-US" sz="2800" b="1">
                <a:solidFill>
                  <a:srgbClr val="780A60"/>
                </a:solidFill>
              </a:rPr>
              <a:t>Lương Thế Vinh </a:t>
            </a:r>
            <a:r>
              <a:rPr kumimoji="1" lang="en-US" altLang="en-US" sz="2800" b="1">
                <a:solidFill>
                  <a:srgbClr val="780A60"/>
                </a:solidFill>
              </a:rPr>
              <a:t>(1441 - ?) còn gọi là trạng Lường. Ông </a:t>
            </a:r>
            <a:r>
              <a:rPr kumimoji="1" lang="vi-VN" altLang="en-US" sz="2800" b="1">
                <a:solidFill>
                  <a:srgbClr val="780A60"/>
                </a:solidFill>
              </a:rPr>
              <a:t>sinh ra tại làng Cao Hương</a:t>
            </a:r>
            <a:r>
              <a:rPr kumimoji="1" lang="vi-VN" altLang="en-US" sz="2800" b="1" smtClean="0">
                <a:solidFill>
                  <a:srgbClr val="780A60"/>
                </a:solidFill>
              </a:rPr>
              <a:t>, huyện </a:t>
            </a:r>
            <a:r>
              <a:rPr kumimoji="1" lang="vi-VN" altLang="en-US" sz="2800" b="1">
                <a:solidFill>
                  <a:srgbClr val="780A60"/>
                </a:solidFill>
              </a:rPr>
              <a:t>Thiên Bản, trấn Sơn Nam Hạ (nay là thôn Cao Phương, xã Liên Bảo, huyện Vụ Bản, tỉnh Nam Định). </a:t>
            </a:r>
            <a:r>
              <a:rPr kumimoji="1" lang="en-US" altLang="en-US" sz="2800" b="1">
                <a:solidFill>
                  <a:srgbClr val="780A60"/>
                </a:solidFill>
              </a:rPr>
              <a:t>Ông là một nhà toán học, phật học, nhà thơ. </a:t>
            </a:r>
            <a:endParaRPr kumimoji="1" lang="vi-VN" altLang="en-US" sz="2800" b="1">
              <a:solidFill>
                <a:srgbClr val="780A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10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443571" y="2230446"/>
            <a:ext cx="10287000" cy="2438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</a:pPr>
            <a:r>
              <a:rPr lang="vi-VN" sz="32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 lại toàn bộ nội dung bài đã </a:t>
            </a:r>
            <a:r>
              <a:rPr lang="vi-VN" sz="32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học, ôn tập kiến thức.</a:t>
            </a:r>
            <a:endParaRPr lang="en-US" sz="3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vi-VN" sz="32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 bài tập 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3, 5, 6 </a:t>
            </a:r>
            <a:r>
              <a:rPr lang="vi-VN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SGK trang 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74</a:t>
            </a:r>
            <a:endParaRPr lang="en-US" sz="3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!!1">
            <a:extLst>
              <a:ext uri="{FF2B5EF4-FFF2-40B4-BE49-F238E27FC236}">
                <a16:creationId xmlns:a16="http://schemas.microsoft.com/office/drawing/2014/main" xmlns="" id="{4D3CFCA8-27ED-41FB-92A9-BA8CC0500364}"/>
              </a:ext>
            </a:extLst>
          </p:cNvPr>
          <p:cNvSpPr txBox="1"/>
          <p:nvPr/>
        </p:nvSpPr>
        <p:spPr>
          <a:xfrm>
            <a:off x="3909957" y="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9537" y="622970"/>
            <a:ext cx="89125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/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 một ngày mùa đông ở Sa Pa, nhiệt độ tại Cổng Trời là - 1</a:t>
            </a:r>
            <a:r>
              <a:rPr lang="en-US" sz="2800" baseline="300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Tuy nhiên, nhiệt độ lúc đó tại chợ Sa Pa lại cao hơn 2</a:t>
            </a:r>
            <a:r>
              <a:rPr lang="en-US" sz="2800" baseline="300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so với nhiệt độ tại Cổng Trời. Viết phép tính và tính nhiệt độ tại chợ Sa Pa lúc đó.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37" y="743198"/>
            <a:ext cx="799356" cy="3854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3477" y="1079746"/>
            <a:ext cx="1371600" cy="420160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655077" y="2583870"/>
            <a:ext cx="11047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 </a:t>
            </a:r>
          </a:p>
          <a:p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aseline="300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28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loud 7"/>
          <p:cNvSpPr/>
          <p:nvPr/>
        </p:nvSpPr>
        <p:spPr>
          <a:xfrm>
            <a:off x="1051560" y="2675315"/>
            <a:ext cx="6065520" cy="2606040"/>
          </a:xfrm>
          <a:prstGeom prst="clou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Em hãy viết phép tính và tính nhiệt độ tại chợ Sa Pa lúc đó.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214057"/>
              </p:ext>
            </p:extLst>
          </p:nvPr>
        </p:nvGraphicFramePr>
        <p:xfrm>
          <a:off x="3044825" y="3392488"/>
          <a:ext cx="2183568" cy="508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6" imgW="1688760" imgH="393480" progId="Equation.DSMT4">
                  <p:embed/>
                </p:oleObj>
              </mc:Choice>
              <mc:Fallback>
                <p:oleObj name="Equation" r:id="rId6" imgW="1688760" imgH="393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4825" y="3392488"/>
                        <a:ext cx="2183568" cy="508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713733" y="2869268"/>
            <a:ext cx="6995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2800" i="1" smtClean="0">
                <a:latin typeface="Arial" panose="020B0604020202020204" pitchFamily="34" charset="0"/>
                <a:cs typeface="Arial" panose="020B0604020202020204" pitchFamily="34" charset="0"/>
              </a:rPr>
              <a:t>Phép tính biểu thị n</a:t>
            </a:r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hiệt 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độ tại chợ Sa Pa là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8255" y="3901440"/>
            <a:ext cx="897232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Quan sát nhiệt kế ta thấy nhiệt độ tại chợ Sa Pa là 1</a:t>
            </a:r>
            <a:r>
              <a:rPr lang="en-US" sz="2800" i="1" baseline="3000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i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sz="28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754655"/>
              </p:ext>
            </p:extLst>
          </p:nvPr>
        </p:nvGraphicFramePr>
        <p:xfrm>
          <a:off x="1420638" y="4593466"/>
          <a:ext cx="2929770" cy="5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8" imgW="2234880" imgH="393480" progId="Equation.DSMT4">
                  <p:embed/>
                </p:oleObj>
              </mc:Choice>
              <mc:Fallback>
                <p:oleObj name="Equation" r:id="rId8" imgW="2234880" imgH="393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20638" y="4593466"/>
                        <a:ext cx="2929770" cy="516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574369" y="4593466"/>
            <a:ext cx="1009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Vậy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2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8" grpId="0" animBg="1"/>
      <p:bldP spid="8" grpId="1" animBg="1"/>
      <p:bldP spid="24" grpId="0"/>
      <p:bldP spid="25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29431" y="5982698"/>
            <a:ext cx="1336018" cy="10834"/>
          </a:xfrm>
          <a:prstGeom prst="straightConnector1">
            <a:avLst/>
          </a:prstGeom>
          <a:ln w="25400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2338893" y="6095995"/>
            <a:ext cx="7064187" cy="721949"/>
            <a:chOff x="2423160" y="4648200"/>
            <a:chExt cx="6492240" cy="43510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423160" y="4724400"/>
              <a:ext cx="6492240" cy="0"/>
            </a:xfrm>
            <a:prstGeom prst="straightConnector1">
              <a:avLst/>
            </a:prstGeom>
            <a:ln w="25400" cmpd="sng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880360" y="4724400"/>
              <a:ext cx="0" cy="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8803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0995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4899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4709160" y="4648202"/>
              <a:ext cx="4037" cy="179079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3187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9283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5379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71475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7571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83667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448044" y="4800601"/>
                  <a:ext cx="538019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</m:oMath>
                  </a14:m>
                  <a:r>
                    <a:rPr lang="en-US" sz="2400" smtClean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48044" y="4800601"/>
                  <a:ext cx="538019" cy="278233"/>
                </a:xfrm>
                <a:prstGeom prst="rect">
                  <a:avLst/>
                </a:prstGeom>
                <a:blipFill>
                  <a:blip r:embed="rId4"/>
                  <a:stretch>
                    <a:fillRect t="-9211" r="-15625" b="-302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149326" y="4800600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9326" y="4800600"/>
                  <a:ext cx="614626" cy="27823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683709" y="4800600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3709" y="4800600"/>
                  <a:ext cx="614626" cy="27823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4313984" y="4805067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3984" y="4805067"/>
                  <a:ext cx="614626" cy="27823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5096116" y="4797079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6116" y="4797079"/>
                  <a:ext cx="403956" cy="27823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717590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7590" y="4805067"/>
                  <a:ext cx="403956" cy="27823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6347864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7864" y="4805067"/>
                  <a:ext cx="403956" cy="27823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6978139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8139" y="4805067"/>
                  <a:ext cx="403956" cy="27823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Box 37"/>
            <p:cNvSpPr txBox="1"/>
            <p:nvPr/>
          </p:nvSpPr>
          <p:spPr>
            <a:xfrm>
              <a:off x="7586246" y="4805067"/>
              <a:ext cx="327349" cy="278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US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195846" y="4800602"/>
              <a:ext cx="327349" cy="2782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Oval 39"/>
          <p:cNvSpPr/>
          <p:nvPr/>
        </p:nvSpPr>
        <p:spPr>
          <a:xfrm>
            <a:off x="4782403" y="6179092"/>
            <a:ext cx="71913" cy="69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6110832" y="6202681"/>
            <a:ext cx="54617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296054" y="5162092"/>
                <a:ext cx="19639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đến điểm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054" y="5162092"/>
                <a:ext cx="1963999" cy="523220"/>
              </a:xfrm>
              <a:prstGeom prst="rect">
                <a:avLst/>
              </a:prstGeom>
              <a:blipFill>
                <a:blip r:embed="rId12"/>
                <a:stretch>
                  <a:fillRect l="-6522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558967" y="5430821"/>
            <a:ext cx="2140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i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iến 2 đơn vị</a:t>
            </a:r>
            <a:endParaRPr lang="en-US" sz="2800" i="1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025888" y="5186660"/>
                <a:ext cx="19704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từ điểm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5888" y="5186660"/>
                <a:ext cx="1970411" cy="523220"/>
              </a:xfrm>
              <a:prstGeom prst="rect">
                <a:avLst/>
              </a:prstGeom>
              <a:blipFill>
                <a:blip r:embed="rId13"/>
                <a:stretch>
                  <a:fillRect l="-6173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91663" y="1038730"/>
                <a:ext cx="1104021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Để tính tổng hai số nguyên khác dấu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ta làm như sau: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63" y="1038730"/>
                <a:ext cx="11040217" cy="523220"/>
              </a:xfrm>
              <a:prstGeom prst="rect">
                <a:avLst/>
              </a:prstGeom>
              <a:blipFill>
                <a:blip r:embed="rId14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985802"/>
              </p:ext>
            </p:extLst>
          </p:nvPr>
        </p:nvGraphicFramePr>
        <p:xfrm>
          <a:off x="207028" y="1614487"/>
          <a:ext cx="11164615" cy="325155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43831">
                  <a:extLst>
                    <a:ext uri="{9D8B030D-6E8A-4147-A177-3AD203B41FA5}">
                      <a16:colId xmlns:a16="http://schemas.microsoft.com/office/drawing/2014/main" xmlns="" val="329903171"/>
                    </a:ext>
                  </a:extLst>
                </a:gridCol>
                <a:gridCol w="4920784">
                  <a:extLst>
                    <a:ext uri="{9D8B030D-6E8A-4147-A177-3AD203B41FA5}">
                      <a16:colId xmlns:a16="http://schemas.microsoft.com/office/drawing/2014/main" xmlns="" val="4128902682"/>
                    </a:ext>
                  </a:extLst>
                </a:gridCol>
              </a:tblGrid>
              <a:tr h="970451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809404"/>
                  </a:ext>
                </a:extLst>
              </a:tr>
              <a:tr h="1310649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6710737"/>
                  </a:ext>
                </a:extLst>
              </a:tr>
              <a:tr h="970451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5324097"/>
                  </a:ext>
                </a:extLst>
              </a:tr>
            </a:tbl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291430"/>
              </p:ext>
            </p:extLst>
          </p:nvPr>
        </p:nvGraphicFramePr>
        <p:xfrm>
          <a:off x="8524192" y="1651025"/>
          <a:ext cx="1003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Equation" r:id="rId15" imgW="1002960" imgH="838080" progId="Equation.DSMT4">
                  <p:embed/>
                </p:oleObj>
              </mc:Choice>
              <mc:Fallback>
                <p:oleObj name="Equation" r:id="rId15" imgW="1002960" imgH="8380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524192" y="1651025"/>
                        <a:ext cx="1003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780299"/>
              </p:ext>
            </p:extLst>
          </p:nvPr>
        </p:nvGraphicFramePr>
        <p:xfrm>
          <a:off x="8624888" y="3587750"/>
          <a:ext cx="1054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Equation" r:id="rId17" imgW="1054080" imgH="317160" progId="Equation.DSMT4">
                  <p:embed/>
                </p:oleObj>
              </mc:Choice>
              <mc:Fallback>
                <p:oleObj name="Equation" r:id="rId17" imgW="1054080" imgH="3171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624888" y="3587750"/>
                        <a:ext cx="1054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49523"/>
              </p:ext>
            </p:extLst>
          </p:nvPr>
        </p:nvGraphicFramePr>
        <p:xfrm>
          <a:off x="8620125" y="4029075"/>
          <a:ext cx="762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Equation" r:id="rId19" imgW="761760" imgH="317160" progId="Equation.DSMT4">
                  <p:embed/>
                </p:oleObj>
              </mc:Choice>
              <mc:Fallback>
                <p:oleObj name="Equation" r:id="rId19" imgW="761760" imgH="3171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620125" y="4029075"/>
                        <a:ext cx="762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368350"/>
              </p:ext>
            </p:extLst>
          </p:nvPr>
        </p:nvGraphicFramePr>
        <p:xfrm>
          <a:off x="8202613" y="4464050"/>
          <a:ext cx="2438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Equation" r:id="rId21" imgW="2438280" imgH="393480" progId="Equation.DSMT4">
                  <p:embed/>
                </p:oleObj>
              </mc:Choice>
              <mc:Fallback>
                <p:oleObj name="Equation" r:id="rId21" imgW="2438280" imgH="393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202613" y="4464050"/>
                        <a:ext cx="24384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91663" y="4854230"/>
            <a:ext cx="3563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Minh họa trên trục số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83922" y="2578301"/>
            <a:ext cx="6179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Bước 2: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Trong hai số nguyên dương nhận được ở bước 1, ta lấy số lớn trừ đi số nhỏ hơn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41642" y="3924912"/>
            <a:ext cx="6367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Bước 3: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Cho hiệu vừa nhận được dấu ban đầu của số lớn hơn ở Bước 2.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284436" y="1621865"/>
                <a:ext cx="604534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i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</a:t>
                </a:r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Bỏ dấu “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</a:t>
                </a:r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 nguyên âm, giữ nguyên số còn lại</a:t>
                </a:r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36" y="1621865"/>
                <a:ext cx="6045340" cy="954107"/>
              </a:xfrm>
              <a:prstGeom prst="rect">
                <a:avLst/>
              </a:prstGeom>
              <a:blipFill>
                <a:blip r:embed="rId23"/>
                <a:stretch>
                  <a:fillRect l="-2119" t="-6369" r="-2422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6971002" y="4353580"/>
            <a:ext cx="1242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Ta có: 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13658" y="1103737"/>
            <a:ext cx="798210" cy="413359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7960933" y="2639742"/>
            <a:ext cx="24593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Số lớn hơn: 2</a:t>
            </a:r>
          </a:p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Số nhỏ hơn: 1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Straight Arrow Connector 58"/>
          <p:cNvCxnSpPr>
            <a:endCxn id="40" idx="1"/>
          </p:cNvCxnSpPr>
          <p:nvPr/>
        </p:nvCxnSpPr>
        <p:spPr>
          <a:xfrm>
            <a:off x="4069080" y="5646156"/>
            <a:ext cx="723854" cy="543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6211050" y="5606336"/>
            <a:ext cx="807229" cy="56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!!3">
            <a:extLst>
              <a:ext uri="{FF2B5EF4-FFF2-40B4-BE49-F238E27FC236}">
                <a16:creationId xmlns:a16="http://schemas.microsoft.com/office/drawing/2014/main" xmlns="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91663" y="189962"/>
            <a:ext cx="965716" cy="861238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C771E190-FEB2-4337-A955-8F6A819B8B7A}"/>
              </a:ext>
            </a:extLst>
          </p:cNvPr>
          <p:cNvSpPr txBox="1"/>
          <p:nvPr/>
        </p:nvSpPr>
        <p:spPr>
          <a:xfrm>
            <a:off x="982155" y="178473"/>
            <a:ext cx="104918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</a:t>
            </a:r>
            <a:r>
              <a:rPr lang="en-US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vi-VN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thực hiện từng bước cộng hai số nguyên</a:t>
            </a:r>
            <a:endParaRPr lang="en-US" sz="2800" b="1" i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/>
      <p:bldP spid="43" grpId="0"/>
      <p:bldP spid="44" grpId="0"/>
      <p:bldP spid="45" grpId="0"/>
      <p:bldP spid="51" grpId="0"/>
      <p:bldP spid="52" grpId="0"/>
      <p:bldP spid="53" grpId="0"/>
      <p:bldP spid="54" grpId="0"/>
      <p:bldP spid="55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xmlns="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529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-168274"/>
            <a:ext cx="9272491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- BÀI 3: PHÉP CỘNG CÁC SỐ NGUYÊN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(TIẾT</a:t>
            </a: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Để c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ộng hai số nguyên 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khác dấu, 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 làm như sau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Bỏ dấu “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số nguyên âm, giữ nguyên số còn lại.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2: Trong hai số nguyên dương nhận được ở bước 1, ta lấy số lớn hơn trừ đi số nhỏ hơn.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3: Cho hiệu vừa nhận được dấu ban đầu của số lớn hơn ở </a:t>
                </a:r>
                <a:r>
                  <a:rPr lang="en-US" sz="2800" i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i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ước 2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ta có tổng cần tìm.</a:t>
                </a:r>
                <a:endParaRPr lang="en-US" sz="28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blipFill>
                <a:blip r:embed="rId3"/>
                <a:stretch>
                  <a:fillRect t="-4038" b="-8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92365" y="419312"/>
            <a:ext cx="7741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/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CỘNG HAI SỐ NGUYÊN </a:t>
            </a:r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endParaRPr lang="en-US" sz="2800" b="1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618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9512712A-CFC7-4140-8BF0-0E597115E512}"/>
              </a:ext>
            </a:extLst>
          </p:cNvPr>
          <p:cNvSpPr txBox="1"/>
          <p:nvPr/>
        </p:nvSpPr>
        <p:spPr>
          <a:xfrm rot="5400000">
            <a:off x="8535538" y="3119540"/>
            <a:ext cx="6700745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8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44543"/>
            <a:ext cx="1609779" cy="1326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43559" y="523521"/>
                <a:ext cx="6096000" cy="168058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i="1">
                    <a:solidFill>
                      <a:srgbClr val="7030A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Bài 1: </a:t>
                </a: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Tính.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 −7) + 7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82 + (−28)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559" y="523521"/>
                <a:ext cx="6096000" cy="1680588"/>
              </a:xfrm>
              <a:prstGeom prst="rect">
                <a:avLst/>
              </a:prstGeom>
              <a:blipFill>
                <a:blip r:embed="rId3"/>
                <a:stretch>
                  <a:fillRect l="-2000" t="-4348" b="-6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559078" y="1114870"/>
                <a:ext cx="6096000" cy="108683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13 + (−9)</m:t>
                    </m:r>
                    <m:r>
                      <a:rPr lang="nl-NL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+ (−23)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[(−10) + 3] + (−5)</m:t>
                    </m:r>
                  </m:oMath>
                </a14:m>
                <a:endParaRPr lang="en-US" sz="2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9078" y="1114870"/>
                <a:ext cx="6096000" cy="1086836"/>
              </a:xfrm>
              <a:prstGeom prst="rect">
                <a:avLst/>
              </a:prstGeom>
              <a:blipFill>
                <a:blip r:embed="rId4"/>
                <a:stretch>
                  <a:fillRect l="-2100" t="-6742" b="-14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01744" y="2664829"/>
                <a:ext cx="6096000" cy="5533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 −7) + 7 = (7 – 7) = 0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2664829"/>
                <a:ext cx="6096000" cy="553357"/>
              </a:xfrm>
              <a:prstGeom prst="rect">
                <a:avLst/>
              </a:prstGeom>
              <a:blipFill>
                <a:blip r:embed="rId5"/>
                <a:stretch>
                  <a:fillRect l="-2000" t="-12088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615559" y="2615015"/>
                <a:ext cx="6096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[(−10) + 3] + (−5)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−(10 − 3) + (−5)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− 7 +(−5)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(7+5)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−12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559" y="2615015"/>
                <a:ext cx="6096000" cy="2246769"/>
              </a:xfrm>
              <a:prstGeom prst="rect">
                <a:avLst/>
              </a:prstGeom>
              <a:blipFill>
                <a:blip r:embed="rId6"/>
                <a:stretch>
                  <a:fillRect l="-2000" t="-2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197055" y="2162976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i="1" smtClean="0">
                <a:solidFill>
                  <a:srgbClr val="C00000"/>
                </a:solidFill>
              </a:rPr>
              <a:t>Giải:</a:t>
            </a:r>
            <a:endParaRPr lang="en-US" sz="2800" i="1">
              <a:solidFill>
                <a:srgbClr val="C00000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3349744" y="4754880"/>
            <a:ext cx="7819697" cy="2137684"/>
          </a:xfrm>
          <a:prstGeom prst="clou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smtClean="0">
                <a:ea typeface="Times New Roman" panose="02020603050405020304" pitchFamily="18" charset="0"/>
              </a:rPr>
              <a:t>Em có </a:t>
            </a:r>
            <a:r>
              <a:rPr lang="vi-VN" sz="2800">
                <a:ea typeface="Times New Roman" panose="02020603050405020304" pitchFamily="18" charset="0"/>
              </a:rPr>
              <a:t>nhận xét gì về tổng của hai số nguyên đối nhau, hai số nguyên khác </a:t>
            </a:r>
            <a:r>
              <a:rPr lang="vi-VN" sz="2800" smtClean="0">
                <a:ea typeface="Times New Roman" panose="02020603050405020304" pitchFamily="18" charset="0"/>
              </a:rPr>
              <a:t>dấu?</a:t>
            </a:r>
            <a:endParaRPr lang="en-US" sz="2800"/>
          </a:p>
          <a:p>
            <a:pPr algn="ctr"/>
            <a:endParaRPr lang="en-US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01744" y="3910973"/>
                <a:ext cx="6096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13 + ( −9)</m:t>
                    </m:r>
                    <m:r>
                      <a:rPr lang="nl-NL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+ ( −23) 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[13+ (−9)]+(−23)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(13 − 9) + (−23) 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4 + ( − 23)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(23 − 4) =19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3910973"/>
                <a:ext cx="6096000" cy="2246769"/>
              </a:xfrm>
              <a:prstGeom prst="rect">
                <a:avLst/>
              </a:prstGeom>
              <a:blipFill>
                <a:blip r:embed="rId7"/>
                <a:stretch>
                  <a:fillRect l="-2000" t="-2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01744" y="3253338"/>
                <a:ext cx="5716630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82 + (−28)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= (82−28) = 54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3253338"/>
                <a:ext cx="5716630" cy="553357"/>
              </a:xfrm>
              <a:prstGeom prst="rect">
                <a:avLst/>
              </a:prstGeom>
              <a:blipFill>
                <a:blip r:embed="rId8"/>
                <a:stretch>
                  <a:fillRect l="-2132" t="-13333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372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6" grpId="0"/>
      <p:bldP spid="17" grpId="0"/>
      <p:bldP spid="21" grpId="0" animBg="1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xmlns="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529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-168274"/>
            <a:ext cx="9272491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- BÀI 3: PHÉP CỘNG CÁC SỐ NGUYÊN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(TIẾT</a:t>
            </a: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Để c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ộng hai số nguyên 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khác dấu, 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 làm như sau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Bỏ dấu “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số nguyên âm, giữ nguyên số còn lại.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2: Trong hai số nguyên dương nhận được ở bước 1, ta lấy số lớn hơn trừ đi số nhỏ hơn.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3: Cho hiệu vừa nhận được dấu ban đầu của số lớn hơn ở </a:t>
                </a:r>
                <a:r>
                  <a:rPr lang="en-US" sz="2800" i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i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ước 2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ta có tổng cần tìm.</a:t>
                </a:r>
                <a:endParaRPr lang="en-US" sz="28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blipFill>
                <a:blip r:embed="rId3"/>
                <a:stretch>
                  <a:fillRect t="-4038" b="-8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9692" y="3788348"/>
            <a:ext cx="8685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 ý: Hai số nguyên đối nhau có tổng bằng 0.</a:t>
            </a:r>
            <a:endParaRPr lang="en-US" sz="2800" i="1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2365" y="419312"/>
            <a:ext cx="7741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/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CỘNG HAI SỐ NGUYÊN </a:t>
            </a:r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endParaRPr lang="en-US" sz="2800" b="1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240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628346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031" y="1491536"/>
            <a:ext cx="4241867" cy="25160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Tính và so sánh kết quả: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và 0  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4890" y="1060927"/>
            <a:ext cx="828360" cy="471308"/>
          </a:xfrm>
          <a:prstGeom prst="rect">
            <a:avLst/>
          </a:prstGeom>
        </p:spPr>
      </p:pic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731984"/>
              </p:ext>
            </p:extLst>
          </p:nvPr>
        </p:nvGraphicFramePr>
        <p:xfrm>
          <a:off x="91790" y="1965299"/>
          <a:ext cx="21082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8" name="Equation" r:id="rId5" imgW="2108160" imgH="545760" progId="Equation.DSMT4">
                  <p:embed/>
                </p:oleObj>
              </mc:Choice>
              <mc:Fallback>
                <p:oleObj name="Equation" r:id="rId5" imgW="2108160" imgH="545760" progId="Equation.DSMT4">
                  <p:embed/>
                  <p:pic>
                    <p:nvPicPr>
                      <p:cNvPr id="72" name="Object 7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790" y="1965299"/>
                        <a:ext cx="21082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032792"/>
              </p:ext>
            </p:extLst>
          </p:nvPr>
        </p:nvGraphicFramePr>
        <p:xfrm>
          <a:off x="3197184" y="2041499"/>
          <a:ext cx="147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9" name="Equation" r:id="rId7" imgW="1473120" imgH="393480" progId="Equation.DSMT4">
                  <p:embed/>
                </p:oleObj>
              </mc:Choice>
              <mc:Fallback>
                <p:oleObj name="Equation" r:id="rId7" imgW="1473120" imgH="39348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97184" y="2041499"/>
                        <a:ext cx="1473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151968"/>
              </p:ext>
            </p:extLst>
          </p:nvPr>
        </p:nvGraphicFramePr>
        <p:xfrm>
          <a:off x="110360" y="2447774"/>
          <a:ext cx="31623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0" name="Equation" r:id="rId9" imgW="3162240" imgH="545760" progId="Equation.DSMT4">
                  <p:embed/>
                </p:oleObj>
              </mc:Choice>
              <mc:Fallback>
                <p:oleObj name="Equation" r:id="rId9" imgW="3162240" imgH="545760" progId="Equation.DSMT4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0360" y="2447774"/>
                        <a:ext cx="31623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497405"/>
              </p:ext>
            </p:extLst>
          </p:nvPr>
        </p:nvGraphicFramePr>
        <p:xfrm>
          <a:off x="3812946" y="2433504"/>
          <a:ext cx="2590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1" name="Equation" r:id="rId11" imgW="2590560" imgH="558720" progId="Equation.DSMT4">
                  <p:embed/>
                </p:oleObj>
              </mc:Choice>
              <mc:Fallback>
                <p:oleObj name="Equation" r:id="rId11" imgW="2590560" imgH="558720" progId="Equation.DSMT4">
                  <p:embed/>
                  <p:pic>
                    <p:nvPicPr>
                      <p:cNvPr id="75" name="Object 7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12946" y="2433504"/>
                        <a:ext cx="2590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658264"/>
              </p:ext>
            </p:extLst>
          </p:nvPr>
        </p:nvGraphicFramePr>
        <p:xfrm>
          <a:off x="161764" y="2922569"/>
          <a:ext cx="1968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2" name="Equation" r:id="rId13" imgW="1968480" imgH="545760" progId="Equation.DSMT4">
                  <p:embed/>
                </p:oleObj>
              </mc:Choice>
              <mc:Fallback>
                <p:oleObj name="Equation" r:id="rId13" imgW="1968480" imgH="545760" progId="Equation.DSMT4">
                  <p:embed/>
                  <p:pic>
                    <p:nvPicPr>
                      <p:cNvPr id="76" name="Object 7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1764" y="2922569"/>
                        <a:ext cx="19685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91920"/>
              </p:ext>
            </p:extLst>
          </p:nvPr>
        </p:nvGraphicFramePr>
        <p:xfrm>
          <a:off x="2869057" y="3038263"/>
          <a:ext cx="584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3" name="Equation" r:id="rId15" imgW="583920" imgH="317160" progId="Equation.DSMT4">
                  <p:embed/>
                </p:oleObj>
              </mc:Choice>
              <mc:Fallback>
                <p:oleObj name="Equation" r:id="rId15" imgW="583920" imgH="317160" progId="Equation.DSMT4">
                  <p:embed/>
                  <p:pic>
                    <p:nvPicPr>
                      <p:cNvPr id="77" name="Object 76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869057" y="3038263"/>
                        <a:ext cx="584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40201"/>
              </p:ext>
            </p:extLst>
          </p:nvPr>
        </p:nvGraphicFramePr>
        <p:xfrm>
          <a:off x="125600" y="3465089"/>
          <a:ext cx="2133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4" name="Equation" r:id="rId17" imgW="2133360" imgH="545760" progId="Equation.DSMT4">
                  <p:embed/>
                </p:oleObj>
              </mc:Choice>
              <mc:Fallback>
                <p:oleObj name="Equation" r:id="rId17" imgW="2133360" imgH="545760" progId="Equation.DSMT4">
                  <p:embed/>
                  <p:pic>
                    <p:nvPicPr>
                      <p:cNvPr id="78" name="Object 77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25600" y="3465089"/>
                        <a:ext cx="21336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803957"/>
              </p:ext>
            </p:extLst>
          </p:nvPr>
        </p:nvGraphicFramePr>
        <p:xfrm>
          <a:off x="7315664" y="1211527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5" name="Equation" r:id="rId19" imgW="2209680" imgH="393480" progId="Equation.DSMT4">
                  <p:embed/>
                </p:oleObj>
              </mc:Choice>
              <mc:Fallback>
                <p:oleObj name="Equation" r:id="rId19" imgW="2209680" imgH="393480" progId="Equation.DSMT4">
                  <p:embed/>
                  <p:pic>
                    <p:nvPicPr>
                      <p:cNvPr id="79" name="Object 78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315664" y="1211527"/>
                        <a:ext cx="2209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571390"/>
              </p:ext>
            </p:extLst>
          </p:nvPr>
        </p:nvGraphicFramePr>
        <p:xfrm>
          <a:off x="7315664" y="1630762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6" name="Equation" r:id="rId21" imgW="2209680" imgH="393480" progId="Equation.DSMT4">
                  <p:embed/>
                </p:oleObj>
              </mc:Choice>
              <mc:Fallback>
                <p:oleObj name="Equation" r:id="rId21" imgW="2209680" imgH="393480" progId="Equation.DSMT4">
                  <p:embed/>
                  <p:pic>
                    <p:nvPicPr>
                      <p:cNvPr id="80" name="Object 79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315664" y="1630762"/>
                        <a:ext cx="2209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378379"/>
              </p:ext>
            </p:extLst>
          </p:nvPr>
        </p:nvGraphicFramePr>
        <p:xfrm>
          <a:off x="6726316" y="2172656"/>
          <a:ext cx="3276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7" name="Equation" r:id="rId23" imgW="3276360" imgH="393480" progId="Equation.DSMT4">
                  <p:embed/>
                </p:oleObj>
              </mc:Choice>
              <mc:Fallback>
                <p:oleObj name="Equation" r:id="rId23" imgW="3276360" imgH="393480" progId="Equation.DSMT4">
                  <p:embed/>
                  <p:pic>
                    <p:nvPicPr>
                      <p:cNvPr id="81" name="Object 80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726316" y="2172656"/>
                        <a:ext cx="32766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130692"/>
              </p:ext>
            </p:extLst>
          </p:nvPr>
        </p:nvGraphicFramePr>
        <p:xfrm>
          <a:off x="6685975" y="3174486"/>
          <a:ext cx="5118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8" name="Equation" r:id="rId25" imgW="5117760" imgH="482400" progId="Equation.DSMT4">
                  <p:embed/>
                </p:oleObj>
              </mc:Choice>
              <mc:Fallback>
                <p:oleObj name="Equation" r:id="rId25" imgW="5117760" imgH="482400" progId="Equation.DSMT4">
                  <p:embed/>
                  <p:pic>
                    <p:nvPicPr>
                      <p:cNvPr id="82" name="Object 8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685975" y="3174486"/>
                        <a:ext cx="5118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701799"/>
              </p:ext>
            </p:extLst>
          </p:nvPr>
        </p:nvGraphicFramePr>
        <p:xfrm>
          <a:off x="6674395" y="3707878"/>
          <a:ext cx="4991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9" name="Equation" r:id="rId27" imgW="4991040" imgH="558720" progId="Equation.DSMT4">
                  <p:embed/>
                </p:oleObj>
              </mc:Choice>
              <mc:Fallback>
                <p:oleObj name="Equation" r:id="rId27" imgW="4991040" imgH="558720" progId="Equation.DSMT4">
                  <p:embed/>
                  <p:pic>
                    <p:nvPicPr>
                      <p:cNvPr id="83" name="Object 82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674395" y="3707878"/>
                        <a:ext cx="49911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Connector 37"/>
          <p:cNvCxnSpPr/>
          <p:nvPr/>
        </p:nvCxnSpPr>
        <p:spPr>
          <a:xfrm>
            <a:off x="6539070" y="1676400"/>
            <a:ext cx="0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474816"/>
            <a:ext cx="6989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  <a:r>
              <a:rPr lang="vi-VN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Tính chất của phép cộng các số nguyên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4923558"/>
            <a:ext cx="2443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1. Giao hoán: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474283"/>
              </p:ext>
            </p:extLst>
          </p:nvPr>
        </p:nvGraphicFramePr>
        <p:xfrm>
          <a:off x="2261207" y="5007368"/>
          <a:ext cx="2006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0" name="Equation" r:id="rId29" imgW="2006280" imgH="355320" progId="Equation.DSMT4">
                  <p:embed/>
                </p:oleObj>
              </mc:Choice>
              <mc:Fallback>
                <p:oleObj name="Equation" r:id="rId29" imgW="2006280" imgH="355320" progId="Equation.DSMT4">
                  <p:embed/>
                  <p:pic>
                    <p:nvPicPr>
                      <p:cNvPr id="88" name="Object 87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261207" y="5007368"/>
                        <a:ext cx="20066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-7474" y="5340251"/>
            <a:ext cx="2056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Kết hợp: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837445"/>
              </p:ext>
            </p:extLst>
          </p:nvPr>
        </p:nvGraphicFramePr>
        <p:xfrm>
          <a:off x="1966612" y="5347144"/>
          <a:ext cx="3746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" name="Equation" r:id="rId31" imgW="3746160" imgH="558720" progId="Equation.DSMT4">
                  <p:embed/>
                </p:oleObj>
              </mc:Choice>
              <mc:Fallback>
                <p:oleObj name="Equation" r:id="rId31" imgW="3746160" imgH="558720" progId="Equation.DSMT4">
                  <p:embed/>
                  <p:pic>
                    <p:nvPicPr>
                      <p:cNvPr id="90" name="Object 89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966612" y="5347144"/>
                        <a:ext cx="37465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0" y="5773630"/>
            <a:ext cx="301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3. Cộng với số 0: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701918"/>
              </p:ext>
            </p:extLst>
          </p:nvPr>
        </p:nvGraphicFramePr>
        <p:xfrm>
          <a:off x="2914954" y="5855023"/>
          <a:ext cx="2628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" name="Equation" r:id="rId33" imgW="2628720" imgH="342720" progId="Equation.DSMT4">
                  <p:embed/>
                </p:oleObj>
              </mc:Choice>
              <mc:Fallback>
                <p:oleObj name="Equation" r:id="rId33" imgW="2628720" imgH="342720" progId="Equation.DSMT4">
                  <p:embed/>
                  <p:pic>
                    <p:nvPicPr>
                      <p:cNvPr id="92" name="Object 91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2914954" y="5855023"/>
                        <a:ext cx="26289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-7474" y="6194181"/>
            <a:ext cx="3297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Cộng với số </a:t>
            </a:r>
            <a:r>
              <a:rPr lang="vi-VN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đối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983029"/>
              </p:ext>
            </p:extLst>
          </p:nvPr>
        </p:nvGraphicFramePr>
        <p:xfrm>
          <a:off x="3152382" y="6245720"/>
          <a:ext cx="3683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" name="Equation" r:id="rId35" imgW="3682800" imgH="431640" progId="Equation.DSMT4">
                  <p:embed/>
                </p:oleObj>
              </mc:Choice>
              <mc:Fallback>
                <p:oleObj name="Equation" r:id="rId35" imgW="3682800" imgH="431640" progId="Equation.DSMT4">
                  <p:embed/>
                  <p:pic>
                    <p:nvPicPr>
                      <p:cNvPr id="94" name="Object 93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152382" y="6245720"/>
                        <a:ext cx="36830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892476"/>
              </p:ext>
            </p:extLst>
          </p:nvPr>
        </p:nvGraphicFramePr>
        <p:xfrm>
          <a:off x="6712869" y="2673757"/>
          <a:ext cx="5041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4" name="Equation" r:id="rId37" imgW="5041800" imgH="482400" progId="Equation.DSMT4">
                  <p:embed/>
                </p:oleObj>
              </mc:Choice>
              <mc:Fallback>
                <p:oleObj name="Equation" r:id="rId37" imgW="5041800" imgH="482400" progId="Equation.DSMT4">
                  <p:embed/>
                  <p:pic>
                    <p:nvPicPr>
                      <p:cNvPr id="95" name="Object 94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6712869" y="2673757"/>
                        <a:ext cx="50419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831544"/>
              </p:ext>
            </p:extLst>
          </p:nvPr>
        </p:nvGraphicFramePr>
        <p:xfrm>
          <a:off x="6742953" y="3314178"/>
          <a:ext cx="2235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5" name="Equation" r:id="rId39" imgW="2234880" imgH="393480" progId="Equation.DSMT4">
                  <p:embed/>
                </p:oleObj>
              </mc:Choice>
              <mc:Fallback>
                <p:oleObj name="Equation" r:id="rId39" imgW="2234880" imgH="393480" progId="Equation.DSMT4">
                  <p:embed/>
                  <p:pic>
                    <p:nvPicPr>
                      <p:cNvPr id="96" name="Object 95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6742953" y="3314178"/>
                        <a:ext cx="2235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952452"/>
              </p:ext>
            </p:extLst>
          </p:nvPr>
        </p:nvGraphicFramePr>
        <p:xfrm>
          <a:off x="6674395" y="3790428"/>
          <a:ext cx="334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" name="Equation" r:id="rId41" imgW="3340080" imgH="393480" progId="Equation.DSMT4">
                  <p:embed/>
                </p:oleObj>
              </mc:Choice>
              <mc:Fallback>
                <p:oleObj name="Equation" r:id="rId41" imgW="3340080" imgH="393480" progId="Equation.DSMT4">
                  <p:embed/>
                  <p:pic>
                    <p:nvPicPr>
                      <p:cNvPr id="97" name="Object 96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6674395" y="3790428"/>
                        <a:ext cx="33401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" name="!!3">
            <a:extLst>
              <a:ext uri="{FF2B5EF4-FFF2-40B4-BE49-F238E27FC236}">
                <a16:creationId xmlns:a16="http://schemas.microsoft.com/office/drawing/2014/main" xmlns="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55387" y="99749"/>
            <a:ext cx="1377173" cy="1228180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C771E190-FEB2-4337-A955-8F6A819B8B7A}"/>
              </a:ext>
            </a:extLst>
          </p:cNvPr>
          <p:cNvSpPr txBox="1"/>
          <p:nvPr/>
        </p:nvSpPr>
        <p:spPr>
          <a:xfrm>
            <a:off x="1323090" y="125578"/>
            <a:ext cx="1008092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</a:t>
            </a:r>
            <a:r>
              <a:rPr lang="en-US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vi-VN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(mỗi nhóm làm một phần và từ ví dụ tìm ra tính chất tương ứng)</a:t>
            </a:r>
            <a:endParaRPr lang="en-US" sz="2800" b="1" i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32194" y="4024350"/>
            <a:ext cx="8859541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III. TÍNH CHẤT CỦA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CỘNG 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 NGUYÊN</a:t>
            </a:r>
            <a:endParaRPr lang="en-US" sz="2800" b="1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144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2" grpId="0"/>
      <p:bldP spid="44" grpId="0"/>
      <p:bldP spid="4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631394">
            <a:off x="9453206" y="1195377"/>
            <a:ext cx="2532753" cy="2532753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975381" y="1717552"/>
            <a:ext cx="1488402" cy="148840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57833" y="616191"/>
            <a:ext cx="10660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smtClean="0">
                <a:latin typeface="Arial" panose="020B0604020202020204" pitchFamily="34" charset="0"/>
                <a:cs typeface="Arial" panose="020B0604020202020204" pitchFamily="34" charset="0"/>
              </a:rPr>
              <a:t>oạt động cá nhân thời gian 3 phút sau đó đổi vở chấm chéo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1073" y="2461753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Giải: </a:t>
            </a:r>
            <a:endParaRPr lang="en-US" sz="2800" b="1" i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82" y="12958"/>
            <a:ext cx="1869155" cy="154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73073" y="1050146"/>
                <a:ext cx="6096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 i="1" smtClean="0">
                    <a:solidFill>
                      <a:srgbClr val="7030A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Bài luyện tập 3: 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Tính 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một cách hợp lí: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51 + (− 97) + 49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65 + (− 42) + (− 65)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73" y="1050146"/>
                <a:ext cx="6096000" cy="1384995"/>
              </a:xfrm>
              <a:prstGeom prst="rect">
                <a:avLst/>
              </a:prstGeom>
              <a:blipFill>
                <a:blip r:embed="rId9"/>
                <a:stretch>
                  <a:fillRect l="-2100" t="-4405" r="-1800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91978" y="3205954"/>
                <a:ext cx="6096000" cy="6559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514350" indent="-51435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51 + </m:t>
                    </m:r>
                    <m:d>
                      <m:dPr>
                        <m:ctrlPr>
                          <a:rPr lang="vi-VN" sz="2800" i="1" smtClean="0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− 97</m:t>
                        </m:r>
                      </m:e>
                    </m:d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+ 49</m:t>
                    </m:r>
                  </m:oMath>
                </a14:m>
                <a:endParaRPr lang="vi-VN" sz="2800" i="1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978" y="3205954"/>
                <a:ext cx="6096000" cy="6559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99944" y="3247064"/>
                <a:ext cx="6096000" cy="5533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65 + (− 42) + (− 65)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3247064"/>
                <a:ext cx="6096000" cy="553357"/>
              </a:xfrm>
              <a:prstGeom prst="rect">
                <a:avLst/>
              </a:prstGeom>
              <a:blipFill>
                <a:blip r:embed="rId11"/>
                <a:stretch>
                  <a:fillRect l="-2100" t="-13333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74630" y="4910702"/>
                <a:ext cx="2925866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100 – 97 = 3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4910702"/>
                <a:ext cx="2925866" cy="6559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74630" y="4352430"/>
                <a:ext cx="2935034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100 + (− 97)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4352430"/>
                <a:ext cx="2935034" cy="65594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74630" y="3754895"/>
                <a:ext cx="4016292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(51 + 49) + (− 97)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3754895"/>
                <a:ext cx="4016292" cy="6559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99944" y="4910702"/>
                <a:ext cx="1473865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− 42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4910702"/>
                <a:ext cx="1473865" cy="65594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099944" y="4352429"/>
                <a:ext cx="2555123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0 + (− 42)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4352429"/>
                <a:ext cx="2555123" cy="65594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99944" y="3746848"/>
                <a:ext cx="4630242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[65 + (− 65)] + (− 42)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3746848"/>
                <a:ext cx="4630242" cy="65594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9710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  <p:bldP spid="12" grpId="0"/>
      <p:bldP spid="3" grpId="0"/>
      <p:bldP spid="4" grpId="0"/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HOẠT ĐỘNG VẬN DỤNG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112543" y="346468"/>
            <a:ext cx="946227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800" b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2: </a:t>
            </a:r>
            <a:r>
              <a:rPr lang="vi-VN" sz="280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 </a:t>
            </a:r>
            <a:r>
              <a:rPr lang="vi-VN" sz="280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chiếc tàu ngầm đang ở độ cao – 25m so với mực nước biển. Sau đó </a:t>
            </a:r>
            <a:r>
              <a:rPr lang="vi-VN" sz="280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tàu </a:t>
            </a:r>
            <a:r>
              <a:rPr lang="vi-VN" sz="280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nổi lên 10m. Viết phép tính và tính độ cao mới của tàu ngầm đó so với mực nước biển.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60375" y="5260393"/>
                <a:ext cx="11667518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Vậy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Độ cao mới của tàu ngầm đó so với mực nước biển</a:t>
                </a: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là: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−15</m:t>
                    </m:r>
                  </m:oMath>
                </a14:m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(m)</a:t>
                </a:r>
                <a:endParaRPr lang="en-US" sz="2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5260393"/>
                <a:ext cx="11667518" cy="553357"/>
              </a:xfrm>
              <a:prstGeom prst="rect">
                <a:avLst/>
              </a:prstGeom>
              <a:blipFill>
                <a:blip r:embed="rId3"/>
                <a:stretch>
                  <a:fillRect l="-261" t="-13187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utoShape 2" descr="Lớp Astute - Tàu ngầm tấn công hạt nhân nguy hiểm nhất từng được phát triển  | Báo Dân tr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6" name="Picture 6" descr="Lớp Astute - Tàu ngầm tấn công hạt nhân nguy hiểm nhất từng được phát triển  | Báo Dân tr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965" y="696909"/>
            <a:ext cx="2480945" cy="179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583895" y="2230108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i="1" smtClean="0">
                <a:solidFill>
                  <a:srgbClr val="C00000"/>
                </a:solidFill>
              </a:rPr>
              <a:t>Giải:</a:t>
            </a:r>
            <a:endParaRPr lang="en-US" sz="2800" i="1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89559" y="2886993"/>
                <a:ext cx="11490499" cy="1014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Phép tính biểu thị độ cao mới của tàu ngầm đó so với mực nước biển</a:t>
                </a:r>
                <a:r>
                  <a:rPr lang="vi-VN" sz="280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(− </m:t>
                    </m:r>
                    <m:r>
                      <a:rPr lang="vi-VN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25) + 10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59" y="2886993"/>
                <a:ext cx="11490499" cy="1014380"/>
              </a:xfrm>
              <a:prstGeom prst="rect">
                <a:avLst/>
              </a:prstGeom>
              <a:blipFill>
                <a:blip r:embed="rId5"/>
                <a:stretch>
                  <a:fillRect l="-106" t="-7229" r="-7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60375" y="4041554"/>
                <a:ext cx="11381127" cy="11169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Độ cao mới của tàu ngầm đó so với mực nước biển: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(− 25) + 10 = − (25 – 10) = − 15</m:t>
                    </m:r>
                  </m:oMath>
                </a14:m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 (m)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4041554"/>
                <a:ext cx="11381127" cy="1116972"/>
              </a:xfrm>
              <a:prstGeom prst="rect">
                <a:avLst/>
              </a:prstGeom>
              <a:blipFill>
                <a:blip r:embed="rId6"/>
                <a:stretch>
                  <a:fillRect l="-1125" t="-6557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5956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789</TotalTime>
  <Words>1344</Words>
  <PresentationFormat>Custom</PresentationFormat>
  <Paragraphs>169</Paragraphs>
  <Slides>13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 Phép cộng các số nguyên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2021-06-07T13:44:30Z</dcterms:created>
  <dcterms:modified xsi:type="dcterms:W3CDTF">2021-08-19T12:00:08Z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