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870" r:id="rId2"/>
    <p:sldId id="859" r:id="rId3"/>
    <p:sldId id="872" r:id="rId4"/>
    <p:sldId id="871" r:id="rId5"/>
    <p:sldId id="873" r:id="rId6"/>
    <p:sldId id="874" r:id="rId7"/>
    <p:sldId id="875" r:id="rId8"/>
    <p:sldId id="876" r:id="rId9"/>
    <p:sldId id="877" r:id="rId10"/>
    <p:sldId id="878" r:id="rId11"/>
    <p:sldId id="879" r:id="rId12"/>
    <p:sldId id="723" r:id="rId13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E8867AD-EF16-4402-9E9E-3FA5D933B004}">
          <p14:sldIdLst>
            <p14:sldId id="870"/>
            <p14:sldId id="859"/>
            <p14:sldId id="872"/>
            <p14:sldId id="871"/>
            <p14:sldId id="873"/>
            <p14:sldId id="874"/>
            <p14:sldId id="875"/>
            <p14:sldId id="876"/>
            <p14:sldId id="877"/>
            <p14:sldId id="878"/>
            <p14:sldId id="879"/>
            <p14:sldId id="72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310D"/>
    <a:srgbClr val="355216"/>
    <a:srgbClr val="FDEED7"/>
    <a:srgbClr val="FDE9CB"/>
    <a:srgbClr val="FDF3B5"/>
    <a:srgbClr val="FEF4EC"/>
    <a:srgbClr val="E3E6E2"/>
    <a:srgbClr val="CDD2CC"/>
    <a:srgbClr val="D3DDD1"/>
    <a:srgbClr val="FDEF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75" autoAdjust="0"/>
    <p:restoredTop sz="94057" autoAdjust="0"/>
  </p:normalViewPr>
  <p:slideViewPr>
    <p:cSldViewPr>
      <p:cViewPr>
        <p:scale>
          <a:sx n="100" d="100"/>
          <a:sy n="100" d="100"/>
        </p:scale>
        <p:origin x="-438" y="-294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4" Type="http://schemas.openxmlformats.org/officeDocument/2006/relationships/image" Target="../media/image3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8553F7-B9DF-40E4-9460-D9E3E4AC60BE}" type="datetimeFigureOut">
              <a:rPr lang="en-US" smtClean="0"/>
              <a:t>19/07/2023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6F3B7D-E3BB-4AF2-97E7-41990B224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573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7137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432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19/07/2023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431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19/07/2023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964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06374"/>
            <a:ext cx="2742486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06374"/>
            <a:ext cx="802431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19/07/2023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447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19/07/2023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28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19/07/2023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837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200151"/>
            <a:ext cx="5383398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200151"/>
            <a:ext cx="5383398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19/07/2023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785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7"/>
            <a:ext cx="1096994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6" y="1535113"/>
            <a:ext cx="5387630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6" y="2174875"/>
            <a:ext cx="5387630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19/07/2023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921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19/07/2023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311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19/07/2023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025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3" y="273049"/>
            <a:ext cx="4010039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2"/>
            <a:ext cx="6813892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3" y="1435102"/>
            <a:ext cx="4010039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19/07/2023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91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19/07/2023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877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7"/>
            <a:ext cx="10969943" cy="1143000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11894-28B8-4005-BA35-73238799DD5F}" type="datetimeFigureOut">
              <a:rPr lang="en-US" smtClean="0"/>
              <a:t>19/07/2023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303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8987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427" indent="-380933" algn="l" defTabSz="1218987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73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227" indent="-304747" algn="l" defTabSz="1218987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720" indent="-304747" algn="l" defTabSz="1218987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7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emf"/><Relationship Id="rId5" Type="http://schemas.openxmlformats.org/officeDocument/2006/relationships/image" Target="../media/image47.png"/><Relationship Id="rId4" Type="http://schemas.openxmlformats.org/officeDocument/2006/relationships/image" Target="../media/image9.png"/><Relationship Id="rId9" Type="http://schemas.openxmlformats.org/officeDocument/2006/relationships/image" Target="../media/image5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image" Target="../media/image6.w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1.bin"/><Relationship Id="rId12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11" Type="http://schemas.openxmlformats.org/officeDocument/2006/relationships/image" Target="../media/image12.png"/><Relationship Id="rId5" Type="http://schemas.openxmlformats.org/officeDocument/2006/relationships/image" Target="../media/image8.png"/><Relationship Id="rId10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16.wm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8.png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wmf"/><Relationship Id="rId11" Type="http://schemas.openxmlformats.org/officeDocument/2006/relationships/image" Target="../media/image15.wmf"/><Relationship Id="rId5" Type="http://schemas.openxmlformats.org/officeDocument/2006/relationships/oleObject" Target="../embeddings/oleObject3.bin"/><Relationship Id="rId15" Type="http://schemas.openxmlformats.org/officeDocument/2006/relationships/image" Target="../media/image17.wmf"/><Relationship Id="rId10" Type="http://schemas.openxmlformats.org/officeDocument/2006/relationships/oleObject" Target="../embeddings/oleObject5.bin"/><Relationship Id="rId4" Type="http://schemas.openxmlformats.org/officeDocument/2006/relationships/image" Target="../media/image7.png"/><Relationship Id="rId9" Type="http://schemas.openxmlformats.org/officeDocument/2006/relationships/image" Target="../media/image14.wmf"/><Relationship Id="rId14" Type="http://schemas.openxmlformats.org/officeDocument/2006/relationships/oleObject" Target="../embeddings/oleObject7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13" Type="http://schemas.openxmlformats.org/officeDocument/2006/relationships/oleObject" Target="../embeddings/oleObject9.bin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8.bin"/><Relationship Id="rId12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png"/><Relationship Id="rId11" Type="http://schemas.openxmlformats.org/officeDocument/2006/relationships/image" Target="../media/image24.png"/><Relationship Id="rId5" Type="http://schemas.openxmlformats.org/officeDocument/2006/relationships/image" Target="../media/image7.png"/><Relationship Id="rId10" Type="http://schemas.openxmlformats.org/officeDocument/2006/relationships/image" Target="../media/image23.png"/><Relationship Id="rId4" Type="http://schemas.openxmlformats.org/officeDocument/2006/relationships/image" Target="../media/image21.png"/><Relationship Id="rId9" Type="http://schemas.openxmlformats.org/officeDocument/2006/relationships/image" Target="../media/image22.png"/><Relationship Id="rId14" Type="http://schemas.openxmlformats.org/officeDocument/2006/relationships/image" Target="../media/image20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29.wm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6.wmf"/><Relationship Id="rId12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28.wmf"/><Relationship Id="rId5" Type="http://schemas.openxmlformats.org/officeDocument/2006/relationships/image" Target="../media/image9.png"/><Relationship Id="rId15" Type="http://schemas.openxmlformats.org/officeDocument/2006/relationships/image" Target="../media/image30.wmf"/><Relationship Id="rId10" Type="http://schemas.openxmlformats.org/officeDocument/2006/relationships/oleObject" Target="../embeddings/oleObject12.bin"/><Relationship Id="rId4" Type="http://schemas.openxmlformats.org/officeDocument/2006/relationships/image" Target="../media/image7.png"/><Relationship Id="rId9" Type="http://schemas.openxmlformats.org/officeDocument/2006/relationships/image" Target="../media/image27.wmf"/><Relationship Id="rId14" Type="http://schemas.openxmlformats.org/officeDocument/2006/relationships/oleObject" Target="../embeddings/oleObject14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13" Type="http://schemas.openxmlformats.org/officeDocument/2006/relationships/oleObject" Target="../embeddings/oleObject18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1.wmf"/><Relationship Id="rId12" Type="http://schemas.openxmlformats.org/officeDocument/2006/relationships/image" Target="../media/image3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5.bin"/><Relationship Id="rId11" Type="http://schemas.openxmlformats.org/officeDocument/2006/relationships/oleObject" Target="../embeddings/oleObject17.bin"/><Relationship Id="rId5" Type="http://schemas.openxmlformats.org/officeDocument/2006/relationships/image" Target="../media/image9.png"/><Relationship Id="rId10" Type="http://schemas.openxmlformats.org/officeDocument/2006/relationships/image" Target="../media/image35.png"/><Relationship Id="rId4" Type="http://schemas.openxmlformats.org/officeDocument/2006/relationships/image" Target="../media/image7.png"/><Relationship Id="rId9" Type="http://schemas.openxmlformats.org/officeDocument/2006/relationships/image" Target="../media/image32.wmf"/><Relationship Id="rId14" Type="http://schemas.openxmlformats.org/officeDocument/2006/relationships/image" Target="../media/image34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7.png"/><Relationship Id="rId4" Type="http://schemas.openxmlformats.org/officeDocument/2006/relationships/image" Target="../media/image37.png"/><Relationship Id="rId9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7.png"/><Relationship Id="rId7" Type="http://schemas.openxmlformats.org/officeDocument/2006/relationships/image" Target="../media/image4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9.png"/><Relationship Id="rId10" Type="http://schemas.openxmlformats.org/officeDocument/2006/relationships/image" Target="../media/image46.png"/><Relationship Id="rId4" Type="http://schemas.openxmlformats.org/officeDocument/2006/relationships/image" Target="../media/image41.png"/><Relationship Id="rId9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5845033" y="2453262"/>
            <a:ext cx="4724400" cy="1371599"/>
          </a:xfrm>
          <a:prstGeom prst="roundRect">
            <a:avLst>
              <a:gd name="adj" fmla="val 5195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012" y="2151063"/>
            <a:ext cx="1757346" cy="325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920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46" b="17614"/>
          <a:stretch/>
        </p:blipFill>
        <p:spPr bwMode="auto">
          <a:xfrm>
            <a:off x="6145195" y="2600897"/>
            <a:ext cx="403860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040" y="1534899"/>
            <a:ext cx="5818909" cy="9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178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123930" y="109880"/>
            <a:ext cx="9914082" cy="1752674"/>
          </a:xfrm>
          <a:prstGeom prst="roundRect">
            <a:avLst>
              <a:gd name="adj" fmla="val 5195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sp>
        <p:nvSpPr>
          <p:cNvPr id="8" name="TextBox 7"/>
          <p:cNvSpPr txBox="1"/>
          <p:nvPr/>
        </p:nvSpPr>
        <p:spPr>
          <a:xfrm>
            <a:off x="2208212" y="200583"/>
            <a:ext cx="9677398" cy="1600416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vi-VN" b="1">
                <a:latin typeface="Arial" pitchFamily="34" charset="0"/>
                <a:cs typeface="Arial" pitchFamily="34" charset="0"/>
              </a:rPr>
              <a:t>Cho nửa đường tròn tâm O, đường kính AB và điểm M trên nửa đường tròn đó. Dựng về phía ngoài của tam giác ABM tam giác AMN vuông cân tại M. Chứng minh rằng khi M thay đổi trên nửa đường tròn thì điểm N luôn thuộc một nửa đường tròn cố định.</a:t>
            </a:r>
            <a:endParaRPr lang="vi-VN" sz="25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2" y="138453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79416" y="443253"/>
            <a:ext cx="14533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1.33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7012" y="2362200"/>
            <a:ext cx="6858001" cy="461643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vi-VN" sz="2200" b="1">
                <a:latin typeface="Arial" pitchFamily="34" charset="0"/>
                <a:cs typeface="Arial" pitchFamily="34" charset="0"/>
              </a:rPr>
              <a:t>Trên cạnh AN, lấy điểm C sao cho AC = AM.</a:t>
            </a:r>
            <a:endParaRPr lang="vi-VN" sz="22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363" y="1953124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/>
              <p:cNvSpPr txBox="1"/>
              <p:nvPr/>
            </p:nvSpPr>
            <p:spPr>
              <a:xfrm>
                <a:off x="531812" y="2771194"/>
                <a:ext cx="7619999" cy="859252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vi-VN" sz="2200" b="1" smtClean="0">
                    <a:latin typeface="Arial" pitchFamily="34" charset="0"/>
                    <a:cs typeface="Arial" pitchFamily="34" charset="0"/>
                  </a:rPr>
                  <a:t>Tam giác AMN vuông cân tại </a:t>
                </a:r>
                <a:r>
                  <a:rPr lang="vi-VN" sz="2200" b="1">
                    <a:latin typeface="Arial" pitchFamily="34" charset="0"/>
                    <a:cs typeface="Arial" pitchFamily="34" charset="0"/>
                  </a:rPr>
                  <a:t>M </a:t>
                </a:r>
                <a:r>
                  <a:rPr lang="vi-VN" sz="2200" b="1" smtClean="0">
                    <a:latin typeface="Arial" pitchFamily="34" charset="0"/>
                    <a:cs typeface="Arial" pitchFamily="34" charset="0"/>
                  </a:rPr>
                  <a:t>nên</a:t>
                </a:r>
                <a:r>
                  <a:rPr lang="en-US" sz="2200" b="1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  <m:t>𝑪𝑨𝑴</m:t>
                        </m:r>
                      </m:e>
                    </m:acc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  <m:t>𝑵𝑨𝑴</m:t>
                        </m:r>
                      </m:e>
                    </m:acc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sSup>
                      <m:sSupPr>
                        <m:ctrlP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  <m:t>𝟒𝟓</m:t>
                        </m:r>
                      </m:e>
                      <m:sup>
                        <m: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200" b="1" smtClean="0">
                    <a:latin typeface="Arial" pitchFamily="34" charset="0"/>
                    <a:cs typeface="Arial" pitchFamily="34" charset="0"/>
                  </a:rPr>
                  <a:t> </a:t>
                </a:r>
                <a:br>
                  <a:rPr lang="en-US" sz="2200" b="1" smtClean="0">
                    <a:latin typeface="Arial" pitchFamily="34" charset="0"/>
                    <a:cs typeface="Arial" pitchFamily="34" charset="0"/>
                  </a:rPr>
                </a:br>
                <a:r>
                  <a:rPr lang="en-US" sz="2200" b="1" smtClean="0">
                    <a:latin typeface="Arial" pitchFamily="34" charset="0"/>
                    <a:cs typeface="Arial" pitchFamily="34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𝑨𝑵</m:t>
                    </m:r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</m:ctrlPr>
                      </m:radPr>
                      <m:deg/>
                      <m:e>
                        <m: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e>
                    </m:rad>
                    <m:r>
                      <a:rPr lang="en-US" sz="2200" b="1" i="1">
                        <a:latin typeface="Cambria Math"/>
                        <a:cs typeface="Arial" pitchFamily="34" charset="0"/>
                      </a:rPr>
                      <m:t>𝑨𝑴</m:t>
                    </m:r>
                    <m:r>
                      <a:rPr lang="en-US" sz="2200" b="1" i="1">
                        <a:latin typeface="Cambria Math"/>
                        <a:cs typeface="Arial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200" b="1" i="1">
                            <a:latin typeface="Cambria Math"/>
                            <a:cs typeface="Arial" pitchFamily="34" charset="0"/>
                          </a:rPr>
                        </m:ctrlPr>
                      </m:radPr>
                      <m:deg/>
                      <m:e>
                        <m:r>
                          <a:rPr lang="en-US" sz="2200" b="1" i="1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e>
                    </m:rad>
                    <m:r>
                      <a:rPr lang="en-US" sz="2200" b="1" i="1">
                        <a:latin typeface="Cambria Math"/>
                        <a:cs typeface="Arial" pitchFamily="34" charset="0"/>
                      </a:rPr>
                      <m:t>𝑨</m:t>
                    </m:r>
                  </m:oMath>
                </a14:m>
                <a:r>
                  <a:rPr lang="en-US" sz="2200" b="1" smtClean="0">
                    <a:latin typeface="Arial" pitchFamily="34" charset="0"/>
                    <a:cs typeface="Arial" pitchFamily="34" charset="0"/>
                  </a:rPr>
                  <a:t>C</a:t>
                </a:r>
                <a:endParaRPr lang="vi-VN" sz="22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812" y="2771194"/>
                <a:ext cx="7619999" cy="859252"/>
              </a:xfrm>
              <a:prstGeom prst="rect">
                <a:avLst/>
              </a:prstGeom>
              <a:blipFill rotWithShape="1">
                <a:blip r:embed="rId5"/>
                <a:stretch>
                  <a:fillRect l="-560" t="-1418" r="-5440" b="-9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637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9579" y="2057400"/>
            <a:ext cx="3007066" cy="2936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531811" y="3581400"/>
                <a:ext cx="7619999" cy="811610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en-US" sz="2200" b="1" smtClean="0">
                    <a:latin typeface="Arial" pitchFamily="34" charset="0"/>
                    <a:cs typeface="Arial" pitchFamily="34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𝑨𝑴</m:t>
                    </m:r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𝑨𝑪</m:t>
                    </m:r>
                  </m:oMath>
                </a14:m>
                <a:r>
                  <a:rPr lang="en-US" sz="2200" b="1" smtClean="0">
                    <a:latin typeface="Arial" pitchFamily="34" charset="0"/>
                    <a:cs typeface="Arial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  <m:t>𝑪𝑨𝑴</m:t>
                        </m:r>
                      </m:e>
                    </m:acc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sSup>
                      <m:sSupPr>
                        <m:ctrlP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  <m:t>𝟒𝟓</m:t>
                        </m:r>
                      </m:e>
                      <m:sup>
                        <m: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200" b="1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vi-VN" sz="2200" b="1">
                    <a:latin typeface="Arial" pitchFamily="34" charset="0"/>
                    <a:cs typeface="Arial" pitchFamily="34" charset="0"/>
                  </a:rPr>
                  <a:t>nên ta có phép quay tâm A, góc quay 45° biến điểm M thành điểm C.</a:t>
                </a:r>
                <a:endParaRPr lang="vi-VN" sz="22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811" y="3581400"/>
                <a:ext cx="7619999" cy="811610"/>
              </a:xfrm>
              <a:prstGeom prst="rect">
                <a:avLst/>
              </a:prstGeom>
              <a:blipFill rotWithShape="1">
                <a:blip r:embed="rId7"/>
                <a:stretch>
                  <a:fillRect l="-560" t="-1504" b="-12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539749" y="4386417"/>
                <a:ext cx="7619999" cy="865599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en-US" sz="2200" b="1" smtClean="0">
                    <a:latin typeface="Arial" pitchFamily="34" charset="0"/>
                    <a:cs typeface="Arial" pitchFamily="34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𝑨𝑵</m:t>
                    </m:r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</m:ctrlPr>
                      </m:radPr>
                      <m:deg/>
                      <m:e>
                        <m: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e>
                    </m:rad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𝑨𝑪</m:t>
                    </m:r>
                  </m:oMath>
                </a14:m>
                <a:r>
                  <a:rPr lang="en-US" sz="2200" b="1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vi-VN" sz="2200" b="1">
                    <a:latin typeface="Arial" pitchFamily="34" charset="0"/>
                    <a:cs typeface="Arial" pitchFamily="34" charset="0"/>
                  </a:rPr>
                  <a:t>do đó ta có phép </a:t>
                </a:r>
                <a:r>
                  <a:rPr lang="vi-VN" sz="2200" b="1">
                    <a:latin typeface="Arial" pitchFamily="34" charset="0"/>
                    <a:cs typeface="Arial" pitchFamily="34" charset="0"/>
                  </a:rPr>
                  <a:t>vị </a:t>
                </a:r>
                <a:r>
                  <a:rPr lang="vi-VN" sz="2200" b="1" smtClean="0">
                    <a:latin typeface="Arial" pitchFamily="34" charset="0"/>
                    <a:cs typeface="Arial" pitchFamily="34" charset="0"/>
                  </a:rPr>
                  <a:t>tự</a:t>
                </a:r>
                <a:r>
                  <a:rPr lang="en-US" sz="2200" b="1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  <m:t>𝑽</m:t>
                        </m:r>
                      </m:e>
                      <m:sub>
                        <m: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  <m:t>(</m:t>
                        </m:r>
                        <m: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  <m:t>𝑨</m:t>
                        </m:r>
                        <m: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  <m:t>,</m:t>
                        </m:r>
                        <m:rad>
                          <m:radPr>
                            <m:degHide m:val="on"/>
                            <m:ctrlPr>
                              <a:rPr lang="en-US" sz="2200" b="1" i="1" smtClean="0">
                                <a:latin typeface="Cambria Math"/>
                                <a:cs typeface="Arial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200" b="1" i="1" smtClean="0">
                                <a:latin typeface="Cambria Math"/>
                                <a:cs typeface="Arial" pitchFamily="34" charset="0"/>
                              </a:rPr>
                              <m:t>𝟐</m:t>
                            </m:r>
                          </m:e>
                        </m:rad>
                        <m: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vi-VN" sz="2200" b="1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vi-VN" sz="2200" b="1">
                    <a:latin typeface="Arial" pitchFamily="34" charset="0"/>
                    <a:cs typeface="Arial" pitchFamily="34" charset="0"/>
                  </a:rPr>
                  <a:t>biến điểm C thành điểm N.</a:t>
                </a:r>
                <a:endParaRPr lang="vi-VN" sz="22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749" y="4386417"/>
                <a:ext cx="7619999" cy="865599"/>
              </a:xfrm>
              <a:prstGeom prst="rect">
                <a:avLst/>
              </a:prstGeom>
              <a:blipFill rotWithShape="1">
                <a:blip r:embed="rId8"/>
                <a:stretch>
                  <a:fillRect l="-640" t="-1408" r="-1280" b="-11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539749" y="5218604"/>
                <a:ext cx="11498263" cy="1590350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vi-VN" sz="2200" b="1" smtClean="0">
                    <a:latin typeface="Arial" pitchFamily="34" charset="0"/>
                    <a:cs typeface="Arial" pitchFamily="34" charset="0"/>
                  </a:rPr>
                  <a:t>Như vậy, phép đồng dạng có được bằng cách thực hiện liên tiếp phép quay tâm A, góc quay 45° và phép vị tự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200" b="1" i="1">
                            <a:latin typeface="Cambria Math"/>
                            <a:cs typeface="Arial" pitchFamily="34" charset="0"/>
                          </a:rPr>
                          <m:t>𝑽</m:t>
                        </m:r>
                      </m:e>
                      <m:sub>
                        <m:r>
                          <a:rPr lang="en-US" sz="2200" b="1" i="1">
                            <a:latin typeface="Cambria Math"/>
                            <a:cs typeface="Arial" pitchFamily="34" charset="0"/>
                          </a:rPr>
                          <m:t>(</m:t>
                        </m:r>
                        <m:r>
                          <a:rPr lang="en-US" sz="2200" b="1" i="1">
                            <a:latin typeface="Cambria Math"/>
                            <a:cs typeface="Arial" pitchFamily="34" charset="0"/>
                          </a:rPr>
                          <m:t>𝑨</m:t>
                        </m:r>
                        <m:r>
                          <a:rPr lang="en-US" sz="2200" b="1" i="1">
                            <a:latin typeface="Cambria Math"/>
                            <a:cs typeface="Arial" pitchFamily="34" charset="0"/>
                          </a:rPr>
                          <m:t>,</m:t>
                        </m:r>
                        <m:rad>
                          <m:radPr>
                            <m:degHide m:val="on"/>
                            <m:ctrlPr>
                              <a:rPr lang="en-US" sz="2200" b="1" i="1">
                                <a:latin typeface="Cambria Math"/>
                                <a:cs typeface="Arial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200" b="1" i="1">
                                <a:latin typeface="Cambria Math"/>
                                <a:cs typeface="Arial" pitchFamily="34" charset="0"/>
                              </a:rPr>
                              <m:t>𝟐</m:t>
                            </m:r>
                          </m:e>
                        </m:rad>
                        <m:r>
                          <a:rPr lang="en-US" sz="2200" b="1" i="1">
                            <a:latin typeface="Cambria Math"/>
                            <a:cs typeface="Arial" pitchFamily="34" charset="0"/>
                          </a:rPr>
                          <m:t>)</m:t>
                        </m:r>
                      </m:sub>
                    </m:sSub>
                    <m:r>
                      <a:rPr lang="en-US" sz="2200" b="1" i="1">
                        <a:latin typeface="Cambria Math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vi-VN" sz="2200" b="1">
                    <a:latin typeface="Arial" pitchFamily="34" charset="0"/>
                    <a:cs typeface="Arial" pitchFamily="34" charset="0"/>
                  </a:rPr>
                  <a:t>biến điểm M thành điểm N. Mặt khác, M thuộc nửa đường tròn đường kính AB nên N thuộc nửa đường tròn đường kính AK cố định là ảnh của nửa đường tròn đường kính AB qua phép đồng </a:t>
                </a:r>
                <a:r>
                  <a:rPr lang="vi-VN" sz="2200" b="1">
                    <a:latin typeface="Arial" pitchFamily="34" charset="0"/>
                    <a:cs typeface="Arial" pitchFamily="34" charset="0"/>
                  </a:rPr>
                  <a:t>dạng </a:t>
                </a:r>
                <a:r>
                  <a:rPr lang="en-US" sz="2200" b="1" smtClean="0">
                    <a:latin typeface="Arial" pitchFamily="34" charset="0"/>
                    <a:cs typeface="Arial" pitchFamily="34" charset="0"/>
                  </a:rPr>
                  <a:t>trên với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𝑨𝑲</m:t>
                    </m:r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</m:ctrlPr>
                      </m:radPr>
                      <m:deg/>
                      <m:e>
                        <m: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e>
                    </m:rad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𝑨𝑩</m:t>
                    </m:r>
                  </m:oMath>
                </a14:m>
                <a:endParaRPr lang="vi-VN" sz="22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749" y="5218604"/>
                <a:ext cx="11498263" cy="1590350"/>
              </a:xfrm>
              <a:prstGeom prst="rect">
                <a:avLst/>
              </a:prstGeom>
              <a:blipFill rotWithShape="1">
                <a:blip r:embed="rId9"/>
                <a:stretch>
                  <a:fillRect l="-424" t="-766" r="-159" b="-5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8379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15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123930" y="263538"/>
            <a:ext cx="9914082" cy="1336662"/>
          </a:xfrm>
          <a:prstGeom prst="roundRect">
            <a:avLst>
              <a:gd name="adj" fmla="val 5195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sp>
        <p:nvSpPr>
          <p:cNvPr id="8" name="TextBox 7"/>
          <p:cNvSpPr txBox="1"/>
          <p:nvPr/>
        </p:nvSpPr>
        <p:spPr>
          <a:xfrm>
            <a:off x="2208212" y="412498"/>
            <a:ext cx="9677398" cy="861752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vi-VN" b="1">
                <a:latin typeface="Arial" pitchFamily="34" charset="0"/>
                <a:cs typeface="Arial" pitchFamily="34" charset="0"/>
              </a:rPr>
              <a:t>Bằng quan sát và đo đạc, hãy cho biết hai hình sau (H.1.55) có đồng dạng với nhau hay không.</a:t>
            </a:r>
            <a:endParaRPr lang="vi-VN" sz="25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2" y="138453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79416" y="443253"/>
            <a:ext cx="14533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1.34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30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612" y="381000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73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612" y="1758112"/>
            <a:ext cx="6248400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1751012" y="4267200"/>
            <a:ext cx="6858001" cy="800197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vi-VN" sz="2200" b="1">
                <a:latin typeface="Arial" pitchFamily="34" charset="0"/>
                <a:cs typeface="Arial" pitchFamily="34" charset="0"/>
              </a:rPr>
              <a:t>Thực hiện đo đạc và quan sát, ta nhận thấy hai hình đã cho không đồng dạng với nhau.</a:t>
            </a:r>
            <a:endParaRPr lang="vi-VN" sz="22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91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13"/>
          <p:cNvSpPr/>
          <p:nvPr/>
        </p:nvSpPr>
        <p:spPr>
          <a:xfrm>
            <a:off x="-812588" y="492632"/>
            <a:ext cx="5463146" cy="5892800"/>
          </a:xfrm>
          <a:custGeom>
            <a:avLst/>
            <a:gdLst/>
            <a:ahLst/>
            <a:cxnLst/>
            <a:rect l="l" t="t" r="r" b="b"/>
            <a:pathLst>
              <a:path w="4098427" h="4419600">
                <a:moveTo>
                  <a:pt x="0" y="0"/>
                </a:moveTo>
                <a:lnTo>
                  <a:pt x="4098427" y="0"/>
                </a:lnTo>
                <a:lnTo>
                  <a:pt x="2588032" y="4419600"/>
                </a:lnTo>
                <a:lnTo>
                  <a:pt x="0" y="4419600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45" name="Rectangle 15"/>
          <p:cNvSpPr/>
          <p:nvPr/>
        </p:nvSpPr>
        <p:spPr>
          <a:xfrm rot="1132070">
            <a:off x="3697390" y="-2084"/>
            <a:ext cx="1915577" cy="6882235"/>
          </a:xfrm>
          <a:custGeom>
            <a:avLst/>
            <a:gdLst/>
            <a:ahLst/>
            <a:cxnLst/>
            <a:rect l="l" t="t" r="r" b="b"/>
            <a:pathLst>
              <a:path w="1437057" h="5161676">
                <a:moveTo>
                  <a:pt x="1437057" y="0"/>
                </a:moveTo>
                <a:lnTo>
                  <a:pt x="1437057" y="4670563"/>
                </a:lnTo>
                <a:lnTo>
                  <a:pt x="0" y="5161676"/>
                </a:lnTo>
                <a:lnTo>
                  <a:pt x="0" y="491114"/>
                </a:lnTo>
                <a:close/>
              </a:path>
            </a:pathLst>
          </a:custGeom>
          <a:gradFill>
            <a:gsLst>
              <a:gs pos="0">
                <a:schemeClr val="tx1">
                  <a:alpha val="40000"/>
                </a:schemeClr>
              </a:gs>
              <a:gs pos="100000">
                <a:schemeClr val="bg1">
                  <a:alpha val="3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46" name="Rectangle 15"/>
          <p:cNvSpPr/>
          <p:nvPr/>
        </p:nvSpPr>
        <p:spPr>
          <a:xfrm rot="1132070">
            <a:off x="5733438" y="-2084"/>
            <a:ext cx="1915577" cy="6882235"/>
          </a:xfrm>
          <a:custGeom>
            <a:avLst/>
            <a:gdLst/>
            <a:ahLst/>
            <a:cxnLst/>
            <a:rect l="l" t="t" r="r" b="b"/>
            <a:pathLst>
              <a:path w="1437057" h="5161676">
                <a:moveTo>
                  <a:pt x="1437057" y="0"/>
                </a:moveTo>
                <a:lnTo>
                  <a:pt x="1437057" y="4670563"/>
                </a:lnTo>
                <a:lnTo>
                  <a:pt x="0" y="5161676"/>
                </a:lnTo>
                <a:lnTo>
                  <a:pt x="0" y="491114"/>
                </a:lnTo>
                <a:close/>
              </a:path>
            </a:pathLst>
          </a:custGeom>
          <a:gradFill>
            <a:gsLst>
              <a:gs pos="0">
                <a:schemeClr val="tx1">
                  <a:alpha val="20000"/>
                </a:schemeClr>
              </a:gs>
              <a:gs pos="100000">
                <a:schemeClr val="bg1">
                  <a:alpha val="3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304067" y="4267200"/>
            <a:ext cx="812588" cy="812800"/>
          </a:xfrm>
          <a:prstGeom prst="rect">
            <a:avLst/>
          </a:prstGeom>
          <a:noFill/>
          <a:ln w="50800">
            <a:solidFill>
              <a:schemeClr val="bg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116656" y="4013200"/>
            <a:ext cx="0" cy="5080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6200000">
            <a:off x="9116656" y="4013268"/>
            <a:ext cx="0" cy="50786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3" t="17982" r="12601" b="22046"/>
          <a:stretch/>
        </p:blipFill>
        <p:spPr bwMode="auto">
          <a:xfrm>
            <a:off x="1167199" y="869115"/>
            <a:ext cx="1660188" cy="297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1" t="11198" r="6916" b="28723"/>
          <a:stretch/>
        </p:blipFill>
        <p:spPr bwMode="auto">
          <a:xfrm>
            <a:off x="1115994" y="1219200"/>
            <a:ext cx="2507896" cy="333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5" t="19121" r="17589" b="20906"/>
          <a:stretch/>
        </p:blipFill>
        <p:spPr bwMode="auto">
          <a:xfrm>
            <a:off x="990697" y="1018100"/>
            <a:ext cx="542890" cy="349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324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6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6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123930" y="109880"/>
            <a:ext cx="9837881" cy="2000384"/>
          </a:xfrm>
          <a:prstGeom prst="roundRect">
            <a:avLst>
              <a:gd name="adj" fmla="val 5195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sp>
        <p:nvSpPr>
          <p:cNvPr id="8" name="TextBox 7"/>
          <p:cNvSpPr txBox="1"/>
          <p:nvPr/>
        </p:nvSpPr>
        <p:spPr>
          <a:xfrm>
            <a:off x="2208212" y="140516"/>
            <a:ext cx="9829799" cy="1969748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vi-VN" b="1">
                <a:latin typeface="Arial" pitchFamily="34" charset="0"/>
                <a:cs typeface="Arial" pitchFamily="34" charset="0"/>
              </a:rPr>
              <a:t>Trong mặt phẳng tọa độ Oxy, cho đường thẳng ∆: 2x – y – 1 = 0 và hai điểm A(– 1; 2), B(– 3; </a:t>
            </a:r>
            <a:r>
              <a:rPr lang="vi-VN" b="1">
                <a:latin typeface="Arial" pitchFamily="34" charset="0"/>
                <a:cs typeface="Arial" pitchFamily="34" charset="0"/>
              </a:rPr>
              <a:t>4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).</a:t>
            </a:r>
            <a:endParaRPr lang="en-US" b="1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AutoNum type="alphaLcParenR"/>
            </a:pPr>
            <a:r>
              <a:rPr lang="vi-VN" b="1" smtClean="0">
                <a:latin typeface="Arial" pitchFamily="34" charset="0"/>
                <a:cs typeface="Arial" pitchFamily="34" charset="0"/>
              </a:rPr>
              <a:t>Tìm </a:t>
            </a:r>
            <a:r>
              <a:rPr lang="vi-VN" b="1">
                <a:latin typeface="Arial" pitchFamily="34" charset="0"/>
                <a:cs typeface="Arial" pitchFamily="34" charset="0"/>
              </a:rPr>
              <a:t>tọa độ điểm A' là ảnh của điểm A qua phép đối xứng </a:t>
            </a:r>
            <a:r>
              <a:rPr lang="vi-VN" b="1">
                <a:latin typeface="Arial" pitchFamily="34" charset="0"/>
                <a:cs typeface="Arial" pitchFamily="34" charset="0"/>
              </a:rPr>
              <a:t>trục 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∆</a:t>
            </a:r>
            <a:endParaRPr lang="en-US" b="1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AutoNum type="alphaLcParenR"/>
            </a:pPr>
            <a:r>
              <a:rPr lang="vi-VN" b="1" smtClean="0">
                <a:latin typeface="Arial" pitchFamily="34" charset="0"/>
                <a:cs typeface="Arial" pitchFamily="34" charset="0"/>
              </a:rPr>
              <a:t>Xác </a:t>
            </a:r>
            <a:r>
              <a:rPr lang="vi-VN" b="1">
                <a:latin typeface="Arial" pitchFamily="34" charset="0"/>
                <a:cs typeface="Arial" pitchFamily="34" charset="0"/>
              </a:rPr>
              <a:t>định điểm M thuộc đường thẳng ∆ sao cho MA + MB đạt giá trị nhỏ nhất.</a:t>
            </a: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2" y="138453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79416" y="443253"/>
            <a:ext cx="14533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1.27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/>
              <p:cNvSpPr txBox="1"/>
              <p:nvPr/>
            </p:nvSpPr>
            <p:spPr>
              <a:xfrm>
                <a:off x="1674812" y="2457450"/>
                <a:ext cx="9756513" cy="503001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en-US" sz="2200" b="1">
                    <a:latin typeface="Arial" pitchFamily="34" charset="0"/>
                    <a:cs typeface="Arial" pitchFamily="34" charset="0"/>
                  </a:rPr>
                  <a:t>a</a:t>
                </a:r>
                <a:r>
                  <a:rPr lang="en-US" sz="2200" b="1" smtClean="0">
                    <a:latin typeface="Arial" pitchFamily="34" charset="0"/>
                    <a:cs typeface="Arial" pitchFamily="34" charset="0"/>
                  </a:rPr>
                  <a:t>. Ta có :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𝟐</m:t>
                    </m:r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 . (– </m:t>
                    </m:r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𝟏</m:t>
                    </m:r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)–</m:t>
                    </m:r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𝟐</m:t>
                    </m:r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 –</m:t>
                    </m:r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𝟏</m:t>
                    </m:r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= –</m:t>
                    </m:r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𝟓</m:t>
                    </m:r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≠</m:t>
                    </m:r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𝟎</m:t>
                    </m:r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en-US" sz="2200" b="1">
                    <a:latin typeface="Arial" pitchFamily="34" charset="0"/>
                    <a:cs typeface="Arial" pitchFamily="34" charset="0"/>
                  </a:rPr>
                  <a:t>nên A(– 1; 2) không thuộc ∆.</a:t>
                </a:r>
                <a:endParaRPr lang="vi-VN" sz="22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4812" y="2457450"/>
                <a:ext cx="9756513" cy="503001"/>
              </a:xfrm>
              <a:prstGeom prst="rect">
                <a:avLst/>
              </a:prstGeom>
              <a:blipFill rotWithShape="1">
                <a:blip r:embed="rId5"/>
                <a:stretch>
                  <a:fillRect l="-500" b="-20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Picture 4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396" y="2189208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7410011"/>
              </p:ext>
            </p:extLst>
          </p:nvPr>
        </p:nvGraphicFramePr>
        <p:xfrm>
          <a:off x="7313613" y="4248080"/>
          <a:ext cx="3041650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026" name="Equation" r:id="rId7" imgW="1562040" imgH="203040" progId="Equation.DSMT4">
                  <p:embed/>
                </p:oleObj>
              </mc:Choice>
              <mc:Fallback>
                <p:oleObj name="Equation" r:id="rId7" imgW="15620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3613" y="4248080"/>
                        <a:ext cx="3041650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1982525" y="2920325"/>
            <a:ext cx="9448799" cy="461643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vi-VN" sz="2200" b="1">
                <a:latin typeface="Arial" pitchFamily="34" charset="0"/>
                <a:cs typeface="Arial" pitchFamily="34" charset="0"/>
              </a:rPr>
              <a:t>Gọi H là chân đường vuông góc hạ từ A xuống ∆.</a:t>
            </a:r>
            <a:endParaRPr lang="vi-VN" sz="2200" b="1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/>
              <p:cNvSpPr txBox="1"/>
              <p:nvPr/>
            </p:nvSpPr>
            <p:spPr>
              <a:xfrm>
                <a:off x="1982526" y="3341842"/>
                <a:ext cx="9448799" cy="842324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pt-BR" sz="2200" b="1" smtClean="0">
                    <a:latin typeface="Arial" pitchFamily="34" charset="0"/>
                    <a:cs typeface="Arial" pitchFamily="34" charset="0"/>
                  </a:rPr>
                  <a:t>Vì H thuộc ∆ nên </a:t>
                </a:r>
                <a14:m>
                  <m:oMath xmlns:m="http://schemas.openxmlformats.org/officeDocument/2006/math">
                    <m:r>
                      <a:rPr lang="pt-BR" sz="2200" b="1" i="1" smtClean="0">
                        <a:latin typeface="Cambria Math"/>
                        <a:cs typeface="Arial" pitchFamily="34" charset="0"/>
                      </a:rPr>
                      <m:t>𝑯</m:t>
                    </m:r>
                    <m:r>
                      <a:rPr lang="pt-BR" sz="2200" b="1" i="1" smtClean="0"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a:rPr lang="pt-BR" sz="2200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pt-BR" sz="2200" b="1" i="1" smtClean="0">
                        <a:latin typeface="Cambria Math"/>
                        <a:cs typeface="Arial" pitchFamily="34" charset="0"/>
                      </a:rPr>
                      <m:t>;</m:t>
                    </m:r>
                    <m:r>
                      <a:rPr lang="pt-BR" sz="2200" b="1" i="1" smtClean="0">
                        <a:latin typeface="Cambria Math"/>
                        <a:cs typeface="Arial" pitchFamily="34" charset="0"/>
                      </a:rPr>
                      <m:t>𝟐</m:t>
                    </m:r>
                    <m:r>
                      <a:rPr lang="pt-BR" sz="2200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pt-BR" sz="2200" b="1" i="1" smtClean="0">
                        <a:latin typeface="Cambria Math"/>
                        <a:cs typeface="Arial" pitchFamily="34" charset="0"/>
                      </a:rPr>
                      <m:t> –</m:t>
                    </m:r>
                    <m:r>
                      <a:rPr lang="pt-BR" sz="2200" b="1" i="1" smtClean="0">
                        <a:latin typeface="Cambria Math"/>
                        <a:cs typeface="Arial" pitchFamily="34" charset="0"/>
                      </a:rPr>
                      <m:t>𝟏</m:t>
                    </m:r>
                    <m:r>
                      <a:rPr lang="pt-BR" sz="2200" b="1" i="1" smtClean="0">
                        <a:latin typeface="Cambria Math"/>
                        <a:cs typeface="Arial" pitchFamily="34" charset="0"/>
                      </a:rPr>
                      <m:t>). </m:t>
                    </m:r>
                  </m:oMath>
                </a14:m>
                <a:r>
                  <a:rPr lang="pt-BR" sz="2200" b="1">
                    <a:latin typeface="Arial" pitchFamily="34" charset="0"/>
                    <a:cs typeface="Arial" pitchFamily="34" charset="0"/>
                  </a:rPr>
                  <a:t>Ta </a:t>
                </a:r>
                <a:r>
                  <a:rPr lang="pt-BR" sz="2200" b="1">
                    <a:latin typeface="Arial" pitchFamily="34" charset="0"/>
                    <a:cs typeface="Arial" pitchFamily="34" charset="0"/>
                  </a:rPr>
                  <a:t>có</a:t>
                </a:r>
                <a:r>
                  <a:rPr lang="pt-BR" sz="2200" b="1" smtClean="0">
                    <a:latin typeface="Arial" pitchFamily="34" charset="0"/>
                    <a:cs typeface="Arial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sz="2200" b="1" i="1" smtClean="0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  <m:t>𝑨𝑯</m:t>
                        </m:r>
                      </m:e>
                    </m:acc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=(</m:t>
                    </m:r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𝟏</m:t>
                    </m:r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;</m:t>
                    </m:r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𝟐</m:t>
                    </m:r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−</m:t>
                    </m:r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𝟑</m:t>
                    </m:r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en-US" sz="2200" b="1" smtClean="0">
                    <a:latin typeface="Arial" pitchFamily="34" charset="0"/>
                    <a:cs typeface="Arial" pitchFamily="34" charset="0"/>
                  </a:rPr>
                  <a:t>, v</a:t>
                </a:r>
                <a:r>
                  <a:rPr lang="vi-VN" sz="2200" b="1" smtClean="0">
                    <a:latin typeface="Arial" pitchFamily="34" charset="0"/>
                    <a:cs typeface="Arial" pitchFamily="34" charset="0"/>
                  </a:rPr>
                  <a:t>ectơ</a:t>
                </a:r>
                <a:r>
                  <a:rPr lang="en-US" sz="2200" b="1" smtClean="0">
                    <a:latin typeface="Arial" pitchFamily="34" charset="0"/>
                    <a:cs typeface="Arial" pitchFamily="34" charset="0"/>
                  </a:rPr>
                  <a:t> chỉ phương của </a:t>
                </a:r>
                <a:r>
                  <a:rPr lang="pt-BR" sz="2200" b="1">
                    <a:latin typeface="Arial" pitchFamily="34" charset="0"/>
                    <a:cs typeface="Arial" pitchFamily="34" charset="0"/>
                  </a:rPr>
                  <a:t>∆</a:t>
                </a:r>
                <a:r>
                  <a:rPr lang="en-US" sz="2200" b="1" smtClean="0">
                    <a:latin typeface="Arial" pitchFamily="34" charset="0"/>
                    <a:cs typeface="Arial" pitchFamily="34" charset="0"/>
                  </a:rPr>
                  <a:t> là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200" b="1" i="1" smtClean="0"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sz="2200" b="1" i="1" smtClean="0">
                                <a:latin typeface="Cambria Math"/>
                                <a:cs typeface="Arial" pitchFamily="34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2200" b="1" i="1" smtClean="0"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  <m:t>∆</m:t>
                            </m:r>
                          </m:sub>
                        </m:sSub>
                      </m:e>
                    </m:acc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=(</m:t>
                    </m:r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𝟏</m:t>
                    </m:r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;</m:t>
                    </m:r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𝟐</m:t>
                    </m:r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)</m:t>
                    </m:r>
                  </m:oMath>
                </a14:m>
                <a:endParaRPr lang="vi-VN" sz="22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2526" y="3341842"/>
                <a:ext cx="9448799" cy="842324"/>
              </a:xfrm>
              <a:prstGeom prst="rect">
                <a:avLst/>
              </a:prstGeom>
              <a:blipFill rotWithShape="1">
                <a:blip r:embed="rId9"/>
                <a:stretch>
                  <a:fillRect l="-452" b="-12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/>
              <p:cNvSpPr txBox="1"/>
              <p:nvPr/>
            </p:nvSpPr>
            <p:spPr>
              <a:xfrm>
                <a:off x="1982525" y="4144040"/>
                <a:ext cx="5331088" cy="503770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pt-BR" sz="2200" b="1" smtClean="0">
                    <a:latin typeface="Arial" pitchFamily="34" charset="0"/>
                    <a:cs typeface="Arial" pitchFamily="34" charset="0"/>
                  </a:rPr>
                  <a:t>Vì AH vuông góc </a:t>
                </a:r>
                <a:r>
                  <a:rPr lang="pt-BR" sz="2200" b="1" smtClean="0">
                    <a:latin typeface="Arial" pitchFamily="34" charset="0"/>
                    <a:cs typeface="Arial" pitchFamily="34" charset="0"/>
                  </a:rPr>
                  <a:t>với ∆ nên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sz="2200" b="1" i="1" smtClean="0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  <m:t>𝑨𝑯</m:t>
                        </m:r>
                      </m:e>
                    </m:acc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2200" b="1" i="1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200" b="1" i="1"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sz="2200" b="1" i="1">
                                <a:latin typeface="Cambria Math"/>
                                <a:cs typeface="Arial" pitchFamily="34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2200" b="1" i="1"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  <m:t>∆</m:t>
                            </m:r>
                          </m:sub>
                        </m:sSub>
                      </m:e>
                    </m:acc>
                    <m:r>
                      <a:rPr lang="en-US" sz="2200" b="1" i="1" smtClean="0">
                        <a:latin typeface="Cambria Math"/>
                        <a:ea typeface="Cambria Math"/>
                        <a:cs typeface="Arial" pitchFamily="34" charset="0"/>
                      </a:rPr>
                      <m:t>=</m:t>
                    </m:r>
                    <m:r>
                      <a:rPr lang="en-US" sz="2200" b="1" i="1" smtClean="0">
                        <a:latin typeface="Cambria Math"/>
                        <a:ea typeface="Cambria Math"/>
                        <a:cs typeface="Arial" pitchFamily="34" charset="0"/>
                      </a:rPr>
                      <m:t>𝟎</m:t>
                    </m:r>
                  </m:oMath>
                </a14:m>
                <a:endParaRPr lang="vi-VN" sz="22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2525" y="4144040"/>
                <a:ext cx="5331088" cy="503770"/>
              </a:xfrm>
              <a:prstGeom prst="rect">
                <a:avLst/>
              </a:prstGeom>
              <a:blipFill rotWithShape="1">
                <a:blip r:embed="rId10"/>
                <a:stretch>
                  <a:fillRect l="-800" b="-20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/>
              <p:cNvSpPr txBox="1"/>
              <p:nvPr/>
            </p:nvSpPr>
            <p:spPr>
              <a:xfrm>
                <a:off x="1982527" y="4607684"/>
                <a:ext cx="4873886" cy="461643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vi-VN" sz="2200" b="1">
                    <a:latin typeface="Arial" pitchFamily="34" charset="0"/>
                    <a:cs typeface="Arial" pitchFamily="34" charset="0"/>
                  </a:rPr>
                  <a:t>Từ đó suy ra </a:t>
                </a:r>
                <a14:m>
                  <m:oMath xmlns:m="http://schemas.openxmlformats.org/officeDocument/2006/math"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𝟏</m:t>
                    </m:r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vi-VN" sz="2200" b="1">
                    <a:latin typeface="Arial" pitchFamily="34" charset="0"/>
                    <a:cs typeface="Arial" pitchFamily="34" charset="0"/>
                  </a:rPr>
                  <a:t>nên </a:t>
                </a:r>
                <a:r>
                  <a:rPr lang="vi-VN" sz="2200" b="1">
                    <a:solidFill>
                      <a:schemeClr val="accent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H(1; 1).</a:t>
                </a:r>
                <a:endParaRPr lang="vi-VN" sz="2200" b="1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2527" y="4607684"/>
                <a:ext cx="4873886" cy="461643"/>
              </a:xfrm>
              <a:prstGeom prst="rect">
                <a:avLst/>
              </a:prstGeom>
              <a:blipFill rotWithShape="1">
                <a:blip r:embed="rId11"/>
                <a:stretch>
                  <a:fillRect l="-875" t="-3947" b="-22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/>
          <p:cNvSpPr txBox="1"/>
          <p:nvPr/>
        </p:nvSpPr>
        <p:spPr>
          <a:xfrm>
            <a:off x="1982523" y="5029200"/>
            <a:ext cx="9448799" cy="800197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vi-VN" sz="2200" b="1">
                <a:latin typeface="Arial" pitchFamily="34" charset="0"/>
                <a:cs typeface="Arial" pitchFamily="34" charset="0"/>
              </a:rPr>
              <a:t>Vì A' là ảnh của điểm A qua phép đối xứng trục ∆ nên AA' vuông góc với ∆ tại H và H là trung điểm của AA'.</a:t>
            </a:r>
            <a:endParaRPr lang="vi-VN" sz="2200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0815398"/>
              </p:ext>
            </p:extLst>
          </p:nvPr>
        </p:nvGraphicFramePr>
        <p:xfrm>
          <a:off x="2473325" y="5791200"/>
          <a:ext cx="4154487" cy="989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027" name="Equation" r:id="rId12" imgW="2133360" imgH="507960" progId="Equation.DSMT4">
                  <p:embed/>
                </p:oleObj>
              </mc:Choice>
              <mc:Fallback>
                <p:oleObj name="Equation" r:id="rId12" imgW="213336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3325" y="5791200"/>
                        <a:ext cx="4154487" cy="989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6873876" y="6096000"/>
            <a:ext cx="1963736" cy="461643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vi-VN" sz="2200" b="1">
                <a:latin typeface="Arial" pitchFamily="34" charset="0"/>
                <a:cs typeface="Arial" pitchFamily="34" charset="0"/>
              </a:rPr>
              <a:t>Vậy </a:t>
            </a:r>
            <a:r>
              <a:rPr lang="vi-VN" sz="2200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A'(3; 0).</a:t>
            </a:r>
            <a:endParaRPr lang="vi-VN" sz="2200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659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4" grpId="0"/>
      <p:bldP spid="29" grpId="0"/>
      <p:bldP spid="31" grpId="0"/>
      <p:bldP spid="37" grpId="0"/>
      <p:bldP spid="38" grpId="0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123930" y="109880"/>
            <a:ext cx="9837881" cy="2000384"/>
          </a:xfrm>
          <a:prstGeom prst="roundRect">
            <a:avLst>
              <a:gd name="adj" fmla="val 5195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sp>
        <p:nvSpPr>
          <p:cNvPr id="8" name="TextBox 7"/>
          <p:cNvSpPr txBox="1"/>
          <p:nvPr/>
        </p:nvSpPr>
        <p:spPr>
          <a:xfrm>
            <a:off x="2208212" y="140516"/>
            <a:ext cx="9829799" cy="1969748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vi-VN" b="1">
                <a:latin typeface="Arial" pitchFamily="34" charset="0"/>
                <a:cs typeface="Arial" pitchFamily="34" charset="0"/>
              </a:rPr>
              <a:t>Trong mặt phẳng tọa độ Oxy, cho đường thẳng ∆: 2x – y – 1 = 0 và hai điểm A(– 1; 2), B(– 3; </a:t>
            </a:r>
            <a:r>
              <a:rPr lang="vi-VN" b="1">
                <a:latin typeface="Arial" pitchFamily="34" charset="0"/>
                <a:cs typeface="Arial" pitchFamily="34" charset="0"/>
              </a:rPr>
              <a:t>4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).</a:t>
            </a:r>
            <a:endParaRPr lang="en-US" b="1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AutoNum type="alphaLcParenR"/>
            </a:pPr>
            <a:r>
              <a:rPr lang="vi-VN" b="1" smtClean="0">
                <a:latin typeface="Arial" pitchFamily="34" charset="0"/>
                <a:cs typeface="Arial" pitchFamily="34" charset="0"/>
              </a:rPr>
              <a:t>Tìm </a:t>
            </a:r>
            <a:r>
              <a:rPr lang="vi-VN" b="1">
                <a:latin typeface="Arial" pitchFamily="34" charset="0"/>
                <a:cs typeface="Arial" pitchFamily="34" charset="0"/>
              </a:rPr>
              <a:t>tọa độ điểm A' là ảnh của điểm A qua phép đối xứng </a:t>
            </a:r>
            <a:r>
              <a:rPr lang="vi-VN" b="1">
                <a:latin typeface="Arial" pitchFamily="34" charset="0"/>
                <a:cs typeface="Arial" pitchFamily="34" charset="0"/>
              </a:rPr>
              <a:t>trục 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∆</a:t>
            </a:r>
            <a:endParaRPr lang="en-US" b="1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AutoNum type="alphaLcParenR"/>
            </a:pPr>
            <a:r>
              <a:rPr lang="vi-VN" b="1" smtClean="0">
                <a:latin typeface="Arial" pitchFamily="34" charset="0"/>
                <a:cs typeface="Arial" pitchFamily="34" charset="0"/>
              </a:rPr>
              <a:t>Xác </a:t>
            </a:r>
            <a:r>
              <a:rPr lang="vi-VN" b="1">
                <a:latin typeface="Arial" pitchFamily="34" charset="0"/>
                <a:cs typeface="Arial" pitchFamily="34" charset="0"/>
              </a:rPr>
              <a:t>định điểm M thuộc đường thẳng ∆ sao cho MA + MB đạt giá trị nhỏ nhất.</a:t>
            </a: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2" y="138453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79416" y="443253"/>
            <a:ext cx="14533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1.27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32763" y="2286000"/>
            <a:ext cx="10356061" cy="800197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sz="2200" b="1" smtClean="0">
                <a:latin typeface="Arial" pitchFamily="34" charset="0"/>
                <a:cs typeface="Arial" pitchFamily="34" charset="0"/>
              </a:rPr>
              <a:t>b. </a:t>
            </a:r>
            <a:r>
              <a:rPr lang="vi-VN" sz="2200" b="1" smtClean="0">
                <a:latin typeface="Arial" pitchFamily="34" charset="0"/>
                <a:cs typeface="Arial" pitchFamily="34" charset="0"/>
              </a:rPr>
              <a:t>Ta </a:t>
            </a:r>
            <a:r>
              <a:rPr lang="vi-VN" sz="2200" b="1">
                <a:latin typeface="Arial" pitchFamily="34" charset="0"/>
                <a:cs typeface="Arial" pitchFamily="34" charset="0"/>
              </a:rPr>
              <a:t>có: 2 . (– 3) – 4 – 1 = </a:t>
            </a:r>
            <a:r>
              <a:rPr lang="vi-VN" sz="2200" b="1">
                <a:latin typeface="Arial" pitchFamily="34" charset="0"/>
                <a:cs typeface="Arial" pitchFamily="34" charset="0"/>
              </a:rPr>
              <a:t>– </a:t>
            </a:r>
            <a:r>
              <a:rPr lang="vi-VN" sz="2200" b="1" smtClean="0">
                <a:latin typeface="Arial" pitchFamily="34" charset="0"/>
                <a:cs typeface="Arial" pitchFamily="34" charset="0"/>
              </a:rPr>
              <a:t>11</a:t>
            </a:r>
            <a:r>
              <a:rPr lang="en-US" sz="2200" b="1" smtClean="0">
                <a:latin typeface="Arial" pitchFamily="34" charset="0"/>
                <a:cs typeface="Arial" pitchFamily="34" charset="0"/>
              </a:rPr>
              <a:t>  </a:t>
            </a:r>
            <a:r>
              <a:rPr lang="vi-VN" sz="2200" b="1" smtClean="0">
                <a:latin typeface="Arial" pitchFamily="34" charset="0"/>
                <a:cs typeface="Arial" pitchFamily="34" charset="0"/>
              </a:rPr>
              <a:t>; </a:t>
            </a:r>
            <a:r>
              <a:rPr lang="vi-VN" sz="2200" b="1">
                <a:latin typeface="Arial" pitchFamily="34" charset="0"/>
                <a:cs typeface="Arial" pitchFamily="34" charset="0"/>
              </a:rPr>
              <a:t>2 . (– 1) – 2 – 1 = – 5 và (– 11) . (– 5) = 55 &gt; </a:t>
            </a:r>
            <a:r>
              <a:rPr lang="vi-VN" sz="2200" b="1">
                <a:latin typeface="Arial" pitchFamily="34" charset="0"/>
                <a:cs typeface="Arial" pitchFamily="34" charset="0"/>
              </a:rPr>
              <a:t>0 </a:t>
            </a:r>
            <a:r>
              <a:rPr lang="en-US" sz="2200" b="1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200" b="1" smtClean="0">
                <a:latin typeface="Arial" pitchFamily="34" charset="0"/>
                <a:cs typeface="Arial" pitchFamily="34" charset="0"/>
              </a:rPr>
            </a:br>
            <a:r>
              <a:rPr lang="en-US" sz="2200" b="1" smtClean="0">
                <a:latin typeface="Arial" pitchFamily="34" charset="0"/>
                <a:cs typeface="Arial" pitchFamily="34" charset="0"/>
              </a:rPr>
              <a:t>     </a:t>
            </a:r>
            <a:r>
              <a:rPr lang="vi-VN" sz="2200" b="1" smtClean="0">
                <a:latin typeface="Arial" pitchFamily="34" charset="0"/>
                <a:cs typeface="Arial" pitchFamily="34" charset="0"/>
              </a:rPr>
              <a:t>nên </a:t>
            </a:r>
            <a:r>
              <a:rPr lang="vi-VN" sz="2200" b="1">
                <a:latin typeface="Arial" pitchFamily="34" charset="0"/>
                <a:cs typeface="Arial" pitchFamily="34" charset="0"/>
              </a:rPr>
              <a:t>hai điểm A và B nằm về một phía của đường thẳng ∆.</a:t>
            </a:r>
            <a:endParaRPr lang="vi-VN" sz="2200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2031063"/>
              </p:ext>
            </p:extLst>
          </p:nvPr>
        </p:nvGraphicFramePr>
        <p:xfrm>
          <a:off x="4210764" y="4724400"/>
          <a:ext cx="2883058" cy="4348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277" name="Equation" r:id="rId5" imgW="1346040" imgH="203040" progId="Equation.DSMT4">
                  <p:embed/>
                </p:oleObj>
              </mc:Choice>
              <mc:Fallback>
                <p:oleObj name="Equation" r:id="rId5" imgW="13460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0764" y="4724400"/>
                        <a:ext cx="2883058" cy="4348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2213764" y="3124200"/>
            <a:ext cx="8305796" cy="800197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vi-VN" sz="2200" b="1">
                <a:latin typeface="Arial" pitchFamily="34" charset="0"/>
                <a:cs typeface="Arial" pitchFamily="34" charset="0"/>
              </a:rPr>
              <a:t>Do đó, MA + MB = MA' + MB đạt giá trị nhỏ nhất khi M là giao điểm của A'B và ∆.</a:t>
            </a:r>
            <a:endParaRPr lang="vi-VN" sz="2200" b="1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2213764" y="3886200"/>
                <a:ext cx="8305796" cy="869318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en-US" sz="2200" b="1" smtClean="0">
                    <a:latin typeface="Arial" pitchFamily="34" charset="0"/>
                    <a:cs typeface="Arial" pitchFamily="34" charset="0"/>
                  </a:rPr>
                  <a:t>Ta có 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  <m:t>𝑨</m:t>
                        </m:r>
                        <m: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  <m:t>′</m:t>
                        </m:r>
                        <m: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  <m:t>𝑩</m:t>
                        </m:r>
                      </m:e>
                    </m:acc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=(−</m:t>
                    </m:r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𝟔</m:t>
                    </m:r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;</m:t>
                    </m:r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𝟒</m:t>
                    </m:r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en-US" sz="2200" b="1" smtClean="0">
                    <a:latin typeface="Arial" pitchFamily="34" charset="0"/>
                    <a:cs typeface="Arial" pitchFamily="34" charset="0"/>
                  </a:rPr>
                  <a:t>, suy ra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200" b="1" i="1" smtClean="0"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sz="2200" b="1" i="1" smtClean="0">
                                <a:latin typeface="Cambria Math"/>
                                <a:cs typeface="Arial" pitchFamily="34" charset="0"/>
                              </a:rPr>
                              <m:t>𝒏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2200" b="1" i="1" smtClean="0">
                                    <a:latin typeface="Cambria Math"/>
                                    <a:cs typeface="Arial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b="1" i="1" smtClean="0">
                                    <a:latin typeface="Cambria Math"/>
                                    <a:cs typeface="Arial" pitchFamily="34" charset="0"/>
                                  </a:rPr>
                                  <m:t>𝑨</m:t>
                                </m:r>
                              </m:e>
                              <m:sup>
                                <m:r>
                                  <a:rPr lang="en-US" sz="2200" b="1" i="1" smtClean="0">
                                    <a:latin typeface="Cambria Math"/>
                                    <a:cs typeface="Arial" pitchFamily="34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2200" b="1" i="1" smtClean="0">
                                <a:latin typeface="Cambria Math"/>
                                <a:cs typeface="Arial" pitchFamily="34" charset="0"/>
                              </a:rPr>
                              <m:t>𝑩</m:t>
                            </m:r>
                          </m:sub>
                        </m:sSub>
                      </m:e>
                    </m:acc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=(</m:t>
                    </m:r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𝟐</m:t>
                    </m:r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;</m:t>
                    </m:r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𝟑</m:t>
                    </m:r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en-US" sz="2200" b="1" smtClean="0">
                    <a:latin typeface="Arial" pitchFamily="34" charset="0"/>
                    <a:cs typeface="Arial" pitchFamily="34" charset="0"/>
                  </a:rPr>
                  <a:t> là v</a:t>
                </a:r>
                <a:r>
                  <a:rPr lang="vi-VN" sz="2200" b="1" smtClean="0">
                    <a:latin typeface="Arial" pitchFamily="34" charset="0"/>
                    <a:cs typeface="Arial" pitchFamily="34" charset="0"/>
                  </a:rPr>
                  <a:t>ectơ pháp tuyến</a:t>
                </a:r>
                <a:r>
                  <a:rPr lang="en-US" sz="2200" b="1" smtClean="0">
                    <a:latin typeface="Arial" pitchFamily="34" charset="0"/>
                    <a:cs typeface="Arial" pitchFamily="34" charset="0"/>
                  </a:rPr>
                  <a:t> của A’B. P</a:t>
                </a:r>
                <a:r>
                  <a:rPr lang="vi-VN" sz="2200" b="1" smtClean="0">
                    <a:latin typeface="Arial" pitchFamily="34" charset="0"/>
                    <a:cs typeface="Arial" pitchFamily="34" charset="0"/>
                  </a:rPr>
                  <a:t>hương trình</a:t>
                </a:r>
                <a:r>
                  <a:rPr lang="en-US" sz="2200" b="1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vi-VN" sz="2200" b="1" smtClean="0">
                    <a:latin typeface="Arial" pitchFamily="34" charset="0"/>
                    <a:cs typeface="Arial" pitchFamily="34" charset="0"/>
                  </a:rPr>
                  <a:t>đường thẳng</a:t>
                </a:r>
                <a:r>
                  <a:rPr lang="en-US" sz="2200" b="1" smtClean="0">
                    <a:latin typeface="Arial" pitchFamily="34" charset="0"/>
                    <a:cs typeface="Arial" pitchFamily="34" charset="0"/>
                  </a:rPr>
                  <a:t> A’B là :</a:t>
                </a:r>
                <a:endParaRPr lang="vi-VN" sz="22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3764" y="3886200"/>
                <a:ext cx="8305796" cy="869318"/>
              </a:xfrm>
              <a:prstGeom prst="rect">
                <a:avLst/>
              </a:prstGeom>
              <a:blipFill rotWithShape="1">
                <a:blip r:embed="rId7"/>
                <a:stretch>
                  <a:fillRect l="-514" r="-514" b="-119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6218283"/>
              </p:ext>
            </p:extLst>
          </p:nvPr>
        </p:nvGraphicFramePr>
        <p:xfrm>
          <a:off x="7504111" y="4753690"/>
          <a:ext cx="2420938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278" name="Equation" r:id="rId8" imgW="1130040" imgH="203040" progId="Equation.DSMT4">
                  <p:embed/>
                </p:oleObj>
              </mc:Choice>
              <mc:Fallback>
                <p:oleObj name="Equation" r:id="rId8" imgW="11300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4111" y="4753690"/>
                        <a:ext cx="2420938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2213764" y="5121401"/>
            <a:ext cx="9367048" cy="461643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vi-VN" sz="2200" b="1">
                <a:latin typeface="Arial" pitchFamily="34" charset="0"/>
                <a:cs typeface="Arial" pitchFamily="34" charset="0"/>
              </a:rPr>
              <a:t>Tọa độ giao điểm M của A'B và ∆ là nghiệm của hệ phương trình</a:t>
            </a:r>
            <a:endParaRPr lang="vi-VN" sz="2200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4647624"/>
              </p:ext>
            </p:extLst>
          </p:nvPr>
        </p:nvGraphicFramePr>
        <p:xfrm>
          <a:off x="4037013" y="5549900"/>
          <a:ext cx="2176462" cy="1033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279" name="Equation" r:id="rId10" imgW="1015920" imgH="482400" progId="Equation.DSMT4">
                  <p:embed/>
                </p:oleObj>
              </mc:Choice>
              <mc:Fallback>
                <p:oleObj name="Equation" r:id="rId10" imgW="101592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7013" y="5549900"/>
                        <a:ext cx="2176462" cy="1033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6094464"/>
              </p:ext>
            </p:extLst>
          </p:nvPr>
        </p:nvGraphicFramePr>
        <p:xfrm>
          <a:off x="6551612" y="5603875"/>
          <a:ext cx="2176463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280" name="Equation" r:id="rId12" imgW="1015920" imgH="419040" progId="Equation.DSMT4">
                  <p:embed/>
                </p:oleObj>
              </mc:Choice>
              <mc:Fallback>
                <p:oleObj name="Equation" r:id="rId12" imgW="101592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1612" y="5603875"/>
                        <a:ext cx="2176463" cy="89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8905418"/>
              </p:ext>
            </p:extLst>
          </p:nvPr>
        </p:nvGraphicFramePr>
        <p:xfrm>
          <a:off x="9348892" y="5562600"/>
          <a:ext cx="1741488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281" name="Equation" r:id="rId14" imgW="812520" imgH="457200" progId="Equation.DSMT4">
                  <p:embed/>
                </p:oleObj>
              </mc:Choice>
              <mc:Fallback>
                <p:oleObj name="Equation" r:id="rId14" imgW="81252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48892" y="5562600"/>
                        <a:ext cx="1741488" cy="981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868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7" grpId="0"/>
      <p:bldP spid="18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123930" y="109880"/>
            <a:ext cx="9837881" cy="1566520"/>
          </a:xfrm>
          <a:prstGeom prst="roundRect">
            <a:avLst>
              <a:gd name="adj" fmla="val 5195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2208212" y="200583"/>
                <a:ext cx="9829800" cy="1323417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vi-VN" sz="2500" b="1" smtClean="0">
                    <a:latin typeface="Arial" pitchFamily="34" charset="0"/>
                    <a:cs typeface="Arial" pitchFamily="34" charset="0"/>
                  </a:rPr>
                  <a:t>Trong mặt phẳng tọa độ Oxy, cho đường thẳng d: 2x – y + 5 </a:t>
                </a:r>
                <a:r>
                  <a:rPr lang="vi-VN" sz="2500" b="1" smtClean="0">
                    <a:latin typeface="Arial" pitchFamily="34" charset="0"/>
                    <a:cs typeface="Arial" pitchFamily="34" charset="0"/>
                  </a:rPr>
                  <a:t>= 0 </a:t>
                </a:r>
                <a:r>
                  <a:rPr lang="vi-VN" sz="2500" b="1" smtClean="0">
                    <a:latin typeface="Arial" pitchFamily="34" charset="0"/>
                    <a:cs typeface="Arial" pitchFamily="34" charset="0"/>
                  </a:rPr>
                  <a:t>Viết phương trình đường thẳng d' là ảnh của đường thẳng d qua phép tịnh tiến theo </a:t>
                </a:r>
                <a:r>
                  <a:rPr lang="vi-VN" sz="2500" b="1">
                    <a:latin typeface="Arial" pitchFamily="34" charset="0"/>
                    <a:cs typeface="Arial" pitchFamily="34" charset="0"/>
                  </a:rPr>
                  <a:t>vectơ </a:t>
                </a:r>
                <a:r>
                  <a:rPr lang="en-US" sz="2500" b="1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500" b="1" i="1" smtClean="0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500" b="1" i="1" smtClean="0">
                            <a:latin typeface="Cambria Math"/>
                            <a:cs typeface="Arial" pitchFamily="34" charset="0"/>
                          </a:rPr>
                          <m:t>𝒖</m:t>
                        </m:r>
                      </m:e>
                    </m:acc>
                    <m:r>
                      <a:rPr lang="en-US" sz="2500" b="1" i="1" smtClean="0">
                        <a:latin typeface="Cambria Math"/>
                        <a:cs typeface="Arial" pitchFamily="34" charset="0"/>
                      </a:rPr>
                      <m:t>=(−</m:t>
                    </m:r>
                    <m:r>
                      <a:rPr lang="en-US" sz="2500" b="1" i="1" smtClean="0">
                        <a:latin typeface="Cambria Math"/>
                        <a:cs typeface="Arial" pitchFamily="34" charset="0"/>
                      </a:rPr>
                      <m:t>𝟑</m:t>
                    </m:r>
                    <m:r>
                      <a:rPr lang="en-US" sz="2500" b="1" i="1" smtClean="0">
                        <a:latin typeface="Cambria Math"/>
                        <a:cs typeface="Arial" pitchFamily="34" charset="0"/>
                      </a:rPr>
                      <m:t>;</m:t>
                    </m:r>
                    <m:r>
                      <a:rPr lang="en-US" sz="2500" b="1" i="1" smtClean="0">
                        <a:latin typeface="Cambria Math"/>
                        <a:cs typeface="Arial" pitchFamily="34" charset="0"/>
                      </a:rPr>
                      <m:t>𝟒</m:t>
                    </m:r>
                    <m:r>
                      <a:rPr lang="en-US" sz="2500" b="1" i="1" smtClean="0">
                        <a:latin typeface="Cambria Math"/>
                        <a:cs typeface="Arial" pitchFamily="34" charset="0"/>
                      </a:rPr>
                      <m:t>)</m:t>
                    </m:r>
                  </m:oMath>
                </a14:m>
                <a:endParaRPr lang="vi-VN" sz="25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8212" y="200583"/>
                <a:ext cx="9829800" cy="1323417"/>
              </a:xfrm>
              <a:prstGeom prst="rect">
                <a:avLst/>
              </a:prstGeom>
              <a:blipFill rotWithShape="1">
                <a:blip r:embed="rId4"/>
                <a:stretch>
                  <a:fillRect l="-682" t="-2304" r="-1178" b="-55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2" y="138453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79416" y="443253"/>
            <a:ext cx="14533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1.28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93812" y="2209800"/>
            <a:ext cx="9598561" cy="461643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vi-VN" sz="2200" b="1">
                <a:latin typeface="Arial" pitchFamily="34" charset="0"/>
                <a:cs typeface="Arial" pitchFamily="34" charset="0"/>
              </a:rPr>
              <a:t>Lấy A(0; 5), B(1; 7) thuộc đường thẳng d.</a:t>
            </a:r>
            <a:endParaRPr lang="vi-VN" sz="22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" name="Picture 4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100" y="1800725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9008266"/>
              </p:ext>
            </p:extLst>
          </p:nvPr>
        </p:nvGraphicFramePr>
        <p:xfrm>
          <a:off x="6345554" y="5098016"/>
          <a:ext cx="2720658" cy="4348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270" name="Equation" r:id="rId7" imgW="1269720" imgH="203040" progId="Equation.DSMT4">
                  <p:embed/>
                </p:oleObj>
              </mc:Choice>
              <mc:Fallback>
                <p:oleObj name="Equation" r:id="rId7" imgW="12697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5554" y="5098016"/>
                        <a:ext cx="2720658" cy="4348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1584977" y="2671443"/>
                <a:ext cx="10529235" cy="461643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vi-VN" sz="2200" b="1">
                    <a:latin typeface="Arial" pitchFamily="34" charset="0"/>
                    <a:cs typeface="Arial" pitchFamily="34" charset="0"/>
                  </a:rPr>
                  <a:t>Gọi A', B' tương ứng là ảnh của A, B qua phép tịnh tiến </a:t>
                </a:r>
                <a:r>
                  <a:rPr lang="vi-VN" sz="2200" b="1">
                    <a:latin typeface="Arial" pitchFamily="34" charset="0"/>
                    <a:cs typeface="Arial" pitchFamily="34" charset="0"/>
                  </a:rPr>
                  <a:t>theo </a:t>
                </a:r>
                <a:r>
                  <a:rPr lang="vi-VN" sz="2200" b="1" smtClean="0">
                    <a:latin typeface="Arial" pitchFamily="34" charset="0"/>
                    <a:cs typeface="Arial" pitchFamily="34" charset="0"/>
                  </a:rPr>
                  <a:t>vectơ</a:t>
                </a:r>
                <a:r>
                  <a:rPr lang="en-US" sz="2200" b="1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b="1" i="1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000" b="1" i="1">
                            <a:latin typeface="Cambria Math"/>
                            <a:cs typeface="Arial" pitchFamily="34" charset="0"/>
                          </a:rPr>
                          <m:t>𝒖</m:t>
                        </m:r>
                      </m:e>
                    </m:acc>
                    <m:r>
                      <a:rPr lang="en-US" sz="2000" b="1" i="1">
                        <a:latin typeface="Cambria Math"/>
                        <a:cs typeface="Arial" pitchFamily="34" charset="0"/>
                      </a:rPr>
                      <m:t>=(−</m:t>
                    </m:r>
                    <m:r>
                      <a:rPr lang="en-US" sz="2000" b="1" i="1">
                        <a:latin typeface="Cambria Math"/>
                        <a:cs typeface="Arial" pitchFamily="34" charset="0"/>
                      </a:rPr>
                      <m:t>𝟑</m:t>
                    </m:r>
                    <m:r>
                      <a:rPr lang="en-US" sz="2000" b="1" i="1">
                        <a:latin typeface="Cambria Math"/>
                        <a:cs typeface="Arial" pitchFamily="34" charset="0"/>
                      </a:rPr>
                      <m:t>;</m:t>
                    </m:r>
                    <m:r>
                      <a:rPr lang="en-US" sz="2000" b="1" i="1">
                        <a:latin typeface="Cambria Math"/>
                        <a:cs typeface="Arial" pitchFamily="34" charset="0"/>
                      </a:rPr>
                      <m:t>𝟒</m:t>
                    </m:r>
                    <m:r>
                      <a:rPr lang="en-US" sz="2000" b="1" i="1">
                        <a:latin typeface="Cambria Math"/>
                        <a:cs typeface="Arial" pitchFamily="34" charset="0"/>
                      </a:rPr>
                      <m:t>)</m:t>
                    </m:r>
                  </m:oMath>
                </a14:m>
                <a:endParaRPr lang="vi-VN" sz="20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4977" y="2671443"/>
                <a:ext cx="10529235" cy="461643"/>
              </a:xfrm>
              <a:prstGeom prst="rect">
                <a:avLst/>
              </a:prstGeom>
              <a:blipFill rotWithShape="1">
                <a:blip r:embed="rId9"/>
                <a:stretch>
                  <a:fillRect l="-405" t="-2632" b="-23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1584977" y="3133086"/>
                <a:ext cx="10529235" cy="530764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en-US" sz="2200" b="1" smtClean="0">
                    <a:latin typeface="Arial" pitchFamily="34" charset="0"/>
                    <a:cs typeface="Arial" pitchFamily="34" charset="0"/>
                  </a:rPr>
                  <a:t>Khi đó 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  <m:t>𝑨𝑨</m:t>
                        </m:r>
                        <m: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  <m:t>′</m:t>
                        </m:r>
                      </m:e>
                    </m:acc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en-US" sz="2000" b="1" smtClean="0">
                    <a:latin typeface="Arial" pitchFamily="34" charset="0"/>
                    <a:cs typeface="Arial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b="1" i="1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000" b="1" i="1" smtClean="0">
                            <a:latin typeface="Cambria Math"/>
                            <a:cs typeface="Arial" pitchFamily="34" charset="0"/>
                          </a:rPr>
                          <m:t>𝑩𝑩</m:t>
                        </m:r>
                        <m:r>
                          <a:rPr lang="en-US" sz="2000" b="1" i="1">
                            <a:latin typeface="Cambria Math"/>
                            <a:cs typeface="Arial" pitchFamily="34" charset="0"/>
                          </a:rPr>
                          <m:t>′</m:t>
                        </m:r>
                      </m:e>
                    </m:acc>
                    <m:r>
                      <a:rPr lang="en-US" sz="2000" b="1" i="1">
                        <a:latin typeface="Cambria Math"/>
                        <a:cs typeface="Arial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000" b="1" i="1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000" b="1" i="1">
                            <a:latin typeface="Cambria Math"/>
                            <a:cs typeface="Arial" pitchFamily="34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en-US" sz="2000" b="1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b="1">
                    <a:latin typeface="Arial" pitchFamily="34" charset="0"/>
                    <a:cs typeface="Arial" pitchFamily="34" charset="0"/>
                  </a:rPr>
                  <a:t>. Suy ra  A'(– 3; 9) và B'(– 2; 11).</a:t>
                </a:r>
                <a:endParaRPr lang="vi-VN" sz="20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4977" y="3133086"/>
                <a:ext cx="10529235" cy="530764"/>
              </a:xfrm>
              <a:prstGeom prst="rect">
                <a:avLst/>
              </a:prstGeom>
              <a:blipFill rotWithShape="1">
                <a:blip r:embed="rId10"/>
                <a:stretch>
                  <a:fillRect l="-405" b="-195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1584977" y="3663850"/>
                <a:ext cx="10529235" cy="769419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vi-VN" sz="2200" b="1">
                    <a:latin typeface="Arial" pitchFamily="34" charset="0"/>
                    <a:cs typeface="Arial" pitchFamily="34" charset="0"/>
                  </a:rPr>
                  <a:t>Vì đường thẳng d' là ảnh của đường thẳng d qua phép tịnh tiến </a:t>
                </a:r>
                <a:r>
                  <a:rPr lang="vi-VN" sz="2200" b="1">
                    <a:latin typeface="Arial" pitchFamily="34" charset="0"/>
                    <a:cs typeface="Arial" pitchFamily="34" charset="0"/>
                  </a:rPr>
                  <a:t>theo </a:t>
                </a:r>
                <a:r>
                  <a:rPr lang="vi-VN" sz="2200" b="1" smtClean="0">
                    <a:latin typeface="Arial" pitchFamily="34" charset="0"/>
                    <a:cs typeface="Arial" pitchFamily="34" charset="0"/>
                  </a:rPr>
                  <a:t>vectơ</a:t>
                </a:r>
                <a:r>
                  <a:rPr lang="en-US" sz="2200" b="1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b="1" i="1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000" b="1" i="1">
                            <a:latin typeface="Cambria Math"/>
                            <a:cs typeface="Arial" pitchFamily="34" charset="0"/>
                          </a:rPr>
                          <m:t>𝒖</m:t>
                        </m:r>
                      </m:e>
                    </m:acc>
                    <m:r>
                      <a:rPr lang="en-US" sz="2000" b="1" i="1">
                        <a:latin typeface="Cambria Math"/>
                        <a:cs typeface="Arial" pitchFamily="34" charset="0"/>
                      </a:rPr>
                      <m:t>=(−</m:t>
                    </m:r>
                    <m:r>
                      <a:rPr lang="en-US" sz="2000" b="1" i="1">
                        <a:latin typeface="Cambria Math"/>
                        <a:cs typeface="Arial" pitchFamily="34" charset="0"/>
                      </a:rPr>
                      <m:t>𝟑</m:t>
                    </m:r>
                    <m:r>
                      <a:rPr lang="en-US" sz="2000" b="1" i="1">
                        <a:latin typeface="Cambria Math"/>
                        <a:cs typeface="Arial" pitchFamily="34" charset="0"/>
                      </a:rPr>
                      <m:t>;</m:t>
                    </m:r>
                    <m:r>
                      <a:rPr lang="en-US" sz="2000" b="1" i="1">
                        <a:latin typeface="Cambria Math"/>
                        <a:cs typeface="Arial" pitchFamily="34" charset="0"/>
                      </a:rPr>
                      <m:t>𝟒</m:t>
                    </m:r>
                    <m:r>
                      <a:rPr lang="en-US" sz="2000" b="1" i="1">
                        <a:latin typeface="Cambria Math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en-US" sz="2000" b="1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vi-VN" sz="2000" b="1">
                    <a:latin typeface="Arial" pitchFamily="34" charset="0"/>
                    <a:cs typeface="Arial" pitchFamily="34" charset="0"/>
                  </a:rPr>
                  <a:t>nên hai điểm A', B' thuộc đường thẳng d'.</a:t>
                </a:r>
                <a:endParaRPr lang="vi-VN" sz="20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4977" y="3663850"/>
                <a:ext cx="10529235" cy="769419"/>
              </a:xfrm>
              <a:prstGeom prst="rect">
                <a:avLst/>
              </a:prstGeom>
              <a:blipFill rotWithShape="1">
                <a:blip r:embed="rId11"/>
                <a:stretch>
                  <a:fillRect l="-405" t="-1587" b="-126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1584977" y="4437413"/>
                <a:ext cx="10529235" cy="530764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en-US" sz="2200" b="1" smtClean="0">
                    <a:latin typeface="Arial" pitchFamily="34" charset="0"/>
                    <a:cs typeface="Arial" pitchFamily="34" charset="0"/>
                  </a:rPr>
                  <a:t>Ta có 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  <m:t>𝑨</m:t>
                        </m:r>
                        <m: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  <m:t>′</m:t>
                        </m:r>
                        <m: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  <m:t>𝑩</m:t>
                        </m:r>
                        <m: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  <m:t>′</m:t>
                        </m:r>
                      </m:e>
                    </m:acc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=(</m:t>
                    </m:r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𝟏</m:t>
                    </m:r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;</m:t>
                    </m:r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𝟐</m:t>
                    </m:r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en-US" sz="2000" b="1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b="1" smtClean="0">
                    <a:latin typeface="Arial" pitchFamily="34" charset="0"/>
                    <a:cs typeface="Arial" pitchFamily="34" charset="0"/>
                  </a:rPr>
                  <a:t>suy ra d’ có v</a:t>
                </a:r>
                <a:r>
                  <a:rPr lang="vi-VN" sz="2000" b="1" smtClean="0">
                    <a:latin typeface="Arial" pitchFamily="34" charset="0"/>
                    <a:cs typeface="Arial" pitchFamily="34" charset="0"/>
                  </a:rPr>
                  <a:t>ectơ pháp tuyến</a:t>
                </a:r>
                <a:r>
                  <a:rPr lang="en-US" sz="2000" b="1" smtClean="0">
                    <a:latin typeface="Arial" pitchFamily="34" charset="0"/>
                    <a:cs typeface="Arial" pitchFamily="34" charset="0"/>
                  </a:rPr>
                  <a:t> là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b="1" i="1" smtClean="0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000" b="1" i="1" smtClean="0">
                            <a:latin typeface="Cambria Math"/>
                            <a:cs typeface="Arial" pitchFamily="34" charset="0"/>
                          </a:rPr>
                          <m:t>𝒏</m:t>
                        </m:r>
                      </m:e>
                    </m:acc>
                    <m:r>
                      <a:rPr lang="en-US" sz="2000" b="1" i="1" smtClean="0">
                        <a:latin typeface="Cambria Math"/>
                        <a:cs typeface="Arial" pitchFamily="34" charset="0"/>
                      </a:rPr>
                      <m:t>=(</m:t>
                    </m:r>
                    <m:r>
                      <a:rPr lang="en-US" sz="2000" b="1" i="1" smtClean="0">
                        <a:latin typeface="Cambria Math"/>
                        <a:cs typeface="Arial" pitchFamily="34" charset="0"/>
                      </a:rPr>
                      <m:t>𝟐</m:t>
                    </m:r>
                    <m:r>
                      <a:rPr lang="en-US" sz="2000" b="1" i="1" smtClean="0">
                        <a:latin typeface="Cambria Math"/>
                        <a:cs typeface="Arial" pitchFamily="34" charset="0"/>
                      </a:rPr>
                      <m:t>;−</m:t>
                    </m:r>
                    <m:r>
                      <a:rPr lang="en-US" sz="2000" b="1" i="1" smtClean="0">
                        <a:latin typeface="Cambria Math"/>
                        <a:cs typeface="Arial" pitchFamily="34" charset="0"/>
                      </a:rPr>
                      <m:t>𝟏</m:t>
                    </m:r>
                    <m:r>
                      <a:rPr lang="en-US" sz="2000" b="1" i="1" smtClean="0">
                        <a:latin typeface="Cambria Math"/>
                        <a:cs typeface="Arial" pitchFamily="34" charset="0"/>
                      </a:rPr>
                      <m:t>)</m:t>
                    </m:r>
                  </m:oMath>
                </a14:m>
                <a:endParaRPr lang="vi-VN" sz="20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4977" y="4437413"/>
                <a:ext cx="10529235" cy="530764"/>
              </a:xfrm>
              <a:prstGeom prst="rect">
                <a:avLst/>
              </a:prstGeom>
              <a:blipFill rotWithShape="1">
                <a:blip r:embed="rId12"/>
                <a:stretch>
                  <a:fillRect l="-405" b="-195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1583390" y="5051425"/>
            <a:ext cx="4783247" cy="461643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sz="2200" b="1" smtClean="0">
                <a:latin typeface="Arial" pitchFamily="34" charset="0"/>
                <a:cs typeface="Arial" pitchFamily="34" charset="0"/>
              </a:rPr>
              <a:t>P</a:t>
            </a:r>
            <a:r>
              <a:rPr lang="vi-VN" sz="2200" b="1" smtClean="0">
                <a:latin typeface="Arial" pitchFamily="34" charset="0"/>
                <a:cs typeface="Arial" pitchFamily="34" charset="0"/>
              </a:rPr>
              <a:t>hương trình</a:t>
            </a:r>
            <a:r>
              <a:rPr lang="en-US" sz="2200" b="1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200" b="1" smtClean="0">
                <a:latin typeface="Arial" pitchFamily="34" charset="0"/>
                <a:cs typeface="Arial" pitchFamily="34" charset="0"/>
              </a:rPr>
              <a:t>đường thẳng</a:t>
            </a:r>
            <a:r>
              <a:rPr lang="en-US" sz="2200" b="1" smtClean="0">
                <a:latin typeface="Arial" pitchFamily="34" charset="0"/>
                <a:cs typeface="Arial" pitchFamily="34" charset="0"/>
              </a:rPr>
              <a:t> d’ là :</a:t>
            </a:r>
            <a:endParaRPr lang="vi-VN" sz="2000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2800570"/>
              </p:ext>
            </p:extLst>
          </p:nvPr>
        </p:nvGraphicFramePr>
        <p:xfrm>
          <a:off x="6627812" y="5661025"/>
          <a:ext cx="2393950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271" name="Equation" r:id="rId13" imgW="1117440" imgH="203040" progId="Equation.DSMT4">
                  <p:embed/>
                </p:oleObj>
              </mc:Choice>
              <mc:Fallback>
                <p:oleObj name="Equation" r:id="rId13" imgW="11174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7812" y="5661025"/>
                        <a:ext cx="2393950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500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6" grpId="0"/>
      <p:bldP spid="18" grpId="0"/>
      <p:bldP spid="19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123930" y="109880"/>
            <a:ext cx="9837881" cy="1752674"/>
          </a:xfrm>
          <a:prstGeom prst="roundRect">
            <a:avLst>
              <a:gd name="adj" fmla="val 5195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sp>
        <p:nvSpPr>
          <p:cNvPr id="8" name="TextBox 7"/>
          <p:cNvSpPr txBox="1"/>
          <p:nvPr/>
        </p:nvSpPr>
        <p:spPr>
          <a:xfrm>
            <a:off x="2208212" y="200583"/>
            <a:ext cx="9829800" cy="1661971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vi-VN" sz="2500" b="1">
                <a:latin typeface="Arial" pitchFamily="34" charset="0"/>
                <a:cs typeface="Arial" pitchFamily="34" charset="0"/>
              </a:rPr>
              <a:t>Trong mặt phẳng tọa độ Oxy, cho đường tròn (C</a:t>
            </a:r>
            <a:r>
              <a:rPr lang="vi-VN" sz="2500" b="1">
                <a:latin typeface="Arial" pitchFamily="34" charset="0"/>
                <a:cs typeface="Arial" pitchFamily="34" charset="0"/>
              </a:rPr>
              <a:t>): </a:t>
            </a:r>
            <a:r>
              <a:rPr lang="en-US" sz="2500" b="1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500" b="1" smtClean="0">
                <a:latin typeface="Arial" pitchFamily="34" charset="0"/>
                <a:cs typeface="Arial" pitchFamily="34" charset="0"/>
              </a:rPr>
            </a:br>
            <a:r>
              <a:rPr lang="en-US" sz="2500" b="1" smtClean="0">
                <a:latin typeface="Arial" pitchFamily="34" charset="0"/>
                <a:cs typeface="Arial" pitchFamily="34" charset="0"/>
              </a:rPr>
              <a:t>		</a:t>
            </a:r>
            <a:r>
              <a:rPr lang="vi-VN" sz="2500" b="1" smtClean="0">
                <a:latin typeface="Arial" pitchFamily="34" charset="0"/>
                <a:cs typeface="Arial" pitchFamily="34" charset="0"/>
              </a:rPr>
              <a:t>x</a:t>
            </a:r>
            <a:r>
              <a:rPr lang="vi-VN" sz="2500" b="1" baseline="30000" smtClean="0">
                <a:latin typeface="Arial" pitchFamily="34" charset="0"/>
                <a:cs typeface="Arial" pitchFamily="34" charset="0"/>
              </a:rPr>
              <a:t>2</a:t>
            </a:r>
            <a:r>
              <a:rPr lang="vi-VN" sz="2500" b="1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500" b="1">
                <a:latin typeface="Arial" pitchFamily="34" charset="0"/>
                <a:cs typeface="Arial" pitchFamily="34" charset="0"/>
              </a:rPr>
              <a:t>+ y</a:t>
            </a:r>
            <a:r>
              <a:rPr lang="vi-VN" sz="2500" b="1" baseline="30000">
                <a:latin typeface="Arial" pitchFamily="34" charset="0"/>
                <a:cs typeface="Arial" pitchFamily="34" charset="0"/>
              </a:rPr>
              <a:t>2</a:t>
            </a:r>
            <a:r>
              <a:rPr lang="vi-VN" sz="2500" b="1">
                <a:latin typeface="Arial" pitchFamily="34" charset="0"/>
                <a:cs typeface="Arial" pitchFamily="34" charset="0"/>
              </a:rPr>
              <a:t> – 2x – 4y – 4 = 0</a:t>
            </a:r>
            <a:r>
              <a:rPr lang="vi-VN" sz="2500" b="1">
                <a:latin typeface="Arial" pitchFamily="34" charset="0"/>
                <a:cs typeface="Arial" pitchFamily="34" charset="0"/>
              </a:rPr>
              <a:t>. </a:t>
            </a:r>
            <a:endParaRPr lang="en-US" sz="2500" b="1" smtClean="0">
              <a:latin typeface="Arial" pitchFamily="34" charset="0"/>
              <a:cs typeface="Arial" pitchFamily="34" charset="0"/>
            </a:endParaRPr>
          </a:p>
          <a:p>
            <a:r>
              <a:rPr lang="vi-VN" sz="2500" b="1" smtClean="0">
                <a:latin typeface="Arial" pitchFamily="34" charset="0"/>
                <a:cs typeface="Arial" pitchFamily="34" charset="0"/>
              </a:rPr>
              <a:t>Viết </a:t>
            </a:r>
            <a:r>
              <a:rPr lang="vi-VN" sz="2500" b="1">
                <a:latin typeface="Arial" pitchFamily="34" charset="0"/>
                <a:cs typeface="Arial" pitchFamily="34" charset="0"/>
              </a:rPr>
              <a:t>phương trình của đường tròn (C') là ảnh của đường tròn (C) qua phép đối xứng tâm A(3; – 3).</a:t>
            </a: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2" y="138453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79416" y="443253"/>
            <a:ext cx="14533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1.29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93812" y="2357757"/>
            <a:ext cx="10667999" cy="461643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s-ES" sz="2200" b="1">
                <a:latin typeface="Arial" pitchFamily="34" charset="0"/>
                <a:cs typeface="Arial" pitchFamily="34" charset="0"/>
              </a:rPr>
              <a:t>Ta có (C): x</a:t>
            </a:r>
            <a:r>
              <a:rPr lang="es-ES" sz="2500" b="1" baseline="30000">
                <a:latin typeface="Arial" pitchFamily="34" charset="0"/>
                <a:cs typeface="Arial" pitchFamily="34" charset="0"/>
              </a:rPr>
              <a:t>2</a:t>
            </a:r>
            <a:r>
              <a:rPr lang="es-ES" sz="2200" b="1">
                <a:latin typeface="Arial" pitchFamily="34" charset="0"/>
                <a:cs typeface="Arial" pitchFamily="34" charset="0"/>
              </a:rPr>
              <a:t> + y</a:t>
            </a:r>
            <a:r>
              <a:rPr lang="es-ES" sz="2500" b="1" baseline="30000">
                <a:latin typeface="Arial" pitchFamily="34" charset="0"/>
                <a:cs typeface="Arial" pitchFamily="34" charset="0"/>
              </a:rPr>
              <a:t>2</a:t>
            </a:r>
            <a:r>
              <a:rPr lang="es-ES" sz="2200" b="1">
                <a:latin typeface="Arial" pitchFamily="34" charset="0"/>
                <a:cs typeface="Arial" pitchFamily="34" charset="0"/>
              </a:rPr>
              <a:t> – 2x – 4y – 4 = 0 hay x</a:t>
            </a:r>
            <a:r>
              <a:rPr lang="es-ES" sz="2500" b="1" baseline="30000">
                <a:latin typeface="Arial" pitchFamily="34" charset="0"/>
                <a:cs typeface="Arial" pitchFamily="34" charset="0"/>
              </a:rPr>
              <a:t>2</a:t>
            </a:r>
            <a:r>
              <a:rPr lang="es-ES" sz="2200" b="1">
                <a:latin typeface="Arial" pitchFamily="34" charset="0"/>
                <a:cs typeface="Arial" pitchFamily="34" charset="0"/>
              </a:rPr>
              <a:t> + y</a:t>
            </a:r>
            <a:r>
              <a:rPr lang="es-ES" sz="2500" b="1" baseline="30000">
                <a:latin typeface="Arial" pitchFamily="34" charset="0"/>
                <a:cs typeface="Arial" pitchFamily="34" charset="0"/>
              </a:rPr>
              <a:t>2</a:t>
            </a:r>
            <a:r>
              <a:rPr lang="es-ES" sz="2200" b="1">
                <a:latin typeface="Arial" pitchFamily="34" charset="0"/>
                <a:cs typeface="Arial" pitchFamily="34" charset="0"/>
              </a:rPr>
              <a:t> – 2 . 1 x – 2 . 2 y – 4 = 0.</a:t>
            </a:r>
            <a:endParaRPr lang="vi-VN" sz="22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" name="Picture 4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100" y="1953125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3216496"/>
              </p:ext>
            </p:extLst>
          </p:nvPr>
        </p:nvGraphicFramePr>
        <p:xfrm>
          <a:off x="3198812" y="4728843"/>
          <a:ext cx="4652963" cy="108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312" name="Equation" r:id="rId6" imgW="2171520" imgH="507960" progId="Equation.DSMT4">
                  <p:embed/>
                </p:oleObj>
              </mc:Choice>
              <mc:Fallback>
                <p:oleObj name="Equation" r:id="rId6" imgW="217152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8812" y="4728843"/>
                        <a:ext cx="4652963" cy="1087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598613" y="2815448"/>
            <a:ext cx="6781800" cy="461643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vi-VN" sz="2200" b="1">
                <a:latin typeface="Arial" pitchFamily="34" charset="0"/>
                <a:cs typeface="Arial" pitchFamily="34" charset="0"/>
              </a:rPr>
              <a:t>Suy ra đường tròn (C) có tâm I(1; 2) và </a:t>
            </a:r>
            <a:r>
              <a:rPr lang="vi-VN" sz="2200" b="1">
                <a:latin typeface="Arial" pitchFamily="34" charset="0"/>
                <a:cs typeface="Arial" pitchFamily="34" charset="0"/>
              </a:rPr>
              <a:t>bán </a:t>
            </a:r>
            <a:r>
              <a:rPr lang="vi-VN" sz="2200" b="1" smtClean="0">
                <a:latin typeface="Arial" pitchFamily="34" charset="0"/>
                <a:cs typeface="Arial" pitchFamily="34" charset="0"/>
              </a:rPr>
              <a:t>kính</a:t>
            </a:r>
            <a:r>
              <a:rPr lang="en-US" sz="2200" b="1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200" b="1" smtClean="0">
                <a:latin typeface="Arial" pitchFamily="34" charset="0"/>
                <a:cs typeface="Arial" pitchFamily="34" charset="0"/>
              </a:rPr>
              <a:t> </a:t>
            </a:r>
            <a:endParaRPr lang="vi-VN" sz="2200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4978410"/>
              </p:ext>
            </p:extLst>
          </p:nvPr>
        </p:nvGraphicFramePr>
        <p:xfrm>
          <a:off x="8200303" y="2742911"/>
          <a:ext cx="2770909" cy="5686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313" name="Equation" r:id="rId8" imgW="1422360" imgH="291960" progId="Equation.DSMT4">
                  <p:embed/>
                </p:oleObj>
              </mc:Choice>
              <mc:Fallback>
                <p:oleObj name="Equation" r:id="rId8" imgW="1422360" imgH="291960" progId="Equation.DSMT4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0303" y="2742911"/>
                        <a:ext cx="2770909" cy="5686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1598612" y="3276600"/>
            <a:ext cx="10286999" cy="1138751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vi-VN" sz="2200" b="1">
                <a:latin typeface="Arial" pitchFamily="34" charset="0"/>
                <a:cs typeface="Arial" pitchFamily="34" charset="0"/>
              </a:rPr>
              <a:t>Gọi I' và R' lần lượt là tâm và bán kính của đường tròn (C'). Vì (C') là ảnh của (C) qua phép đối xứng tâm A(3; – 3) nên I' là ảnh của I qua phép đối xứng tâm A(3; – 3) và R' = R = </a:t>
            </a:r>
            <a:r>
              <a:rPr lang="vi-VN" sz="2200" b="1">
                <a:latin typeface="Arial" pitchFamily="34" charset="0"/>
                <a:cs typeface="Arial" pitchFamily="34" charset="0"/>
              </a:rPr>
              <a:t>3</a:t>
            </a:r>
            <a:r>
              <a:rPr lang="vi-VN" sz="2200" b="1" smtClean="0">
                <a:latin typeface="Arial" pitchFamily="34" charset="0"/>
                <a:cs typeface="Arial" pitchFamily="34" charset="0"/>
              </a:rPr>
              <a:t>.</a:t>
            </a:r>
            <a:endParaRPr lang="vi-VN" sz="2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98611" y="4343400"/>
            <a:ext cx="10286999" cy="461643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vi-VN" sz="2200" b="1">
                <a:latin typeface="Arial" pitchFamily="34" charset="0"/>
                <a:cs typeface="Arial" pitchFamily="34" charset="0"/>
              </a:rPr>
              <a:t>Vì I' là ảnh của I qua phép đối xứng tâm A nên A là trung điểm của II'.</a:t>
            </a:r>
            <a:endParaRPr lang="vi-VN" sz="2200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6655370"/>
              </p:ext>
            </p:extLst>
          </p:nvPr>
        </p:nvGraphicFramePr>
        <p:xfrm>
          <a:off x="8407400" y="4957443"/>
          <a:ext cx="1604963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314" name="Equation" r:id="rId10" imgW="749160" imgH="203040" progId="Equation.DSMT4">
                  <p:embed/>
                </p:oleObj>
              </mc:Choice>
              <mc:Fallback>
                <p:oleObj name="Equation" r:id="rId10" imgW="7491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07400" y="4957443"/>
                        <a:ext cx="1604963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1579417" y="5823904"/>
            <a:ext cx="5463454" cy="461643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vi-VN" sz="2200" b="1">
                <a:latin typeface="Arial" pitchFamily="34" charset="0"/>
                <a:cs typeface="Arial" pitchFamily="34" charset="0"/>
              </a:rPr>
              <a:t>Vậy phương trình đường tròn (C</a:t>
            </a:r>
            <a:r>
              <a:rPr lang="vi-VN" sz="2200" b="1">
                <a:latin typeface="Arial" pitchFamily="34" charset="0"/>
                <a:cs typeface="Arial" pitchFamily="34" charset="0"/>
              </a:rPr>
              <a:t>') </a:t>
            </a:r>
            <a:r>
              <a:rPr lang="vi-VN" sz="2200" b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2200" b="1" smtClean="0">
                <a:latin typeface="Arial" pitchFamily="34" charset="0"/>
                <a:cs typeface="Arial" pitchFamily="34" charset="0"/>
              </a:rPr>
              <a:t> :</a:t>
            </a:r>
            <a:endParaRPr lang="vi-VN" sz="2200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4880899"/>
              </p:ext>
            </p:extLst>
          </p:nvPr>
        </p:nvGraphicFramePr>
        <p:xfrm>
          <a:off x="6856412" y="5715000"/>
          <a:ext cx="3373438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315" name="Equation" r:id="rId12" imgW="1574640" imgH="317160" progId="Equation.DSMT4">
                  <p:embed/>
                </p:oleObj>
              </mc:Choice>
              <mc:Fallback>
                <p:oleObj name="Equation" r:id="rId12" imgW="1574640" imgH="317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6412" y="5715000"/>
                        <a:ext cx="3373438" cy="67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2599679"/>
              </p:ext>
            </p:extLst>
          </p:nvPr>
        </p:nvGraphicFramePr>
        <p:xfrm>
          <a:off x="6856412" y="6276661"/>
          <a:ext cx="3236913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316" name="Equation" r:id="rId14" imgW="1511280" imgH="241200" progId="Equation.DSMT4">
                  <p:embed/>
                </p:oleObj>
              </mc:Choice>
              <mc:Fallback>
                <p:oleObj name="Equation" r:id="rId14" imgW="15112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6412" y="6276661"/>
                        <a:ext cx="3236913" cy="515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93755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7" grpId="0"/>
      <p:bldP spid="23" grpId="0"/>
      <p:bldP spid="24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123930" y="109880"/>
            <a:ext cx="9914082" cy="1752674"/>
          </a:xfrm>
          <a:prstGeom prst="roundRect">
            <a:avLst>
              <a:gd name="adj" fmla="val 5195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sp>
        <p:nvSpPr>
          <p:cNvPr id="8" name="TextBox 7"/>
          <p:cNvSpPr txBox="1"/>
          <p:nvPr/>
        </p:nvSpPr>
        <p:spPr>
          <a:xfrm>
            <a:off x="2208212" y="200583"/>
            <a:ext cx="9677398" cy="1661971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vi-VN" sz="2500" b="1">
                <a:latin typeface="Arial" pitchFamily="34" charset="0"/>
                <a:cs typeface="Arial" pitchFamily="34" charset="0"/>
              </a:rPr>
              <a:t>Trong mặt phẳng tọa độ Oxy, cho đường tròn (C</a:t>
            </a:r>
            <a:r>
              <a:rPr lang="vi-VN" sz="2500" b="1">
                <a:latin typeface="Arial" pitchFamily="34" charset="0"/>
                <a:cs typeface="Arial" pitchFamily="34" charset="0"/>
              </a:rPr>
              <a:t>): </a:t>
            </a:r>
            <a:endParaRPr lang="en-US" sz="2500" b="1" smtClean="0">
              <a:latin typeface="Arial" pitchFamily="34" charset="0"/>
              <a:cs typeface="Arial" pitchFamily="34" charset="0"/>
            </a:endParaRPr>
          </a:p>
          <a:p>
            <a:r>
              <a:rPr lang="en-US" sz="2500" b="1" smtClean="0">
                <a:latin typeface="Arial" pitchFamily="34" charset="0"/>
                <a:cs typeface="Arial" pitchFamily="34" charset="0"/>
              </a:rPr>
              <a:t>		</a:t>
            </a:r>
            <a:r>
              <a:rPr lang="vi-VN" sz="2500" b="1" smtClean="0">
                <a:latin typeface="Arial" pitchFamily="34" charset="0"/>
                <a:cs typeface="Arial" pitchFamily="34" charset="0"/>
              </a:rPr>
              <a:t>(</a:t>
            </a:r>
            <a:r>
              <a:rPr lang="vi-VN" sz="2500" b="1">
                <a:latin typeface="Arial" pitchFamily="34" charset="0"/>
                <a:cs typeface="Arial" pitchFamily="34" charset="0"/>
              </a:rPr>
              <a:t>x – 1)</a:t>
            </a:r>
            <a:r>
              <a:rPr lang="vi-VN" sz="2500" b="1" baseline="30000">
                <a:latin typeface="Arial" pitchFamily="34" charset="0"/>
                <a:cs typeface="Arial" pitchFamily="34" charset="0"/>
              </a:rPr>
              <a:t>2</a:t>
            </a:r>
            <a:r>
              <a:rPr lang="vi-VN" sz="2500" b="1">
                <a:latin typeface="Arial" pitchFamily="34" charset="0"/>
                <a:cs typeface="Arial" pitchFamily="34" charset="0"/>
              </a:rPr>
              <a:t> + (y + 2)</a:t>
            </a:r>
            <a:r>
              <a:rPr lang="vi-VN" sz="2500" b="1" baseline="30000">
                <a:latin typeface="Arial" pitchFamily="34" charset="0"/>
                <a:cs typeface="Arial" pitchFamily="34" charset="0"/>
              </a:rPr>
              <a:t>2</a:t>
            </a:r>
            <a:r>
              <a:rPr lang="vi-VN" sz="2500" b="1">
                <a:latin typeface="Arial" pitchFamily="34" charset="0"/>
                <a:cs typeface="Arial" pitchFamily="34" charset="0"/>
              </a:rPr>
              <a:t> = 9</a:t>
            </a:r>
            <a:r>
              <a:rPr lang="vi-VN" sz="2500" b="1">
                <a:latin typeface="Arial" pitchFamily="34" charset="0"/>
                <a:cs typeface="Arial" pitchFamily="34" charset="0"/>
              </a:rPr>
              <a:t>. </a:t>
            </a:r>
            <a:endParaRPr lang="en-US" sz="2500" b="1" smtClean="0">
              <a:latin typeface="Arial" pitchFamily="34" charset="0"/>
              <a:cs typeface="Arial" pitchFamily="34" charset="0"/>
            </a:endParaRPr>
          </a:p>
          <a:p>
            <a:r>
              <a:rPr lang="vi-VN" sz="2500" b="1" smtClean="0">
                <a:latin typeface="Arial" pitchFamily="34" charset="0"/>
                <a:cs typeface="Arial" pitchFamily="34" charset="0"/>
              </a:rPr>
              <a:t>Phép </a:t>
            </a:r>
            <a:r>
              <a:rPr lang="vi-VN" sz="2500" b="1">
                <a:latin typeface="Arial" pitchFamily="34" charset="0"/>
                <a:cs typeface="Arial" pitchFamily="34" charset="0"/>
              </a:rPr>
              <a:t>vị tự tâm O(0; 0) với tỉ số k = – 2 biến đường tròn (C) thành đường tròn (C'). Viết phương trình đường tròn (</a:t>
            </a:r>
            <a:r>
              <a:rPr lang="vi-VN" sz="2500" b="1">
                <a:latin typeface="Arial" pitchFamily="34" charset="0"/>
                <a:cs typeface="Arial" pitchFamily="34" charset="0"/>
              </a:rPr>
              <a:t>C</a:t>
            </a:r>
            <a:r>
              <a:rPr lang="vi-VN" sz="2500" b="1" smtClean="0">
                <a:latin typeface="Arial" pitchFamily="34" charset="0"/>
                <a:cs typeface="Arial" pitchFamily="34" charset="0"/>
              </a:rPr>
              <a:t>').</a:t>
            </a:r>
            <a:endParaRPr lang="vi-VN" sz="25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2" y="138453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88233" y="443253"/>
            <a:ext cx="143571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1.30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93812" y="2357757"/>
            <a:ext cx="10667999" cy="461643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s-ES" sz="2200" b="1">
                <a:latin typeface="Arial" pitchFamily="34" charset="0"/>
                <a:cs typeface="Arial" pitchFamily="34" charset="0"/>
              </a:rPr>
              <a:t>Ta có (C): (x – 1)</a:t>
            </a:r>
            <a:r>
              <a:rPr lang="es-ES" sz="2500" b="1" baseline="30000">
                <a:latin typeface="Arial" pitchFamily="34" charset="0"/>
                <a:cs typeface="Arial" pitchFamily="34" charset="0"/>
              </a:rPr>
              <a:t>2</a:t>
            </a:r>
            <a:r>
              <a:rPr lang="es-ES" sz="2200" b="1">
                <a:latin typeface="Arial" pitchFamily="34" charset="0"/>
                <a:cs typeface="Arial" pitchFamily="34" charset="0"/>
              </a:rPr>
              <a:t> + (y + 2)</a:t>
            </a:r>
            <a:r>
              <a:rPr lang="es-ES" sz="2500" b="1" baseline="30000">
                <a:latin typeface="Arial" pitchFamily="34" charset="0"/>
                <a:cs typeface="Arial" pitchFamily="34" charset="0"/>
              </a:rPr>
              <a:t>2</a:t>
            </a:r>
            <a:r>
              <a:rPr lang="es-ES" sz="2200" b="1">
                <a:latin typeface="Arial" pitchFamily="34" charset="0"/>
                <a:cs typeface="Arial" pitchFamily="34" charset="0"/>
              </a:rPr>
              <a:t> = 9 hay (x – 1)</a:t>
            </a:r>
            <a:r>
              <a:rPr lang="es-ES" sz="2500" b="1" baseline="30000">
                <a:latin typeface="Arial" pitchFamily="34" charset="0"/>
                <a:cs typeface="Arial" pitchFamily="34" charset="0"/>
              </a:rPr>
              <a:t>2</a:t>
            </a:r>
            <a:r>
              <a:rPr lang="es-ES" sz="2200" b="1">
                <a:latin typeface="Arial" pitchFamily="34" charset="0"/>
                <a:cs typeface="Arial" pitchFamily="34" charset="0"/>
              </a:rPr>
              <a:t> + [y – (– 2)]</a:t>
            </a:r>
            <a:r>
              <a:rPr lang="es-ES" sz="2500" b="1" baseline="30000">
                <a:latin typeface="Arial" pitchFamily="34" charset="0"/>
                <a:cs typeface="Arial" pitchFamily="34" charset="0"/>
              </a:rPr>
              <a:t>2</a:t>
            </a:r>
            <a:r>
              <a:rPr lang="es-ES" sz="2200" b="1">
                <a:latin typeface="Arial" pitchFamily="34" charset="0"/>
                <a:cs typeface="Arial" pitchFamily="34" charset="0"/>
              </a:rPr>
              <a:t> = 3</a:t>
            </a:r>
            <a:r>
              <a:rPr lang="es-ES" sz="2500" b="1" baseline="30000">
                <a:latin typeface="Arial" pitchFamily="34" charset="0"/>
                <a:cs typeface="Arial" pitchFamily="34" charset="0"/>
              </a:rPr>
              <a:t>2</a:t>
            </a:r>
            <a:r>
              <a:rPr lang="es-ES" sz="2200" b="1">
                <a:latin typeface="Arial" pitchFamily="34" charset="0"/>
                <a:cs typeface="Arial" pitchFamily="34" charset="0"/>
              </a:rPr>
              <a:t>.</a:t>
            </a:r>
            <a:endParaRPr lang="vi-VN" sz="22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" name="Picture 4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100" y="1953125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1618381" y="2819400"/>
            <a:ext cx="10360892" cy="461643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vi-VN" sz="2200" b="1">
                <a:latin typeface="Arial" pitchFamily="34" charset="0"/>
                <a:cs typeface="Arial" pitchFamily="34" charset="0"/>
              </a:rPr>
              <a:t>Suy ra đường tròn (C) có tâm I(1; – 2) và bán kính R = 3.</a:t>
            </a:r>
            <a:endParaRPr lang="vi-VN" sz="2200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2738368"/>
              </p:ext>
            </p:extLst>
          </p:nvPr>
        </p:nvGraphicFramePr>
        <p:xfrm>
          <a:off x="2846386" y="4742402"/>
          <a:ext cx="3781425" cy="108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27" name="Equation" r:id="rId6" imgW="1765080" imgH="507960" progId="Equation.DSMT4">
                  <p:embed/>
                </p:oleObj>
              </mc:Choice>
              <mc:Fallback>
                <p:oleObj name="Equation" r:id="rId6" imgW="176508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6386" y="4742402"/>
                        <a:ext cx="3781425" cy="1087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9686238"/>
              </p:ext>
            </p:extLst>
          </p:nvPr>
        </p:nvGraphicFramePr>
        <p:xfrm>
          <a:off x="7389812" y="5082662"/>
          <a:ext cx="1576387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28" name="Equation" r:id="rId8" imgW="736560" imgH="203040" progId="Equation.DSMT4">
                  <p:embed/>
                </p:oleObj>
              </mc:Choice>
              <mc:Fallback>
                <p:oleObj name="Equation" r:id="rId8" imgW="736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9812" y="5082662"/>
                        <a:ext cx="1576387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618381" y="3276600"/>
            <a:ext cx="10360892" cy="1138751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vi-VN" sz="2200" b="1">
                <a:latin typeface="Arial" pitchFamily="34" charset="0"/>
                <a:cs typeface="Arial" pitchFamily="34" charset="0"/>
              </a:rPr>
              <a:t>Gọi I' và R' lần lượt là tâm và bán kính của đường tròn (C'). Vì (C') là ảnh của (C) qua phép vị tự tâm O(0; 0) với tỉ số k = – 2 nên I' là ảnh của I qua phép vị tự tâm O(0; 0) với tỉ số k = – 2 và R' = |– 2|.R = 2 . 3 = 6.</a:t>
            </a:r>
            <a:endParaRPr lang="vi-VN" sz="2200" b="1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1618381" y="4343400"/>
                <a:ext cx="7600231" cy="530764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vi-VN" sz="2200" b="1" smtClean="0">
                    <a:latin typeface="Arial" pitchFamily="34" charset="0"/>
                    <a:cs typeface="Arial" pitchFamily="34" charset="0"/>
                  </a:rPr>
                  <a:t>Vì I' là ảnh của I qua phép vị tự V</a:t>
                </a:r>
                <a:r>
                  <a:rPr lang="vi-VN" sz="2200" b="1" baseline="-25000">
                    <a:latin typeface="Arial" pitchFamily="34" charset="0"/>
                    <a:cs typeface="Arial" pitchFamily="34" charset="0"/>
                  </a:rPr>
                  <a:t>(O, – 2</a:t>
                </a:r>
                <a:r>
                  <a:rPr lang="vi-VN" sz="2200" b="1" baseline="-25000">
                    <a:latin typeface="Arial" pitchFamily="34" charset="0"/>
                    <a:cs typeface="Arial" pitchFamily="34" charset="0"/>
                  </a:rPr>
                  <a:t>)</a:t>
                </a:r>
                <a:r>
                  <a:rPr lang="vi-VN" sz="2200" b="1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vi-VN" sz="2200" b="1" smtClean="0">
                    <a:latin typeface="Arial" pitchFamily="34" charset="0"/>
                    <a:cs typeface="Arial" pitchFamily="34" charset="0"/>
                  </a:rPr>
                  <a:t>nên</a:t>
                </a:r>
                <a:r>
                  <a:rPr lang="en-US" sz="2200" b="1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  <m:t>𝑶𝑰</m:t>
                        </m:r>
                        <m: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  <m:t>′</m:t>
                        </m:r>
                      </m:e>
                    </m:acc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=−</m:t>
                    </m:r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  <m:t>𝑶𝑰</m:t>
                        </m:r>
                      </m:e>
                    </m:acc>
                  </m:oMath>
                </a14:m>
                <a:r>
                  <a:rPr lang="vi-VN" sz="2200" b="1" smtClean="0">
                    <a:latin typeface="Arial" pitchFamily="34" charset="0"/>
                    <a:cs typeface="Arial" pitchFamily="34" charset="0"/>
                  </a:rPr>
                  <a:t> </a:t>
                </a:r>
                <a:endParaRPr lang="vi-VN" sz="22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8381" y="4343400"/>
                <a:ext cx="7600231" cy="530764"/>
              </a:xfrm>
              <a:prstGeom prst="rect">
                <a:avLst/>
              </a:prstGeom>
              <a:blipFill rotWithShape="1">
                <a:blip r:embed="rId10"/>
                <a:stretch>
                  <a:fillRect l="-561" b="-195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1618381" y="5754908"/>
            <a:ext cx="5463454" cy="461643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vi-VN" sz="2200" b="1">
                <a:latin typeface="Arial" pitchFamily="34" charset="0"/>
                <a:cs typeface="Arial" pitchFamily="34" charset="0"/>
              </a:rPr>
              <a:t>Vậy phương trình đường tròn (C</a:t>
            </a:r>
            <a:r>
              <a:rPr lang="vi-VN" sz="2200" b="1">
                <a:latin typeface="Arial" pitchFamily="34" charset="0"/>
                <a:cs typeface="Arial" pitchFamily="34" charset="0"/>
              </a:rPr>
              <a:t>') </a:t>
            </a:r>
            <a:r>
              <a:rPr lang="vi-VN" sz="2200" b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2200" b="1" smtClean="0">
                <a:latin typeface="Arial" pitchFamily="34" charset="0"/>
                <a:cs typeface="Arial" pitchFamily="34" charset="0"/>
              </a:rPr>
              <a:t> :</a:t>
            </a:r>
            <a:endParaRPr lang="vi-VN" sz="2200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3599243"/>
              </p:ext>
            </p:extLst>
          </p:nvPr>
        </p:nvGraphicFramePr>
        <p:xfrm>
          <a:off x="6884988" y="5645690"/>
          <a:ext cx="3429000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29" name="Equation" r:id="rId11" imgW="1600200" imgH="317160" progId="Equation.DSMT4">
                  <p:embed/>
                </p:oleObj>
              </mc:Choice>
              <mc:Fallback>
                <p:oleObj name="Equation" r:id="rId11" imgW="1600200" imgH="317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4988" y="5645690"/>
                        <a:ext cx="3429000" cy="67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3003460"/>
              </p:ext>
            </p:extLst>
          </p:nvPr>
        </p:nvGraphicFramePr>
        <p:xfrm>
          <a:off x="6816725" y="6207665"/>
          <a:ext cx="3427413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30" name="Equation" r:id="rId13" imgW="1600200" imgH="241200" progId="Equation.DSMT4">
                  <p:embed/>
                </p:oleObj>
              </mc:Choice>
              <mc:Fallback>
                <p:oleObj name="Equation" r:id="rId13" imgW="16002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6725" y="6207665"/>
                        <a:ext cx="3427413" cy="515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8907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18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4470" y="1905000"/>
            <a:ext cx="3413542" cy="392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2123930" y="109880"/>
            <a:ext cx="9761680" cy="1657925"/>
          </a:xfrm>
          <a:prstGeom prst="roundRect">
            <a:avLst>
              <a:gd name="adj" fmla="val 5195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2208212" y="240555"/>
                <a:ext cx="9677398" cy="1359645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vi-VN" sz="2500" b="1" smtClean="0">
                    <a:latin typeface="Arial" pitchFamily="34" charset="0"/>
                    <a:cs typeface="Arial" pitchFamily="34" charset="0"/>
                  </a:rPr>
                  <a:t>Cho đường thẳng d và hai điểm A, B cùng thuộc một nửa mặt phẳng bờ d. Hai điểm E, F thay đổi trên d sao </a:t>
                </a:r>
                <a:r>
                  <a:rPr lang="vi-VN" sz="2500" b="1">
                    <a:latin typeface="Arial" pitchFamily="34" charset="0"/>
                    <a:cs typeface="Arial" pitchFamily="34" charset="0"/>
                  </a:rPr>
                  <a:t>cho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500" b="1" i="1" smtClean="0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500" b="1" i="1" smtClean="0">
                            <a:latin typeface="Cambria Math"/>
                            <a:cs typeface="Arial" pitchFamily="34" charset="0"/>
                          </a:rPr>
                          <m:t>𝑬𝑭</m:t>
                        </m:r>
                      </m:e>
                    </m:acc>
                    <m:r>
                      <a:rPr lang="en-US" sz="2500" b="1" i="1" smtClean="0">
                        <a:latin typeface="Cambria Math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vi-VN" sz="2500" b="1" smtClean="0">
                    <a:latin typeface="Arial" pitchFamily="34" charset="0"/>
                    <a:cs typeface="Arial" pitchFamily="34" charset="0"/>
                  </a:rPr>
                  <a:t>không </a:t>
                </a:r>
                <a:r>
                  <a:rPr lang="vi-VN" sz="2500" b="1">
                    <a:latin typeface="Arial" pitchFamily="34" charset="0"/>
                    <a:cs typeface="Arial" pitchFamily="34" charset="0"/>
                  </a:rPr>
                  <a:t>đổi. Xác định vị trí của hai điểm E, F để AE + BF nhỏ nhất.</a:t>
                </a: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8212" y="240555"/>
                <a:ext cx="9677398" cy="1359645"/>
              </a:xfrm>
              <a:prstGeom prst="rect">
                <a:avLst/>
              </a:prstGeom>
              <a:blipFill rotWithShape="1">
                <a:blip r:embed="rId4"/>
                <a:stretch>
                  <a:fillRect l="-693" t="-1786" r="-504" b="-5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2" y="138453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79416" y="443253"/>
            <a:ext cx="14533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1.31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/>
              <p:cNvSpPr txBox="1"/>
              <p:nvPr/>
            </p:nvSpPr>
            <p:spPr>
              <a:xfrm>
                <a:off x="74612" y="2286000"/>
                <a:ext cx="7543796" cy="872717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pPr marL="342900" indent="-342900">
                  <a:buFont typeface="Wingdings" pitchFamily="2" charset="2"/>
                  <a:buChar char="v"/>
                </a:pPr>
                <a:r>
                  <a:rPr lang="vi-VN" sz="2200" b="1" smtClean="0">
                    <a:latin typeface="Arial" pitchFamily="34" charset="0"/>
                    <a:cs typeface="Arial" pitchFamily="34" charset="0"/>
                  </a:rPr>
                  <a:t>Gọi G là ảnh của điểm B qua phép tịnh tiến </a:t>
                </a:r>
                <a:r>
                  <a:rPr lang="vi-VN" sz="2200" b="1">
                    <a:latin typeface="Arial" pitchFamily="34" charset="0"/>
                    <a:cs typeface="Arial" pitchFamily="34" charset="0"/>
                  </a:rPr>
                  <a:t>theo </a:t>
                </a:r>
                <a:r>
                  <a:rPr lang="vi-VN" sz="2200" b="1" smtClean="0">
                    <a:latin typeface="Arial" pitchFamily="34" charset="0"/>
                    <a:cs typeface="Arial" pitchFamily="34" charset="0"/>
                  </a:rPr>
                  <a:t>vectơ</a:t>
                </a:r>
                <a:r>
                  <a:rPr lang="en-US" sz="2200" b="1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en-US" sz="2200" b="1" smtClean="0">
                    <a:latin typeface="Arial" pitchFamily="34" charset="0"/>
                    <a:cs typeface="Arial" pitchFamily="34" charset="0"/>
                  </a:rPr>
                  <a:t> . Khi đó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  <m:t>𝑩𝑮</m:t>
                        </m:r>
                      </m:e>
                    </m:acc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=−</m:t>
                    </m:r>
                    <m:acc>
                      <m:accPr>
                        <m:chr m:val="⃗"/>
                        <m:ctrlP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en-US" sz="2200" b="1" smtClean="0">
                    <a:latin typeface="Arial" pitchFamily="34" charset="0"/>
                    <a:cs typeface="Arial" pitchFamily="34" charset="0"/>
                  </a:rPr>
                  <a:t> . </a:t>
                </a:r>
                <a:endParaRPr lang="vi-VN" sz="22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12" y="2286000"/>
                <a:ext cx="7543796" cy="872717"/>
              </a:xfrm>
              <a:prstGeom prst="rect">
                <a:avLst/>
              </a:prstGeom>
              <a:blipFill rotWithShape="1">
                <a:blip r:embed="rId6"/>
                <a:stretch>
                  <a:fillRect l="-404" t="-2098" b="-8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Picture 4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574" y="1904999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415199" y="3128644"/>
            <a:ext cx="8270007" cy="461643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vi-VN" sz="2200" b="1">
                <a:latin typeface="Arial" pitchFamily="34" charset="0"/>
                <a:cs typeface="Arial" pitchFamily="34" charset="0"/>
              </a:rPr>
              <a:t>Gọi G' là ảnh của G qua phép đối xứng trục d thì G' </a:t>
            </a:r>
            <a:r>
              <a:rPr lang="vi-VN" sz="2200" b="1">
                <a:latin typeface="Arial" pitchFamily="34" charset="0"/>
                <a:cs typeface="Arial" pitchFamily="34" charset="0"/>
              </a:rPr>
              <a:t>cố </a:t>
            </a:r>
            <a:r>
              <a:rPr lang="vi-VN" sz="2200" b="1" smtClean="0">
                <a:latin typeface="Arial" pitchFamily="34" charset="0"/>
                <a:cs typeface="Arial" pitchFamily="34" charset="0"/>
              </a:rPr>
              <a:t>định.</a:t>
            </a:r>
            <a:endParaRPr lang="vi-VN" sz="2200" b="1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/>
              <p:cNvSpPr txBox="1"/>
              <p:nvPr/>
            </p:nvSpPr>
            <p:spPr>
              <a:xfrm>
                <a:off x="423136" y="3634997"/>
                <a:ext cx="8270007" cy="872717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vi-VN" sz="2200" b="1" smtClean="0">
                    <a:latin typeface="Arial" pitchFamily="34" charset="0"/>
                    <a:cs typeface="Arial" pitchFamily="34" charset="0"/>
                  </a:rPr>
                  <a:t>Gọi giao điểm của AG' và đường thẳng d là E, trên d lấy điểm F thỏa mãn EF = </a:t>
                </a:r>
                <a:r>
                  <a:rPr lang="vi-VN" sz="2200" b="1">
                    <a:latin typeface="Arial" pitchFamily="34" charset="0"/>
                    <a:cs typeface="Arial" pitchFamily="34" charset="0"/>
                  </a:rPr>
                  <a:t>m </a:t>
                </a:r>
                <a:r>
                  <a:rPr lang="en-US" sz="2200" b="1" smtClean="0">
                    <a:latin typeface="Arial" pitchFamily="34" charset="0"/>
                    <a:cs typeface="Arial" pitchFamily="34" charset="0"/>
                  </a:rPr>
                  <a:t>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  <m:t>𝑬𝑭</m:t>
                        </m:r>
                      </m:e>
                    </m:acc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  <m:t>𝒖</m:t>
                        </m:r>
                      </m:e>
                    </m:acc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=−</m:t>
                    </m:r>
                    <m:acc>
                      <m:accPr>
                        <m:chr m:val="⃗"/>
                        <m:ctrlP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  <m:t>𝑩𝑮</m:t>
                        </m:r>
                      </m:e>
                    </m:acc>
                  </m:oMath>
                </a14:m>
                <a:r>
                  <a:rPr lang="en-US" sz="2200" b="1" smtClean="0">
                    <a:latin typeface="Arial" pitchFamily="34" charset="0"/>
                    <a:cs typeface="Arial" pitchFamily="34" charset="0"/>
                  </a:rPr>
                  <a:t> hay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  <m:t>𝑬𝑭</m:t>
                        </m:r>
                      </m:e>
                    </m:acc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  <m:t>𝑮𝑩</m:t>
                        </m:r>
                      </m:e>
                    </m:acc>
                  </m:oMath>
                </a14:m>
                <a:endParaRPr lang="vi-VN" sz="22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136" y="3634997"/>
                <a:ext cx="8270007" cy="872717"/>
              </a:xfrm>
              <a:prstGeom prst="rect">
                <a:avLst/>
              </a:prstGeom>
              <a:blipFill rotWithShape="1">
                <a:blip r:embed="rId8"/>
                <a:stretch>
                  <a:fillRect l="-516" t="-1399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413180" y="4481528"/>
            <a:ext cx="8270007" cy="461643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vi-VN" sz="2200" b="1">
                <a:latin typeface="Arial" pitchFamily="34" charset="0"/>
                <a:cs typeface="Arial" pitchFamily="34" charset="0"/>
              </a:rPr>
              <a:t>Khi đó BGEF là hình bình hành nên BF = GE.</a:t>
            </a:r>
            <a:endParaRPr lang="vi-VN" sz="2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9416" y="4923817"/>
            <a:ext cx="8270007" cy="800197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vi-VN" sz="2200" b="1">
                <a:latin typeface="Arial" pitchFamily="34" charset="0"/>
                <a:cs typeface="Arial" pitchFamily="34" charset="0"/>
              </a:rPr>
              <a:t>Mà G và G' đối xứng nhau qua d nên GE = G'E. Do đó BF = GE = </a:t>
            </a:r>
            <a:r>
              <a:rPr lang="vi-VN" sz="2200" b="1">
                <a:latin typeface="Arial" pitchFamily="34" charset="0"/>
                <a:cs typeface="Arial" pitchFamily="34" charset="0"/>
              </a:rPr>
              <a:t>G'E</a:t>
            </a:r>
            <a:r>
              <a:rPr lang="vi-VN" sz="2200" b="1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sz="2200" b="1">
                <a:latin typeface="Arial" pitchFamily="34" charset="0"/>
                <a:cs typeface="Arial" pitchFamily="34" charset="0"/>
              </a:rPr>
              <a:t> Ta có: AE + BF = AE + G'E = AG' </a:t>
            </a:r>
            <a:r>
              <a:rPr lang="en-US" sz="2200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(1)</a:t>
            </a:r>
            <a:r>
              <a:rPr lang="en-US" sz="2200" b="1">
                <a:latin typeface="Arial" pitchFamily="34" charset="0"/>
                <a:cs typeface="Arial" pitchFamily="34" charset="0"/>
              </a:rPr>
              <a:t>.</a:t>
            </a:r>
            <a:endParaRPr lang="vi-VN" sz="2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49253" y="5713978"/>
            <a:ext cx="9631359" cy="461643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vi-VN" sz="2200" b="1">
                <a:latin typeface="Arial" pitchFamily="34" charset="0"/>
                <a:cs typeface="Arial" pitchFamily="34" charset="0"/>
              </a:rPr>
              <a:t>Ta có E và F như trên là hai điểm cần tìm để AE + BF nhỏ nhất.</a:t>
            </a:r>
            <a:endParaRPr lang="vi-VN" sz="2200" b="1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/>
              <p:cNvSpPr txBox="1"/>
              <p:nvPr/>
            </p:nvSpPr>
            <p:spPr>
              <a:xfrm>
                <a:off x="349252" y="6198092"/>
                <a:ext cx="11383960" cy="627329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en-US" sz="2200" b="1" smtClean="0">
                    <a:latin typeface="Arial" pitchFamily="34" charset="0"/>
                    <a:cs typeface="Arial" pitchFamily="34" charset="0"/>
                  </a:rPr>
                  <a:t>G</a:t>
                </a:r>
                <a:r>
                  <a:rPr lang="vi-VN" sz="2200" b="1" smtClean="0">
                    <a:latin typeface="Arial" pitchFamily="34" charset="0"/>
                    <a:cs typeface="Arial" pitchFamily="34" charset="0"/>
                  </a:rPr>
                  <a:t>ọi </a:t>
                </a:r>
                <a:r>
                  <a:rPr lang="vi-VN" sz="2200" b="1">
                    <a:latin typeface="Arial" pitchFamily="34" charset="0"/>
                    <a:cs typeface="Arial" pitchFamily="34" charset="0"/>
                  </a:rPr>
                  <a:t>E' và F' là 2 điểm trên d, khác E và F </a:t>
                </a:r>
                <a:r>
                  <a:rPr lang="vi-VN" sz="2200" b="1">
                    <a:latin typeface="Arial" pitchFamily="34" charset="0"/>
                    <a:cs typeface="Arial" pitchFamily="34" charset="0"/>
                  </a:rPr>
                  <a:t>sao </a:t>
                </a:r>
                <a:r>
                  <a:rPr lang="vi-VN" sz="2200" b="1" smtClean="0">
                    <a:latin typeface="Arial" pitchFamily="34" charset="0"/>
                    <a:cs typeface="Arial" pitchFamily="34" charset="0"/>
                  </a:rPr>
                  <a:t>cho</a:t>
                </a:r>
                <a:r>
                  <a:rPr lang="en-US" sz="2200" b="1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200" b="1" i="1" smtClean="0">
                                <a:latin typeface="Cambria Math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en-US" sz="2200" b="1" i="1" smtClean="0">
                                <a:latin typeface="Cambria Math"/>
                                <a:cs typeface="Arial" pitchFamily="34" charset="0"/>
                              </a:rPr>
                              <m:t>𝑬</m:t>
                            </m:r>
                          </m:e>
                          <m:sup>
                            <m:r>
                              <a:rPr lang="en-US" sz="2200" b="1" i="1" smtClean="0">
                                <a:latin typeface="Cambria Math"/>
                                <a:cs typeface="Arial" pitchFamily="34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  <m:t>𝑭</m:t>
                        </m:r>
                        <m: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  <m:t>′</m:t>
                        </m:r>
                      </m:e>
                    </m:acc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en-US" sz="2200" b="1" smtClean="0">
                    <a:latin typeface="Arial" pitchFamily="34" charset="0"/>
                    <a:cs typeface="Arial" pitchFamily="34" charset="0"/>
                  </a:rPr>
                  <a:t> và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200" b="1" i="1">
                                <a:latin typeface="Cambria Math"/>
                                <a:cs typeface="Arial" pitchFamily="34" charset="0"/>
                              </a:rPr>
                            </m:ctrlPr>
                          </m:accPr>
                          <m:e>
                            <m:sSup>
                              <m:sSupPr>
                                <m:ctrlPr>
                                  <a:rPr lang="en-US" sz="2200" b="1" i="1">
                                    <a:latin typeface="Cambria Math"/>
                                    <a:cs typeface="Arial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b="1" i="1">
                                    <a:latin typeface="Cambria Math"/>
                                    <a:cs typeface="Arial" pitchFamily="34" charset="0"/>
                                  </a:rPr>
                                  <m:t>𝑬</m:t>
                                </m:r>
                              </m:e>
                              <m:sup>
                                <m:r>
                                  <a:rPr lang="en-US" sz="2200" b="1" i="1">
                                    <a:latin typeface="Cambria Math"/>
                                    <a:cs typeface="Arial" pitchFamily="34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2200" b="1" i="1">
                                <a:latin typeface="Cambria Math"/>
                                <a:cs typeface="Arial" pitchFamily="34" charset="0"/>
                              </a:rPr>
                              <m:t>𝑭</m:t>
                            </m:r>
                            <m:r>
                              <a:rPr lang="en-US" sz="2200" b="1" i="1">
                                <a:latin typeface="Cambria Math"/>
                                <a:cs typeface="Arial" pitchFamily="34" charset="0"/>
                              </a:rPr>
                              <m:t>′</m:t>
                            </m:r>
                          </m:e>
                        </m:acc>
                      </m:e>
                    </m:d>
                    <m:r>
                      <a:rPr lang="en-US" sz="2200" b="1" i="1">
                        <a:latin typeface="Cambria Math"/>
                        <a:cs typeface="Arial" pitchFamily="34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200" b="1" i="1">
                                <a:latin typeface="Cambria Math"/>
                                <a:cs typeface="Arial" pitchFamily="34" charset="0"/>
                              </a:rPr>
                            </m:ctrlPr>
                          </m:accPr>
                          <m:e>
                            <m:r>
                              <a:rPr lang="en-US" sz="2200" b="1" i="1">
                                <a:latin typeface="Cambria Math"/>
                                <a:cs typeface="Arial" pitchFamily="34" charset="0"/>
                              </a:rPr>
                              <m:t>𝒖</m:t>
                            </m:r>
                          </m:e>
                        </m:acc>
                      </m:e>
                    </m:d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𝒎</m:t>
                    </m:r>
                  </m:oMath>
                </a14:m>
                <a:endParaRPr lang="vi-VN" sz="22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252" y="6198092"/>
                <a:ext cx="11383960" cy="627329"/>
              </a:xfrm>
              <a:prstGeom prst="rect">
                <a:avLst/>
              </a:prstGeom>
              <a:blipFill rotWithShape="1">
                <a:blip r:embed="rId9"/>
                <a:stretch>
                  <a:fillRect l="-375" b="-1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3708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2" grpId="0"/>
      <p:bldP spid="23" grpId="0"/>
      <p:bldP spid="24" grpId="0"/>
      <p:bldP spid="25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4470" y="1905000"/>
            <a:ext cx="3413542" cy="392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2123930" y="109880"/>
            <a:ext cx="9761680" cy="1657925"/>
          </a:xfrm>
          <a:prstGeom prst="roundRect">
            <a:avLst>
              <a:gd name="adj" fmla="val 5195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2208212" y="240555"/>
                <a:ext cx="9677398" cy="1359645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vi-VN" sz="2500" b="1" smtClean="0">
                    <a:latin typeface="Arial" pitchFamily="34" charset="0"/>
                    <a:cs typeface="Arial" pitchFamily="34" charset="0"/>
                  </a:rPr>
                  <a:t>Cho đường thẳng d và hai điểm A, B cùng thuộc một nửa mặt phẳng bờ d. Hai điểm E, F thay đổi trên d sao </a:t>
                </a:r>
                <a:r>
                  <a:rPr lang="vi-VN" sz="2500" b="1">
                    <a:latin typeface="Arial" pitchFamily="34" charset="0"/>
                    <a:cs typeface="Arial" pitchFamily="34" charset="0"/>
                  </a:rPr>
                  <a:t>cho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500" b="1" i="1" smtClean="0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500" b="1" i="1" smtClean="0">
                            <a:latin typeface="Cambria Math"/>
                            <a:cs typeface="Arial" pitchFamily="34" charset="0"/>
                          </a:rPr>
                          <m:t>𝑬𝑭</m:t>
                        </m:r>
                      </m:e>
                    </m:acc>
                    <m:r>
                      <a:rPr lang="en-US" sz="2500" b="1" i="1" smtClean="0">
                        <a:latin typeface="Cambria Math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vi-VN" sz="2500" b="1" smtClean="0">
                    <a:latin typeface="Arial" pitchFamily="34" charset="0"/>
                    <a:cs typeface="Arial" pitchFamily="34" charset="0"/>
                  </a:rPr>
                  <a:t>không </a:t>
                </a:r>
                <a:r>
                  <a:rPr lang="vi-VN" sz="2500" b="1">
                    <a:latin typeface="Arial" pitchFamily="34" charset="0"/>
                    <a:cs typeface="Arial" pitchFamily="34" charset="0"/>
                  </a:rPr>
                  <a:t>đổi. Xác định vị trí của hai điểm E, F để AE + BF nhỏ nhất.</a:t>
                </a: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8212" y="240555"/>
                <a:ext cx="9677398" cy="1359645"/>
              </a:xfrm>
              <a:prstGeom prst="rect">
                <a:avLst/>
              </a:prstGeom>
              <a:blipFill rotWithShape="1">
                <a:blip r:embed="rId4"/>
                <a:stretch>
                  <a:fillRect l="-693" t="-1786" r="-504" b="-5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2" y="138453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79416" y="443253"/>
            <a:ext cx="14533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1.31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30" name="Picture 4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424" y="190500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872405" y="2438400"/>
            <a:ext cx="7127007" cy="800197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sz="2200" b="1" smtClean="0">
                <a:latin typeface="Arial" pitchFamily="34" charset="0"/>
                <a:cs typeface="Arial" pitchFamily="34" charset="0"/>
              </a:rPr>
              <a:t>Ta có : </a:t>
            </a:r>
            <a:r>
              <a:rPr lang="vi-VN" sz="2200" b="1">
                <a:latin typeface="Arial" pitchFamily="34" charset="0"/>
                <a:cs typeface="Arial" pitchFamily="34" charset="0"/>
              </a:rPr>
              <a:t>AE' + BF' = AE' + GE' = AE' + G'E' &gt; AG' </a:t>
            </a:r>
            <a:r>
              <a:rPr lang="vi-VN" sz="2200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(2</a:t>
            </a:r>
            <a:r>
              <a:rPr lang="vi-VN" sz="2200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vi-VN" sz="2200" b="1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200" b="1" smtClean="0">
                <a:latin typeface="Arial" pitchFamily="34" charset="0"/>
                <a:cs typeface="Arial" pitchFamily="34" charset="0"/>
              </a:rPr>
            </a:br>
            <a:r>
              <a:rPr lang="en-US" sz="2200" b="1" smtClean="0">
                <a:latin typeface="Arial" pitchFamily="34" charset="0"/>
                <a:cs typeface="Arial" pitchFamily="34" charset="0"/>
              </a:rPr>
              <a:t>                    </a:t>
            </a:r>
            <a:r>
              <a:rPr lang="vi-VN" sz="2200" b="1" smtClean="0">
                <a:latin typeface="Arial" pitchFamily="34" charset="0"/>
                <a:cs typeface="Arial" pitchFamily="34" charset="0"/>
              </a:rPr>
              <a:t>(</a:t>
            </a:r>
            <a:r>
              <a:rPr lang="vi-VN" sz="2200" b="1">
                <a:latin typeface="Arial" pitchFamily="34" charset="0"/>
                <a:cs typeface="Arial" pitchFamily="34" charset="0"/>
              </a:rPr>
              <a:t>bất đẳng thức trong tam giác AG'E').</a:t>
            </a:r>
            <a:endParaRPr lang="vi-VN" sz="2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20748" y="3238597"/>
            <a:ext cx="6433276" cy="800197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vi-VN" sz="2200" b="1">
                <a:latin typeface="Arial" pitchFamily="34" charset="0"/>
                <a:cs typeface="Arial" pitchFamily="34" charset="0"/>
              </a:rPr>
              <a:t>Từ (1) và (2) suy ra AE + BF &lt; AE' + BF</a:t>
            </a:r>
            <a:r>
              <a:rPr lang="vi-VN" sz="2200" b="1">
                <a:latin typeface="Arial" pitchFamily="34" charset="0"/>
                <a:cs typeface="Arial" pitchFamily="34" charset="0"/>
              </a:rPr>
              <a:t>'. </a:t>
            </a:r>
            <a:endParaRPr lang="en-US" sz="2200" b="1" smtClean="0">
              <a:latin typeface="Arial" pitchFamily="34" charset="0"/>
              <a:cs typeface="Arial" pitchFamily="34" charset="0"/>
            </a:endParaRPr>
          </a:p>
          <a:p>
            <a:r>
              <a:rPr lang="en-US" sz="2200" b="1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smtClean="0">
                <a:latin typeface="Arial" pitchFamily="34" charset="0"/>
                <a:cs typeface="Arial" pitchFamily="34" charset="0"/>
              </a:rPr>
              <a:t>           </a:t>
            </a:r>
            <a:r>
              <a:rPr lang="vi-VN" sz="2200" b="1" smtClean="0">
                <a:latin typeface="Arial" pitchFamily="34" charset="0"/>
                <a:cs typeface="Arial" pitchFamily="34" charset="0"/>
              </a:rPr>
              <a:t>Từ </a:t>
            </a:r>
            <a:r>
              <a:rPr lang="vi-VN" sz="2200" b="1">
                <a:latin typeface="Arial" pitchFamily="34" charset="0"/>
                <a:cs typeface="Arial" pitchFamily="34" charset="0"/>
              </a:rPr>
              <a:t>đó suy ra điều phải chứng minh.</a:t>
            </a:r>
            <a:endParaRPr lang="vi-VN" sz="22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253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123930" y="109880"/>
            <a:ext cx="9914082" cy="1752674"/>
          </a:xfrm>
          <a:prstGeom prst="roundRect">
            <a:avLst>
              <a:gd name="adj" fmla="val 5195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sp>
        <p:nvSpPr>
          <p:cNvPr id="8" name="TextBox 7"/>
          <p:cNvSpPr txBox="1"/>
          <p:nvPr/>
        </p:nvSpPr>
        <p:spPr>
          <a:xfrm>
            <a:off x="2208212" y="200583"/>
            <a:ext cx="9677398" cy="1661971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vi-VN" sz="2500" b="1">
                <a:latin typeface="Arial" pitchFamily="34" charset="0"/>
                <a:cs typeface="Arial" pitchFamily="34" charset="0"/>
              </a:rPr>
              <a:t>Cho tam giác ABC nội tiếp đường tròn tâm O. Các đỉnh B, C cố định còn đỉnh A thay đổi trên đường tròn đó. Vẽ hình bình hành ABCD. Chứng minh rằng điểm D luôn thuộc một đường tròn cố </a:t>
            </a:r>
            <a:r>
              <a:rPr lang="vi-VN" sz="2500" b="1">
                <a:latin typeface="Arial" pitchFamily="34" charset="0"/>
                <a:cs typeface="Arial" pitchFamily="34" charset="0"/>
              </a:rPr>
              <a:t>định</a:t>
            </a:r>
            <a:r>
              <a:rPr lang="vi-VN" sz="2500" b="1" smtClean="0">
                <a:latin typeface="Arial" pitchFamily="34" charset="0"/>
                <a:cs typeface="Arial" pitchFamily="34" charset="0"/>
              </a:rPr>
              <a:t>.</a:t>
            </a:r>
            <a:endParaRPr lang="vi-VN" sz="25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2" y="138453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79416" y="443253"/>
            <a:ext cx="14533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1.32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/>
              <p:cNvSpPr txBox="1"/>
              <p:nvPr/>
            </p:nvSpPr>
            <p:spPr>
              <a:xfrm>
                <a:off x="455611" y="2438400"/>
                <a:ext cx="6858001" cy="503770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pPr marL="342900" indent="-342900">
                  <a:buFont typeface="Wingdings" pitchFamily="2" charset="2"/>
                  <a:buChar char="v"/>
                </a:pPr>
                <a:r>
                  <a:rPr lang="es-ES" sz="2200" b="1" smtClean="0">
                    <a:latin typeface="Arial" pitchFamily="34" charset="0"/>
                    <a:cs typeface="Arial" pitchFamily="34" charset="0"/>
                  </a:rPr>
                  <a:t>Vì ABCD là hình bình </a:t>
                </a:r>
                <a:r>
                  <a:rPr lang="es-ES" sz="2200" b="1">
                    <a:latin typeface="Arial" pitchFamily="34" charset="0"/>
                    <a:cs typeface="Arial" pitchFamily="34" charset="0"/>
                  </a:rPr>
                  <a:t>hành </a:t>
                </a:r>
                <a:r>
                  <a:rPr lang="es-ES" sz="2200" b="1" smtClean="0">
                    <a:latin typeface="Arial" pitchFamily="34" charset="0"/>
                    <a:cs typeface="Arial" pitchFamily="34" charset="0"/>
                  </a:rPr>
                  <a:t>nên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ES" sz="2200" b="1" i="1" smtClean="0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  <m:t>𝑨𝑫</m:t>
                        </m:r>
                      </m:e>
                    </m:acc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  <m:t>𝑩𝑪</m:t>
                        </m:r>
                      </m:e>
                    </m:acc>
                  </m:oMath>
                </a14:m>
                <a:endParaRPr lang="vi-VN" sz="22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611" y="2438400"/>
                <a:ext cx="6858001" cy="503770"/>
              </a:xfrm>
              <a:prstGeom prst="rect">
                <a:avLst/>
              </a:prstGeom>
              <a:blipFill rotWithShape="1">
                <a:blip r:embed="rId4"/>
                <a:stretch>
                  <a:fillRect l="-533" b="-20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Picture 4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100" y="1953125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/>
              <p:cNvSpPr txBox="1"/>
              <p:nvPr/>
            </p:nvSpPr>
            <p:spPr>
              <a:xfrm>
                <a:off x="760412" y="2942170"/>
                <a:ext cx="5323677" cy="502808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vi-VN" sz="2200" b="1" smtClean="0">
                    <a:latin typeface="Arial" pitchFamily="34" charset="0"/>
                    <a:cs typeface="Arial" pitchFamily="34" charset="0"/>
                  </a:rPr>
                  <a:t>Do B, C cố định </a:t>
                </a:r>
                <a:r>
                  <a:rPr lang="vi-VN" sz="2200" b="1">
                    <a:latin typeface="Arial" pitchFamily="34" charset="0"/>
                    <a:cs typeface="Arial" pitchFamily="34" charset="0"/>
                  </a:rPr>
                  <a:t>nên </a:t>
                </a:r>
                <a:r>
                  <a:rPr lang="vi-VN" sz="2200" b="1" smtClean="0">
                    <a:latin typeface="Arial" pitchFamily="34" charset="0"/>
                    <a:cs typeface="Arial" pitchFamily="34" charset="0"/>
                  </a:rPr>
                  <a:t>vectơ</a:t>
                </a:r>
                <a:r>
                  <a:rPr lang="en-US" sz="2200" b="1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  <m:t>𝑩𝑪</m:t>
                        </m:r>
                      </m:e>
                    </m:acc>
                  </m:oMath>
                </a14:m>
                <a:r>
                  <a:rPr lang="en-US" sz="2200" b="1" smtClean="0">
                    <a:latin typeface="Arial" pitchFamily="34" charset="0"/>
                    <a:cs typeface="Arial" pitchFamily="34" charset="0"/>
                  </a:rPr>
                  <a:t> cố định</a:t>
                </a:r>
                <a:endParaRPr lang="vi-VN" sz="22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412" y="2942170"/>
                <a:ext cx="5323677" cy="502808"/>
              </a:xfrm>
              <a:prstGeom prst="rect">
                <a:avLst/>
              </a:prstGeom>
              <a:blipFill rotWithShape="1">
                <a:blip r:embed="rId6"/>
                <a:stretch>
                  <a:fillRect l="-916" b="-21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534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574" y="1862554"/>
            <a:ext cx="4152900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/>
              <p:cNvSpPr txBox="1"/>
              <p:nvPr/>
            </p:nvSpPr>
            <p:spPr>
              <a:xfrm>
                <a:off x="760411" y="3465052"/>
                <a:ext cx="6705601" cy="843542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vi-VN" sz="2200" b="1">
                    <a:latin typeface="Arial" pitchFamily="34" charset="0"/>
                    <a:cs typeface="Arial" pitchFamily="34" charset="0"/>
                  </a:rPr>
                  <a:t>Khi đó ta có phép tịnh tiến </a:t>
                </a:r>
                <a:r>
                  <a:rPr lang="vi-VN" sz="2200" b="1">
                    <a:latin typeface="Arial" pitchFamily="34" charset="0"/>
                    <a:cs typeface="Arial" pitchFamily="34" charset="0"/>
                  </a:rPr>
                  <a:t>theo </a:t>
                </a:r>
                <a:r>
                  <a:rPr lang="vi-VN" sz="2200" b="1" smtClean="0">
                    <a:latin typeface="Arial" pitchFamily="34" charset="0"/>
                    <a:cs typeface="Arial" pitchFamily="34" charset="0"/>
                  </a:rPr>
                  <a:t>vectơ</a:t>
                </a:r>
                <a:r>
                  <a:rPr lang="en-US" sz="2200" b="1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b="1" i="1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200" b="1" i="1">
                            <a:latin typeface="Cambria Math"/>
                            <a:cs typeface="Arial" pitchFamily="34" charset="0"/>
                          </a:rPr>
                          <m:t>𝑩𝑪</m:t>
                        </m:r>
                      </m:e>
                    </m:acc>
                  </m:oMath>
                </a14:m>
                <a:r>
                  <a:rPr lang="en-US" sz="2200" b="1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vi-VN" sz="2200" b="1">
                    <a:latin typeface="Arial" pitchFamily="34" charset="0"/>
                    <a:cs typeface="Arial" pitchFamily="34" charset="0"/>
                  </a:rPr>
                  <a:t>biến điểm A thành điểm D.</a:t>
                </a:r>
                <a:r>
                  <a:rPr lang="en-US" sz="2200" b="1" smtClean="0">
                    <a:latin typeface="Arial" pitchFamily="34" charset="0"/>
                    <a:cs typeface="Arial" pitchFamily="34" charset="0"/>
                  </a:rPr>
                  <a:t> </a:t>
                </a:r>
                <a:endParaRPr lang="vi-VN" sz="22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411" y="3465052"/>
                <a:ext cx="6705601" cy="843542"/>
              </a:xfrm>
              <a:prstGeom prst="rect">
                <a:avLst/>
              </a:prstGeom>
              <a:blipFill rotWithShape="1">
                <a:blip r:embed="rId8"/>
                <a:stretch>
                  <a:fillRect l="-727" b="-12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760412" y="4328668"/>
                <a:ext cx="11125198" cy="849121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vi-VN" sz="2200" b="1" smtClean="0">
                    <a:latin typeface="Arial" pitchFamily="34" charset="0"/>
                    <a:cs typeface="Arial" pitchFamily="34" charset="0"/>
                  </a:rPr>
                  <a:t>Mặt khác, A thuộc đường tròn tâm O ngoại tiếp tam giác ABC nên D thuộc đường tròn tâm O' cố định là ảnh của đường tròn tâm O qua phép </a:t>
                </a:r>
                <a:r>
                  <a:rPr lang="vi-VN" sz="2200" b="1">
                    <a:latin typeface="Arial" pitchFamily="34" charset="0"/>
                    <a:cs typeface="Arial" pitchFamily="34" charset="0"/>
                  </a:rPr>
                  <a:t>tịnh </a:t>
                </a:r>
                <a:r>
                  <a:rPr lang="vi-VN" sz="2200" b="1" smtClean="0">
                    <a:latin typeface="Arial" pitchFamily="34" charset="0"/>
                    <a:cs typeface="Arial" pitchFamily="34" charset="0"/>
                  </a:rPr>
                  <a:t>tiến</a:t>
                </a:r>
                <a:r>
                  <a:rPr lang="en-US" sz="2200" b="1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  <m:t>𝑻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sz="2200" b="1" i="1" smtClean="0">
                                <a:latin typeface="Cambria Math"/>
                                <a:cs typeface="Arial" pitchFamily="34" charset="0"/>
                              </a:rPr>
                            </m:ctrlPr>
                          </m:accPr>
                          <m:e>
                            <m:r>
                              <a:rPr lang="en-US" sz="2200" b="1" i="1" smtClean="0">
                                <a:latin typeface="Cambria Math"/>
                                <a:cs typeface="Arial" pitchFamily="34" charset="0"/>
                              </a:rPr>
                              <m:t>𝑩𝑪</m:t>
                            </m:r>
                          </m:e>
                        </m:acc>
                      </m:sub>
                    </m:sSub>
                  </m:oMath>
                </a14:m>
                <a:endParaRPr lang="vi-VN" sz="22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412" y="4328668"/>
                <a:ext cx="11125198" cy="849121"/>
              </a:xfrm>
              <a:prstGeom prst="rect">
                <a:avLst/>
              </a:prstGeom>
              <a:blipFill rotWithShape="1">
                <a:blip r:embed="rId9"/>
                <a:stretch>
                  <a:fillRect l="-438" t="-1439" r="-712" b="-6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/>
              <p:cNvSpPr txBox="1"/>
              <p:nvPr/>
            </p:nvSpPr>
            <p:spPr>
              <a:xfrm>
                <a:off x="760412" y="5197863"/>
                <a:ext cx="11125198" cy="872717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vi-VN" sz="2200" b="1" smtClean="0">
                    <a:latin typeface="Arial" pitchFamily="34" charset="0"/>
                    <a:cs typeface="Arial" pitchFamily="34" charset="0"/>
                  </a:rPr>
                  <a:t>Ở đó, bán kính hai đường tròn bằng nhau và O' là ảnh của O qua phép tịnh tiến </a:t>
                </a:r>
                <a:r>
                  <a:rPr lang="vi-VN" sz="2200" b="1">
                    <a:latin typeface="Arial" pitchFamily="34" charset="0"/>
                    <a:cs typeface="Arial" pitchFamily="34" charset="0"/>
                  </a:rPr>
                  <a:t>theo </a:t>
                </a:r>
                <a:r>
                  <a:rPr lang="vi-VN" sz="2200" b="1" smtClean="0">
                    <a:latin typeface="Arial" pitchFamily="34" charset="0"/>
                    <a:cs typeface="Arial" pitchFamily="34" charset="0"/>
                  </a:rPr>
                  <a:t>vectơ</a:t>
                </a:r>
                <a:r>
                  <a:rPr lang="en-US" sz="2200" b="1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b="1" i="1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200" b="1" i="1">
                            <a:latin typeface="Cambria Math"/>
                            <a:cs typeface="Arial" pitchFamily="34" charset="0"/>
                          </a:rPr>
                          <m:t>𝑩𝑪</m:t>
                        </m:r>
                      </m:e>
                    </m:acc>
                  </m:oMath>
                </a14:m>
                <a:r>
                  <a:rPr lang="en-US" sz="2200" b="1" smtClean="0">
                    <a:latin typeface="Arial" pitchFamily="34" charset="0"/>
                    <a:cs typeface="Arial" pitchFamily="34" charset="0"/>
                  </a:rPr>
                  <a:t> được xác định bởi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  <m:t>𝑶𝑶</m:t>
                        </m:r>
                        <m: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  <m:t>′</m:t>
                        </m:r>
                      </m:e>
                    </m:acc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  <m:t>𝑩𝑪</m:t>
                        </m:r>
                      </m:e>
                    </m:acc>
                  </m:oMath>
                </a14:m>
                <a:r>
                  <a:rPr lang="en-US" sz="2200" b="1" smtClean="0">
                    <a:latin typeface="Arial" pitchFamily="34" charset="0"/>
                    <a:cs typeface="Arial" pitchFamily="34" charset="0"/>
                  </a:rPr>
                  <a:t> </a:t>
                </a:r>
                <a:endParaRPr lang="vi-VN" sz="22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412" y="5197863"/>
                <a:ext cx="11125198" cy="872717"/>
              </a:xfrm>
              <a:prstGeom prst="rect">
                <a:avLst/>
              </a:prstGeom>
              <a:blipFill rotWithShape="1">
                <a:blip r:embed="rId10"/>
                <a:stretch>
                  <a:fillRect l="-438" t="-2098" b="-111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033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3" grpId="0"/>
      <p:bldP spid="24" grpId="0"/>
      <p:bldP spid="2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39083</TotalTime>
  <Words>1768</Words>
  <PresentationFormat>Custom</PresentationFormat>
  <Paragraphs>87</Paragraphs>
  <Slides>12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MathType 6.0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2021-08-04T05:24:17Z</dcterms:created>
  <dcterms:modified xsi:type="dcterms:W3CDTF">2023-07-19T14:01:01Z</dcterms:modified>
</cp:coreProperties>
</file>