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67" r:id="rId2"/>
    <p:sldId id="279" r:id="rId3"/>
    <p:sldId id="371" r:id="rId4"/>
    <p:sldId id="372" r:id="rId5"/>
    <p:sldId id="373" r:id="rId6"/>
    <p:sldId id="374" r:id="rId7"/>
    <p:sldId id="386" r:id="rId8"/>
    <p:sldId id="401" r:id="rId9"/>
    <p:sldId id="402" r:id="rId10"/>
    <p:sldId id="343" r:id="rId11"/>
    <p:sldId id="385" r:id="rId12"/>
    <p:sldId id="403" r:id="rId13"/>
    <p:sldId id="381" r:id="rId14"/>
    <p:sldId id="295" r:id="rId15"/>
    <p:sldId id="404" r:id="rId16"/>
    <p:sldId id="262" r:id="rId17"/>
    <p:sldId id="298" r:id="rId18"/>
    <p:sldId id="333" r:id="rId19"/>
    <p:sldId id="390" r:id="rId20"/>
    <p:sldId id="384" r:id="rId21"/>
    <p:sldId id="394" r:id="rId22"/>
    <p:sldId id="397" r:id="rId23"/>
    <p:sldId id="406" r:id="rId24"/>
    <p:sldId id="395" r:id="rId25"/>
    <p:sldId id="396" r:id="rId26"/>
    <p:sldId id="408" r:id="rId27"/>
    <p:sldId id="258" r:id="rId28"/>
    <p:sldId id="310" r:id="rId29"/>
  </p:sldIdLst>
  <p:sldSz cx="18288000" cy="10287000"/>
  <p:notesSz cx="6858000" cy="9144000"/>
  <p:embeddedFontLst>
    <p:embeddedFont>
      <p:font typeface="Cambria Math" panose="02040503050406030204" pitchFamily="18" charset="0"/>
      <p:regular r:id="rId31"/>
    </p:embeddedFont>
    <p:embeddedFont>
      <p:font typeface="Malgun Gothic" panose="020B0503020000020004" pitchFamily="34" charset="-127"/>
      <p:regular r:id="rId32"/>
      <p:bold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F53"/>
    <a:srgbClr val="178288"/>
    <a:srgbClr val="1CA379"/>
    <a:srgbClr val="DAE7F6"/>
    <a:srgbClr val="D9F5FF"/>
    <a:srgbClr val="FDEF94"/>
    <a:srgbClr val="FFFCE7"/>
    <a:srgbClr val="FEF4BA"/>
    <a:srgbClr val="FFEFFA"/>
    <a:srgbClr val="FFC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0664" autoAdjust="0"/>
  </p:normalViewPr>
  <p:slideViewPr>
    <p:cSldViewPr>
      <p:cViewPr varScale="1">
        <p:scale>
          <a:sx n="43" d="100"/>
          <a:sy n="43" d="100"/>
        </p:scale>
        <p:origin x="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EC77B-C520-411D-BA9B-40AC5F2F7A33}"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01956-782D-4A2F-8DAB-D3BE30AA36E8}" type="slidenum">
              <a:rPr lang="en-US" smtClean="0"/>
              <a:t>‹#›</a:t>
            </a:fld>
            <a:endParaRPr lang="en-US"/>
          </a:p>
        </p:txBody>
      </p:sp>
    </p:spTree>
    <p:extLst>
      <p:ext uri="{BB962C8B-B14F-4D97-AF65-F5344CB8AC3E}">
        <p14:creationId xmlns:p14="http://schemas.microsoft.com/office/powerpoint/2010/main" val="318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4.svg"/><Relationship Id="rId18" Type="http://schemas.openxmlformats.org/officeDocument/2006/relationships/image" Target="../media/image9.png"/><Relationship Id="rId3" Type="http://schemas.openxmlformats.org/officeDocument/2006/relationships/image" Target="../media/image164.svg"/><Relationship Id="rId21" Type="http://schemas.openxmlformats.org/officeDocument/2006/relationships/image" Target="../media/image182.svg"/><Relationship Id="rId7" Type="http://schemas.openxmlformats.org/officeDocument/2006/relationships/image" Target="../media/image168.svg"/><Relationship Id="rId12" Type="http://schemas.openxmlformats.org/officeDocument/2006/relationships/image" Target="../media/image6.png"/><Relationship Id="rId17" Type="http://schemas.openxmlformats.org/officeDocument/2006/relationships/image" Target="../media/image178.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2.svg"/><Relationship Id="rId5" Type="http://schemas.openxmlformats.org/officeDocument/2006/relationships/image" Target="../media/image166.svg"/><Relationship Id="rId15" Type="http://schemas.openxmlformats.org/officeDocument/2006/relationships/image" Target="../media/image176.svg"/><Relationship Id="rId10" Type="http://schemas.openxmlformats.org/officeDocument/2006/relationships/image" Target="../media/image5.png"/><Relationship Id="rId19" Type="http://schemas.openxmlformats.org/officeDocument/2006/relationships/image" Target="../media/image180.svg"/><Relationship Id="rId4" Type="http://schemas.openxmlformats.org/officeDocument/2006/relationships/image" Target="../media/image2.png"/><Relationship Id="rId9" Type="http://schemas.openxmlformats.org/officeDocument/2006/relationships/image" Target="../media/image170.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550.svg"/><Relationship Id="rId3" Type="http://schemas.openxmlformats.org/officeDocument/2006/relationships/image" Target="../media/image1450.svg"/><Relationship Id="rId7" Type="http://schemas.openxmlformats.org/officeDocument/2006/relationships/image" Target="../media/image1490.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530.svg"/><Relationship Id="rId5" Type="http://schemas.openxmlformats.org/officeDocument/2006/relationships/image" Target="../media/image1470.svg"/><Relationship Id="rId15" Type="http://schemas.openxmlformats.org/officeDocument/2006/relationships/image" Target="../media/image61.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510.sv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55.svg"/><Relationship Id="rId3" Type="http://schemas.openxmlformats.org/officeDocument/2006/relationships/image" Target="../media/image145.svg"/><Relationship Id="rId7" Type="http://schemas.openxmlformats.org/officeDocument/2006/relationships/image" Target="../media/image149.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53.svg"/><Relationship Id="rId5" Type="http://schemas.openxmlformats.org/officeDocument/2006/relationships/image" Target="../media/image147.svg"/><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51.sv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6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9.png"/></Relationships>
</file>

<file path=ppt/slides/_rels/slide2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9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 Id="rId11" Type="http://schemas.openxmlformats.org/officeDocument/2006/relationships/image" Target="../media/image43.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4.svg"/><Relationship Id="rId18" Type="http://schemas.openxmlformats.org/officeDocument/2006/relationships/image" Target="../media/image9.png"/><Relationship Id="rId3" Type="http://schemas.openxmlformats.org/officeDocument/2006/relationships/image" Target="../media/image164.svg"/><Relationship Id="rId21" Type="http://schemas.openxmlformats.org/officeDocument/2006/relationships/image" Target="../media/image182.svg"/><Relationship Id="rId7" Type="http://schemas.openxmlformats.org/officeDocument/2006/relationships/image" Target="../media/image168.svg"/><Relationship Id="rId12" Type="http://schemas.openxmlformats.org/officeDocument/2006/relationships/image" Target="../media/image6.png"/><Relationship Id="rId17" Type="http://schemas.openxmlformats.org/officeDocument/2006/relationships/image" Target="../media/image178.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2.svg"/><Relationship Id="rId5" Type="http://schemas.openxmlformats.org/officeDocument/2006/relationships/image" Target="../media/image166.svg"/><Relationship Id="rId15" Type="http://schemas.openxmlformats.org/officeDocument/2006/relationships/image" Target="../media/image176.svg"/><Relationship Id="rId10" Type="http://schemas.openxmlformats.org/officeDocument/2006/relationships/image" Target="../media/image5.png"/><Relationship Id="rId19" Type="http://schemas.openxmlformats.org/officeDocument/2006/relationships/image" Target="../media/image180.svg"/><Relationship Id="rId4" Type="http://schemas.openxmlformats.org/officeDocument/2006/relationships/image" Target="../media/image2.png"/><Relationship Id="rId9" Type="http://schemas.openxmlformats.org/officeDocument/2006/relationships/image" Target="../media/image170.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NULL"/><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2.png"/><Relationship Id="rId7"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7.png"/><Relationship Id="rId7"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NULL"/><Relationship Id="rId7" Type="http://schemas.openxmlformats.org/officeDocument/2006/relationships/image" Target="../media/image4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7.png"/><Relationship Id="rId7" Type="http://schemas.openxmlformats.org/officeDocument/2006/relationships/image" Target="../media/image2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NULL"/></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NULL"/><Relationship Id="rId7" Type="http://schemas.openxmlformats.org/officeDocument/2006/relationships/image" Target="../media/image5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3"/>
          <p:cNvSpPr txBox="1"/>
          <p:nvPr/>
        </p:nvSpPr>
        <p:spPr>
          <a:xfrm>
            <a:off x="1256529" y="2725452"/>
            <a:ext cx="15788201" cy="3785652"/>
          </a:xfrm>
          <a:prstGeom prst="rect">
            <a:avLst/>
          </a:prstGeom>
          <a:noFill/>
        </p:spPr>
        <p:txBody>
          <a:bodyPr wrap="square" rtlCol="0">
            <a:spAutoFit/>
          </a:bodyPr>
          <a:lstStyle/>
          <a:p>
            <a:pPr algn="ctr">
              <a:lnSpc>
                <a:spcPct val="150000"/>
              </a:lnSpc>
            </a:pPr>
            <a:r>
              <a:rPr lang="vi-VN" sz="8000" b="1" smtClean="0">
                <a:solidFill>
                  <a:schemeClr val="accent2">
                    <a:lumMod val="75000"/>
                  </a:schemeClr>
                </a:solidFill>
                <a:latin typeface="Arial" panose="020B0604020202020204" pitchFamily="34" charset="0"/>
                <a:cs typeface="Arial" panose="020B0604020202020204" pitchFamily="34" charset="0"/>
              </a:rPr>
              <a:t>CHÀO MỪNG CẢ LỚP </a:t>
            </a:r>
          </a:p>
          <a:p>
            <a:pPr algn="ctr">
              <a:lnSpc>
                <a:spcPct val="150000"/>
              </a:lnSpc>
            </a:pPr>
            <a:r>
              <a:rPr lang="vi-VN" sz="8000" b="1" smtClean="0">
                <a:solidFill>
                  <a:schemeClr val="accent2">
                    <a:lumMod val="75000"/>
                  </a:schemeClr>
                </a:solidFill>
                <a:latin typeface="Arial" panose="020B0604020202020204" pitchFamily="34" charset="0"/>
                <a:cs typeface="Arial" panose="020B0604020202020204" pitchFamily="34" charset="0"/>
              </a:rPr>
              <a:t>ĐẾN VỚI TIẾT HỌC </a:t>
            </a:r>
            <a:r>
              <a:rPr lang="en-US" sz="8000" b="1" smtClean="0">
                <a:solidFill>
                  <a:schemeClr val="accent2">
                    <a:lumMod val="75000"/>
                  </a:schemeClr>
                </a:solidFill>
                <a:latin typeface="Arial" panose="020B0604020202020204" pitchFamily="34" charset="0"/>
                <a:cs typeface="Arial" panose="020B0604020202020204" pitchFamily="34" charset="0"/>
              </a:rPr>
              <a:t>MÔN TOÁN</a:t>
            </a:r>
            <a:r>
              <a:rPr lang="vi-VN" sz="8000" b="1" smtClean="0">
                <a:solidFill>
                  <a:schemeClr val="accent2">
                    <a:lumMod val="75000"/>
                  </a:schemeClr>
                </a:solidFill>
                <a:latin typeface="Arial" panose="020B0604020202020204" pitchFamily="34" charset="0"/>
                <a:cs typeface="Arial" panose="020B0604020202020204" pitchFamily="34" charset="0"/>
              </a:rPr>
              <a:t>!</a:t>
            </a:r>
            <a:endParaRPr lang="en-US" sz="8000" b="1">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lus/>
      </p:transition>
    </mc:Choice>
    <mc:Fallback xmlns="">
      <p:transition spd="med">
        <p:plu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9" name="TextBox 38"/>
          <p:cNvSpPr txBox="1"/>
          <p:nvPr/>
        </p:nvSpPr>
        <p:spPr>
          <a:xfrm>
            <a:off x="2396731" y="647700"/>
            <a:ext cx="13048264" cy="784830"/>
          </a:xfrm>
          <a:prstGeom prst="rect">
            <a:avLst/>
          </a:prstGeom>
          <a:noFill/>
        </p:spPr>
        <p:txBody>
          <a:bodyPr wrap="square" rtlCol="0">
            <a:spAutoFit/>
          </a:bodyPr>
          <a:lstStyle/>
          <a:p>
            <a:pPr lvl="0" algn="ctr">
              <a:defRPr/>
            </a:pPr>
            <a:r>
              <a:rPr lang="vi-VN" sz="4500" b="1">
                <a:solidFill>
                  <a:srgbClr val="FFFF00"/>
                </a:solidFill>
                <a:cs typeface="Arial" panose="020B0604020202020204" pitchFamily="34" charset="0"/>
              </a:rPr>
              <a:t>Ôn tập các kiến thức đã học ở chương IX</a:t>
            </a:r>
            <a:endParaRPr kumimoji="0" lang="en-US" sz="45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2"/>
          <a:stretch>
            <a:fillRect/>
          </a:stretch>
        </p:blipFill>
        <p:spPr>
          <a:xfrm>
            <a:off x="16414518" y="366228"/>
            <a:ext cx="1873482" cy="1653072"/>
          </a:xfrm>
          <a:prstGeom prst="rect">
            <a:avLst/>
          </a:prstGeom>
        </p:spPr>
      </p:pic>
      <mc:AlternateContent xmlns:mc="http://schemas.openxmlformats.org/markup-compatibility/2006" xmlns:a14="http://schemas.microsoft.com/office/drawing/2010/main">
        <mc:Choice Requires="a14">
          <p:sp>
            <p:nvSpPr>
              <p:cNvPr id="27" name="Rectangle 26"/>
              <p:cNvSpPr/>
              <p:nvPr/>
            </p:nvSpPr>
            <p:spPr>
              <a:xfrm>
                <a:off x="1524000" y="1762989"/>
                <a:ext cx="15250927" cy="8104911"/>
              </a:xfrm>
              <a:prstGeom prst="rect">
                <a:avLst/>
              </a:prstGeom>
            </p:spPr>
            <p:txBody>
              <a:bodyPr wrap="square">
                <a:spAutoFit/>
              </a:bodyPr>
              <a:lstStyle/>
              <a:p>
                <a:pPr marL="571500" indent="-571500">
                  <a:lnSpc>
                    <a:spcPct val="150000"/>
                  </a:lnSpc>
                  <a:spcAft>
                    <a:spcPts val="800"/>
                  </a:spcAft>
                  <a:buFont typeface="Arial" panose="020B0604020202020204" pitchFamily="34" charset="0"/>
                  <a:buChar char="•"/>
                </a:pPr>
                <a:r>
                  <a:rPr lang="en-US" sz="4000" kern="100" smtClean="0">
                    <a:solidFill>
                      <a:schemeClr val="bg1"/>
                    </a:solidFill>
                    <a:latin typeface="Arial" panose="020B0604020202020204" pitchFamily="34" charset="0"/>
                    <a:ea typeface="Calibri" panose="020F0502020204030204" pitchFamily="34" charset="0"/>
                    <a:cs typeface="Arial" panose="020B0604020202020204" pitchFamily="34" charset="0"/>
                  </a:rPr>
                  <a:t>Nhắc lại các quy tắc tính đạo hàm của các hàm số sau:</a:t>
                </a:r>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m:t>
                          </m:r>
                        </m:sup>
                      </m:sSup>
                      <m:d>
                        <m:dPr>
                          <m:ctrlP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ℕ</m:t>
                          </m:r>
                        </m:e>
                      </m:d>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i="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𝑠𝑖𝑛</m:t>
                          </m:r>
                        </m:fName>
                        <m:e>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func>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𝑡𝑎𝑛</m:t>
                          </m:r>
                        </m:fName>
                        <m:e>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func>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i="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sup>
                      </m:sSup>
                      <m: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𝑙𝑜𝑔</m:t>
                              </m:r>
                            </m:e>
                            <m:sub>
                              <m: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e>
                      </m:func>
                      <m: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4000" i="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Aft>
                    <a:spcPts val="800"/>
                  </a:spcAft>
                  <a:buFont typeface="Arial" panose="020B0604020202020204" pitchFamily="34" charset="0"/>
                  <a:buChar char="•"/>
                </a:pPr>
                <a:r>
                  <a:rPr lang="en-US" sz="4000" kern="100" smtClean="0">
                    <a:solidFill>
                      <a:schemeClr val="bg1"/>
                    </a:solidFill>
                    <a:effectLst/>
                    <a:latin typeface="Arial" panose="020B0604020202020204" pitchFamily="34" charset="0"/>
                    <a:ea typeface="Malgun Gothic" panose="020B0503020000020004" pitchFamily="34" charset="-127"/>
                    <a:cs typeface="Arial" panose="020B0604020202020204" pitchFamily="34" charset="0"/>
                  </a:rPr>
                  <a:t>Nhắc </a:t>
                </a:r>
                <a:r>
                  <a:rPr lang="en-US" sz="40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lại quy tắc tính đạo hàm tổng, hiệu, tích, thương.</a:t>
                </a:r>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Aft>
                    <a:spcPts val="800"/>
                  </a:spcAft>
                  <a:buFont typeface="Arial" panose="020B0604020202020204" pitchFamily="34" charset="0"/>
                  <a:buChar char="•"/>
                </a:pPr>
                <a:r>
                  <a:rPr lang="en-US" sz="4000" kern="100" smtClean="0">
                    <a:solidFill>
                      <a:schemeClr val="bg1"/>
                    </a:solidFill>
                    <a:effectLst/>
                    <a:latin typeface="Arial" panose="020B0604020202020204" pitchFamily="34" charset="0"/>
                    <a:ea typeface="Malgun Gothic" panose="020B0503020000020004" pitchFamily="34" charset="-127"/>
                    <a:cs typeface="Arial" panose="020B0604020202020204" pitchFamily="34" charset="0"/>
                  </a:rPr>
                  <a:t>Nhắc </a:t>
                </a:r>
                <a:r>
                  <a:rPr lang="en-US" sz="40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lại quy tắc đạo hàm của hàm số hợp.</a:t>
                </a:r>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Aft>
                    <a:spcPts val="800"/>
                  </a:spcAft>
                  <a:buFont typeface="Arial" panose="020B0604020202020204" pitchFamily="34" charset="0"/>
                  <a:buChar char="•"/>
                </a:pPr>
                <a:r>
                  <a:rPr lang="en-US" sz="4000" kern="100" smtClean="0">
                    <a:solidFill>
                      <a:schemeClr val="bg1"/>
                    </a:solidFill>
                    <a:effectLst/>
                    <a:latin typeface="Arial" panose="020B0604020202020204" pitchFamily="34" charset="0"/>
                    <a:ea typeface="Malgun Gothic" panose="020B0503020000020004" pitchFamily="34" charset="-127"/>
                    <a:cs typeface="Arial" panose="020B0604020202020204" pitchFamily="34" charset="0"/>
                  </a:rPr>
                  <a:t>Nêu </a:t>
                </a:r>
                <a:r>
                  <a:rPr lang="en-US" sz="40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phương trình tiếp tuyến của đồ thị hàm số </a:t>
                </a:r>
                <a14:m>
                  <m:oMath xmlns:m="http://schemas.openxmlformats.org/officeDocument/2006/math">
                    <m:r>
                      <m:rPr>
                        <m:sty m:val="p"/>
                      </m:rP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y</m:t>
                    </m:r>
                    <m: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m:rPr>
                        <m:sty m:val="p"/>
                      </m:rP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f</m:t>
                    </m:r>
                    <m:d>
                      <m:dPr>
                        <m:ctrlP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m:rPr>
                            <m:sty m:val="p"/>
                          </m:rP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x</m:t>
                        </m:r>
                      </m:e>
                    </m:d>
                  </m:oMath>
                </a14:m>
                <a:r>
                  <a:rPr lang="en-US" sz="40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 tại điểm </a:t>
                </a:r>
                <a14:m>
                  <m:oMath xmlns:m="http://schemas.openxmlformats.org/officeDocument/2006/math">
                    <m:r>
                      <m:rPr>
                        <m:sty m:val="p"/>
                      </m:rP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P</m:t>
                    </m:r>
                    <m:d>
                      <m:dPr>
                        <m:ctrlP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sSub>
                          <m:sSubPr>
                            <m:ctrlP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x</m:t>
                            </m:r>
                          </m:e>
                          <m:sub>
                            <m:r>
                              <m:rPr>
                                <m:sty m:val="p"/>
                              </m:rP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o</m:t>
                            </m:r>
                          </m:sub>
                        </m:sSub>
                        <m: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y</m:t>
                            </m:r>
                          </m:e>
                          <m:sub>
                            <m:r>
                              <m:rPr>
                                <m:sty m:val="p"/>
                              </m:rP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o</m:t>
                            </m:r>
                          </m:sub>
                        </m:sSub>
                      </m:e>
                    </m:d>
                    <m: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40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r>
                      <m:rPr>
                        <m:sty m:val="p"/>
                      </m:rP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f</m:t>
                    </m:r>
                    <m:d>
                      <m:dPr>
                        <m:ctrlP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m:rPr>
                            <m:sty m:val="p"/>
                          </m:rP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x</m:t>
                        </m:r>
                      </m:e>
                    </m:d>
                  </m:oMath>
                </a14:m>
                <a:r>
                  <a:rPr lang="en-US" sz="40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 có đạo hàm tại </a:t>
                </a:r>
                <a14:m>
                  <m:oMath xmlns:m="http://schemas.openxmlformats.org/officeDocument/2006/math">
                    <m:sSub>
                      <m:sSubPr>
                        <m:ctrlPr>
                          <a:rPr lang="en-US" sz="40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x</m:t>
                        </m:r>
                      </m:e>
                      <m:sub>
                        <m:r>
                          <m:rPr>
                            <m:sty m:val="p"/>
                          </m:rP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o</m:t>
                        </m:r>
                      </m:sub>
                    </m:sSub>
                    <m:r>
                      <a:rPr lang="en-US" sz="4000" i="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524000" y="1762989"/>
                <a:ext cx="15250927" cy="8104911"/>
              </a:xfrm>
              <a:prstGeom prst="rect">
                <a:avLst/>
              </a:prstGeom>
              <a:blipFill>
                <a:blip r:embed="rId3"/>
                <a:stretch>
                  <a:fillRect l="-1279" r="-2198" b="-827"/>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554477" y="571144"/>
            <a:ext cx="816331" cy="1448156"/>
          </a:xfrm>
          <a:prstGeom prst="rect">
            <a:avLst/>
          </a:prstGeom>
        </p:spPr>
      </p:pic>
    </p:spTree>
    <p:extLst>
      <p:ext uri="{BB962C8B-B14F-4D97-AF65-F5344CB8AC3E}">
        <p14:creationId xmlns:p14="http://schemas.microsoft.com/office/powerpoint/2010/main" val="255106991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pic>
        <p:nvPicPr>
          <p:cNvPr id="41" name="Picture 40"/>
          <p:cNvPicPr>
            <a:picLocks noChangeAspect="1"/>
          </p:cNvPicPr>
          <p:nvPr/>
        </p:nvPicPr>
        <p:blipFill>
          <a:blip r:embed="rId2"/>
          <a:stretch>
            <a:fillRect/>
          </a:stretch>
        </p:blipFill>
        <p:spPr>
          <a:xfrm>
            <a:off x="16154400" y="23180"/>
            <a:ext cx="2407518" cy="212428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609600" y="266700"/>
                <a:ext cx="17221200" cy="9737089"/>
              </a:xfrm>
              <a:prstGeom prst="rect">
                <a:avLst/>
              </a:prstGeom>
            </p:spPr>
            <p:txBody>
              <a:bodyPr wrap="square">
                <a:spAutoFit/>
              </a:bodyPr>
              <a:lstStyle/>
              <a:p>
                <a:pPr marL="571500" indent="-571500">
                  <a:lnSpc>
                    <a:spcPct val="140000"/>
                  </a:lnSpc>
                  <a:buFont typeface="Arial" panose="020B0604020202020204" pitchFamily="34" charset="0"/>
                  <a:buChar char="•"/>
                </a:pPr>
                <a:r>
                  <a:rPr lang="nl-NL" sz="3800" b="1" kern="100" smtClean="0">
                    <a:solidFill>
                      <a:srgbClr val="FFFF00"/>
                    </a:solidFill>
                    <a:latin typeface="Arial" panose="020B0604020202020204" pitchFamily="34" charset="0"/>
                    <a:ea typeface="Calibri" panose="020F0502020204030204" pitchFamily="34" charset="0"/>
                    <a:cs typeface="Arial" panose="020B0604020202020204" pitchFamily="34" charset="0"/>
                  </a:rPr>
                  <a:t>Tính đạo hàm </a:t>
                </a:r>
                <a:endParaRPr lang="en-US" sz="3800" b="1" kern="10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40000"/>
                  </a:lnSpc>
                </a:pPr>
                <a14:m>
                  <m:oMathPara xmlns:m="http://schemas.openxmlformats.org/officeDocument/2006/math">
                    <m:oMathParaPr>
                      <m:jc m:val="centerGroup"/>
                    </m:oMathParaPr>
                    <m:oMath xmlns:m="http://schemas.openxmlformats.org/officeDocument/2006/math">
                      <m:sSup>
                        <m:sSup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m:t>
                                  </m:r>
                                </m:sup>
                              </m:sSup>
                            </m:e>
                          </m:d>
                        </m:e>
                        <m:sup>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m:t>
                      </m:r>
                      <m:sSup>
                        <m:sSup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m:t>
                          </m:r>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sup>
                      </m:sSup>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rad>
                            </m:e>
                          </m:d>
                        </m:e>
                        <m:sup>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rad>
                        </m:den>
                      </m:f>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40000"/>
                  </a:lnSpc>
                </a:pPr>
                <a14:m>
                  <m:oMathPara xmlns:m="http://schemas.openxmlformats.org/officeDocument/2006/math">
                    <m:oMathParaPr>
                      <m:jc m:val="centerGroup"/>
                    </m:oMathParaPr>
                    <m:oMath xmlns:m="http://schemas.openxmlformats.org/officeDocument/2006/math">
                      <m:sSup>
                        <m:sSup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func>
                                <m:func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nl-NL" sz="380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sin</m:t>
                                  </m:r>
                                </m:fName>
                                <m:e>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e>
                              </m:func>
                            </m:e>
                          </m:d>
                        </m:e>
                        <m:sup>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nl-NL" sz="380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cos</m:t>
                          </m:r>
                        </m:fName>
                        <m:e>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e>
                      </m:func>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nl-NL" sz="380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tan</m:t>
                          </m:r>
                        </m:fName>
                        <m:e>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e>
                      </m:func>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m:t>
                          </m:r>
                        </m:num>
                        <m:den>
                          <m:func>
                            <m:func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uncPr>
                            <m:fName>
                              <m:sSup>
                                <m:sSup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m:rPr>
                                      <m:sty m:val="p"/>
                                    </m:rPr>
                                    <a:rPr lang="nl-NL" sz="380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cos</m:t>
                                  </m:r>
                                </m:e>
                                <m:sup>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sup>
                              </m:sSup>
                            </m:fName>
                            <m:e>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e>
                          </m:func>
                        </m:den>
                      </m:f>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38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40000"/>
                  </a:lnSpc>
                </a:pPr>
                <a14:m>
                  <m:oMathPara xmlns:m="http://schemas.openxmlformats.org/officeDocument/2006/math">
                    <m:oMathParaPr>
                      <m:jc m:val="centerGroup"/>
                    </m:oMathParaPr>
                    <m:oMath xmlns:m="http://schemas.openxmlformats.org/officeDocument/2006/math">
                      <m:sSup>
                        <m:sSup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sSup>
                                <m:sSup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sup>
                              </m:sSup>
                            </m:e>
                          </m:d>
                        </m:e>
                        <m:sup>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sup>
                      </m:sSup>
                      <m:func>
                        <m:func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nl-NL" sz="380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ln</m:t>
                          </m:r>
                        </m:fName>
                        <m:e>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𝑎</m:t>
                          </m:r>
                        </m:e>
                      </m:func>
                      <m:r>
                        <a:rPr lang="en-US" sz="3800" b="0" i="0" kern="100" smtClean="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 </m:t>
                      </m:r>
                      <m:sSup>
                        <m:sSup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func>
                                <m:func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380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e>
                              </m:func>
                            </m:e>
                          </m:d>
                        </m:e>
                        <m:sup>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func>
                            <m:funcPr>
                              <m:ctrlPr>
                                <a:rPr lang="en-US"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uncPr>
                            <m:fName>
                              <m:r>
                                <m:rPr>
                                  <m:sty m:val="p"/>
                                </m:rPr>
                                <a:rPr lang="nl-NL" sz="3800"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ln</m:t>
                              </m:r>
                            </m:fName>
                            <m:e>
                              <m:r>
                                <a:rPr lang="nl-NL" sz="3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𝑎</m:t>
                              </m:r>
                            </m:e>
                          </m:func>
                        </m:den>
                      </m:f>
                    </m:oMath>
                  </m:oMathPara>
                </a14:m>
                <a:endParaRPr lang="en-US" sz="38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40000"/>
                  </a:lnSpc>
                  <a:buFont typeface="Arial" panose="020B0604020202020204" pitchFamily="34" charset="0"/>
                  <a:buChar char="•"/>
                </a:pPr>
                <a:r>
                  <a:rPr lang="nl-NL" sz="3800" b="1" kern="10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Quy </a:t>
                </a:r>
                <a:r>
                  <a:rPr lang="nl-NL" sz="3800" b="1" kern="100">
                    <a:solidFill>
                      <a:srgbClr val="FFFF00"/>
                    </a:solidFill>
                    <a:effectLst/>
                    <a:latin typeface="Arial" panose="020B0604020202020204" pitchFamily="34" charset="0"/>
                    <a:ea typeface="Calibri" panose="020F0502020204030204" pitchFamily="34" charset="0"/>
                    <a:cs typeface="Arial" panose="020B0604020202020204" pitchFamily="34" charset="0"/>
                  </a:rPr>
                  <a:t>tắc tính đạo hàm tổng, hiệu, tích, thương</a:t>
                </a:r>
                <a:endParaRPr lang="en-US" sz="3800" b="1" kern="10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nSpc>
                    <a:spcPct val="140000"/>
                  </a:lnSpc>
                  <a:tabLst>
                    <a:tab pos="361950" algn="l"/>
                  </a:tabLst>
                </a:pPr>
                <a:r>
                  <a:rPr lang="nl-NL" sz="3800" kern="100">
                    <a:solidFill>
                      <a:schemeClr val="bg1"/>
                    </a:solidFill>
                    <a:effectLst/>
                    <a:latin typeface="Arial" panose="020B0604020202020204" pitchFamily="34" charset="0"/>
                    <a:ea typeface="Calibri" panose="020F0502020204030204" pitchFamily="34" charset="0"/>
                    <a:cs typeface="Arial" panose="020B0604020202020204" pitchFamily="34" charset="0"/>
                  </a:rPr>
                  <a:t>Giả sử các hàm số </a:t>
                </a:r>
                <a14:m>
                  <m:oMath xmlns:m="http://schemas.openxmlformats.org/officeDocument/2006/math">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m:t>
                    </m:r>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m:t>
                    </m:r>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3800" kern="100">
                    <a:solidFill>
                      <a:schemeClr val="bg1"/>
                    </a:solidFill>
                    <a:effectLst/>
                    <a:latin typeface="Arial" panose="020B0604020202020204" pitchFamily="34" charset="0"/>
                    <a:ea typeface="Calibri" panose="020F0502020204030204" pitchFamily="34" charset="0"/>
                    <a:cs typeface="Arial" panose="020B0604020202020204" pitchFamily="34" charset="0"/>
                  </a:rPr>
                  <a:t> có đạo hàm trên khoảng </a:t>
                </a:r>
                <a14:m>
                  <m:oMath xmlns:m="http://schemas.openxmlformats.org/officeDocument/2006/math">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𝑎</m:t>
                    </m:r>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𝑏</m:t>
                    </m:r>
                    <m:r>
                      <a:rPr lang="nl-NL"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3800" kern="100">
                    <a:solidFill>
                      <a:schemeClr val="bg1"/>
                    </a:solidFill>
                    <a:effectLst/>
                    <a:latin typeface="Arial" panose="020B0604020202020204" pitchFamily="34" charset="0"/>
                    <a:ea typeface="Calibri" panose="020F0502020204030204" pitchFamily="34" charset="0"/>
                    <a:cs typeface="Arial" panose="020B0604020202020204" pitchFamily="34" charset="0"/>
                  </a:rPr>
                  <a:t> Khi đó</a:t>
                </a:r>
                <a:endParaRPr lang="en-US" sz="38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40000"/>
                  </a:lnSpc>
                  <a:tabLst>
                    <a:tab pos="361950" algn="l"/>
                  </a:tabLst>
                </a:pPr>
                <a14:m>
                  <m:oMathPara xmlns:m="http://schemas.openxmlformats.org/officeDocument/2006/math">
                    <m:oMathParaPr>
                      <m:jc m:val="centerGroup"/>
                    </m:oMathParaPr>
                    <m:oMath xmlns:m="http://schemas.openxmlformats.org/officeDocument/2006/math">
                      <m:d>
                        <m:d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e>
                      </m:d>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b="0" i="0"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40000"/>
                  </a:lnSpc>
                  <a:tabLst>
                    <a:tab pos="361950" algn="l"/>
                  </a:tabLst>
                </a:pPr>
                <a14:m>
                  <m:oMathPara xmlns:m="http://schemas.openxmlformats.org/officeDocument/2006/math">
                    <m:oMathParaPr>
                      <m:jc m:val="centerGroup"/>
                    </m:oMathParaPr>
                    <m:oMath xmlns:m="http://schemas.openxmlformats.org/officeDocument/2006/math">
                      <m:d>
                        <m:d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𝑢𝑣</m:t>
                          </m:r>
                        </m:e>
                      </m:d>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𝑢𝑣</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b="0" i="0"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m:t>
                                  </m:r>
                                </m:num>
                                <m:den>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den>
                              </m:f>
                            </m:e>
                          </m:d>
                        </m:e>
                        <m:sup>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m:t>
                              </m:r>
                            </m:e>
                            <m:sup>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sSup>
                            <m:sSup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m:t>
                              </m:r>
                            </m:e>
                            <m:sup>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sSup>
                            <m:sSup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e>
                            <m:sup>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d>
                        <m:d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d>
                            <m:dPr>
                              <m:ctrlP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d>
                      <m:r>
                        <a:rPr lang="en-US" sz="38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266700"/>
                <a:ext cx="17221200" cy="9737089"/>
              </a:xfrm>
              <a:prstGeom prst="rect">
                <a:avLst/>
              </a:prstGeom>
              <a:blipFill>
                <a:blip r:embed="rId3"/>
                <a:stretch>
                  <a:fillRect l="-1168"/>
                </a:stretch>
              </a:blipFill>
            </p:spPr>
            <p:txBody>
              <a:bodyPr/>
              <a:lstStyle/>
              <a:p>
                <a:r>
                  <a:rPr lang="en-US">
                    <a:noFill/>
                  </a:rPr>
                  <a:t> </a:t>
                </a:r>
              </a:p>
            </p:txBody>
          </p:sp>
        </mc:Fallback>
      </mc:AlternateContent>
    </p:spTree>
    <p:extLst>
      <p:ext uri="{BB962C8B-B14F-4D97-AF65-F5344CB8AC3E}">
        <p14:creationId xmlns:p14="http://schemas.microsoft.com/office/powerpoint/2010/main" val="293391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par>
                          <p:cTn id="33" fill="hold">
                            <p:stCondLst>
                              <p:cond delay="1500"/>
                            </p:stCondLst>
                            <p:childTnLst>
                              <p:par>
                                <p:cTn id="34" presetID="14" presetClass="entr" presetSubtype="1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pic>
        <p:nvPicPr>
          <p:cNvPr id="41" name="Picture 40"/>
          <p:cNvPicPr>
            <a:picLocks noChangeAspect="1"/>
          </p:cNvPicPr>
          <p:nvPr/>
        </p:nvPicPr>
        <p:blipFill>
          <a:blip r:embed="rId2"/>
          <a:stretch>
            <a:fillRect/>
          </a:stretch>
        </p:blipFill>
        <p:spPr>
          <a:xfrm>
            <a:off x="16154400" y="23180"/>
            <a:ext cx="2407518" cy="212428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33400" y="1554450"/>
                <a:ext cx="17221200" cy="7094250"/>
              </a:xfrm>
              <a:prstGeom prst="rect">
                <a:avLst/>
              </a:prstGeom>
            </p:spPr>
            <p:txBody>
              <a:bodyPr wrap="square">
                <a:spAutoFit/>
              </a:bodyPr>
              <a:lstStyle/>
              <a:p>
                <a:pPr marL="571500" marR="0" lvl="0" indent="-571500" algn="l" defTabSz="914400" rtl="0" eaLnBrk="1" fontAlgn="auto" latinLnBrk="0" hangingPunct="1">
                  <a:lnSpc>
                    <a:spcPct val="175000"/>
                  </a:lnSpc>
                  <a:spcBef>
                    <a:spcPts val="600"/>
                  </a:spcBef>
                  <a:spcAft>
                    <a:spcPts val="600"/>
                  </a:spcAft>
                  <a:buClrTx/>
                  <a:buSzTx/>
                  <a:buFont typeface="Arial" panose="020B0604020202020204" pitchFamily="34" charset="0"/>
                  <a:buChar char="•"/>
                  <a:tabLst/>
                  <a:defRPr/>
                </a:pPr>
                <a:r>
                  <a:rPr kumimoji="0" lang="en-US" sz="4000" b="1" i="0" u="none" strike="noStrike" kern="100" cap="none" spc="0" normalizeH="0" baseline="0" noProof="0" smtClean="0">
                    <a:ln>
                      <a:noFill/>
                    </a:ln>
                    <a:solidFill>
                      <a:srgbClr val="FFFF00"/>
                    </a:solidFill>
                    <a:effectLst/>
                    <a:uLnTx/>
                    <a:uFillTx/>
                    <a:latin typeface="Arial" panose="020B0604020202020204" pitchFamily="34" charset="0"/>
                    <a:ea typeface="Malgun Gothic" panose="020B0503020000020004" pitchFamily="34" charset="-127"/>
                    <a:cs typeface="Arial" panose="020B0604020202020204" pitchFamily="34" charset="0"/>
                  </a:rPr>
                  <a:t>Quy </a:t>
                </a:r>
                <a:r>
                  <a:rPr kumimoji="0" lang="en-US" sz="4000" b="1" i="0" u="none" strike="noStrike" kern="100" cap="none" spc="0" normalizeH="0" baseline="0" noProof="0">
                    <a:ln>
                      <a:noFill/>
                    </a:ln>
                    <a:solidFill>
                      <a:srgbClr val="FFFF00"/>
                    </a:solidFill>
                    <a:effectLst/>
                    <a:uLnTx/>
                    <a:uFillTx/>
                    <a:latin typeface="Arial" panose="020B0604020202020204" pitchFamily="34" charset="0"/>
                    <a:ea typeface="Malgun Gothic" panose="020B0503020000020004" pitchFamily="34" charset="-127"/>
                    <a:cs typeface="Arial" panose="020B0604020202020204" pitchFamily="34" charset="0"/>
                  </a:rPr>
                  <a:t>tắc đạo hàm hàm hợp</a:t>
                </a:r>
                <a:endParaRPr kumimoji="0" lang="en-US" sz="4000" b="1" i="0" u="none" strike="noStrike" kern="1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75000"/>
                  </a:lnSpc>
                  <a:spcBef>
                    <a:spcPts val="600"/>
                  </a:spcBef>
                  <a:spcAft>
                    <a:spcPts val="600"/>
                  </a:spcAft>
                  <a:buClrTx/>
                  <a:buSzTx/>
                  <a:buFontTx/>
                  <a:buNone/>
                  <a:tabLst/>
                  <a:defRPr/>
                </a:pPr>
                <a:r>
                  <a:rPr kumimoji="0" lang="en-US" sz="4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Nếu hàm số </a:t>
                </a:r>
                <a14:m>
                  <m:oMath xmlns:m="http://schemas.openxmlformats.org/officeDocument/2006/math">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r>
                      <a:rPr kumimoji="0" lang="en-US" sz="40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𝑔</m:t>
                    </m:r>
                    <m:r>
                      <a:rPr kumimoji="0" lang="en-US" sz="40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40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4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có đạo hàm </a:t>
                </a:r>
                <a14:m>
                  <m:oMath xmlns:m="http://schemas.openxmlformats.org/officeDocument/2006/math">
                    <m:sSubSup>
                      <m:sSubSupPr>
                        <m:ctrlP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SupPr>
                      <m:e>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e>
                      <m:sub>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ub>
                      <m:sup>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bSup>
                  </m:oMath>
                </a14:m>
                <a:r>
                  <a:rPr kumimoji="0" lang="en-US" sz="4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n-US" sz="4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và hàm số </a:t>
                </a:r>
                <a14:m>
                  <m:oMath xmlns:m="http://schemas.openxmlformats.org/officeDocument/2006/math">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40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40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r>
                      <a:rPr kumimoji="0" lang="en-US" sz="40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4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có đạo hàm </a:t>
                </a:r>
                <a14:m>
                  <m:oMath xmlns:m="http://schemas.openxmlformats.org/officeDocument/2006/math">
                    <m:sSubSup>
                      <m:sSubSupPr>
                        <m:ctrlP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SupPr>
                      <m:e>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b>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sub>
                      <m:sup>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bSup>
                  </m:oMath>
                </a14:m>
                <a:r>
                  <a:rPr kumimoji="0" lang="en-US" sz="4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oMath>
                </a14:m>
                <a:r>
                  <a:rPr kumimoji="0" lang="en-US" sz="4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thì hàm số hợp </a:t>
                </a:r>
                <a14:m>
                  <m:oMath xmlns:m="http://schemas.openxmlformats.org/officeDocument/2006/math">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40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40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𝑔</m:t>
                    </m:r>
                    <m:r>
                      <a:rPr kumimoji="0" lang="en-US" sz="40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40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4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có đạo hàm </a:t>
                </a:r>
                <a14:m>
                  <m:oMath xmlns:m="http://schemas.openxmlformats.org/officeDocument/2006/math">
                    <m:sSubSup>
                      <m:sSubSupPr>
                        <m:ctrlP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SupPr>
                      <m:e>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b>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ub>
                      <m:sup>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bSup>
                  </m:oMath>
                </a14:m>
                <a:r>
                  <a:rPr kumimoji="0" lang="en-US" sz="4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n-US" sz="4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là</a:t>
                </a:r>
              </a:p>
              <a:p>
                <a:pPr marL="0" marR="0" lvl="0" indent="0" algn="l" defTabSz="914400" rtl="0" eaLnBrk="1" fontAlgn="auto" latinLnBrk="0" hangingPunct="1">
                  <a:lnSpc>
                    <a:spcPct val="175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SupPr>
                        <m:e>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b>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ub>
                        <m:sup>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bSup>
                      <m:r>
                        <a:rPr kumimoji="0" lang="en-US" sz="40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Sup>
                        <m:sSubSupPr>
                          <m:ctrlP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SupPr>
                        <m:e>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b>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sub>
                        <m:sup>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bSup>
                      <m:r>
                        <a:rPr kumimoji="0" lang="en-US" sz="40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Sup>
                        <m:sSubSupPr>
                          <m:ctrlP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SupPr>
                        <m:e>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e>
                        <m:sub>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ub>
                        <m:sup>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bSup>
                    </m:oMath>
                  </m:oMathPara>
                </a14:m>
                <a:endParaRPr kumimoji="0" lang="en-US" sz="4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571500" marR="0" lvl="0" indent="-571500" algn="l" defTabSz="914400" rtl="0" eaLnBrk="1" fontAlgn="auto" latinLnBrk="0" hangingPunct="1">
                  <a:lnSpc>
                    <a:spcPct val="175000"/>
                  </a:lnSpc>
                  <a:spcBef>
                    <a:spcPts val="600"/>
                  </a:spcBef>
                  <a:spcAft>
                    <a:spcPts val="600"/>
                  </a:spcAft>
                  <a:buClrTx/>
                  <a:buSzTx/>
                  <a:buFont typeface="Arial" panose="020B0604020202020204" pitchFamily="34" charset="0"/>
                  <a:buChar char="•"/>
                  <a:tabLst/>
                  <a:defRPr/>
                </a:pPr>
                <a:r>
                  <a:rPr kumimoji="0" lang="en-US" sz="4000" b="1" i="0" u="none" strike="noStrike" kern="100" cap="none" spc="0" normalizeH="0" baseline="0" noProof="0" smtClean="0">
                    <a:ln>
                      <a:noFill/>
                    </a:ln>
                    <a:solidFill>
                      <a:srgbClr val="FFFF00"/>
                    </a:solidFill>
                    <a:effectLst/>
                    <a:uLnTx/>
                    <a:uFillTx/>
                    <a:latin typeface="Arial" panose="020B0604020202020204" pitchFamily="34" charset="0"/>
                    <a:ea typeface="Malgun Gothic" panose="020B0503020000020004" pitchFamily="34" charset="-127"/>
                    <a:cs typeface="Arial" panose="020B0604020202020204" pitchFamily="34" charset="0"/>
                  </a:rPr>
                  <a:t>Phương </a:t>
                </a:r>
                <a:r>
                  <a:rPr kumimoji="0" lang="en-US" sz="4000" b="1" i="0" u="none" strike="noStrike" kern="100" cap="none" spc="0" normalizeH="0" baseline="0" noProof="0">
                    <a:ln>
                      <a:noFill/>
                    </a:ln>
                    <a:solidFill>
                      <a:srgbClr val="FFFF00"/>
                    </a:solidFill>
                    <a:effectLst/>
                    <a:uLnTx/>
                    <a:uFillTx/>
                    <a:latin typeface="Arial" panose="020B0604020202020204" pitchFamily="34" charset="0"/>
                    <a:ea typeface="Malgun Gothic" panose="020B0503020000020004" pitchFamily="34" charset="-127"/>
                    <a:cs typeface="Arial" panose="020B0604020202020204" pitchFamily="34" charset="0"/>
                  </a:rPr>
                  <a:t>trình tiếp tuyến</a:t>
                </a:r>
                <a:endParaRPr kumimoji="0" lang="en-US" sz="4000" b="1" i="0" u="none" strike="noStrike" kern="1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75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𝑦</m:t>
                      </m:r>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Sup>
                        <m:sSupPr>
                          <m:ctrlP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pPr>
                        <m:e>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𝑓</m:t>
                          </m:r>
                        </m:e>
                        <m:sup>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up>
                      </m:sSup>
                      <m:d>
                        <m:dPr>
                          <m:ctrlP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dPr>
                        <m:e>
                          <m:sSub>
                            <m:sSubPr>
                              <m:ctrlP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bPr>
                            <m:e>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e>
                            <m:sub>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𝑜</m:t>
                              </m:r>
                            </m:sub>
                          </m:sSub>
                        </m:e>
                      </m:d>
                      <m:d>
                        <m:dPr>
                          <m:ctrlP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dPr>
                        <m:e>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Sub>
                            <m:sSubPr>
                              <m:ctrlP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bPr>
                            <m:e>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e>
                            <m:sub>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𝑜</m:t>
                              </m:r>
                            </m:sub>
                          </m:sSub>
                        </m:e>
                      </m:d>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Sub>
                        <m:sSubPr>
                          <m:ctrlP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bPr>
                        <m:e>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𝑦</m:t>
                          </m:r>
                        </m:e>
                        <m:sub>
                          <m:r>
                            <a:rPr kumimoji="0" lang="en-US" sz="4000" b="0" i="1" u="none" strike="noStrike" kern="100" cap="none" spc="0" normalizeH="0" baseline="0" noProof="0">
                              <a:ln>
                                <a:noFill/>
                              </a:ln>
                              <a:solidFill>
                                <a:prstClr val="white"/>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𝑜</m:t>
                          </m:r>
                        </m:sub>
                      </m:sSub>
                    </m:oMath>
                  </m:oMathPara>
                </a14:m>
                <a:endParaRPr kumimoji="0" lang="en-US" sz="4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33400" y="1554450"/>
                <a:ext cx="17221200" cy="7094250"/>
              </a:xfrm>
              <a:prstGeom prst="rect">
                <a:avLst/>
              </a:prstGeom>
              <a:blipFill>
                <a:blip r:embed="rId3"/>
                <a:stretch>
                  <a:fillRect l="-1274" r="-1027"/>
                </a:stretch>
              </a:blipFill>
            </p:spPr>
            <p:txBody>
              <a:bodyPr/>
              <a:lstStyle/>
              <a:p>
                <a:r>
                  <a:rPr lang="en-US">
                    <a:noFill/>
                  </a:rPr>
                  <a:t> </a:t>
                </a:r>
              </a:p>
            </p:txBody>
          </p:sp>
        </mc:Fallback>
      </mc:AlternateContent>
    </p:spTree>
    <p:extLst>
      <p:ext uri="{BB962C8B-B14F-4D97-AF65-F5344CB8AC3E}">
        <p14:creationId xmlns:p14="http://schemas.microsoft.com/office/powerpoint/2010/main" val="90344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5" name="Group 2"/>
          <p:cNvGrpSpPr/>
          <p:nvPr/>
        </p:nvGrpSpPr>
        <p:grpSpPr>
          <a:xfrm>
            <a:off x="1525999" y="693190"/>
            <a:ext cx="15917348" cy="9117517"/>
            <a:chOff x="0" y="0"/>
            <a:chExt cx="3764577" cy="2156364"/>
          </a:xfrm>
        </p:grpSpPr>
        <p:sp>
          <p:nvSpPr>
            <p:cNvPr id="26" name="Freeform 3"/>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27"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5"/>
          <p:cNvGrpSpPr/>
          <p:nvPr/>
        </p:nvGrpSpPr>
        <p:grpSpPr>
          <a:xfrm>
            <a:off x="1525999" y="561269"/>
            <a:ext cx="15917348" cy="9164462"/>
            <a:chOff x="0" y="0"/>
            <a:chExt cx="3764577" cy="2167467"/>
          </a:xfrm>
        </p:grpSpPr>
        <p:sp>
          <p:nvSpPr>
            <p:cNvPr id="29" name="Freeform 6"/>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30"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Freeform 8"/>
          <p:cNvSpPr/>
          <p:nvPr/>
        </p:nvSpPr>
        <p:spPr>
          <a:xfrm rot="-5400000">
            <a:off x="16362525" y="995060"/>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2" name="Freeform 9"/>
          <p:cNvSpPr/>
          <p:nvPr/>
        </p:nvSpPr>
        <p:spPr>
          <a:xfrm rot="-5400000">
            <a:off x="16362525" y="2238313"/>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3" name="Freeform 10"/>
          <p:cNvSpPr/>
          <p:nvPr/>
        </p:nvSpPr>
        <p:spPr>
          <a:xfrm rot="-5400000">
            <a:off x="16362525" y="348236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4" name="Freeform 11"/>
          <p:cNvSpPr/>
          <p:nvPr/>
        </p:nvSpPr>
        <p:spPr>
          <a:xfrm rot="-5400000">
            <a:off x="16362525" y="472642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5" name="Freeform 12"/>
          <p:cNvSpPr/>
          <p:nvPr/>
        </p:nvSpPr>
        <p:spPr>
          <a:xfrm rot="-5400000">
            <a:off x="16362525" y="7211502"/>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6" name="Freeform 13"/>
          <p:cNvSpPr/>
          <p:nvPr/>
        </p:nvSpPr>
        <p:spPr>
          <a:xfrm rot="-5400000">
            <a:off x="16362525" y="889101"/>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7" name="Freeform 14"/>
          <p:cNvSpPr/>
          <p:nvPr/>
        </p:nvSpPr>
        <p:spPr>
          <a:xfrm rot="-5400000">
            <a:off x="16362525" y="213694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8" name="Freeform 15"/>
          <p:cNvSpPr/>
          <p:nvPr/>
        </p:nvSpPr>
        <p:spPr>
          <a:xfrm rot="-5400000">
            <a:off x="16362525" y="338198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9" name="Freeform 16"/>
          <p:cNvSpPr/>
          <p:nvPr/>
        </p:nvSpPr>
        <p:spPr>
          <a:xfrm rot="-5400000">
            <a:off x="16362525" y="462604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40" name="Freeform 17"/>
          <p:cNvSpPr/>
          <p:nvPr/>
        </p:nvSpPr>
        <p:spPr>
          <a:xfrm rot="-5400000">
            <a:off x="16362525" y="7114157"/>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41" name="Group 18"/>
          <p:cNvGrpSpPr/>
          <p:nvPr/>
        </p:nvGrpSpPr>
        <p:grpSpPr>
          <a:xfrm>
            <a:off x="1185326" y="561269"/>
            <a:ext cx="15917348" cy="9164462"/>
            <a:chOff x="0" y="0"/>
            <a:chExt cx="3764577" cy="2167467"/>
          </a:xfrm>
        </p:grpSpPr>
        <p:sp>
          <p:nvSpPr>
            <p:cNvPr id="42" name="Freeform 19"/>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43" name="TextBox 2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4" name="Freeform 21"/>
          <p:cNvSpPr/>
          <p:nvPr/>
        </p:nvSpPr>
        <p:spPr>
          <a:xfrm>
            <a:off x="922637" y="1050653"/>
            <a:ext cx="736712" cy="8185694"/>
          </a:xfrm>
          <a:custGeom>
            <a:avLst/>
            <a:gdLst/>
            <a:ahLst/>
            <a:cxnLst/>
            <a:rect l="l" t="t" r="r" b="b"/>
            <a:pathLst>
              <a:path w="736712" h="8185694">
                <a:moveTo>
                  <a:pt x="0" y="0"/>
                </a:moveTo>
                <a:lnTo>
                  <a:pt x="736712" y="0"/>
                </a:lnTo>
                <a:lnTo>
                  <a:pt x="736712" y="8185694"/>
                </a:lnTo>
                <a:lnTo>
                  <a:pt x="0" y="8185694"/>
                </a:lnTo>
                <a:lnTo>
                  <a:pt x="0" y="0"/>
                </a:lnTo>
                <a:close/>
              </a:path>
            </a:pathLst>
          </a:custGeom>
          <a:blipFill>
            <a:blip r:embed="rId14"/>
            <a:stretch>
              <a:fillRect/>
            </a:stretch>
          </a:blipFill>
        </p:spPr>
      </p:sp>
      <p:sp>
        <p:nvSpPr>
          <p:cNvPr id="58" name="TextBox 57"/>
          <p:cNvSpPr txBox="1"/>
          <p:nvPr/>
        </p:nvSpPr>
        <p:spPr>
          <a:xfrm>
            <a:off x="2269924" y="1481754"/>
            <a:ext cx="14147769" cy="252011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LUYỆN</a:t>
            </a:r>
            <a:r>
              <a:rPr kumimoji="0" lang="en-US" sz="120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TẬP</a:t>
            </a:r>
            <a:endParaRPr kumimoji="0" lang="en-US" sz="1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15"/>
          <a:stretch>
            <a:fillRect/>
          </a:stretch>
        </p:blipFill>
        <p:spPr>
          <a:xfrm>
            <a:off x="5715000" y="6591300"/>
            <a:ext cx="7252908" cy="2760959"/>
          </a:xfrm>
          <a:prstGeom prst="rect">
            <a:avLst/>
          </a:prstGeom>
        </p:spPr>
      </p:pic>
    </p:spTree>
    <p:extLst>
      <p:ext uri="{BB962C8B-B14F-4D97-AF65-F5344CB8AC3E}">
        <p14:creationId xmlns:p14="http://schemas.microsoft.com/office/powerpoint/2010/main" val="218720360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6" name="TextBox 25"/>
          <p:cNvSpPr txBox="1"/>
          <p:nvPr/>
        </p:nvSpPr>
        <p:spPr>
          <a:xfrm>
            <a:off x="838200" y="756978"/>
            <a:ext cx="13030200" cy="969496"/>
          </a:xfrm>
          <a:prstGeom prst="rect">
            <a:avLst/>
          </a:prstGeom>
          <a:noFill/>
        </p:spPr>
        <p:txBody>
          <a:bodyPr wrap="square" rtlCol="0">
            <a:spAutoFit/>
          </a:bodyPr>
          <a:lstStyle/>
          <a:p>
            <a:pPr algn="just">
              <a:lnSpc>
                <a:spcPct val="150000"/>
              </a:lnSpc>
            </a:pPr>
            <a:r>
              <a:rPr lang="vi-VN" sz="3800" b="1" smtClean="0">
                <a:solidFill>
                  <a:schemeClr val="accent5">
                    <a:lumMod val="75000"/>
                  </a:schemeClr>
                </a:solidFill>
                <a:cs typeface="Arial" panose="020B0604020202020204" pitchFamily="34" charset="0"/>
              </a:rPr>
              <a:t>Bài </a:t>
            </a:r>
            <a:r>
              <a:rPr lang="en-US" sz="3800" b="1" smtClean="0">
                <a:solidFill>
                  <a:schemeClr val="accent5">
                    <a:lumMod val="75000"/>
                  </a:schemeClr>
                </a:solidFill>
                <a:latin typeface="Arial" panose="020B0604020202020204" pitchFamily="34" charset="0"/>
                <a:cs typeface="Arial" panose="020B0604020202020204" pitchFamily="34" charset="0"/>
              </a:rPr>
              <a:t>9.25</a:t>
            </a:r>
            <a:r>
              <a:rPr lang="en-US" sz="3800" b="1" smtClean="0">
                <a:solidFill>
                  <a:schemeClr val="accent5">
                    <a:lumMod val="75000"/>
                  </a:schemeClr>
                </a:solidFill>
                <a:cs typeface="Arial" panose="020B0604020202020204" pitchFamily="34" charset="0"/>
              </a:rPr>
              <a:t> </a:t>
            </a:r>
            <a:r>
              <a:rPr lang="vi-VN" sz="3800" b="1" smtClean="0">
                <a:solidFill>
                  <a:schemeClr val="accent5">
                    <a:lumMod val="75000"/>
                  </a:schemeClr>
                </a:solidFill>
                <a:cs typeface="Arial" panose="020B0604020202020204" pitchFamily="34" charset="0"/>
              </a:rPr>
              <a:t>(SGK - tr.</a:t>
            </a:r>
            <a:r>
              <a:rPr lang="en-US" sz="3800" b="1" smtClean="0">
                <a:solidFill>
                  <a:schemeClr val="accent5">
                    <a:lumMod val="75000"/>
                  </a:schemeClr>
                </a:solidFill>
                <a:latin typeface="Arial" panose="020B0604020202020204" pitchFamily="34" charset="0"/>
                <a:cs typeface="Arial" panose="020B0604020202020204" pitchFamily="34" charset="0"/>
              </a:rPr>
              <a:t>97</a:t>
            </a:r>
            <a:r>
              <a:rPr lang="vi-VN" sz="3800" b="1" smtClean="0">
                <a:solidFill>
                  <a:schemeClr val="accent5">
                    <a:lumMod val="75000"/>
                  </a:schemeClr>
                </a:solidFill>
                <a:cs typeface="Arial" panose="020B0604020202020204" pitchFamily="34" charset="0"/>
              </a:rPr>
              <a:t>) </a:t>
            </a:r>
            <a:r>
              <a:rPr lang="vi-VN" sz="3800">
                <a:solidFill>
                  <a:srgbClr val="000000"/>
                </a:solidFill>
                <a:cs typeface="Arial" panose="020B0604020202020204" pitchFamily="34" charset="0"/>
              </a:rPr>
              <a:t>Tính đạo hàm của các hàm số sau:</a:t>
            </a:r>
            <a:endParaRPr lang="vi-VN" sz="3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855689" y="1498234"/>
                <a:ext cx="3908177" cy="2287486"/>
              </a:xfrm>
              <a:prstGeom prst="rect">
                <a:avLst/>
              </a:prstGeom>
            </p:spPr>
            <p:txBody>
              <a:bodyPr wrap="square">
                <a:spAutoFit/>
              </a:bodyPr>
              <a:lstStyle/>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5</m:t>
                          </m:r>
                        </m:sup>
                      </m:sSup>
                    </m:oMath>
                  </m:oMathPara>
                </a14:m>
                <a:endParaRPr lang="en-US" sz="3800" i="1" smtClean="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55689" y="1498234"/>
                <a:ext cx="3908177" cy="2287486"/>
              </a:xfrm>
              <a:prstGeom prst="rect">
                <a:avLst/>
              </a:prstGeom>
              <a:blipFill>
                <a:blip r:embed="rId2"/>
                <a:stretch>
                  <a:fillRect/>
                </a:stretch>
              </a:blipFill>
            </p:spPr>
            <p:txBody>
              <a:bodyPr/>
              <a:lstStyle/>
              <a:p>
                <a:r>
                  <a:rPr lang="en-US">
                    <a:noFill/>
                  </a:rPr>
                  <a:t> </a:t>
                </a:r>
              </a:p>
            </p:txBody>
          </p:sp>
        </mc:Fallback>
      </mc:AlternateContent>
      <p:pic>
        <p:nvPicPr>
          <p:cNvPr id="21" name="Picture 20"/>
          <p:cNvPicPr>
            <a:picLocks noChangeAspect="1"/>
          </p:cNvPicPr>
          <p:nvPr/>
        </p:nvPicPr>
        <p:blipFill>
          <a:blip r:embed="rId3"/>
          <a:stretch>
            <a:fillRect/>
          </a:stretch>
        </p:blipFill>
        <p:spPr>
          <a:xfrm rot="10800000">
            <a:off x="740952" y="8188644"/>
            <a:ext cx="2462011" cy="2466353"/>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088934" y="3624173"/>
                <a:ext cx="16110131" cy="15193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3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FR" sz="3800" smtClean="0">
                          <a:solidFill>
                            <a:srgbClr val="C00000"/>
                          </a:solidFill>
                          <a:latin typeface="Arial" panose="020B0604020202020204" pitchFamily="34" charset="0"/>
                          <a:ea typeface="Calibri" panose="020F0502020204030204" pitchFamily="34" charset="0"/>
                          <a:cs typeface="Arial" panose="020B0604020202020204" pitchFamily="34" charset="0"/>
                        </a:rPr>
                        <m:t>V</m:t>
                      </m:r>
                      <m:r>
                        <m:rPr>
                          <m:nor/>
                        </m:rPr>
                        <a:rPr lang="fr-FR" sz="3800" smtClean="0">
                          <a:solidFill>
                            <a:srgbClr val="C00000"/>
                          </a:solidFill>
                          <a:latin typeface="Arial" panose="020B0604020202020204" pitchFamily="34" charset="0"/>
                          <a:ea typeface="Calibri" panose="020F0502020204030204" pitchFamily="34" charset="0"/>
                          <a:cs typeface="Arial" panose="020B0604020202020204" pitchFamily="34" charset="0"/>
                        </a:rPr>
                        <m:t>ớ</m:t>
                      </m:r>
                      <m:r>
                        <m:rPr>
                          <m:nor/>
                        </m:rPr>
                        <a:rPr lang="fr-FR" sz="3800" smtClean="0">
                          <a:solidFill>
                            <a:srgbClr val="C00000"/>
                          </a:solidFill>
                          <a:latin typeface="Arial" panose="020B0604020202020204" pitchFamily="34" charset="0"/>
                          <a:ea typeface="Calibri" panose="020F0502020204030204" pitchFamily="34" charset="0"/>
                          <a:cs typeface="Arial" panose="020B0604020202020204" pitchFamily="34" charset="0"/>
                        </a:rPr>
                        <m:t>i</m:t>
                      </m:r>
                      <m:r>
                        <m:rPr>
                          <m:nor/>
                        </m:rPr>
                        <a:rPr lang="fr-FR" sz="3800" smtClean="0">
                          <a:solidFill>
                            <a:srgbClr val="C00000"/>
                          </a:solidFill>
                          <a:latin typeface="Arial" panose="020B0604020202020204" pitchFamily="34" charset="0"/>
                          <a:ea typeface="Calibri" panose="020F0502020204030204" pitchFamily="34" charset="0"/>
                          <a:cs typeface="Arial" panose="020B0604020202020204" pitchFamily="34" charset="0"/>
                        </a:rPr>
                        <m:t> </m:t>
                      </m:r>
                      <m:r>
                        <a:rPr lang="en-US" sz="3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38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38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m:rPr>
                          <m:nor/>
                        </m:rPr>
                        <a:rPr lang="fr-FR" sz="3800">
                          <a:solidFill>
                            <a:srgbClr val="C00000"/>
                          </a:solidFill>
                          <a:latin typeface="Arial" panose="020B0604020202020204" pitchFamily="34" charset="0"/>
                          <a:ea typeface="Calibri" panose="020F0502020204030204" pitchFamily="34" charset="0"/>
                          <a:cs typeface="Arial" panose="020B0604020202020204" pitchFamily="34" charset="0"/>
                        </a:rPr>
                        <m:t>, </m:t>
                      </m:r>
                      <m:r>
                        <m:rPr>
                          <m:nor/>
                        </m:rPr>
                        <a:rPr lang="fr-FR" sz="3800">
                          <a:solidFill>
                            <a:srgbClr val="C00000"/>
                          </a:solidFill>
                          <a:latin typeface="Arial" panose="020B0604020202020204" pitchFamily="34" charset="0"/>
                          <a:ea typeface="Calibri" panose="020F0502020204030204" pitchFamily="34" charset="0"/>
                          <a:cs typeface="Arial" panose="020B0604020202020204" pitchFamily="34" charset="0"/>
                        </a:rPr>
                        <m:t>ta</m:t>
                      </m:r>
                      <m:r>
                        <m:rPr>
                          <m:nor/>
                        </m:rPr>
                        <a:rPr lang="fr-FR" sz="3800">
                          <a:solidFill>
                            <a:srgbClr val="C00000"/>
                          </a:solidFill>
                          <a:latin typeface="Arial" panose="020B0604020202020204" pitchFamily="34" charset="0"/>
                          <a:ea typeface="Calibri" panose="020F0502020204030204" pitchFamily="34" charset="0"/>
                          <a:cs typeface="Arial" panose="020B0604020202020204" pitchFamily="34" charset="0"/>
                        </a:rPr>
                        <m:t> </m:t>
                      </m:r>
                      <m:r>
                        <m:rPr>
                          <m:nor/>
                        </m:rPr>
                        <a:rPr lang="fr-FR" sz="3800">
                          <a:solidFill>
                            <a:srgbClr val="C00000"/>
                          </a:solidFill>
                          <a:latin typeface="Arial" panose="020B0604020202020204" pitchFamily="34" charset="0"/>
                          <a:ea typeface="Calibri" panose="020F0502020204030204" pitchFamily="34" charset="0"/>
                          <a:cs typeface="Arial" panose="020B0604020202020204" pitchFamily="34" charset="0"/>
                        </a:rPr>
                        <m:t>c</m:t>
                      </m:r>
                      <m:r>
                        <m:rPr>
                          <m:nor/>
                        </m:rPr>
                        <a:rPr lang="fr-FR" sz="3800">
                          <a:solidFill>
                            <a:srgbClr val="C00000"/>
                          </a:solidFill>
                          <a:latin typeface="Arial" panose="020B0604020202020204" pitchFamily="34" charset="0"/>
                          <a:ea typeface="Calibri" panose="020F0502020204030204" pitchFamily="34" charset="0"/>
                          <a:cs typeface="Arial" panose="020B0604020202020204" pitchFamily="34" charset="0"/>
                        </a:rPr>
                        <m:t>ó</m:t>
                      </m:r>
                      <m:r>
                        <a:rPr lang="en-US" sz="3800" b="0" i="1" smtClean="0">
                          <a:solidFill>
                            <a:srgbClr val="C00000"/>
                          </a:solidFill>
                          <a:latin typeface="Cambria Math" panose="02040503050406030204" pitchFamily="18" charset="0"/>
                          <a:ea typeface="Calibri" panose="020F0502020204030204" pitchFamily="34" charset="0"/>
                          <a:cs typeface="Arial" panose="020B0604020202020204" pitchFamily="34" charset="0"/>
                        </a:rPr>
                        <m:t> </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d>
                            <m:dPr>
                              <m:ctrlPr>
                                <a:rPr lang="en-US" sz="3800" i="1">
                                  <a:solidFill>
                                    <a:srgbClr val="C00000"/>
                                  </a:solidFill>
                                  <a:effectLst/>
                                  <a:latin typeface="Cambria Math" panose="02040503050406030204" pitchFamily="18" charset="0"/>
                                  <a:cs typeface="Times New Roman" panose="02020603050405020304" pitchFamily="18" charset="0"/>
                                </a:rPr>
                              </m:ctrlPr>
                            </m:dPr>
                            <m:e>
                              <m:f>
                                <m:fPr>
                                  <m:ctrlPr>
                                    <a:rPr lang="en-US" sz="3800" i="1">
                                      <a:solidFill>
                                        <a:srgbClr val="C00000"/>
                                      </a:solidFill>
                                      <a:effectLst/>
                                      <a:latin typeface="Cambria Math" panose="02040503050406030204" pitchFamily="18" charset="0"/>
                                      <a:cs typeface="Times New Roman" panose="02020603050405020304" pitchFamily="18" charset="0"/>
                                    </a:rPr>
                                  </m:ctrlPr>
                                </m:fPr>
                                <m:num>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d>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d>
                            <m:dPr>
                              <m:ctrlPr>
                                <a:rPr lang="en-US" sz="3800" i="1">
                                  <a:solidFill>
                                    <a:srgbClr val="C00000"/>
                                  </a:solidFill>
                                  <a:effectLst/>
                                  <a:latin typeface="Cambria Math" panose="02040503050406030204" pitchFamily="18" charset="0"/>
                                  <a:cs typeface="Times New Roman" panose="02020603050405020304" pitchFamily="18" charset="0"/>
                                </a:rPr>
                              </m:ctrlPr>
                            </m:dPr>
                            <m:e>
                              <m:f>
                                <m:fPr>
                                  <m:ctrlPr>
                                    <a:rPr lang="en-US" sz="3800" i="1">
                                      <a:solidFill>
                                        <a:srgbClr val="C00000"/>
                                      </a:solidFill>
                                      <a:effectLst/>
                                      <a:latin typeface="Cambria Math" panose="02040503050406030204" pitchFamily="18" charset="0"/>
                                      <a:cs typeface="Times New Roman" panose="02020603050405020304" pitchFamily="18" charset="0"/>
                                    </a:rPr>
                                  </m:ctrlPr>
                                </m:fPr>
                                <m:num>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d>
                        </m:e>
                        <m:sup>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d>
                            <m:dPr>
                              <m:ctrlPr>
                                <a:rPr lang="en-US" sz="3800" i="1">
                                  <a:solidFill>
                                    <a:srgbClr val="C00000"/>
                                  </a:solidFill>
                                  <a:effectLst/>
                                  <a:latin typeface="Cambria Math" panose="02040503050406030204" pitchFamily="18" charset="0"/>
                                  <a:cs typeface="Times New Roman" panose="02020603050405020304" pitchFamily="18" charset="0"/>
                                </a:rPr>
                              </m:ctrlPr>
                            </m:dPr>
                            <m:e>
                              <m:f>
                                <m:fPr>
                                  <m:ctrlPr>
                                    <a:rPr lang="en-US" sz="3800" i="1">
                                      <a:solidFill>
                                        <a:srgbClr val="C00000"/>
                                      </a:solidFill>
                                      <a:effectLst/>
                                      <a:latin typeface="Cambria Math" panose="02040503050406030204" pitchFamily="18" charset="0"/>
                                      <a:cs typeface="Times New Roman" panose="02020603050405020304" pitchFamily="18" charset="0"/>
                                    </a:rPr>
                                  </m:ctrlPr>
                                </m:fPr>
                                <m:num>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den>
                              </m:f>
                            </m:e>
                          </m:d>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f>
                        <m:fPr>
                          <m:ctrlPr>
                            <a:rPr lang="en-US" sz="3800" i="1">
                              <a:solidFill>
                                <a:srgbClr val="C00000"/>
                              </a:solidFill>
                              <a:effectLst/>
                              <a:latin typeface="Cambria Math" panose="02040503050406030204" pitchFamily="18" charset="0"/>
                              <a:cs typeface="Times New Roman" panose="02020603050405020304" pitchFamily="18" charset="0"/>
                            </a:rPr>
                          </m:ctrlPr>
                        </m:fPr>
                        <m:num>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25</m:t>
                          </m:r>
                        </m:num>
                        <m:den>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3800">
                  <a:solidFill>
                    <a:srgbClr val="C00000"/>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88934" y="3624173"/>
                <a:ext cx="16110131" cy="15193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55689" y="4967539"/>
                <a:ext cx="3908177" cy="1846659"/>
              </a:xfrm>
              <a:prstGeom prst="rect">
                <a:avLst/>
              </a:prstGeom>
            </p:spPr>
            <p:txBody>
              <a:bodyPr wrap="square">
                <a:spAutoFit/>
              </a:bodyPr>
              <a:lstStyle/>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ea typeface="Calibri" panose="020F0502020204030204" pitchFamily="34" charset="0"/>
                              <a:cs typeface="Times New Roman" panose="02020603050405020304" pitchFamily="18" charset="0"/>
                            </a:rPr>
                          </m:ctrlPr>
                        </m:fPr>
                        <m:num>
                          <m:r>
                            <a:rPr lang="en-US" sz="3800" i="1">
                              <a:latin typeface="Cambria Math" panose="02040503050406030204" pitchFamily="18" charset="0"/>
                              <a:ea typeface="Calibri" panose="020F0502020204030204" pitchFamily="34" charset="0"/>
                              <a:cs typeface="Times New Roman" panose="02020603050405020304" pitchFamily="18" charset="0"/>
                            </a:rPr>
                            <m:t>2</m:t>
                          </m:r>
                          <m:r>
                            <a:rPr lang="en-US" sz="3800" i="1">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38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US" sz="3800" b="0" i="1" smtClean="0">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latin typeface="Cambria Math" panose="02040503050406030204" pitchFamily="18" charset="0"/>
                              <a:ea typeface="Calibri" panose="020F0502020204030204" pitchFamily="34" charset="0"/>
                              <a:cs typeface="Times New Roman" panose="02020603050405020304" pitchFamily="18" charset="0"/>
                            </a:rPr>
                            <m:t>+</m:t>
                          </m:r>
                          <m:r>
                            <a:rPr lang="en-US" sz="3800" b="0" i="1" smtClean="0">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3800" i="1" smtClean="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855689" y="4967539"/>
                <a:ext cx="3908177" cy="184665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88934" y="7071654"/>
                <a:ext cx="16306800" cy="13484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3800" i="1">
                          <a:solidFill>
                            <a:srgbClr val="C00000"/>
                          </a:solidFill>
                          <a:latin typeface="Cambria Math" panose="02040503050406030204" pitchFamily="18" charset="0"/>
                          <a:ea typeface="Cambria Math" panose="02040503050406030204" pitchFamily="18" charset="0"/>
                          <a:cs typeface="Arial" panose="020B0604020202020204" pitchFamily="34" charset="0"/>
                        </a:rPr>
                        <m:t>→ </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srgbClr val="C00000"/>
                              </a:solidFill>
                              <a:effectLst/>
                              <a:latin typeface="Cambria Math" panose="02040503050406030204" pitchFamily="18" charset="0"/>
                              <a:cs typeface="Times New Roman" panose="02020603050405020304" pitchFamily="18" charset="0"/>
                            </a:rPr>
                          </m:ctrlPr>
                        </m:fPr>
                        <m:num>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3800" i="1">
                                  <a:solidFill>
                                    <a:srgbClr val="C00000"/>
                                  </a:solidFill>
                                  <a:effectLst/>
                                  <a:latin typeface="Cambria Math" panose="02040503050406030204" pitchFamily="18" charset="0"/>
                                  <a:cs typeface="Times New Roman" panose="02020603050405020304" pitchFamily="18" charset="0"/>
                                </a:rPr>
                              </m:ctrlPr>
                            </m:dPr>
                            <m:e>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e>
                          </m:d>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d>
                                <m:dPr>
                                  <m:ctrlPr>
                                    <a:rPr lang="en-US" sz="3800" i="1">
                                      <a:solidFill>
                                        <a:srgbClr val="C00000"/>
                                      </a:solidFill>
                                      <a:effectLst/>
                                      <a:latin typeface="Cambria Math" panose="02040503050406030204" pitchFamily="18" charset="0"/>
                                      <a:cs typeface="Times New Roman" panose="02020603050405020304" pitchFamily="18" charset="0"/>
                                    </a:rPr>
                                  </m:ctrlPr>
                                </m:dPr>
                                <m:e>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e>
                              </m:d>
                            </m:e>
                            <m:sup>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d>
                                <m:dPr>
                                  <m:ctrlPr>
                                    <a:rPr lang="en-US" sz="3800" i="1">
                                      <a:solidFill>
                                        <a:srgbClr val="C00000"/>
                                      </a:solidFill>
                                      <a:effectLst/>
                                      <a:latin typeface="Cambria Math" panose="02040503050406030204" pitchFamily="18" charset="0"/>
                                      <a:cs typeface="Times New Roman" panose="02020603050405020304" pitchFamily="18" charset="0"/>
                                    </a:rPr>
                                  </m:ctrlPr>
                                </m:dPr>
                                <m:e>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e>
                              </m:d>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srgbClr val="C00000"/>
                              </a:solidFill>
                              <a:effectLst/>
                              <a:latin typeface="Cambria Math" panose="02040503050406030204" pitchFamily="18" charset="0"/>
                              <a:cs typeface="Times New Roman" panose="02020603050405020304" pitchFamily="18" charset="0"/>
                            </a:rPr>
                          </m:ctrlPr>
                        </m:fPr>
                        <m:num>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3800" i="1">
                                  <a:solidFill>
                                    <a:srgbClr val="C00000"/>
                                  </a:solidFill>
                                  <a:effectLst/>
                                  <a:latin typeface="Cambria Math" panose="02040503050406030204" pitchFamily="18" charset="0"/>
                                  <a:cs typeface="Times New Roman" panose="02020603050405020304" pitchFamily="18" charset="0"/>
                                </a:rPr>
                              </m:ctrlPr>
                            </m:dPr>
                            <m:e>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e>
                          </m:d>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d>
                                <m:dPr>
                                  <m:ctrlPr>
                                    <a:rPr lang="en-US" sz="3800" i="1">
                                      <a:solidFill>
                                        <a:srgbClr val="C00000"/>
                                      </a:solidFill>
                                      <a:effectLst/>
                                      <a:latin typeface="Cambria Math" panose="02040503050406030204" pitchFamily="18" charset="0"/>
                                      <a:cs typeface="Times New Roman" panose="02020603050405020304" pitchFamily="18" charset="0"/>
                                    </a:rPr>
                                  </m:ctrlPr>
                                </m:dPr>
                                <m:e>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e>
                              </m:d>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srgbClr val="C00000"/>
                              </a:solidFill>
                              <a:effectLst/>
                              <a:latin typeface="Cambria Math" panose="02040503050406030204" pitchFamily="18" charset="0"/>
                              <a:cs typeface="Times New Roman" panose="02020603050405020304" pitchFamily="18" charset="0"/>
                            </a:rPr>
                          </m:ctrlPr>
                        </m:fPr>
                        <m:num>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d>
                                <m:dPr>
                                  <m:ctrlPr>
                                    <a:rPr lang="en-US" sz="3800" i="1">
                                      <a:solidFill>
                                        <a:srgbClr val="C00000"/>
                                      </a:solidFill>
                                      <a:effectLst/>
                                      <a:latin typeface="Cambria Math" panose="02040503050406030204" pitchFamily="18" charset="0"/>
                                      <a:cs typeface="Times New Roman" panose="02020603050405020304" pitchFamily="18" charset="0"/>
                                    </a:rPr>
                                  </m:ctrlPr>
                                </m:dPr>
                                <m:e>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e>
                              </m:d>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r>
                  <a:rPr lang="fr-FR" sz="3800">
                    <a:solidFill>
                      <a:srgbClr val="C00000"/>
                    </a:solidFill>
                    <a:effectLst/>
                    <a:latin typeface="Arial" panose="020B0604020202020204" pitchFamily="34" charset="0"/>
                    <a:ea typeface="Calibri" panose="020F0502020204030204" pitchFamily="34" charset="0"/>
                    <a:cs typeface="Arial" panose="020B0604020202020204" pitchFamily="34" charset="0"/>
                  </a:rPr>
                  <a:t/>
                </a:r>
                <a:br>
                  <a:rPr lang="fr-FR" sz="3800">
                    <a:solidFill>
                      <a:srgbClr val="C00000"/>
                    </a:solidFill>
                    <a:effectLst/>
                    <a:latin typeface="Arial" panose="020B0604020202020204" pitchFamily="34" charset="0"/>
                    <a:ea typeface="Calibri" panose="020F0502020204030204" pitchFamily="34" charset="0"/>
                    <a:cs typeface="Arial" panose="020B0604020202020204" pitchFamily="34" charset="0"/>
                  </a:rPr>
                </a:br>
                <a:endParaRPr lang="en-US" sz="3800">
                  <a:solidFill>
                    <a:srgbClr val="C00000"/>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088934" y="7071654"/>
                <a:ext cx="16306800" cy="134844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539895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p:bldP spid="9" grpId="0"/>
      <p:bldP spid="2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5"/>
          <p:cNvSpPr txBox="1"/>
          <p:nvPr/>
        </p:nvSpPr>
        <p:spPr>
          <a:xfrm>
            <a:off x="838200" y="756978"/>
            <a:ext cx="13030200" cy="9694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smtClean="0">
                <a:ln>
                  <a:noFill/>
                </a:ln>
                <a:solidFill>
                  <a:srgbClr val="4BACC6">
                    <a:lumMod val="75000"/>
                  </a:srgbClr>
                </a:solidFill>
                <a:effectLst/>
                <a:uLnTx/>
                <a:uFillTx/>
                <a:latin typeface="Arial" panose="020B0604020202020204" pitchFamily="34" charset="0"/>
                <a:ea typeface="+mn-ea"/>
                <a:cs typeface="Arial" panose="020B0604020202020204" pitchFamily="34" charset="0"/>
              </a:rPr>
              <a:t>Bài </a:t>
            </a:r>
            <a:r>
              <a:rPr kumimoji="0" lang="en-US" sz="3800" b="1" i="0" u="none" strike="noStrike" kern="1200" cap="none" spc="0" normalizeH="0" baseline="0" noProof="0" smtClean="0">
                <a:ln>
                  <a:noFill/>
                </a:ln>
                <a:solidFill>
                  <a:srgbClr val="4BACC6">
                    <a:lumMod val="75000"/>
                  </a:srgbClr>
                </a:solidFill>
                <a:effectLst/>
                <a:uLnTx/>
                <a:uFillTx/>
                <a:latin typeface="Arial" panose="020B0604020202020204" pitchFamily="34" charset="0"/>
                <a:ea typeface="+mn-ea"/>
                <a:cs typeface="Arial" panose="020B0604020202020204" pitchFamily="34" charset="0"/>
              </a:rPr>
              <a:t>9.25</a:t>
            </a:r>
            <a:r>
              <a:rPr kumimoji="0" lang="en-US" sz="3800" b="1" i="0" u="none" strike="noStrike" kern="1200" cap="none" spc="0" normalizeH="0" baseline="0" noProof="0" smtClean="0">
                <a:ln>
                  <a:noFill/>
                </a:ln>
                <a:solidFill>
                  <a:srgbClr val="4BACC6">
                    <a:lumMod val="75000"/>
                  </a:srgbClr>
                </a:solidFill>
                <a:effectLst/>
                <a:uLnTx/>
                <a:uFillTx/>
                <a:latin typeface="Calibri"/>
                <a:ea typeface="+mn-ea"/>
                <a:cs typeface="Arial" panose="020B0604020202020204" pitchFamily="34" charset="0"/>
              </a:rPr>
              <a:t> </a:t>
            </a:r>
            <a:r>
              <a:rPr kumimoji="0" lang="vi-VN" sz="3800" b="1" i="0" u="none" strike="noStrike" kern="1200" cap="none" spc="0" normalizeH="0" baseline="0" noProof="0" smtClean="0">
                <a:ln>
                  <a:noFill/>
                </a:ln>
                <a:solidFill>
                  <a:srgbClr val="4BACC6">
                    <a:lumMod val="75000"/>
                  </a:srgbClr>
                </a:solidFill>
                <a:effectLst/>
                <a:uLnTx/>
                <a:uFillTx/>
                <a:latin typeface="Arial" panose="020B0604020202020204" pitchFamily="34" charset="0"/>
                <a:ea typeface="+mn-ea"/>
                <a:cs typeface="Arial" panose="020B0604020202020204" pitchFamily="34" charset="0"/>
              </a:rPr>
              <a:t>(SGK - tr.</a:t>
            </a:r>
            <a:r>
              <a:rPr kumimoji="0" lang="en-US" sz="3800" b="1" i="0" u="none" strike="noStrike" kern="1200" cap="none" spc="0" normalizeH="0" baseline="0" noProof="0" smtClean="0">
                <a:ln>
                  <a:noFill/>
                </a:ln>
                <a:solidFill>
                  <a:srgbClr val="4BACC6">
                    <a:lumMod val="75000"/>
                  </a:srgbClr>
                </a:solidFill>
                <a:effectLst/>
                <a:uLnTx/>
                <a:uFillTx/>
                <a:latin typeface="Arial" panose="020B0604020202020204" pitchFamily="34" charset="0"/>
                <a:ea typeface="+mn-ea"/>
                <a:cs typeface="Arial" panose="020B0604020202020204" pitchFamily="34" charset="0"/>
              </a:rPr>
              <a:t>97</a:t>
            </a:r>
            <a:r>
              <a:rPr kumimoji="0" lang="vi-VN" sz="3800" b="1" i="0" u="none" strike="noStrike" kern="1200" cap="none" spc="0" normalizeH="0" baseline="0" noProof="0" smtClean="0">
                <a:ln>
                  <a:noFill/>
                </a:ln>
                <a:solidFill>
                  <a:srgbClr val="4BACC6">
                    <a:lumMod val="75000"/>
                  </a:srgbClr>
                </a:solidFill>
                <a:effectLst/>
                <a:uLnTx/>
                <a:uFillTx/>
                <a:latin typeface="Arial" panose="020B0604020202020204" pitchFamily="34" charset="0"/>
                <a:ea typeface="+mn-ea"/>
                <a:cs typeface="Arial" panose="020B0604020202020204" pitchFamily="34" charset="0"/>
              </a:rPr>
              <a:t>) </a:t>
            </a: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Tính đạo hàm của các hàm số sau:</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858252" y="1944522"/>
                <a:ext cx="3908177" cy="1007968"/>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14:m>
                  <m:oMathPara xmlns:m="http://schemas.openxmlformats.org/officeDocument/2006/math">
                    <m:oMathParaPr>
                      <m:jc m:val="left"/>
                    </m:oMathParaPr>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𝑒</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up>
                      </m:sSup>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𝑠𝑖𝑛</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m:oMathPara>
                </a14:m>
                <a:endPar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58252" y="1944522"/>
                <a:ext cx="3908177" cy="1007968"/>
              </a:xfrm>
              <a:prstGeom prst="rect">
                <a:avLst/>
              </a:prstGeom>
              <a:blipFill>
                <a:blip r:embed="rId2"/>
                <a:stretch>
                  <a:fillRect/>
                </a:stretch>
              </a:blipFill>
            </p:spPr>
            <p:txBody>
              <a:bodyPr/>
              <a:lstStyle/>
              <a:p>
                <a:r>
                  <a:rPr lang="en-US">
                    <a:noFill/>
                  </a:rPr>
                  <a:t> </a:t>
                </a:r>
              </a:p>
            </p:txBody>
          </p:sp>
        </mc:Fallback>
      </mc:AlternateContent>
      <p:pic>
        <p:nvPicPr>
          <p:cNvPr id="21" name="Picture 20"/>
          <p:cNvPicPr>
            <a:picLocks noChangeAspect="1"/>
          </p:cNvPicPr>
          <p:nvPr/>
        </p:nvPicPr>
        <p:blipFill>
          <a:blip r:embed="rId3"/>
          <a:stretch>
            <a:fillRect/>
          </a:stretch>
        </p:blipFill>
        <p:spPr>
          <a:xfrm rot="10800000">
            <a:off x="14967120" y="8164520"/>
            <a:ext cx="2462011" cy="2466353"/>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330269" y="3068241"/>
                <a:ext cx="14586131" cy="1846659"/>
              </a:xfrm>
              <a:prstGeom prst="rect">
                <a:avLst/>
              </a:prstGeom>
            </p:spPr>
            <p:txBody>
              <a:bodyPr wrap="square">
                <a:spAutoFit/>
              </a:bodyPr>
              <a:lstStyle/>
              <a:p>
                <a:pPr lvl="0">
                  <a:lnSpc>
                    <a:spcPct val="150000"/>
                  </a:lnSpc>
                </a:pPr>
                <a14:m>
                  <m:oMathPara xmlns:m="http://schemas.openxmlformats.org/officeDocument/2006/math">
                    <m:oMathParaPr>
                      <m:jc m:val="left"/>
                    </m:oMathParaPr>
                    <m:oMath xmlns:m="http://schemas.openxmlformats.org/officeDocument/2006/math">
                      <m:r>
                        <a:rPr lang="fr-FR" sz="3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 </m:t>
                      </m:r>
                      <m:sSup>
                        <m:sSupPr>
                          <m:ctrlPr>
                            <a:rPr lang="en-US" sz="3800" i="1" smtClean="0">
                              <a:solidFill>
                                <a:srgbClr val="C00000"/>
                              </a:solidFill>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d>
                            <m:dPr>
                              <m:ctrlPr>
                                <a:rPr lang="en-US" sz="3800" i="1">
                                  <a:solidFill>
                                    <a:srgbClr val="C00000"/>
                                  </a:solidFill>
                                  <a:effectLst/>
                                  <a:latin typeface="Cambria Math" panose="02040503050406030204" pitchFamily="18" charset="0"/>
                                  <a:cs typeface="Times New Roman" panose="02020603050405020304" pitchFamily="18" charset="0"/>
                                </a:rPr>
                              </m:ctrlPr>
                            </m:dPr>
                            <m:e>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sup>
                              </m:sSup>
                            </m:e>
                          </m:d>
                        </m:e>
                        <m:sup>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up>
                      </m:sSup>
                      <m:func>
                        <m:funcPr>
                          <m:ctrlP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m:rPr>
                                  <m:sty m:val="p"/>
                                </m:rP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sin</m:t>
                              </m:r>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fName>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func>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sup>
                      </m:sSup>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d>
                            <m:dPr>
                              <m:ctrlPr>
                                <a:rPr lang="en-US" sz="3800" i="1">
                                  <a:solidFill>
                                    <a:srgbClr val="C00000"/>
                                  </a:solidFill>
                                  <a:effectLst/>
                                  <a:latin typeface="Cambria Math" panose="02040503050406030204" pitchFamily="18" charset="0"/>
                                  <a:cs typeface="Times New Roman" panose="02020603050405020304" pitchFamily="18" charset="0"/>
                                </a:rPr>
                              </m:ctrlPr>
                            </m:dPr>
                            <m:e>
                              <m:func>
                                <m:funcPr>
                                  <m:ctrlP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m:rPr>
                                          <m:sty m:val="p"/>
                                        </m:rP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sin</m:t>
                                      </m:r>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fName>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func>
                            </m:e>
                          </m:d>
                        </m:e>
                        <m:sup>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m:rPr>
                                  <m:sty m:val="p"/>
                                </m:rP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sin</m:t>
                              </m:r>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fName>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func>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func>
                        <m:funcPr>
                          <m:ctrlP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sin</m:t>
                          </m:r>
                        </m:fName>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func>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cos</m:t>
                          </m:r>
                        </m:fName>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func>
                    </m:oMath>
                  </m:oMathPara>
                </a14:m>
                <a:endParaRPr lang="en-US" sz="3800"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endParaRPr>
              </a:p>
              <a:p>
                <a:pPr lvl="0">
                  <a:lnSpc>
                    <a:spcPct val="150000"/>
                  </a:lnSpc>
                </a:pPr>
                <a:r>
                  <a:rPr lang="fr-FR" sz="3800" smtClean="0">
                    <a:solidFill>
                      <a:srgbClr val="C00000"/>
                    </a:solidFill>
                    <a:effectLst/>
                    <a:ea typeface="Calibri" panose="020F0502020204030204" pitchFamily="34" charset="0"/>
                    <a:cs typeface="Times New Roman" panose="02020603050405020304" pitchFamily="18" charset="0"/>
                  </a:rPr>
                  <a:t>	   </a:t>
                </a:r>
                <a14:m>
                  <m:oMath xmlns:m="http://schemas.openxmlformats.org/officeDocument/2006/math">
                    <m:r>
                      <a:rPr lang="fr-FR" sz="38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srgbClr val="C00000"/>
                            </a:solidFill>
                            <a:effectLst/>
                            <a:latin typeface="Cambria Math" panose="02040503050406030204" pitchFamily="18" charset="0"/>
                            <a:cs typeface="Times New Roman" panose="02020603050405020304" pitchFamily="18" charset="0"/>
                          </a:rPr>
                        </m:ctrlPr>
                      </m:dPr>
                      <m:e>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m:rPr>
                                <m:sty m:val="p"/>
                              </m:rP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sin</m:t>
                            </m:r>
                          </m:e>
                          <m: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sin</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d>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sup>
                    </m:sSup>
                    <m:r>
                      <m:rPr>
                        <m:nor/>
                      </m:rPr>
                      <a:rPr lang="fr-FR" sz="3800">
                        <a:solidFill>
                          <a:srgbClr val="C00000"/>
                        </a:solidFill>
                        <a:effectLst/>
                        <a:latin typeface="Arial" panose="020B0604020202020204" pitchFamily="34" charset="0"/>
                        <a:ea typeface="Calibri" panose="020F0502020204030204" pitchFamily="34" charset="0"/>
                        <a:cs typeface="Arial" panose="020B0604020202020204" pitchFamily="34" charset="0"/>
                      </a:rPr>
                      <m:t>.</m:t>
                    </m:r>
                  </m:oMath>
                </a14:m>
                <a:endParaRPr kumimoji="0" lang="en-US" sz="3800" b="0"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330269" y="3068241"/>
                <a:ext cx="14586131" cy="184665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58252" y="5483310"/>
                <a:ext cx="5316511" cy="1017779"/>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Tx/>
                  <a:buSzTx/>
                  <a:buFontTx/>
                  <a:buNone/>
                  <a:tabLst/>
                  <a:defRPr/>
                </a:pPr>
                <a14:m>
                  <m:oMathPara xmlns:m="http://schemas.openxmlformats.org/officeDocument/2006/math">
                    <m:oMathParaPr>
                      <m:jc m:val="left"/>
                    </m:oMathParaPr>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𝑙𝑜𝑔</m:t>
                      </m:r>
                      <m:d>
                        <m:d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rad>
                        </m:e>
                      </m:d>
                    </m:oMath>
                  </m:oMathPara>
                </a14:m>
                <a:endPar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858252" y="5483310"/>
                <a:ext cx="5316511" cy="10177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078755" y="6438900"/>
                <a:ext cx="12322266" cy="1927515"/>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kumimoji="0" lang="fr-FR" sz="3800" b="0"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Arial" panose="020B0604020202020204" pitchFamily="34" charset="0"/>
                        </a:rPr>
                        <m:t>→</m:t>
                      </m:r>
                      <m:r>
                        <m:rPr>
                          <m:nor/>
                        </m:rPr>
                        <a:rPr lang="fr-FR" sz="3800">
                          <a:solidFill>
                            <a:srgbClr val="C00000"/>
                          </a:solidFill>
                          <a:latin typeface="Arial" panose="020B0604020202020204" pitchFamily="34" charset="0"/>
                          <a:ea typeface="Calibri" panose="020F0502020204030204" pitchFamily="34" charset="0"/>
                          <a:cs typeface="Arial" panose="020B0604020202020204" pitchFamily="34" charset="0"/>
                        </a:rPr>
                        <m:t>V</m:t>
                      </m:r>
                      <m:r>
                        <m:rPr>
                          <m:nor/>
                        </m:rPr>
                        <a:rPr lang="fr-FR" sz="3800">
                          <a:solidFill>
                            <a:srgbClr val="C00000"/>
                          </a:solidFill>
                          <a:latin typeface="Arial" panose="020B0604020202020204" pitchFamily="34" charset="0"/>
                          <a:ea typeface="Calibri" panose="020F0502020204030204" pitchFamily="34" charset="0"/>
                          <a:cs typeface="Arial" panose="020B0604020202020204" pitchFamily="34" charset="0"/>
                        </a:rPr>
                        <m:t>ớ</m:t>
                      </m:r>
                      <m:r>
                        <m:rPr>
                          <m:nor/>
                        </m:rPr>
                        <a:rPr lang="fr-FR" sz="3800">
                          <a:solidFill>
                            <a:srgbClr val="C00000"/>
                          </a:solidFill>
                          <a:latin typeface="Arial" panose="020B0604020202020204" pitchFamily="34" charset="0"/>
                          <a:ea typeface="Calibri" panose="020F0502020204030204" pitchFamily="34" charset="0"/>
                          <a:cs typeface="Arial" panose="020B0604020202020204" pitchFamily="34" charset="0"/>
                        </a:rPr>
                        <m:t>i</m:t>
                      </m:r>
                      <m:r>
                        <m:rPr>
                          <m:nor/>
                        </m:rPr>
                        <a:rPr lang="fr-FR" sz="3800">
                          <a:solidFill>
                            <a:srgbClr val="C00000"/>
                          </a:solidFill>
                          <a:latin typeface="Arial" panose="020B0604020202020204" pitchFamily="34" charset="0"/>
                          <a:ea typeface="Calibri" panose="020F0502020204030204" pitchFamily="34" charset="0"/>
                          <a:cs typeface="Arial" panose="020B0604020202020204" pitchFamily="34" charset="0"/>
                        </a:rPr>
                        <m:t> </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&gt;0</m:t>
                      </m:r>
                      <m:r>
                        <m:rPr>
                          <m:nor/>
                        </m:rPr>
                        <a:rPr lang="fr-FR" sz="3800">
                          <a:solidFill>
                            <a:srgbClr val="C00000"/>
                          </a:solidFill>
                          <a:effectLst/>
                          <a:latin typeface="Arial" panose="020B0604020202020204" pitchFamily="34" charset="0"/>
                          <a:ea typeface="Calibri" panose="020F0502020204030204" pitchFamily="34" charset="0"/>
                          <a:cs typeface="Arial" panose="020B0604020202020204" pitchFamily="34" charset="0"/>
                        </a:rPr>
                        <m:t>, </m:t>
                      </m:r>
                      <m:r>
                        <m:rPr>
                          <m:nor/>
                        </m:rPr>
                        <a:rPr lang="fr-FR" sz="3800">
                          <a:solidFill>
                            <a:srgbClr val="C00000"/>
                          </a:solidFill>
                          <a:effectLst/>
                          <a:latin typeface="Arial" panose="020B0604020202020204" pitchFamily="34" charset="0"/>
                          <a:ea typeface="Calibri" panose="020F0502020204030204" pitchFamily="34" charset="0"/>
                          <a:cs typeface="Arial" panose="020B0604020202020204" pitchFamily="34" charset="0"/>
                        </a:rPr>
                        <m:t>ta</m:t>
                      </m:r>
                      <m:r>
                        <m:rPr>
                          <m:nor/>
                        </m:rPr>
                        <a:rPr lang="fr-FR" sz="3800">
                          <a:solidFill>
                            <a:srgbClr val="C00000"/>
                          </a:solidFill>
                          <a:effectLst/>
                          <a:latin typeface="Arial" panose="020B0604020202020204" pitchFamily="34" charset="0"/>
                          <a:ea typeface="Calibri" panose="020F0502020204030204" pitchFamily="34" charset="0"/>
                          <a:cs typeface="Arial" panose="020B0604020202020204" pitchFamily="34" charset="0"/>
                        </a:rPr>
                        <m:t> </m:t>
                      </m:r>
                      <m:r>
                        <m:rPr>
                          <m:nor/>
                        </m:rPr>
                        <a:rPr lang="fr-FR" sz="3800">
                          <a:solidFill>
                            <a:srgbClr val="C00000"/>
                          </a:solidFill>
                          <a:effectLst/>
                          <a:latin typeface="Arial" panose="020B0604020202020204" pitchFamily="34" charset="0"/>
                          <a:ea typeface="Calibri" panose="020F0502020204030204" pitchFamily="34" charset="0"/>
                          <a:cs typeface="Arial" panose="020B0604020202020204" pitchFamily="34" charset="0"/>
                        </a:rPr>
                        <m:t>c</m:t>
                      </m:r>
                      <m:r>
                        <m:rPr>
                          <m:nor/>
                        </m:rPr>
                        <a:rPr lang="fr-FR" sz="3800">
                          <a:solidFill>
                            <a:srgbClr val="C00000"/>
                          </a:solidFill>
                          <a:effectLst/>
                          <a:latin typeface="Arial" panose="020B0604020202020204" pitchFamily="34" charset="0"/>
                          <a:ea typeface="Calibri" panose="020F0502020204030204" pitchFamily="34" charset="0"/>
                          <a:cs typeface="Arial" panose="020B0604020202020204" pitchFamily="34" charset="0"/>
                        </a:rPr>
                        <m:t>ó </m:t>
                      </m:r>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srgbClr val="C00000"/>
                              </a:solidFill>
                              <a:effectLst/>
                              <a:latin typeface="Cambria Math" panose="02040503050406030204" pitchFamily="18" charset="0"/>
                              <a:cs typeface="Times New Roman" panose="02020603050405020304" pitchFamily="18" charset="0"/>
                            </a:rPr>
                          </m:ctrlPr>
                        </m:fPr>
                        <m:num>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solidFill>
                                    <a:srgbClr val="C00000"/>
                                  </a:solidFill>
                                  <a:effectLst/>
                                  <a:latin typeface="Cambria Math" panose="02040503050406030204" pitchFamily="18" charset="0"/>
                                  <a:cs typeface="Times New Roman" panose="02020603050405020304" pitchFamily="18" charset="0"/>
                                </a:rPr>
                              </m:ctrlPr>
                            </m:radPr>
                            <m:deg/>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rad>
                          <m:sSup>
                            <m:sSupPr>
                              <m:ctrlPr>
                                <a:rPr lang="en-US" sz="3800" i="1">
                                  <a:solidFill>
                                    <a:srgbClr val="C00000"/>
                                  </a:solidFill>
                                  <a:effectLst/>
                                  <a:latin typeface="Cambria Math" panose="02040503050406030204" pitchFamily="18" charset="0"/>
                                  <a:cs typeface="Times New Roman" panose="02020603050405020304" pitchFamily="18" charset="0"/>
                                </a:rPr>
                              </m:ctrlPr>
                            </m:sSupPr>
                            <m:e>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fr-FR"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solidFill>
                                    <a:srgbClr val="C00000"/>
                                  </a:solidFill>
                                  <a:effectLst/>
                                  <a:latin typeface="Cambria Math" panose="02040503050406030204" pitchFamily="18" charset="0"/>
                                  <a:cs typeface="Times New Roman" panose="02020603050405020304" pitchFamily="18" charset="0"/>
                                </a:rPr>
                              </m:ctrlPr>
                            </m:radPr>
                            <m:deg/>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rad>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ln</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⁡10</m:t>
                          </m:r>
                        </m:den>
                      </m:f>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srgbClr val="C00000"/>
                              </a:solidFill>
                              <a:effectLst/>
                              <a:latin typeface="Cambria Math" panose="02040503050406030204" pitchFamily="18" charset="0"/>
                              <a:cs typeface="Times New Roman" panose="02020603050405020304" pitchFamily="18" charset="0"/>
                            </a:rPr>
                          </m:ctrlPr>
                        </m:fPr>
                        <m:num>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3800" i="1">
                                  <a:solidFill>
                                    <a:srgbClr val="C00000"/>
                                  </a:solidFill>
                                  <a:effectLst/>
                                  <a:latin typeface="Cambria Math" panose="02040503050406030204" pitchFamily="18" charset="0"/>
                                  <a:cs typeface="Times New Roman" panose="02020603050405020304" pitchFamily="18" charset="0"/>
                                </a:rPr>
                              </m:ctrlPr>
                            </m:fPr>
                            <m:num>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800" i="1">
                                      <a:solidFill>
                                        <a:srgbClr val="C00000"/>
                                      </a:solidFill>
                                      <a:effectLst/>
                                      <a:latin typeface="Cambria Math" panose="02040503050406030204" pitchFamily="18" charset="0"/>
                                      <a:cs typeface="Times New Roman" panose="02020603050405020304" pitchFamily="18" charset="0"/>
                                    </a:rPr>
                                  </m:ctrlPr>
                                </m:radPr>
                                <m:deg/>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rad>
                            </m:den>
                          </m:f>
                        </m:num>
                        <m:den>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solidFill>
                                    <a:srgbClr val="C00000"/>
                                  </a:solidFill>
                                  <a:effectLst/>
                                  <a:latin typeface="Cambria Math" panose="02040503050406030204" pitchFamily="18" charset="0"/>
                                  <a:cs typeface="Times New Roman" panose="02020603050405020304" pitchFamily="18" charset="0"/>
                                </a:rPr>
                              </m:ctrlPr>
                            </m:radPr>
                            <m:deg/>
                            <m:e>
                              <m:r>
                                <a:rPr lang="en-US" sz="3800"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𝑥</m:t>
                              </m:r>
                            </m:e>
                          </m:rad>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ln</m:t>
                          </m:r>
                          <m:r>
                            <a:rPr lang="fr-FR" sz="38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⁡10</m:t>
                          </m:r>
                        </m:den>
                      </m:f>
                      <m:r>
                        <m:rPr>
                          <m:nor/>
                        </m:rPr>
                        <a:rPr lang="fr-FR" sz="3800">
                          <a:solidFill>
                            <a:srgbClr val="C00000"/>
                          </a:solidFill>
                          <a:effectLst/>
                          <a:latin typeface="Arial" panose="020B0604020202020204" pitchFamily="34" charset="0"/>
                          <a:ea typeface="Calibri" panose="020F0502020204030204" pitchFamily="34" charset="0"/>
                          <a:cs typeface="Arial" panose="020B0604020202020204" pitchFamily="34" charset="0"/>
                        </a:rPr>
                        <m:t>.</m:t>
                      </m:r>
                    </m:oMath>
                  </m:oMathPara>
                </a14:m>
                <a:r>
                  <a:rPr lang="fr-FR" sz="3800">
                    <a:solidFill>
                      <a:srgbClr val="C00000"/>
                    </a:solidFill>
                    <a:effectLst/>
                    <a:latin typeface="Arial" panose="020B0604020202020204" pitchFamily="34" charset="0"/>
                    <a:ea typeface="Calibri" panose="020F0502020204030204" pitchFamily="34" charset="0"/>
                    <a:cs typeface="Arial" panose="020B0604020202020204" pitchFamily="34" charset="0"/>
                  </a:rPr>
                  <a:t/>
                </a:r>
                <a:br>
                  <a:rPr lang="fr-FR" sz="3800">
                    <a:solidFill>
                      <a:srgbClr val="C00000"/>
                    </a:solidFill>
                    <a:effectLst/>
                    <a:latin typeface="Arial" panose="020B0604020202020204" pitchFamily="34" charset="0"/>
                    <a:ea typeface="Calibri" panose="020F0502020204030204" pitchFamily="34" charset="0"/>
                    <a:cs typeface="Arial" panose="020B0604020202020204" pitchFamily="34" charset="0"/>
                  </a:rPr>
                </a:br>
                <a:endParaRPr kumimoji="0" lang="en-US" sz="3800" b="0"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078755" y="6438900"/>
                <a:ext cx="12322266" cy="192751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731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up)">
                                      <p:cBhvr>
                                        <p:cTn id="19" dur="500"/>
                                        <p:tgtEl>
                                          <p:spTgt spid="9">
                                            <p:txEl>
                                              <p:pRg st="0" end="0"/>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320842" y="298784"/>
            <a:ext cx="17602200" cy="9677400"/>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pic>
        <p:nvPicPr>
          <p:cNvPr id="16" name="Picture 15"/>
          <p:cNvPicPr>
            <a:picLocks noChangeAspect="1"/>
          </p:cNvPicPr>
          <p:nvPr/>
        </p:nvPicPr>
        <p:blipFill>
          <a:blip r:embed="rId2"/>
          <a:stretch>
            <a:fillRect/>
          </a:stretch>
        </p:blipFill>
        <p:spPr>
          <a:xfrm>
            <a:off x="14859000" y="8496300"/>
            <a:ext cx="2629177" cy="1143000"/>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1349542" y="907150"/>
                <a:ext cx="15544800" cy="2798780"/>
              </a:xfrm>
              <a:prstGeom prst="rect">
                <a:avLst/>
              </a:prstGeom>
              <a:noFill/>
            </p:spPr>
            <p:txBody>
              <a:bodyPr wrap="square" rtlCol="0">
                <a:spAutoFit/>
              </a:bodyPr>
              <a:lstStyle/>
              <a:p>
                <a:pPr lvl="0" algn="just">
                  <a:lnSpc>
                    <a:spcPct val="150000"/>
                  </a:lnSpc>
                </a:pPr>
                <a:r>
                  <a:rPr kumimoji="0" lang="vi-VN"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Bài </a:t>
                </a:r>
                <a:r>
                  <a:rPr kumimoji="0" lang="en-US"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9.26</a:t>
                </a:r>
                <a:r>
                  <a:rPr kumimoji="0" lang="en-US" sz="4000" b="1" i="0" u="none" strike="noStrike" kern="1200" cap="none" spc="0" normalizeH="0" baseline="0" noProof="0" smtClean="0">
                    <a:ln>
                      <a:noFill/>
                    </a:ln>
                    <a:solidFill>
                      <a:srgbClr val="4BACC6">
                        <a:lumMod val="75000"/>
                      </a:srgbClr>
                    </a:solidFill>
                    <a:effectLst/>
                    <a:uLnTx/>
                    <a:uFillTx/>
                    <a:latin typeface="Calibri"/>
                    <a:cs typeface="Arial" panose="020B0604020202020204" pitchFamily="34" charset="0"/>
                  </a:rPr>
                  <a:t> </a:t>
                </a:r>
                <a:r>
                  <a:rPr kumimoji="0" lang="vi-VN"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(SGK - tr.</a:t>
                </a:r>
                <a:r>
                  <a:rPr kumimoji="0" lang="en-US"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98</a:t>
                </a:r>
                <a:r>
                  <a:rPr kumimoji="0" lang="vi-VN"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 </a:t>
                </a:r>
                <a:r>
                  <a:rPr lang="vi-VN" sz="4000">
                    <a:solidFill>
                      <a:srgbClr val="000000"/>
                    </a:solidFill>
                    <a:cs typeface="Arial" panose="020B0604020202020204" pitchFamily="34" charset="0"/>
                  </a:rPr>
                  <a:t>Xét hàm số lũy thừa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𝑦</m:t>
                    </m:r>
                    <m:r>
                      <a:rPr lang="vi-VN" sz="4000" i="1" smtClean="0">
                        <a:solidFill>
                          <a:srgbClr val="000000"/>
                        </a:solidFill>
                        <a:latin typeface="Cambria Math" panose="02040503050406030204" pitchFamily="18" charset="0"/>
                        <a:cs typeface="Arial" panose="020B0604020202020204" pitchFamily="34" charset="0"/>
                      </a:rPr>
                      <m:t>=</m:t>
                    </m:r>
                    <m:sSup>
                      <m:sSupPr>
                        <m:ctrlPr>
                          <a:rPr lang="vi-VN" sz="4000" i="1" smtClean="0">
                            <a:solidFill>
                              <a:srgbClr val="000000"/>
                            </a:solidFill>
                            <a:latin typeface="Cambria Math" panose="02040503050406030204" pitchFamily="18" charset="0"/>
                            <a:cs typeface="Arial" panose="020B0604020202020204" pitchFamily="34" charset="0"/>
                          </a:rPr>
                        </m:ctrlPr>
                      </m:sSupPr>
                      <m:e>
                        <m:r>
                          <a:rPr lang="vi-VN" sz="4000" i="1">
                            <a:solidFill>
                              <a:srgbClr val="000000"/>
                            </a:solidFill>
                            <a:latin typeface="Cambria Math" panose="02040503050406030204" pitchFamily="18" charset="0"/>
                            <a:cs typeface="Arial" panose="020B0604020202020204" pitchFamily="34" charset="0"/>
                          </a:rPr>
                          <m:t>𝑥</m:t>
                        </m:r>
                      </m:e>
                      <m:sup>
                        <m:r>
                          <a:rPr lang="el-GR" sz="4000" i="1">
                            <a:solidFill>
                              <a:srgbClr val="000000"/>
                            </a:solidFill>
                            <a:latin typeface="Cambria Math" panose="02040503050406030204" pitchFamily="18" charset="0"/>
                            <a:cs typeface="Arial" panose="020B0604020202020204" pitchFamily="34" charset="0"/>
                          </a:rPr>
                          <m:t>𝛼</m:t>
                        </m:r>
                      </m:sup>
                    </m:sSup>
                    <m:r>
                      <a:rPr lang="el-GR" sz="4000" i="1">
                        <a:solidFill>
                          <a:srgbClr val="000000"/>
                        </a:solidFill>
                        <a:latin typeface="Cambria Math" panose="02040503050406030204" pitchFamily="18" charset="0"/>
                        <a:cs typeface="Arial" panose="020B0604020202020204" pitchFamily="34" charset="0"/>
                      </a:rPr>
                      <m:t> </m:t>
                    </m:r>
                  </m:oMath>
                </a14:m>
                <a:r>
                  <a:rPr lang="vi-VN" sz="4000">
                    <a:solidFill>
                      <a:srgbClr val="000000"/>
                    </a:solidFill>
                    <a:cs typeface="Arial" panose="020B0604020202020204" pitchFamily="34" charset="0"/>
                  </a:rPr>
                  <a:t>với </a:t>
                </a:r>
                <a14:m>
                  <m:oMath xmlns:m="http://schemas.openxmlformats.org/officeDocument/2006/math">
                    <m:r>
                      <a:rPr lang="el-GR" sz="4000" i="1">
                        <a:solidFill>
                          <a:srgbClr val="000000"/>
                        </a:solidFill>
                        <a:latin typeface="Cambria Math" panose="02040503050406030204" pitchFamily="18" charset="0"/>
                        <a:cs typeface="Arial" panose="020B0604020202020204" pitchFamily="34" charset="0"/>
                      </a:rPr>
                      <m:t>𝛼</m:t>
                    </m:r>
                  </m:oMath>
                </a14:m>
                <a:r>
                  <a:rPr lang="el-GR" sz="4000">
                    <a:solidFill>
                      <a:srgbClr val="000000"/>
                    </a:solidFill>
                    <a:cs typeface="Arial" panose="020B0604020202020204" pitchFamily="34" charset="0"/>
                  </a:rPr>
                  <a:t> </a:t>
                </a:r>
                <a:r>
                  <a:rPr lang="vi-VN" sz="4000">
                    <a:solidFill>
                      <a:srgbClr val="000000"/>
                    </a:solidFill>
                    <a:cs typeface="Arial" panose="020B0604020202020204" pitchFamily="34" charset="0"/>
                  </a:rPr>
                  <a:t>là số thực</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lvl="0" algn="just">
                  <a:lnSpc>
                    <a:spcPct val="150000"/>
                  </a:lnSpc>
                </a:pPr>
                <a:r>
                  <a:rPr lang="vi-VN" sz="4000">
                    <a:solidFill>
                      <a:srgbClr val="000000"/>
                    </a:solidFill>
                    <a:cs typeface="Arial" panose="020B0604020202020204" pitchFamily="34" charset="0"/>
                  </a:rPr>
                  <a:t>a) Tìm tập xác định của hàm số đã cho</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a:p>
                <a:pPr lvl="0" algn="just">
                  <a:lnSpc>
                    <a:spcPct val="150000"/>
                  </a:lnSpc>
                </a:pPr>
                <a:r>
                  <a:rPr lang="vi-VN" sz="4000">
                    <a:solidFill>
                      <a:srgbClr val="000000"/>
                    </a:solidFill>
                    <a:cs typeface="Arial" panose="020B0604020202020204" pitchFamily="34" charset="0"/>
                  </a:rPr>
                  <a:t>b) Bằng cách viết</a:t>
                </a:r>
                <a:r>
                  <a:rPr lang="en-US" sz="4000" smtClean="0">
                    <a:solidFill>
                      <a:srgbClr val="000000"/>
                    </a:solidFill>
                    <a:cs typeface="Arial" panose="020B0604020202020204" pitchFamily="34" charset="0"/>
                  </a:rPr>
                  <a:t> </a:t>
                </a:r>
                <a14:m>
                  <m:oMath xmlns:m="http://schemas.openxmlformats.org/officeDocument/2006/math">
                    <m:r>
                      <a:rPr lang="vi-VN" sz="4000" i="1">
                        <a:solidFill>
                          <a:srgbClr val="000000"/>
                        </a:solidFill>
                        <a:latin typeface="Cambria Math" panose="02040503050406030204" pitchFamily="18" charset="0"/>
                        <a:cs typeface="Arial" panose="020B0604020202020204" pitchFamily="34" charset="0"/>
                      </a:rPr>
                      <m:t>𝑦</m:t>
                    </m:r>
                    <m:r>
                      <a:rPr lang="vi-VN" sz="4000" i="1">
                        <a:solidFill>
                          <a:srgbClr val="000000"/>
                        </a:solidFill>
                        <a:latin typeface="Cambria Math" panose="02040503050406030204" pitchFamily="18" charset="0"/>
                        <a:cs typeface="Arial" panose="020B0604020202020204" pitchFamily="34" charset="0"/>
                      </a:rPr>
                      <m:t>=</m:t>
                    </m:r>
                    <m:sSup>
                      <m:sSupPr>
                        <m:ctrlPr>
                          <a:rPr lang="vi-VN" sz="4000" i="1">
                            <a:solidFill>
                              <a:srgbClr val="000000"/>
                            </a:solidFill>
                            <a:latin typeface="Cambria Math" panose="02040503050406030204" pitchFamily="18" charset="0"/>
                            <a:cs typeface="Arial" panose="020B0604020202020204" pitchFamily="34" charset="0"/>
                          </a:rPr>
                        </m:ctrlPr>
                      </m:sSupPr>
                      <m:e>
                        <m:r>
                          <a:rPr lang="vi-VN" sz="4000" i="1">
                            <a:solidFill>
                              <a:srgbClr val="000000"/>
                            </a:solidFill>
                            <a:latin typeface="Cambria Math" panose="02040503050406030204" pitchFamily="18" charset="0"/>
                            <a:cs typeface="Arial" panose="020B0604020202020204" pitchFamily="34" charset="0"/>
                          </a:rPr>
                          <m:t>𝑥</m:t>
                        </m:r>
                      </m:e>
                      <m:sup>
                        <m:r>
                          <a:rPr lang="el-GR" sz="4000" i="1">
                            <a:solidFill>
                              <a:srgbClr val="000000"/>
                            </a:solidFill>
                            <a:latin typeface="Cambria Math" panose="02040503050406030204" pitchFamily="18" charset="0"/>
                            <a:cs typeface="Arial" panose="020B0604020202020204" pitchFamily="34" charset="0"/>
                          </a:rPr>
                          <m:t>𝛼</m:t>
                        </m:r>
                      </m:sup>
                    </m:sSup>
                    <m:r>
                      <a:rPr lang="el-GR" sz="4000" i="1">
                        <a:solidFill>
                          <a:srgbClr val="000000"/>
                        </a:solidFill>
                        <a:latin typeface="Cambria Math" panose="02040503050406030204" pitchFamily="18" charset="0"/>
                        <a:cs typeface="Arial" panose="020B0604020202020204" pitchFamily="34" charset="0"/>
                      </a:rPr>
                      <m:t>= </m:t>
                    </m:r>
                    <m:sSup>
                      <m:sSupPr>
                        <m:ctrlPr>
                          <a:rPr lang="el-GR" sz="4000" i="1" smtClean="0">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𝑒</m:t>
                        </m:r>
                      </m:e>
                      <m:sup>
                        <m:r>
                          <a:rPr lang="el-GR" sz="4000" i="1">
                            <a:solidFill>
                              <a:srgbClr val="000000"/>
                            </a:solidFill>
                            <a:latin typeface="Cambria Math" panose="02040503050406030204" pitchFamily="18" charset="0"/>
                            <a:cs typeface="Arial" panose="020B0604020202020204" pitchFamily="34" charset="0"/>
                          </a:rPr>
                          <m:t>𝛼</m:t>
                        </m:r>
                        <m:r>
                          <a:rPr lang="vi-VN" sz="4000" i="1">
                            <a:solidFill>
                              <a:srgbClr val="000000"/>
                            </a:solidFill>
                            <a:latin typeface="Cambria Math" panose="02040503050406030204" pitchFamily="18" charset="0"/>
                            <a:cs typeface="Arial" panose="020B0604020202020204" pitchFamily="34" charset="0"/>
                          </a:rPr>
                          <m:t>𝑙𝑛𝑥</m:t>
                        </m:r>
                      </m:sup>
                    </m:sSup>
                  </m:oMath>
                </a14:m>
                <a:r>
                  <a:rPr lang="vi-VN" sz="4000" smtClean="0">
                    <a:solidFill>
                      <a:srgbClr val="000000"/>
                    </a:solidFill>
                    <a:cs typeface="Arial" panose="020B0604020202020204" pitchFamily="34" charset="0"/>
                  </a:rPr>
                  <a:t>, </a:t>
                </a:r>
                <a:r>
                  <a:rPr lang="vi-VN" sz="4000">
                    <a:solidFill>
                      <a:srgbClr val="000000"/>
                    </a:solidFill>
                    <a:cs typeface="Arial" panose="020B0604020202020204" pitchFamily="34" charset="0"/>
                  </a:rPr>
                  <a:t>tính đạo hàm của hàm số đã cho</a:t>
                </a:r>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349542" y="907150"/>
                <a:ext cx="15544800" cy="2798780"/>
              </a:xfrm>
              <a:prstGeom prst="rect">
                <a:avLst/>
              </a:prstGeom>
              <a:blipFill>
                <a:blip r:embed="rId3"/>
                <a:stretch>
                  <a:fillRect l="-1373" r="-1098" b="-7190"/>
                </a:stretch>
              </a:blipFill>
            </p:spPr>
            <p:txBody>
              <a:bodyPr/>
              <a:lstStyle/>
              <a:p>
                <a:r>
                  <a:rPr lang="en-US">
                    <a:noFill/>
                  </a:rPr>
                  <a:t> </a:t>
                </a:r>
              </a:p>
            </p:txBody>
          </p:sp>
        </mc:Fallback>
      </mc:AlternateContent>
      <p:sp>
        <p:nvSpPr>
          <p:cNvPr id="17" name="TextBox 16"/>
          <p:cNvSpPr txBox="1"/>
          <p:nvPr/>
        </p:nvSpPr>
        <p:spPr>
          <a:xfrm>
            <a:off x="8359942" y="4309924"/>
            <a:ext cx="1524000" cy="707886"/>
          </a:xfrm>
          <a:prstGeom prst="rect">
            <a:avLst/>
          </a:prstGeom>
          <a:noFill/>
        </p:spPr>
        <p:txBody>
          <a:bodyPr wrap="square" rtlCol="0">
            <a:spAutoFit/>
          </a:bodyPr>
          <a:lstStyle/>
          <a:p>
            <a:pPr algn="ctr"/>
            <a:r>
              <a:rPr lang="vi-VN" sz="4000" b="1" u="sng" dirty="0"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1349542" y="5863990"/>
                <a:ext cx="15414458" cy="2479910"/>
              </a:xfrm>
              <a:prstGeom prst="rect">
                <a:avLst/>
              </a:prstGeom>
            </p:spPr>
            <p:txBody>
              <a:bodyPr wrap="square">
                <a:spAutoFit/>
              </a:bodyPr>
              <a:lstStyle/>
              <a:p>
                <a:r>
                  <a:rPr lang="fr-FR" sz="4000" smtClean="0">
                    <a:latin typeface="Arial" panose="020B0604020202020204" pitchFamily="34" charset="0"/>
                    <a:ea typeface="Calibri" panose="020F0502020204030204" pitchFamily="34" charset="0"/>
                    <a:cs typeface="Arial" panose="020B0604020202020204" pitchFamily="34" charset="0"/>
                  </a:rPr>
                  <a:t>a) Tập xác định của hàm số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𝐷</m:t>
                    </m:r>
                    <m:r>
                      <a:rPr lang="fr-FR" sz="4000">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4000">
                    <a:effectLst/>
                    <a:latin typeface="Arial" panose="020B0604020202020204" pitchFamily="34" charset="0"/>
                    <a:ea typeface="Calibri" panose="020F0502020204030204" pitchFamily="34" charset="0"/>
                    <a:cs typeface="Arial" panose="020B0604020202020204" pitchFamily="34" charset="0"/>
                  </a:rPr>
                  <a:t>.</a:t>
                </a:r>
                <a:br>
                  <a:rPr lang="fr-FR" sz="4000">
                    <a:effectLst/>
                    <a:latin typeface="Arial" panose="020B0604020202020204" pitchFamily="34" charset="0"/>
                    <a:ea typeface="Calibri" panose="020F0502020204030204" pitchFamily="34" charset="0"/>
                    <a:cs typeface="Arial" panose="020B0604020202020204" pitchFamily="34" charset="0"/>
                  </a:rPr>
                </a:br>
                <a:endParaRPr lang="fr-FR" sz="4000" smtClean="0">
                  <a:effectLst/>
                  <a:latin typeface="Arial" panose="020B0604020202020204" pitchFamily="34" charset="0"/>
                  <a:ea typeface="Calibri" panose="020F050202020403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m:rPr>
                          <m:nor/>
                        </m:rPr>
                        <a:rPr lang="en-US" sz="4000">
                          <a:latin typeface="Arial" panose="020B0604020202020204" pitchFamily="34" charset="0"/>
                          <a:ea typeface="Calibri" panose="020F0502020204030204" pitchFamily="34" charset="0"/>
                          <a:cs typeface="Arial" panose="020B0604020202020204" pitchFamily="34" charset="0"/>
                        </a:rPr>
                        <m:t>b</m:t>
                      </m:r>
                      <m:r>
                        <m:rPr>
                          <m:nor/>
                        </m:rPr>
                        <a:rPr lang="en-US" sz="4000">
                          <a:latin typeface="Arial" panose="020B0604020202020204" pitchFamily="34" charset="0"/>
                          <a:ea typeface="Calibri" panose="020F0502020204030204" pitchFamily="34" charset="0"/>
                          <a:cs typeface="Arial" panose="020B0604020202020204" pitchFamily="34" charset="0"/>
                        </a:rPr>
                        <m:t>)</m:t>
                      </m:r>
                      <m:r>
                        <a:rPr lang="en-US" sz="4000" b="0" i="1" smtClean="0">
                          <a:latin typeface="Cambria Math" panose="02040503050406030204" pitchFamily="18" charset="0"/>
                          <a:ea typeface="Calibri" panose="020F0502020204030204" pitchFamily="34" charset="0"/>
                          <a:cs typeface="Arial" panose="020B0604020202020204" pitchFamily="34" charset="0"/>
                        </a:rPr>
                        <m:t> </m:t>
                      </m:r>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cs typeface="Times New Roman" panose="02020603050405020304" pitchFamily="18" charset="0"/>
                            </a:rPr>
                          </m:ctrlPr>
                        </m:sSupPr>
                        <m:e>
                          <m:d>
                            <m:dPr>
                              <m:ctrlPr>
                                <a:rPr lang="en-US" sz="4000" i="1">
                                  <a:effectLst/>
                                  <a:latin typeface="Cambria Math" panose="02040503050406030204" pitchFamily="18" charset="0"/>
                                  <a:cs typeface="Times New Roman" panose="02020603050405020304" pitchFamily="18" charset="0"/>
                                </a:rPr>
                              </m:ctrlPr>
                            </m:dPr>
                            <m:e>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𝛼</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ln</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sup>
                              </m:sSup>
                            </m:e>
                          </m:d>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𝛼</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ln</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𝛼</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ln</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𝛼</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cs typeface="Times New Roman" panose="02020603050405020304" pitchFamily="18" charset="0"/>
                            </a:rPr>
                          </m:ctrlPr>
                        </m:fPr>
                        <m:num>
                          <m:r>
                            <a:rPr lang="en-US" sz="40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𝛼</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𝛼</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𝛼</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1</m:t>
                          </m:r>
                        </m:sup>
                      </m:sSup>
                    </m:oMath>
                  </m:oMathPara>
                </a14:m>
                <a:endParaRPr lang="en-US" sz="4000">
                  <a:latin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349542" y="5863990"/>
                <a:ext cx="15414458" cy="2479910"/>
              </a:xfrm>
              <a:prstGeom prst="rect">
                <a:avLst/>
              </a:prstGeom>
              <a:blipFill>
                <a:blip r:embed="rId4"/>
                <a:stretch>
                  <a:fillRect l="-1384" t="-442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4"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pic>
        <p:nvPicPr>
          <p:cNvPr id="10" name="Picture 9"/>
          <p:cNvPicPr>
            <a:picLocks noChangeAspect="1"/>
          </p:cNvPicPr>
          <p:nvPr/>
        </p:nvPicPr>
        <p:blipFill>
          <a:blip r:embed="rId2"/>
          <a:stretch>
            <a:fillRect/>
          </a:stretch>
        </p:blipFill>
        <p:spPr>
          <a:xfrm rot="17618639">
            <a:off x="15585080" y="7676364"/>
            <a:ext cx="2309721" cy="2054394"/>
          </a:xfrm>
          <a:prstGeom prst="rect">
            <a:avLst/>
          </a:prstGeom>
        </p:spPr>
      </p:pic>
      <p:sp>
        <p:nvSpPr>
          <p:cNvPr id="14" name="TextBox 13"/>
          <p:cNvSpPr txBox="1"/>
          <p:nvPr/>
        </p:nvSpPr>
        <p:spPr>
          <a:xfrm>
            <a:off x="8372748" y="3243311"/>
            <a:ext cx="1524000" cy="707886"/>
          </a:xfrm>
          <a:prstGeom prst="rect">
            <a:avLst/>
          </a:prstGeom>
          <a:noFill/>
        </p:spPr>
        <p:txBody>
          <a:bodyPr wrap="square" rtlCol="0">
            <a:spAutoFit/>
          </a:bodyPr>
          <a:lstStyle/>
          <a:p>
            <a:pPr algn="ctr"/>
            <a:r>
              <a:rPr lang="vi-VN" sz="4000" b="1" u="sng" dirty="0"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847451" y="4360755"/>
                <a:ext cx="16593097" cy="4859407"/>
              </a:xfrm>
              <a:prstGeom prst="rect">
                <a:avLst/>
              </a:prstGeom>
            </p:spPr>
            <p:txBody>
              <a:bodyPr wrap="square">
                <a:spAutoFit/>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en-US" sz="4000" kern="100" smtClean="0">
                          <a:latin typeface="Arial" panose="020B0604020202020204" pitchFamily="34" charset="0"/>
                          <a:ea typeface="Calibri" panose="020F0502020204030204" pitchFamily="34" charset="0"/>
                          <a:cs typeface="Arial" panose="020B0604020202020204" pitchFamily="34" charset="0"/>
                        </a:rPr>
                        <m:t>V</m:t>
                      </m:r>
                      <m:r>
                        <m:rPr>
                          <m:nor/>
                        </m:rPr>
                        <a:rPr lang="en-US" sz="4000" kern="100" smtClean="0">
                          <a:latin typeface="Arial" panose="020B0604020202020204" pitchFamily="34" charset="0"/>
                          <a:ea typeface="Calibri" panose="020F0502020204030204" pitchFamily="34" charset="0"/>
                          <a:cs typeface="Arial" panose="020B0604020202020204" pitchFamily="34" charset="0"/>
                        </a:rPr>
                        <m:t>ớ</m:t>
                      </m:r>
                      <m:r>
                        <m:rPr>
                          <m:nor/>
                        </m:rPr>
                        <a:rPr lang="en-US" sz="4000" kern="100" smtClean="0">
                          <a:latin typeface="Arial" panose="020B0604020202020204" pitchFamily="34" charset="0"/>
                          <a:ea typeface="Calibri" panose="020F0502020204030204" pitchFamily="34" charset="0"/>
                          <a:cs typeface="Arial" panose="020B0604020202020204" pitchFamily="34" charset="0"/>
                        </a:rPr>
                        <m:t>i</m:t>
                      </m:r>
                      <m:r>
                        <m:rPr>
                          <m:nor/>
                        </m:rPr>
                        <a:rPr lang="en-US" sz="4000" kern="100" smtClean="0">
                          <a:latin typeface="Arial" panose="020B0604020202020204" pitchFamily="34" charset="0"/>
                          <a:ea typeface="Calibri" panose="020F0502020204030204" pitchFamily="34" charset="0"/>
                          <a:cs typeface="Arial" panose="020B0604020202020204" pitchFamily="34" charset="0"/>
                        </a:rPr>
                        <m:t> </m:t>
                      </m:r>
                      <m:r>
                        <a:rPr lang="en-US" sz="4000" i="1" kern="100">
                          <a:latin typeface="Cambria Math" panose="02040503050406030204" pitchFamily="18" charset="0"/>
                          <a:ea typeface="Calibri" panose="020F0502020204030204" pitchFamily="34" charset="0"/>
                          <a:cs typeface="Times New Roman" panose="02020603050405020304" pitchFamily="18" charset="0"/>
                        </a:rPr>
                        <m:t>𝑥</m:t>
                      </m:r>
                      <m:r>
                        <a:rPr lang="en-US" sz="4000" kern="100">
                          <a:latin typeface="Cambria Math" panose="02040503050406030204" pitchFamily="18" charset="0"/>
                          <a:ea typeface="Calibri" panose="020F0502020204030204" pitchFamily="34" charset="0"/>
                          <a:cs typeface="Times New Roman" panose="02020603050405020304" pitchFamily="18" charset="0"/>
                        </a:rPr>
                        <m:t>&gt;</m:t>
                      </m:r>
                      <m:r>
                        <a:rPr lang="en-US" sz="4000"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latin typeface="Cambria Math" panose="02040503050406030204" pitchFamily="18" charset="0"/>
                              <a:ea typeface="Calibri" panose="020F0502020204030204" pitchFamily="34" charset="0"/>
                              <a:cs typeface="Times New Roman" panose="02020603050405020304" pitchFamily="18" charset="0"/>
                            </a:rPr>
                            <m:t>1</m:t>
                          </m:r>
                        </m:num>
                        <m:den>
                          <m:r>
                            <a:rPr lang="en-US" sz="4000" kern="100">
                              <a:latin typeface="Cambria Math" panose="02040503050406030204" pitchFamily="18" charset="0"/>
                              <a:ea typeface="Calibri" panose="020F0502020204030204" pitchFamily="34" charset="0"/>
                              <a:cs typeface="Times New Roman" panose="02020603050405020304" pitchFamily="18" charset="0"/>
                            </a:rPr>
                            <m:t>3</m:t>
                          </m:r>
                        </m:den>
                      </m:f>
                      <m:r>
                        <m:rPr>
                          <m:nor/>
                        </m:rPr>
                        <a:rPr lang="en-US" sz="4000" kern="100">
                          <a:latin typeface="Arial" panose="020B0604020202020204" pitchFamily="34" charset="0"/>
                          <a:ea typeface="Calibri" panose="020F0502020204030204" pitchFamily="34" charset="0"/>
                          <a:cs typeface="Arial" panose="020B0604020202020204" pitchFamily="34" charset="0"/>
                        </a:rPr>
                        <m:t>, </m:t>
                      </m:r>
                      <m:r>
                        <m:rPr>
                          <m:nor/>
                        </m:rPr>
                        <a:rPr lang="en-US" sz="4000" kern="100">
                          <a:latin typeface="Arial" panose="020B0604020202020204" pitchFamily="34" charset="0"/>
                          <a:ea typeface="Calibri" panose="020F0502020204030204" pitchFamily="34" charset="0"/>
                          <a:cs typeface="Arial" panose="020B0604020202020204" pitchFamily="34" charset="0"/>
                        </a:rPr>
                        <m:t>ta</m:t>
                      </m:r>
                      <m:r>
                        <m:rPr>
                          <m:nor/>
                        </m:rPr>
                        <a:rPr lang="en-US" sz="4000" kern="100">
                          <a:latin typeface="Arial" panose="020B0604020202020204" pitchFamily="34" charset="0"/>
                          <a:ea typeface="Calibri" panose="020F0502020204030204" pitchFamily="34" charset="0"/>
                          <a:cs typeface="Arial" panose="020B0604020202020204" pitchFamily="34" charset="0"/>
                        </a:rPr>
                        <m:t> </m:t>
                      </m:r>
                      <m:r>
                        <m:rPr>
                          <m:nor/>
                        </m:rPr>
                        <a:rPr lang="en-US" sz="4000" kern="100">
                          <a:latin typeface="Arial" panose="020B0604020202020204" pitchFamily="34" charset="0"/>
                          <a:ea typeface="Calibri" panose="020F0502020204030204" pitchFamily="34" charset="0"/>
                          <a:cs typeface="Arial" panose="020B0604020202020204" pitchFamily="34" charset="0"/>
                        </a:rPr>
                        <m:t>c</m:t>
                      </m:r>
                      <m:r>
                        <m:rPr>
                          <m:nor/>
                        </m:rPr>
                        <a:rPr lang="en-US" sz="4000" kern="100">
                          <a:latin typeface="Arial" panose="020B0604020202020204" pitchFamily="34" charset="0"/>
                          <a:ea typeface="Calibri" panose="020F0502020204030204" pitchFamily="34" charset="0"/>
                          <a:cs typeface="Arial" panose="020B0604020202020204" pitchFamily="34" charset="0"/>
                        </a:rPr>
                        <m:t>ó</m:t>
                      </m:r>
                      <m:r>
                        <a:rPr lang="en-US" sz="4000" b="0" i="1" kern="100" smtClean="0">
                          <a:latin typeface="Cambria Math" panose="02040503050406030204" pitchFamily="18" charset="0"/>
                          <a:ea typeface="Calibri" panose="020F0502020204030204" pitchFamily="34" charset="0"/>
                          <a:cs typeface="Arial" panose="020B0604020202020204" pitchFamily="34" charset="0"/>
                        </a:rPr>
                        <m:t> </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effectLst/>
                              <a:latin typeface="Cambria Math" panose="02040503050406030204" pitchFamily="18" charset="0"/>
                              <a:ea typeface="Calibri" panose="020F0502020204030204" pitchFamily="34" charset="0"/>
                              <a:cs typeface="Times New Roman" panose="02020603050405020304" pitchFamily="18" charset="0"/>
                            </a:rPr>
                            <m:t>(3</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3</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+1</m:t>
                              </m:r>
                            </m:e>
                          </m:rad>
                        </m:den>
                      </m:f>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3</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+1</m:t>
                              </m:r>
                            </m:e>
                          </m:rad>
                        </m:den>
                      </m:f>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en-US" sz="4000">
                          <a:latin typeface="Arial" panose="020B0604020202020204" pitchFamily="34" charset="0"/>
                          <a:ea typeface="Calibri" panose="020F0502020204030204" pitchFamily="34" charset="0"/>
                          <a:cs typeface="Arial" panose="020B0604020202020204" pitchFamily="34" charset="0"/>
                        </a:rPr>
                        <m:t>N</m:t>
                      </m:r>
                      <m:r>
                        <m:rPr>
                          <m:nor/>
                        </m:rPr>
                        <a:rPr lang="en-US" sz="4000">
                          <a:latin typeface="Arial" panose="020B0604020202020204" pitchFamily="34" charset="0"/>
                          <a:ea typeface="Calibri" panose="020F0502020204030204" pitchFamily="34" charset="0"/>
                          <a:cs typeface="Arial" panose="020B0604020202020204" pitchFamily="34" charset="0"/>
                        </a:rPr>
                        <m:t>ê</m:t>
                      </m:r>
                      <m:r>
                        <m:rPr>
                          <m:nor/>
                        </m:rPr>
                        <a:rPr lang="en-US" sz="4000">
                          <a:latin typeface="Arial" panose="020B0604020202020204" pitchFamily="34" charset="0"/>
                          <a:ea typeface="Calibri" panose="020F0502020204030204" pitchFamily="34" charset="0"/>
                          <a:cs typeface="Arial" panose="020B0604020202020204" pitchFamily="34" charset="0"/>
                        </a:rPr>
                        <m:t>n</m:t>
                      </m:r>
                      <m:r>
                        <a:rPr lang="en-US" sz="4000" b="0" i="1" smtClean="0">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𝑓</m:t>
                      </m:r>
                      <m:r>
                        <a:rPr lang="en-US" sz="4000">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4000" i="1">
                              <a:effectLst/>
                              <a:latin typeface="Cambria Math" panose="02040503050406030204" pitchFamily="18" charset="0"/>
                              <a:cs typeface="Times New Roman" panose="02020603050405020304" pitchFamily="18" charset="0"/>
                            </a:rPr>
                          </m:ctrlPr>
                        </m:fPr>
                        <m:num>
                          <m:r>
                            <a:rPr lang="en-US" sz="40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r>
                  <a:rPr lang="en-US" sz="4000">
                    <a:effectLst/>
                    <a:latin typeface="Arial" panose="020B0604020202020204" pitchFamily="34" charset="0"/>
                    <a:ea typeface="Calibri" panose="020F0502020204030204" pitchFamily="34" charset="0"/>
                    <a:cs typeface="Arial" panose="020B0604020202020204" pitchFamily="34" charset="0"/>
                  </a:rPr>
                  <a:t/>
                </a:r>
                <a:br>
                  <a:rPr lang="en-US" sz="4000">
                    <a:effectLst/>
                    <a:latin typeface="Arial" panose="020B0604020202020204" pitchFamily="34" charset="0"/>
                    <a:ea typeface="Calibri" panose="020F0502020204030204" pitchFamily="34" charset="0"/>
                    <a:cs typeface="Arial" panose="020B0604020202020204" pitchFamily="34" charset="0"/>
                  </a:rPr>
                </a:b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4000" smtClean="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𝑔</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4000" i="1">
                            <a:effectLst/>
                            <a:latin typeface="Cambria Math" panose="02040503050406030204" pitchFamily="18" charset="0"/>
                            <a:cs typeface="Times New Roman" panose="02020603050405020304" pitchFamily="18" charset="0"/>
                          </a:rPr>
                        </m:ctrlPr>
                      </m:dPr>
                      <m:e>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1</m:t>
                        </m:r>
                      </m:e>
                    </m:d>
                    <m:r>
                      <a:rPr lang="en-US" sz="4000">
                        <a:effectLst/>
                        <a:latin typeface="Cambria Math" panose="02040503050406030204" pitchFamily="18" charset="0"/>
                        <a:ea typeface="Calibri" panose="020F0502020204030204" pitchFamily="34" charset="0"/>
                        <a:cs typeface="Times New Roman" panose="02020603050405020304" pitchFamily="18" charset="0"/>
                      </a:rPr>
                      <m:t>⋅3=3</m:t>
                    </m:r>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1⇒</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𝑔</m:t>
                    </m:r>
                    <m:r>
                      <a:rPr lang="en-US" sz="4000">
                        <a:effectLst/>
                        <a:latin typeface="Cambria Math" panose="02040503050406030204" pitchFamily="18" charset="0"/>
                        <a:ea typeface="Calibri" panose="020F0502020204030204" pitchFamily="34" charset="0"/>
                        <a:cs typeface="Times New Roman" panose="02020603050405020304" pitchFamily="18" charset="0"/>
                      </a:rPr>
                      <m:t>(2)=11</m:t>
                    </m:r>
                  </m:oMath>
                </a14:m>
                <a:r>
                  <a:rPr lang="en-US" sz="4000" smtClean="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47451" y="4360755"/>
                <a:ext cx="16593097" cy="4859407"/>
              </a:xfrm>
              <a:prstGeom prst="rect">
                <a:avLst/>
              </a:prstGeom>
              <a:blipFill>
                <a:blip r:embed="rId3"/>
                <a:stretch>
                  <a:fillRect l="-1286" b="-21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38200" y="839255"/>
                <a:ext cx="16593097" cy="2018245"/>
              </a:xfrm>
              <a:prstGeom prst="rect">
                <a:avLst/>
              </a:prstGeom>
              <a:noFill/>
            </p:spPr>
            <p:txBody>
              <a:bodyPr wrap="square" rtlCol="0">
                <a:spAutoFit/>
              </a:bodyPr>
              <a:lstStyle/>
              <a:p>
                <a:pPr lvl="0" algn="just">
                  <a:lnSpc>
                    <a:spcPct val="150000"/>
                  </a:lnSpc>
                </a:pPr>
                <a:r>
                  <a:rPr kumimoji="0" lang="vi-VN"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Bài </a:t>
                </a:r>
                <a:r>
                  <a:rPr kumimoji="0" lang="en-US"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9.27</a:t>
                </a:r>
                <a:r>
                  <a:rPr kumimoji="0" lang="en-US" sz="4000" b="1" i="0" u="none" strike="noStrike" kern="1200" cap="none" spc="0" normalizeH="0" baseline="0" noProof="0" smtClean="0">
                    <a:ln>
                      <a:noFill/>
                    </a:ln>
                    <a:solidFill>
                      <a:srgbClr val="4BACC6">
                        <a:lumMod val="75000"/>
                      </a:srgbClr>
                    </a:solidFill>
                    <a:effectLst/>
                    <a:uLnTx/>
                    <a:uFillTx/>
                    <a:latin typeface="Calibri"/>
                    <a:cs typeface="Arial" panose="020B0604020202020204" pitchFamily="34" charset="0"/>
                  </a:rPr>
                  <a:t> </a:t>
                </a:r>
                <a:r>
                  <a:rPr kumimoji="0" lang="vi-VN"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(SGK - tr.</a:t>
                </a:r>
                <a:r>
                  <a:rPr kumimoji="0" lang="en-US"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98</a:t>
                </a:r>
                <a:r>
                  <a:rPr kumimoji="0" lang="vi-VN" sz="4000" b="1" i="0" u="none" strike="noStrike" kern="1200" cap="none" spc="0" normalizeH="0" baseline="0" noProof="0" smtClean="0">
                    <a:ln>
                      <a:noFill/>
                    </a:ln>
                    <a:solidFill>
                      <a:srgbClr val="4BACC6">
                        <a:lumMod val="75000"/>
                      </a:srgbClr>
                    </a:solidFill>
                    <a:effectLst/>
                    <a:uLnTx/>
                    <a:uFillTx/>
                    <a:latin typeface="Arial" panose="020B0604020202020204" pitchFamily="34" charset="0"/>
                    <a:cs typeface="Arial" panose="020B0604020202020204" pitchFamily="34" charset="0"/>
                  </a:rPr>
                  <a:t>) </a:t>
                </a:r>
                <a:r>
                  <a:rPr lang="en-US" sz="4000" smtClean="0">
                    <a:solidFill>
                      <a:srgbClr val="000000"/>
                    </a:solidFill>
                    <a:latin typeface="Arial" panose="020B0604020202020204" pitchFamily="34" charset="0"/>
                    <a:cs typeface="Arial" panose="020B0604020202020204" pitchFamily="34" charset="0"/>
                  </a:rPr>
                  <a:t>Cho hàm số</a:t>
                </a:r>
                <a:r>
                  <a:rPr lang="vi-VN" sz="4000" smtClean="0">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sz="4000" b="0" i="1" smtClean="0">
                        <a:solidFill>
                          <a:srgbClr val="000000"/>
                        </a:solidFill>
                        <a:latin typeface="Cambria Math" panose="02040503050406030204" pitchFamily="18" charset="0"/>
                        <a:cs typeface="Arial" panose="020B0604020202020204" pitchFamily="34" charset="0"/>
                      </a:rPr>
                      <m:t>𝑓</m:t>
                    </m:r>
                    <m:d>
                      <m:dPr>
                        <m:ctrlPr>
                          <a:rPr lang="en-US" sz="4000" b="0" i="1" smtClean="0">
                            <a:solidFill>
                              <a:srgbClr val="000000"/>
                            </a:solidFill>
                            <a:latin typeface="Cambria Math" panose="02040503050406030204" pitchFamily="18" charset="0"/>
                            <a:cs typeface="Arial" panose="020B0604020202020204" pitchFamily="34" charset="0"/>
                          </a:rPr>
                        </m:ctrlPr>
                      </m:dPr>
                      <m:e>
                        <m:r>
                          <a:rPr lang="en-US" sz="4000" b="0" i="1" smtClean="0">
                            <a:solidFill>
                              <a:srgbClr val="000000"/>
                            </a:solidFill>
                            <a:latin typeface="Cambria Math" panose="02040503050406030204" pitchFamily="18" charset="0"/>
                            <a:cs typeface="Arial" panose="020B0604020202020204" pitchFamily="34" charset="0"/>
                          </a:rPr>
                          <m:t>𝑥</m:t>
                        </m:r>
                      </m:e>
                    </m:d>
                    <m:r>
                      <a:rPr lang="vi-VN" sz="4000" i="1" smtClean="0">
                        <a:solidFill>
                          <a:srgbClr val="000000"/>
                        </a:solidFill>
                        <a:latin typeface="Cambria Math" panose="02040503050406030204" pitchFamily="18" charset="0"/>
                        <a:cs typeface="Arial" panose="020B0604020202020204" pitchFamily="34" charset="0"/>
                      </a:rPr>
                      <m:t>=</m:t>
                    </m:r>
                    <m:rad>
                      <m:radPr>
                        <m:degHide m:val="on"/>
                        <m:ctrlPr>
                          <a:rPr lang="vi-VN" sz="4000" i="1" smtClean="0">
                            <a:solidFill>
                              <a:srgbClr val="000000"/>
                            </a:solidFill>
                            <a:latin typeface="Cambria Math" panose="02040503050406030204" pitchFamily="18" charset="0"/>
                            <a:cs typeface="Arial" panose="020B0604020202020204" pitchFamily="34" charset="0"/>
                          </a:rPr>
                        </m:ctrlPr>
                      </m:radPr>
                      <m:deg/>
                      <m:e>
                        <m:r>
                          <a:rPr lang="en-US" sz="4000" b="0" i="1" smtClean="0">
                            <a:solidFill>
                              <a:srgbClr val="000000"/>
                            </a:solidFill>
                            <a:latin typeface="Cambria Math" panose="02040503050406030204" pitchFamily="18" charset="0"/>
                            <a:cs typeface="Arial" panose="020B0604020202020204" pitchFamily="34" charset="0"/>
                          </a:rPr>
                          <m:t>3</m:t>
                        </m:r>
                        <m:r>
                          <a:rPr lang="en-US" sz="4000" b="0" i="1" smtClean="0">
                            <a:solidFill>
                              <a:srgbClr val="000000"/>
                            </a:solidFill>
                            <a:latin typeface="Cambria Math" panose="02040503050406030204" pitchFamily="18" charset="0"/>
                            <a:cs typeface="Arial" panose="020B0604020202020204" pitchFamily="34" charset="0"/>
                          </a:rPr>
                          <m:t>𝑥</m:t>
                        </m:r>
                        <m:r>
                          <a:rPr lang="en-US" sz="4000" b="0" i="1" smtClean="0">
                            <a:solidFill>
                              <a:srgbClr val="000000"/>
                            </a:solidFill>
                            <a:latin typeface="Cambria Math" panose="02040503050406030204" pitchFamily="18" charset="0"/>
                            <a:cs typeface="Arial" panose="020B0604020202020204" pitchFamily="34" charset="0"/>
                          </a:rPr>
                          <m:t>+1</m:t>
                        </m:r>
                      </m:e>
                    </m:rad>
                  </m:oMath>
                </a14:m>
                <a:r>
                  <a:rPr lang="en-US" sz="4000" smtClean="0">
                    <a:solidFill>
                      <a:srgbClr val="000000"/>
                    </a:solidFill>
                    <a:cs typeface="Arial" panose="020B0604020202020204" pitchFamily="34" charset="0"/>
                  </a:rPr>
                  <a:t> . </a:t>
                </a:r>
                <a:r>
                  <a:rPr lang="vi-VN" sz="4000" smtClean="0">
                    <a:solidFill>
                      <a:srgbClr val="000000"/>
                    </a:solidFill>
                    <a:cs typeface="Arial" panose="020B0604020202020204" pitchFamily="34" charset="0"/>
                  </a:rPr>
                  <a:t>Đặt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𝑔</m:t>
                    </m:r>
                    <m:r>
                      <a:rPr lang="vi-VN" sz="4000" i="1" smtClean="0">
                        <a:solidFill>
                          <a:srgbClr val="000000"/>
                        </a:solidFill>
                        <a:latin typeface="Cambria Math" panose="02040503050406030204" pitchFamily="18" charset="0"/>
                        <a:cs typeface="Arial" panose="020B0604020202020204" pitchFamily="34" charset="0"/>
                      </a:rPr>
                      <m:t>(</m:t>
                    </m:r>
                    <m:r>
                      <a:rPr lang="vi-VN" sz="4000" i="1" smtClean="0">
                        <a:solidFill>
                          <a:srgbClr val="000000"/>
                        </a:solidFill>
                        <a:latin typeface="Cambria Math" panose="02040503050406030204" pitchFamily="18" charset="0"/>
                        <a:cs typeface="Arial" panose="020B0604020202020204" pitchFamily="34" charset="0"/>
                      </a:rPr>
                      <m:t>𝑥</m:t>
                    </m:r>
                    <m:r>
                      <a:rPr lang="vi-VN" sz="4000" i="1" smtClean="0">
                        <a:solidFill>
                          <a:srgbClr val="000000"/>
                        </a:solidFill>
                        <a:latin typeface="Cambria Math" panose="02040503050406030204" pitchFamily="18" charset="0"/>
                        <a:cs typeface="Arial" panose="020B0604020202020204" pitchFamily="34" charset="0"/>
                      </a:rPr>
                      <m:t>) = </m:t>
                    </m:r>
                    <m:r>
                      <a:rPr lang="vi-VN" sz="4000" i="1" smtClean="0">
                        <a:solidFill>
                          <a:srgbClr val="000000"/>
                        </a:solidFill>
                        <a:latin typeface="Cambria Math" panose="02040503050406030204" pitchFamily="18" charset="0"/>
                        <a:cs typeface="Arial" panose="020B0604020202020204" pitchFamily="34" charset="0"/>
                      </a:rPr>
                      <m:t>𝑓</m:t>
                    </m:r>
                    <m:r>
                      <a:rPr lang="vi-VN" sz="4000" i="1" smtClean="0">
                        <a:solidFill>
                          <a:srgbClr val="000000"/>
                        </a:solidFill>
                        <a:latin typeface="Cambria Math" panose="02040503050406030204" pitchFamily="18" charset="0"/>
                        <a:cs typeface="Arial" panose="020B0604020202020204" pitchFamily="34" charset="0"/>
                      </a:rPr>
                      <m:t>(1) + 4(</m:t>
                    </m:r>
                    <m:sSup>
                      <m:sSupPr>
                        <m:ctrlPr>
                          <a:rPr lang="vi-VN" sz="4000" i="1" smtClean="0">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𝑥</m:t>
                        </m:r>
                      </m:e>
                      <m:sup>
                        <m:r>
                          <a:rPr lang="en-US" sz="4000" b="0" i="1" smtClean="0">
                            <a:solidFill>
                              <a:srgbClr val="000000"/>
                            </a:solidFill>
                            <a:latin typeface="Cambria Math" panose="02040503050406030204" pitchFamily="18" charset="0"/>
                            <a:cs typeface="Arial" panose="020B0604020202020204" pitchFamily="34" charset="0"/>
                          </a:rPr>
                          <m:t>2</m:t>
                        </m:r>
                      </m:sup>
                    </m:sSup>
                    <m:r>
                      <a:rPr lang="en-US" sz="4000" b="0" i="1" smtClean="0">
                        <a:solidFill>
                          <a:srgbClr val="000000"/>
                        </a:solidFill>
                        <a:latin typeface="Cambria Math" panose="02040503050406030204" pitchFamily="18" charset="0"/>
                        <a:cs typeface="Arial" panose="020B0604020202020204" pitchFamily="34" charset="0"/>
                      </a:rPr>
                      <m:t>−</m:t>
                    </m:r>
                    <m:r>
                      <a:rPr lang="vi-VN" sz="4000" i="1" smtClean="0">
                        <a:solidFill>
                          <a:srgbClr val="000000"/>
                        </a:solidFill>
                        <a:latin typeface="Cambria Math" panose="02040503050406030204" pitchFamily="18" charset="0"/>
                        <a:cs typeface="Arial" panose="020B0604020202020204" pitchFamily="34" charset="0"/>
                      </a:rPr>
                      <m:t>1).</m:t>
                    </m:r>
                    <m:r>
                      <a:rPr lang="vi-VN" sz="4000" i="1" smtClean="0">
                        <a:solidFill>
                          <a:srgbClr val="000000"/>
                        </a:solidFill>
                        <a:latin typeface="Cambria Math" panose="02040503050406030204" pitchFamily="18" charset="0"/>
                        <a:cs typeface="Arial" panose="020B0604020202020204" pitchFamily="34" charset="0"/>
                      </a:rPr>
                      <m:t>𝑓</m:t>
                    </m:r>
                    <m:r>
                      <a:rPr lang="vi-VN" sz="4000" i="1" smtClean="0">
                        <a:solidFill>
                          <a:srgbClr val="000000"/>
                        </a:solidFill>
                        <a:latin typeface="Cambria Math" panose="02040503050406030204" pitchFamily="18" charset="0"/>
                        <a:cs typeface="Arial" panose="020B0604020202020204" pitchFamily="34" charset="0"/>
                      </a:rPr>
                      <m:t>′(1). </m:t>
                    </m:r>
                  </m:oMath>
                </a14:m>
                <a:r>
                  <a:rPr lang="vi-VN" sz="4000">
                    <a:solidFill>
                      <a:srgbClr val="000000"/>
                    </a:solidFill>
                    <a:cs typeface="Arial" panose="020B0604020202020204" pitchFamily="34" charset="0"/>
                  </a:rPr>
                  <a:t>Tính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𝑔</m:t>
                    </m:r>
                    <m:r>
                      <a:rPr lang="vi-VN" sz="4000" i="1" smtClean="0">
                        <a:solidFill>
                          <a:srgbClr val="000000"/>
                        </a:solidFill>
                        <a:latin typeface="Cambria Math" panose="02040503050406030204" pitchFamily="18" charset="0"/>
                        <a:cs typeface="Arial" panose="020B0604020202020204" pitchFamily="34" charset="0"/>
                      </a:rPr>
                      <m:t>(2).</m:t>
                    </m:r>
                  </m:oMath>
                </a14:m>
                <a:endParaRPr lang="vi-VN" sz="4000">
                  <a:solidFill>
                    <a:srgbClr val="000000"/>
                  </a:solidFill>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38200" y="839255"/>
                <a:ext cx="16593097" cy="2018245"/>
              </a:xfrm>
              <a:prstGeom prst="rect">
                <a:avLst/>
              </a:prstGeom>
              <a:blipFill>
                <a:blip r:embed="rId4"/>
                <a:stretch>
                  <a:fillRect l="-1323" b="-6344"/>
                </a:stretch>
              </a:blipFill>
            </p:spPr>
            <p:txBody>
              <a:bodyPr/>
              <a:lstStyle/>
              <a:p>
                <a:r>
                  <a:rPr lang="en-US">
                    <a:noFill/>
                  </a:rPr>
                  <a:t> </a:t>
                </a:r>
              </a:p>
            </p:txBody>
          </p:sp>
        </mc:Fallback>
      </mc:AlternateContent>
    </p:spTree>
    <p:extLst>
      <p:ext uri="{BB962C8B-B14F-4D97-AF65-F5344CB8AC3E}">
        <p14:creationId xmlns:p14="http://schemas.microsoft.com/office/powerpoint/2010/main" val="203823517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up)">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1"/>
          <p:cNvPicPr>
            <a:picLocks noChangeAspect="1"/>
          </p:cNvPicPr>
          <p:nvPr/>
        </p:nvPicPr>
        <p:blipFill>
          <a:blip r:embed="rId2"/>
          <a:stretch>
            <a:fillRect/>
          </a:stretch>
        </p:blipFill>
        <p:spPr>
          <a:xfrm flipH="1">
            <a:off x="15621000" y="7659932"/>
            <a:ext cx="1970086" cy="2064919"/>
          </a:xfrm>
          <a:prstGeom prst="rect">
            <a:avLst/>
          </a:prstGeom>
        </p:spPr>
      </p:pic>
      <p:sp>
        <p:nvSpPr>
          <p:cNvPr id="9" name="TextBox 8"/>
          <p:cNvSpPr txBox="1"/>
          <p:nvPr/>
        </p:nvSpPr>
        <p:spPr>
          <a:xfrm>
            <a:off x="8427947" y="3597414"/>
            <a:ext cx="1524000" cy="707886"/>
          </a:xfrm>
          <a:prstGeom prst="rect">
            <a:avLst/>
          </a:prstGeom>
          <a:noFill/>
        </p:spPr>
        <p:txBody>
          <a:bodyPr wrap="square" rtlCol="0">
            <a:spAutoFit/>
          </a:bodyPr>
          <a:lstStyle/>
          <a:p>
            <a:pPr algn="ctr"/>
            <a:r>
              <a:rPr lang="vi-VN" sz="4000" b="1" u="sng" dirty="0"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565172" y="4810967"/>
                <a:ext cx="13249549" cy="3068084"/>
              </a:xfrm>
              <a:prstGeom prst="rect">
                <a:avLst/>
              </a:prstGeom>
            </p:spPr>
            <p:txBody>
              <a:bodyPr wrap="square">
                <a:spAutoFit/>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en-US" sz="4000" smtClean="0">
                          <a:latin typeface="Arial" panose="020B0604020202020204" pitchFamily="34" charset="0"/>
                          <a:ea typeface="Calibri" panose="020F0502020204030204" pitchFamily="34" charset="0"/>
                          <a:cs typeface="Arial" panose="020B0604020202020204" pitchFamily="34" charset="0"/>
                        </a:rPr>
                        <m:t>V</m:t>
                      </m:r>
                      <m:r>
                        <m:rPr>
                          <m:nor/>
                        </m:rPr>
                        <a:rPr lang="en-US" sz="4000" smtClean="0">
                          <a:latin typeface="Arial" panose="020B0604020202020204" pitchFamily="34" charset="0"/>
                          <a:ea typeface="Calibri" panose="020F0502020204030204" pitchFamily="34" charset="0"/>
                          <a:cs typeface="Arial" panose="020B0604020202020204" pitchFamily="34" charset="0"/>
                        </a:rPr>
                        <m:t>ớ</m:t>
                      </m:r>
                      <m:r>
                        <m:rPr>
                          <m:nor/>
                        </m:rPr>
                        <a:rPr lang="en-US" sz="4000" smtClean="0">
                          <a:latin typeface="Arial" panose="020B0604020202020204" pitchFamily="34" charset="0"/>
                          <a:ea typeface="Calibri" panose="020F0502020204030204" pitchFamily="34" charset="0"/>
                          <a:cs typeface="Arial" panose="020B0604020202020204" pitchFamily="34" charset="0"/>
                        </a:rPr>
                        <m:t>i</m:t>
                      </m:r>
                      <m:r>
                        <m:rPr>
                          <m:nor/>
                        </m:rPr>
                        <a:rPr lang="en-US" sz="4000" smtClean="0">
                          <a:latin typeface="Arial" panose="020B0604020202020204" pitchFamily="34" charset="0"/>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a:latin typeface="Cambria Math" panose="02040503050406030204" pitchFamily="18" charset="0"/>
                          <a:ea typeface="Calibri" panose="020F0502020204030204" pitchFamily="34" charset="0"/>
                          <a:cs typeface="Times New Roman" panose="02020603050405020304" pitchFamily="18" charset="0"/>
                        </a:rPr>
                        <m:t>≠1</m:t>
                      </m:r>
                      <m:r>
                        <m:rPr>
                          <m:nor/>
                        </m:rPr>
                        <a:rPr lang="en-US" sz="4000">
                          <a:latin typeface="Arial" panose="020B0604020202020204" pitchFamily="34" charset="0"/>
                          <a:ea typeface="Calibri" panose="020F0502020204030204" pitchFamily="34" charset="0"/>
                          <a:cs typeface="Arial" panose="020B0604020202020204" pitchFamily="34" charset="0"/>
                        </a:rPr>
                        <m:t>, </m:t>
                      </m:r>
                      <m:r>
                        <m:rPr>
                          <m:nor/>
                        </m:rPr>
                        <a:rPr lang="en-US" sz="4000">
                          <a:latin typeface="Arial" panose="020B0604020202020204" pitchFamily="34" charset="0"/>
                          <a:ea typeface="Calibri" panose="020F0502020204030204" pitchFamily="34" charset="0"/>
                          <a:cs typeface="Arial" panose="020B0604020202020204" pitchFamily="34" charset="0"/>
                        </a:rPr>
                        <m:t>ta</m:t>
                      </m:r>
                      <m:r>
                        <m:rPr>
                          <m:nor/>
                        </m:rPr>
                        <a:rPr lang="en-US" sz="4000">
                          <a:latin typeface="Arial" panose="020B0604020202020204" pitchFamily="34" charset="0"/>
                          <a:ea typeface="Calibri" panose="020F0502020204030204" pitchFamily="34" charset="0"/>
                          <a:cs typeface="Arial" panose="020B0604020202020204" pitchFamily="34" charset="0"/>
                        </a:rPr>
                        <m:t> </m:t>
                      </m:r>
                      <m:r>
                        <m:rPr>
                          <m:nor/>
                        </m:rPr>
                        <a:rPr lang="en-US" sz="4000">
                          <a:latin typeface="Arial" panose="020B0604020202020204" pitchFamily="34" charset="0"/>
                          <a:ea typeface="Calibri" panose="020F0502020204030204" pitchFamily="34" charset="0"/>
                          <a:cs typeface="Arial" panose="020B0604020202020204" pitchFamily="34" charset="0"/>
                        </a:rPr>
                        <m:t>c</m:t>
                      </m:r>
                      <m:r>
                        <m:rPr>
                          <m:nor/>
                        </m:rPr>
                        <a:rPr lang="en-US" sz="4000">
                          <a:latin typeface="Arial" panose="020B0604020202020204" pitchFamily="34" charset="0"/>
                          <a:ea typeface="Calibri" panose="020F0502020204030204" pitchFamily="34" charset="0"/>
                          <a:cs typeface="Arial" panose="020B0604020202020204" pitchFamily="34" charset="0"/>
                        </a:rPr>
                        <m:t>ó</m:t>
                      </m:r>
                      <m:r>
                        <a:rPr lang="en-US" sz="4000" b="0" i="1" smtClean="0">
                          <a:latin typeface="Cambria Math" panose="02040503050406030204" pitchFamily="18" charset="0"/>
                          <a:ea typeface="Calibri" panose="020F0502020204030204" pitchFamily="34" charset="0"/>
                          <a:cs typeface="Arial" panose="020B0604020202020204" pitchFamily="34" charset="0"/>
                        </a:rPr>
                        <m:t> </m:t>
                      </m:r>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cs typeface="Times New Roman" panose="02020603050405020304" pitchFamily="18" charset="0"/>
                            </a:rPr>
                          </m:ctrlPr>
                        </m:fPr>
                        <m:num>
                          <m:r>
                            <a:rPr lang="en-US" sz="40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effectLst/>
                                  <a:latin typeface="Cambria Math" panose="02040503050406030204" pitchFamily="18"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cs typeface="Times New Roman" panose="02020603050405020304" pitchFamily="18" charset="0"/>
                            </a:rPr>
                          </m:ctrlPr>
                        </m:fPr>
                        <m:num>
                          <m:r>
                            <a:rPr lang="en-US" sz="4000">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effectLst/>
                                  <a:latin typeface="Cambria Math" panose="02040503050406030204" pitchFamily="18"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3</m:t>
                              </m:r>
                            </m:sup>
                          </m:sSup>
                        </m:den>
                      </m:f>
                    </m:oMath>
                  </m:oMathPara>
                </a14:m>
                <a:endParaRPr lang="en-US" sz="400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4000" smtClean="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(0)=</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4000" smtClean="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565172" y="4810967"/>
                <a:ext cx="13249549" cy="3068084"/>
              </a:xfrm>
              <a:prstGeom prst="rect">
                <a:avLst/>
              </a:prstGeom>
              <a:blipFill>
                <a:blip r:embed="rId3"/>
                <a:stretch>
                  <a:fillRect l="-1657" b="-3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47451" y="1043332"/>
                <a:ext cx="16593097" cy="1827039"/>
              </a:xfrm>
              <a:prstGeom prst="rect">
                <a:avLst/>
              </a:prstGeom>
              <a:noFill/>
            </p:spPr>
            <p:txBody>
              <a:bodyPr wrap="square" rtlCol="0">
                <a:spAutoFit/>
              </a:bodyPr>
              <a:lstStyle/>
              <a:p>
                <a:pPr lvl="0" algn="just">
                  <a:lnSpc>
                    <a:spcPct val="150000"/>
                  </a:lnSpc>
                </a:pPr>
                <a14:m>
                  <m:oMathPara xmlns:m="http://schemas.openxmlformats.org/officeDocument/2006/math">
                    <m:oMathParaPr>
                      <m:jc m:val="center"/>
                    </m:oMathParaPr>
                    <m:oMath xmlns:m="http://schemas.openxmlformats.org/officeDocument/2006/math">
                      <m:r>
                        <m:rPr>
                          <m:nor/>
                        </m:rPr>
                        <a:rPr lang="vi-VN" sz="4000" b="1" smtClean="0">
                          <a:solidFill>
                            <a:srgbClr val="4BACC6">
                              <a:lumMod val="75000"/>
                            </a:srgbClr>
                          </a:solidFill>
                          <a:cs typeface="Arial" panose="020B0604020202020204" pitchFamily="34" charset="0"/>
                        </a:rPr>
                        <m:t>B</m:t>
                      </m:r>
                      <m:r>
                        <m:rPr>
                          <m:nor/>
                        </m:rPr>
                        <a:rPr lang="vi-VN" sz="4000" b="1" smtClean="0">
                          <a:solidFill>
                            <a:srgbClr val="4BACC6">
                              <a:lumMod val="75000"/>
                            </a:srgbClr>
                          </a:solidFill>
                          <a:cs typeface="Arial" panose="020B0604020202020204" pitchFamily="34" charset="0"/>
                        </a:rPr>
                        <m:t>à</m:t>
                      </m:r>
                      <m:r>
                        <m:rPr>
                          <m:nor/>
                        </m:rPr>
                        <a:rPr lang="vi-VN" sz="4000" b="1" smtClean="0">
                          <a:solidFill>
                            <a:srgbClr val="4BACC6">
                              <a:lumMod val="75000"/>
                            </a:srgbClr>
                          </a:solidFill>
                          <a:cs typeface="Arial" panose="020B0604020202020204" pitchFamily="34" charset="0"/>
                        </a:rPr>
                        <m:t>i</m:t>
                      </m:r>
                      <m:r>
                        <m:rPr>
                          <m:nor/>
                        </m:rPr>
                        <a:rPr lang="vi-VN" sz="4000" b="1" smtClean="0">
                          <a:solidFill>
                            <a:srgbClr val="4BACC6">
                              <a:lumMod val="75000"/>
                            </a:srgbClr>
                          </a:solidFill>
                          <a:cs typeface="Arial" panose="020B0604020202020204" pitchFamily="34" charset="0"/>
                        </a:rPr>
                        <m:t> </m:t>
                      </m:r>
                      <m:r>
                        <m:rPr>
                          <m:nor/>
                        </m:rPr>
                        <a:rPr lang="en-US" sz="4000" b="1" smtClean="0">
                          <a:solidFill>
                            <a:srgbClr val="4BACC6">
                              <a:lumMod val="75000"/>
                            </a:srgbClr>
                          </a:solidFill>
                          <a:latin typeface="Arial" panose="020B0604020202020204" pitchFamily="34" charset="0"/>
                          <a:cs typeface="Arial" panose="020B0604020202020204" pitchFamily="34" charset="0"/>
                        </a:rPr>
                        <m:t>9.28</m:t>
                      </m:r>
                      <m:r>
                        <m:rPr>
                          <m:nor/>
                        </m:rPr>
                        <a:rPr lang="en-US" sz="4000" b="1" smtClean="0">
                          <a:solidFill>
                            <a:srgbClr val="4BACC6">
                              <a:lumMod val="75000"/>
                            </a:srgbClr>
                          </a:solidFill>
                          <a:cs typeface="Arial" panose="020B0604020202020204" pitchFamily="34" charset="0"/>
                        </a:rPr>
                        <m:t> </m:t>
                      </m:r>
                      <m:r>
                        <m:rPr>
                          <m:nor/>
                        </m:rPr>
                        <a:rPr lang="vi-VN" sz="4000" b="1" smtClean="0">
                          <a:solidFill>
                            <a:srgbClr val="4BACC6">
                              <a:lumMod val="75000"/>
                            </a:srgbClr>
                          </a:solidFill>
                          <a:cs typeface="Arial" panose="020B0604020202020204" pitchFamily="34" charset="0"/>
                        </a:rPr>
                        <m:t>(</m:t>
                      </m:r>
                      <m:r>
                        <m:rPr>
                          <m:nor/>
                        </m:rPr>
                        <a:rPr lang="vi-VN" sz="4000" b="1" smtClean="0">
                          <a:solidFill>
                            <a:srgbClr val="4BACC6">
                              <a:lumMod val="75000"/>
                            </a:srgbClr>
                          </a:solidFill>
                          <a:cs typeface="Arial" panose="020B0604020202020204" pitchFamily="34" charset="0"/>
                        </a:rPr>
                        <m:t>SGK</m:t>
                      </m:r>
                      <m:r>
                        <m:rPr>
                          <m:nor/>
                        </m:rPr>
                        <a:rPr lang="vi-VN" sz="4000" b="1" smtClean="0">
                          <a:solidFill>
                            <a:srgbClr val="4BACC6">
                              <a:lumMod val="75000"/>
                            </a:srgbClr>
                          </a:solidFill>
                          <a:cs typeface="Arial" panose="020B0604020202020204" pitchFamily="34" charset="0"/>
                        </a:rPr>
                        <m:t> − </m:t>
                      </m:r>
                      <m:r>
                        <m:rPr>
                          <m:nor/>
                        </m:rPr>
                        <a:rPr lang="vi-VN" sz="4000" b="1" smtClean="0">
                          <a:solidFill>
                            <a:srgbClr val="4BACC6">
                              <a:lumMod val="75000"/>
                            </a:srgbClr>
                          </a:solidFill>
                          <a:cs typeface="Arial" panose="020B0604020202020204" pitchFamily="34" charset="0"/>
                        </a:rPr>
                        <m:t>tr</m:t>
                      </m:r>
                      <m:r>
                        <m:rPr>
                          <m:nor/>
                        </m:rPr>
                        <a:rPr lang="vi-VN" sz="4000" b="1" smtClean="0">
                          <a:solidFill>
                            <a:srgbClr val="4BACC6">
                              <a:lumMod val="75000"/>
                            </a:srgbClr>
                          </a:solidFill>
                          <a:cs typeface="Arial" panose="020B0604020202020204" pitchFamily="34" charset="0"/>
                        </a:rPr>
                        <m:t>.</m:t>
                      </m:r>
                      <m:r>
                        <m:rPr>
                          <m:nor/>
                        </m:rPr>
                        <a:rPr lang="en-US" sz="4000" b="1" smtClean="0">
                          <a:solidFill>
                            <a:srgbClr val="4BACC6">
                              <a:lumMod val="75000"/>
                            </a:srgbClr>
                          </a:solidFill>
                          <a:latin typeface="Arial" panose="020B0604020202020204" pitchFamily="34" charset="0"/>
                          <a:cs typeface="Arial" panose="020B0604020202020204" pitchFamily="34" charset="0"/>
                        </a:rPr>
                        <m:t>98</m:t>
                      </m:r>
                      <m:r>
                        <m:rPr>
                          <m:nor/>
                        </m:rPr>
                        <a:rPr lang="vi-VN" sz="4000" b="1" smtClean="0">
                          <a:solidFill>
                            <a:srgbClr val="4BACC6">
                              <a:lumMod val="75000"/>
                            </a:srgbClr>
                          </a:solidFill>
                          <a:cs typeface="Arial" panose="020B0604020202020204" pitchFamily="34" charset="0"/>
                        </a:rPr>
                        <m:t>) </m:t>
                      </m:r>
                      <m:r>
                        <m:rPr>
                          <m:nor/>
                        </m:rPr>
                        <a:rPr lang="en-US" sz="4000" smtClean="0">
                          <a:solidFill>
                            <a:srgbClr val="000000"/>
                          </a:solidFill>
                          <a:latin typeface="Arial" panose="020B0604020202020204" pitchFamily="34" charset="0"/>
                          <a:cs typeface="Arial" panose="020B0604020202020204" pitchFamily="34" charset="0"/>
                        </a:rPr>
                        <m:t>Cho</m:t>
                      </m:r>
                      <m:r>
                        <m:rPr>
                          <m:nor/>
                        </m:rPr>
                        <a:rPr lang="en-US" sz="4000" smtClean="0">
                          <a:solidFill>
                            <a:srgbClr val="000000"/>
                          </a:solidFill>
                          <a:latin typeface="Arial" panose="020B0604020202020204" pitchFamily="34" charset="0"/>
                          <a:cs typeface="Arial" panose="020B0604020202020204" pitchFamily="34" charset="0"/>
                        </a:rPr>
                        <m:t> </m:t>
                      </m:r>
                      <m:r>
                        <m:rPr>
                          <m:nor/>
                        </m:rPr>
                        <a:rPr lang="en-US" sz="4000" smtClean="0">
                          <a:solidFill>
                            <a:srgbClr val="000000"/>
                          </a:solidFill>
                          <a:latin typeface="Arial" panose="020B0604020202020204" pitchFamily="34" charset="0"/>
                          <a:cs typeface="Arial" panose="020B0604020202020204" pitchFamily="34" charset="0"/>
                        </a:rPr>
                        <m:t>h</m:t>
                      </m:r>
                      <m:r>
                        <m:rPr>
                          <m:nor/>
                        </m:rPr>
                        <a:rPr lang="en-US" sz="4000" smtClean="0">
                          <a:solidFill>
                            <a:srgbClr val="000000"/>
                          </a:solidFill>
                          <a:latin typeface="Arial" panose="020B0604020202020204" pitchFamily="34" charset="0"/>
                          <a:cs typeface="Arial" panose="020B0604020202020204" pitchFamily="34" charset="0"/>
                        </a:rPr>
                        <m:t>à</m:t>
                      </m:r>
                      <m:r>
                        <m:rPr>
                          <m:nor/>
                        </m:rPr>
                        <a:rPr lang="en-US" sz="4000" smtClean="0">
                          <a:solidFill>
                            <a:srgbClr val="000000"/>
                          </a:solidFill>
                          <a:latin typeface="Arial" panose="020B0604020202020204" pitchFamily="34" charset="0"/>
                          <a:cs typeface="Arial" panose="020B0604020202020204" pitchFamily="34" charset="0"/>
                        </a:rPr>
                        <m:t>m</m:t>
                      </m:r>
                      <m:r>
                        <m:rPr>
                          <m:nor/>
                        </m:rPr>
                        <a:rPr lang="en-US" sz="4000" smtClean="0">
                          <a:solidFill>
                            <a:srgbClr val="000000"/>
                          </a:solidFill>
                          <a:latin typeface="Arial" panose="020B0604020202020204" pitchFamily="34" charset="0"/>
                          <a:cs typeface="Arial" panose="020B0604020202020204" pitchFamily="34" charset="0"/>
                        </a:rPr>
                        <m:t> </m:t>
                      </m:r>
                      <m:r>
                        <m:rPr>
                          <m:nor/>
                        </m:rPr>
                        <a:rPr lang="en-US" sz="4000" smtClean="0">
                          <a:solidFill>
                            <a:srgbClr val="000000"/>
                          </a:solidFill>
                          <a:latin typeface="Arial" panose="020B0604020202020204" pitchFamily="34" charset="0"/>
                          <a:cs typeface="Arial" panose="020B0604020202020204" pitchFamily="34" charset="0"/>
                        </a:rPr>
                        <m:t>s</m:t>
                      </m:r>
                      <m:r>
                        <m:rPr>
                          <m:nor/>
                        </m:rPr>
                        <a:rPr lang="en-US" sz="4000" smtClean="0">
                          <a:solidFill>
                            <a:srgbClr val="000000"/>
                          </a:solidFill>
                          <a:latin typeface="Arial" panose="020B0604020202020204" pitchFamily="34" charset="0"/>
                          <a:cs typeface="Arial" panose="020B0604020202020204" pitchFamily="34" charset="0"/>
                        </a:rPr>
                        <m:t>ố</m:t>
                      </m:r>
                      <m:r>
                        <a:rPr lang="en-US" sz="4000" b="0" i="1" smtClean="0">
                          <a:solidFill>
                            <a:srgbClr val="000000"/>
                          </a:solidFill>
                          <a:latin typeface="Cambria Math" panose="02040503050406030204" pitchFamily="18" charset="0"/>
                          <a:cs typeface="Arial" panose="020B0604020202020204" pitchFamily="34" charset="0"/>
                        </a:rPr>
                        <m:t> </m:t>
                      </m:r>
                      <m:r>
                        <a:rPr lang="en-US" sz="4000" b="0" i="1" smtClean="0">
                          <a:solidFill>
                            <a:srgbClr val="000000"/>
                          </a:solidFill>
                          <a:latin typeface="Cambria Math" panose="02040503050406030204" pitchFamily="18" charset="0"/>
                          <a:cs typeface="Arial" panose="020B0604020202020204" pitchFamily="34" charset="0"/>
                        </a:rPr>
                        <m:t>𝑓</m:t>
                      </m:r>
                      <m:d>
                        <m:dPr>
                          <m:ctrlPr>
                            <a:rPr lang="en-US" sz="4000" b="0" i="1" smtClean="0">
                              <a:solidFill>
                                <a:srgbClr val="000000"/>
                              </a:solidFill>
                              <a:latin typeface="Cambria Math" panose="02040503050406030204" pitchFamily="18" charset="0"/>
                              <a:cs typeface="Arial" panose="020B0604020202020204" pitchFamily="34" charset="0"/>
                            </a:rPr>
                          </m:ctrlPr>
                        </m:dPr>
                        <m:e>
                          <m:r>
                            <a:rPr lang="en-US" sz="4000" b="0" i="1" smtClean="0">
                              <a:solidFill>
                                <a:srgbClr val="000000"/>
                              </a:solidFill>
                              <a:latin typeface="Cambria Math" panose="02040503050406030204" pitchFamily="18" charset="0"/>
                              <a:cs typeface="Arial" panose="020B0604020202020204" pitchFamily="34" charset="0"/>
                            </a:rPr>
                            <m:t>𝑥</m:t>
                          </m:r>
                        </m:e>
                      </m:d>
                      <m:r>
                        <a:rPr lang="vi-VN" sz="4000" i="1" smtClean="0">
                          <a:solidFill>
                            <a:srgbClr val="000000"/>
                          </a:solidFill>
                          <a:latin typeface="Cambria Math" panose="02040503050406030204" pitchFamily="18" charset="0"/>
                          <a:cs typeface="Arial" panose="020B0604020202020204" pitchFamily="34" charset="0"/>
                        </a:rPr>
                        <m:t>=</m:t>
                      </m:r>
                      <m:f>
                        <m:fPr>
                          <m:ctrlPr>
                            <a:rPr lang="vi-VN" sz="4000" i="1" smtClean="0">
                              <a:solidFill>
                                <a:srgbClr val="000000"/>
                              </a:solidFill>
                              <a:latin typeface="Cambria Math" panose="02040503050406030204" pitchFamily="18" charset="0"/>
                              <a:cs typeface="Arial" panose="020B0604020202020204" pitchFamily="34" charset="0"/>
                            </a:rPr>
                          </m:ctrlPr>
                        </m:fPr>
                        <m:num>
                          <m:r>
                            <a:rPr lang="en-US" sz="4000" b="0" i="1" smtClean="0">
                              <a:solidFill>
                                <a:srgbClr val="000000"/>
                              </a:solidFill>
                              <a:latin typeface="Cambria Math" panose="02040503050406030204" pitchFamily="18" charset="0"/>
                              <a:cs typeface="Arial" panose="020B0604020202020204" pitchFamily="34" charset="0"/>
                            </a:rPr>
                            <m:t>𝑥</m:t>
                          </m:r>
                          <m:r>
                            <a:rPr lang="en-US" sz="4000" b="0" i="1" smtClean="0">
                              <a:solidFill>
                                <a:srgbClr val="000000"/>
                              </a:solidFill>
                              <a:latin typeface="Cambria Math" panose="02040503050406030204" pitchFamily="18" charset="0"/>
                              <a:cs typeface="Arial" panose="020B0604020202020204" pitchFamily="34" charset="0"/>
                            </a:rPr>
                            <m:t>+1</m:t>
                          </m:r>
                        </m:num>
                        <m:den>
                          <m:r>
                            <a:rPr lang="en-US" sz="4000" b="0" i="1" smtClean="0">
                              <a:solidFill>
                                <a:srgbClr val="000000"/>
                              </a:solidFill>
                              <a:latin typeface="Cambria Math" panose="02040503050406030204" pitchFamily="18" charset="0"/>
                              <a:cs typeface="Arial" panose="020B0604020202020204" pitchFamily="34" charset="0"/>
                            </a:rPr>
                            <m:t>𝑥</m:t>
                          </m:r>
                          <m:r>
                            <a:rPr lang="en-US" sz="4000" b="0" i="1" smtClean="0">
                              <a:solidFill>
                                <a:srgbClr val="000000"/>
                              </a:solidFill>
                              <a:latin typeface="Cambria Math" panose="02040503050406030204" pitchFamily="18" charset="0"/>
                              <a:cs typeface="Arial" panose="020B0604020202020204" pitchFamily="34" charset="0"/>
                            </a:rPr>
                            <m:t>−1</m:t>
                          </m:r>
                        </m:den>
                      </m:f>
                      <m:r>
                        <a:rPr lang="vi-VN" sz="4000" i="1">
                          <a:solidFill>
                            <a:srgbClr val="000000"/>
                          </a:solidFill>
                          <a:latin typeface="Cambria Math" panose="02040503050406030204" pitchFamily="18" charset="0"/>
                          <a:cs typeface="Arial" panose="020B0604020202020204" pitchFamily="34" charset="0"/>
                        </a:rPr>
                        <m:t>. </m:t>
                      </m:r>
                      <m:r>
                        <m:rPr>
                          <m:nor/>
                        </m:rPr>
                        <a:rPr lang="vi-VN" sz="4000">
                          <a:solidFill>
                            <a:srgbClr val="000000"/>
                          </a:solidFill>
                          <a:cs typeface="Arial" panose="020B0604020202020204" pitchFamily="34" charset="0"/>
                        </a:rPr>
                        <m:t>T</m:t>
                      </m:r>
                      <m:r>
                        <m:rPr>
                          <m:nor/>
                        </m:rPr>
                        <a:rPr lang="vi-VN" sz="4000">
                          <a:solidFill>
                            <a:srgbClr val="000000"/>
                          </a:solidFill>
                          <a:cs typeface="Arial" panose="020B0604020202020204" pitchFamily="34" charset="0"/>
                        </a:rPr>
                        <m:t>í</m:t>
                      </m:r>
                      <m:r>
                        <m:rPr>
                          <m:nor/>
                        </m:rPr>
                        <a:rPr lang="vi-VN" sz="4000">
                          <a:solidFill>
                            <a:srgbClr val="000000"/>
                          </a:solidFill>
                          <a:cs typeface="Arial" panose="020B0604020202020204" pitchFamily="34" charset="0"/>
                        </a:rPr>
                        <m:t>nh</m:t>
                      </m:r>
                      <m:r>
                        <a:rPr lang="en-US" sz="4000" b="0" i="1" smtClean="0">
                          <a:solidFill>
                            <a:srgbClr val="000000"/>
                          </a:solidFill>
                          <a:latin typeface="Cambria Math" panose="02040503050406030204" pitchFamily="18" charset="0"/>
                          <a:cs typeface="Arial" panose="020B0604020202020204" pitchFamily="34" charset="0"/>
                        </a:rPr>
                        <m:t> </m:t>
                      </m:r>
                      <m:r>
                        <a:rPr lang="vi-VN" sz="4000" i="1">
                          <a:solidFill>
                            <a:srgbClr val="000000"/>
                          </a:solidFill>
                          <a:latin typeface="Cambria Math" panose="02040503050406030204" pitchFamily="18" charset="0"/>
                          <a:cs typeface="Arial" panose="020B0604020202020204" pitchFamily="34" charset="0"/>
                        </a:rPr>
                        <m:t>𝑓</m:t>
                      </m:r>
                      <m:r>
                        <a:rPr lang="en-US" sz="4000" b="0" i="1" smtClean="0">
                          <a:solidFill>
                            <a:srgbClr val="000000"/>
                          </a:solidFill>
                          <a:latin typeface="Cambria Math" panose="02040503050406030204" pitchFamily="18" charset="0"/>
                          <a:cs typeface="Arial" panose="020B0604020202020204" pitchFamily="34" charset="0"/>
                        </a:rPr>
                        <m:t>′</m:t>
                      </m:r>
                      <m:r>
                        <a:rPr lang="vi-VN" sz="4000" i="1">
                          <a:solidFill>
                            <a:srgbClr val="000000"/>
                          </a:solidFill>
                          <a:latin typeface="Cambria Math" panose="02040503050406030204" pitchFamily="18" charset="0"/>
                          <a:cs typeface="Arial" panose="020B0604020202020204" pitchFamily="34" charset="0"/>
                        </a:rPr>
                        <m:t>′(</m:t>
                      </m:r>
                      <m:r>
                        <a:rPr lang="en-US" sz="4000" b="0" i="1" smtClean="0">
                          <a:solidFill>
                            <a:srgbClr val="000000"/>
                          </a:solidFill>
                          <a:latin typeface="Cambria Math" panose="02040503050406030204" pitchFamily="18" charset="0"/>
                          <a:cs typeface="Arial" panose="020B0604020202020204" pitchFamily="34" charset="0"/>
                        </a:rPr>
                        <m:t>0</m:t>
                      </m:r>
                      <m:r>
                        <a:rPr lang="vi-VN" sz="4000" i="1">
                          <a:solidFill>
                            <a:srgbClr val="000000"/>
                          </a:solidFill>
                          <a:latin typeface="Cambria Math" panose="02040503050406030204" pitchFamily="18" charset="0"/>
                          <a:cs typeface="Arial" panose="020B0604020202020204" pitchFamily="34" charset="0"/>
                        </a:rPr>
                        <m:t>).</m:t>
                      </m:r>
                    </m:oMath>
                  </m:oMathPara>
                </a14:m>
                <a:endParaRPr lang="vi-VN" sz="4000">
                  <a:solidFill>
                    <a:srgbClr val="000000"/>
                  </a:solidFill>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47451" y="1043332"/>
                <a:ext cx="16593097" cy="182703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6120230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up)">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wipe(left)">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Picture 12"/>
          <p:cNvPicPr>
            <a:picLocks noChangeAspect="1"/>
          </p:cNvPicPr>
          <p:nvPr/>
        </p:nvPicPr>
        <p:blipFill>
          <a:blip r:embed="rId2"/>
          <a:stretch>
            <a:fillRect/>
          </a:stretch>
        </p:blipFill>
        <p:spPr>
          <a:xfrm>
            <a:off x="15987433" y="7658100"/>
            <a:ext cx="1744001" cy="2064792"/>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905000" y="647700"/>
                <a:ext cx="14468969" cy="2440348"/>
              </a:xfrm>
              <a:prstGeom prst="rect">
                <a:avLst/>
              </a:prstGeom>
              <a:noFill/>
            </p:spPr>
            <p:txBody>
              <a:bodyPr wrap="square" rtlCol="0">
                <a:spAutoFit/>
              </a:bodyPr>
              <a:lstStyle/>
              <a:p>
                <a:pPr lvl="0" algn="just">
                  <a:lnSpc>
                    <a:spcPct val="200000"/>
                  </a:lnSpc>
                </a:pPr>
                <a14:m>
                  <m:oMathPara xmlns:m="http://schemas.openxmlformats.org/officeDocument/2006/math">
                    <m:oMathParaPr>
                      <m:jc m:val="left"/>
                    </m:oMathParaPr>
                    <m:oMath xmlns:m="http://schemas.openxmlformats.org/officeDocument/2006/math">
                      <m:r>
                        <m:rPr>
                          <m:nor/>
                        </m:rPr>
                        <a:rPr lang="vi-VN" sz="4000" b="1" smtClean="0">
                          <a:solidFill>
                            <a:srgbClr val="4BACC6">
                              <a:lumMod val="75000"/>
                            </a:srgbClr>
                          </a:solidFill>
                          <a:cs typeface="Arial" panose="020B0604020202020204" pitchFamily="34" charset="0"/>
                        </a:rPr>
                        <m:t>B</m:t>
                      </m:r>
                      <m:r>
                        <m:rPr>
                          <m:nor/>
                        </m:rPr>
                        <a:rPr lang="vi-VN" sz="4000" b="1" smtClean="0">
                          <a:solidFill>
                            <a:srgbClr val="4BACC6">
                              <a:lumMod val="75000"/>
                            </a:srgbClr>
                          </a:solidFill>
                          <a:cs typeface="Arial" panose="020B0604020202020204" pitchFamily="34" charset="0"/>
                        </a:rPr>
                        <m:t>à</m:t>
                      </m:r>
                      <m:r>
                        <m:rPr>
                          <m:nor/>
                        </m:rPr>
                        <a:rPr lang="vi-VN" sz="4000" b="1" smtClean="0">
                          <a:solidFill>
                            <a:srgbClr val="4BACC6">
                              <a:lumMod val="75000"/>
                            </a:srgbClr>
                          </a:solidFill>
                          <a:cs typeface="Arial" panose="020B0604020202020204" pitchFamily="34" charset="0"/>
                        </a:rPr>
                        <m:t>i</m:t>
                      </m:r>
                      <m:r>
                        <m:rPr>
                          <m:nor/>
                        </m:rPr>
                        <a:rPr lang="vi-VN" sz="4000" b="1" smtClean="0">
                          <a:solidFill>
                            <a:srgbClr val="4BACC6">
                              <a:lumMod val="75000"/>
                            </a:srgbClr>
                          </a:solidFill>
                          <a:cs typeface="Arial" panose="020B0604020202020204" pitchFamily="34" charset="0"/>
                        </a:rPr>
                        <m:t> </m:t>
                      </m:r>
                      <m:r>
                        <m:rPr>
                          <m:nor/>
                        </m:rPr>
                        <a:rPr lang="en-US" sz="4000" b="1" smtClean="0">
                          <a:solidFill>
                            <a:srgbClr val="4BACC6">
                              <a:lumMod val="75000"/>
                            </a:srgbClr>
                          </a:solidFill>
                          <a:latin typeface="Arial" panose="020B0604020202020204" pitchFamily="34" charset="0"/>
                          <a:cs typeface="Arial" panose="020B0604020202020204" pitchFamily="34" charset="0"/>
                        </a:rPr>
                        <m:t>9.2</m:t>
                      </m:r>
                      <m:r>
                        <m:rPr>
                          <m:nor/>
                        </m:rPr>
                        <a:rPr lang="en-US" sz="4000" b="1" i="0" smtClean="0">
                          <a:solidFill>
                            <a:srgbClr val="4BACC6">
                              <a:lumMod val="75000"/>
                            </a:srgbClr>
                          </a:solidFill>
                          <a:latin typeface="Arial" panose="020B0604020202020204" pitchFamily="34" charset="0"/>
                          <a:cs typeface="Arial" panose="020B0604020202020204" pitchFamily="34" charset="0"/>
                        </a:rPr>
                        <m:t>9</m:t>
                      </m:r>
                      <m:r>
                        <m:rPr>
                          <m:nor/>
                        </m:rPr>
                        <a:rPr lang="en-US" sz="4000" b="1" smtClean="0">
                          <a:solidFill>
                            <a:srgbClr val="4BACC6">
                              <a:lumMod val="75000"/>
                            </a:srgbClr>
                          </a:solidFill>
                          <a:cs typeface="Arial" panose="020B0604020202020204" pitchFamily="34" charset="0"/>
                        </a:rPr>
                        <m:t> </m:t>
                      </m:r>
                      <m:r>
                        <m:rPr>
                          <m:nor/>
                        </m:rPr>
                        <a:rPr lang="vi-VN" sz="4000" b="1" smtClean="0">
                          <a:solidFill>
                            <a:srgbClr val="4BACC6">
                              <a:lumMod val="75000"/>
                            </a:srgbClr>
                          </a:solidFill>
                          <a:cs typeface="Arial" panose="020B0604020202020204" pitchFamily="34" charset="0"/>
                        </a:rPr>
                        <m:t>(</m:t>
                      </m:r>
                      <m:r>
                        <m:rPr>
                          <m:nor/>
                        </m:rPr>
                        <a:rPr lang="vi-VN" sz="4000" b="1" smtClean="0">
                          <a:solidFill>
                            <a:srgbClr val="4BACC6">
                              <a:lumMod val="75000"/>
                            </a:srgbClr>
                          </a:solidFill>
                          <a:cs typeface="Arial" panose="020B0604020202020204" pitchFamily="34" charset="0"/>
                        </a:rPr>
                        <m:t>SGK</m:t>
                      </m:r>
                      <m:r>
                        <m:rPr>
                          <m:nor/>
                        </m:rPr>
                        <a:rPr lang="vi-VN" sz="4000" b="1" smtClean="0">
                          <a:solidFill>
                            <a:srgbClr val="4BACC6">
                              <a:lumMod val="75000"/>
                            </a:srgbClr>
                          </a:solidFill>
                          <a:cs typeface="Arial" panose="020B0604020202020204" pitchFamily="34" charset="0"/>
                        </a:rPr>
                        <m:t> − </m:t>
                      </m:r>
                      <m:r>
                        <m:rPr>
                          <m:nor/>
                        </m:rPr>
                        <a:rPr lang="vi-VN" sz="4000" b="1" smtClean="0">
                          <a:solidFill>
                            <a:srgbClr val="4BACC6">
                              <a:lumMod val="75000"/>
                            </a:srgbClr>
                          </a:solidFill>
                          <a:cs typeface="Arial" panose="020B0604020202020204" pitchFamily="34" charset="0"/>
                        </a:rPr>
                        <m:t>tr</m:t>
                      </m:r>
                      <m:r>
                        <m:rPr>
                          <m:nor/>
                        </m:rPr>
                        <a:rPr lang="vi-VN" sz="4000" b="1" smtClean="0">
                          <a:solidFill>
                            <a:srgbClr val="4BACC6">
                              <a:lumMod val="75000"/>
                            </a:srgbClr>
                          </a:solidFill>
                          <a:cs typeface="Arial" panose="020B0604020202020204" pitchFamily="34" charset="0"/>
                        </a:rPr>
                        <m:t>.</m:t>
                      </m:r>
                      <m:r>
                        <m:rPr>
                          <m:nor/>
                        </m:rPr>
                        <a:rPr lang="en-US" sz="4000" b="1" smtClean="0">
                          <a:solidFill>
                            <a:srgbClr val="4BACC6">
                              <a:lumMod val="75000"/>
                            </a:srgbClr>
                          </a:solidFill>
                          <a:latin typeface="Arial" panose="020B0604020202020204" pitchFamily="34" charset="0"/>
                          <a:cs typeface="Arial" panose="020B0604020202020204" pitchFamily="34" charset="0"/>
                        </a:rPr>
                        <m:t>98</m:t>
                      </m:r>
                      <m:r>
                        <m:rPr>
                          <m:nor/>
                        </m:rPr>
                        <a:rPr lang="vi-VN" sz="4000" b="1" smtClean="0">
                          <a:solidFill>
                            <a:srgbClr val="4BACC6">
                              <a:lumMod val="75000"/>
                            </a:srgbClr>
                          </a:solidFill>
                          <a:cs typeface="Arial" panose="020B0604020202020204" pitchFamily="34" charset="0"/>
                        </a:rPr>
                        <m:t>) </m:t>
                      </m:r>
                      <m:r>
                        <m:rPr>
                          <m:nor/>
                        </m:rPr>
                        <a:rPr lang="en-US" sz="4000" smtClean="0">
                          <a:solidFill>
                            <a:srgbClr val="000000"/>
                          </a:solidFill>
                          <a:latin typeface="Arial" panose="020B0604020202020204" pitchFamily="34" charset="0"/>
                          <a:cs typeface="Arial" panose="020B0604020202020204" pitchFamily="34" charset="0"/>
                        </a:rPr>
                        <m:t>Cho</m:t>
                      </m:r>
                      <m:r>
                        <m:rPr>
                          <m:nor/>
                        </m:rPr>
                        <a:rPr lang="en-US" sz="4000" smtClean="0">
                          <a:solidFill>
                            <a:srgbClr val="000000"/>
                          </a:solidFill>
                          <a:latin typeface="Arial" panose="020B0604020202020204" pitchFamily="34" charset="0"/>
                          <a:cs typeface="Arial" panose="020B0604020202020204" pitchFamily="34" charset="0"/>
                        </a:rPr>
                        <m:t> </m:t>
                      </m:r>
                      <m:r>
                        <m:rPr>
                          <m:nor/>
                        </m:rPr>
                        <a:rPr lang="en-US" sz="4000" smtClean="0">
                          <a:solidFill>
                            <a:srgbClr val="000000"/>
                          </a:solidFill>
                          <a:latin typeface="Arial" panose="020B0604020202020204" pitchFamily="34" charset="0"/>
                          <a:cs typeface="Arial" panose="020B0604020202020204" pitchFamily="34" charset="0"/>
                        </a:rPr>
                        <m:t>h</m:t>
                      </m:r>
                      <m:r>
                        <m:rPr>
                          <m:nor/>
                        </m:rPr>
                        <a:rPr lang="en-US" sz="4000" smtClean="0">
                          <a:solidFill>
                            <a:srgbClr val="000000"/>
                          </a:solidFill>
                          <a:latin typeface="Arial" panose="020B0604020202020204" pitchFamily="34" charset="0"/>
                          <a:cs typeface="Arial" panose="020B0604020202020204" pitchFamily="34" charset="0"/>
                        </a:rPr>
                        <m:t>à</m:t>
                      </m:r>
                      <m:r>
                        <m:rPr>
                          <m:nor/>
                        </m:rPr>
                        <a:rPr lang="en-US" sz="4000" smtClean="0">
                          <a:solidFill>
                            <a:srgbClr val="000000"/>
                          </a:solidFill>
                          <a:latin typeface="Arial" panose="020B0604020202020204" pitchFamily="34" charset="0"/>
                          <a:cs typeface="Arial" panose="020B0604020202020204" pitchFamily="34" charset="0"/>
                        </a:rPr>
                        <m:t>m</m:t>
                      </m:r>
                      <m:r>
                        <m:rPr>
                          <m:nor/>
                        </m:rPr>
                        <a:rPr lang="en-US" sz="4000" smtClean="0">
                          <a:solidFill>
                            <a:srgbClr val="000000"/>
                          </a:solidFill>
                          <a:latin typeface="Arial" panose="020B0604020202020204" pitchFamily="34" charset="0"/>
                          <a:cs typeface="Arial" panose="020B0604020202020204" pitchFamily="34" charset="0"/>
                        </a:rPr>
                        <m:t> </m:t>
                      </m:r>
                      <m:r>
                        <m:rPr>
                          <m:nor/>
                        </m:rPr>
                        <a:rPr lang="en-US" sz="4000" smtClean="0">
                          <a:solidFill>
                            <a:srgbClr val="000000"/>
                          </a:solidFill>
                          <a:latin typeface="Arial" panose="020B0604020202020204" pitchFamily="34" charset="0"/>
                          <a:cs typeface="Arial" panose="020B0604020202020204" pitchFamily="34" charset="0"/>
                        </a:rPr>
                        <m:t>s</m:t>
                      </m:r>
                      <m:r>
                        <m:rPr>
                          <m:nor/>
                        </m:rPr>
                        <a:rPr lang="en-US" sz="4000" smtClean="0">
                          <a:solidFill>
                            <a:srgbClr val="000000"/>
                          </a:solidFill>
                          <a:latin typeface="Arial" panose="020B0604020202020204" pitchFamily="34" charset="0"/>
                          <a:cs typeface="Arial" panose="020B0604020202020204" pitchFamily="34" charset="0"/>
                        </a:rPr>
                        <m:t>ố </m:t>
                      </m:r>
                      <m:r>
                        <a:rPr lang="en-US" sz="4000" i="1">
                          <a:solidFill>
                            <a:srgbClr val="000000"/>
                          </a:solidFill>
                          <a:latin typeface="Cambria Math" panose="02040503050406030204" pitchFamily="18" charset="0"/>
                          <a:cs typeface="Arial" panose="020B0604020202020204" pitchFamily="34" charset="0"/>
                        </a:rPr>
                        <m:t>𝑓</m:t>
                      </m:r>
                      <m:d>
                        <m:dPr>
                          <m:ctrlPr>
                            <a:rPr lang="en-US" sz="4000" i="1">
                              <a:solidFill>
                                <a:srgbClr val="000000"/>
                              </a:solidFill>
                              <a:latin typeface="Cambria Math" panose="02040503050406030204" pitchFamily="18" charset="0"/>
                              <a:cs typeface="Arial" panose="020B0604020202020204" pitchFamily="34" charset="0"/>
                            </a:rPr>
                          </m:ctrlPr>
                        </m:dPr>
                        <m:e>
                          <m:r>
                            <a:rPr lang="en-US" sz="4000" i="1">
                              <a:solidFill>
                                <a:srgbClr val="000000"/>
                              </a:solidFill>
                              <a:latin typeface="Cambria Math" panose="02040503050406030204" pitchFamily="18" charset="0"/>
                              <a:cs typeface="Arial" panose="020B0604020202020204" pitchFamily="34" charset="0"/>
                            </a:rPr>
                            <m:t>𝑥</m:t>
                          </m:r>
                        </m:e>
                      </m:d>
                      <m:r>
                        <a:rPr lang="en-US" sz="4000" b="0" i="1" smtClean="0">
                          <a:solidFill>
                            <a:srgbClr val="000000"/>
                          </a:solidFill>
                          <a:latin typeface="Cambria Math" panose="02040503050406030204" pitchFamily="18" charset="0"/>
                          <a:cs typeface="Arial" panose="020B0604020202020204" pitchFamily="34" charset="0"/>
                        </a:rPr>
                        <m:t> </m:t>
                      </m:r>
                      <m:r>
                        <m:rPr>
                          <m:nor/>
                        </m:rPr>
                        <a:rPr lang="en-US" sz="4000">
                          <a:solidFill>
                            <a:srgbClr val="000000"/>
                          </a:solidFill>
                          <a:latin typeface="Arial" panose="020B0604020202020204" pitchFamily="34" charset="0"/>
                          <a:cs typeface="Arial" panose="020B0604020202020204" pitchFamily="34" charset="0"/>
                        </a:rPr>
                        <m:t>th</m:t>
                      </m:r>
                      <m:r>
                        <m:rPr>
                          <m:nor/>
                        </m:rPr>
                        <a:rPr lang="en-US" sz="4000">
                          <a:solidFill>
                            <a:srgbClr val="000000"/>
                          </a:solidFill>
                          <a:latin typeface="Arial" panose="020B0604020202020204" pitchFamily="34" charset="0"/>
                          <a:cs typeface="Arial" panose="020B0604020202020204" pitchFamily="34" charset="0"/>
                        </a:rPr>
                        <m:t>ỏ</m:t>
                      </m:r>
                      <m:r>
                        <m:rPr>
                          <m:nor/>
                        </m:rPr>
                        <a:rPr lang="en-US" sz="4000">
                          <a:solidFill>
                            <a:srgbClr val="000000"/>
                          </a:solidFill>
                          <a:latin typeface="Arial" panose="020B0604020202020204" pitchFamily="34" charset="0"/>
                          <a:cs typeface="Arial" panose="020B0604020202020204" pitchFamily="34" charset="0"/>
                        </a:rPr>
                        <m:t>a</m:t>
                      </m:r>
                      <m:r>
                        <m:rPr>
                          <m:nor/>
                        </m:rPr>
                        <a:rPr lang="en-US" sz="4000">
                          <a:solidFill>
                            <a:srgbClr val="000000"/>
                          </a:solidFill>
                          <a:latin typeface="Arial" panose="020B0604020202020204" pitchFamily="34" charset="0"/>
                          <a:cs typeface="Arial" panose="020B0604020202020204" pitchFamily="34" charset="0"/>
                        </a:rPr>
                        <m:t> </m:t>
                      </m:r>
                      <m:r>
                        <m:rPr>
                          <m:nor/>
                        </m:rPr>
                        <a:rPr lang="en-US" sz="4000">
                          <a:solidFill>
                            <a:srgbClr val="000000"/>
                          </a:solidFill>
                          <a:latin typeface="Arial" panose="020B0604020202020204" pitchFamily="34" charset="0"/>
                          <a:cs typeface="Arial" panose="020B0604020202020204" pitchFamily="34" charset="0"/>
                        </a:rPr>
                        <m:t>m</m:t>
                      </m:r>
                      <m:r>
                        <m:rPr>
                          <m:nor/>
                        </m:rPr>
                        <a:rPr lang="en-US" sz="4000">
                          <a:solidFill>
                            <a:srgbClr val="000000"/>
                          </a:solidFill>
                          <a:latin typeface="Arial" panose="020B0604020202020204" pitchFamily="34" charset="0"/>
                          <a:cs typeface="Arial" panose="020B0604020202020204" pitchFamily="34" charset="0"/>
                        </a:rPr>
                        <m:t>ã</m:t>
                      </m:r>
                      <m:r>
                        <m:rPr>
                          <m:nor/>
                        </m:rPr>
                        <a:rPr lang="en-US" sz="4000">
                          <a:solidFill>
                            <a:srgbClr val="000000"/>
                          </a:solidFill>
                          <a:latin typeface="Arial" panose="020B0604020202020204" pitchFamily="34" charset="0"/>
                          <a:cs typeface="Arial" panose="020B0604020202020204" pitchFamily="34" charset="0"/>
                        </a:rPr>
                        <m:t>n</m:t>
                      </m:r>
                      <m:r>
                        <a:rPr lang="en-US" sz="4000" b="0" i="1" smtClean="0">
                          <a:solidFill>
                            <a:srgbClr val="000000"/>
                          </a:solidFill>
                          <a:latin typeface="Cambria Math" panose="02040503050406030204" pitchFamily="18" charset="0"/>
                          <a:cs typeface="Arial" panose="020B0604020202020204" pitchFamily="34" charset="0"/>
                        </a:rPr>
                        <m:t> </m:t>
                      </m:r>
                      <m:r>
                        <a:rPr lang="en-US" sz="4000" i="1">
                          <a:solidFill>
                            <a:srgbClr val="000000"/>
                          </a:solidFill>
                          <a:latin typeface="Cambria Math" panose="02040503050406030204" pitchFamily="18" charset="0"/>
                          <a:cs typeface="Arial" panose="020B0604020202020204" pitchFamily="34" charset="0"/>
                        </a:rPr>
                        <m:t>𝑓</m:t>
                      </m:r>
                      <m:d>
                        <m:dPr>
                          <m:ctrlPr>
                            <a:rPr lang="en-US" sz="4000" i="1">
                              <a:solidFill>
                                <a:srgbClr val="000000"/>
                              </a:solidFill>
                              <a:latin typeface="Cambria Math" panose="02040503050406030204" pitchFamily="18" charset="0"/>
                              <a:cs typeface="Arial" panose="020B0604020202020204" pitchFamily="34" charset="0"/>
                            </a:rPr>
                          </m:ctrlPr>
                        </m:dPr>
                        <m:e>
                          <m:r>
                            <a:rPr lang="en-US" sz="4000" b="0" i="1" smtClean="0">
                              <a:solidFill>
                                <a:srgbClr val="000000"/>
                              </a:solidFill>
                              <a:latin typeface="Cambria Math" panose="02040503050406030204" pitchFamily="18" charset="0"/>
                              <a:cs typeface="Arial" panose="020B0604020202020204" pitchFamily="34" charset="0"/>
                            </a:rPr>
                            <m:t>1</m:t>
                          </m:r>
                        </m:e>
                      </m:d>
                      <m:r>
                        <a:rPr lang="en-US" sz="4000" b="0" i="1" smtClean="0">
                          <a:solidFill>
                            <a:srgbClr val="000000"/>
                          </a:solidFill>
                          <a:latin typeface="Cambria Math" panose="02040503050406030204" pitchFamily="18" charset="0"/>
                          <a:cs typeface="Arial" panose="020B0604020202020204" pitchFamily="34" charset="0"/>
                        </a:rPr>
                        <m:t>=2</m:t>
                      </m:r>
                      <m:r>
                        <m:rPr>
                          <m:nor/>
                        </m:rPr>
                        <a:rPr lang="en-US" sz="4000" b="0" i="0" smtClean="0">
                          <a:solidFill>
                            <a:srgbClr val="000000"/>
                          </a:solidFill>
                          <a:latin typeface="Cambria Math" panose="02040503050406030204" pitchFamily="18" charset="0"/>
                          <a:cs typeface="Arial" panose="020B0604020202020204" pitchFamily="34" charset="0"/>
                        </a:rPr>
                        <m:t> </m:t>
                      </m:r>
                      <m:r>
                        <m:rPr>
                          <m:nor/>
                        </m:rPr>
                        <a:rPr lang="en-US" sz="4000">
                          <a:solidFill>
                            <a:srgbClr val="000000"/>
                          </a:solidFill>
                          <a:latin typeface="Arial" panose="020B0604020202020204" pitchFamily="34" charset="0"/>
                          <a:cs typeface="Arial" panose="020B0604020202020204" pitchFamily="34" charset="0"/>
                        </a:rPr>
                        <m:t>v</m:t>
                      </m:r>
                      <m:r>
                        <m:rPr>
                          <m:nor/>
                        </m:rPr>
                        <a:rPr lang="en-US" sz="4000">
                          <a:solidFill>
                            <a:srgbClr val="000000"/>
                          </a:solidFill>
                          <a:latin typeface="Arial" panose="020B0604020202020204" pitchFamily="34" charset="0"/>
                          <a:cs typeface="Arial" panose="020B0604020202020204" pitchFamily="34" charset="0"/>
                        </a:rPr>
                        <m:t>à </m:t>
                      </m:r>
                    </m:oMath>
                  </m:oMathPara>
                </a14:m>
                <a:endParaRPr lang="en-US" sz="4000" b="0" i="0" smtClean="0">
                  <a:solidFill>
                    <a:srgbClr val="000000"/>
                  </a:solidFill>
                  <a:latin typeface="Arial" panose="020B0604020202020204" pitchFamily="34" charset="0"/>
                  <a:cs typeface="Arial" panose="020B0604020202020204" pitchFamily="34" charset="0"/>
                </a:endParaRPr>
              </a:p>
              <a:p>
                <a:pPr algn="just">
                  <a:lnSpc>
                    <a:spcPct val="200000"/>
                  </a:lnSpc>
                </a:pPr>
                <a14:m>
                  <m:oMath xmlns:m="http://schemas.openxmlformats.org/officeDocument/2006/math">
                    <m:sSup>
                      <m:sSupPr>
                        <m:ctrlPr>
                          <a:rPr lang="en-US" sz="4000" b="0" i="1" smtClean="0">
                            <a:solidFill>
                              <a:srgbClr val="000000"/>
                            </a:solidFill>
                            <a:latin typeface="Cambria Math" panose="02040503050406030204" pitchFamily="18" charset="0"/>
                            <a:cs typeface="Arial" panose="020B0604020202020204" pitchFamily="34" charset="0"/>
                          </a:rPr>
                        </m:ctrlPr>
                      </m:sSupPr>
                      <m:e>
                        <m:r>
                          <a:rPr lang="vi-VN" sz="4000" i="1">
                            <a:solidFill>
                              <a:srgbClr val="000000"/>
                            </a:solidFill>
                            <a:latin typeface="Cambria Math" panose="02040503050406030204" pitchFamily="18" charset="0"/>
                            <a:cs typeface="Arial" panose="020B0604020202020204" pitchFamily="34" charset="0"/>
                          </a:rPr>
                          <m:t>𝑓</m:t>
                        </m:r>
                      </m:e>
                      <m:sup>
                        <m:r>
                          <a:rPr lang="en-US" sz="4000" i="1">
                            <a:solidFill>
                              <a:srgbClr val="000000"/>
                            </a:solidFill>
                            <a:latin typeface="Cambria Math" panose="02040503050406030204" pitchFamily="18" charset="0"/>
                            <a:cs typeface="Arial" panose="020B0604020202020204" pitchFamily="34" charset="0"/>
                          </a:rPr>
                          <m:t>′</m:t>
                        </m:r>
                      </m:sup>
                    </m:sSup>
                    <m:d>
                      <m:dPr>
                        <m:ctrlPr>
                          <a:rPr lang="vi-VN" sz="4000" i="1">
                            <a:solidFill>
                              <a:srgbClr val="000000"/>
                            </a:solidFill>
                            <a:latin typeface="Cambria Math" panose="02040503050406030204" pitchFamily="18" charset="0"/>
                            <a:cs typeface="Arial" panose="020B0604020202020204" pitchFamily="34" charset="0"/>
                          </a:rPr>
                        </m:ctrlPr>
                      </m:dPr>
                      <m:e>
                        <m:r>
                          <a:rPr lang="en-US" sz="4000" b="0" i="1" smtClean="0">
                            <a:solidFill>
                              <a:srgbClr val="000000"/>
                            </a:solidFill>
                            <a:latin typeface="Cambria Math" panose="02040503050406030204" pitchFamily="18" charset="0"/>
                            <a:cs typeface="Arial" panose="020B0604020202020204" pitchFamily="34" charset="0"/>
                          </a:rPr>
                          <m:t>𝑥</m:t>
                        </m:r>
                      </m:e>
                    </m:d>
                    <m:r>
                      <a:rPr lang="en-US" sz="4000" b="0" i="1" smtClean="0">
                        <a:solidFill>
                          <a:srgbClr val="000000"/>
                        </a:solidFill>
                        <a:latin typeface="Cambria Math" panose="02040503050406030204" pitchFamily="18" charset="0"/>
                        <a:cs typeface="Arial" panose="020B0604020202020204" pitchFamily="34" charset="0"/>
                      </a:rPr>
                      <m:t>=</m:t>
                    </m:r>
                    <m:sSup>
                      <m:sSupPr>
                        <m:ctrlPr>
                          <a:rPr lang="en-US" sz="4000" b="0" i="1" smtClean="0">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𝑥</m:t>
                        </m:r>
                      </m:e>
                      <m:sup>
                        <m:r>
                          <a:rPr lang="en-US" sz="4000" b="0" i="1" smtClean="0">
                            <a:solidFill>
                              <a:srgbClr val="000000"/>
                            </a:solidFill>
                            <a:latin typeface="Cambria Math" panose="02040503050406030204" pitchFamily="18" charset="0"/>
                            <a:cs typeface="Arial" panose="020B0604020202020204" pitchFamily="34" charset="0"/>
                          </a:rPr>
                          <m:t>2</m:t>
                        </m:r>
                      </m:sup>
                    </m:sSup>
                    <m:r>
                      <a:rPr lang="vi-VN" sz="4000" i="1">
                        <a:solidFill>
                          <a:srgbClr val="000000"/>
                        </a:solidFill>
                        <a:latin typeface="Cambria Math" panose="02040503050406030204" pitchFamily="18" charset="0"/>
                        <a:cs typeface="Arial" panose="020B0604020202020204" pitchFamily="34" charset="0"/>
                      </a:rPr>
                      <m:t>.</m:t>
                    </m:r>
                    <m:r>
                      <a:rPr lang="en-US" sz="4000" i="1">
                        <a:solidFill>
                          <a:srgbClr val="000000"/>
                        </a:solidFill>
                        <a:latin typeface="Cambria Math" panose="02040503050406030204" pitchFamily="18" charset="0"/>
                        <a:cs typeface="Arial" panose="020B0604020202020204" pitchFamily="34" charset="0"/>
                      </a:rPr>
                      <m:t>𝑓</m:t>
                    </m:r>
                    <m:d>
                      <m:dPr>
                        <m:ctrlPr>
                          <a:rPr lang="en-US" sz="4000" i="1">
                            <a:solidFill>
                              <a:srgbClr val="000000"/>
                            </a:solidFill>
                            <a:latin typeface="Cambria Math" panose="02040503050406030204" pitchFamily="18" charset="0"/>
                            <a:cs typeface="Arial" panose="020B0604020202020204" pitchFamily="34" charset="0"/>
                          </a:rPr>
                        </m:ctrlPr>
                      </m:dPr>
                      <m:e>
                        <m:r>
                          <a:rPr lang="en-US" sz="4000" i="1">
                            <a:solidFill>
                              <a:srgbClr val="000000"/>
                            </a:solidFill>
                            <a:latin typeface="Cambria Math" panose="02040503050406030204" pitchFamily="18" charset="0"/>
                            <a:cs typeface="Arial" panose="020B0604020202020204" pitchFamily="34" charset="0"/>
                          </a:rPr>
                          <m:t>𝑥</m:t>
                        </m:r>
                      </m:e>
                    </m:d>
                  </m:oMath>
                </a14:m>
                <a:r>
                  <a:rPr lang="en-US" sz="4000" smtClean="0">
                    <a:solidFill>
                      <a:srgbClr val="000000"/>
                    </a:solidFill>
                    <a:cs typeface="Arial" panose="020B0604020202020204" pitchFamily="34" charset="0"/>
                  </a:rPr>
                  <a:t> với mọi </a:t>
                </a:r>
                <a14:m>
                  <m:oMath xmlns:m="http://schemas.openxmlformats.org/officeDocument/2006/math">
                    <m:r>
                      <a:rPr lang="en-US" sz="4000" i="1">
                        <a:solidFill>
                          <a:srgbClr val="000000"/>
                        </a:solidFill>
                        <a:latin typeface="Cambria Math" panose="02040503050406030204" pitchFamily="18" charset="0"/>
                        <a:cs typeface="Arial" panose="020B0604020202020204" pitchFamily="34" charset="0"/>
                      </a:rPr>
                      <m:t>𝑥</m:t>
                    </m:r>
                  </m:oMath>
                </a14:m>
                <a:r>
                  <a:rPr lang="en-US" sz="4000" smtClean="0">
                    <a:solidFill>
                      <a:srgbClr val="000000"/>
                    </a:solidFill>
                    <a:cs typeface="Arial" panose="020B0604020202020204" pitchFamily="34" charset="0"/>
                  </a:rPr>
                  <a:t>. </a:t>
                </a:r>
                <a14:m>
                  <m:oMath xmlns:m="http://schemas.openxmlformats.org/officeDocument/2006/math">
                    <m:r>
                      <m:rPr>
                        <m:nor/>
                      </m:rPr>
                      <a:rPr lang="vi-VN" sz="4000">
                        <a:solidFill>
                          <a:srgbClr val="000000"/>
                        </a:solidFill>
                        <a:cs typeface="Arial" panose="020B0604020202020204" pitchFamily="34" charset="0"/>
                      </a:rPr>
                      <m:t>T</m:t>
                    </m:r>
                    <m:r>
                      <m:rPr>
                        <m:nor/>
                      </m:rPr>
                      <a:rPr lang="vi-VN" sz="4000">
                        <a:solidFill>
                          <a:srgbClr val="000000"/>
                        </a:solidFill>
                        <a:cs typeface="Arial" panose="020B0604020202020204" pitchFamily="34" charset="0"/>
                      </a:rPr>
                      <m:t>í</m:t>
                    </m:r>
                    <m:r>
                      <m:rPr>
                        <m:nor/>
                      </m:rPr>
                      <a:rPr lang="vi-VN" sz="4000">
                        <a:solidFill>
                          <a:srgbClr val="000000"/>
                        </a:solidFill>
                        <a:cs typeface="Arial" panose="020B0604020202020204" pitchFamily="34" charset="0"/>
                      </a:rPr>
                      <m:t>nh</m:t>
                    </m:r>
                    <m:r>
                      <a:rPr lang="en-US" sz="4000" i="1">
                        <a:solidFill>
                          <a:srgbClr val="000000"/>
                        </a:solidFill>
                        <a:latin typeface="Cambria Math" panose="02040503050406030204" pitchFamily="18" charset="0"/>
                        <a:cs typeface="Arial" panose="020B0604020202020204" pitchFamily="34" charset="0"/>
                      </a:rPr>
                      <m:t> </m:t>
                    </m:r>
                    <m:r>
                      <a:rPr lang="vi-VN" sz="4000" i="1">
                        <a:solidFill>
                          <a:srgbClr val="000000"/>
                        </a:solidFill>
                        <a:latin typeface="Cambria Math" panose="02040503050406030204" pitchFamily="18" charset="0"/>
                        <a:cs typeface="Arial" panose="020B0604020202020204" pitchFamily="34" charset="0"/>
                      </a:rPr>
                      <m:t>𝑓</m:t>
                    </m:r>
                    <m:r>
                      <a:rPr lang="en-US" sz="4000" i="1">
                        <a:solidFill>
                          <a:srgbClr val="000000"/>
                        </a:solidFill>
                        <a:latin typeface="Cambria Math" panose="02040503050406030204" pitchFamily="18" charset="0"/>
                        <a:cs typeface="Arial" panose="020B0604020202020204" pitchFamily="34" charset="0"/>
                      </a:rPr>
                      <m:t>′</m:t>
                    </m:r>
                    <m:r>
                      <a:rPr lang="vi-VN" sz="4000" i="1">
                        <a:solidFill>
                          <a:srgbClr val="000000"/>
                        </a:solidFill>
                        <a:latin typeface="Cambria Math" panose="02040503050406030204" pitchFamily="18" charset="0"/>
                        <a:cs typeface="Arial" panose="020B0604020202020204" pitchFamily="34" charset="0"/>
                      </a:rPr>
                      <m:t>′(</m:t>
                    </m:r>
                    <m:r>
                      <a:rPr lang="en-US" sz="4000" b="0" i="1" smtClean="0">
                        <a:solidFill>
                          <a:srgbClr val="000000"/>
                        </a:solidFill>
                        <a:latin typeface="Cambria Math" panose="02040503050406030204" pitchFamily="18" charset="0"/>
                        <a:cs typeface="Arial" panose="020B0604020202020204" pitchFamily="34" charset="0"/>
                      </a:rPr>
                      <m:t>1</m:t>
                    </m:r>
                    <m:r>
                      <a:rPr lang="vi-VN" sz="4000" i="1">
                        <a:solidFill>
                          <a:srgbClr val="000000"/>
                        </a:solidFill>
                        <a:latin typeface="Cambria Math" panose="02040503050406030204" pitchFamily="18" charset="0"/>
                        <a:cs typeface="Arial" panose="020B0604020202020204" pitchFamily="34" charset="0"/>
                      </a:rPr>
                      <m:t>).</m:t>
                    </m:r>
                  </m:oMath>
                </a14:m>
                <a:endParaRPr lang="vi-VN" sz="4000">
                  <a:solidFill>
                    <a:srgbClr val="000000"/>
                  </a:solidFill>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905000" y="647700"/>
                <a:ext cx="14468969" cy="2440348"/>
              </a:xfrm>
              <a:prstGeom prst="rect">
                <a:avLst/>
              </a:prstGeom>
              <a:blipFill>
                <a:blip r:embed="rId3"/>
                <a:stretch>
                  <a:fillRect b="-9726"/>
                </a:stretch>
              </a:blipFill>
            </p:spPr>
            <p:txBody>
              <a:bodyPr/>
              <a:lstStyle/>
              <a:p>
                <a:r>
                  <a:rPr lang="en-US">
                    <a:noFill/>
                  </a:rPr>
                  <a:t> </a:t>
                </a:r>
              </a:p>
            </p:txBody>
          </p:sp>
        </mc:Fallback>
      </mc:AlternateContent>
      <p:sp>
        <p:nvSpPr>
          <p:cNvPr id="10" name="TextBox 9"/>
          <p:cNvSpPr txBox="1"/>
          <p:nvPr/>
        </p:nvSpPr>
        <p:spPr>
          <a:xfrm>
            <a:off x="8377484" y="3808524"/>
            <a:ext cx="1524000" cy="707886"/>
          </a:xfrm>
          <a:prstGeom prst="rect">
            <a:avLst/>
          </a:prstGeom>
          <a:noFill/>
        </p:spPr>
        <p:txBody>
          <a:bodyPr wrap="square" rtlCol="0">
            <a:spAutoFit/>
          </a:bodyPr>
          <a:lstStyle/>
          <a:p>
            <a:pPr algn="ctr"/>
            <a:r>
              <a:rPr lang="vi-VN" sz="4000" b="1" u="sng" dirty="0"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808526" y="4898685"/>
                <a:ext cx="14554200" cy="3902415"/>
              </a:xfrm>
              <a:prstGeom prst="rect">
                <a:avLst/>
              </a:prstGeom>
            </p:spPr>
            <p:txBody>
              <a:bodyPr wrap="square">
                <a:spAutoFit/>
              </a:bodyPr>
              <a:lstStyle/>
              <a:p>
                <a:pPr>
                  <a:lnSpc>
                    <a:spcPct val="200000"/>
                  </a:lnSpc>
                  <a:spcAft>
                    <a:spcPts val="1200"/>
                  </a:spcAft>
                </a:pPr>
                <a:r>
                  <a:rPr lang="en-US" sz="4000" kern="100">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e>
                        </m:d>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e>
                        </m:d>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kern="100">
                    <a:effectLst/>
                    <a:latin typeface="Arial" panose="020B0604020202020204" pitchFamily="34" charset="0"/>
                    <a:ea typeface="Calibri" panose="020F0502020204030204" pitchFamily="34" charset="0"/>
                    <a:cs typeface="Arial" panose="020B0604020202020204" pitchFamily="34" charset="0"/>
                  </a:rPr>
                  <a:t>.</a:t>
                </a:r>
                <a:endParaRPr lang="en-US" sz="4000" kern="100">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1200"/>
                  </a:spcAft>
                </a:pPr>
                <a:r>
                  <a:rPr lang="en-US" sz="4000" kern="100" smtClean="0">
                    <a:effectLst/>
                    <a:latin typeface="Arial" panose="020B0604020202020204" pitchFamily="34" charset="0"/>
                    <a:ea typeface="Calibri" panose="020F0502020204030204" pitchFamily="34" charset="0"/>
                    <a:cs typeface="Arial" panose="020B0604020202020204" pitchFamily="34" charset="0"/>
                  </a:rPr>
                  <a:t>Mặt </a:t>
                </a:r>
                <a:r>
                  <a:rPr lang="en-US" sz="4000" kern="100">
                    <a:effectLst/>
                    <a:latin typeface="Arial" panose="020B0604020202020204" pitchFamily="34" charset="0"/>
                    <a:ea typeface="Calibri" panose="020F0502020204030204" pitchFamily="34" charset="0"/>
                    <a:cs typeface="Arial" panose="020B0604020202020204" pitchFamily="34" charset="0"/>
                  </a:rPr>
                  <a:t>khác, </a:t>
                </a:r>
                <a:r>
                  <a:rPr lang="en-US" sz="4000" kern="100" smtClean="0">
                    <a:effectLst/>
                    <a:latin typeface="Arial" panose="020B0604020202020204" pitchFamily="34" charset="0"/>
                    <a:ea typeface="Calibri" panose="020F0502020204030204" pitchFamily="34" charset="0"/>
                    <a:cs typeface="Arial" panose="020B0604020202020204" pitchFamily="34" charset="0"/>
                  </a:rPr>
                  <a:t>từ </a:t>
                </a:r>
                <a14:m>
                  <m:oMath xmlns:m="http://schemas.openxmlformats.org/officeDocument/2006/math">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kern="100">
                    <a:effectLst/>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(1)=1⋅</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(1)=2</m:t>
                    </m:r>
                  </m:oMath>
                </a14:m>
                <a:r>
                  <a:rPr lang="en-US" sz="4000" kern="100" smtClean="0">
                    <a:effectLst/>
                    <a:latin typeface="Arial" panose="020B0604020202020204" pitchFamily="34" charset="0"/>
                    <a:ea typeface="Calibri" panose="020F0502020204030204" pitchFamily="34" charset="0"/>
                    <a:cs typeface="Arial" panose="020B0604020202020204" pitchFamily="34" charset="0"/>
                  </a:rPr>
                  <a:t>.</a:t>
                </a:r>
              </a:p>
              <a:p>
                <a:pPr>
                  <a:lnSpc>
                    <a:spcPct val="200000"/>
                  </a:lnSpc>
                  <a:spcAft>
                    <a:spcPts val="1200"/>
                  </a:spcAft>
                </a:pPr>
                <a:r>
                  <a:rPr lang="en-US" sz="4000" kern="100" smtClean="0">
                    <a:effectLst/>
                    <a:latin typeface="Arial" panose="020B0604020202020204" pitchFamily="34" charset="0"/>
                    <a:ea typeface="Calibri" panose="020F0502020204030204" pitchFamily="34" charset="0"/>
                    <a:cs typeface="Arial" panose="020B0604020202020204" pitchFamily="34" charset="0"/>
                  </a:rPr>
                  <a:t>Do </a:t>
                </a:r>
                <a:r>
                  <a:rPr lang="en-US" sz="4000" kern="100">
                    <a:effectLst/>
                    <a:latin typeface="Arial" panose="020B0604020202020204" pitchFamily="34" charset="0"/>
                    <a:ea typeface="Calibri" panose="020F0502020204030204" pitchFamily="34" charset="0"/>
                    <a:cs typeface="Arial" panose="020B0604020202020204" pitchFamily="34" charset="0"/>
                  </a:rPr>
                  <a:t>đó </a:t>
                </a:r>
                <a14:m>
                  <m:oMath xmlns:m="http://schemas.openxmlformats.org/officeDocument/2006/math">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(1)=2</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(1)=6</m:t>
                    </m:r>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808526" y="4898685"/>
                <a:ext cx="14554200" cy="3902415"/>
              </a:xfrm>
              <a:prstGeom prst="rect">
                <a:avLst/>
              </a:prstGeom>
              <a:blipFill>
                <a:blip r:embed="rId4"/>
                <a:stretch>
                  <a:fillRect l="-1508" b="-5781"/>
                </a:stretch>
              </a:blipFill>
            </p:spPr>
            <p:txBody>
              <a:bodyPr/>
              <a:lstStyle/>
              <a:p>
                <a:r>
                  <a:rPr lang="en-US">
                    <a:noFill/>
                  </a:rPr>
                  <a:t> </a:t>
                </a:r>
              </a:p>
            </p:txBody>
          </p:sp>
        </mc:Fallback>
      </mc:AlternateContent>
    </p:spTree>
    <p:extLst>
      <p:ext uri="{BB962C8B-B14F-4D97-AF65-F5344CB8AC3E}">
        <p14:creationId xmlns:p14="http://schemas.microsoft.com/office/powerpoint/2010/main" val="15991790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5" name="Group 2"/>
          <p:cNvGrpSpPr/>
          <p:nvPr/>
        </p:nvGrpSpPr>
        <p:grpSpPr>
          <a:xfrm>
            <a:off x="1525999" y="693190"/>
            <a:ext cx="15917348" cy="9117517"/>
            <a:chOff x="0" y="0"/>
            <a:chExt cx="3764577" cy="2156364"/>
          </a:xfrm>
        </p:grpSpPr>
        <p:sp>
          <p:nvSpPr>
            <p:cNvPr id="26" name="Freeform 3"/>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27"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5"/>
          <p:cNvGrpSpPr/>
          <p:nvPr/>
        </p:nvGrpSpPr>
        <p:grpSpPr>
          <a:xfrm>
            <a:off x="1525999" y="561269"/>
            <a:ext cx="15917348" cy="9164462"/>
            <a:chOff x="0" y="0"/>
            <a:chExt cx="3764577" cy="2167467"/>
          </a:xfrm>
        </p:grpSpPr>
        <p:sp>
          <p:nvSpPr>
            <p:cNvPr id="29" name="Freeform 6"/>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30"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8"/>
          <p:cNvSpPr/>
          <p:nvPr/>
        </p:nvSpPr>
        <p:spPr>
          <a:xfrm rot="-5400000">
            <a:off x="16362525" y="995060"/>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2" name="Freeform 9"/>
          <p:cNvSpPr/>
          <p:nvPr/>
        </p:nvSpPr>
        <p:spPr>
          <a:xfrm rot="-5400000">
            <a:off x="16362525" y="2238313"/>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3" name="Freeform 10"/>
          <p:cNvSpPr/>
          <p:nvPr/>
        </p:nvSpPr>
        <p:spPr>
          <a:xfrm rot="-5400000">
            <a:off x="16362525" y="348236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4" name="Freeform 11"/>
          <p:cNvSpPr/>
          <p:nvPr/>
        </p:nvSpPr>
        <p:spPr>
          <a:xfrm rot="-5400000">
            <a:off x="16362525" y="472642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5" name="Freeform 12"/>
          <p:cNvSpPr/>
          <p:nvPr/>
        </p:nvSpPr>
        <p:spPr>
          <a:xfrm rot="-5400000">
            <a:off x="16362525" y="7211502"/>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 xmlns:asvg="http://schemas.microsoft.com/office/drawing/2016/SVG/main" r:embed="rId3"/>
                </a:ext>
              </a:extLst>
            </a:blip>
            <a:stretch>
              <a:fillRect/>
            </a:stretch>
          </a:blipFill>
        </p:spPr>
      </p:sp>
      <p:sp>
        <p:nvSpPr>
          <p:cNvPr id="36" name="Freeform 13"/>
          <p:cNvSpPr/>
          <p:nvPr/>
        </p:nvSpPr>
        <p:spPr>
          <a:xfrm rot="-5400000">
            <a:off x="16362525" y="889101"/>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7" name="Freeform 14"/>
          <p:cNvSpPr/>
          <p:nvPr/>
        </p:nvSpPr>
        <p:spPr>
          <a:xfrm rot="-5400000">
            <a:off x="16362525" y="213694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8" name="Freeform 15"/>
          <p:cNvSpPr/>
          <p:nvPr/>
        </p:nvSpPr>
        <p:spPr>
          <a:xfrm rot="-5400000">
            <a:off x="16362525" y="338198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9" name="Freeform 16"/>
          <p:cNvSpPr/>
          <p:nvPr/>
        </p:nvSpPr>
        <p:spPr>
          <a:xfrm rot="-5400000">
            <a:off x="16362525" y="462604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40" name="Freeform 17"/>
          <p:cNvSpPr/>
          <p:nvPr/>
        </p:nvSpPr>
        <p:spPr>
          <a:xfrm rot="-5400000">
            <a:off x="16362525" y="7114157"/>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41" name="Group 18"/>
          <p:cNvGrpSpPr/>
          <p:nvPr/>
        </p:nvGrpSpPr>
        <p:grpSpPr>
          <a:xfrm>
            <a:off x="1185326" y="561269"/>
            <a:ext cx="15917348" cy="9164462"/>
            <a:chOff x="0" y="0"/>
            <a:chExt cx="3764577" cy="2167467"/>
          </a:xfrm>
        </p:grpSpPr>
        <p:sp>
          <p:nvSpPr>
            <p:cNvPr id="42" name="Freeform 19"/>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43" name="TextBox 2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4" name="Freeform 21"/>
          <p:cNvSpPr/>
          <p:nvPr/>
        </p:nvSpPr>
        <p:spPr>
          <a:xfrm>
            <a:off x="922637" y="1050653"/>
            <a:ext cx="736712" cy="8185694"/>
          </a:xfrm>
          <a:custGeom>
            <a:avLst/>
            <a:gdLst/>
            <a:ahLst/>
            <a:cxnLst/>
            <a:rect l="l" t="t" r="r" b="b"/>
            <a:pathLst>
              <a:path w="736712" h="8185694">
                <a:moveTo>
                  <a:pt x="0" y="0"/>
                </a:moveTo>
                <a:lnTo>
                  <a:pt x="736712" y="0"/>
                </a:lnTo>
                <a:lnTo>
                  <a:pt x="736712" y="8185694"/>
                </a:lnTo>
                <a:lnTo>
                  <a:pt x="0" y="8185694"/>
                </a:lnTo>
                <a:lnTo>
                  <a:pt x="0" y="0"/>
                </a:lnTo>
                <a:close/>
              </a:path>
            </a:pathLst>
          </a:custGeom>
          <a:blipFill>
            <a:blip r:embed="rId14"/>
            <a:stretch>
              <a:fillRect/>
            </a:stretch>
          </a:blipFill>
        </p:spPr>
      </p:sp>
      <p:sp>
        <p:nvSpPr>
          <p:cNvPr id="58" name="TextBox 57"/>
          <p:cNvSpPr txBox="1"/>
          <p:nvPr/>
        </p:nvSpPr>
        <p:spPr>
          <a:xfrm>
            <a:off x="1982686" y="994247"/>
            <a:ext cx="14147769" cy="1710853"/>
          </a:xfrm>
          <a:prstGeom prst="rect">
            <a:avLst/>
          </a:prstGeom>
          <a:noFill/>
        </p:spPr>
        <p:txBody>
          <a:bodyPr wrap="square" rtlCol="0">
            <a:spAutoFit/>
          </a:bodyPr>
          <a:lstStyle/>
          <a:p>
            <a:pPr algn="ctr">
              <a:lnSpc>
                <a:spcPct val="150000"/>
              </a:lnSpc>
            </a:pPr>
            <a:r>
              <a:rPr lang="vi-VN" sz="8000" b="1">
                <a:solidFill>
                  <a:srgbClr val="C00000"/>
                </a:solidFill>
                <a:cs typeface="Arial" panose="020B0604020202020204" pitchFamily="34" charset="0"/>
              </a:rPr>
              <a:t>CHƯƠNG IX. ĐẠO HÀM</a:t>
            </a:r>
            <a:endParaRPr lang="en-US" sz="80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2677541" y="3591461"/>
            <a:ext cx="13406940" cy="1323439"/>
          </a:xfrm>
          <a:prstGeom prst="rect">
            <a:avLst/>
          </a:prstGeom>
        </p:spPr>
        <p:txBody>
          <a:bodyPr wrap="none">
            <a:spAutoFit/>
          </a:bodyPr>
          <a:lstStyle/>
          <a:p>
            <a:pPr algn="ctr"/>
            <a:r>
              <a:rPr lang="pt-BR" sz="8000" b="1" dirty="0">
                <a:solidFill>
                  <a:srgbClr val="0070C0"/>
                </a:solidFill>
                <a:latin typeface="Arial" panose="020B0604020202020204" pitchFamily="34" charset="0"/>
                <a:ea typeface="Arial" panose="020B0604020202020204" pitchFamily="34" charset="0"/>
                <a:cs typeface="Arial" panose="020B0604020202020204" pitchFamily="34" charset="0"/>
              </a:rPr>
              <a:t>BÀI TẬP CUỐI </a:t>
            </a:r>
            <a:r>
              <a:rPr lang="pt-BR" sz="8000" b="1">
                <a:solidFill>
                  <a:srgbClr val="0070C0"/>
                </a:solidFill>
                <a:latin typeface="Arial" panose="020B0604020202020204" pitchFamily="34" charset="0"/>
                <a:ea typeface="Arial" panose="020B0604020202020204" pitchFamily="34" charset="0"/>
                <a:cs typeface="Arial" panose="020B0604020202020204" pitchFamily="34" charset="0"/>
              </a:rPr>
              <a:t>CHƯƠNG IX</a:t>
            </a:r>
            <a:endParaRPr lang="en-US" sz="8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5"/>
          <a:stretch>
            <a:fillRect/>
          </a:stretch>
        </p:blipFill>
        <p:spPr>
          <a:xfrm>
            <a:off x="6279548" y="6332266"/>
            <a:ext cx="5554043" cy="3380221"/>
          </a:xfrm>
          <a:prstGeom prst="rect">
            <a:avLst/>
          </a:prstGeom>
        </p:spPr>
      </p:pic>
    </p:spTree>
    <p:extLst>
      <p:ext uri="{BB962C8B-B14F-4D97-AF65-F5344CB8AC3E}">
        <p14:creationId xmlns:p14="http://schemas.microsoft.com/office/powerpoint/2010/main" val="3063803308"/>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p:cNvPicPr>
            <a:picLocks noChangeAspect="1"/>
          </p:cNvPicPr>
          <p:nvPr/>
        </p:nvPicPr>
        <p:blipFill>
          <a:blip r:embed="rId2"/>
          <a:stretch>
            <a:fillRect/>
          </a:stretch>
        </p:blipFill>
        <p:spPr>
          <a:xfrm>
            <a:off x="15543188" y="3789698"/>
            <a:ext cx="1702109" cy="127760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053945" y="952500"/>
                <a:ext cx="16180109" cy="1938992"/>
              </a:xfrm>
              <a:prstGeom prst="rect">
                <a:avLst/>
              </a:prstGeom>
              <a:noFill/>
            </p:spPr>
            <p:txBody>
              <a:bodyPr wrap="square" rtlCol="0">
                <a:spAutoFit/>
              </a:bodyPr>
              <a:lstStyle/>
              <a:p>
                <a:pPr lvl="0" algn="just">
                  <a:lnSpc>
                    <a:spcPct val="150000"/>
                  </a:lnSpc>
                </a:pPr>
                <a14:m>
                  <m:oMath xmlns:m="http://schemas.openxmlformats.org/officeDocument/2006/math">
                    <m:r>
                      <m:rPr>
                        <m:nor/>
                      </m:rPr>
                      <a:rPr lang="vi-VN" sz="4000" b="1" smtClean="0">
                        <a:solidFill>
                          <a:srgbClr val="4BACC6">
                            <a:lumMod val="75000"/>
                          </a:srgbClr>
                        </a:solidFill>
                        <a:cs typeface="Arial" panose="020B0604020202020204" pitchFamily="34" charset="0"/>
                      </a:rPr>
                      <m:t>B</m:t>
                    </m:r>
                    <m:r>
                      <m:rPr>
                        <m:nor/>
                      </m:rPr>
                      <a:rPr lang="vi-VN" sz="4000" b="1" smtClean="0">
                        <a:solidFill>
                          <a:srgbClr val="4BACC6">
                            <a:lumMod val="75000"/>
                          </a:srgbClr>
                        </a:solidFill>
                        <a:cs typeface="Arial" panose="020B0604020202020204" pitchFamily="34" charset="0"/>
                      </a:rPr>
                      <m:t>à</m:t>
                    </m:r>
                    <m:r>
                      <m:rPr>
                        <m:nor/>
                      </m:rPr>
                      <a:rPr lang="vi-VN" sz="4000" b="1" smtClean="0">
                        <a:solidFill>
                          <a:srgbClr val="4BACC6">
                            <a:lumMod val="75000"/>
                          </a:srgbClr>
                        </a:solidFill>
                        <a:cs typeface="Arial" panose="020B0604020202020204" pitchFamily="34" charset="0"/>
                      </a:rPr>
                      <m:t>i</m:t>
                    </m:r>
                    <m:r>
                      <m:rPr>
                        <m:nor/>
                      </m:rPr>
                      <a:rPr lang="vi-VN" sz="4000" b="1" smtClean="0">
                        <a:solidFill>
                          <a:srgbClr val="4BACC6">
                            <a:lumMod val="75000"/>
                          </a:srgbClr>
                        </a:solidFill>
                        <a:cs typeface="Arial" panose="020B0604020202020204" pitchFamily="34" charset="0"/>
                      </a:rPr>
                      <m:t> </m:t>
                    </m:r>
                    <m:r>
                      <m:rPr>
                        <m:nor/>
                      </m:rPr>
                      <a:rPr lang="en-US" sz="4000" b="1" smtClean="0">
                        <a:solidFill>
                          <a:srgbClr val="4BACC6">
                            <a:lumMod val="75000"/>
                          </a:srgbClr>
                        </a:solidFill>
                        <a:latin typeface="Arial" panose="020B0604020202020204" pitchFamily="34" charset="0"/>
                        <a:cs typeface="Arial" panose="020B0604020202020204" pitchFamily="34" charset="0"/>
                      </a:rPr>
                      <m:t>9.30</m:t>
                    </m:r>
                    <m:r>
                      <m:rPr>
                        <m:nor/>
                      </m:rPr>
                      <a:rPr lang="en-US" sz="4000" b="1" smtClean="0">
                        <a:solidFill>
                          <a:srgbClr val="4BACC6">
                            <a:lumMod val="75000"/>
                          </a:srgbClr>
                        </a:solidFill>
                        <a:cs typeface="Arial" panose="020B0604020202020204" pitchFamily="34" charset="0"/>
                      </a:rPr>
                      <m:t> </m:t>
                    </m:r>
                    <m:r>
                      <m:rPr>
                        <m:nor/>
                      </m:rPr>
                      <a:rPr lang="vi-VN" sz="4000" b="1" smtClean="0">
                        <a:solidFill>
                          <a:srgbClr val="4BACC6">
                            <a:lumMod val="75000"/>
                          </a:srgbClr>
                        </a:solidFill>
                        <a:cs typeface="Arial" panose="020B0604020202020204" pitchFamily="34" charset="0"/>
                      </a:rPr>
                      <m:t>(</m:t>
                    </m:r>
                    <m:r>
                      <m:rPr>
                        <m:nor/>
                      </m:rPr>
                      <a:rPr lang="vi-VN" sz="4000" b="1" smtClean="0">
                        <a:solidFill>
                          <a:srgbClr val="4BACC6">
                            <a:lumMod val="75000"/>
                          </a:srgbClr>
                        </a:solidFill>
                        <a:cs typeface="Arial" panose="020B0604020202020204" pitchFamily="34" charset="0"/>
                      </a:rPr>
                      <m:t>SGK</m:t>
                    </m:r>
                    <m:r>
                      <m:rPr>
                        <m:nor/>
                      </m:rPr>
                      <a:rPr lang="vi-VN" sz="4000" b="1" smtClean="0">
                        <a:solidFill>
                          <a:srgbClr val="4BACC6">
                            <a:lumMod val="75000"/>
                          </a:srgbClr>
                        </a:solidFill>
                        <a:cs typeface="Arial" panose="020B0604020202020204" pitchFamily="34" charset="0"/>
                      </a:rPr>
                      <m:t> − </m:t>
                    </m:r>
                    <m:r>
                      <m:rPr>
                        <m:nor/>
                      </m:rPr>
                      <a:rPr lang="vi-VN" sz="4000" b="1" smtClean="0">
                        <a:solidFill>
                          <a:srgbClr val="4BACC6">
                            <a:lumMod val="75000"/>
                          </a:srgbClr>
                        </a:solidFill>
                        <a:cs typeface="Arial" panose="020B0604020202020204" pitchFamily="34" charset="0"/>
                      </a:rPr>
                      <m:t>tr</m:t>
                    </m:r>
                    <m:r>
                      <m:rPr>
                        <m:nor/>
                      </m:rPr>
                      <a:rPr lang="vi-VN" sz="4000" b="1" smtClean="0">
                        <a:solidFill>
                          <a:srgbClr val="4BACC6">
                            <a:lumMod val="75000"/>
                          </a:srgbClr>
                        </a:solidFill>
                        <a:cs typeface="Arial" panose="020B0604020202020204" pitchFamily="34" charset="0"/>
                      </a:rPr>
                      <m:t>.</m:t>
                    </m:r>
                    <m:r>
                      <m:rPr>
                        <m:nor/>
                      </m:rPr>
                      <a:rPr lang="en-US" sz="4000" b="1" smtClean="0">
                        <a:solidFill>
                          <a:srgbClr val="4BACC6">
                            <a:lumMod val="75000"/>
                          </a:srgbClr>
                        </a:solidFill>
                        <a:latin typeface="Arial" panose="020B0604020202020204" pitchFamily="34" charset="0"/>
                        <a:cs typeface="Arial" panose="020B0604020202020204" pitchFamily="34" charset="0"/>
                      </a:rPr>
                      <m:t>98</m:t>
                    </m:r>
                    <m:r>
                      <m:rPr>
                        <m:nor/>
                      </m:rPr>
                      <a:rPr lang="vi-VN" sz="4000" b="1" smtClean="0">
                        <a:solidFill>
                          <a:srgbClr val="4BACC6">
                            <a:lumMod val="75000"/>
                          </a:srgbClr>
                        </a:solidFill>
                        <a:cs typeface="Arial" panose="020B0604020202020204" pitchFamily="34" charset="0"/>
                      </a:rPr>
                      <m:t>)</m:t>
                    </m:r>
                  </m:oMath>
                </a14:m>
                <a:r>
                  <a:rPr lang="en-US" sz="4000" smtClean="0">
                    <a:solidFill>
                      <a:srgbClr val="000000"/>
                    </a:solidFill>
                    <a:cs typeface="Arial" panose="020B0604020202020204" pitchFamily="34" charset="0"/>
                  </a:rPr>
                  <a:t> </a:t>
                </a:r>
                <a:r>
                  <a:rPr lang="vi-VN" sz="4000" smtClean="0">
                    <a:solidFill>
                      <a:srgbClr val="000000"/>
                    </a:solidFill>
                    <a:cs typeface="Arial" panose="020B0604020202020204" pitchFamily="34" charset="0"/>
                  </a:rPr>
                  <a:t>Viết </a:t>
                </a:r>
                <a:r>
                  <a:rPr lang="vi-VN" sz="4000">
                    <a:solidFill>
                      <a:srgbClr val="000000"/>
                    </a:solidFill>
                    <a:cs typeface="Arial" panose="020B0604020202020204" pitchFamily="34" charset="0"/>
                  </a:rPr>
                  <a:t>phương trình tiếp tuyến của đồ thị hàm số </a:t>
                </a:r>
                <a14:m>
                  <m:oMath xmlns:m="http://schemas.openxmlformats.org/officeDocument/2006/math">
                    <m:r>
                      <a:rPr lang="vi-VN" sz="4000" i="1" smtClean="0">
                        <a:solidFill>
                          <a:srgbClr val="000000"/>
                        </a:solidFill>
                        <a:latin typeface="Cambria Math" panose="02040503050406030204" pitchFamily="18" charset="0"/>
                        <a:cs typeface="Arial" panose="020B0604020202020204" pitchFamily="34" charset="0"/>
                      </a:rPr>
                      <m:t>𝑦</m:t>
                    </m:r>
                    <m:r>
                      <a:rPr lang="vi-VN" sz="4000" i="1" smtClean="0">
                        <a:solidFill>
                          <a:srgbClr val="000000"/>
                        </a:solidFill>
                        <a:latin typeface="Cambria Math" panose="02040503050406030204" pitchFamily="18" charset="0"/>
                        <a:cs typeface="Arial" panose="020B0604020202020204" pitchFamily="34" charset="0"/>
                      </a:rPr>
                      <m:t>=</m:t>
                    </m:r>
                    <m:sSup>
                      <m:sSupPr>
                        <m:ctrlPr>
                          <a:rPr lang="vi-VN" sz="4000" i="1" smtClean="0">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𝑥</m:t>
                        </m:r>
                      </m:e>
                      <m:sup>
                        <m:r>
                          <a:rPr lang="en-US" sz="4000" b="0" i="1" smtClean="0">
                            <a:solidFill>
                              <a:srgbClr val="000000"/>
                            </a:solidFill>
                            <a:latin typeface="Cambria Math" panose="02040503050406030204" pitchFamily="18" charset="0"/>
                            <a:cs typeface="Arial" panose="020B0604020202020204" pitchFamily="34" charset="0"/>
                          </a:rPr>
                          <m:t>3</m:t>
                        </m:r>
                      </m:sup>
                    </m:sSup>
                    <m:r>
                      <a:rPr lang="vi-VN" sz="4000" i="1" smtClean="0">
                        <a:solidFill>
                          <a:srgbClr val="000000"/>
                        </a:solidFill>
                        <a:latin typeface="Cambria Math" panose="02040503050406030204" pitchFamily="18" charset="0"/>
                        <a:cs typeface="Arial" panose="020B0604020202020204" pitchFamily="34" charset="0"/>
                      </a:rPr>
                      <m:t>+3</m:t>
                    </m:r>
                    <m:sSup>
                      <m:sSupPr>
                        <m:ctrlPr>
                          <a:rPr lang="vi-VN" sz="4000" i="1">
                            <a:solidFill>
                              <a:srgbClr val="000000"/>
                            </a:solidFill>
                            <a:latin typeface="Cambria Math" panose="02040503050406030204" pitchFamily="18" charset="0"/>
                            <a:cs typeface="Arial" panose="020B0604020202020204" pitchFamily="34" charset="0"/>
                          </a:rPr>
                        </m:ctrlPr>
                      </m:sSupPr>
                      <m:e>
                        <m:r>
                          <a:rPr lang="en-US" sz="4000" i="1">
                            <a:solidFill>
                              <a:srgbClr val="000000"/>
                            </a:solidFill>
                            <a:latin typeface="Cambria Math" panose="02040503050406030204" pitchFamily="18" charset="0"/>
                            <a:cs typeface="Arial" panose="020B0604020202020204" pitchFamily="34" charset="0"/>
                          </a:rPr>
                          <m:t>𝑥</m:t>
                        </m:r>
                      </m:e>
                      <m:sup>
                        <m:r>
                          <a:rPr lang="en-US" sz="4000" b="0" i="1" smtClean="0">
                            <a:solidFill>
                              <a:srgbClr val="000000"/>
                            </a:solidFill>
                            <a:latin typeface="Cambria Math" panose="02040503050406030204" pitchFamily="18" charset="0"/>
                            <a:cs typeface="Arial" panose="020B0604020202020204" pitchFamily="34" charset="0"/>
                          </a:rPr>
                          <m:t>2</m:t>
                        </m:r>
                      </m:sup>
                    </m:sSup>
                    <m:r>
                      <a:rPr lang="vi-VN" sz="4000" i="1" smtClean="0">
                        <a:solidFill>
                          <a:srgbClr val="000000"/>
                        </a:solidFill>
                        <a:latin typeface="Cambria Math" panose="02040503050406030204" pitchFamily="18" charset="0"/>
                        <a:cs typeface="Arial" panose="020B0604020202020204" pitchFamily="34" charset="0"/>
                      </a:rPr>
                      <m:t> </m:t>
                    </m:r>
                    <m:r>
                      <a:rPr lang="en-US" sz="4000" b="0" i="1" smtClean="0">
                        <a:solidFill>
                          <a:srgbClr val="000000"/>
                        </a:solidFill>
                        <a:latin typeface="Cambria Math" panose="02040503050406030204" pitchFamily="18" charset="0"/>
                        <a:cs typeface="Arial" panose="020B0604020202020204" pitchFamily="34" charset="0"/>
                      </a:rPr>
                      <m:t>−</m:t>
                    </m:r>
                    <m:r>
                      <a:rPr lang="vi-VN" sz="4000" i="1" smtClean="0">
                        <a:solidFill>
                          <a:srgbClr val="000000"/>
                        </a:solidFill>
                        <a:latin typeface="Cambria Math" panose="02040503050406030204" pitchFamily="18" charset="0"/>
                        <a:cs typeface="Arial" panose="020B0604020202020204" pitchFamily="34" charset="0"/>
                      </a:rPr>
                      <m:t>1</m:t>
                    </m:r>
                  </m:oMath>
                </a14:m>
                <a:r>
                  <a:rPr lang="vi-VN" sz="4000">
                    <a:solidFill>
                      <a:srgbClr val="000000"/>
                    </a:solidFill>
                    <a:cs typeface="Arial" panose="020B0604020202020204" pitchFamily="34" charset="0"/>
                  </a:rPr>
                  <a:t> tại điểm có hoành độ bằng </a:t>
                </a:r>
                <a14:m>
                  <m:oMath xmlns:m="http://schemas.openxmlformats.org/officeDocument/2006/math">
                    <m:r>
                      <a:rPr lang="vi-VN" sz="4000" i="1">
                        <a:solidFill>
                          <a:srgbClr val="000000"/>
                        </a:solidFill>
                        <a:latin typeface="Cambria Math" panose="02040503050406030204" pitchFamily="18" charset="0"/>
                        <a:cs typeface="Arial" panose="020B0604020202020204" pitchFamily="34" charset="0"/>
                      </a:rPr>
                      <m:t>1</m:t>
                    </m:r>
                  </m:oMath>
                </a14:m>
                <a:r>
                  <a:rPr lang="vi-VN" sz="4000" smtClean="0">
                    <a:solidFill>
                      <a:srgbClr val="000000"/>
                    </a:solidFill>
                    <a:cs typeface="Arial" panose="020B0604020202020204" pitchFamily="34" charset="0"/>
                  </a:rPr>
                  <a:t>.</a:t>
                </a:r>
                <a:endParaRPr lang="vi-VN" sz="4000">
                  <a:solidFill>
                    <a:srgbClr val="000000"/>
                  </a:solidFill>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53945" y="952500"/>
                <a:ext cx="16180109" cy="1938992"/>
              </a:xfrm>
              <a:prstGeom prst="rect">
                <a:avLst/>
              </a:prstGeom>
              <a:blipFill>
                <a:blip r:embed="rId3"/>
                <a:stretch>
                  <a:fillRect r="-1319" b="-6918"/>
                </a:stretch>
              </a:blipFill>
            </p:spPr>
            <p:txBody>
              <a:bodyPr/>
              <a:lstStyle/>
              <a:p>
                <a:r>
                  <a:rPr lang="en-US">
                    <a:noFill/>
                  </a:rPr>
                  <a:t> </a:t>
                </a:r>
              </a:p>
            </p:txBody>
          </p:sp>
        </mc:Fallback>
      </mc:AlternateContent>
      <p:sp>
        <p:nvSpPr>
          <p:cNvPr id="10" name="TextBox 9"/>
          <p:cNvSpPr txBox="1"/>
          <p:nvPr/>
        </p:nvSpPr>
        <p:spPr>
          <a:xfrm>
            <a:off x="8381999" y="3521214"/>
            <a:ext cx="1524000" cy="707886"/>
          </a:xfrm>
          <a:prstGeom prst="rect">
            <a:avLst/>
          </a:prstGeom>
          <a:noFill/>
        </p:spPr>
        <p:txBody>
          <a:bodyPr wrap="square" rtlCol="0">
            <a:spAutoFit/>
          </a:bodyPr>
          <a:lstStyle/>
          <a:p>
            <a:pPr algn="ctr"/>
            <a:r>
              <a:rPr lang="vi-VN" sz="4000" b="1" u="sng" dirty="0"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053945" y="4897941"/>
                <a:ext cx="16400852" cy="4247317"/>
              </a:xfrm>
              <a:prstGeom prst="rect">
                <a:avLst/>
              </a:prstGeom>
            </p:spPr>
            <p:txBody>
              <a:bodyPr wrap="square">
                <a:spAutoFit/>
              </a:bodyPr>
              <a:lstStyle/>
              <a:p>
                <a:pPr>
                  <a:lnSpc>
                    <a:spcPct val="150000"/>
                  </a:lnSpc>
                  <a:spcBef>
                    <a:spcPts val="600"/>
                  </a:spcBef>
                  <a:spcAft>
                    <a:spcPts val="600"/>
                  </a:spcAft>
                </a:pPr>
                <a:r>
                  <a:rPr lang="en-US" sz="4000">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+6</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4000" smtClean="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600"/>
                  </a:spcAft>
                </a:pPr>
                <a:r>
                  <a:rPr lang="en-US" sz="4000" smtClean="0">
                    <a:effectLst/>
                    <a:latin typeface="Arial" panose="020B0604020202020204" pitchFamily="34" charset="0"/>
                    <a:ea typeface="Calibri" panose="020F0502020204030204" pitchFamily="34" charset="0"/>
                    <a:cs typeface="Arial" panose="020B0604020202020204" pitchFamily="34" charset="0"/>
                  </a:rPr>
                  <a:t>Do </a:t>
                </a:r>
                <a:r>
                  <a:rPr lang="en-US" sz="4000">
                    <a:effectLst/>
                    <a:latin typeface="Arial" panose="020B0604020202020204" pitchFamily="34" charset="0"/>
                    <a:ea typeface="Calibri" panose="020F0502020204030204" pitchFamily="34" charset="0"/>
                    <a:cs typeface="Arial" panose="020B0604020202020204" pitchFamily="34" charset="0"/>
                  </a:rPr>
                  <a:t>hệ số góc của tiếp tuyến là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𝑘</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(1)=9</m:t>
                    </m:r>
                  </m:oMath>
                </a14:m>
                <a:r>
                  <a:rPr lang="en-US" sz="4000">
                    <a:effectLst/>
                    <a:latin typeface="Arial" panose="020B0604020202020204" pitchFamily="34" charset="0"/>
                    <a:ea typeface="Calibri" panose="020F0502020204030204" pitchFamily="34" charset="0"/>
                    <a:cs typeface="Arial" panose="020B0604020202020204" pitchFamily="34" charset="0"/>
                  </a:rPr>
                  <a:t>.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4000" smtClean="0">
                    <a:effectLst/>
                    <a:latin typeface="Arial" panose="020B0604020202020204" pitchFamily="34" charset="0"/>
                    <a:ea typeface="Calibri" panose="020F0502020204030204" pitchFamily="34" charset="0"/>
                    <a:cs typeface="Arial" panose="020B0604020202020204" pitchFamily="34" charset="0"/>
                  </a:rPr>
                  <a:t>Ngoài </a:t>
                </a:r>
                <a:r>
                  <a:rPr lang="en-US" sz="4000">
                    <a:effectLst/>
                    <a:latin typeface="Arial" panose="020B0604020202020204" pitchFamily="34" charset="0"/>
                    <a:ea typeface="Calibri" panose="020F0502020204030204" pitchFamily="34" charset="0"/>
                    <a:cs typeface="Arial" panose="020B0604020202020204" pitchFamily="34" charset="0"/>
                  </a:rPr>
                  <a:t>ra, ta có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𝑓</m:t>
                    </m:r>
                    <m:r>
                      <a:rPr lang="en-US" sz="4000">
                        <a:effectLst/>
                        <a:latin typeface="Cambria Math" panose="02040503050406030204" pitchFamily="18" charset="0"/>
                        <a:ea typeface="Calibri" panose="020F0502020204030204" pitchFamily="34" charset="0"/>
                        <a:cs typeface="Times New Roman" panose="02020603050405020304" pitchFamily="18" charset="0"/>
                      </a:rPr>
                      <m:t>(1)=3</m:t>
                    </m:r>
                  </m:oMath>
                </a14:m>
                <a:r>
                  <a:rPr lang="en-US" sz="4000">
                    <a:effectLst/>
                    <a:latin typeface="Arial" panose="020B0604020202020204" pitchFamily="34" charset="0"/>
                    <a:ea typeface="Calibri" panose="020F0502020204030204" pitchFamily="34" charset="0"/>
                    <a:cs typeface="Arial" panose="020B0604020202020204" pitchFamily="34" charset="0"/>
                  </a:rPr>
                  <a:t> nên phương trình tiếp tuyến cần tìm </a:t>
                </a:r>
                <a:r>
                  <a:rPr lang="en-US" sz="4000" smtClean="0">
                    <a:effectLst/>
                    <a:latin typeface="Arial" panose="020B0604020202020204" pitchFamily="34" charset="0"/>
                    <a:ea typeface="Calibri" panose="020F0502020204030204" pitchFamily="34" charset="0"/>
                    <a:cs typeface="Arial" panose="020B0604020202020204" pitchFamily="34" charset="0"/>
                  </a:rPr>
                  <a:t>là</a:t>
                </a:r>
              </a:p>
              <a:p>
                <a:pPr algn="ctr">
                  <a:lnSpc>
                    <a:spcPct val="150000"/>
                  </a:lnSpc>
                  <a:spcBef>
                    <a:spcPts val="600"/>
                  </a:spcBef>
                  <a:spcAft>
                    <a:spcPts val="600"/>
                  </a:spcAft>
                </a:pPr>
                <a:r>
                  <a:rPr lang="en-US" sz="40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3=9(</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400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a:effectLst/>
                        <a:latin typeface="Cambria Math" panose="02040503050406030204" pitchFamily="18" charset="0"/>
                        <a:ea typeface="Calibri" panose="020F0502020204030204" pitchFamily="34" charset="0"/>
                        <a:cs typeface="Times New Roman" panose="02020603050405020304" pitchFamily="18" charset="0"/>
                      </a:rPr>
                      <m:t>=9</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6</m:t>
                    </m:r>
                  </m:oMath>
                </a14:m>
                <a:r>
                  <a:rPr lang="en-US" sz="4000" smtClean="0">
                    <a:effectLst/>
                    <a:latin typeface="Arial" panose="020B0604020202020204" pitchFamily="34" charset="0"/>
                    <a:ea typeface="Calibri" panose="020F050202020403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53945" y="4897941"/>
                <a:ext cx="16400852" cy="4247317"/>
              </a:xfrm>
              <a:prstGeom prst="rect">
                <a:avLst/>
              </a:prstGeom>
              <a:blipFill>
                <a:blip r:embed="rId4"/>
                <a:stretch>
                  <a:fillRect l="-1338" b="-2582"/>
                </a:stretch>
              </a:blipFill>
            </p:spPr>
            <p:txBody>
              <a:bodyPr/>
              <a:lstStyle/>
              <a:p>
                <a:r>
                  <a:rPr lang="en-US">
                    <a:noFill/>
                  </a:rPr>
                  <a:t> </a:t>
                </a:r>
              </a:p>
            </p:txBody>
          </p:sp>
        </mc:Fallback>
      </mc:AlternateContent>
    </p:spTree>
    <p:extLst>
      <p:ext uri="{BB962C8B-B14F-4D97-AF65-F5344CB8AC3E}">
        <p14:creationId xmlns:p14="http://schemas.microsoft.com/office/powerpoint/2010/main" val="30216640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down)">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wipe(up)">
                                      <p:cBhvr>
                                        <p:cTn id="29" dur="500"/>
                                        <p:tgtEl>
                                          <p:spTgt spid="8">
                                            <p:txEl>
                                              <p:pRg st="2" end="2"/>
                                            </p:txEl>
                                          </p:spTgt>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wipe(up)">
                                      <p:cBhvr>
                                        <p:cTn id="3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152400" y="114300"/>
            <a:ext cx="17983200" cy="10058400"/>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3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5"/>
          <p:cNvPicPr>
            <a:picLocks noChangeAspect="1"/>
          </p:cNvPicPr>
          <p:nvPr/>
        </p:nvPicPr>
        <p:blipFill>
          <a:blip r:embed="rId2"/>
          <a:stretch>
            <a:fillRect/>
          </a:stretch>
        </p:blipFill>
        <p:spPr>
          <a:xfrm>
            <a:off x="15923208" y="9105900"/>
            <a:ext cx="2103342" cy="914400"/>
          </a:xfrm>
          <a:prstGeom prst="rect">
            <a:avLst/>
          </a:prstGeom>
        </p:spPr>
      </p:pic>
      <p:sp>
        <p:nvSpPr>
          <p:cNvPr id="15" name="TextBox 14"/>
          <p:cNvSpPr txBox="1"/>
          <p:nvPr/>
        </p:nvSpPr>
        <p:spPr>
          <a:xfrm>
            <a:off x="8360325" y="2699147"/>
            <a:ext cx="1524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337650" y="3115230"/>
                <a:ext cx="17797950" cy="7078669"/>
              </a:xfrm>
              <a:prstGeom prst="rect">
                <a:avLst/>
              </a:prstGeom>
            </p:spPr>
            <p:txBody>
              <a:bodyPr wrap="square">
                <a:spAutoFit/>
              </a:bodyPr>
              <a:lstStyle/>
              <a:p>
                <a:pPr lvl="0" algn="just">
                  <a:lnSpc>
                    <a:spcPct val="150000"/>
                  </a:lnSpc>
                  <a:defRPr/>
                </a:pPr>
                <a:r>
                  <a:rPr lang="en-US" sz="3400">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sSup>
                      <m:sSupPr>
                        <m:ctrlPr>
                          <a:rPr lang="en-US" sz="3400" i="1">
                            <a:effectLst/>
                            <a:latin typeface="Cambria Math" panose="02040503050406030204" pitchFamily="18" charset="0"/>
                            <a:cs typeface="Times New Roman" panose="02020603050405020304" pitchFamily="18" charset="0"/>
                          </a:rPr>
                        </m:ctrlPr>
                      </m:sSupPr>
                      <m:e>
                        <m:r>
                          <a:rPr lang="en-US" sz="34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4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effectLst/>
                            <a:latin typeface="Cambria Math" panose="02040503050406030204" pitchFamily="18" charset="0"/>
                            <a:cs typeface="Times New Roman" panose="02020603050405020304" pitchFamily="18" charset="0"/>
                          </a:rPr>
                        </m:ctrlPr>
                      </m:fPr>
                      <m:num>
                        <m:r>
                          <a:rPr lang="en-US" sz="3400" i="1">
                            <a:effectLst/>
                            <a:latin typeface="Cambria Math" panose="02040503050406030204" pitchFamily="18" charset="0"/>
                            <a:ea typeface="Calibri" panose="020F0502020204030204" pitchFamily="34" charset="0"/>
                            <a:cs typeface="Times New Roman" panose="02020603050405020304" pitchFamily="18" charset="0"/>
                          </a:rPr>
                          <m:t>𝑎</m:t>
                        </m:r>
                      </m:num>
                      <m:den>
                        <m:sSup>
                          <m:sSupPr>
                            <m:ctrlPr>
                              <a:rPr lang="en-US" sz="3400" i="1">
                                <a:effectLst/>
                                <a:latin typeface="Cambria Math" panose="02040503050406030204" pitchFamily="18" charset="0"/>
                                <a:cs typeface="Times New Roman" panose="02020603050405020304" pitchFamily="18" charset="0"/>
                              </a:rPr>
                            </m:ctrlPr>
                          </m:sSupPr>
                          <m:e>
                            <m:r>
                              <a:rPr lang="en-US" sz="34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400">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3400">
                    <a:effectLst/>
                    <a:latin typeface="Arial" panose="020B0604020202020204" pitchFamily="34" charset="0"/>
                    <a:ea typeface="Calibri" panose="020F0502020204030204" pitchFamily="34" charset="0"/>
                    <a:cs typeface="Arial" panose="020B0604020202020204" pitchFamily="34" charset="0"/>
                  </a:rPr>
                  <a:t>. </a:t>
                </a:r>
                <a:r>
                  <a:rPr lang="en-US" sz="3400" smtClean="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𝑀</m:t>
                    </m:r>
                    <m:d>
                      <m:dPr>
                        <m:ctrlPr>
                          <a:rPr lang="en-US" sz="3400" i="1">
                            <a:effectLst/>
                            <a:latin typeface="Cambria Math" panose="02040503050406030204" pitchFamily="18" charset="0"/>
                            <a:cs typeface="Times New Roman" panose="02020603050405020304" pitchFamily="18" charset="0"/>
                          </a:rPr>
                        </m:ctrlPr>
                      </m:dPr>
                      <m:e>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effectLst/>
                                <a:latin typeface="Cambria Math" panose="02040503050406030204" pitchFamily="18" charset="0"/>
                                <a:cs typeface="Times New Roman" panose="02020603050405020304" pitchFamily="18" charset="0"/>
                              </a:rPr>
                            </m:ctrlPr>
                          </m:fPr>
                          <m:num>
                            <m:r>
                              <a:rPr lang="en-US" sz="3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den>
                        </m:f>
                      </m:e>
                    </m:d>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34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400">
                    <a:effectLst/>
                    <a:latin typeface="Arial" panose="020B0604020202020204" pitchFamily="34" charset="0"/>
                    <a:ea typeface="Calibri" panose="020F0502020204030204" pitchFamily="34" charset="0"/>
                    <a:cs typeface="Arial" panose="020B0604020202020204" pitchFamily="34" charset="0"/>
                  </a:rPr>
                  <a:t> là một điểm bất kì trên hypebol</a:t>
                </a:r>
                <a:r>
                  <a:rPr lang="en-US" sz="3400" smtClean="0">
                    <a:effectLst/>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defRPr/>
                </a:pPr>
                <a:r>
                  <a:rPr lang="en-US" sz="3400" smtClean="0">
                    <a:effectLst/>
                    <a:latin typeface="Arial" panose="020B0604020202020204" pitchFamily="34" charset="0"/>
                    <a:ea typeface="Calibri" panose="020F0502020204030204" pitchFamily="34" charset="0"/>
                    <a:cs typeface="Arial" panose="020B0604020202020204" pitchFamily="34" charset="0"/>
                  </a:rPr>
                  <a:t>Phương </a:t>
                </a:r>
                <a:r>
                  <a:rPr lang="en-US" sz="3400">
                    <a:effectLst/>
                    <a:latin typeface="Arial" panose="020B0604020202020204" pitchFamily="34" charset="0"/>
                    <a:ea typeface="Calibri" panose="020F0502020204030204" pitchFamily="34" charset="0"/>
                    <a:cs typeface="Arial" panose="020B0604020202020204" pitchFamily="34" charset="0"/>
                  </a:rPr>
                  <a:t>trình tiếp tuyến của hypebol tại điểm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3400">
                    <a:effectLst/>
                    <a:latin typeface="Arial" panose="020B0604020202020204" pitchFamily="34" charset="0"/>
                    <a:ea typeface="Calibri" panose="020F0502020204030204" pitchFamily="34" charset="0"/>
                    <a:cs typeface="Arial" panose="020B0604020202020204" pitchFamily="34" charset="0"/>
                  </a:rPr>
                  <a:t> là </a:t>
                </a:r>
                <a:endParaRPr lang="en-US" sz="3400" smtClean="0">
                  <a:effectLst/>
                  <a:latin typeface="Arial" panose="020B0604020202020204" pitchFamily="34" charset="0"/>
                  <a:ea typeface="Calibri" panose="020F0502020204030204" pitchFamily="34" charset="0"/>
                  <a:cs typeface="Arial" panose="020B0604020202020204" pitchFamily="34" charset="0"/>
                </a:endParaRPr>
              </a:p>
              <a:p>
                <a:pPr lvl="0" algn="ctr">
                  <a:lnSpc>
                    <a:spcPct val="150000"/>
                  </a:lnSpc>
                  <a:defRPr/>
                </a:pP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effectLst/>
                            <a:latin typeface="Cambria Math" panose="02040503050406030204" pitchFamily="18" charset="0"/>
                            <a:cs typeface="Times New Roman" panose="02020603050405020304" pitchFamily="18" charset="0"/>
                          </a:rPr>
                        </m:ctrlPr>
                      </m:fPr>
                      <m:num>
                        <m:r>
                          <a:rPr lang="en-US" sz="3400" i="1">
                            <a:effectLst/>
                            <a:latin typeface="Cambria Math" panose="02040503050406030204" pitchFamily="18" charset="0"/>
                            <a:ea typeface="Calibri" panose="020F0502020204030204" pitchFamily="34" charset="0"/>
                            <a:cs typeface="Times New Roman" panose="02020603050405020304" pitchFamily="18" charset="0"/>
                          </a:rPr>
                          <m:t>𝑎</m:t>
                        </m:r>
                      </m:num>
                      <m:den>
                        <m:sSup>
                          <m:sSupPr>
                            <m:ctrlPr>
                              <a:rPr lang="en-US" sz="3400" i="1">
                                <a:effectLst/>
                                <a:latin typeface="Cambria Math" panose="02040503050406030204" pitchFamily="18" charset="0"/>
                                <a:cs typeface="Times New Roman" panose="02020603050405020304" pitchFamily="18" charset="0"/>
                              </a:rPr>
                            </m:ctrlPr>
                          </m:sSupPr>
                          <m:e>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3400">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400" i="1">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effectLst/>
                            <a:latin typeface="Cambria Math" panose="02040503050406030204" pitchFamily="18" charset="0"/>
                            <a:cs typeface="Times New Roman" panose="02020603050405020304" pitchFamily="18" charset="0"/>
                          </a:rPr>
                        </m:ctrlPr>
                      </m:fPr>
                      <m:num>
                        <m:r>
                          <a:rPr lang="en-US" sz="3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den>
                    </m:f>
                  </m:oMath>
                </a14:m>
                <a:r>
                  <a:rPr lang="en-US" sz="3400">
                    <a:effectLst/>
                    <a:latin typeface="Arial" panose="020B0604020202020204" pitchFamily="34" charset="0"/>
                    <a:ea typeface="Calibri" panose="020F0502020204030204" pitchFamily="34" charset="0"/>
                    <a:cs typeface="Arial" panose="020B0604020202020204" pitchFamily="34" charset="0"/>
                  </a:rPr>
                  <a:t> hay là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effectLst/>
                            <a:latin typeface="Cambria Math" panose="02040503050406030204" pitchFamily="18" charset="0"/>
                            <a:cs typeface="Times New Roman" panose="02020603050405020304" pitchFamily="18" charset="0"/>
                          </a:rPr>
                        </m:ctrlPr>
                      </m:fPr>
                      <m:num>
                        <m:r>
                          <a:rPr lang="en-US" sz="3400" i="1">
                            <a:effectLst/>
                            <a:latin typeface="Cambria Math" panose="02040503050406030204" pitchFamily="18" charset="0"/>
                            <a:ea typeface="Calibri" panose="020F0502020204030204" pitchFamily="34" charset="0"/>
                            <a:cs typeface="Times New Roman" panose="02020603050405020304" pitchFamily="18" charset="0"/>
                          </a:rPr>
                          <m:t>𝑎</m:t>
                        </m:r>
                      </m:num>
                      <m:den>
                        <m:sSup>
                          <m:sSupPr>
                            <m:ctrlPr>
                              <a:rPr lang="en-US" sz="3400" i="1">
                                <a:effectLst/>
                                <a:latin typeface="Cambria Math" panose="02040503050406030204" pitchFamily="18" charset="0"/>
                                <a:cs typeface="Times New Roman" panose="02020603050405020304" pitchFamily="18" charset="0"/>
                              </a:rPr>
                            </m:ctrlPr>
                          </m:sSupPr>
                          <m:e>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3400">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34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effectLst/>
                            <a:latin typeface="Cambria Math" panose="02040503050406030204" pitchFamily="18" charset="0"/>
                            <a:cs typeface="Times New Roman" panose="02020603050405020304" pitchFamily="18" charset="0"/>
                          </a:rPr>
                        </m:ctrlPr>
                      </m:fPr>
                      <m:num>
                        <m:r>
                          <a:rPr lang="en-US" sz="3400">
                            <a:effectLst/>
                            <a:latin typeface="Cambria Math" panose="02040503050406030204" pitchFamily="18" charset="0"/>
                            <a:ea typeface="Calibri" panose="020F0502020204030204" pitchFamily="34" charset="0"/>
                            <a:cs typeface="Times New Roman" panose="02020603050405020304" pitchFamily="18" charset="0"/>
                          </a:rPr>
                          <m:t>2</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den>
                    </m:f>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𝑑</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400">
                    <a:effectLst/>
                    <a:latin typeface="Arial" panose="020B0604020202020204" pitchFamily="34" charset="0"/>
                    <a:ea typeface="Calibri" panose="020F0502020204030204" pitchFamily="34" charset="0"/>
                    <a:cs typeface="Arial" panose="020B0604020202020204" pitchFamily="34" charset="0"/>
                  </a:rPr>
                  <a:t>.</a:t>
                </a:r>
                <a:endParaRPr lang="en-US" sz="3400" smtClean="0">
                  <a:effectLst/>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en-US" sz="3400" smtClean="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400">
                    <a:effectLst/>
                    <a:latin typeface="Arial" panose="020B0604020202020204" pitchFamily="34" charset="0"/>
                    <a:ea typeface="Calibri" panose="020F0502020204030204" pitchFamily="34" charset="0"/>
                    <a:cs typeface="Arial" panose="020B0604020202020204" pitchFamily="34" charset="0"/>
                  </a:rPr>
                  <a:t> là giao điểm của </a:t>
                </a:r>
                <a14:m>
                  <m:oMath xmlns:m="http://schemas.openxmlformats.org/officeDocument/2006/math">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𝑑</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400">
                    <a:effectLst/>
                    <a:latin typeface="Arial" panose="020B0604020202020204" pitchFamily="34" charset="0"/>
                    <a:ea typeface="Calibri" panose="020F0502020204030204" pitchFamily="34" charset="0"/>
                    <a:cs typeface="Arial" panose="020B0604020202020204" pitchFamily="34" charset="0"/>
                  </a:rPr>
                  <a:t> với trục hoành, khi đó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𝐴</m:t>
                    </m:r>
                    <m:r>
                      <a:rPr lang="en-US" sz="3400">
                        <a:effectLst/>
                        <a:latin typeface="Cambria Math" panose="02040503050406030204" pitchFamily="18" charset="0"/>
                        <a:ea typeface="Calibri" panose="020F0502020204030204" pitchFamily="34" charset="0"/>
                        <a:cs typeface="Times New Roman" panose="02020603050405020304" pitchFamily="18" charset="0"/>
                      </a:rPr>
                      <m:t>(2</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3400">
                        <a:effectLst/>
                        <a:latin typeface="Cambria Math" panose="02040503050406030204" pitchFamily="18" charset="0"/>
                        <a:ea typeface="Calibri" panose="020F0502020204030204" pitchFamily="34" charset="0"/>
                        <a:cs typeface="Times New Roman" panose="02020603050405020304" pitchFamily="18" charset="0"/>
                      </a:rPr>
                      <m:t>;0)⇒</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𝑂𝐴</m:t>
                    </m:r>
                    <m:r>
                      <a:rPr lang="en-US" sz="3400">
                        <a:effectLst/>
                        <a:latin typeface="Cambria Math" panose="02040503050406030204" pitchFamily="18" charset="0"/>
                        <a:ea typeface="Calibri" panose="020F0502020204030204" pitchFamily="34" charset="0"/>
                        <a:cs typeface="Times New Roman" panose="02020603050405020304" pitchFamily="18" charset="0"/>
                      </a:rPr>
                      <m:t>=|2</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400">
                    <a:effectLst/>
                    <a:latin typeface="Arial" panose="020B0604020202020204" pitchFamily="34" charset="0"/>
                    <a:ea typeface="Calibri" panose="020F0502020204030204" pitchFamily="34" charset="0"/>
                    <a:cs typeface="Arial" panose="020B0604020202020204" pitchFamily="34" charset="0"/>
                  </a:rPr>
                  <a:t>.</a:t>
                </a:r>
                <a:endParaRPr lang="en-US" sz="3400" smtClean="0">
                  <a:effectLst/>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en-US" sz="3400" smtClean="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400">
                    <a:effectLst/>
                    <a:latin typeface="Arial" panose="020B0604020202020204" pitchFamily="34" charset="0"/>
                    <a:ea typeface="Calibri" panose="020F0502020204030204" pitchFamily="34" charset="0"/>
                    <a:cs typeface="Arial" panose="020B0604020202020204" pitchFamily="34" charset="0"/>
                  </a:rPr>
                  <a:t> là giao điểm của </a:t>
                </a:r>
                <a14:m>
                  <m:oMath xmlns:m="http://schemas.openxmlformats.org/officeDocument/2006/math">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𝑑</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400">
                    <a:effectLst/>
                    <a:latin typeface="Arial" panose="020B0604020202020204" pitchFamily="34" charset="0"/>
                    <a:ea typeface="Calibri" panose="020F0502020204030204" pitchFamily="34" charset="0"/>
                    <a:cs typeface="Arial" panose="020B0604020202020204" pitchFamily="34" charset="0"/>
                  </a:rPr>
                  <a:t> với trục tung, khi đó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𝐵</m:t>
                    </m:r>
                    <m:d>
                      <m:dPr>
                        <m:ctrlPr>
                          <a:rPr lang="en-US" sz="3400" i="1">
                            <a:effectLst/>
                            <a:latin typeface="Cambria Math" panose="02040503050406030204" pitchFamily="18" charset="0"/>
                            <a:cs typeface="Times New Roman" panose="02020603050405020304" pitchFamily="18" charset="0"/>
                          </a:rPr>
                        </m:ctrlPr>
                      </m:dPr>
                      <m:e>
                        <m:r>
                          <a:rPr lang="en-US" sz="3400">
                            <a:effectLst/>
                            <a:latin typeface="Cambria Math" panose="02040503050406030204" pitchFamily="18" charset="0"/>
                            <a:ea typeface="Calibri" panose="020F0502020204030204" pitchFamily="34" charset="0"/>
                            <a:cs typeface="Times New Roman" panose="02020603050405020304" pitchFamily="18" charset="0"/>
                          </a:rPr>
                          <m:t>0;</m:t>
                        </m:r>
                        <m:f>
                          <m:fPr>
                            <m:ctrlPr>
                              <a:rPr lang="en-US" sz="3400" i="1">
                                <a:effectLst/>
                                <a:latin typeface="Cambria Math" panose="02040503050406030204" pitchFamily="18" charset="0"/>
                                <a:cs typeface="Times New Roman" panose="02020603050405020304" pitchFamily="18" charset="0"/>
                              </a:rPr>
                            </m:ctrlPr>
                          </m:fPr>
                          <m:num>
                            <m:r>
                              <a:rPr lang="en-US" sz="3400">
                                <a:effectLst/>
                                <a:latin typeface="Cambria Math" panose="02040503050406030204" pitchFamily="18" charset="0"/>
                                <a:ea typeface="Calibri" panose="020F0502020204030204" pitchFamily="34" charset="0"/>
                                <a:cs typeface="Times New Roman" panose="02020603050405020304" pitchFamily="18" charset="0"/>
                              </a:rPr>
                              <m:t>2</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den>
                        </m:f>
                      </m:e>
                    </m:d>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𝑂𝐵</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400" i="1">
                            <a:effectLst/>
                            <a:latin typeface="Cambria Math" panose="02040503050406030204" pitchFamily="18" charset="0"/>
                            <a:cs typeface="Times New Roman" panose="02020603050405020304" pitchFamily="18" charset="0"/>
                          </a:rPr>
                        </m:ctrlPr>
                      </m:dPr>
                      <m:e>
                        <m:f>
                          <m:fPr>
                            <m:ctrlPr>
                              <a:rPr lang="en-US" sz="3400" i="1">
                                <a:effectLst/>
                                <a:latin typeface="Cambria Math" panose="02040503050406030204" pitchFamily="18" charset="0"/>
                                <a:cs typeface="Times New Roman" panose="02020603050405020304" pitchFamily="18" charset="0"/>
                              </a:rPr>
                            </m:ctrlPr>
                          </m:fPr>
                          <m:num>
                            <m:r>
                              <a:rPr lang="en-US" sz="3400">
                                <a:effectLst/>
                                <a:latin typeface="Cambria Math" panose="02040503050406030204" pitchFamily="18" charset="0"/>
                                <a:ea typeface="Calibri" panose="020F0502020204030204" pitchFamily="34" charset="0"/>
                                <a:cs typeface="Times New Roman" panose="02020603050405020304" pitchFamily="18" charset="0"/>
                              </a:rPr>
                              <m:t>2</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den>
                        </m:f>
                      </m:e>
                    </m:d>
                  </m:oMath>
                </a14:m>
                <a:r>
                  <a:rPr lang="en-US" sz="3400" smtClean="0">
                    <a:effectLst/>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defRPr/>
                </a:pPr>
                <a:r>
                  <a:rPr lang="en-US" sz="3400" smtClean="0">
                    <a:effectLst/>
                    <a:latin typeface="Arial" panose="020B0604020202020204" pitchFamily="34" charset="0"/>
                    <a:ea typeface="Calibri" panose="020F0502020204030204" pitchFamily="34" charset="0"/>
                    <a:cs typeface="Arial" panose="020B0604020202020204" pitchFamily="34" charset="0"/>
                  </a:rPr>
                  <a:t>Như </a:t>
                </a:r>
                <a:r>
                  <a:rPr lang="en-US" sz="3400">
                    <a:effectLst/>
                    <a:latin typeface="Arial" panose="020B0604020202020204" pitchFamily="34" charset="0"/>
                    <a:ea typeface="Calibri" panose="020F0502020204030204" pitchFamily="34" charset="0"/>
                    <a:cs typeface="Arial" panose="020B0604020202020204" pitchFamily="34" charset="0"/>
                  </a:rPr>
                  <a:t>vậy diện tích tam giác </a:t>
                </a: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𝑂𝐴𝐵</m:t>
                    </m:r>
                  </m:oMath>
                </a14:m>
                <a:r>
                  <a:rPr lang="en-US" sz="3400">
                    <a:effectLst/>
                    <a:latin typeface="Arial" panose="020B0604020202020204" pitchFamily="34" charset="0"/>
                    <a:ea typeface="Calibri" panose="020F0502020204030204" pitchFamily="34" charset="0"/>
                    <a:cs typeface="Arial" panose="020B0604020202020204" pitchFamily="34" charset="0"/>
                  </a:rPr>
                  <a:t> là </a:t>
                </a:r>
                <a:endParaRPr lang="en-US" sz="3400" smtClean="0">
                  <a:effectLst/>
                  <a:latin typeface="Arial" panose="020B0604020202020204" pitchFamily="34" charset="0"/>
                  <a:ea typeface="Calibri" panose="020F0502020204030204" pitchFamily="34" charset="0"/>
                  <a:cs typeface="Arial" panose="020B0604020202020204" pitchFamily="34" charset="0"/>
                </a:endParaRPr>
              </a:p>
              <a:p>
                <a:pPr lvl="0" algn="ctr">
                  <a:lnSpc>
                    <a:spcPct val="150000"/>
                  </a:lnSpc>
                  <a:defRPr/>
                </a:pPr>
                <a14:m>
                  <m:oMath xmlns:m="http://schemas.openxmlformats.org/officeDocument/2006/math">
                    <m:r>
                      <a:rPr lang="en-US" sz="3400" i="1">
                        <a:effectLst/>
                        <a:latin typeface="Cambria Math" panose="02040503050406030204" pitchFamily="18" charset="0"/>
                        <a:ea typeface="Calibri" panose="020F0502020204030204" pitchFamily="34" charset="0"/>
                        <a:cs typeface="Times New Roman" panose="02020603050405020304" pitchFamily="18" charset="0"/>
                      </a:rPr>
                      <m:t>𝑆</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effectLst/>
                            <a:latin typeface="Cambria Math" panose="02040503050406030204" pitchFamily="18" charset="0"/>
                            <a:cs typeface="Times New Roman" panose="02020603050405020304" pitchFamily="18" charset="0"/>
                          </a:rPr>
                        </m:ctrlPr>
                      </m:fPr>
                      <m:num>
                        <m:r>
                          <a:rPr lang="en-US" sz="34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4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𝑂𝐴</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𝑂𝐵</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effectLst/>
                            <a:latin typeface="Cambria Math" panose="02040503050406030204" pitchFamily="18" charset="0"/>
                            <a:cs typeface="Times New Roman" panose="02020603050405020304" pitchFamily="18" charset="0"/>
                          </a:rPr>
                        </m:ctrlPr>
                      </m:fPr>
                      <m:num>
                        <m:r>
                          <a:rPr lang="en-US" sz="34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4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400">
                        <a:effectLst/>
                        <a:latin typeface="Cambria Math" panose="02040503050406030204" pitchFamily="18" charset="0"/>
                        <a:ea typeface="Calibri" panose="020F0502020204030204" pitchFamily="34" charset="0"/>
                        <a:cs typeface="Times New Roman" panose="02020603050405020304" pitchFamily="18" charset="0"/>
                      </a:rPr>
                      <m:t>⋅|2</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r>
                      <a:rPr lang="en-US" sz="34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400" i="1">
                            <a:effectLst/>
                            <a:latin typeface="Cambria Math" panose="02040503050406030204" pitchFamily="18" charset="0"/>
                            <a:cs typeface="Times New Roman" panose="02020603050405020304" pitchFamily="18" charset="0"/>
                          </a:rPr>
                        </m:ctrlPr>
                      </m:dPr>
                      <m:e>
                        <m:f>
                          <m:fPr>
                            <m:ctrlPr>
                              <a:rPr lang="en-US" sz="3400" i="1">
                                <a:effectLst/>
                                <a:latin typeface="Cambria Math" panose="02040503050406030204" pitchFamily="18" charset="0"/>
                                <a:cs typeface="Times New Roman" panose="02020603050405020304" pitchFamily="18" charset="0"/>
                              </a:rPr>
                            </m:ctrlPr>
                          </m:fPr>
                          <m:num>
                            <m:r>
                              <a:rPr lang="en-US" sz="3400">
                                <a:effectLst/>
                                <a:latin typeface="Cambria Math" panose="02040503050406030204" pitchFamily="18" charset="0"/>
                                <a:ea typeface="Calibri" panose="020F0502020204030204" pitchFamily="34" charset="0"/>
                                <a:cs typeface="Times New Roman" panose="02020603050405020304" pitchFamily="18" charset="0"/>
                              </a:rPr>
                              <m:t>2</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3400" i="1">
                                <a:effectLst/>
                                <a:latin typeface="Cambria Math" panose="02040503050406030204" pitchFamily="18" charset="0"/>
                                <a:ea typeface="Calibri" panose="020F0502020204030204" pitchFamily="34" charset="0"/>
                                <a:cs typeface="Times New Roman" panose="02020603050405020304" pitchFamily="18" charset="0"/>
                              </a:rPr>
                              <m:t>𝑚</m:t>
                            </m:r>
                          </m:den>
                        </m:f>
                      </m:e>
                    </m:d>
                    <m:r>
                      <a:rPr lang="en-US" sz="3400">
                        <a:effectLst/>
                        <a:latin typeface="Cambria Math" panose="02040503050406030204" pitchFamily="18" charset="0"/>
                        <a:ea typeface="Calibri" panose="020F0502020204030204" pitchFamily="34" charset="0"/>
                        <a:cs typeface="Times New Roman" panose="02020603050405020304" pitchFamily="18" charset="0"/>
                      </a:rPr>
                      <m:t>=2</m:t>
                    </m:r>
                    <m:r>
                      <a:rPr lang="en-US" sz="34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3400">
                    <a:effectLst/>
                    <a:latin typeface="Arial" panose="020B0604020202020204" pitchFamily="34" charset="0"/>
                    <a:ea typeface="Calibri" panose="020F0502020204030204" pitchFamily="34" charset="0"/>
                    <a:cs typeface="Arial" panose="020B0604020202020204" pitchFamily="34" charset="0"/>
                  </a:rPr>
                  <a:t> không đổi</a:t>
                </a:r>
                <a:r>
                  <a:rPr lang="en-US" sz="3400" smtClean="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337650" y="3115230"/>
                <a:ext cx="17797950" cy="7078669"/>
              </a:xfrm>
              <a:prstGeom prst="rect">
                <a:avLst/>
              </a:prstGeom>
              <a:blipFill>
                <a:blip r:embed="rId3"/>
                <a:stretch>
                  <a:fillRect l="-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7650" y="-38100"/>
                <a:ext cx="17569350" cy="2712089"/>
              </a:xfrm>
              <a:prstGeom prst="rect">
                <a:avLst/>
              </a:prstGeom>
              <a:noFill/>
            </p:spPr>
            <p:txBody>
              <a:bodyPr wrap="square" rtlCol="0">
                <a:spAutoFit/>
              </a:bodyPr>
              <a:lstStyle/>
              <a:p>
                <a:pPr lvl="0" algn="just">
                  <a:lnSpc>
                    <a:spcPct val="150000"/>
                  </a:lnSpc>
                </a:pPr>
                <a14:m>
                  <m:oMath xmlns:m="http://schemas.openxmlformats.org/officeDocument/2006/math">
                    <m:r>
                      <m:rPr>
                        <m:nor/>
                      </m:rPr>
                      <a:rPr lang="vi-VN" sz="3400" b="1" smtClean="0">
                        <a:solidFill>
                          <a:srgbClr val="4BACC6">
                            <a:lumMod val="75000"/>
                          </a:srgbClr>
                        </a:solidFill>
                        <a:cs typeface="Arial" panose="020B0604020202020204" pitchFamily="34" charset="0"/>
                      </a:rPr>
                      <m:t>B</m:t>
                    </m:r>
                    <m:r>
                      <m:rPr>
                        <m:nor/>
                      </m:rPr>
                      <a:rPr lang="vi-VN" sz="3400" b="1" smtClean="0">
                        <a:solidFill>
                          <a:srgbClr val="4BACC6">
                            <a:lumMod val="75000"/>
                          </a:srgbClr>
                        </a:solidFill>
                        <a:cs typeface="Arial" panose="020B0604020202020204" pitchFamily="34" charset="0"/>
                      </a:rPr>
                      <m:t>à</m:t>
                    </m:r>
                    <m:r>
                      <m:rPr>
                        <m:nor/>
                      </m:rPr>
                      <a:rPr lang="vi-VN" sz="3400" b="1" smtClean="0">
                        <a:solidFill>
                          <a:srgbClr val="4BACC6">
                            <a:lumMod val="75000"/>
                          </a:srgbClr>
                        </a:solidFill>
                        <a:cs typeface="Arial" panose="020B0604020202020204" pitchFamily="34" charset="0"/>
                      </a:rPr>
                      <m:t>i</m:t>
                    </m:r>
                    <m:r>
                      <m:rPr>
                        <m:nor/>
                      </m:rPr>
                      <a:rPr lang="vi-VN" sz="3400" b="1" smtClean="0">
                        <a:solidFill>
                          <a:srgbClr val="4BACC6">
                            <a:lumMod val="75000"/>
                          </a:srgbClr>
                        </a:solidFill>
                        <a:cs typeface="Arial" panose="020B0604020202020204" pitchFamily="34" charset="0"/>
                      </a:rPr>
                      <m:t> </m:t>
                    </m:r>
                    <m:r>
                      <m:rPr>
                        <m:nor/>
                      </m:rPr>
                      <a:rPr lang="en-US" sz="3400" b="1" smtClean="0">
                        <a:solidFill>
                          <a:srgbClr val="4BACC6">
                            <a:lumMod val="75000"/>
                          </a:srgbClr>
                        </a:solidFill>
                        <a:latin typeface="Arial" panose="020B0604020202020204" pitchFamily="34" charset="0"/>
                        <a:cs typeface="Arial" panose="020B0604020202020204" pitchFamily="34" charset="0"/>
                      </a:rPr>
                      <m:t>9.3</m:t>
                    </m:r>
                    <m:r>
                      <m:rPr>
                        <m:nor/>
                      </m:rPr>
                      <a:rPr lang="en-US" sz="3400" b="1" i="0" smtClean="0">
                        <a:solidFill>
                          <a:srgbClr val="4BACC6">
                            <a:lumMod val="75000"/>
                          </a:srgbClr>
                        </a:solidFill>
                        <a:latin typeface="Arial" panose="020B0604020202020204" pitchFamily="34" charset="0"/>
                        <a:cs typeface="Arial" panose="020B0604020202020204" pitchFamily="34" charset="0"/>
                      </a:rPr>
                      <m:t>1</m:t>
                    </m:r>
                    <m:r>
                      <m:rPr>
                        <m:nor/>
                      </m:rPr>
                      <a:rPr lang="en-US" sz="3400" b="1" smtClean="0">
                        <a:solidFill>
                          <a:srgbClr val="4BACC6">
                            <a:lumMod val="75000"/>
                          </a:srgbClr>
                        </a:solidFill>
                        <a:cs typeface="Arial" panose="020B0604020202020204" pitchFamily="34" charset="0"/>
                      </a:rPr>
                      <m:t> </m:t>
                    </m:r>
                    <m:r>
                      <m:rPr>
                        <m:nor/>
                      </m:rPr>
                      <a:rPr lang="vi-VN" sz="3400" b="1" smtClean="0">
                        <a:solidFill>
                          <a:srgbClr val="4BACC6">
                            <a:lumMod val="75000"/>
                          </a:srgbClr>
                        </a:solidFill>
                        <a:cs typeface="Arial" panose="020B0604020202020204" pitchFamily="34" charset="0"/>
                      </a:rPr>
                      <m:t>(</m:t>
                    </m:r>
                    <m:r>
                      <m:rPr>
                        <m:nor/>
                      </m:rPr>
                      <a:rPr lang="vi-VN" sz="3400" b="1" smtClean="0">
                        <a:solidFill>
                          <a:srgbClr val="4BACC6">
                            <a:lumMod val="75000"/>
                          </a:srgbClr>
                        </a:solidFill>
                        <a:cs typeface="Arial" panose="020B0604020202020204" pitchFamily="34" charset="0"/>
                      </a:rPr>
                      <m:t>SGK</m:t>
                    </m:r>
                    <m:r>
                      <m:rPr>
                        <m:nor/>
                      </m:rPr>
                      <a:rPr lang="vi-VN" sz="3400" b="1" smtClean="0">
                        <a:solidFill>
                          <a:srgbClr val="4BACC6">
                            <a:lumMod val="75000"/>
                          </a:srgbClr>
                        </a:solidFill>
                        <a:cs typeface="Arial" panose="020B0604020202020204" pitchFamily="34" charset="0"/>
                      </a:rPr>
                      <m:t> − </m:t>
                    </m:r>
                    <m:r>
                      <m:rPr>
                        <m:nor/>
                      </m:rPr>
                      <a:rPr lang="vi-VN" sz="3400" b="1" smtClean="0">
                        <a:solidFill>
                          <a:srgbClr val="4BACC6">
                            <a:lumMod val="75000"/>
                          </a:srgbClr>
                        </a:solidFill>
                        <a:cs typeface="Arial" panose="020B0604020202020204" pitchFamily="34" charset="0"/>
                      </a:rPr>
                      <m:t>tr</m:t>
                    </m:r>
                    <m:r>
                      <m:rPr>
                        <m:nor/>
                      </m:rPr>
                      <a:rPr lang="vi-VN" sz="3400" b="1" smtClean="0">
                        <a:solidFill>
                          <a:srgbClr val="4BACC6">
                            <a:lumMod val="75000"/>
                          </a:srgbClr>
                        </a:solidFill>
                        <a:cs typeface="Arial" panose="020B0604020202020204" pitchFamily="34" charset="0"/>
                      </a:rPr>
                      <m:t>.</m:t>
                    </m:r>
                    <m:r>
                      <m:rPr>
                        <m:nor/>
                      </m:rPr>
                      <a:rPr lang="en-US" sz="3400" b="1" smtClean="0">
                        <a:solidFill>
                          <a:srgbClr val="4BACC6">
                            <a:lumMod val="75000"/>
                          </a:srgbClr>
                        </a:solidFill>
                        <a:latin typeface="Arial" panose="020B0604020202020204" pitchFamily="34" charset="0"/>
                        <a:cs typeface="Arial" panose="020B0604020202020204" pitchFamily="34" charset="0"/>
                      </a:rPr>
                      <m:t>98</m:t>
                    </m:r>
                    <m:r>
                      <m:rPr>
                        <m:nor/>
                      </m:rPr>
                      <a:rPr lang="vi-VN" sz="3400" b="1" smtClean="0">
                        <a:solidFill>
                          <a:srgbClr val="4BACC6">
                            <a:lumMod val="75000"/>
                          </a:srgbClr>
                        </a:solidFill>
                        <a:cs typeface="Arial" panose="020B0604020202020204" pitchFamily="34" charset="0"/>
                      </a:rPr>
                      <m:t>)</m:t>
                    </m:r>
                  </m:oMath>
                </a14:m>
                <a:r>
                  <a:rPr lang="en-US" sz="3400" smtClean="0">
                    <a:solidFill>
                      <a:srgbClr val="000000"/>
                    </a:solidFill>
                    <a:cs typeface="Arial" panose="020B0604020202020204" pitchFamily="34" charset="0"/>
                  </a:rPr>
                  <a:t> </a:t>
                </a:r>
                <a:r>
                  <a:rPr lang="vi-VN" sz="3400">
                    <a:solidFill>
                      <a:srgbClr val="000000"/>
                    </a:solidFill>
                    <a:cs typeface="Arial" panose="020B0604020202020204" pitchFamily="34" charset="0"/>
                  </a:rPr>
                  <a:t>Đồ thị của hàm số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𝑦</m:t>
                    </m:r>
                    <m:r>
                      <a:rPr lang="vi-VN" sz="3400" i="1" smtClean="0">
                        <a:solidFill>
                          <a:srgbClr val="000000"/>
                        </a:solidFill>
                        <a:latin typeface="Cambria Math" panose="02040503050406030204" pitchFamily="18" charset="0"/>
                        <a:cs typeface="Arial" panose="020B0604020202020204" pitchFamily="34" charset="0"/>
                      </a:rPr>
                      <m:t> =</m:t>
                    </m:r>
                    <m:f>
                      <m:fPr>
                        <m:ctrlPr>
                          <a:rPr lang="vi-VN" sz="3400" i="1" smtClean="0">
                            <a:solidFill>
                              <a:srgbClr val="000000"/>
                            </a:solidFill>
                            <a:latin typeface="Cambria Math" panose="02040503050406030204" pitchFamily="18" charset="0"/>
                            <a:cs typeface="Arial" panose="020B0604020202020204" pitchFamily="34" charset="0"/>
                          </a:rPr>
                        </m:ctrlPr>
                      </m:fPr>
                      <m:num>
                        <m:r>
                          <a:rPr lang="en-US" sz="3400" b="0" i="1" smtClean="0">
                            <a:solidFill>
                              <a:srgbClr val="000000"/>
                            </a:solidFill>
                            <a:latin typeface="Cambria Math" panose="02040503050406030204" pitchFamily="18" charset="0"/>
                            <a:cs typeface="Arial" panose="020B0604020202020204" pitchFamily="34" charset="0"/>
                          </a:rPr>
                          <m:t>𝑎</m:t>
                        </m:r>
                      </m:num>
                      <m:den>
                        <m:r>
                          <a:rPr lang="en-US" sz="3400" b="0" i="1" smtClean="0">
                            <a:solidFill>
                              <a:srgbClr val="000000"/>
                            </a:solidFill>
                            <a:latin typeface="Cambria Math" panose="02040503050406030204" pitchFamily="18" charset="0"/>
                            <a:cs typeface="Arial" panose="020B0604020202020204" pitchFamily="34" charset="0"/>
                          </a:rPr>
                          <m:t>𝑥</m:t>
                        </m:r>
                      </m:den>
                    </m:f>
                  </m:oMath>
                </a14:m>
                <a:r>
                  <a:rPr lang="vi-VN" sz="3400">
                    <a:solidFill>
                      <a:srgbClr val="000000"/>
                    </a:solidFill>
                    <a:cs typeface="Arial" panose="020B0604020202020204" pitchFamily="34" charset="0"/>
                  </a:rPr>
                  <a:t> </a:t>
                </a:r>
                <a:r>
                  <a:rPr lang="vi-VN" sz="3400" smtClean="0">
                    <a:solidFill>
                      <a:srgbClr val="000000"/>
                    </a:solidFill>
                    <a:cs typeface="Arial" panose="020B0604020202020204" pitchFamily="34" charset="0"/>
                  </a:rPr>
                  <a:t>(</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𝑎</m:t>
                    </m:r>
                  </m:oMath>
                </a14:m>
                <a:r>
                  <a:rPr lang="vi-VN" sz="3400">
                    <a:solidFill>
                      <a:srgbClr val="000000"/>
                    </a:solidFill>
                    <a:cs typeface="Arial" panose="020B0604020202020204" pitchFamily="34" charset="0"/>
                  </a:rPr>
                  <a:t> là hằng số dương) là một đường hypebol. Chứng minh rằng tiếp tuyến tại một điểm bất kì của đường hypebol đó tạo với các trục tọa độ một tam giác có diện tích không đổi</a:t>
                </a:r>
                <a:r>
                  <a:rPr lang="vi-VN" sz="3400" smtClean="0">
                    <a:solidFill>
                      <a:srgbClr val="000000"/>
                    </a:solidFill>
                    <a:cs typeface="Arial" panose="020B0604020202020204" pitchFamily="34" charset="0"/>
                  </a:rPr>
                  <a:t>.</a:t>
                </a:r>
                <a:endParaRPr lang="vi-VN" sz="3400">
                  <a:solidFill>
                    <a:srgbClr val="000000"/>
                  </a:solidFill>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7650" y="-38100"/>
                <a:ext cx="17569350" cy="2712089"/>
              </a:xfrm>
              <a:prstGeom prst="rect">
                <a:avLst/>
              </a:prstGeom>
              <a:blipFill>
                <a:blip r:embed="rId4"/>
                <a:stretch>
                  <a:fillRect l="-971" r="-937" b="-3371"/>
                </a:stretch>
              </a:blipFill>
            </p:spPr>
            <p:txBody>
              <a:bodyPr/>
              <a:lstStyle/>
              <a:p>
                <a:r>
                  <a:rPr lang="en-US">
                    <a:noFill/>
                  </a:rPr>
                  <a:t> </a:t>
                </a:r>
              </a:p>
            </p:txBody>
          </p:sp>
        </mc:Fallback>
      </mc:AlternateContent>
    </p:spTree>
    <p:extLst>
      <p:ext uri="{BB962C8B-B14F-4D97-AF65-F5344CB8AC3E}">
        <p14:creationId xmlns:p14="http://schemas.microsoft.com/office/powerpoint/2010/main" val="373348018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up)">
                                      <p:cBhvr>
                                        <p:cTn id="24" dur="500"/>
                                        <p:tgtEl>
                                          <p:spTgt spid="11">
                                            <p:txEl>
                                              <p:pRg st="1" end="1"/>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up)">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down)">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wipe(left)">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42" dur="500"/>
                                        <p:tgtEl>
                                          <p:spTgt spid="11">
                                            <p:txEl>
                                              <p:pRg st="5" end="5"/>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1">
                                            <p:txEl>
                                              <p:pRg st="6" end="6"/>
                                            </p:txEl>
                                          </p:spTgt>
                                        </p:tgtEl>
                                        <p:attrNameLst>
                                          <p:attrName>style.visibility</p:attrName>
                                        </p:attrNameLst>
                                      </p:cBhvr>
                                      <p:to>
                                        <p:strVal val="visible"/>
                                      </p:to>
                                    </p:set>
                                    <p:animEffect transition="in" filter="randombar(horizontal)">
                                      <p:cBhvr>
                                        <p:cTn id="45"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Picture 20"/>
          <p:cNvPicPr>
            <a:picLocks noChangeAspect="1"/>
          </p:cNvPicPr>
          <p:nvPr/>
        </p:nvPicPr>
        <p:blipFill>
          <a:blip r:embed="rId2"/>
          <a:stretch>
            <a:fillRect/>
          </a:stretch>
        </p:blipFill>
        <p:spPr>
          <a:xfrm rot="10800000">
            <a:off x="800100" y="7734300"/>
            <a:ext cx="3456732" cy="3462828"/>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800100" y="639276"/>
                <a:ext cx="16687800" cy="2446824"/>
              </a:xfrm>
              <a:prstGeom prst="rect">
                <a:avLst/>
              </a:prstGeom>
              <a:noFill/>
            </p:spPr>
            <p:txBody>
              <a:bodyPr wrap="square" rtlCol="0">
                <a:spAutoFit/>
              </a:bodyPr>
              <a:lstStyle/>
              <a:p>
                <a:pPr lvl="0" algn="just">
                  <a:lnSpc>
                    <a:spcPct val="150000"/>
                  </a:lnSpc>
                </a:pPr>
                <a14:m>
                  <m:oMath xmlns:m="http://schemas.openxmlformats.org/officeDocument/2006/math">
                    <m:r>
                      <m:rPr>
                        <m:nor/>
                      </m:rPr>
                      <a:rPr lang="vi-VN" sz="3400" b="1" smtClean="0">
                        <a:solidFill>
                          <a:srgbClr val="4BACC6">
                            <a:lumMod val="75000"/>
                          </a:srgbClr>
                        </a:solidFill>
                        <a:cs typeface="Arial" panose="020B0604020202020204" pitchFamily="34" charset="0"/>
                      </a:rPr>
                      <m:t>B</m:t>
                    </m:r>
                    <m:r>
                      <m:rPr>
                        <m:nor/>
                      </m:rPr>
                      <a:rPr lang="vi-VN" sz="3400" b="1" smtClean="0">
                        <a:solidFill>
                          <a:srgbClr val="4BACC6">
                            <a:lumMod val="75000"/>
                          </a:srgbClr>
                        </a:solidFill>
                        <a:cs typeface="Arial" panose="020B0604020202020204" pitchFamily="34" charset="0"/>
                      </a:rPr>
                      <m:t>à</m:t>
                    </m:r>
                    <m:r>
                      <m:rPr>
                        <m:nor/>
                      </m:rPr>
                      <a:rPr lang="vi-VN" sz="3400" b="1" smtClean="0">
                        <a:solidFill>
                          <a:srgbClr val="4BACC6">
                            <a:lumMod val="75000"/>
                          </a:srgbClr>
                        </a:solidFill>
                        <a:cs typeface="Arial" panose="020B0604020202020204" pitchFamily="34" charset="0"/>
                      </a:rPr>
                      <m:t>i</m:t>
                    </m:r>
                    <m:r>
                      <m:rPr>
                        <m:nor/>
                      </m:rPr>
                      <a:rPr lang="vi-VN" sz="3400" b="1" smtClean="0">
                        <a:solidFill>
                          <a:srgbClr val="4BACC6">
                            <a:lumMod val="75000"/>
                          </a:srgbClr>
                        </a:solidFill>
                        <a:cs typeface="Arial" panose="020B0604020202020204" pitchFamily="34" charset="0"/>
                      </a:rPr>
                      <m:t> </m:t>
                    </m:r>
                    <m:r>
                      <m:rPr>
                        <m:nor/>
                      </m:rPr>
                      <a:rPr lang="en-US" sz="3400" b="1" smtClean="0">
                        <a:solidFill>
                          <a:srgbClr val="4BACC6">
                            <a:lumMod val="75000"/>
                          </a:srgbClr>
                        </a:solidFill>
                        <a:latin typeface="Arial" panose="020B0604020202020204" pitchFamily="34" charset="0"/>
                        <a:cs typeface="Arial" panose="020B0604020202020204" pitchFamily="34" charset="0"/>
                      </a:rPr>
                      <m:t>9.3</m:t>
                    </m:r>
                    <m:r>
                      <m:rPr>
                        <m:nor/>
                      </m:rPr>
                      <a:rPr lang="en-US" sz="3400" b="1" i="0" smtClean="0">
                        <a:solidFill>
                          <a:srgbClr val="4BACC6">
                            <a:lumMod val="75000"/>
                          </a:srgbClr>
                        </a:solidFill>
                        <a:latin typeface="Arial" panose="020B0604020202020204" pitchFamily="34" charset="0"/>
                        <a:cs typeface="Arial" panose="020B0604020202020204" pitchFamily="34" charset="0"/>
                      </a:rPr>
                      <m:t>2</m:t>
                    </m:r>
                    <m:r>
                      <m:rPr>
                        <m:nor/>
                      </m:rPr>
                      <a:rPr lang="en-US" sz="3400" b="1" smtClean="0">
                        <a:solidFill>
                          <a:srgbClr val="4BACC6">
                            <a:lumMod val="75000"/>
                          </a:srgbClr>
                        </a:solidFill>
                        <a:cs typeface="Arial" panose="020B0604020202020204" pitchFamily="34" charset="0"/>
                      </a:rPr>
                      <m:t> </m:t>
                    </m:r>
                    <m:r>
                      <m:rPr>
                        <m:nor/>
                      </m:rPr>
                      <a:rPr lang="vi-VN" sz="3400" b="1" smtClean="0">
                        <a:solidFill>
                          <a:srgbClr val="4BACC6">
                            <a:lumMod val="75000"/>
                          </a:srgbClr>
                        </a:solidFill>
                        <a:cs typeface="Arial" panose="020B0604020202020204" pitchFamily="34" charset="0"/>
                      </a:rPr>
                      <m:t>(</m:t>
                    </m:r>
                    <m:r>
                      <m:rPr>
                        <m:nor/>
                      </m:rPr>
                      <a:rPr lang="vi-VN" sz="3400" b="1" smtClean="0">
                        <a:solidFill>
                          <a:srgbClr val="4BACC6">
                            <a:lumMod val="75000"/>
                          </a:srgbClr>
                        </a:solidFill>
                        <a:cs typeface="Arial" panose="020B0604020202020204" pitchFamily="34" charset="0"/>
                      </a:rPr>
                      <m:t>SGK</m:t>
                    </m:r>
                    <m:r>
                      <m:rPr>
                        <m:nor/>
                      </m:rPr>
                      <a:rPr lang="vi-VN" sz="3400" b="1" smtClean="0">
                        <a:solidFill>
                          <a:srgbClr val="4BACC6">
                            <a:lumMod val="75000"/>
                          </a:srgbClr>
                        </a:solidFill>
                        <a:cs typeface="Arial" panose="020B0604020202020204" pitchFamily="34" charset="0"/>
                      </a:rPr>
                      <m:t> − </m:t>
                    </m:r>
                    <m:r>
                      <m:rPr>
                        <m:nor/>
                      </m:rPr>
                      <a:rPr lang="vi-VN" sz="3400" b="1" smtClean="0">
                        <a:solidFill>
                          <a:srgbClr val="4BACC6">
                            <a:lumMod val="75000"/>
                          </a:srgbClr>
                        </a:solidFill>
                        <a:cs typeface="Arial" panose="020B0604020202020204" pitchFamily="34" charset="0"/>
                      </a:rPr>
                      <m:t>tr</m:t>
                    </m:r>
                    <m:r>
                      <m:rPr>
                        <m:nor/>
                      </m:rPr>
                      <a:rPr lang="vi-VN" sz="3400" b="1" smtClean="0">
                        <a:solidFill>
                          <a:srgbClr val="4BACC6">
                            <a:lumMod val="75000"/>
                          </a:srgbClr>
                        </a:solidFill>
                        <a:cs typeface="Arial" panose="020B0604020202020204" pitchFamily="34" charset="0"/>
                      </a:rPr>
                      <m:t>.</m:t>
                    </m:r>
                    <m:r>
                      <m:rPr>
                        <m:nor/>
                      </m:rPr>
                      <a:rPr lang="en-US" sz="3400" b="1" smtClean="0">
                        <a:solidFill>
                          <a:srgbClr val="4BACC6">
                            <a:lumMod val="75000"/>
                          </a:srgbClr>
                        </a:solidFill>
                        <a:latin typeface="Arial" panose="020B0604020202020204" pitchFamily="34" charset="0"/>
                        <a:cs typeface="Arial" panose="020B0604020202020204" pitchFamily="34" charset="0"/>
                      </a:rPr>
                      <m:t>98</m:t>
                    </m:r>
                    <m:r>
                      <m:rPr>
                        <m:nor/>
                      </m:rPr>
                      <a:rPr lang="vi-VN" sz="3400" b="1" smtClean="0">
                        <a:solidFill>
                          <a:srgbClr val="4BACC6">
                            <a:lumMod val="75000"/>
                          </a:srgbClr>
                        </a:solidFill>
                        <a:cs typeface="Arial" panose="020B0604020202020204" pitchFamily="34" charset="0"/>
                      </a:rPr>
                      <m:t>)</m:t>
                    </m:r>
                  </m:oMath>
                </a14:m>
                <a:r>
                  <a:rPr lang="en-US" sz="3400" smtClean="0">
                    <a:solidFill>
                      <a:srgbClr val="000000"/>
                    </a:solidFill>
                    <a:cs typeface="Arial" panose="020B0604020202020204" pitchFamily="34" charset="0"/>
                  </a:rPr>
                  <a:t> </a:t>
                </a:r>
                <a:r>
                  <a:rPr lang="vi-VN" sz="3400">
                    <a:solidFill>
                      <a:srgbClr val="000000"/>
                    </a:solidFill>
                    <a:cs typeface="Arial" panose="020B0604020202020204" pitchFamily="34" charset="0"/>
                  </a:rPr>
                  <a:t>Hình 9.10 biểu diễn đồ thị của ba hàm số. Hàm số thứ nhất là hàm vị trí của một chiếc ô tô, hàm số thứ hai biểu thị vận tốc và hàm số thứ ba biểu thị gia tốc của ô tô đó. Hãy xác định đồ thị của mỗi hàm số này và giải thích.</a:t>
                </a:r>
              </a:p>
            </p:txBody>
          </p:sp>
        </mc:Choice>
        <mc:Fallback xmlns="">
          <p:sp>
            <p:nvSpPr>
              <p:cNvPr id="10" name="TextBox 9"/>
              <p:cNvSpPr txBox="1">
                <a:spLocks noRot="1" noChangeAspect="1" noMove="1" noResize="1" noEditPoints="1" noAdjustHandles="1" noChangeArrowheads="1" noChangeShapeType="1" noTextEdit="1"/>
              </p:cNvSpPr>
              <p:nvPr/>
            </p:nvSpPr>
            <p:spPr>
              <a:xfrm>
                <a:off x="800100" y="639276"/>
                <a:ext cx="16687800" cy="2446824"/>
              </a:xfrm>
              <a:prstGeom prst="rect">
                <a:avLst/>
              </a:prstGeom>
              <a:blipFill>
                <a:blip r:embed="rId3"/>
                <a:stretch>
                  <a:fillRect l="-1023" r="-986" b="-3990"/>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599" y="3584256"/>
            <a:ext cx="6032397" cy="4607244"/>
          </a:xfrm>
          <a:prstGeom prst="rect">
            <a:avLst/>
          </a:prstGeom>
        </p:spPr>
      </p:pic>
      <p:sp>
        <p:nvSpPr>
          <p:cNvPr id="6" name="Rectangle 5"/>
          <p:cNvSpPr/>
          <p:nvPr/>
        </p:nvSpPr>
        <p:spPr>
          <a:xfrm>
            <a:off x="7772400" y="4228386"/>
            <a:ext cx="9601200" cy="4801314"/>
          </a:xfrm>
          <a:prstGeom prst="rect">
            <a:avLst/>
          </a:prstGeom>
        </p:spPr>
        <p:txBody>
          <a:bodyPr wrap="square">
            <a:spAutoFit/>
          </a:bodyPr>
          <a:lstStyle/>
          <a:p>
            <a:pPr marL="457200" indent="-457200" algn="just">
              <a:lnSpc>
                <a:spcPct val="150000"/>
              </a:lnSpc>
              <a:spcAft>
                <a:spcPts val="1200"/>
              </a:spcAft>
              <a:buFont typeface="Arial" panose="020B0604020202020204" pitchFamily="34" charset="0"/>
              <a:buChar char="•"/>
            </a:pPr>
            <a:r>
              <a:rPr lang="en-US" sz="3400" b="1" kern="100" smtClean="0">
                <a:latin typeface="Arial" panose="020B0604020202020204" pitchFamily="34" charset="0"/>
                <a:ea typeface="Calibri" panose="020F0502020204030204" pitchFamily="34" charset="0"/>
                <a:cs typeface="Arial" panose="020B0604020202020204" pitchFamily="34" charset="0"/>
              </a:rPr>
              <a:t>Chú </a:t>
            </a:r>
            <a:r>
              <a:rPr lang="en-US" sz="3400" b="1" kern="100">
                <a:latin typeface="Arial" panose="020B0604020202020204" pitchFamily="34" charset="0"/>
                <a:ea typeface="Calibri" panose="020F0502020204030204" pitchFamily="34" charset="0"/>
                <a:cs typeface="Arial" panose="020B0604020202020204" pitchFamily="34" charset="0"/>
              </a:rPr>
              <a:t>ý: </a:t>
            </a:r>
            <a:r>
              <a:rPr lang="en-US" sz="3400" kern="100">
                <a:latin typeface="Arial" panose="020B0604020202020204" pitchFamily="34" charset="0"/>
                <a:ea typeface="Calibri" panose="020F0502020204030204" pitchFamily="34" charset="0"/>
                <a:cs typeface="Arial" panose="020B0604020202020204" pitchFamily="34" charset="0"/>
              </a:rPr>
              <a:t>Đạo hàm của hàm vị trí là hàm vận tốc, đạo hàm của hàm vận tốc là hàm gia tốc, và một hàm số đồng biến (tương ứng </a:t>
            </a:r>
            <a:r>
              <a:rPr lang="en-US" sz="3400" kern="100" smtClean="0">
                <a:latin typeface="Arial" panose="020B0604020202020204" pitchFamily="34" charset="0"/>
                <a:ea typeface="Calibri" panose="020F0502020204030204" pitchFamily="34" charset="0"/>
                <a:cs typeface="Arial" panose="020B0604020202020204" pitchFamily="34" charset="0"/>
              </a:rPr>
              <a:t>      nghịch </a:t>
            </a:r>
            <a:r>
              <a:rPr lang="en-US" sz="3400" kern="100">
                <a:latin typeface="Arial" panose="020B0604020202020204" pitchFamily="34" charset="0"/>
                <a:ea typeface="Calibri" panose="020F0502020204030204" pitchFamily="34" charset="0"/>
                <a:cs typeface="Arial" panose="020B0604020202020204" pitchFamily="34" charset="0"/>
              </a:rPr>
              <a:t>biến) trên một khoảng nào đó nếu đạo hàm của nó dương (tương ứng âm) trên khoảng đó</a:t>
            </a:r>
            <a:r>
              <a:rPr lang="en-US" sz="3400" kern="100" smtClean="0">
                <a:latin typeface="Arial" panose="020B0604020202020204" pitchFamily="34" charset="0"/>
                <a:ea typeface="Calibri" panose="020F0502020204030204" pitchFamily="34" charset="0"/>
                <a:cs typeface="Arial" panose="020B0604020202020204" pitchFamily="34" charset="0"/>
              </a:rPr>
              <a:t>.</a:t>
            </a:r>
            <a:endParaRPr lang="en-US" sz="3400" kern="10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p:cNvSpPr txBox="1"/>
          <p:nvPr/>
        </p:nvSpPr>
        <p:spPr>
          <a:xfrm>
            <a:off x="8382000" y="3289477"/>
            <a:ext cx="1524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421240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Picture 20"/>
          <p:cNvPicPr>
            <a:picLocks noChangeAspect="1"/>
          </p:cNvPicPr>
          <p:nvPr/>
        </p:nvPicPr>
        <p:blipFill>
          <a:blip r:embed="rId2"/>
          <a:stretch>
            <a:fillRect/>
          </a:stretch>
        </p:blipFill>
        <p:spPr>
          <a:xfrm rot="10800000">
            <a:off x="800100" y="7734300"/>
            <a:ext cx="3456732" cy="3462828"/>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7550" y="2365056"/>
            <a:ext cx="6328193" cy="483315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7168647" y="2247900"/>
                <a:ext cx="10204953" cy="6986528"/>
              </a:xfrm>
              <a:prstGeom prst="rect">
                <a:avLst/>
              </a:prstGeom>
            </p:spPr>
            <p:txBody>
              <a:bodyPr wrap="square">
                <a:spAutoFit/>
              </a:bodyPr>
              <a:lstStyle/>
              <a:p>
                <a:pPr marL="457200" lvl="0" indent="-457200" algn="just">
                  <a:lnSpc>
                    <a:spcPct val="150000"/>
                  </a:lnSpc>
                  <a:spcAft>
                    <a:spcPts val="1200"/>
                  </a:spcAft>
                  <a:buFont typeface="Arial" panose="020B0604020202020204" pitchFamily="34" charset="0"/>
                  <a:buChar char="•"/>
                  <a:defRPr/>
                </a:pPr>
                <a:r>
                  <a:rPr lang="en-US" sz="3400" kern="100" smtClean="0">
                    <a:solidFill>
                      <a:prstClr val="black"/>
                    </a:solidFill>
                    <a:latin typeface="Arial" panose="020B0604020202020204" pitchFamily="34" charset="0"/>
                    <a:ea typeface="Calibri" panose="020F0502020204030204" pitchFamily="34" charset="0"/>
                    <a:cs typeface="Arial" panose="020B0604020202020204" pitchFamily="34" charset="0"/>
                  </a:rPr>
                  <a:t>Hàm </a:t>
                </a:r>
                <a:r>
                  <a:rPr lang="en-US" sz="3400" kern="100">
                    <a:solidFill>
                      <a:prstClr val="black"/>
                    </a:solidFill>
                    <a:latin typeface="Arial" panose="020B0604020202020204" pitchFamily="34" charset="0"/>
                    <a:ea typeface="Calibri" panose="020F0502020204030204" pitchFamily="34" charset="0"/>
                    <a:cs typeface="Arial" panose="020B0604020202020204" pitchFamily="34" charset="0"/>
                  </a:rPr>
                  <a:t>số c luôn đồng biến (đạo hàm của nó luôn không âm) </a:t>
                </a:r>
              </a:p>
              <a:p>
                <a:pPr lvl="0" algn="just">
                  <a:lnSpc>
                    <a:spcPct val="150000"/>
                  </a:lnSpc>
                  <a:spcAft>
                    <a:spcPts val="1200"/>
                  </a:spcAft>
                  <a:defRPr/>
                </a:pPr>
                <a14:m>
                  <m:oMath xmlns:m="http://schemas.openxmlformats.org/officeDocument/2006/math">
                    <m:r>
                      <a:rPr lang="en-US" sz="3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400" kern="100">
                    <a:solidFill>
                      <a:prstClr val="black"/>
                    </a:solidFill>
                    <a:latin typeface="Arial" panose="020B0604020202020204" pitchFamily="34" charset="0"/>
                    <a:ea typeface="Malgun Gothic" panose="020B0503020000020004" pitchFamily="34" charset="-127"/>
                    <a:cs typeface="Arial" panose="020B0604020202020204" pitchFamily="34" charset="0"/>
                  </a:rPr>
                  <a:t> Hàm số b là đạo hàm của hàm số c.</a:t>
                </a:r>
                <a:endParaRPr lang="en-US" sz="34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spcAft>
                    <a:spcPts val="1200"/>
                  </a:spcAft>
                  <a:buFont typeface="Arial" panose="020B0604020202020204" pitchFamily="34" charset="0"/>
                  <a:buChar char="•"/>
                  <a:defRPr/>
                </a:pPr>
                <a:r>
                  <a:rPr lang="en-US" sz="3400" kern="100" smtClean="0">
                    <a:solidFill>
                      <a:prstClr val="black"/>
                    </a:solidFill>
                    <a:latin typeface="Arial" panose="020B0604020202020204" pitchFamily="34" charset="0"/>
                    <a:ea typeface="Malgun Gothic" panose="020B0503020000020004" pitchFamily="34" charset="-127"/>
                    <a:cs typeface="Arial" panose="020B0604020202020204" pitchFamily="34" charset="0"/>
                  </a:rPr>
                  <a:t>Hàm </a:t>
                </a:r>
                <a:r>
                  <a:rPr lang="en-US" sz="3400" kern="100">
                    <a:solidFill>
                      <a:prstClr val="black"/>
                    </a:solidFill>
                    <a:latin typeface="Arial" panose="020B0604020202020204" pitchFamily="34" charset="0"/>
                    <a:ea typeface="Malgun Gothic" panose="020B0503020000020004" pitchFamily="34" charset="-127"/>
                    <a:cs typeface="Arial" panose="020B0604020202020204" pitchFamily="34" charset="0"/>
                  </a:rPr>
                  <a:t>số b đồng biến trên khoảng mà hàm số a dương, nghịch biến trên khoảng hàm số a âm.</a:t>
                </a:r>
                <a:endParaRPr lang="en-US" sz="34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1200"/>
                  </a:spcAft>
                  <a:defRPr/>
                </a:pPr>
                <a14:m>
                  <m:oMath xmlns:m="http://schemas.openxmlformats.org/officeDocument/2006/math">
                    <m:r>
                      <a:rPr lang="en-US" sz="3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3400" kern="100">
                    <a:solidFill>
                      <a:prstClr val="black"/>
                    </a:solidFill>
                    <a:latin typeface="Arial" panose="020B0604020202020204" pitchFamily="34" charset="0"/>
                    <a:ea typeface="Malgun Gothic" panose="020B0503020000020004" pitchFamily="34" charset="-127"/>
                    <a:cs typeface="Arial" panose="020B0604020202020204" pitchFamily="34" charset="0"/>
                  </a:rPr>
                  <a:t>Hàm số a là đạo hàm của hàm số b.</a:t>
                </a:r>
                <a:endParaRPr lang="en-US" sz="34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1200"/>
                  </a:spcAft>
                  <a:defRPr/>
                </a:pPr>
                <a:r>
                  <a:rPr lang="en-US" sz="3400" kern="100">
                    <a:solidFill>
                      <a:prstClr val="black"/>
                    </a:solidFill>
                    <a:latin typeface="Arial" panose="020B0604020202020204" pitchFamily="34" charset="0"/>
                    <a:ea typeface="Calibri" panose="020F0502020204030204" pitchFamily="34" charset="0"/>
                    <a:cs typeface="Arial" panose="020B0604020202020204" pitchFamily="34" charset="0"/>
                  </a:rPr>
                  <a:t>Vậy hàm số a là hàm gia tốc, hàm số b là </a:t>
                </a:r>
                <a:r>
                  <a:rPr lang="en-US" sz="3400" kern="100" smtClean="0">
                    <a:solidFill>
                      <a:prstClr val="black"/>
                    </a:solidFill>
                    <a:latin typeface="Arial" panose="020B0604020202020204" pitchFamily="34" charset="0"/>
                    <a:ea typeface="Calibri" panose="020F0502020204030204" pitchFamily="34" charset="0"/>
                    <a:cs typeface="Arial" panose="020B0604020202020204" pitchFamily="34" charset="0"/>
                  </a:rPr>
                  <a:t>hàm      </a:t>
                </a:r>
                <a:r>
                  <a:rPr lang="en-US" sz="3400" kern="100">
                    <a:solidFill>
                      <a:prstClr val="black"/>
                    </a:solidFill>
                    <a:latin typeface="Arial" panose="020B0604020202020204" pitchFamily="34" charset="0"/>
                    <a:ea typeface="Calibri" panose="020F0502020204030204" pitchFamily="34" charset="0"/>
                    <a:cs typeface="Arial" panose="020B0604020202020204" pitchFamily="34" charset="0"/>
                  </a:rPr>
                  <a:t>vận tốc và hàm số c là hàm vị trí của ô tô.</a:t>
                </a:r>
              </a:p>
            </p:txBody>
          </p:sp>
        </mc:Choice>
        <mc:Fallback xmlns="">
          <p:sp>
            <p:nvSpPr>
              <p:cNvPr id="6" name="Rectangle 5"/>
              <p:cNvSpPr>
                <a:spLocks noRot="1" noChangeAspect="1" noMove="1" noResize="1" noEditPoints="1" noAdjustHandles="1" noChangeArrowheads="1" noChangeShapeType="1" noTextEdit="1"/>
              </p:cNvSpPr>
              <p:nvPr/>
            </p:nvSpPr>
            <p:spPr>
              <a:xfrm>
                <a:off x="7168647" y="2247900"/>
                <a:ext cx="10204953" cy="6986528"/>
              </a:xfrm>
              <a:prstGeom prst="rect">
                <a:avLst/>
              </a:prstGeom>
              <a:blipFill>
                <a:blip r:embed="rId5"/>
                <a:stretch>
                  <a:fillRect l="-1673" r="-1673" b="-698"/>
                </a:stretch>
              </a:blipFill>
            </p:spPr>
            <p:txBody>
              <a:bodyPr/>
              <a:lstStyle/>
              <a:p>
                <a:r>
                  <a:rPr lang="en-US">
                    <a:noFill/>
                  </a:rPr>
                  <a:t> </a:t>
                </a:r>
              </a:p>
            </p:txBody>
          </p:sp>
        </mc:Fallback>
      </mc:AlternateContent>
      <p:sp>
        <p:nvSpPr>
          <p:cNvPr id="12" name="TextBox 11"/>
          <p:cNvSpPr txBox="1"/>
          <p:nvPr/>
        </p:nvSpPr>
        <p:spPr>
          <a:xfrm>
            <a:off x="8382000" y="1181100"/>
            <a:ext cx="1524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869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ipe(down)">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342900"/>
            <a:ext cx="17260392" cy="9629148"/>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8"/>
          <p:cNvPicPr>
            <a:picLocks noChangeAspect="1"/>
          </p:cNvPicPr>
          <p:nvPr/>
        </p:nvPicPr>
        <p:blipFill>
          <a:blip r:embed="rId2"/>
          <a:stretch>
            <a:fillRect/>
          </a:stretch>
        </p:blipFill>
        <p:spPr>
          <a:xfrm rot="17618639">
            <a:off x="15789888" y="5002361"/>
            <a:ext cx="1800039" cy="1601054"/>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1028700" y="342900"/>
                <a:ext cx="16192500" cy="5909310"/>
              </a:xfrm>
              <a:prstGeom prst="rect">
                <a:avLst/>
              </a:prstGeom>
              <a:noFill/>
            </p:spPr>
            <p:txBody>
              <a:bodyPr wrap="square" rtlCol="0">
                <a:spAutoFit/>
              </a:bodyPr>
              <a:lstStyle/>
              <a:p>
                <a:pPr lvl="0" algn="just">
                  <a:lnSpc>
                    <a:spcPct val="150000"/>
                  </a:lnSpc>
                </a:pPr>
                <a14:m>
                  <m:oMath xmlns:m="http://schemas.openxmlformats.org/officeDocument/2006/math">
                    <m:r>
                      <m:rPr>
                        <m:nor/>
                      </m:rPr>
                      <a:rPr lang="vi-VN" sz="3600" b="1" smtClean="0">
                        <a:solidFill>
                          <a:srgbClr val="4BACC6">
                            <a:lumMod val="75000"/>
                          </a:srgbClr>
                        </a:solidFill>
                        <a:cs typeface="Arial" panose="020B0604020202020204" pitchFamily="34" charset="0"/>
                      </a:rPr>
                      <m:t>B</m:t>
                    </m:r>
                    <m:r>
                      <m:rPr>
                        <m:nor/>
                      </m:rPr>
                      <a:rPr lang="vi-VN" sz="3600" b="1" smtClean="0">
                        <a:solidFill>
                          <a:srgbClr val="4BACC6">
                            <a:lumMod val="75000"/>
                          </a:srgbClr>
                        </a:solidFill>
                        <a:cs typeface="Arial" panose="020B0604020202020204" pitchFamily="34" charset="0"/>
                      </a:rPr>
                      <m:t>à</m:t>
                    </m:r>
                    <m:r>
                      <m:rPr>
                        <m:nor/>
                      </m:rPr>
                      <a:rPr lang="vi-VN" sz="3600" b="1" smtClean="0">
                        <a:solidFill>
                          <a:srgbClr val="4BACC6">
                            <a:lumMod val="75000"/>
                          </a:srgbClr>
                        </a:solidFill>
                        <a:cs typeface="Arial" panose="020B0604020202020204" pitchFamily="34" charset="0"/>
                      </a:rPr>
                      <m:t>i</m:t>
                    </m:r>
                    <m:r>
                      <m:rPr>
                        <m:nor/>
                      </m:rPr>
                      <a:rPr lang="vi-VN" sz="3600" b="1" smtClean="0">
                        <a:solidFill>
                          <a:srgbClr val="4BACC6">
                            <a:lumMod val="75000"/>
                          </a:srgbClr>
                        </a:solidFill>
                        <a:cs typeface="Arial" panose="020B0604020202020204" pitchFamily="34" charset="0"/>
                      </a:rPr>
                      <m:t> </m:t>
                    </m:r>
                    <m:r>
                      <m:rPr>
                        <m:nor/>
                      </m:rPr>
                      <a:rPr lang="en-US" sz="3600" b="1" smtClean="0">
                        <a:solidFill>
                          <a:srgbClr val="4BACC6">
                            <a:lumMod val="75000"/>
                          </a:srgbClr>
                        </a:solidFill>
                        <a:latin typeface="Arial" panose="020B0604020202020204" pitchFamily="34" charset="0"/>
                        <a:cs typeface="Arial" panose="020B0604020202020204" pitchFamily="34" charset="0"/>
                      </a:rPr>
                      <m:t>9.3</m:t>
                    </m:r>
                    <m:r>
                      <m:rPr>
                        <m:nor/>
                      </m:rPr>
                      <a:rPr lang="en-US" sz="3600" b="1" i="0" smtClean="0">
                        <a:solidFill>
                          <a:srgbClr val="4BACC6">
                            <a:lumMod val="75000"/>
                          </a:srgbClr>
                        </a:solidFill>
                        <a:latin typeface="Arial" panose="020B0604020202020204" pitchFamily="34" charset="0"/>
                        <a:cs typeface="Arial" panose="020B0604020202020204" pitchFamily="34" charset="0"/>
                      </a:rPr>
                      <m:t>3</m:t>
                    </m:r>
                    <m:r>
                      <m:rPr>
                        <m:nor/>
                      </m:rPr>
                      <a:rPr lang="en-US" sz="3600" b="1" smtClean="0">
                        <a:solidFill>
                          <a:srgbClr val="4BACC6">
                            <a:lumMod val="75000"/>
                          </a:srgbClr>
                        </a:solidFill>
                        <a:cs typeface="Arial" panose="020B0604020202020204" pitchFamily="34" charset="0"/>
                      </a:rPr>
                      <m:t> </m:t>
                    </m:r>
                    <m:r>
                      <m:rPr>
                        <m:nor/>
                      </m:rPr>
                      <a:rPr lang="vi-VN" sz="3600" b="1" smtClean="0">
                        <a:solidFill>
                          <a:srgbClr val="4BACC6">
                            <a:lumMod val="75000"/>
                          </a:srgbClr>
                        </a:solidFill>
                        <a:cs typeface="Arial" panose="020B0604020202020204" pitchFamily="34" charset="0"/>
                      </a:rPr>
                      <m:t>(</m:t>
                    </m:r>
                    <m:r>
                      <m:rPr>
                        <m:nor/>
                      </m:rPr>
                      <a:rPr lang="vi-VN" sz="3600" b="1" smtClean="0">
                        <a:solidFill>
                          <a:srgbClr val="4BACC6">
                            <a:lumMod val="75000"/>
                          </a:srgbClr>
                        </a:solidFill>
                        <a:cs typeface="Arial" panose="020B0604020202020204" pitchFamily="34" charset="0"/>
                      </a:rPr>
                      <m:t>SGK</m:t>
                    </m:r>
                    <m:r>
                      <m:rPr>
                        <m:nor/>
                      </m:rPr>
                      <a:rPr lang="vi-VN" sz="3600" b="1" smtClean="0">
                        <a:solidFill>
                          <a:srgbClr val="4BACC6">
                            <a:lumMod val="75000"/>
                          </a:srgbClr>
                        </a:solidFill>
                        <a:cs typeface="Arial" panose="020B0604020202020204" pitchFamily="34" charset="0"/>
                      </a:rPr>
                      <m:t> − </m:t>
                    </m:r>
                    <m:r>
                      <m:rPr>
                        <m:nor/>
                      </m:rPr>
                      <a:rPr lang="vi-VN" sz="3600" b="1" smtClean="0">
                        <a:solidFill>
                          <a:srgbClr val="4BACC6">
                            <a:lumMod val="75000"/>
                          </a:srgbClr>
                        </a:solidFill>
                        <a:cs typeface="Arial" panose="020B0604020202020204" pitchFamily="34" charset="0"/>
                      </a:rPr>
                      <m:t>tr</m:t>
                    </m:r>
                    <m:r>
                      <m:rPr>
                        <m:nor/>
                      </m:rPr>
                      <a:rPr lang="vi-VN" sz="3600" b="1" smtClean="0">
                        <a:solidFill>
                          <a:srgbClr val="4BACC6">
                            <a:lumMod val="75000"/>
                          </a:srgbClr>
                        </a:solidFill>
                        <a:cs typeface="Arial" panose="020B0604020202020204" pitchFamily="34" charset="0"/>
                      </a:rPr>
                      <m:t>.</m:t>
                    </m:r>
                    <m:r>
                      <m:rPr>
                        <m:nor/>
                      </m:rPr>
                      <a:rPr lang="en-US" sz="3600" b="1" smtClean="0">
                        <a:solidFill>
                          <a:srgbClr val="4BACC6">
                            <a:lumMod val="75000"/>
                          </a:srgbClr>
                        </a:solidFill>
                        <a:latin typeface="Arial" panose="020B0604020202020204" pitchFamily="34" charset="0"/>
                        <a:cs typeface="Arial" panose="020B0604020202020204" pitchFamily="34" charset="0"/>
                      </a:rPr>
                      <m:t>98</m:t>
                    </m:r>
                    <m:r>
                      <m:rPr>
                        <m:nor/>
                      </m:rPr>
                      <a:rPr lang="vi-VN" sz="3600" b="1" smtClean="0">
                        <a:solidFill>
                          <a:srgbClr val="4BACC6">
                            <a:lumMod val="75000"/>
                          </a:srgbClr>
                        </a:solidFill>
                        <a:cs typeface="Arial" panose="020B0604020202020204" pitchFamily="34" charset="0"/>
                      </a:rPr>
                      <m:t>)</m:t>
                    </m:r>
                  </m:oMath>
                </a14:m>
                <a:r>
                  <a:rPr lang="en-US" sz="3600" smtClean="0">
                    <a:solidFill>
                      <a:srgbClr val="000000"/>
                    </a:solidFill>
                    <a:cs typeface="Arial" panose="020B0604020202020204" pitchFamily="34" charset="0"/>
                  </a:rPr>
                  <a:t> </a:t>
                </a:r>
                <a:r>
                  <a:rPr lang="vi-VN" sz="3600">
                    <a:solidFill>
                      <a:srgbClr val="000000"/>
                    </a:solidFill>
                    <a:cs typeface="Arial" panose="020B0604020202020204" pitchFamily="34" charset="0"/>
                  </a:rPr>
                  <a:t>Vị trí của một vật chuyển động thẳng được cho bởi phương trình: </a:t>
                </a:r>
                <a14:m>
                  <m:oMath xmlns:m="http://schemas.openxmlformats.org/officeDocument/2006/math">
                    <m:r>
                      <a:rPr lang="vi-VN" sz="3600" i="1" smtClean="0">
                        <a:solidFill>
                          <a:srgbClr val="000000"/>
                        </a:solidFill>
                        <a:latin typeface="Cambria Math" panose="02040503050406030204" pitchFamily="18" charset="0"/>
                        <a:cs typeface="Arial" panose="020B0604020202020204" pitchFamily="34" charset="0"/>
                      </a:rPr>
                      <m:t>𝑠</m:t>
                    </m:r>
                    <m:r>
                      <a:rPr lang="vi-VN" sz="3600" i="1" smtClean="0">
                        <a:solidFill>
                          <a:srgbClr val="000000"/>
                        </a:solidFill>
                        <a:latin typeface="Cambria Math" panose="02040503050406030204" pitchFamily="18" charset="0"/>
                        <a:cs typeface="Arial" panose="020B0604020202020204" pitchFamily="34" charset="0"/>
                      </a:rPr>
                      <m:t>=</m:t>
                    </m:r>
                    <m:r>
                      <a:rPr lang="vi-VN" sz="3600" i="1" smtClean="0">
                        <a:solidFill>
                          <a:srgbClr val="000000"/>
                        </a:solidFill>
                        <a:latin typeface="Cambria Math" panose="02040503050406030204" pitchFamily="18" charset="0"/>
                        <a:cs typeface="Arial" panose="020B0604020202020204" pitchFamily="34" charset="0"/>
                      </a:rPr>
                      <m:t>𝑓</m:t>
                    </m:r>
                    <m:r>
                      <a:rPr lang="vi-VN" sz="3600" i="1" smtClean="0">
                        <a:solidFill>
                          <a:srgbClr val="000000"/>
                        </a:solidFill>
                        <a:latin typeface="Cambria Math" panose="02040503050406030204" pitchFamily="18" charset="0"/>
                        <a:cs typeface="Arial" panose="020B0604020202020204" pitchFamily="34" charset="0"/>
                      </a:rPr>
                      <m:t>(</m:t>
                    </m:r>
                    <m:r>
                      <a:rPr lang="vi-VN" sz="3600" i="1" smtClean="0">
                        <a:solidFill>
                          <a:srgbClr val="000000"/>
                        </a:solidFill>
                        <a:latin typeface="Cambria Math" panose="02040503050406030204" pitchFamily="18" charset="0"/>
                        <a:cs typeface="Arial" panose="020B0604020202020204" pitchFamily="34" charset="0"/>
                      </a:rPr>
                      <m:t>𝑡</m:t>
                    </m:r>
                    <m:r>
                      <a:rPr lang="vi-VN" sz="3600" i="1" smtClean="0">
                        <a:solidFill>
                          <a:srgbClr val="000000"/>
                        </a:solidFill>
                        <a:latin typeface="Cambria Math" panose="02040503050406030204" pitchFamily="18" charset="0"/>
                        <a:cs typeface="Arial" panose="020B0604020202020204" pitchFamily="34" charset="0"/>
                      </a:rPr>
                      <m:t>)=</m:t>
                    </m:r>
                    <m:sSup>
                      <m:sSupPr>
                        <m:ctrlPr>
                          <a:rPr lang="vi-VN" sz="3600" i="1" smtClean="0">
                            <a:solidFill>
                              <a:srgbClr val="000000"/>
                            </a:solidFill>
                            <a:latin typeface="Cambria Math" panose="02040503050406030204" pitchFamily="18" charset="0"/>
                            <a:cs typeface="Arial" panose="020B0604020202020204" pitchFamily="34" charset="0"/>
                          </a:rPr>
                        </m:ctrlPr>
                      </m:sSupPr>
                      <m:e>
                        <m:r>
                          <a:rPr lang="en-US" sz="3600" b="0" i="1" smtClean="0">
                            <a:solidFill>
                              <a:srgbClr val="000000"/>
                            </a:solidFill>
                            <a:latin typeface="Cambria Math" panose="02040503050406030204" pitchFamily="18" charset="0"/>
                            <a:cs typeface="Arial" panose="020B0604020202020204" pitchFamily="34" charset="0"/>
                          </a:rPr>
                          <m:t>𝑡</m:t>
                        </m:r>
                      </m:e>
                      <m:sup>
                        <m:r>
                          <a:rPr lang="en-US" sz="3600" b="0" i="1" smtClean="0">
                            <a:solidFill>
                              <a:srgbClr val="000000"/>
                            </a:solidFill>
                            <a:latin typeface="Cambria Math" panose="02040503050406030204" pitchFamily="18" charset="0"/>
                            <a:cs typeface="Arial" panose="020B0604020202020204" pitchFamily="34" charset="0"/>
                          </a:rPr>
                          <m:t>3</m:t>
                        </m:r>
                      </m:sup>
                    </m:sSup>
                    <m:r>
                      <a:rPr lang="vi-VN" sz="3600" i="1" smtClean="0">
                        <a:solidFill>
                          <a:srgbClr val="000000"/>
                        </a:solidFill>
                        <a:latin typeface="Cambria Math" panose="02040503050406030204" pitchFamily="18" charset="0"/>
                        <a:cs typeface="Arial" panose="020B0604020202020204" pitchFamily="34" charset="0"/>
                      </a:rPr>
                      <m:t> – 6</m:t>
                    </m:r>
                    <m:sSup>
                      <m:sSupPr>
                        <m:ctrlPr>
                          <a:rPr lang="vi-VN" sz="3600" i="1">
                            <a:solidFill>
                              <a:srgbClr val="000000"/>
                            </a:solidFill>
                            <a:latin typeface="Cambria Math" panose="02040503050406030204" pitchFamily="18" charset="0"/>
                            <a:cs typeface="Arial" panose="020B0604020202020204" pitchFamily="34" charset="0"/>
                          </a:rPr>
                        </m:ctrlPr>
                      </m:sSupPr>
                      <m:e>
                        <m:r>
                          <a:rPr lang="en-US" sz="3600" i="1">
                            <a:solidFill>
                              <a:srgbClr val="000000"/>
                            </a:solidFill>
                            <a:latin typeface="Cambria Math" panose="02040503050406030204" pitchFamily="18" charset="0"/>
                            <a:cs typeface="Arial" panose="020B0604020202020204" pitchFamily="34" charset="0"/>
                          </a:rPr>
                          <m:t>𝑡</m:t>
                        </m:r>
                      </m:e>
                      <m:sup>
                        <m:r>
                          <a:rPr lang="en-US" sz="3600" b="0" i="1" smtClean="0">
                            <a:solidFill>
                              <a:srgbClr val="000000"/>
                            </a:solidFill>
                            <a:latin typeface="Cambria Math" panose="02040503050406030204" pitchFamily="18" charset="0"/>
                            <a:cs typeface="Arial" panose="020B0604020202020204" pitchFamily="34" charset="0"/>
                          </a:rPr>
                          <m:t>2</m:t>
                        </m:r>
                      </m:sup>
                    </m:sSup>
                    <m:r>
                      <a:rPr lang="vi-VN" sz="3600" i="1" smtClean="0">
                        <a:solidFill>
                          <a:srgbClr val="000000"/>
                        </a:solidFill>
                        <a:latin typeface="Cambria Math" panose="02040503050406030204" pitchFamily="18" charset="0"/>
                        <a:cs typeface="Arial" panose="020B0604020202020204" pitchFamily="34" charset="0"/>
                      </a:rPr>
                      <m:t>+ 9</m:t>
                    </m:r>
                    <m:r>
                      <a:rPr lang="vi-VN" sz="3600" i="1" smtClean="0">
                        <a:solidFill>
                          <a:srgbClr val="000000"/>
                        </a:solidFill>
                        <a:latin typeface="Cambria Math" panose="02040503050406030204" pitchFamily="18" charset="0"/>
                        <a:cs typeface="Arial" panose="020B0604020202020204" pitchFamily="34" charset="0"/>
                      </a:rPr>
                      <m:t>𝑡</m:t>
                    </m:r>
                  </m:oMath>
                </a14:m>
                <a:r>
                  <a:rPr lang="vi-VN" sz="3600">
                    <a:solidFill>
                      <a:srgbClr val="000000"/>
                    </a:solidFill>
                    <a:cs typeface="Arial" panose="020B0604020202020204" pitchFamily="34" charset="0"/>
                  </a:rPr>
                  <a:t>, trong đó </a:t>
                </a:r>
                <a14:m>
                  <m:oMath xmlns:m="http://schemas.openxmlformats.org/officeDocument/2006/math">
                    <m:r>
                      <a:rPr lang="vi-VN" sz="3600" i="1" smtClean="0">
                        <a:solidFill>
                          <a:srgbClr val="000000"/>
                        </a:solidFill>
                        <a:latin typeface="Cambria Math" panose="02040503050406030204" pitchFamily="18" charset="0"/>
                        <a:cs typeface="Arial" panose="020B0604020202020204" pitchFamily="34" charset="0"/>
                      </a:rPr>
                      <m:t>𝑡</m:t>
                    </m:r>
                  </m:oMath>
                </a14:m>
                <a:r>
                  <a:rPr lang="vi-VN" sz="3600">
                    <a:solidFill>
                      <a:srgbClr val="000000"/>
                    </a:solidFill>
                    <a:cs typeface="Arial" panose="020B0604020202020204" pitchFamily="34" charset="0"/>
                  </a:rPr>
                  <a:t> tính bằng giây và </a:t>
                </a:r>
                <a14:m>
                  <m:oMath xmlns:m="http://schemas.openxmlformats.org/officeDocument/2006/math">
                    <m:r>
                      <a:rPr lang="vi-VN" sz="3600" i="1" smtClean="0">
                        <a:solidFill>
                          <a:srgbClr val="000000"/>
                        </a:solidFill>
                        <a:latin typeface="Cambria Math" panose="02040503050406030204" pitchFamily="18" charset="0"/>
                        <a:cs typeface="Arial" panose="020B0604020202020204" pitchFamily="34" charset="0"/>
                      </a:rPr>
                      <m:t>𝑠</m:t>
                    </m:r>
                  </m:oMath>
                </a14:m>
                <a:r>
                  <a:rPr lang="vi-VN" sz="3600">
                    <a:solidFill>
                      <a:srgbClr val="000000"/>
                    </a:solidFill>
                    <a:cs typeface="Arial" panose="020B0604020202020204" pitchFamily="34" charset="0"/>
                  </a:rPr>
                  <a:t> tính bằng mét</a:t>
                </a:r>
                <a:r>
                  <a:rPr lang="vi-VN" sz="3600" smtClean="0">
                    <a:solidFill>
                      <a:srgbClr val="000000"/>
                    </a:solidFill>
                    <a:cs typeface="Arial" panose="020B0604020202020204" pitchFamily="34" charset="0"/>
                  </a:rPr>
                  <a:t>.</a:t>
                </a:r>
                <a:endParaRPr lang="vi-VN" sz="3600">
                  <a:solidFill>
                    <a:srgbClr val="000000"/>
                  </a:solidFill>
                  <a:cs typeface="Arial" panose="020B0604020202020204" pitchFamily="34" charset="0"/>
                </a:endParaRPr>
              </a:p>
              <a:p>
                <a:pPr lvl="0" algn="just">
                  <a:lnSpc>
                    <a:spcPct val="150000"/>
                  </a:lnSpc>
                </a:pPr>
                <a:r>
                  <a:rPr lang="vi-VN" sz="3600">
                    <a:solidFill>
                      <a:srgbClr val="000000"/>
                    </a:solidFill>
                    <a:cs typeface="Arial" panose="020B0604020202020204" pitchFamily="34" charset="0"/>
                  </a:rPr>
                  <a:t>a) Tính vận tốc của vật tại các thời điểm </a:t>
                </a:r>
                <a14:m>
                  <m:oMath xmlns:m="http://schemas.openxmlformats.org/officeDocument/2006/math">
                    <m:r>
                      <a:rPr lang="vi-VN" sz="3600" i="1" smtClean="0">
                        <a:solidFill>
                          <a:srgbClr val="000000"/>
                        </a:solidFill>
                        <a:latin typeface="Cambria Math" panose="02040503050406030204" pitchFamily="18" charset="0"/>
                        <a:cs typeface="Arial" panose="020B0604020202020204" pitchFamily="34" charset="0"/>
                      </a:rPr>
                      <m:t>𝑡</m:t>
                    </m:r>
                    <m:r>
                      <a:rPr lang="vi-VN" sz="3600" i="1" smtClean="0">
                        <a:solidFill>
                          <a:srgbClr val="000000"/>
                        </a:solidFill>
                        <a:latin typeface="Cambria Math" panose="02040503050406030204" pitchFamily="18" charset="0"/>
                        <a:cs typeface="Arial" panose="020B0604020202020204" pitchFamily="34" charset="0"/>
                      </a:rPr>
                      <m:t>=2 </m:t>
                    </m:r>
                  </m:oMath>
                </a14:m>
                <a:r>
                  <a:rPr lang="vi-VN" sz="3600">
                    <a:solidFill>
                      <a:srgbClr val="000000"/>
                    </a:solidFill>
                    <a:cs typeface="Arial" panose="020B0604020202020204" pitchFamily="34" charset="0"/>
                  </a:rPr>
                  <a:t>giây và </a:t>
                </a:r>
                <a14:m>
                  <m:oMath xmlns:m="http://schemas.openxmlformats.org/officeDocument/2006/math">
                    <m:r>
                      <a:rPr lang="vi-VN" sz="3600" i="1" smtClean="0">
                        <a:solidFill>
                          <a:srgbClr val="000000"/>
                        </a:solidFill>
                        <a:latin typeface="Cambria Math" panose="02040503050406030204" pitchFamily="18" charset="0"/>
                        <a:cs typeface="Arial" panose="020B0604020202020204" pitchFamily="34" charset="0"/>
                      </a:rPr>
                      <m:t>𝑡</m:t>
                    </m:r>
                    <m:r>
                      <a:rPr lang="vi-VN" sz="3600" i="1" smtClean="0">
                        <a:solidFill>
                          <a:srgbClr val="000000"/>
                        </a:solidFill>
                        <a:latin typeface="Cambria Math" panose="02040503050406030204" pitchFamily="18" charset="0"/>
                        <a:cs typeface="Arial" panose="020B0604020202020204" pitchFamily="34" charset="0"/>
                      </a:rPr>
                      <m:t>=4</m:t>
                    </m:r>
                  </m:oMath>
                </a14:m>
                <a:r>
                  <a:rPr lang="vi-VN" sz="3600">
                    <a:solidFill>
                      <a:srgbClr val="000000"/>
                    </a:solidFill>
                    <a:cs typeface="Arial" panose="020B0604020202020204" pitchFamily="34" charset="0"/>
                  </a:rPr>
                  <a:t> giây</a:t>
                </a:r>
                <a:r>
                  <a:rPr lang="vi-VN" sz="3600" smtClean="0">
                    <a:solidFill>
                      <a:srgbClr val="000000"/>
                    </a:solidFill>
                    <a:cs typeface="Arial" panose="020B0604020202020204" pitchFamily="34" charset="0"/>
                  </a:rPr>
                  <a:t>.</a:t>
                </a:r>
                <a:endParaRPr lang="vi-VN" sz="3600">
                  <a:solidFill>
                    <a:srgbClr val="000000"/>
                  </a:solidFill>
                  <a:cs typeface="Arial" panose="020B0604020202020204" pitchFamily="34" charset="0"/>
                </a:endParaRPr>
              </a:p>
              <a:p>
                <a:pPr lvl="0" algn="just">
                  <a:lnSpc>
                    <a:spcPct val="150000"/>
                  </a:lnSpc>
                </a:pPr>
                <a:r>
                  <a:rPr lang="vi-VN" sz="3600">
                    <a:solidFill>
                      <a:srgbClr val="000000"/>
                    </a:solidFill>
                    <a:cs typeface="Arial" panose="020B0604020202020204" pitchFamily="34" charset="0"/>
                  </a:rPr>
                  <a:t>b) Tại những thời điểm nào vật đứng yên</a:t>
                </a:r>
                <a:r>
                  <a:rPr lang="vi-VN" sz="3600" smtClean="0">
                    <a:solidFill>
                      <a:srgbClr val="000000"/>
                    </a:solidFill>
                    <a:cs typeface="Arial" panose="020B0604020202020204" pitchFamily="34" charset="0"/>
                  </a:rPr>
                  <a:t>?</a:t>
                </a:r>
                <a:endParaRPr lang="vi-VN" sz="3600">
                  <a:solidFill>
                    <a:srgbClr val="000000"/>
                  </a:solidFill>
                  <a:cs typeface="Arial" panose="020B0604020202020204" pitchFamily="34" charset="0"/>
                </a:endParaRPr>
              </a:p>
              <a:p>
                <a:pPr lvl="0" algn="just">
                  <a:lnSpc>
                    <a:spcPct val="150000"/>
                  </a:lnSpc>
                </a:pPr>
                <a:r>
                  <a:rPr lang="vi-VN" sz="3600">
                    <a:solidFill>
                      <a:srgbClr val="000000"/>
                    </a:solidFill>
                    <a:cs typeface="Arial" panose="020B0604020202020204" pitchFamily="34" charset="0"/>
                  </a:rPr>
                  <a:t>c) Tìm gia tốc của vật tại thời điểm </a:t>
                </a:r>
                <a14:m>
                  <m:oMath xmlns:m="http://schemas.openxmlformats.org/officeDocument/2006/math">
                    <m:r>
                      <a:rPr lang="vi-VN" sz="3600" i="1">
                        <a:solidFill>
                          <a:srgbClr val="000000"/>
                        </a:solidFill>
                        <a:latin typeface="Cambria Math" panose="02040503050406030204" pitchFamily="18" charset="0"/>
                        <a:cs typeface="Arial" panose="020B0604020202020204" pitchFamily="34" charset="0"/>
                      </a:rPr>
                      <m:t>𝑡</m:t>
                    </m:r>
                    <m:r>
                      <a:rPr lang="vi-VN" sz="3600" i="1">
                        <a:solidFill>
                          <a:srgbClr val="000000"/>
                        </a:solidFill>
                        <a:latin typeface="Cambria Math" panose="02040503050406030204" pitchFamily="18" charset="0"/>
                        <a:cs typeface="Arial" panose="020B0604020202020204" pitchFamily="34" charset="0"/>
                      </a:rPr>
                      <m:t>=4 </m:t>
                    </m:r>
                  </m:oMath>
                </a14:m>
                <a:r>
                  <a:rPr lang="vi-VN" sz="3600">
                    <a:solidFill>
                      <a:srgbClr val="000000"/>
                    </a:solidFill>
                    <a:cs typeface="Arial" panose="020B0604020202020204" pitchFamily="34" charset="0"/>
                  </a:rPr>
                  <a:t>giây</a:t>
                </a:r>
                <a:r>
                  <a:rPr lang="vi-VN" sz="3600" smtClean="0">
                    <a:solidFill>
                      <a:srgbClr val="000000"/>
                    </a:solidFill>
                    <a:cs typeface="Arial" panose="020B0604020202020204" pitchFamily="34" charset="0"/>
                  </a:rPr>
                  <a:t>.</a:t>
                </a:r>
                <a:endParaRPr lang="vi-VN" sz="3600">
                  <a:solidFill>
                    <a:srgbClr val="000000"/>
                  </a:solidFill>
                  <a:cs typeface="Arial" panose="020B0604020202020204" pitchFamily="34" charset="0"/>
                </a:endParaRPr>
              </a:p>
              <a:p>
                <a:pPr lvl="0" algn="just">
                  <a:lnSpc>
                    <a:spcPct val="150000"/>
                  </a:lnSpc>
                </a:pPr>
                <a:r>
                  <a:rPr lang="vi-VN" sz="3600">
                    <a:solidFill>
                      <a:srgbClr val="000000"/>
                    </a:solidFill>
                    <a:cs typeface="Arial" panose="020B0604020202020204" pitchFamily="34" charset="0"/>
                  </a:rPr>
                  <a:t>d) Tính tổng quãng đường vật đi được trong 5 giây đầu tiên.</a:t>
                </a:r>
              </a:p>
            </p:txBody>
          </p:sp>
        </mc:Choice>
        <mc:Fallback xmlns="">
          <p:sp>
            <p:nvSpPr>
              <p:cNvPr id="10" name="TextBox 9"/>
              <p:cNvSpPr txBox="1">
                <a:spLocks noRot="1" noChangeAspect="1" noMove="1" noResize="1" noEditPoints="1" noAdjustHandles="1" noChangeArrowheads="1" noChangeShapeType="1" noTextEdit="1"/>
              </p:cNvSpPr>
              <p:nvPr/>
            </p:nvSpPr>
            <p:spPr>
              <a:xfrm>
                <a:off x="1028700" y="342900"/>
                <a:ext cx="16192500" cy="5909310"/>
              </a:xfrm>
              <a:prstGeom prst="rect">
                <a:avLst/>
              </a:prstGeom>
              <a:blipFill>
                <a:blip r:embed="rId3"/>
                <a:stretch>
                  <a:fillRect l="-1167" r="-1130" b="-1134"/>
                </a:stretch>
              </a:blipFill>
            </p:spPr>
            <p:txBody>
              <a:bodyPr/>
              <a:lstStyle/>
              <a:p>
                <a:r>
                  <a:rPr lang="en-US">
                    <a:noFill/>
                  </a:rPr>
                  <a:t> </a:t>
                </a:r>
              </a:p>
            </p:txBody>
          </p:sp>
        </mc:Fallback>
      </mc:AlternateContent>
      <p:sp>
        <p:nvSpPr>
          <p:cNvPr id="11" name="TextBox 10"/>
          <p:cNvSpPr txBox="1"/>
          <p:nvPr/>
        </p:nvSpPr>
        <p:spPr>
          <a:xfrm>
            <a:off x="8362950" y="6252210"/>
            <a:ext cx="152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505073" y="6948408"/>
                <a:ext cx="13220700" cy="2995692"/>
              </a:xfrm>
              <a:prstGeom prst="rect">
                <a:avLst/>
              </a:prstGeom>
            </p:spPr>
            <p:txBody>
              <a:bodyPr wrap="square">
                <a:spAutoFit/>
              </a:bodyPr>
              <a:lstStyle/>
              <a:p>
                <a:pPr>
                  <a:lnSpc>
                    <a:spcPct val="150000"/>
                  </a:lnSpc>
                  <a:spcAft>
                    <a:spcPts val="1200"/>
                  </a:spcAft>
                </a:pPr>
                <a:r>
                  <a:rPr lang="en-US" sz="3600" kern="100">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𝑣</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e>
                      <m:sup>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−12</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3600" kern="100">
                    <a:effectLst/>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en-US" sz="3600" i="1" kern="100">
                        <a:effectLst/>
                        <a:latin typeface="Cambria Math" panose="02040503050406030204" pitchFamily="18" charset="0"/>
                        <a:ea typeface="Malgun Gothic" panose="020B0503020000020004" pitchFamily="34" charset="-127"/>
                        <a:cs typeface="Times New Roman" panose="02020603050405020304" pitchFamily="18" charset="0"/>
                      </a:rPr>
                      <m:t>𝑎</m:t>
                    </m:r>
                    <m:d>
                      <m:dPr>
                        <m:ctrlPr>
                          <a:rPr lang="en-US" sz="36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3600" i="1" kern="100">
                            <a:effectLst/>
                            <a:latin typeface="Cambria Math" panose="02040503050406030204" pitchFamily="18" charset="0"/>
                            <a:ea typeface="Malgun Gothic" panose="020B0503020000020004" pitchFamily="34" charset="-127"/>
                            <a:cs typeface="Times New Roman" panose="02020603050405020304" pitchFamily="18" charset="0"/>
                          </a:rPr>
                          <m:t>𝑡</m:t>
                        </m:r>
                      </m:e>
                    </m:d>
                    <m:r>
                      <a:rPr lang="en-US" sz="3600" i="1" kern="100">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36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3600" i="1" kern="100">
                            <a:effectLst/>
                            <a:latin typeface="Cambria Math" panose="02040503050406030204" pitchFamily="18" charset="0"/>
                            <a:ea typeface="Malgun Gothic" panose="020B0503020000020004" pitchFamily="34" charset="-127"/>
                            <a:cs typeface="Times New Roman" panose="02020603050405020304" pitchFamily="18" charset="0"/>
                          </a:rPr>
                          <m:t>𝑠</m:t>
                        </m:r>
                      </m:e>
                      <m:sup>
                        <m:r>
                          <a:rPr lang="en-US" sz="3600" i="1" kern="100">
                            <a:effectLst/>
                            <a:latin typeface="Cambria Math" panose="02040503050406030204" pitchFamily="18" charset="0"/>
                            <a:ea typeface="Malgun Gothic" panose="020B0503020000020004" pitchFamily="34" charset="-127"/>
                            <a:cs typeface="Times New Roman" panose="02020603050405020304" pitchFamily="18" charset="0"/>
                          </a:rPr>
                          <m:t>′′</m:t>
                        </m:r>
                      </m:sup>
                    </m:sSup>
                    <m:r>
                      <a:rPr lang="en-US" sz="3600" i="1" kern="100">
                        <a:effectLst/>
                        <a:latin typeface="Cambria Math" panose="02040503050406030204" pitchFamily="18" charset="0"/>
                        <a:ea typeface="Malgun Gothic" panose="020B0503020000020004" pitchFamily="34" charset="-127"/>
                        <a:cs typeface="Times New Roman" panose="02020603050405020304" pitchFamily="18" charset="0"/>
                      </a:rPr>
                      <m:t>=6</m:t>
                    </m:r>
                    <m:r>
                      <a:rPr lang="en-US" sz="3600" i="1" kern="100">
                        <a:effectLst/>
                        <a:latin typeface="Cambria Math" panose="02040503050406030204" pitchFamily="18" charset="0"/>
                        <a:ea typeface="Malgun Gothic" panose="020B0503020000020004" pitchFamily="34" charset="-127"/>
                        <a:cs typeface="Times New Roman" panose="02020603050405020304" pitchFamily="18" charset="0"/>
                      </a:rPr>
                      <m:t>𝑡</m:t>
                    </m:r>
                    <m:r>
                      <a:rPr lang="en-US" sz="3600" i="1" kern="100">
                        <a:effectLst/>
                        <a:latin typeface="Cambria Math" panose="02040503050406030204" pitchFamily="18" charset="0"/>
                        <a:ea typeface="Malgun Gothic" panose="020B0503020000020004" pitchFamily="34" charset="-127"/>
                        <a:cs typeface="Times New Roman" panose="02020603050405020304" pitchFamily="18" charset="0"/>
                      </a:rPr>
                      <m:t>−12.</m:t>
                    </m:r>
                  </m:oMath>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en-US" sz="3600" kern="100">
                    <a:effectLst/>
                    <a:latin typeface="Arial" panose="020B0604020202020204" pitchFamily="34" charset="0"/>
                    <a:ea typeface="Calibri" panose="020F0502020204030204" pitchFamily="34" charset="0"/>
                    <a:cs typeface="Arial" panose="020B0604020202020204" pitchFamily="34" charset="0"/>
                  </a:rPr>
                  <a:t>a) Vận tốc của vật tại thời điểm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600" kern="100">
                    <a:effectLst/>
                    <a:latin typeface="Arial" panose="020B0604020202020204" pitchFamily="34" charset="0"/>
                    <a:ea typeface="Calibri" panose="020F0502020204030204" pitchFamily="34" charset="0"/>
                    <a:cs typeface="Arial" panose="020B0604020202020204" pitchFamily="34" charset="0"/>
                  </a:rPr>
                  <a:t> giây là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𝑣</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r>
                      <m:rPr>
                        <m:nor/>
                      </m:rPr>
                      <a:rPr lang="en-US" sz="36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m</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s</m:t>
                    </m:r>
                  </m:oMath>
                </a14:m>
                <a:r>
                  <a:rPr lang="en-US" sz="36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3600" kern="100">
                    <a:effectLst/>
                    <a:latin typeface="Arial" panose="020B0604020202020204" pitchFamily="34" charset="0"/>
                    <a:ea typeface="Calibri" panose="020F0502020204030204" pitchFamily="34" charset="0"/>
                    <a:cs typeface="Arial" panose="020B0604020202020204" pitchFamily="34" charset="0"/>
                  </a:rPr>
                  <a:t>Vận tốc của vật tại thời điểm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3600" kern="100">
                    <a:effectLst/>
                    <a:latin typeface="Arial" panose="020B0604020202020204" pitchFamily="34" charset="0"/>
                    <a:ea typeface="Calibri" panose="020F0502020204030204" pitchFamily="34" charset="0"/>
                    <a:cs typeface="Arial" panose="020B0604020202020204" pitchFamily="34" charset="0"/>
                  </a:rPr>
                  <a:t> giây là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𝑣</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(4)=9</m:t>
                    </m:r>
                    <m:r>
                      <m:rPr>
                        <m:nor/>
                      </m:rPr>
                      <a:rPr lang="en-US" sz="36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m</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s</m:t>
                    </m:r>
                  </m:oMath>
                </a14:m>
                <a:r>
                  <a:rPr lang="en-US" sz="36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2505073" y="6948408"/>
                <a:ext cx="13220700" cy="2995692"/>
              </a:xfrm>
              <a:prstGeom prst="rect">
                <a:avLst/>
              </a:prstGeom>
              <a:blipFill>
                <a:blip r:embed="rId4"/>
                <a:stretch>
                  <a:fillRect l="-1429" b="-3462"/>
                </a:stretch>
              </a:blipFill>
            </p:spPr>
            <p:txBody>
              <a:bodyPr/>
              <a:lstStyle/>
              <a:p>
                <a:r>
                  <a:rPr lang="en-US">
                    <a:noFill/>
                  </a:rPr>
                  <a:t> </a:t>
                </a:r>
              </a:p>
            </p:txBody>
          </p:sp>
        </mc:Fallback>
      </mc:AlternateContent>
    </p:spTree>
    <p:extLst>
      <p:ext uri="{BB962C8B-B14F-4D97-AF65-F5344CB8AC3E}">
        <p14:creationId xmlns:p14="http://schemas.microsoft.com/office/powerpoint/2010/main" val="2263728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left)">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228600" y="210804"/>
            <a:ext cx="17830800" cy="98856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6" name="Rectangle 5"/>
              <p:cNvSpPr/>
              <p:nvPr/>
            </p:nvSpPr>
            <p:spPr>
              <a:xfrm>
                <a:off x="549472" y="1485900"/>
                <a:ext cx="17240952" cy="8402300"/>
              </a:xfrm>
              <a:prstGeom prst="rect">
                <a:avLst/>
              </a:prstGeom>
            </p:spPr>
            <p:txBody>
              <a:bodyPr wrap="square">
                <a:spAutoFit/>
              </a:bodyPr>
              <a:lstStyle/>
              <a:p>
                <a:pPr>
                  <a:lnSpc>
                    <a:spcPct val="150000"/>
                  </a:lnSpc>
                </a:pPr>
                <a:r>
                  <a:rPr lang="en-US" sz="3600" kern="100">
                    <a:latin typeface="Arial" panose="020B0604020202020204" pitchFamily="34" charset="0"/>
                    <a:ea typeface="Calibri" panose="020F0502020204030204" pitchFamily="34" charset="0"/>
                    <a:cs typeface="Arial" panose="020B0604020202020204" pitchFamily="34" charset="0"/>
                  </a:rPr>
                  <a:t>b) Vật đứng yên khi vận tốc triệt tiêu, tức là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𝑣</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e>
                      <m:sup>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12</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+9=0⇒</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3600" kern="10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pPr>
                <a:r>
                  <a:rPr lang="en-US" sz="3600" kern="100">
                    <a:effectLst/>
                    <a:latin typeface="Arial" panose="020B0604020202020204" pitchFamily="34" charset="0"/>
                    <a:ea typeface="Calibri" panose="020F0502020204030204" pitchFamily="34" charset="0"/>
                    <a:cs typeface="Arial" panose="020B0604020202020204" pitchFamily="34" charset="0"/>
                  </a:rPr>
                  <a:t>Vậy tại thời điểm 1 giây hoặc 3 giây thì vật đứng yên</a:t>
                </a:r>
                <a:r>
                  <a:rPr lang="en-US" sz="3600" kern="100" smtClean="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kern="100" smtClean="0">
                    <a:effectLst/>
                    <a:latin typeface="Arial" panose="020B0604020202020204" pitchFamily="34" charset="0"/>
                    <a:ea typeface="Calibri" panose="020F0502020204030204" pitchFamily="34" charset="0"/>
                    <a:cs typeface="Arial" panose="020B0604020202020204" pitchFamily="34" charset="0"/>
                  </a:rPr>
                  <a:t>c</a:t>
                </a:r>
                <a:r>
                  <a:rPr lang="en-US" sz="3600" kern="100">
                    <a:effectLst/>
                    <a:latin typeface="Arial" panose="020B0604020202020204" pitchFamily="34" charset="0"/>
                    <a:ea typeface="Calibri" panose="020F0502020204030204" pitchFamily="34" charset="0"/>
                    <a:cs typeface="Arial" panose="020B0604020202020204" pitchFamily="34" charset="0"/>
                  </a:rPr>
                  <a:t>) Gia tốc của vật tại thời điểm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3600" kern="100">
                    <a:effectLst/>
                    <a:latin typeface="Arial" panose="020B0604020202020204" pitchFamily="34" charset="0"/>
                    <a:ea typeface="Calibri" panose="020F0502020204030204" pitchFamily="34" charset="0"/>
                    <a:cs typeface="Arial" panose="020B0604020202020204" pitchFamily="34" charset="0"/>
                  </a:rPr>
                  <a:t> giây là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(4)=12</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n-US" sz="36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m</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s</m:t>
                            </m:r>
                          </m:e>
                          <m:sup>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r>
                  <a:rPr lang="en-US" sz="3600" kern="100" smtClean="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kern="100" smtClean="0">
                    <a:effectLst/>
                    <a:latin typeface="Arial" panose="020B0604020202020204" pitchFamily="34" charset="0"/>
                    <a:ea typeface="Calibri" panose="020F0502020204030204" pitchFamily="34" charset="0"/>
                    <a:cs typeface="Arial" panose="020B0604020202020204" pitchFamily="34" charset="0"/>
                  </a:rPr>
                  <a:t>d</a:t>
                </a:r>
                <a:r>
                  <a:rPr lang="en-US" sz="3600" kern="100">
                    <a:effectLst/>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𝑣</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e>
                      <m:sup>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12</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+9=0⇔</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600" kern="100">
                    <a:effectLst/>
                    <a:latin typeface="Arial" panose="020B0604020202020204" pitchFamily="34" charset="0"/>
                    <a:ea typeface="Calibri" panose="020F0502020204030204" pitchFamily="34" charset="0"/>
                    <a:cs typeface="Arial" panose="020B0604020202020204" pitchFamily="34" charset="0"/>
                  </a:rPr>
                  <a:t> hoặc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3600" kern="100" smtClean="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kern="100" smtClean="0">
                    <a:effectLst/>
                    <a:latin typeface="Arial" panose="020B0604020202020204" pitchFamily="34" charset="0"/>
                    <a:ea typeface="Calibri" panose="020F0502020204030204" pitchFamily="34" charset="0"/>
                    <a:cs typeface="Arial" panose="020B0604020202020204" pitchFamily="34" charset="0"/>
                  </a:rPr>
                  <a:t>Do </a:t>
                </a:r>
                <a:r>
                  <a:rPr lang="en-US" sz="3600" kern="100">
                    <a:effectLst/>
                    <a:latin typeface="Arial" panose="020B0604020202020204" pitchFamily="34" charset="0"/>
                    <a:ea typeface="Calibri" panose="020F0502020204030204" pitchFamily="34" charset="0"/>
                    <a:cs typeface="Arial" panose="020B0604020202020204" pitchFamily="34" charset="0"/>
                  </a:rPr>
                  <a:t>đó ta cần tính riêng quãng đường vật đi được trong từng khoảng thời gian </a:t>
                </a:r>
                <a14:m>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[0;1],[1;3],[3;5]</m:t>
                    </m:r>
                  </m:oMath>
                </a14:m>
                <a:r>
                  <a:rPr lang="en-US" sz="3600" kern="100">
                    <a:effectLst/>
                    <a:latin typeface="Arial" panose="020B0604020202020204" pitchFamily="34" charset="0"/>
                    <a:ea typeface="Calibri" panose="020F0502020204030204" pitchFamily="34" charset="0"/>
                    <a:cs typeface="Arial" panose="020B0604020202020204" pitchFamily="34" charset="0"/>
                  </a:rPr>
                  <a:t>.</a:t>
                </a:r>
                <a:endParaRPr lang="en-US" sz="36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kern="100" smtClean="0">
                    <a:effectLst/>
                    <a:latin typeface="Arial" panose="020B0604020202020204" pitchFamily="34" charset="0"/>
                    <a:ea typeface="Calibri" panose="020F0502020204030204" pitchFamily="34" charset="0"/>
                    <a:cs typeface="Arial" panose="020B0604020202020204" pitchFamily="34" charset="0"/>
                  </a:rPr>
                  <a:t>Từ </a:t>
                </a:r>
                <a:r>
                  <a:rPr lang="en-US" sz="3600" kern="100">
                    <a:effectLst/>
                    <a:latin typeface="Arial" panose="020B0604020202020204" pitchFamily="34" charset="0"/>
                    <a:ea typeface="Calibri" panose="020F0502020204030204" pitchFamily="34" charset="0"/>
                    <a:cs typeface="Arial" panose="020B0604020202020204" pitchFamily="34" charset="0"/>
                  </a:rPr>
                  <a:t>thời điểm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600" kern="100">
                    <a:effectLst/>
                    <a:latin typeface="Arial" panose="020B0604020202020204" pitchFamily="34" charset="0"/>
                    <a:ea typeface="Calibri" panose="020F0502020204030204" pitchFamily="34" charset="0"/>
                    <a:cs typeface="Arial" panose="020B0604020202020204" pitchFamily="34" charset="0"/>
                  </a:rPr>
                  <a:t> giây đến thời điểm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600" kern="100">
                    <a:effectLst/>
                    <a:latin typeface="Arial" panose="020B0604020202020204" pitchFamily="34" charset="0"/>
                    <a:ea typeface="Calibri" panose="020F0502020204030204" pitchFamily="34" charset="0"/>
                    <a:cs typeface="Arial" panose="020B0604020202020204" pitchFamily="34" charset="0"/>
                  </a:rPr>
                  <a:t> giây, vật đi được quãng đường là:</a:t>
                </a:r>
              </a:p>
              <a:p>
                <a:pPr>
                  <a:lnSpc>
                    <a:spcPct val="150000"/>
                  </a:lnSpc>
                </a:pPr>
                <a14:m>
                  <m:oMathPara xmlns:m="http://schemas.openxmlformats.org/officeDocument/2006/math">
                    <m:oMathParaPr>
                      <m:jc m:val="centerGroup"/>
                    </m:oMathParaPr>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𝑓</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𝑓</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(0)|=|4</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0|=4 </m:t>
                      </m:r>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m</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3600" i="1" kern="100">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kern="100">
                    <a:effectLst/>
                    <a:latin typeface="Arial" panose="020B0604020202020204" pitchFamily="34" charset="0"/>
                    <a:ea typeface="Calibri" panose="020F0502020204030204" pitchFamily="34" charset="0"/>
                    <a:cs typeface="Arial" panose="020B0604020202020204" pitchFamily="34" charset="0"/>
                  </a:rPr>
                  <a:t>Từ thời điểm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600" kern="100">
                    <a:effectLst/>
                    <a:latin typeface="Arial" panose="020B0604020202020204" pitchFamily="34" charset="0"/>
                    <a:ea typeface="Calibri" panose="020F0502020204030204" pitchFamily="34" charset="0"/>
                    <a:cs typeface="Arial" panose="020B0604020202020204" pitchFamily="34" charset="0"/>
                  </a:rPr>
                  <a:t> giây đến thời điểm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3600" kern="100">
                    <a:effectLst/>
                    <a:latin typeface="Arial" panose="020B0604020202020204" pitchFamily="34" charset="0"/>
                    <a:ea typeface="Calibri" panose="020F0502020204030204" pitchFamily="34" charset="0"/>
                    <a:cs typeface="Arial" panose="020B0604020202020204" pitchFamily="34" charset="0"/>
                  </a:rPr>
                  <a:t> giây, vật đi được quãng đường là</a:t>
                </a:r>
                <a:r>
                  <a:rPr lang="en-US" sz="3600" kern="100" smtClean="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14:m>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𝑓</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𝑓</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(1)|=|0</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4|=4 </m:t>
                    </m:r>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m</m:t>
                    </m:r>
                  </m:oMath>
                </a14:m>
                <a:r>
                  <a:rPr lang="en-US" sz="3600" kern="100" smtClean="0">
                    <a:effectLst/>
                    <a:latin typeface="Arial" panose="020B0604020202020204" pitchFamily="34" charset="0"/>
                    <a:ea typeface="Calibri" panose="020F0502020204030204" pitchFamily="34" charset="0"/>
                    <a:cs typeface="Arial" panose="020B0604020202020204" pitchFamily="34" charset="0"/>
                  </a:rPr>
                  <a:t>.</a:t>
                </a:r>
                <a:endParaRPr lang="en-US" sz="36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49472" y="1485900"/>
                <a:ext cx="17240952" cy="8402300"/>
              </a:xfrm>
              <a:prstGeom prst="rect">
                <a:avLst/>
              </a:prstGeom>
              <a:blipFill>
                <a:blip r:embed="rId2"/>
                <a:stretch>
                  <a:fillRect l="-1061" r="-813" b="-581"/>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rot="17618639">
            <a:off x="16653773" y="8749583"/>
            <a:ext cx="1475039" cy="1311981"/>
          </a:xfrm>
          <a:prstGeom prst="rect">
            <a:avLst/>
          </a:prstGeom>
        </p:spPr>
      </p:pic>
      <p:sp>
        <p:nvSpPr>
          <p:cNvPr id="12" name="TextBox 11"/>
          <p:cNvSpPr txBox="1"/>
          <p:nvPr/>
        </p:nvSpPr>
        <p:spPr>
          <a:xfrm>
            <a:off x="8382000" y="723900"/>
            <a:ext cx="1524000" cy="6617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671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up)">
                                      <p:cBhvr>
                                        <p:cTn id="32" dur="500"/>
                                        <p:tgtEl>
                                          <p:spTgt spid="6">
                                            <p:txEl>
                                              <p:pRg st="5" end="5"/>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wipe(up)">
                                      <p:cBhvr>
                                        <p:cTn id="35" dur="500"/>
                                        <p:tgtEl>
                                          <p:spTgt spid="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wipe(up)">
                                      <p:cBhvr>
                                        <p:cTn id="40" dur="500"/>
                                        <p:tgtEl>
                                          <p:spTgt spid="6">
                                            <p:txEl>
                                              <p:pRg st="7" end="7"/>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wipe(up)">
                                      <p:cBhvr>
                                        <p:cTn id="4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228600" y="210804"/>
            <a:ext cx="17830800" cy="98856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6" name="Rectangle 5"/>
              <p:cNvSpPr/>
              <p:nvPr/>
            </p:nvSpPr>
            <p:spPr>
              <a:xfrm>
                <a:off x="1285443" y="2131542"/>
                <a:ext cx="16138328" cy="6832640"/>
              </a:xfrm>
              <a:prstGeom prst="rect">
                <a:avLst/>
              </a:prstGeom>
            </p:spPr>
            <p:txBody>
              <a:bodyPr wrap="square">
                <a:spAutoFit/>
              </a:bodyPr>
              <a:lstStyle/>
              <a:p>
                <a:pPr lvl="0">
                  <a:lnSpc>
                    <a:spcPct val="150000"/>
                  </a:lnSpc>
                  <a:spcBef>
                    <a:spcPts val="600"/>
                  </a:spcBef>
                  <a:spcAft>
                    <a:spcPts val="800"/>
                  </a:spcAft>
                  <a:defRPr/>
                </a:pPr>
                <a:r>
                  <a:rPr lang="en-US" sz="3600" kern="100">
                    <a:solidFill>
                      <a:prstClr val="black"/>
                    </a:solidFill>
                    <a:latin typeface="Arial" panose="020B0604020202020204" pitchFamily="34" charset="0"/>
                    <a:ea typeface="Calibri" panose="020F0502020204030204" pitchFamily="34" charset="0"/>
                    <a:cs typeface="Arial" panose="020B0604020202020204" pitchFamily="34" charset="0"/>
                  </a:rPr>
                  <a:t>Từ thời điểm </a:t>
                </a:r>
                <a14:m>
                  <m:oMath xmlns:m="http://schemas.openxmlformats.org/officeDocument/2006/math">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r>
                      <a:rPr lang="en-US" sz="36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oMath>
                </a14:m>
                <a:r>
                  <a:rPr lang="en-US" sz="3600" kern="100">
                    <a:solidFill>
                      <a:prstClr val="black"/>
                    </a:solidFill>
                    <a:latin typeface="Arial" panose="020B0604020202020204" pitchFamily="34" charset="0"/>
                    <a:ea typeface="Calibri" panose="020F0502020204030204" pitchFamily="34" charset="0"/>
                    <a:cs typeface="Arial" panose="020B0604020202020204" pitchFamily="34" charset="0"/>
                  </a:rPr>
                  <a:t> giây đến thời điểm </a:t>
                </a:r>
                <a14:m>
                  <m:oMath xmlns:m="http://schemas.openxmlformats.org/officeDocument/2006/math">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r>
                      <a:rPr lang="en-US" sz="36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oMath>
                </a14:m>
                <a:r>
                  <a:rPr lang="en-US" sz="3600" kern="100">
                    <a:solidFill>
                      <a:prstClr val="black"/>
                    </a:solidFill>
                    <a:latin typeface="Arial" panose="020B0604020202020204" pitchFamily="34" charset="0"/>
                    <a:ea typeface="Calibri" panose="020F0502020204030204" pitchFamily="34" charset="0"/>
                    <a:cs typeface="Arial" panose="020B0604020202020204" pitchFamily="34" charset="0"/>
                  </a:rPr>
                  <a:t> giây, vật đi được quãng đường là</a:t>
                </a:r>
                <a:r>
                  <a:rPr lang="en-US" sz="36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ctr">
                  <a:lnSpc>
                    <a:spcPct val="150000"/>
                  </a:lnSpc>
                  <a:spcBef>
                    <a:spcPts val="600"/>
                  </a:spcBef>
                  <a:spcAft>
                    <a:spcPts val="800"/>
                  </a:spcAft>
                  <a:defRPr/>
                </a:pPr>
                <a14:m>
                  <m:oMath xmlns:m="http://schemas.openxmlformats.org/officeDocument/2006/math">
                    <m:r>
                      <a:rPr lang="en-US" sz="36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r>
                      <a:rPr lang="en-US" sz="36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r>
                      <a:rPr lang="en-US" sz="36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(3)|=|20</m:t>
                    </m:r>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0|=20 </m:t>
                    </m:r>
                    <m:r>
                      <m:rPr>
                        <m:sty m:val="p"/>
                      </m:rPr>
                      <a:rPr lang="en-US" sz="36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oMath>
                </a14:m>
                <a:r>
                  <a:rPr lang="en-US" sz="36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nSpc>
                    <a:spcPct val="150000"/>
                  </a:lnSpc>
                  <a:spcBef>
                    <a:spcPts val="600"/>
                  </a:spcBef>
                  <a:spcAft>
                    <a:spcPts val="800"/>
                  </a:spcAft>
                  <a:defRPr/>
                </a:pPr>
                <a:r>
                  <a:rPr lang="en-US" sz="3600" kern="100" smtClean="0">
                    <a:solidFill>
                      <a:prstClr val="black"/>
                    </a:solidFill>
                    <a:latin typeface="Arial" panose="020B0604020202020204" pitchFamily="34" charset="0"/>
                    <a:ea typeface="Calibri" panose="020F0502020204030204" pitchFamily="34" charset="0"/>
                    <a:cs typeface="Arial" panose="020B0604020202020204" pitchFamily="34" charset="0"/>
                  </a:rPr>
                  <a:t>Vậy </a:t>
                </a:r>
                <a:r>
                  <a:rPr lang="en-US" sz="3600" kern="100">
                    <a:solidFill>
                      <a:prstClr val="black"/>
                    </a:solidFill>
                    <a:latin typeface="Arial" panose="020B0604020202020204" pitchFamily="34" charset="0"/>
                    <a:ea typeface="Calibri" panose="020F0502020204030204" pitchFamily="34" charset="0"/>
                    <a:cs typeface="Arial" panose="020B0604020202020204" pitchFamily="34" charset="0"/>
                  </a:rPr>
                  <a:t>tổng quãng đường vật đi được trong 5 giây đầu tiên là: </a:t>
                </a:r>
                <a:endParaRPr lang="en-US" sz="36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a:lnSpc>
                    <a:spcPct val="150000"/>
                  </a:lnSpc>
                  <a:spcBef>
                    <a:spcPts val="600"/>
                  </a:spcBef>
                  <a:spcAft>
                    <a:spcPts val="800"/>
                  </a:spcAft>
                  <a:defRPr/>
                </a:pPr>
                <a14:m>
                  <m:oMathPara xmlns:m="http://schemas.openxmlformats.org/officeDocument/2006/math">
                    <m:oMathParaPr>
                      <m:jc m:val="centerGroup"/>
                    </m:oMathParaPr>
                    <m:oMath xmlns:m="http://schemas.openxmlformats.org/officeDocument/2006/math">
                      <m:r>
                        <a:rPr lang="en-US" sz="36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4 + 4 + 20 = 28 </m:t>
                      </m:r>
                      <m:r>
                        <a:rPr lang="en-US" sz="36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𝑚</m:t>
                      </m:r>
                      <m:r>
                        <a:rPr lang="en-US" sz="36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36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Bef>
                    <a:spcPts val="600"/>
                  </a:spcBef>
                  <a:spcAft>
                    <a:spcPts val="800"/>
                  </a:spcAft>
                  <a:defRPr/>
                </a:pPr>
                <a:r>
                  <a:rPr lang="en-US" sz="3600" kern="100">
                    <a:solidFill>
                      <a:prstClr val="black"/>
                    </a:solidFill>
                    <a:latin typeface="Arial" panose="020B0604020202020204" pitchFamily="34" charset="0"/>
                    <a:ea typeface="Calibri" panose="020F0502020204030204" pitchFamily="34" charset="0"/>
                    <a:cs typeface="Arial" panose="020B0604020202020204" pitchFamily="34" charset="0"/>
                  </a:rPr>
                  <a:t>e) Xét </a:t>
                </a:r>
                <a14:m>
                  <m:oMath xmlns:m="http://schemas.openxmlformats.org/officeDocument/2006/math">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d>
                      <m:dPr>
                        <m:ctrlP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e>
                    </m:d>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36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Bef>
                    <a:spcPts val="600"/>
                  </a:spcBef>
                  <a:spcAft>
                    <a:spcPts val="800"/>
                  </a:spcAft>
                  <a:defRPr/>
                </a:pPr>
                <a:r>
                  <a:rPr lang="en-US" sz="3600" kern="100">
                    <a:solidFill>
                      <a:prstClr val="black"/>
                    </a:solidFill>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r>
                      <a:rPr lang="en-US" sz="36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∈[0;2)</m:t>
                    </m:r>
                  </m:oMath>
                </a14:m>
                <a:r>
                  <a:rPr lang="en-US" sz="3600" kern="100">
                    <a:solidFill>
                      <a:prstClr val="black"/>
                    </a:solidFill>
                    <a:latin typeface="Arial" panose="020B0604020202020204" pitchFamily="34" charset="0"/>
                    <a:ea typeface="Malgun Gothic" panose="020B0503020000020004" pitchFamily="34" charset="-127"/>
                    <a:cs typeface="Arial" panose="020B0604020202020204" pitchFamily="34" charset="0"/>
                  </a:rPr>
                  <a:t> thì gia tốc âm, tức là vật giảm tốc.</a:t>
                </a:r>
                <a:endParaRPr lang="en-US" sz="36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defRPr/>
                </a:pPr>
                <a:r>
                  <a:rPr lang="en-US" sz="3600">
                    <a:solidFill>
                      <a:prstClr val="black"/>
                    </a:solidFill>
                    <a:latin typeface="Arial" panose="020B0604020202020204" pitchFamily="34" charset="0"/>
                    <a:ea typeface="Malgun Gothic" panose="020B0503020000020004" pitchFamily="34" charset="-127"/>
                    <a:cs typeface="Arial" panose="020B0604020202020204" pitchFamily="34" charset="0"/>
                  </a:rPr>
                  <a:t>Với </a:t>
                </a:r>
                <a14:m>
                  <m:oMath xmlns:m="http://schemas.openxmlformats.org/officeDocument/2006/math">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∈[2;5)</m:t>
                    </m:r>
                  </m:oMath>
                </a14:m>
                <a:r>
                  <a:rPr lang="en-US" sz="3600">
                    <a:solidFill>
                      <a:prstClr val="black"/>
                    </a:solidFill>
                    <a:latin typeface="Arial" panose="020B0604020202020204" pitchFamily="34" charset="0"/>
                    <a:ea typeface="Malgun Gothic" panose="020B0503020000020004" pitchFamily="34" charset="-127"/>
                    <a:cs typeface="Arial" panose="020B0604020202020204" pitchFamily="34" charset="0"/>
                  </a:rPr>
                  <a:t> thì gia tốc dương, tức là vật tăng tốc</a:t>
                </a:r>
                <a:r>
                  <a:rPr lang="en-US" sz="3600" smtClean="0">
                    <a:solidFill>
                      <a:prstClr val="black"/>
                    </a:solidFill>
                    <a:latin typeface="Arial" panose="020B0604020202020204" pitchFamily="34" charset="0"/>
                    <a:ea typeface="Malgun Gothic" panose="020B0503020000020004" pitchFamily="34" charset="-127"/>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85443" y="2131542"/>
                <a:ext cx="16138328" cy="6832640"/>
              </a:xfrm>
              <a:prstGeom prst="rect">
                <a:avLst/>
              </a:prstGeom>
              <a:blipFill>
                <a:blip r:embed="rId2"/>
                <a:stretch>
                  <a:fillRect l="-1171" r="-378" b="-892"/>
                </a:stretch>
              </a:blipFill>
            </p:spPr>
            <p:txBody>
              <a:bodyPr/>
              <a:lstStyle/>
              <a:p>
                <a:r>
                  <a:rPr lang="en-US">
                    <a:noFill/>
                  </a:rPr>
                  <a:t> </a:t>
                </a:r>
              </a:p>
            </p:txBody>
          </p:sp>
        </mc:Fallback>
      </mc:AlternateContent>
      <p:sp>
        <p:nvSpPr>
          <p:cNvPr id="9" name="TextBox 8"/>
          <p:cNvSpPr txBox="1"/>
          <p:nvPr/>
        </p:nvSpPr>
        <p:spPr>
          <a:xfrm>
            <a:off x="8382000" y="952500"/>
            <a:ext cx="1524000" cy="6617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3"/>
          <a:stretch>
            <a:fillRect/>
          </a:stretch>
        </p:blipFill>
        <p:spPr>
          <a:xfrm rot="17618639">
            <a:off x="16653773" y="8749583"/>
            <a:ext cx="1475039" cy="1311981"/>
          </a:xfrm>
          <a:prstGeom prst="rect">
            <a:avLst/>
          </a:prstGeom>
        </p:spPr>
      </p:pic>
    </p:spTree>
    <p:extLst>
      <p:ext uri="{BB962C8B-B14F-4D97-AF65-F5344CB8AC3E}">
        <p14:creationId xmlns:p14="http://schemas.microsoft.com/office/powerpoint/2010/main" val="419651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up)">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down)">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grpSp>
        <p:nvGrpSpPr>
          <p:cNvPr id="25" name="Group 24"/>
          <p:cNvGrpSpPr/>
          <p:nvPr/>
        </p:nvGrpSpPr>
        <p:grpSpPr>
          <a:xfrm>
            <a:off x="1129106" y="3086100"/>
            <a:ext cx="5029200" cy="5257800"/>
            <a:chOff x="10238971" y="925371"/>
            <a:chExt cx="6703869" cy="7662971"/>
          </a:xfrm>
        </p:grpSpPr>
        <p:grpSp>
          <p:nvGrpSpPr>
            <p:cNvPr id="9" name="Group 9"/>
            <p:cNvGrpSpPr/>
            <p:nvPr/>
          </p:nvGrpSpPr>
          <p:grpSpPr>
            <a:xfrm>
              <a:off x="10238971" y="1526882"/>
              <a:ext cx="6703869" cy="7061460"/>
              <a:chOff x="0" y="0"/>
              <a:chExt cx="2008343" cy="2115470"/>
            </a:xfrm>
          </p:grpSpPr>
          <p:sp>
            <p:nvSpPr>
              <p:cNvPr id="1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1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1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4"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grpSp>
      <p:sp>
        <p:nvSpPr>
          <p:cNvPr id="26" name="Rectangle 25"/>
          <p:cNvSpPr/>
          <p:nvPr/>
        </p:nvSpPr>
        <p:spPr>
          <a:xfrm>
            <a:off x="824525" y="973019"/>
            <a:ext cx="1676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smtClean="0">
                <a:solidFill>
                  <a:schemeClr val="tx1"/>
                </a:solidFill>
                <a:latin typeface="Arial" panose="020B0604020202020204" pitchFamily="34" charset="0"/>
                <a:cs typeface="Arial" panose="020B0604020202020204" pitchFamily="34" charset="0"/>
              </a:rPr>
              <a:t>HƯỚNG DẪN VỀ NHÀ</a:t>
            </a:r>
            <a:endParaRPr lang="en-US" sz="6600" b="1" dirty="0">
              <a:solidFill>
                <a:schemeClr val="tx1"/>
              </a:solidFill>
              <a:latin typeface="Arial" panose="020B0604020202020204" pitchFamily="34" charset="0"/>
              <a:cs typeface="Arial" panose="020B0604020202020204" pitchFamily="34" charset="0"/>
            </a:endParaRPr>
          </a:p>
        </p:txBody>
      </p:sp>
      <p:grpSp>
        <p:nvGrpSpPr>
          <p:cNvPr id="27" name="Group 26"/>
          <p:cNvGrpSpPr/>
          <p:nvPr/>
        </p:nvGrpSpPr>
        <p:grpSpPr>
          <a:xfrm>
            <a:off x="6672942" y="3073379"/>
            <a:ext cx="5029200" cy="5257800"/>
            <a:chOff x="10238971" y="925371"/>
            <a:chExt cx="6703869" cy="7662971"/>
          </a:xfrm>
        </p:grpSpPr>
        <p:grpSp>
          <p:nvGrpSpPr>
            <p:cNvPr id="28" name="Group 9"/>
            <p:cNvGrpSpPr/>
            <p:nvPr/>
          </p:nvGrpSpPr>
          <p:grpSpPr>
            <a:xfrm>
              <a:off x="10238971" y="1526882"/>
              <a:ext cx="6703869" cy="7061460"/>
              <a:chOff x="0" y="0"/>
              <a:chExt cx="2008343" cy="2115470"/>
            </a:xfrm>
          </p:grpSpPr>
          <p:sp>
            <p:nvSpPr>
              <p:cNvPr id="3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9"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grpSp>
      <p:grpSp>
        <p:nvGrpSpPr>
          <p:cNvPr id="33" name="Group 32"/>
          <p:cNvGrpSpPr/>
          <p:nvPr/>
        </p:nvGrpSpPr>
        <p:grpSpPr>
          <a:xfrm>
            <a:off x="12209159" y="3073379"/>
            <a:ext cx="5029200" cy="5257800"/>
            <a:chOff x="10238971" y="925371"/>
            <a:chExt cx="6703869" cy="7662971"/>
          </a:xfrm>
        </p:grpSpPr>
        <p:grpSp>
          <p:nvGrpSpPr>
            <p:cNvPr id="34" name="Group 9"/>
            <p:cNvGrpSpPr/>
            <p:nvPr/>
          </p:nvGrpSpPr>
          <p:grpSpPr>
            <a:xfrm>
              <a:off x="10238971" y="1526882"/>
              <a:ext cx="6703869" cy="7061460"/>
              <a:chOff x="0" y="0"/>
              <a:chExt cx="2008343" cy="2115470"/>
            </a:xfrm>
          </p:grpSpPr>
          <p:sp>
            <p:nvSpPr>
              <p:cNvPr id="36"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7"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8"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35"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grpSp>
      <p:sp>
        <p:nvSpPr>
          <p:cNvPr id="39" name="TextBox 38"/>
          <p:cNvSpPr txBox="1"/>
          <p:nvPr/>
        </p:nvSpPr>
        <p:spPr>
          <a:xfrm>
            <a:off x="1384887" y="4381500"/>
            <a:ext cx="4396787" cy="3139321"/>
          </a:xfrm>
          <a:prstGeom prst="rect">
            <a:avLst/>
          </a:prstGeom>
          <a:noFill/>
        </p:spPr>
        <p:txBody>
          <a:bodyPr wrap="square" rtlCol="0">
            <a:spAutoFit/>
          </a:bodyPr>
          <a:lstStyle/>
          <a:p>
            <a:pPr algn="ctr">
              <a:lnSpc>
                <a:spcPct val="150000"/>
              </a:lnSpc>
            </a:pPr>
            <a:r>
              <a:rPr lang="vi-VN" sz="4400" dirty="0" smtClean="0">
                <a:latin typeface="Arial" panose="020B0604020202020204" pitchFamily="34" charset="0"/>
                <a:cs typeface="Arial" panose="020B0604020202020204" pitchFamily="34" charset="0"/>
              </a:rPr>
              <a:t>Ôn tập kiến thức đã học trong </a:t>
            </a:r>
            <a:r>
              <a:rPr lang="vi-VN" sz="4400" smtClean="0">
                <a:latin typeface="Arial" panose="020B0604020202020204" pitchFamily="34" charset="0"/>
                <a:cs typeface="Arial" panose="020B0604020202020204" pitchFamily="34" charset="0"/>
              </a:rPr>
              <a:t>chương </a:t>
            </a:r>
            <a:r>
              <a:rPr lang="en-US" sz="4400" smtClean="0">
                <a:latin typeface="Arial" panose="020B0604020202020204" pitchFamily="34" charset="0"/>
                <a:cs typeface="Arial" panose="020B0604020202020204" pitchFamily="34" charset="0"/>
              </a:rPr>
              <a:t>IX</a:t>
            </a:r>
            <a:endParaRPr lang="en-US" sz="4400" dirty="0">
              <a:latin typeface="Arial" panose="020B0604020202020204" pitchFamily="34" charset="0"/>
              <a:cs typeface="Arial" panose="020B0604020202020204" pitchFamily="34" charset="0"/>
            </a:endParaRPr>
          </a:p>
        </p:txBody>
      </p:sp>
      <p:sp>
        <p:nvSpPr>
          <p:cNvPr id="40" name="TextBox 39"/>
          <p:cNvSpPr txBox="1"/>
          <p:nvPr/>
        </p:nvSpPr>
        <p:spPr>
          <a:xfrm>
            <a:off x="7033672" y="4377108"/>
            <a:ext cx="4396787" cy="2123658"/>
          </a:xfrm>
          <a:prstGeom prst="rect">
            <a:avLst/>
          </a:prstGeom>
          <a:noFill/>
        </p:spPr>
        <p:txBody>
          <a:bodyPr wrap="square" rtlCol="0">
            <a:spAutoFit/>
          </a:bodyPr>
          <a:lstStyle/>
          <a:p>
            <a:pPr algn="ctr">
              <a:lnSpc>
                <a:spcPct val="150000"/>
              </a:lnSpc>
            </a:pPr>
            <a:r>
              <a:rPr lang="vi-VN" sz="4400" smtClean="0">
                <a:latin typeface="Arial" panose="020B0604020202020204" pitchFamily="34" charset="0"/>
                <a:cs typeface="Arial" panose="020B0604020202020204" pitchFamily="34" charset="0"/>
              </a:rPr>
              <a:t>Hoàn thành bài tập trong SBT</a:t>
            </a:r>
            <a:endParaRPr lang="en-US" sz="4400">
              <a:latin typeface="Arial" panose="020B0604020202020204" pitchFamily="34" charset="0"/>
              <a:cs typeface="Arial" panose="020B0604020202020204" pitchFamily="34" charset="0"/>
            </a:endParaRPr>
          </a:p>
        </p:txBody>
      </p:sp>
      <p:sp>
        <p:nvSpPr>
          <p:cNvPr id="41" name="TextBox 40"/>
          <p:cNvSpPr txBox="1"/>
          <p:nvPr/>
        </p:nvSpPr>
        <p:spPr>
          <a:xfrm>
            <a:off x="12398317" y="4000500"/>
            <a:ext cx="4530034" cy="4154984"/>
          </a:xfrm>
          <a:prstGeom prst="rect">
            <a:avLst/>
          </a:prstGeom>
          <a:noFill/>
        </p:spPr>
        <p:txBody>
          <a:bodyPr wrap="square" rtlCol="0">
            <a:spAutoFit/>
          </a:bodyPr>
          <a:lstStyle/>
          <a:p>
            <a:pPr algn="ctr">
              <a:lnSpc>
                <a:spcPct val="150000"/>
              </a:lnSpc>
            </a:pPr>
            <a:r>
              <a:rPr lang="vi-VN" sz="4400" smtClean="0">
                <a:cs typeface="Arial" panose="020B0604020202020204" pitchFamily="34" charset="0"/>
              </a:rPr>
              <a:t>Chuẩn </a:t>
            </a:r>
            <a:r>
              <a:rPr lang="vi-VN" sz="4400">
                <a:cs typeface="Arial" panose="020B0604020202020204" pitchFamily="34" charset="0"/>
              </a:rPr>
              <a:t>bị </a:t>
            </a:r>
            <a:endParaRPr lang="en-US" sz="4400" smtClean="0">
              <a:cs typeface="Arial" panose="020B0604020202020204" pitchFamily="34" charset="0"/>
            </a:endParaRPr>
          </a:p>
          <a:p>
            <a:pPr algn="ctr">
              <a:lnSpc>
                <a:spcPct val="150000"/>
              </a:lnSpc>
            </a:pPr>
            <a:r>
              <a:rPr lang="vi-VN" sz="4400" smtClean="0">
                <a:cs typeface="Arial" panose="020B0604020202020204" pitchFamily="34" charset="0"/>
              </a:rPr>
              <a:t>bài mới</a:t>
            </a:r>
            <a:r>
              <a:rPr lang="en-US" sz="4400" smtClean="0">
                <a:cs typeface="Arial" panose="020B0604020202020204" pitchFamily="34" charset="0"/>
              </a:rPr>
              <a:t> </a:t>
            </a:r>
            <a:r>
              <a:rPr lang="vi-VN" sz="4400" b="1" smtClean="0">
                <a:cs typeface="Arial" panose="020B0604020202020204" pitchFamily="34" charset="0"/>
              </a:rPr>
              <a:t>Hoạt </a:t>
            </a:r>
            <a:r>
              <a:rPr lang="vi-VN" sz="4400" b="1">
                <a:cs typeface="Arial" panose="020B0604020202020204" pitchFamily="34" charset="0"/>
              </a:rPr>
              <a:t>động thực hành trải </a:t>
            </a:r>
            <a:r>
              <a:rPr lang="vi-VN" sz="4400" b="1" smtClean="0">
                <a:cs typeface="Arial" panose="020B0604020202020204" pitchFamily="34" charset="0"/>
              </a:rPr>
              <a:t>nghiệm</a:t>
            </a:r>
            <a:endParaRPr lang="en-US" sz="4400" b="1" smtClean="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par>
                                <p:cTn id="12" presetID="14" presetClass="entr" presetSubtype="1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up)">
                                      <p:cBhvr>
                                        <p:cTn id="29" dur="500"/>
                                        <p:tgtEl>
                                          <p:spTgt spid="41"/>
                                        </p:tgtEl>
                                      </p:cBhvr>
                                    </p:animEffect>
                                  </p:childTnLst>
                                </p:cTn>
                              </p:par>
                              <p:par>
                                <p:cTn id="30" presetID="22" presetClass="entr" presetSubtype="1"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p:bldP spid="40"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4" name="TextBox 23"/>
          <p:cNvSpPr txBox="1"/>
          <p:nvPr/>
        </p:nvSpPr>
        <p:spPr>
          <a:xfrm>
            <a:off x="1484359" y="2717108"/>
            <a:ext cx="15240000" cy="3904017"/>
          </a:xfrm>
          <a:prstGeom prst="rect">
            <a:avLst/>
          </a:prstGeom>
          <a:noFill/>
        </p:spPr>
        <p:txBody>
          <a:bodyPr wrap="square" rtlCol="0">
            <a:spAutoFit/>
          </a:bodyPr>
          <a:lstStyle/>
          <a:p>
            <a:pPr algn="ctr">
              <a:lnSpc>
                <a:spcPct val="150000"/>
              </a:lnSpc>
            </a:pPr>
            <a:r>
              <a:rPr lang="vi-VN" sz="8800" b="1" smtClean="0">
                <a:solidFill>
                  <a:srgbClr val="C0504D">
                    <a:lumMod val="75000"/>
                  </a:srgbClr>
                </a:solidFill>
                <a:cs typeface="Arial" panose="020B0604020202020204" pitchFamily="34" charset="0"/>
              </a:rPr>
              <a:t>HẸN GẶP LẠI CÁC EM </a:t>
            </a:r>
          </a:p>
          <a:p>
            <a:pPr algn="ctr">
              <a:lnSpc>
                <a:spcPct val="150000"/>
              </a:lnSpc>
            </a:pPr>
            <a:r>
              <a:rPr lang="vi-VN" sz="8800" b="1" smtClean="0">
                <a:solidFill>
                  <a:srgbClr val="C0504D">
                    <a:lumMod val="75000"/>
                  </a:srgbClr>
                </a:solidFill>
                <a:cs typeface="Arial" panose="020B0604020202020204" pitchFamily="34" charset="0"/>
              </a:rPr>
              <a:t>TRONG TIẾT HỌC SAU!</a:t>
            </a:r>
            <a:endParaRPr lang="en-US" sz="8800" b="1">
              <a:solidFill>
                <a:srgbClr val="C0504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996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p:sp>
        <p:nvSpPr>
          <p:cNvPr id="37" name="Freeform 37"/>
          <p:cNvSpPr/>
          <p:nvPr/>
        </p:nvSpPr>
        <p:spPr>
          <a:xfrm rot="20551586">
            <a:off x="1497887" y="1887809"/>
            <a:ext cx="2396752" cy="257425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mc:AlternateContent xmlns:mc="http://schemas.openxmlformats.org/markup-compatibility/2006">
        <mc:Choice xmlns:a14="http://schemas.microsoft.com/office/drawing/2010/main" Requires="a14">
          <p:sp>
            <p:nvSpPr>
              <p:cNvPr id="39" name="Rectangle 38"/>
              <p:cNvSpPr/>
              <p:nvPr/>
            </p:nvSpPr>
            <p:spPr>
              <a:xfrm>
                <a:off x="4419600" y="1887882"/>
                <a:ext cx="12485236" cy="1954831"/>
              </a:xfrm>
              <a:prstGeom prst="rect">
                <a:avLst/>
              </a:prstGeom>
            </p:spPr>
            <p:txBody>
              <a:bodyPr wrap="square">
                <a:spAutoFit/>
              </a:bodyPr>
              <a:lstStyle/>
              <a:p>
                <a:pPr lvl="0" algn="just">
                  <a:lnSpc>
                    <a:spcPct val="150000"/>
                  </a:lnSpc>
                </a:pPr>
                <a:r>
                  <a:rPr lang="vi-VN" sz="4300" b="1">
                    <a:solidFill>
                      <a:prstClr val="black"/>
                    </a:solidFill>
                    <a:cs typeface="Arial" panose="020B0604020202020204" pitchFamily="34" charset="0"/>
                  </a:rPr>
                  <a:t>Với </a:t>
                </a:r>
                <a14:m>
                  <m:oMath xmlns:m="http://schemas.openxmlformats.org/officeDocument/2006/math">
                    <m:r>
                      <a:rPr lang="vi-VN" sz="4300" b="1" i="1" smtClean="0">
                        <a:solidFill>
                          <a:prstClr val="black"/>
                        </a:solidFill>
                        <a:latin typeface="Cambria Math" panose="02040503050406030204" pitchFamily="18" charset="0"/>
                        <a:cs typeface="Arial" panose="020B0604020202020204" pitchFamily="34" charset="0"/>
                      </a:rPr>
                      <m:t>𝒖</m:t>
                    </m:r>
                    <m:r>
                      <a:rPr lang="vi-VN" sz="4300" b="1" i="1" smtClean="0">
                        <a:solidFill>
                          <a:prstClr val="black"/>
                        </a:solidFill>
                        <a:latin typeface="Cambria Math" panose="02040503050406030204" pitchFamily="18" charset="0"/>
                        <a:cs typeface="Arial" panose="020B0604020202020204" pitchFamily="34" charset="0"/>
                      </a:rPr>
                      <m:t>, </m:t>
                    </m:r>
                    <m:r>
                      <a:rPr lang="vi-VN" sz="4300" b="1" i="1" smtClean="0">
                        <a:solidFill>
                          <a:prstClr val="black"/>
                        </a:solidFill>
                        <a:latin typeface="Cambria Math" panose="02040503050406030204" pitchFamily="18" charset="0"/>
                        <a:cs typeface="Arial" panose="020B0604020202020204" pitchFamily="34" charset="0"/>
                      </a:rPr>
                      <m:t>𝒗</m:t>
                    </m:r>
                    <m:r>
                      <a:rPr lang="vi-VN" sz="4300" b="1" i="1" smtClean="0">
                        <a:solidFill>
                          <a:prstClr val="black"/>
                        </a:solidFill>
                        <a:latin typeface="Cambria Math" panose="02040503050406030204" pitchFamily="18" charset="0"/>
                        <a:cs typeface="Arial" panose="020B0604020202020204" pitchFamily="34" charset="0"/>
                      </a:rPr>
                      <m:t> </m:t>
                    </m:r>
                  </m:oMath>
                </a14:m>
                <a:r>
                  <a:rPr lang="vi-VN" sz="4300" b="1">
                    <a:solidFill>
                      <a:prstClr val="black"/>
                    </a:solidFill>
                    <a:cs typeface="Arial" panose="020B0604020202020204" pitchFamily="34" charset="0"/>
                  </a:rPr>
                  <a:t>là các hàm số hợp theo biến </a:t>
                </a:r>
                <a14:m>
                  <m:oMath xmlns:m="http://schemas.openxmlformats.org/officeDocument/2006/math">
                    <m:r>
                      <a:rPr lang="vi-VN" sz="4300" b="1" i="1" smtClean="0">
                        <a:solidFill>
                          <a:prstClr val="black"/>
                        </a:solidFill>
                        <a:latin typeface="Cambria Math" panose="02040503050406030204" pitchFamily="18" charset="0"/>
                        <a:cs typeface="Arial" panose="020B0604020202020204" pitchFamily="34" charset="0"/>
                      </a:rPr>
                      <m:t>𝒙</m:t>
                    </m:r>
                  </m:oMath>
                </a14:m>
                <a:r>
                  <a:rPr lang="vi-VN" sz="4300" b="1">
                    <a:solidFill>
                      <a:prstClr val="black"/>
                    </a:solidFill>
                    <a:cs typeface="Arial" panose="020B0604020202020204" pitchFamily="34" charset="0"/>
                  </a:rPr>
                  <a:t>, quy tắc tính đạo hàm nào sau đây là đúng?</a:t>
                </a:r>
              </a:p>
            </p:txBody>
          </p:sp>
        </mc:Choice>
        <mc:Fallback>
          <p:sp>
            <p:nvSpPr>
              <p:cNvPr id="39" name="Rectangle 38"/>
              <p:cNvSpPr>
                <a:spLocks noRot="1" noChangeAspect="1" noMove="1" noResize="1" noEditPoints="1" noAdjustHandles="1" noChangeArrowheads="1" noChangeShapeType="1" noTextEdit="1"/>
              </p:cNvSpPr>
              <p:nvPr/>
            </p:nvSpPr>
            <p:spPr>
              <a:xfrm>
                <a:off x="4419600" y="1887882"/>
                <a:ext cx="12485236" cy="1954831"/>
              </a:xfrm>
              <a:prstGeom prst="rect">
                <a:avLst/>
              </a:prstGeom>
              <a:blipFill>
                <a:blip r:embed="rId4"/>
                <a:stretch>
                  <a:fillRect l="-1904" r="-1904" b="-14063"/>
                </a:stretch>
              </a:blipFill>
            </p:spPr>
            <p:txBody>
              <a:bodyPr/>
              <a:lstStyle/>
              <a:p>
                <a:r>
                  <a:rPr lang="en-US">
                    <a:noFill/>
                  </a:rPr>
                  <a:t> </a:t>
                </a:r>
              </a:p>
            </p:txBody>
          </p:sp>
        </mc:Fallback>
      </mc:AlternateContent>
      <p:grpSp>
        <p:nvGrpSpPr>
          <p:cNvPr id="44" name="Group 43"/>
          <p:cNvGrpSpPr/>
          <p:nvPr/>
        </p:nvGrpSpPr>
        <p:grpSpPr>
          <a:xfrm>
            <a:off x="1143000" y="4945818"/>
            <a:ext cx="7115560" cy="2149168"/>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387274" y="4266973"/>
              <a:ext cx="1282851" cy="12828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3"/>
            <p:cNvSpPr txBox="1"/>
            <p:nvPr/>
          </p:nvSpPr>
          <p:spPr>
            <a:xfrm>
              <a:off x="658687" y="4419851"/>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0" name="Rectangle 39"/>
                <p:cNvSpPr/>
                <p:nvPr/>
              </p:nvSpPr>
              <p:spPr>
                <a:xfrm>
                  <a:off x="1972875" y="4204655"/>
                  <a:ext cx="6107181" cy="1363306"/>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300" i="1" smtClean="0">
                            <a:solidFill>
                              <a:schemeClr val="bg1"/>
                            </a:solidFill>
                            <a:latin typeface="Cambria Math" panose="02040503050406030204" pitchFamily="18" charset="0"/>
                            <a:cs typeface="Arial" panose="020B0604020202020204" pitchFamily="34" charset="0"/>
                          </a:rPr>
                          <m:t>(</m:t>
                        </m:r>
                        <m:r>
                          <a:rPr lang="en-US" sz="4300" i="1" smtClean="0">
                            <a:solidFill>
                              <a:schemeClr val="bg1"/>
                            </a:solidFill>
                            <a:latin typeface="Cambria Math" panose="02040503050406030204" pitchFamily="18" charset="0"/>
                            <a:cs typeface="Arial" panose="020B0604020202020204" pitchFamily="34" charset="0"/>
                          </a:rPr>
                          <m:t>𝑢</m:t>
                        </m:r>
                        <m:r>
                          <a:rPr lang="en-US" sz="4300" i="1" smtClean="0">
                            <a:solidFill>
                              <a:schemeClr val="bg1"/>
                            </a:solidFill>
                            <a:latin typeface="Cambria Math" panose="02040503050406030204" pitchFamily="18" charset="0"/>
                            <a:cs typeface="Arial" panose="020B0604020202020204" pitchFamily="34" charset="0"/>
                          </a:rPr>
                          <m:t> + </m:t>
                        </m:r>
                        <m:r>
                          <a:rPr lang="en-US" sz="4300" i="1" smtClean="0">
                            <a:solidFill>
                              <a:schemeClr val="bg1"/>
                            </a:solidFill>
                            <a:latin typeface="Cambria Math" panose="02040503050406030204" pitchFamily="18" charset="0"/>
                            <a:cs typeface="Arial" panose="020B0604020202020204" pitchFamily="34" charset="0"/>
                          </a:rPr>
                          <m:t>𝑣</m:t>
                        </m:r>
                        <m:r>
                          <a:rPr lang="en-US" sz="4300" i="1" smtClean="0">
                            <a:solidFill>
                              <a:schemeClr val="bg1"/>
                            </a:solidFill>
                            <a:latin typeface="Cambria Math" panose="02040503050406030204" pitchFamily="18" charset="0"/>
                            <a:cs typeface="Arial" panose="020B0604020202020204" pitchFamily="34" charset="0"/>
                          </a:rPr>
                          <m:t>)′= </m:t>
                        </m:r>
                        <m:r>
                          <a:rPr lang="en-US" sz="4300" i="1" smtClean="0">
                            <a:solidFill>
                              <a:schemeClr val="bg1"/>
                            </a:solidFill>
                            <a:latin typeface="Cambria Math" panose="02040503050406030204" pitchFamily="18" charset="0"/>
                            <a:cs typeface="Arial" panose="020B0604020202020204" pitchFamily="34" charset="0"/>
                          </a:rPr>
                          <m:t>𝑢</m:t>
                        </m:r>
                        <m:r>
                          <a:rPr lang="en-US" sz="4300" b="0" i="1" smtClean="0">
                            <a:solidFill>
                              <a:schemeClr val="bg1"/>
                            </a:solidFill>
                            <a:latin typeface="Cambria Math" panose="02040503050406030204" pitchFamily="18" charset="0"/>
                            <a:cs typeface="Arial" panose="020B0604020202020204" pitchFamily="34" charset="0"/>
                          </a:rPr>
                          <m:t>′</m:t>
                        </m:r>
                        <m:r>
                          <a:rPr lang="en-US" sz="4300" i="1" smtClean="0">
                            <a:solidFill>
                              <a:schemeClr val="bg1"/>
                            </a:solidFill>
                            <a:latin typeface="Cambria Math" panose="02040503050406030204" pitchFamily="18" charset="0"/>
                            <a:cs typeface="Arial" panose="020B0604020202020204" pitchFamily="34" charset="0"/>
                          </a:rPr>
                          <m:t> – </m:t>
                        </m:r>
                        <m:r>
                          <a:rPr lang="en-US" sz="4300" i="1" smtClean="0">
                            <a:solidFill>
                              <a:schemeClr val="bg1"/>
                            </a:solidFill>
                            <a:latin typeface="Cambria Math" panose="02040503050406030204" pitchFamily="18" charset="0"/>
                            <a:cs typeface="Arial" panose="020B0604020202020204" pitchFamily="34" charset="0"/>
                          </a:rPr>
                          <m:t>𝑣</m:t>
                        </m:r>
                        <m:r>
                          <a:rPr lang="en-US" sz="4300" b="0" i="1" smtClean="0">
                            <a:solidFill>
                              <a:schemeClr val="bg1"/>
                            </a:solidFill>
                            <a:latin typeface="Cambria Math" panose="02040503050406030204" pitchFamily="18" charset="0"/>
                            <a:cs typeface="Arial" panose="020B0604020202020204" pitchFamily="34" charset="0"/>
                          </a:rPr>
                          <m:t>′</m:t>
                        </m:r>
                      </m:oMath>
                    </m:oMathPara>
                  </a14:m>
                  <a:endParaRPr kumimoji="0" lang="en-US" sz="43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p:sp>
              <p:nvSpPr>
                <p:cNvPr id="40" name="Rectangle 39"/>
                <p:cNvSpPr>
                  <a:spLocks noRot="1" noChangeAspect="1" noMove="1" noResize="1" noEditPoints="1" noAdjustHandles="1" noChangeArrowheads="1" noChangeShapeType="1" noTextEdit="1"/>
                </p:cNvSpPr>
                <p:nvPr/>
              </p:nvSpPr>
              <p:spPr>
                <a:xfrm>
                  <a:off x="1972875" y="4204655"/>
                  <a:ext cx="6107181" cy="1363306"/>
                </a:xfrm>
                <a:prstGeom prst="rect">
                  <a:avLst/>
                </a:prstGeom>
                <a:blipFill>
                  <a:blip r:embed="rId5"/>
                  <a:stretch>
                    <a:fillRect/>
                  </a:stretch>
                </a:blipFill>
              </p:spPr>
              <p:txBody>
                <a:bodyPr/>
                <a:lstStyle/>
                <a:p>
                  <a:r>
                    <a:rPr lang="en-US">
                      <a:noFill/>
                    </a:rPr>
                    <a:t> </a:t>
                  </a:r>
                </a:p>
              </p:txBody>
            </p:sp>
          </mc:Fallback>
        </mc:AlternateContent>
      </p:grpSp>
      <p:grpSp>
        <p:nvGrpSpPr>
          <p:cNvPr id="45" name="Group 44"/>
          <p:cNvGrpSpPr/>
          <p:nvPr/>
        </p:nvGrpSpPr>
        <p:grpSpPr>
          <a:xfrm>
            <a:off x="9785102" y="4909407"/>
            <a:ext cx="7088815" cy="2571022"/>
            <a:chOff x="9033550" y="3413410"/>
            <a:chExt cx="8194832" cy="3230759"/>
          </a:xfrm>
        </p:grpSpPr>
        <p:grpSp>
          <p:nvGrpSpPr>
            <p:cNvPr id="11" name="Group 11"/>
            <p:cNvGrpSpPr/>
            <p:nvPr/>
          </p:nvGrpSpPr>
          <p:grpSpPr>
            <a:xfrm>
              <a:off x="9644058" y="3413410"/>
              <a:ext cx="7584324" cy="3230759"/>
              <a:chOff x="-8143" y="-38100"/>
              <a:chExt cx="1997518" cy="850900"/>
            </a:xfrm>
          </p:grpSpPr>
          <p:sp>
            <p:nvSpPr>
              <p:cNvPr id="12" name="Freeform 12"/>
              <p:cNvSpPr/>
              <p:nvPr/>
            </p:nvSpPr>
            <p:spPr>
              <a:xfrm>
                <a:off x="-8143" y="-16191"/>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8"/>
            <p:cNvGrpSpPr/>
            <p:nvPr/>
          </p:nvGrpSpPr>
          <p:grpSpPr>
            <a:xfrm>
              <a:off x="9033550" y="4266973"/>
              <a:ext cx="1282851" cy="1282851"/>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1"/>
            <p:cNvSpPr txBox="1"/>
            <p:nvPr/>
          </p:nvSpPr>
          <p:spPr>
            <a:xfrm>
              <a:off x="9304963" y="4374811"/>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1" name="Rectangle 40"/>
                <p:cNvSpPr/>
                <p:nvPr/>
              </p:nvSpPr>
              <p:spPr>
                <a:xfrm>
                  <a:off x="10847001" y="4129437"/>
                  <a:ext cx="5842417" cy="1363306"/>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sSup>
                          <m:sSupPr>
                            <m:ctrlPr>
                              <a:rPr lang="en-US" sz="4300" i="1" smtClean="0">
                                <a:solidFill>
                                  <a:prstClr val="white"/>
                                </a:solidFill>
                                <a:latin typeface="Cambria Math" panose="02040503050406030204" pitchFamily="18" charset="0"/>
                                <a:cs typeface="Arial" panose="020B0604020202020204" pitchFamily="34" charset="0"/>
                              </a:rPr>
                            </m:ctrlPr>
                          </m:sSupPr>
                          <m:e>
                            <m:d>
                              <m:dPr>
                                <m:ctrlPr>
                                  <a:rPr lang="en-US" sz="4300" i="1" smtClean="0">
                                    <a:solidFill>
                                      <a:prstClr val="white"/>
                                    </a:solidFill>
                                    <a:latin typeface="Cambria Math" panose="02040503050406030204" pitchFamily="18" charset="0"/>
                                    <a:cs typeface="Arial" panose="020B0604020202020204" pitchFamily="34" charset="0"/>
                                  </a:rPr>
                                </m:ctrlPr>
                              </m:dPr>
                              <m:e>
                                <m:r>
                                  <a:rPr lang="en-US" sz="4300" i="1" smtClean="0">
                                    <a:solidFill>
                                      <a:prstClr val="white"/>
                                    </a:solidFill>
                                    <a:latin typeface="Cambria Math" panose="02040503050406030204" pitchFamily="18" charset="0"/>
                                    <a:cs typeface="Arial" panose="020B0604020202020204" pitchFamily="34" charset="0"/>
                                  </a:rPr>
                                  <m:t>𝑢</m:t>
                                </m:r>
                                <m:r>
                                  <a:rPr lang="en-US" sz="4300" i="1" smtClean="0">
                                    <a:solidFill>
                                      <a:prstClr val="white"/>
                                    </a:solidFill>
                                    <a:latin typeface="Cambria Math" panose="02040503050406030204" pitchFamily="18" charset="0"/>
                                    <a:cs typeface="Arial" panose="020B0604020202020204" pitchFamily="34" charset="0"/>
                                  </a:rPr>
                                  <m:t> </m:t>
                                </m:r>
                                <m:r>
                                  <a:rPr lang="en-US" sz="4300" i="1" smtClean="0">
                                    <a:solidFill>
                                      <a:prstClr val="white"/>
                                    </a:solidFill>
                                    <a:latin typeface="Cambria Math" panose="02040503050406030204" pitchFamily="18" charset="0"/>
                                    <a:cs typeface="Arial" panose="020B0604020202020204" pitchFamily="34" charset="0"/>
                                  </a:rPr>
                                  <m:t>𝑣</m:t>
                                </m:r>
                              </m:e>
                            </m:d>
                          </m:e>
                          <m:sup>
                            <m:r>
                              <a:rPr lang="en-US" sz="4300" i="1" smtClean="0">
                                <a:solidFill>
                                  <a:prstClr val="white"/>
                                </a:solidFill>
                                <a:latin typeface="Cambria Math" panose="02040503050406030204" pitchFamily="18" charset="0"/>
                                <a:cs typeface="Arial" panose="020B0604020202020204" pitchFamily="34" charset="0"/>
                              </a:rPr>
                              <m:t>′</m:t>
                            </m:r>
                          </m:sup>
                        </m:sSup>
                        <m:r>
                          <a:rPr lang="en-US" sz="4300" i="1" smtClean="0">
                            <a:solidFill>
                              <a:prstClr val="white"/>
                            </a:solidFill>
                            <a:latin typeface="Cambria Math" panose="02040503050406030204" pitchFamily="18" charset="0"/>
                            <a:cs typeface="Arial" panose="020B0604020202020204" pitchFamily="34" charset="0"/>
                          </a:rPr>
                          <m:t>= </m:t>
                        </m:r>
                        <m:sSup>
                          <m:sSupPr>
                            <m:ctrlPr>
                              <a:rPr lang="en-US" sz="4300" i="1">
                                <a:solidFill>
                                  <a:prstClr val="white"/>
                                </a:solidFill>
                                <a:latin typeface="Cambria Math" panose="02040503050406030204" pitchFamily="18" charset="0"/>
                                <a:cs typeface="Arial" panose="020B0604020202020204" pitchFamily="34" charset="0"/>
                              </a:rPr>
                            </m:ctrlPr>
                          </m:sSupPr>
                          <m:e>
                            <m:r>
                              <a:rPr lang="en-US" sz="4300" i="1">
                                <a:solidFill>
                                  <a:prstClr val="white"/>
                                </a:solidFill>
                                <a:latin typeface="Cambria Math" panose="02040503050406030204" pitchFamily="18" charset="0"/>
                                <a:cs typeface="Arial" panose="020B0604020202020204" pitchFamily="34" charset="0"/>
                              </a:rPr>
                              <m:t>𝑢</m:t>
                            </m:r>
                          </m:e>
                          <m:sup>
                            <m:r>
                              <a:rPr lang="en-US" sz="4300" i="1">
                                <a:solidFill>
                                  <a:prstClr val="white"/>
                                </a:solidFill>
                                <a:latin typeface="Cambria Math" panose="02040503050406030204" pitchFamily="18" charset="0"/>
                                <a:cs typeface="Arial" panose="020B0604020202020204" pitchFamily="34" charset="0"/>
                              </a:rPr>
                              <m:t>′</m:t>
                            </m:r>
                          </m:sup>
                        </m:sSup>
                        <m:r>
                          <a:rPr lang="en-US" sz="4300" b="0" i="1" smtClean="0">
                            <a:solidFill>
                              <a:prstClr val="white"/>
                            </a:solidFill>
                            <a:latin typeface="Cambria Math" panose="02040503050406030204" pitchFamily="18" charset="0"/>
                            <a:cs typeface="Arial" panose="020B0604020202020204" pitchFamily="34" charset="0"/>
                          </a:rPr>
                          <m:t>𝑣</m:t>
                        </m:r>
                        <m:r>
                          <a:rPr lang="en-US" sz="4300" b="0" i="1" smtClean="0">
                            <a:solidFill>
                              <a:prstClr val="white"/>
                            </a:solidFill>
                            <a:latin typeface="Cambria Math" panose="02040503050406030204" pitchFamily="18" charset="0"/>
                            <a:cs typeface="Arial" panose="020B0604020202020204" pitchFamily="34" charset="0"/>
                          </a:rPr>
                          <m:t>+</m:t>
                        </m:r>
                        <m:r>
                          <a:rPr lang="en-US" sz="4300" b="0" i="1" smtClean="0">
                            <a:solidFill>
                              <a:prstClr val="white"/>
                            </a:solidFill>
                            <a:latin typeface="Cambria Math" panose="02040503050406030204" pitchFamily="18" charset="0"/>
                            <a:cs typeface="Arial" panose="020B0604020202020204" pitchFamily="34" charset="0"/>
                          </a:rPr>
                          <m:t>𝑢</m:t>
                        </m:r>
                        <m:r>
                          <a:rPr lang="en-US" sz="4300" i="1">
                            <a:solidFill>
                              <a:prstClr val="white"/>
                            </a:solidFill>
                            <a:latin typeface="Cambria Math" panose="02040503050406030204" pitchFamily="18" charset="0"/>
                            <a:cs typeface="Arial" panose="020B0604020202020204" pitchFamily="34" charset="0"/>
                          </a:rPr>
                          <m:t> </m:t>
                        </m:r>
                        <m:r>
                          <a:rPr lang="en-US" sz="4300" i="1">
                            <a:solidFill>
                              <a:prstClr val="white"/>
                            </a:solidFill>
                            <a:latin typeface="Cambria Math" panose="02040503050406030204" pitchFamily="18" charset="0"/>
                            <a:cs typeface="Arial" panose="020B0604020202020204" pitchFamily="34" charset="0"/>
                          </a:rPr>
                          <m:t>𝑣</m:t>
                        </m:r>
                        <m:r>
                          <a:rPr lang="en-US" sz="4300" i="1">
                            <a:solidFill>
                              <a:prstClr val="white"/>
                            </a:solidFill>
                            <a:latin typeface="Cambria Math" panose="02040503050406030204" pitchFamily="18" charset="0"/>
                            <a:cs typeface="Arial" panose="020B0604020202020204" pitchFamily="34" charset="0"/>
                          </a:rPr>
                          <m:t>′</m:t>
                        </m:r>
                      </m:oMath>
                    </m:oMathPara>
                  </a14:m>
                  <a:endParaRPr lang="en-US" sz="4300" dirty="0">
                    <a:solidFill>
                      <a:prstClr val="white"/>
                    </a:solidFill>
                    <a:latin typeface="Arial" panose="020B0604020202020204" pitchFamily="34" charset="0"/>
                    <a:cs typeface="Arial" panose="020B0604020202020204" pitchFamily="34" charset="0"/>
                  </a:endParaRPr>
                </a:p>
              </p:txBody>
            </p:sp>
          </mc:Choice>
          <mc:Fallback>
            <p:sp>
              <p:nvSpPr>
                <p:cNvPr id="41" name="Rectangle 40"/>
                <p:cNvSpPr>
                  <a:spLocks noRot="1" noChangeAspect="1" noMove="1" noResize="1" noEditPoints="1" noAdjustHandles="1" noChangeArrowheads="1" noChangeShapeType="1" noTextEdit="1"/>
                </p:cNvSpPr>
                <p:nvPr/>
              </p:nvSpPr>
              <p:spPr>
                <a:xfrm>
                  <a:off x="10847001" y="4129437"/>
                  <a:ext cx="5842417" cy="1363306"/>
                </a:xfrm>
                <a:prstGeom prst="rect">
                  <a:avLst/>
                </a:prstGeom>
                <a:blipFill>
                  <a:blip r:embed="rId6"/>
                  <a:stretch>
                    <a:fillRect/>
                  </a:stretch>
                </a:blipFill>
              </p:spPr>
              <p:txBody>
                <a:bodyPr/>
                <a:lstStyle/>
                <a:p>
                  <a:r>
                    <a:rPr lang="en-US">
                      <a:noFill/>
                    </a:rPr>
                    <a:t> </a:t>
                  </a:r>
                </a:p>
              </p:txBody>
            </p:sp>
          </mc:Fallback>
        </mc:AlternateContent>
      </p:grpSp>
      <p:grpSp>
        <p:nvGrpSpPr>
          <p:cNvPr id="46" name="Group 45"/>
          <p:cNvGrpSpPr/>
          <p:nvPr/>
        </p:nvGrpSpPr>
        <p:grpSpPr>
          <a:xfrm>
            <a:off x="1143000" y="7404229"/>
            <a:ext cx="7115560" cy="2743201"/>
            <a:chOff x="387274" y="6196623"/>
            <a:chExt cx="8225750" cy="3447120"/>
          </a:xfrm>
        </p:grpSpPr>
        <p:grpSp>
          <p:nvGrpSpPr>
            <p:cNvPr id="2" name="Group 2"/>
            <p:cNvGrpSpPr/>
            <p:nvPr/>
          </p:nvGrpSpPr>
          <p:grpSpPr>
            <a:xfrm>
              <a:off x="1028700" y="6412984"/>
              <a:ext cx="7584324" cy="3230759"/>
              <a:chOff x="0" y="-38100"/>
              <a:chExt cx="1997518" cy="850900"/>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4"/>
            <p:cNvGrpSpPr/>
            <p:nvPr/>
          </p:nvGrpSpPr>
          <p:grpSpPr>
            <a:xfrm>
              <a:off x="387274" y="7266547"/>
              <a:ext cx="1282851" cy="1282851"/>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658687" y="7441417"/>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2" name="Rectangle 41"/>
                <p:cNvSpPr/>
                <p:nvPr/>
              </p:nvSpPr>
              <p:spPr>
                <a:xfrm>
                  <a:off x="2188420" y="6196623"/>
                  <a:ext cx="4855567" cy="2449260"/>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sSup>
                          <m:sSupPr>
                            <m:ctrlPr>
                              <a:rPr lang="en-US" sz="4300" i="1" smtClean="0">
                                <a:solidFill>
                                  <a:prstClr val="white"/>
                                </a:solidFill>
                                <a:latin typeface="Cambria Math" panose="02040503050406030204" pitchFamily="18" charset="0"/>
                                <a:cs typeface="Arial" panose="020B0604020202020204" pitchFamily="34" charset="0"/>
                              </a:rPr>
                            </m:ctrlPr>
                          </m:sSupPr>
                          <m:e>
                            <m:d>
                              <m:dPr>
                                <m:ctrlPr>
                                  <a:rPr lang="en-US" sz="4300" i="1">
                                    <a:solidFill>
                                      <a:prstClr val="white"/>
                                    </a:solidFill>
                                    <a:latin typeface="Cambria Math" panose="02040503050406030204" pitchFamily="18" charset="0"/>
                                    <a:cs typeface="Arial" panose="020B0604020202020204" pitchFamily="34" charset="0"/>
                                  </a:rPr>
                                </m:ctrlPr>
                              </m:dPr>
                              <m:e>
                                <m:f>
                                  <m:fPr>
                                    <m:ctrlPr>
                                      <a:rPr lang="en-US" sz="4300" i="1">
                                        <a:solidFill>
                                          <a:prstClr val="white"/>
                                        </a:solidFill>
                                        <a:latin typeface="Cambria Math" panose="02040503050406030204" pitchFamily="18" charset="0"/>
                                        <a:cs typeface="Arial" panose="020B0604020202020204" pitchFamily="34" charset="0"/>
                                      </a:rPr>
                                    </m:ctrlPr>
                                  </m:fPr>
                                  <m:num>
                                    <m:r>
                                      <a:rPr lang="en-US" sz="4300" i="1">
                                        <a:solidFill>
                                          <a:prstClr val="white"/>
                                        </a:solidFill>
                                        <a:latin typeface="Cambria Math" panose="02040503050406030204" pitchFamily="18" charset="0"/>
                                        <a:cs typeface="Arial" panose="020B0604020202020204" pitchFamily="34" charset="0"/>
                                      </a:rPr>
                                      <m:t>1</m:t>
                                    </m:r>
                                  </m:num>
                                  <m:den>
                                    <m:r>
                                      <a:rPr lang="en-US" sz="4300" i="1">
                                        <a:solidFill>
                                          <a:prstClr val="white"/>
                                        </a:solidFill>
                                        <a:latin typeface="Cambria Math" panose="02040503050406030204" pitchFamily="18" charset="0"/>
                                        <a:cs typeface="Arial" panose="020B0604020202020204" pitchFamily="34" charset="0"/>
                                      </a:rPr>
                                      <m:t>𝑣</m:t>
                                    </m:r>
                                  </m:den>
                                </m:f>
                              </m:e>
                            </m:d>
                          </m:e>
                          <m:sup>
                            <m:r>
                              <a:rPr lang="en-US" sz="4300" b="0" i="1" smtClean="0">
                                <a:solidFill>
                                  <a:prstClr val="white"/>
                                </a:solidFill>
                                <a:latin typeface="Cambria Math" panose="02040503050406030204" pitchFamily="18" charset="0"/>
                                <a:cs typeface="Arial" panose="020B0604020202020204" pitchFamily="34" charset="0"/>
                              </a:rPr>
                              <m:t>′</m:t>
                            </m:r>
                          </m:sup>
                        </m:sSup>
                        <m:r>
                          <a:rPr lang="en-US" sz="4300" i="1" smtClean="0">
                            <a:solidFill>
                              <a:prstClr val="white"/>
                            </a:solidFill>
                            <a:latin typeface="Cambria Math" panose="02040503050406030204" pitchFamily="18" charset="0"/>
                            <a:cs typeface="Arial" panose="020B0604020202020204" pitchFamily="34" charset="0"/>
                          </a:rPr>
                          <m:t>=</m:t>
                        </m:r>
                        <m:r>
                          <a:rPr lang="en-US" sz="4300" b="0" i="1" smtClean="0">
                            <a:solidFill>
                              <a:prstClr val="white"/>
                            </a:solidFill>
                            <a:latin typeface="Cambria Math" panose="02040503050406030204" pitchFamily="18" charset="0"/>
                            <a:cs typeface="Arial" panose="020B0604020202020204" pitchFamily="34" charset="0"/>
                          </a:rPr>
                          <m:t>−</m:t>
                        </m:r>
                        <m:f>
                          <m:fPr>
                            <m:ctrlPr>
                              <a:rPr lang="en-US" sz="4300" i="1" smtClean="0">
                                <a:solidFill>
                                  <a:prstClr val="white"/>
                                </a:solidFill>
                                <a:latin typeface="Cambria Math" panose="02040503050406030204" pitchFamily="18" charset="0"/>
                                <a:cs typeface="Arial" panose="020B0604020202020204" pitchFamily="34" charset="0"/>
                              </a:rPr>
                            </m:ctrlPr>
                          </m:fPr>
                          <m:num>
                            <m:r>
                              <a:rPr lang="en-US" sz="4300" b="0" i="1" smtClean="0">
                                <a:solidFill>
                                  <a:prstClr val="white"/>
                                </a:solidFill>
                                <a:latin typeface="Cambria Math" panose="02040503050406030204" pitchFamily="18" charset="0"/>
                                <a:cs typeface="Arial" panose="020B0604020202020204" pitchFamily="34" charset="0"/>
                              </a:rPr>
                              <m:t>1</m:t>
                            </m:r>
                          </m:num>
                          <m:den>
                            <m:sSup>
                              <m:sSupPr>
                                <m:ctrlPr>
                                  <a:rPr lang="en-US" sz="4300" i="1" smtClean="0">
                                    <a:solidFill>
                                      <a:prstClr val="white"/>
                                    </a:solidFill>
                                    <a:latin typeface="Cambria Math" panose="02040503050406030204" pitchFamily="18" charset="0"/>
                                    <a:cs typeface="Arial" panose="020B0604020202020204" pitchFamily="34" charset="0"/>
                                  </a:rPr>
                                </m:ctrlPr>
                              </m:sSupPr>
                              <m:e>
                                <m:r>
                                  <a:rPr lang="en-US" sz="4300" b="0" i="1" smtClean="0">
                                    <a:solidFill>
                                      <a:prstClr val="white"/>
                                    </a:solidFill>
                                    <a:latin typeface="Cambria Math" panose="02040503050406030204" pitchFamily="18" charset="0"/>
                                    <a:cs typeface="Arial" panose="020B0604020202020204" pitchFamily="34" charset="0"/>
                                  </a:rPr>
                                  <m:t>𝑣</m:t>
                                </m:r>
                              </m:e>
                              <m:sup>
                                <m:r>
                                  <a:rPr lang="en-US" sz="4300" b="0" i="1" smtClean="0">
                                    <a:solidFill>
                                      <a:prstClr val="white"/>
                                    </a:solidFill>
                                    <a:latin typeface="Cambria Math" panose="02040503050406030204" pitchFamily="18" charset="0"/>
                                    <a:cs typeface="Arial" panose="020B0604020202020204" pitchFamily="34" charset="0"/>
                                  </a:rPr>
                                  <m:t>2</m:t>
                                </m:r>
                              </m:sup>
                            </m:sSup>
                          </m:den>
                        </m:f>
                      </m:oMath>
                    </m:oMathPara>
                  </a14:m>
                  <a:endParaRPr lang="en-US" sz="4300" dirty="0">
                    <a:solidFill>
                      <a:prstClr val="white"/>
                    </a:solidFill>
                    <a:latin typeface="Arial" panose="020B0604020202020204" pitchFamily="34" charset="0"/>
                    <a:cs typeface="Arial" panose="020B0604020202020204" pitchFamily="34" charset="0"/>
                  </a:endParaRPr>
                </a:p>
              </p:txBody>
            </p:sp>
          </mc:Choice>
          <mc:Fallback>
            <p:sp>
              <p:nvSpPr>
                <p:cNvPr id="42" name="Rectangle 41"/>
                <p:cNvSpPr>
                  <a:spLocks noRot="1" noChangeAspect="1" noMove="1" noResize="1" noEditPoints="1" noAdjustHandles="1" noChangeArrowheads="1" noChangeShapeType="1" noTextEdit="1"/>
                </p:cNvSpPr>
                <p:nvPr/>
              </p:nvSpPr>
              <p:spPr>
                <a:xfrm>
                  <a:off x="2188420" y="6196623"/>
                  <a:ext cx="4855567" cy="2449260"/>
                </a:xfrm>
                <a:prstGeom prst="rect">
                  <a:avLst/>
                </a:prstGeom>
                <a:blipFill>
                  <a:blip r:embed="rId7"/>
                  <a:stretch>
                    <a:fillRect b="-12226"/>
                  </a:stretch>
                </a:blipFill>
              </p:spPr>
              <p:txBody>
                <a:bodyPr/>
                <a:lstStyle/>
                <a:p>
                  <a:r>
                    <a:rPr lang="en-US">
                      <a:noFill/>
                    </a:rPr>
                    <a:t> </a:t>
                  </a:r>
                </a:p>
              </p:txBody>
            </p:sp>
          </mc:Fallback>
        </mc:AlternateContent>
      </p:grpSp>
      <p:grpSp>
        <p:nvGrpSpPr>
          <p:cNvPr id="47" name="Group 46"/>
          <p:cNvGrpSpPr/>
          <p:nvPr/>
        </p:nvGrpSpPr>
        <p:grpSpPr>
          <a:xfrm>
            <a:off x="9789276" y="7522606"/>
            <a:ext cx="7115560" cy="2239383"/>
            <a:chOff x="9033550" y="6444281"/>
            <a:chExt cx="8225750" cy="2814019"/>
          </a:xfrm>
        </p:grpSpPr>
        <p:grpSp>
          <p:nvGrpSpPr>
            <p:cNvPr id="5" name="Group 5"/>
            <p:cNvGrpSpPr/>
            <p:nvPr/>
          </p:nvGrpSpPr>
          <p:grpSpPr>
            <a:xfrm>
              <a:off x="9674976" y="6557645"/>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9033550" y="7299884"/>
              <a:ext cx="1282851" cy="1282851"/>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TextBox 35"/>
            <p:cNvSpPr txBox="1"/>
            <p:nvPr/>
          </p:nvSpPr>
          <p:spPr>
            <a:xfrm>
              <a:off x="9304963" y="740268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3" name="Rectangle 42"/>
                <p:cNvSpPr/>
                <p:nvPr/>
              </p:nvSpPr>
              <p:spPr>
                <a:xfrm>
                  <a:off x="10998261" y="6444281"/>
                  <a:ext cx="5282003" cy="2053575"/>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sSup>
                          <m:sSupPr>
                            <m:ctrlPr>
                              <a:rPr lang="en-US" sz="4300" i="1" smtClean="0">
                                <a:solidFill>
                                  <a:prstClr val="white"/>
                                </a:solidFill>
                                <a:latin typeface="Cambria Math" panose="02040503050406030204" pitchFamily="18" charset="0"/>
                                <a:cs typeface="Arial" panose="020B0604020202020204" pitchFamily="34" charset="0"/>
                              </a:rPr>
                            </m:ctrlPr>
                          </m:sSupPr>
                          <m:e>
                            <m:d>
                              <m:dPr>
                                <m:ctrlPr>
                                  <a:rPr lang="en-US" sz="4300" i="1">
                                    <a:solidFill>
                                      <a:prstClr val="white"/>
                                    </a:solidFill>
                                    <a:latin typeface="Cambria Math" panose="02040503050406030204" pitchFamily="18" charset="0"/>
                                    <a:cs typeface="Arial" panose="020B0604020202020204" pitchFamily="34" charset="0"/>
                                  </a:rPr>
                                </m:ctrlPr>
                              </m:dPr>
                              <m:e>
                                <m:f>
                                  <m:fPr>
                                    <m:ctrlPr>
                                      <a:rPr lang="en-US" sz="4300" i="1">
                                        <a:solidFill>
                                          <a:prstClr val="white"/>
                                        </a:solidFill>
                                        <a:latin typeface="Cambria Math" panose="02040503050406030204" pitchFamily="18" charset="0"/>
                                        <a:cs typeface="Arial" panose="020B0604020202020204" pitchFamily="34" charset="0"/>
                                      </a:rPr>
                                    </m:ctrlPr>
                                  </m:fPr>
                                  <m:num>
                                    <m:r>
                                      <a:rPr lang="en-US" sz="4300" b="0" i="1" smtClean="0">
                                        <a:solidFill>
                                          <a:prstClr val="white"/>
                                        </a:solidFill>
                                        <a:latin typeface="Cambria Math" panose="02040503050406030204" pitchFamily="18" charset="0"/>
                                        <a:cs typeface="Arial" panose="020B0604020202020204" pitchFamily="34" charset="0"/>
                                      </a:rPr>
                                      <m:t>𝑢</m:t>
                                    </m:r>
                                  </m:num>
                                  <m:den>
                                    <m:r>
                                      <a:rPr lang="en-US" sz="4300" i="1">
                                        <a:solidFill>
                                          <a:prstClr val="white"/>
                                        </a:solidFill>
                                        <a:latin typeface="Cambria Math" panose="02040503050406030204" pitchFamily="18" charset="0"/>
                                        <a:cs typeface="Arial" panose="020B0604020202020204" pitchFamily="34" charset="0"/>
                                      </a:rPr>
                                      <m:t>𝑣</m:t>
                                    </m:r>
                                  </m:den>
                                </m:f>
                              </m:e>
                            </m:d>
                          </m:e>
                          <m:sup>
                            <m:r>
                              <a:rPr lang="en-US" sz="4300" i="1">
                                <a:solidFill>
                                  <a:prstClr val="white"/>
                                </a:solidFill>
                                <a:latin typeface="Cambria Math" panose="02040503050406030204" pitchFamily="18" charset="0"/>
                                <a:cs typeface="Arial" panose="020B0604020202020204" pitchFamily="34" charset="0"/>
                              </a:rPr>
                              <m:t>′</m:t>
                            </m:r>
                          </m:sup>
                        </m:sSup>
                        <m:r>
                          <a:rPr lang="en-US" sz="4300" i="1">
                            <a:solidFill>
                              <a:prstClr val="white"/>
                            </a:solidFill>
                            <a:latin typeface="Cambria Math" panose="02040503050406030204" pitchFamily="18" charset="0"/>
                            <a:cs typeface="Arial" panose="020B0604020202020204" pitchFamily="34" charset="0"/>
                          </a:rPr>
                          <m:t>=</m:t>
                        </m:r>
                        <m:f>
                          <m:fPr>
                            <m:ctrlPr>
                              <a:rPr lang="en-US" sz="4300" i="1">
                                <a:solidFill>
                                  <a:prstClr val="white"/>
                                </a:solidFill>
                                <a:latin typeface="Cambria Math" panose="02040503050406030204" pitchFamily="18" charset="0"/>
                                <a:cs typeface="Arial" panose="020B0604020202020204" pitchFamily="34" charset="0"/>
                              </a:rPr>
                            </m:ctrlPr>
                          </m:fPr>
                          <m:num>
                            <m:sSup>
                              <m:sSupPr>
                                <m:ctrlPr>
                                  <a:rPr lang="en-US" sz="4300" i="1">
                                    <a:solidFill>
                                      <a:prstClr val="white"/>
                                    </a:solidFill>
                                    <a:latin typeface="Cambria Math" panose="02040503050406030204" pitchFamily="18" charset="0"/>
                                    <a:cs typeface="Arial" panose="020B0604020202020204" pitchFamily="34" charset="0"/>
                                  </a:rPr>
                                </m:ctrlPr>
                              </m:sSupPr>
                              <m:e>
                                <m:r>
                                  <a:rPr lang="en-US" sz="4300" i="1">
                                    <a:solidFill>
                                      <a:prstClr val="white"/>
                                    </a:solidFill>
                                    <a:latin typeface="Cambria Math" panose="02040503050406030204" pitchFamily="18" charset="0"/>
                                    <a:cs typeface="Arial" panose="020B0604020202020204" pitchFamily="34" charset="0"/>
                                  </a:rPr>
                                  <m:t>𝑢</m:t>
                                </m:r>
                              </m:e>
                              <m:sup>
                                <m:r>
                                  <a:rPr lang="en-US" sz="4300" i="1">
                                    <a:solidFill>
                                      <a:prstClr val="white"/>
                                    </a:solidFill>
                                    <a:latin typeface="Cambria Math" panose="02040503050406030204" pitchFamily="18" charset="0"/>
                                    <a:cs typeface="Arial" panose="020B0604020202020204" pitchFamily="34" charset="0"/>
                                  </a:rPr>
                                  <m:t>′</m:t>
                                </m:r>
                              </m:sup>
                            </m:sSup>
                            <m:r>
                              <a:rPr lang="en-US" sz="4300" i="1">
                                <a:solidFill>
                                  <a:prstClr val="white"/>
                                </a:solidFill>
                                <a:latin typeface="Cambria Math" panose="02040503050406030204" pitchFamily="18" charset="0"/>
                                <a:cs typeface="Arial" panose="020B0604020202020204" pitchFamily="34" charset="0"/>
                              </a:rPr>
                              <m:t>𝑣</m:t>
                            </m:r>
                            <m:r>
                              <a:rPr lang="en-US" sz="4300" i="1">
                                <a:solidFill>
                                  <a:prstClr val="white"/>
                                </a:solidFill>
                                <a:latin typeface="Cambria Math" panose="02040503050406030204" pitchFamily="18" charset="0"/>
                                <a:cs typeface="Arial" panose="020B0604020202020204" pitchFamily="34" charset="0"/>
                              </a:rPr>
                              <m:t>+</m:t>
                            </m:r>
                            <m:r>
                              <a:rPr lang="en-US" sz="4300" i="1">
                                <a:solidFill>
                                  <a:prstClr val="white"/>
                                </a:solidFill>
                                <a:latin typeface="Cambria Math" panose="02040503050406030204" pitchFamily="18" charset="0"/>
                                <a:cs typeface="Arial" panose="020B0604020202020204" pitchFamily="34" charset="0"/>
                              </a:rPr>
                              <m:t>𝑢</m:t>
                            </m:r>
                            <m:r>
                              <a:rPr lang="en-US" sz="4300" i="1">
                                <a:solidFill>
                                  <a:prstClr val="white"/>
                                </a:solidFill>
                                <a:latin typeface="Cambria Math" panose="02040503050406030204" pitchFamily="18" charset="0"/>
                                <a:cs typeface="Arial" panose="020B0604020202020204" pitchFamily="34" charset="0"/>
                              </a:rPr>
                              <m:t> </m:t>
                            </m:r>
                            <m:r>
                              <a:rPr lang="en-US" sz="4300" i="1">
                                <a:solidFill>
                                  <a:prstClr val="white"/>
                                </a:solidFill>
                                <a:latin typeface="Cambria Math" panose="02040503050406030204" pitchFamily="18" charset="0"/>
                                <a:cs typeface="Arial" panose="020B0604020202020204" pitchFamily="34" charset="0"/>
                              </a:rPr>
                              <m:t>𝑣</m:t>
                            </m:r>
                            <m:r>
                              <a:rPr lang="en-US" sz="4300" i="1">
                                <a:solidFill>
                                  <a:prstClr val="white"/>
                                </a:solidFill>
                                <a:latin typeface="Cambria Math" panose="02040503050406030204" pitchFamily="18" charset="0"/>
                                <a:cs typeface="Arial" panose="020B0604020202020204" pitchFamily="34" charset="0"/>
                              </a:rPr>
                              <m:t>′</m:t>
                            </m:r>
                            <m:r>
                              <m:rPr>
                                <m:nor/>
                              </m:rPr>
                              <a:rPr lang="en-US" sz="4300" dirty="0">
                                <a:solidFill>
                                  <a:prstClr val="white"/>
                                </a:solidFill>
                                <a:latin typeface="Arial" panose="020B0604020202020204" pitchFamily="34" charset="0"/>
                                <a:cs typeface="Arial" panose="020B0604020202020204" pitchFamily="34" charset="0"/>
                              </a:rPr>
                              <m:t> </m:t>
                            </m:r>
                          </m:num>
                          <m:den>
                            <m:sSup>
                              <m:sSupPr>
                                <m:ctrlPr>
                                  <a:rPr lang="en-US" sz="4300" i="1">
                                    <a:solidFill>
                                      <a:prstClr val="white"/>
                                    </a:solidFill>
                                    <a:latin typeface="Cambria Math" panose="02040503050406030204" pitchFamily="18" charset="0"/>
                                    <a:cs typeface="Arial" panose="020B0604020202020204" pitchFamily="34" charset="0"/>
                                  </a:rPr>
                                </m:ctrlPr>
                              </m:sSupPr>
                              <m:e>
                                <m:r>
                                  <a:rPr lang="en-US" sz="4300" i="1">
                                    <a:solidFill>
                                      <a:prstClr val="white"/>
                                    </a:solidFill>
                                    <a:latin typeface="Cambria Math" panose="02040503050406030204" pitchFamily="18" charset="0"/>
                                    <a:cs typeface="Arial" panose="020B0604020202020204" pitchFamily="34" charset="0"/>
                                  </a:rPr>
                                  <m:t>𝑣</m:t>
                                </m:r>
                              </m:e>
                              <m:sup>
                                <m:r>
                                  <a:rPr lang="en-US" sz="4300" i="1">
                                    <a:solidFill>
                                      <a:prstClr val="white"/>
                                    </a:solidFill>
                                    <a:latin typeface="Cambria Math" panose="02040503050406030204" pitchFamily="18" charset="0"/>
                                    <a:cs typeface="Arial" panose="020B0604020202020204" pitchFamily="34" charset="0"/>
                                  </a:rPr>
                                  <m:t>2</m:t>
                                </m:r>
                              </m:sup>
                            </m:sSup>
                          </m:den>
                        </m:f>
                      </m:oMath>
                    </m:oMathPara>
                  </a14:m>
                  <a:endParaRPr lang="en-US" sz="4300" dirty="0">
                    <a:solidFill>
                      <a:prstClr val="white"/>
                    </a:solidFill>
                    <a:latin typeface="Arial" panose="020B0604020202020204" pitchFamily="34" charset="0"/>
                    <a:cs typeface="Arial" panose="020B0604020202020204" pitchFamily="34" charset="0"/>
                  </a:endParaRPr>
                </a:p>
              </p:txBody>
            </p:sp>
          </mc:Choice>
          <mc:Fallback>
            <p:sp>
              <p:nvSpPr>
                <p:cNvPr id="43" name="Rectangle 42"/>
                <p:cNvSpPr>
                  <a:spLocks noRot="1" noChangeAspect="1" noMove="1" noResize="1" noEditPoints="1" noAdjustHandles="1" noChangeArrowheads="1" noChangeShapeType="1" noTextEdit="1"/>
                </p:cNvSpPr>
                <p:nvPr/>
              </p:nvSpPr>
              <p:spPr>
                <a:xfrm>
                  <a:off x="10998261" y="6444281"/>
                  <a:ext cx="5282003" cy="2053575"/>
                </a:xfrm>
                <a:prstGeom prst="rect">
                  <a:avLst/>
                </a:prstGeom>
                <a:blipFill>
                  <a:blip r:embed="rId8"/>
                  <a:stretch>
                    <a:fillRect b="-11567"/>
                  </a:stretch>
                </a:blipFill>
              </p:spPr>
              <p:txBody>
                <a:bodyPr/>
                <a:lstStyle/>
                <a:p>
                  <a:r>
                    <a:rPr lang="en-US">
                      <a:noFill/>
                    </a:rPr>
                    <a:t> </a:t>
                  </a:r>
                </a:p>
              </p:txBody>
            </p:sp>
          </mc:Fallback>
        </mc:AlternateContent>
      </p:grpSp>
      <p:pic>
        <p:nvPicPr>
          <p:cNvPr id="48" name="Picture 47"/>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15689040" y="5324707"/>
            <a:ext cx="1653836" cy="1668940"/>
          </a:xfrm>
          <a:prstGeom prst="rect">
            <a:avLst/>
          </a:prstGeom>
          <a:effectLst>
            <a:outerShdw blurRad="50800" dist="38100" dir="13500000" algn="br" rotWithShape="0">
              <a:prstClr val="black">
                <a:alpha val="40000"/>
              </a:prstClr>
            </a:outerShdw>
          </a:effectLst>
        </p:spPr>
      </p:pic>
      <p:sp>
        <p:nvSpPr>
          <p:cNvPr id="49" name="TextBox 38"/>
          <p:cNvSpPr txBox="1"/>
          <p:nvPr/>
        </p:nvSpPr>
        <p:spPr>
          <a:xfrm rot="20550000">
            <a:off x="1269769" y="2492845"/>
            <a:ext cx="3196696" cy="896143"/>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9.18</a:t>
            </a:r>
            <a:endParaRPr kumimoji="0" lang="en-US" sz="5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sp>
        <p:nvSpPr>
          <p:cNvPr id="50" name="TextBox 49"/>
          <p:cNvSpPr txBox="1"/>
          <p:nvPr/>
        </p:nvSpPr>
        <p:spPr>
          <a:xfrm>
            <a:off x="4480807" y="470237"/>
            <a:ext cx="9596176" cy="1015663"/>
          </a:xfrm>
          <a:prstGeom prst="rect">
            <a:avLst/>
          </a:prstGeom>
          <a:noFill/>
        </p:spPr>
        <p:txBody>
          <a:bodyPr wrap="square" rtlCol="0">
            <a:spAutoFit/>
          </a:bodyPr>
          <a:lstStyle/>
          <a:p>
            <a:pPr algn="ctr"/>
            <a:r>
              <a:rPr lang="vi-VN" sz="6000" b="1" dirty="0" smtClean="0">
                <a:solidFill>
                  <a:srgbClr val="C00000"/>
                </a:solidFill>
                <a:latin typeface="Arial" panose="020B0604020202020204" pitchFamily="34" charset="0"/>
                <a:cs typeface="Arial" panose="020B0604020202020204" pitchFamily="34" charset="0"/>
              </a:rPr>
              <a:t>BÀI TẬP TRẮC NGHIỆM</a:t>
            </a:r>
            <a:endParaRPr lang="en-US" sz="6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65143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barn(inVertical)">
                                      <p:cBhvr>
                                        <p:cTn id="7" dur="500"/>
                                        <p:tgtEl>
                                          <p:spTgt spid="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anim calcmode="lin" valueType="num">
                                      <p:cBhvr>
                                        <p:cTn id="18" dur="500" fill="hold"/>
                                        <p:tgtEl>
                                          <p:spTgt spid="49"/>
                                        </p:tgtEl>
                                        <p:attrNameLst>
                                          <p:attrName>ppt_x</p:attrName>
                                        </p:attrNameLst>
                                      </p:cBhvr>
                                      <p:tavLst>
                                        <p:tav tm="0">
                                          <p:val>
                                            <p:strVal val="#ppt_x"/>
                                          </p:val>
                                        </p:tav>
                                        <p:tav tm="100000">
                                          <p:val>
                                            <p:strVal val="#ppt_x"/>
                                          </p:val>
                                        </p:tav>
                                      </p:tavLst>
                                    </p:anim>
                                    <p:anim calcmode="lin" valueType="num">
                                      <p:cBhvr>
                                        <p:cTn id="19" dur="500" fill="hold"/>
                                        <p:tgtEl>
                                          <p:spTgt spid="4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anim calcmode="lin" valueType="num">
                                      <p:cBhvr>
                                        <p:cTn id="23" dur="500" fill="hold"/>
                                        <p:tgtEl>
                                          <p:spTgt spid="39"/>
                                        </p:tgtEl>
                                        <p:attrNameLst>
                                          <p:attrName>ppt_x</p:attrName>
                                        </p:attrNameLst>
                                      </p:cBhvr>
                                      <p:tavLst>
                                        <p:tav tm="0">
                                          <p:val>
                                            <p:strVal val="#ppt_x"/>
                                          </p:val>
                                        </p:tav>
                                        <p:tav tm="100000">
                                          <p:val>
                                            <p:strVal val="#ppt_x"/>
                                          </p:val>
                                        </p:tav>
                                      </p:tavLst>
                                    </p:anim>
                                    <p:anim calcmode="lin" valueType="num">
                                      <p:cBhvr>
                                        <p:cTn id="24" dur="5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anim calcmode="lin" valueType="num">
                                      <p:cBhvr>
                                        <p:cTn id="29" dur="500" fill="hold"/>
                                        <p:tgtEl>
                                          <p:spTgt spid="44"/>
                                        </p:tgtEl>
                                        <p:attrNameLst>
                                          <p:attrName>ppt_x</p:attrName>
                                        </p:attrNameLst>
                                      </p:cBhvr>
                                      <p:tavLst>
                                        <p:tav tm="0">
                                          <p:val>
                                            <p:strVal val="#ppt_x"/>
                                          </p:val>
                                        </p:tav>
                                        <p:tav tm="100000">
                                          <p:val>
                                            <p:strVal val="#ppt_x"/>
                                          </p:val>
                                        </p:tav>
                                      </p:tavLst>
                                    </p:anim>
                                    <p:anim calcmode="lin" valueType="num">
                                      <p:cBhvr>
                                        <p:cTn id="30" dur="500" fill="hold"/>
                                        <p:tgtEl>
                                          <p:spTgt spid="44"/>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strVal val="#ppt_x"/>
                                          </p:val>
                                        </p:tav>
                                        <p:tav tm="100000">
                                          <p:val>
                                            <p:strVal val="#ppt_x"/>
                                          </p:val>
                                        </p:tav>
                                      </p:tavLst>
                                    </p:anim>
                                    <p:anim calcmode="lin" valueType="num">
                                      <p:cBhvr>
                                        <p:cTn id="42" dur="500" fill="hold"/>
                                        <p:tgtEl>
                                          <p:spTgt spid="46"/>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anim calcmode="lin" valueType="num">
                                      <p:cBhvr>
                                        <p:cTn id="47" dur="500" fill="hold"/>
                                        <p:tgtEl>
                                          <p:spTgt spid="47"/>
                                        </p:tgtEl>
                                        <p:attrNameLst>
                                          <p:attrName>ppt_x</p:attrName>
                                        </p:attrNameLst>
                                      </p:cBhvr>
                                      <p:tavLst>
                                        <p:tav tm="0">
                                          <p:val>
                                            <p:strVal val="#ppt_x"/>
                                          </p:val>
                                        </p:tav>
                                        <p:tav tm="100000">
                                          <p:val>
                                            <p:strVal val="#ppt_x"/>
                                          </p:val>
                                        </p:tav>
                                      </p:tavLst>
                                    </p:anim>
                                    <p:anim calcmode="lin" valueType="num">
                                      <p:cBhvr>
                                        <p:cTn id="48"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randombar(horizontal)">
                                      <p:cBhvr>
                                        <p:cTn id="6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Rectangle 38"/>
              <p:cNvSpPr/>
              <p:nvPr/>
            </p:nvSpPr>
            <p:spPr>
              <a:xfrm>
                <a:off x="4270785" y="798245"/>
                <a:ext cx="12988515" cy="2628027"/>
              </a:xfrm>
              <a:prstGeom prst="rect">
                <a:avLst/>
              </a:prstGeom>
            </p:spPr>
            <p:txBody>
              <a:bodyPr wrap="square">
                <a:spAutoFit/>
              </a:bodyPr>
              <a:lstStyle/>
              <a:p>
                <a:pPr lvl="0" algn="just">
                  <a:lnSpc>
                    <a:spcPct val="150000"/>
                  </a:lnSpc>
                </a:pPr>
                <a:r>
                  <a:rPr lang="vi-VN" sz="4400" b="1" smtClean="0">
                    <a:solidFill>
                      <a:prstClr val="white"/>
                    </a:solidFill>
                    <a:cs typeface="Arial" panose="020B0604020202020204" pitchFamily="34" charset="0"/>
                  </a:rPr>
                  <a:t>Cho hàm số </a:t>
                </a:r>
                <a14:m>
                  <m:oMath xmlns:m="http://schemas.openxmlformats.org/officeDocument/2006/math">
                    <m:r>
                      <a:rPr lang="vi-VN" sz="4400" b="1" i="1" smtClean="0">
                        <a:solidFill>
                          <a:prstClr val="white"/>
                        </a:solidFill>
                        <a:latin typeface="Cambria Math" panose="02040503050406030204" pitchFamily="18" charset="0"/>
                        <a:cs typeface="Arial" panose="020B0604020202020204" pitchFamily="34" charset="0"/>
                      </a:rPr>
                      <m:t>𝒇</m:t>
                    </m:r>
                    <m:r>
                      <a:rPr lang="vi-VN" sz="4400" b="1" i="1" smtClean="0">
                        <a:solidFill>
                          <a:prstClr val="white"/>
                        </a:solidFill>
                        <a:latin typeface="Cambria Math" panose="02040503050406030204" pitchFamily="18" charset="0"/>
                        <a:cs typeface="Arial" panose="020B0604020202020204" pitchFamily="34" charset="0"/>
                      </a:rPr>
                      <m:t>(</m:t>
                    </m:r>
                    <m:r>
                      <a:rPr lang="vi-VN" sz="4400" b="1" i="1" smtClean="0">
                        <a:solidFill>
                          <a:prstClr val="white"/>
                        </a:solidFill>
                        <a:latin typeface="Cambria Math" panose="02040503050406030204" pitchFamily="18" charset="0"/>
                        <a:cs typeface="Arial" panose="020B0604020202020204" pitchFamily="34" charset="0"/>
                      </a:rPr>
                      <m:t>𝒙</m:t>
                    </m:r>
                    <m:r>
                      <a:rPr lang="vi-VN" sz="4400" b="1" i="1" smtClean="0">
                        <a:solidFill>
                          <a:prstClr val="white"/>
                        </a:solidFill>
                        <a:latin typeface="Cambria Math" panose="02040503050406030204" pitchFamily="18" charset="0"/>
                        <a:cs typeface="Arial" panose="020B0604020202020204" pitchFamily="34" charset="0"/>
                      </a:rPr>
                      <m:t>) = </m:t>
                    </m:r>
                    <m:sSup>
                      <m:sSupPr>
                        <m:ctrlPr>
                          <a:rPr lang="vi-VN" sz="4400" b="1" i="1" smtClean="0">
                            <a:solidFill>
                              <a:prstClr val="white"/>
                            </a:solidFill>
                            <a:latin typeface="Cambria Math" panose="02040503050406030204" pitchFamily="18" charset="0"/>
                            <a:cs typeface="Arial" panose="020B0604020202020204" pitchFamily="34" charset="0"/>
                          </a:rPr>
                        </m:ctrlPr>
                      </m:sSupPr>
                      <m:e>
                        <m:r>
                          <a:rPr lang="vi-VN" sz="4400" b="1" i="1">
                            <a:solidFill>
                              <a:prstClr val="white"/>
                            </a:solidFill>
                            <a:latin typeface="Cambria Math" panose="02040503050406030204" pitchFamily="18" charset="0"/>
                            <a:cs typeface="Arial" panose="020B0604020202020204" pitchFamily="34" charset="0"/>
                          </a:rPr>
                          <m:t>𝒙</m:t>
                        </m:r>
                      </m:e>
                      <m:sup>
                        <m:r>
                          <a:rPr lang="en-US" sz="4400" b="1" i="1" smtClean="0">
                            <a:solidFill>
                              <a:prstClr val="white"/>
                            </a:solidFill>
                            <a:latin typeface="Cambria Math" panose="02040503050406030204" pitchFamily="18" charset="0"/>
                            <a:cs typeface="Arial" panose="020B0604020202020204" pitchFamily="34" charset="0"/>
                          </a:rPr>
                          <m:t>𝟐</m:t>
                        </m:r>
                      </m:sup>
                    </m:sSup>
                    <m:r>
                      <a:rPr lang="vi-VN" sz="4400" b="1" i="1" smtClean="0">
                        <a:solidFill>
                          <a:prstClr val="white"/>
                        </a:solidFill>
                        <a:latin typeface="Cambria Math" panose="02040503050406030204" pitchFamily="18" charset="0"/>
                        <a:cs typeface="Arial" panose="020B0604020202020204" pitchFamily="34" charset="0"/>
                      </a:rPr>
                      <m:t> + </m:t>
                    </m:r>
                    <m:sSup>
                      <m:sSupPr>
                        <m:ctrlPr>
                          <a:rPr lang="vi-VN" sz="4400" b="1" i="1" smtClean="0">
                            <a:solidFill>
                              <a:prstClr val="white"/>
                            </a:solidFill>
                            <a:latin typeface="Cambria Math" panose="02040503050406030204" pitchFamily="18" charset="0"/>
                            <a:cs typeface="Arial" panose="020B0604020202020204" pitchFamily="34" charset="0"/>
                          </a:rPr>
                        </m:ctrlPr>
                      </m:sSupPr>
                      <m:e>
                        <m:r>
                          <m:rPr>
                            <m:sty m:val="p"/>
                          </m:rPr>
                          <a:rPr lang="vi-VN" sz="4400" b="1" i="1">
                            <a:solidFill>
                              <a:prstClr val="white"/>
                            </a:solidFill>
                            <a:latin typeface="Cambria Math" panose="02040503050406030204" pitchFamily="18" charset="0"/>
                            <a:cs typeface="Arial" panose="020B0604020202020204" pitchFamily="34" charset="0"/>
                          </a:rPr>
                          <m:t>sin</m:t>
                        </m:r>
                      </m:e>
                      <m:sup>
                        <m:r>
                          <a:rPr lang="en-US" sz="4400" b="1" i="1" smtClean="0">
                            <a:solidFill>
                              <a:prstClr val="white"/>
                            </a:solidFill>
                            <a:latin typeface="Cambria Math" panose="02040503050406030204" pitchFamily="18" charset="0"/>
                            <a:cs typeface="Arial" panose="020B0604020202020204" pitchFamily="34" charset="0"/>
                          </a:rPr>
                          <m:t>𝟑</m:t>
                        </m:r>
                      </m:sup>
                    </m:sSup>
                    <m:r>
                      <a:rPr lang="vi-VN" sz="4400" b="1" i="1" smtClean="0">
                        <a:solidFill>
                          <a:prstClr val="white"/>
                        </a:solidFill>
                        <a:latin typeface="Cambria Math" panose="02040503050406030204" pitchFamily="18" charset="0"/>
                        <a:cs typeface="Arial" panose="020B0604020202020204" pitchFamily="34" charset="0"/>
                      </a:rPr>
                      <m:t>𝒙</m:t>
                    </m:r>
                  </m:oMath>
                </a14:m>
                <a:r>
                  <a:rPr lang="vi-VN" sz="4400" b="1">
                    <a:solidFill>
                      <a:prstClr val="white"/>
                    </a:solidFill>
                    <a:cs typeface="Arial" panose="020B0604020202020204" pitchFamily="34" charset="0"/>
                  </a:rPr>
                  <a:t>. Khi </a:t>
                </a:r>
                <a:r>
                  <a:rPr lang="vi-VN" sz="4400" b="1" smtClean="0">
                    <a:solidFill>
                      <a:prstClr val="white"/>
                    </a:solidFill>
                    <a:cs typeface="Arial" panose="020B0604020202020204" pitchFamily="34" charset="0"/>
                  </a:rPr>
                  <a:t>đó</a:t>
                </a:r>
                <a:r>
                  <a:rPr lang="en-US" sz="4400" b="1" smtClean="0">
                    <a:solidFill>
                      <a:prstClr val="white"/>
                    </a:solidFill>
                    <a:cs typeface="Arial" panose="020B0604020202020204" pitchFamily="34" charset="0"/>
                  </a:rPr>
                  <a:t> </a:t>
                </a:r>
                <a14:m>
                  <m:oMath xmlns:m="http://schemas.openxmlformats.org/officeDocument/2006/math">
                    <m:sSup>
                      <m:sSupPr>
                        <m:ctrlPr>
                          <a:rPr lang="en-US" sz="4400" b="1" i="1" smtClean="0">
                            <a:solidFill>
                              <a:prstClr val="white"/>
                            </a:solidFill>
                            <a:latin typeface="Cambria Math" panose="02040503050406030204" pitchFamily="18" charset="0"/>
                            <a:cs typeface="Arial" panose="020B0604020202020204" pitchFamily="34" charset="0"/>
                          </a:rPr>
                        </m:ctrlPr>
                      </m:sSupPr>
                      <m:e>
                        <m:r>
                          <a:rPr lang="en-US" sz="4400" b="1" i="1" smtClean="0">
                            <a:solidFill>
                              <a:prstClr val="white"/>
                            </a:solidFill>
                            <a:latin typeface="Cambria Math" panose="02040503050406030204" pitchFamily="18" charset="0"/>
                            <a:cs typeface="Arial" panose="020B0604020202020204" pitchFamily="34" charset="0"/>
                          </a:rPr>
                          <m:t>𝒇</m:t>
                        </m:r>
                      </m:e>
                      <m:sup>
                        <m:r>
                          <a:rPr lang="en-US" sz="4400" b="1" i="1" smtClean="0">
                            <a:solidFill>
                              <a:prstClr val="white"/>
                            </a:solidFill>
                            <a:latin typeface="Cambria Math" panose="02040503050406030204" pitchFamily="18" charset="0"/>
                            <a:cs typeface="Arial" panose="020B0604020202020204" pitchFamily="34" charset="0"/>
                          </a:rPr>
                          <m:t>′</m:t>
                        </m:r>
                      </m:sup>
                    </m:sSup>
                    <m:d>
                      <m:dPr>
                        <m:ctrlPr>
                          <a:rPr lang="en-US" sz="4400" b="1" i="1" smtClean="0">
                            <a:solidFill>
                              <a:prstClr val="white"/>
                            </a:solidFill>
                            <a:latin typeface="Cambria Math" panose="02040503050406030204" pitchFamily="18" charset="0"/>
                            <a:cs typeface="Arial" panose="020B0604020202020204" pitchFamily="34" charset="0"/>
                          </a:rPr>
                        </m:ctrlPr>
                      </m:dPr>
                      <m:e>
                        <m:f>
                          <m:fPr>
                            <m:ctrlPr>
                              <a:rPr lang="en-US" sz="4400" b="1" i="1" smtClean="0">
                                <a:solidFill>
                                  <a:prstClr val="white"/>
                                </a:solidFill>
                                <a:latin typeface="Cambria Math" panose="02040503050406030204" pitchFamily="18" charset="0"/>
                                <a:cs typeface="Arial" panose="020B0604020202020204" pitchFamily="34" charset="0"/>
                              </a:rPr>
                            </m:ctrlPr>
                          </m:fPr>
                          <m:num>
                            <m:r>
                              <a:rPr lang="en-US" sz="4400" b="1"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𝝅</m:t>
                            </m:r>
                          </m:num>
                          <m:den>
                            <m:r>
                              <a:rPr lang="en-US" sz="4400" b="1" i="1" smtClean="0">
                                <a:solidFill>
                                  <a:prstClr val="white"/>
                                </a:solidFill>
                                <a:latin typeface="Cambria Math" panose="02040503050406030204" pitchFamily="18" charset="0"/>
                                <a:cs typeface="Arial" panose="020B0604020202020204" pitchFamily="34" charset="0"/>
                              </a:rPr>
                              <m:t>𝟐</m:t>
                            </m:r>
                          </m:den>
                        </m:f>
                      </m:e>
                    </m:d>
                  </m:oMath>
                </a14:m>
                <a:r>
                  <a:rPr lang="en-US" sz="4400" b="1" smtClean="0">
                    <a:solidFill>
                      <a:prstClr val="white"/>
                    </a:solidFill>
                    <a:latin typeface="Arial" panose="020B0604020202020204" pitchFamily="34" charset="0"/>
                    <a:cs typeface="Arial" panose="020B0604020202020204" pitchFamily="34" charset="0"/>
                  </a:rPr>
                  <a:t> bằng</a:t>
                </a:r>
                <a:r>
                  <a:rPr lang="vi-VN" sz="4400" b="1" smtClean="0">
                    <a:solidFill>
                      <a:prstClr val="white"/>
                    </a:solidFill>
                    <a:latin typeface="Arial" panose="020B0604020202020204" pitchFamily="34" charset="0"/>
                    <a:cs typeface="Arial" panose="020B0604020202020204" pitchFamily="34" charset="0"/>
                  </a:rPr>
                  <a:t> </a:t>
                </a:r>
                <a:endParaRPr lang="vi-VN" sz="4400" b="1">
                  <a:solidFill>
                    <a:prstClr val="white"/>
                  </a:solidFill>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4270785" y="798245"/>
                <a:ext cx="12988515" cy="2628027"/>
              </a:xfrm>
              <a:prstGeom prst="rect">
                <a:avLst/>
              </a:prstGeom>
              <a:blipFill>
                <a:blip r:embed="rId2"/>
                <a:stretch>
                  <a:fillRect l="-1925" b="-5336"/>
                </a:stretch>
              </a:blipFill>
            </p:spPr>
            <p:txBody>
              <a:bodyPr/>
              <a:lstStyle/>
              <a:p>
                <a:r>
                  <a:rPr lang="en-US">
                    <a:noFill/>
                  </a:rPr>
                  <a:t> </a:t>
                </a:r>
              </a:p>
            </p:txBody>
          </p:sp>
        </mc:Fallback>
      </mc:AlternateContent>
      <p:grpSp>
        <p:nvGrpSpPr>
          <p:cNvPr id="44" name="Group 43"/>
          <p:cNvGrpSpPr/>
          <p:nvPr/>
        </p:nvGrpSpPr>
        <p:grpSpPr>
          <a:xfrm>
            <a:off x="387274" y="3848100"/>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387274" y="4266973"/>
              <a:ext cx="1282851" cy="128285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2" name="TextBox 32"/>
            <p:cNvSpPr txBox="1"/>
            <p:nvPr/>
          </p:nvSpPr>
          <p:spPr>
            <a:xfrm>
              <a:off x="658687"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1398713" y="4225953"/>
                  <a:ext cx="6693154" cy="1084912"/>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3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𝜋</m:t>
                        </m:r>
                      </m:oMath>
                    </m:oMathPara>
                  </a14:m>
                  <a:endParaRPr kumimoji="0" lang="en-US" sz="4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398713" y="4225953"/>
                  <a:ext cx="6693154" cy="1084912"/>
                </a:xfrm>
                <a:prstGeom prst="rect">
                  <a:avLst/>
                </a:prstGeom>
                <a:blipFill>
                  <a:blip r:embed="rId3"/>
                  <a:stretch>
                    <a:fillRect/>
                  </a:stretch>
                </a:blipFill>
              </p:spPr>
              <p:txBody>
                <a:bodyPr/>
                <a:lstStyle/>
                <a:p>
                  <a:r>
                    <a:rPr lang="en-US">
                      <a:noFill/>
                    </a:rPr>
                    <a:t> </a:t>
                  </a:r>
                </a:p>
              </p:txBody>
            </p:sp>
          </mc:Fallback>
        </mc:AlternateContent>
      </p:grpSp>
      <p:grpSp>
        <p:nvGrpSpPr>
          <p:cNvPr id="45" name="Group 44"/>
          <p:cNvGrpSpPr/>
          <p:nvPr/>
        </p:nvGrpSpPr>
        <p:grpSpPr>
          <a:xfrm>
            <a:off x="9033550" y="3848100"/>
            <a:ext cx="8225750" cy="2700655"/>
            <a:chOff x="9033550" y="3558071"/>
            <a:chExt cx="8225750" cy="2700655"/>
          </a:xfrm>
        </p:grpSpPr>
        <p:grpSp>
          <p:nvGrpSpPr>
            <p:cNvPr id="11" name="Group 11"/>
            <p:cNvGrpSpPr/>
            <p:nvPr/>
          </p:nvGrpSpPr>
          <p:grpSpPr>
            <a:xfrm>
              <a:off x="9674976" y="3558071"/>
              <a:ext cx="7584324" cy="2700655"/>
              <a:chOff x="0" y="0"/>
              <a:chExt cx="1997518" cy="711284"/>
            </a:xfrm>
          </p:grpSpPr>
          <p:sp>
            <p:nvSpPr>
              <p:cNvPr id="12" name="Freeform 12"/>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033550" y="4266973"/>
              <a:ext cx="1282851" cy="1282851"/>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4" name="TextBox 34"/>
            <p:cNvSpPr txBox="1"/>
            <p:nvPr/>
          </p:nvSpPr>
          <p:spPr>
            <a:xfrm>
              <a:off x="9304963"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1" name="Rectangle 40"/>
                <p:cNvSpPr/>
                <p:nvPr/>
              </p:nvSpPr>
              <p:spPr>
                <a:xfrm>
                  <a:off x="10120982" y="4186326"/>
                  <a:ext cx="6692310" cy="1084912"/>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3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2</m:t>
                        </m:r>
                        <m:r>
                          <a:rPr lang="en-US" sz="4300" i="1">
                            <a:solidFill>
                              <a:prstClr val="black"/>
                            </a:solidFill>
                            <a:latin typeface="Cambria Math" panose="02040503050406030204" pitchFamily="18" charset="0"/>
                            <a:ea typeface="Cambria Math" panose="02040503050406030204" pitchFamily="18" charset="0"/>
                            <a:cs typeface="Arial" panose="020B0604020202020204" pitchFamily="34" charset="0"/>
                          </a:rPr>
                          <m:t>𝜋</m:t>
                        </m:r>
                      </m:oMath>
                    </m:oMathPara>
                  </a14:m>
                  <a:endParaRPr lang="en-US" sz="4300" dirty="0">
                    <a:solidFill>
                      <a:prstClr val="black"/>
                    </a:solidFill>
                    <a:latin typeface="Arial" panose="020B0604020202020204" pitchFamily="34"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10120982" y="4186326"/>
                  <a:ext cx="6692310" cy="1084912"/>
                </a:xfrm>
                <a:prstGeom prst="rect">
                  <a:avLst/>
                </a:prstGeom>
                <a:blipFill>
                  <a:blip r:embed="rId4"/>
                  <a:stretch>
                    <a:fillRect/>
                  </a:stretch>
                </a:blipFill>
              </p:spPr>
              <p:txBody>
                <a:bodyPr/>
                <a:lstStyle/>
                <a:p>
                  <a:r>
                    <a:rPr lang="en-US">
                      <a:noFill/>
                    </a:rPr>
                    <a:t> </a:t>
                  </a:r>
                </a:p>
              </p:txBody>
            </p:sp>
          </mc:Fallback>
        </mc:AlternateContent>
      </p:grpSp>
      <p:grpSp>
        <p:nvGrpSpPr>
          <p:cNvPr id="46" name="Group 45"/>
          <p:cNvGrpSpPr/>
          <p:nvPr/>
        </p:nvGrpSpPr>
        <p:grpSpPr>
          <a:xfrm>
            <a:off x="387274" y="7014845"/>
            <a:ext cx="8225750" cy="2700655"/>
            <a:chOff x="387274" y="6557645"/>
            <a:chExt cx="8225750" cy="2700655"/>
          </a:xfrm>
        </p:grpSpPr>
        <p:grpSp>
          <p:nvGrpSpPr>
            <p:cNvPr id="2" name="Group 2"/>
            <p:cNvGrpSpPr/>
            <p:nvPr/>
          </p:nvGrpSpPr>
          <p:grpSpPr>
            <a:xfrm>
              <a:off x="1028700" y="6557645"/>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387274" y="7266547"/>
              <a:ext cx="1282851" cy="1282851"/>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3" name="TextBox 33"/>
            <p:cNvSpPr txBox="1"/>
            <p:nvPr/>
          </p:nvSpPr>
          <p:spPr>
            <a:xfrm>
              <a:off x="658687" y="7479348"/>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2782876" y="7251944"/>
                  <a:ext cx="3804491" cy="1084912"/>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30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𝜋</m:t>
                        </m:r>
                        <m:r>
                          <a:rPr lang="en-US" sz="43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sz="4300" dirty="0">
                    <a:solidFill>
                      <a:prstClr val="black"/>
                    </a:solidFill>
                    <a:latin typeface="Arial" panose="020B0604020202020204" pitchFamily="34"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2782876" y="7251944"/>
                  <a:ext cx="3804491" cy="1084912"/>
                </a:xfrm>
                <a:prstGeom prst="rect">
                  <a:avLst/>
                </a:prstGeom>
                <a:blipFill>
                  <a:blip r:embed="rId5"/>
                  <a:stretch>
                    <a:fillRect/>
                  </a:stretch>
                </a:blipFill>
              </p:spPr>
              <p:txBody>
                <a:bodyPr/>
                <a:lstStyle/>
                <a:p>
                  <a:r>
                    <a:rPr lang="en-US">
                      <a:noFill/>
                    </a:rPr>
                    <a:t> </a:t>
                  </a:r>
                </a:p>
              </p:txBody>
            </p:sp>
          </mc:Fallback>
        </mc:AlternateContent>
      </p:grpSp>
      <p:grpSp>
        <p:nvGrpSpPr>
          <p:cNvPr id="47" name="Group 46"/>
          <p:cNvGrpSpPr/>
          <p:nvPr/>
        </p:nvGrpSpPr>
        <p:grpSpPr>
          <a:xfrm>
            <a:off x="9033550" y="7014845"/>
            <a:ext cx="8225750" cy="2700655"/>
            <a:chOff x="9033550" y="6557645"/>
            <a:chExt cx="8225750" cy="2700655"/>
          </a:xfrm>
        </p:grpSpPr>
        <p:grpSp>
          <p:nvGrpSpPr>
            <p:cNvPr id="5" name="Group 5"/>
            <p:cNvGrpSpPr/>
            <p:nvPr/>
          </p:nvGrpSpPr>
          <p:grpSpPr>
            <a:xfrm>
              <a:off x="9674976" y="6557645"/>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9033550" y="7299884"/>
              <a:ext cx="1282851" cy="1282851"/>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3" name="Rectangle 42"/>
                <p:cNvSpPr/>
                <p:nvPr/>
              </p:nvSpPr>
              <p:spPr>
                <a:xfrm>
                  <a:off x="10287000" y="7258988"/>
                  <a:ext cx="6527917" cy="1084912"/>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30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𝜋</m:t>
                        </m:r>
                        <m:r>
                          <a:rPr lang="en-US" sz="43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4300" i="1">
                            <a:solidFill>
                              <a:prstClr val="black"/>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en-US" sz="4300" dirty="0">
                    <a:solidFill>
                      <a:prstClr val="black"/>
                    </a:solidFill>
                    <a:latin typeface="Arial" panose="020B0604020202020204" pitchFamily="34"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0287000" y="7258988"/>
                  <a:ext cx="6527917" cy="1084912"/>
                </a:xfrm>
                <a:prstGeom prst="rect">
                  <a:avLst/>
                </a:prstGeom>
                <a:blipFill>
                  <a:blip r:embed="rId6"/>
                  <a:stretch>
                    <a:fillRect/>
                  </a:stretch>
                </a:blipFill>
              </p:spPr>
              <p:txBody>
                <a:bodyPr/>
                <a:lstStyle/>
                <a:p>
                  <a:r>
                    <a:rPr lang="en-US">
                      <a:noFill/>
                    </a:rPr>
                    <a:t> </a:t>
                  </a:r>
                </a:p>
              </p:txBody>
            </p:sp>
          </mc:Fallback>
        </mc:AlternateContent>
      </p:grpSp>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8053" y="3987525"/>
            <a:ext cx="2086818" cy="2105876"/>
          </a:xfrm>
          <a:prstGeom prst="rect">
            <a:avLst/>
          </a:prstGeom>
          <a:effectLst>
            <a:outerShdw blurRad="50800" dist="38100" dir="13500000" algn="br" rotWithShape="0">
              <a:prstClr val="black">
                <a:alpha val="40000"/>
              </a:prstClr>
            </a:outerShdw>
          </a:effectLst>
        </p:spPr>
      </p:pic>
      <p:sp>
        <p:nvSpPr>
          <p:cNvPr id="50" name="Freeform 37"/>
          <p:cNvSpPr/>
          <p:nvPr/>
        </p:nvSpPr>
        <p:spPr>
          <a:xfrm rot="20551586">
            <a:off x="1054649" y="503620"/>
            <a:ext cx="2521464" cy="3066284"/>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51" name="TextBox 38"/>
          <p:cNvSpPr txBox="1"/>
          <p:nvPr/>
        </p:nvSpPr>
        <p:spPr>
          <a:xfrm rot="20550000">
            <a:off x="857341" y="1464249"/>
            <a:ext cx="3196696" cy="896143"/>
          </a:xfrm>
          <a:prstGeom prst="rect">
            <a:avLst/>
          </a:prstGeom>
        </p:spPr>
        <p:txBody>
          <a:bodyPr wrap="square" lIns="0" tIns="0" rIns="0" bIns="0" rtlCol="0" anchor="t">
            <a:spAutoFit/>
          </a:bodyPr>
          <a:lstStyle/>
          <a:p>
            <a:pPr lvl="0" algn="ctr">
              <a:lnSpc>
                <a:spcPct val="130000"/>
              </a:lnSpc>
              <a:defRPr/>
            </a:pPr>
            <a:r>
              <a:rPr lang="en-US" sz="5000" b="1" smtClean="0">
                <a:solidFill>
                  <a:srgbClr val="FFFDEF"/>
                </a:solidFill>
                <a:latin typeface="Arial" panose="020B0604020202020204" pitchFamily="34" charset="0"/>
                <a:cs typeface="Arial" panose="020B0604020202020204" pitchFamily="34" charset="0"/>
              </a:rPr>
              <a:t>9.19</a:t>
            </a:r>
            <a:endParaRPr lang="en-US" sz="5000" b="1" dirty="0">
              <a:solidFill>
                <a:srgbClr val="FFFD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2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anim calcmode="lin" valueType="num">
                                      <p:cBhvr>
                                        <p:cTn id="13" dur="500" fill="hold"/>
                                        <p:tgtEl>
                                          <p:spTgt spid="50"/>
                                        </p:tgtEl>
                                        <p:attrNameLst>
                                          <p:attrName>ppt_x</p:attrName>
                                        </p:attrNameLst>
                                      </p:cBhvr>
                                      <p:tavLst>
                                        <p:tav tm="0">
                                          <p:val>
                                            <p:strVal val="#ppt_x"/>
                                          </p:val>
                                        </p:tav>
                                        <p:tav tm="100000">
                                          <p:val>
                                            <p:strVal val="#ppt_x"/>
                                          </p:val>
                                        </p:tav>
                                      </p:tavLst>
                                    </p:anim>
                                    <p:anim calcmode="lin" valueType="num">
                                      <p:cBhvr>
                                        <p:cTn id="14" dur="500" fill="hold"/>
                                        <p:tgtEl>
                                          <p:spTgt spid="5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anim calcmode="lin" valueType="num">
                                      <p:cBhvr>
                                        <p:cTn id="18" dur="500" fill="hold"/>
                                        <p:tgtEl>
                                          <p:spTgt spid="51"/>
                                        </p:tgtEl>
                                        <p:attrNameLst>
                                          <p:attrName>ppt_x</p:attrName>
                                        </p:attrNameLst>
                                      </p:cBhvr>
                                      <p:tavLst>
                                        <p:tav tm="0">
                                          <p:val>
                                            <p:strVal val="#ppt_x"/>
                                          </p:val>
                                        </p:tav>
                                        <p:tav tm="100000">
                                          <p:val>
                                            <p:strVal val="#ppt_x"/>
                                          </p:val>
                                        </p:tav>
                                      </p:tavLst>
                                    </p:anim>
                                    <p:anim calcmode="lin" valueType="num">
                                      <p:cBhvr>
                                        <p:cTn id="19" dur="500" fill="hold"/>
                                        <p:tgtEl>
                                          <p:spTgt spid="51"/>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anim calcmode="lin" valueType="num">
                                      <p:cBhvr>
                                        <p:cTn id="36" dur="500" fill="hold"/>
                                        <p:tgtEl>
                                          <p:spTgt spid="46"/>
                                        </p:tgtEl>
                                        <p:attrNameLst>
                                          <p:attrName>ppt_x</p:attrName>
                                        </p:attrNameLst>
                                      </p:cBhvr>
                                      <p:tavLst>
                                        <p:tav tm="0">
                                          <p:val>
                                            <p:strVal val="#ppt_x"/>
                                          </p:val>
                                        </p:tav>
                                        <p:tav tm="100000">
                                          <p:val>
                                            <p:strVal val="#ppt_x"/>
                                          </p:val>
                                        </p:tav>
                                      </p:tavLst>
                                    </p:anim>
                                    <p:anim calcmode="lin" valueType="num">
                                      <p:cBhvr>
                                        <p:cTn id="37" dur="5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p:grpSp>
        <p:nvGrpSpPr>
          <p:cNvPr id="44" name="Group 43"/>
          <p:cNvGrpSpPr/>
          <p:nvPr/>
        </p:nvGrpSpPr>
        <p:grpSpPr>
          <a:xfrm>
            <a:off x="490010" y="3830013"/>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387274" y="4266973"/>
              <a:ext cx="1282851" cy="12828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3"/>
            <p:cNvSpPr txBox="1"/>
            <p:nvPr/>
          </p:nvSpPr>
          <p:spPr>
            <a:xfrm>
              <a:off x="658687"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1662415" y="4226081"/>
                  <a:ext cx="6112358" cy="108491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300" i="1">
                            <a:solidFill>
                              <a:prstClr val="white"/>
                            </a:solidFill>
                            <a:latin typeface="Cambria Math" panose="02040503050406030204" pitchFamily="18" charset="0"/>
                            <a:cs typeface="Arial" panose="020B0604020202020204" pitchFamily="34" charset="0"/>
                          </a:rPr>
                          <m:t> [1; 3]</m:t>
                        </m:r>
                      </m:oMath>
                    </m:oMathPara>
                  </a14:m>
                  <a:endPar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662415" y="4226081"/>
                  <a:ext cx="6112358" cy="1084912"/>
                </a:xfrm>
                <a:prstGeom prst="rect">
                  <a:avLst/>
                </a:prstGeom>
                <a:blipFill>
                  <a:blip r:embed="rId2"/>
                  <a:stretch>
                    <a:fillRect/>
                  </a:stretch>
                </a:blipFill>
              </p:spPr>
              <p:txBody>
                <a:bodyPr/>
                <a:lstStyle/>
                <a:p>
                  <a:r>
                    <a:rPr lang="en-US">
                      <a:noFill/>
                    </a:rPr>
                    <a:t> </a:t>
                  </a:r>
                </a:p>
              </p:txBody>
            </p:sp>
          </mc:Fallback>
        </mc:AlternateContent>
      </p:grpSp>
      <p:grpSp>
        <p:nvGrpSpPr>
          <p:cNvPr id="45" name="Group 44"/>
          <p:cNvGrpSpPr/>
          <p:nvPr/>
        </p:nvGrpSpPr>
        <p:grpSpPr>
          <a:xfrm>
            <a:off x="9168370" y="3685352"/>
            <a:ext cx="8194832" cy="3230759"/>
            <a:chOff x="9033550" y="3413410"/>
            <a:chExt cx="8194832" cy="3230759"/>
          </a:xfrm>
        </p:grpSpPr>
        <p:grpSp>
          <p:nvGrpSpPr>
            <p:cNvPr id="11" name="Group 11"/>
            <p:cNvGrpSpPr/>
            <p:nvPr/>
          </p:nvGrpSpPr>
          <p:grpSpPr>
            <a:xfrm>
              <a:off x="9644058" y="3413410"/>
              <a:ext cx="7584324" cy="3230759"/>
              <a:chOff x="-8143" y="-38100"/>
              <a:chExt cx="1997518" cy="850900"/>
            </a:xfrm>
          </p:grpSpPr>
          <p:sp>
            <p:nvSpPr>
              <p:cNvPr id="12" name="Freeform 12"/>
              <p:cNvSpPr/>
              <p:nvPr/>
            </p:nvSpPr>
            <p:spPr>
              <a:xfrm>
                <a:off x="-8143" y="-16191"/>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8"/>
            <p:cNvGrpSpPr/>
            <p:nvPr/>
          </p:nvGrpSpPr>
          <p:grpSpPr>
            <a:xfrm>
              <a:off x="9033550" y="4266973"/>
              <a:ext cx="1282851" cy="1282851"/>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1"/>
            <p:cNvSpPr txBox="1"/>
            <p:nvPr/>
          </p:nvSpPr>
          <p:spPr>
            <a:xfrm>
              <a:off x="9304963"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1" name="Rectangle 40"/>
                <p:cNvSpPr/>
                <p:nvPr/>
              </p:nvSpPr>
              <p:spPr>
                <a:xfrm>
                  <a:off x="10356102" y="4233602"/>
                  <a:ext cx="6157903" cy="108491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300" i="1">
                            <a:solidFill>
                              <a:prstClr val="white"/>
                            </a:solidFill>
                            <a:latin typeface="Cambria Math" panose="02040503050406030204" pitchFamily="18" charset="0"/>
                            <a:cs typeface="Arial" panose="020B0604020202020204" pitchFamily="34" charset="0"/>
                          </a:rPr>
                          <m:t>[–1; 3]</m:t>
                        </m:r>
                      </m:oMath>
                    </m:oMathPara>
                  </a14:m>
                  <a:endParaRPr lang="en-US" sz="4300" dirty="0">
                    <a:solidFill>
                      <a:prstClr val="white"/>
                    </a:solidFill>
                    <a:latin typeface="Arial" panose="020B0604020202020204" pitchFamily="34"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10356102" y="4233602"/>
                  <a:ext cx="6157903" cy="1084912"/>
                </a:xfrm>
                <a:prstGeom prst="rect">
                  <a:avLst/>
                </a:prstGeom>
                <a:blipFill>
                  <a:blip r:embed="rId3"/>
                  <a:stretch>
                    <a:fillRect/>
                  </a:stretch>
                </a:blipFill>
              </p:spPr>
              <p:txBody>
                <a:bodyPr/>
                <a:lstStyle/>
                <a:p>
                  <a:r>
                    <a:rPr lang="en-US">
                      <a:noFill/>
                    </a:rPr>
                    <a:t> </a:t>
                  </a:r>
                </a:p>
              </p:txBody>
            </p:sp>
          </mc:Fallback>
        </mc:AlternateContent>
      </p:grpSp>
      <p:grpSp>
        <p:nvGrpSpPr>
          <p:cNvPr id="46" name="Group 45"/>
          <p:cNvGrpSpPr/>
          <p:nvPr/>
        </p:nvGrpSpPr>
        <p:grpSpPr>
          <a:xfrm>
            <a:off x="490010" y="6829587"/>
            <a:ext cx="8225750" cy="2700655"/>
            <a:chOff x="387274" y="6557645"/>
            <a:chExt cx="8225750" cy="2700655"/>
          </a:xfrm>
        </p:grpSpPr>
        <p:grpSp>
          <p:nvGrpSpPr>
            <p:cNvPr id="2" name="Group 2"/>
            <p:cNvGrpSpPr/>
            <p:nvPr/>
          </p:nvGrpSpPr>
          <p:grpSpPr>
            <a:xfrm>
              <a:off x="1028700" y="6557645"/>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4"/>
            <p:cNvGrpSpPr/>
            <p:nvPr/>
          </p:nvGrpSpPr>
          <p:grpSpPr>
            <a:xfrm>
              <a:off x="387274" y="7266547"/>
              <a:ext cx="1282851" cy="1282851"/>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658687" y="7479348"/>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1771693" y="7212232"/>
                  <a:ext cx="5920903" cy="108491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300" i="1">
                            <a:solidFill>
                              <a:prstClr val="white"/>
                            </a:solidFill>
                            <a:latin typeface="Cambria Math" panose="02040503050406030204" pitchFamily="18" charset="0"/>
                            <a:cs typeface="Arial" panose="020B0604020202020204" pitchFamily="34" charset="0"/>
                          </a:rPr>
                          <m:t>[–3; 1]</m:t>
                        </m:r>
                      </m:oMath>
                    </m:oMathPara>
                  </a14:m>
                  <a:endParaRPr lang="en-US" sz="4300" dirty="0">
                    <a:solidFill>
                      <a:prstClr val="white"/>
                    </a:solidFill>
                    <a:latin typeface="Arial" panose="020B0604020202020204" pitchFamily="34"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1771693" y="7212232"/>
                  <a:ext cx="5920903" cy="1084912"/>
                </a:xfrm>
                <a:prstGeom prst="rect">
                  <a:avLst/>
                </a:prstGeom>
                <a:blipFill>
                  <a:blip r:embed="rId4"/>
                  <a:stretch>
                    <a:fillRect/>
                  </a:stretch>
                </a:blipFill>
              </p:spPr>
              <p:txBody>
                <a:bodyPr/>
                <a:lstStyle/>
                <a:p>
                  <a:r>
                    <a:rPr lang="en-US">
                      <a:noFill/>
                    </a:rPr>
                    <a:t> </a:t>
                  </a:r>
                </a:p>
              </p:txBody>
            </p:sp>
          </mc:Fallback>
        </mc:AlternateContent>
      </p:grpSp>
      <p:grpSp>
        <p:nvGrpSpPr>
          <p:cNvPr id="47" name="Group 46"/>
          <p:cNvGrpSpPr/>
          <p:nvPr/>
        </p:nvGrpSpPr>
        <p:grpSpPr>
          <a:xfrm>
            <a:off x="9136286" y="6829587"/>
            <a:ext cx="8225750" cy="2700655"/>
            <a:chOff x="9033550" y="6557645"/>
            <a:chExt cx="8225750" cy="2700655"/>
          </a:xfrm>
        </p:grpSpPr>
        <p:grpSp>
          <p:nvGrpSpPr>
            <p:cNvPr id="5" name="Group 5"/>
            <p:cNvGrpSpPr/>
            <p:nvPr/>
          </p:nvGrpSpPr>
          <p:grpSpPr>
            <a:xfrm>
              <a:off x="9674976" y="6557645"/>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9033550" y="7299884"/>
              <a:ext cx="1282851" cy="1282851"/>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3" name="Rectangle 42"/>
                <p:cNvSpPr/>
                <p:nvPr/>
              </p:nvSpPr>
              <p:spPr>
                <a:xfrm>
                  <a:off x="10566146" y="7240649"/>
                  <a:ext cx="6157903" cy="108491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300" i="1">
                            <a:solidFill>
                              <a:prstClr val="white"/>
                            </a:solidFill>
                            <a:latin typeface="Cambria Math" panose="02040503050406030204" pitchFamily="18" charset="0"/>
                            <a:cs typeface="Arial" panose="020B0604020202020204" pitchFamily="34" charset="0"/>
                          </a:rPr>
                          <m:t>[–3; –1]</m:t>
                        </m:r>
                      </m:oMath>
                    </m:oMathPara>
                  </a14:m>
                  <a:endParaRPr lang="en-US" sz="4300" dirty="0">
                    <a:solidFill>
                      <a:prstClr val="white"/>
                    </a:solidFill>
                    <a:latin typeface="Arial" panose="020B0604020202020204" pitchFamily="34"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0566146" y="7240649"/>
                  <a:ext cx="6157903" cy="1084912"/>
                </a:xfrm>
                <a:prstGeom prst="rect">
                  <a:avLst/>
                </a:prstGeom>
                <a:blipFill>
                  <a:blip r:embed="rId5"/>
                  <a:stretch>
                    <a:fillRect/>
                  </a:stretch>
                </a:blipFill>
              </p:spPr>
              <p:txBody>
                <a:bodyPr/>
                <a:lstStyle/>
                <a:p>
                  <a:r>
                    <a:rPr lang="en-US">
                      <a:noFill/>
                    </a:rPr>
                    <a:t> </a:t>
                  </a:r>
                </a:p>
              </p:txBody>
            </p:sp>
          </mc:Fallback>
        </mc:AlternateContent>
      </p:grpSp>
      <p:pic>
        <p:nvPicPr>
          <p:cNvPr id="48" name="Picture 47"/>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5764127" y="3976076"/>
            <a:ext cx="2086818" cy="2105876"/>
          </a:xfrm>
          <a:prstGeom prst="rect">
            <a:avLst/>
          </a:prstGeom>
          <a:effectLst>
            <a:outerShdw blurRad="50800" dist="38100" dir="13500000" algn="br" rotWithShape="0">
              <a:prstClr val="black">
                <a:alpha val="40000"/>
              </a:prstClr>
            </a:outerShdw>
          </a:effectLst>
        </p:spPr>
      </p:pic>
      <p:sp>
        <p:nvSpPr>
          <p:cNvPr id="50" name="Freeform 37"/>
          <p:cNvSpPr/>
          <p:nvPr/>
        </p:nvSpPr>
        <p:spPr>
          <a:xfrm rot="20551586">
            <a:off x="895046" y="457795"/>
            <a:ext cx="2521464" cy="3066284"/>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1" name="TextBox 38"/>
          <p:cNvSpPr txBox="1"/>
          <p:nvPr/>
        </p:nvSpPr>
        <p:spPr>
          <a:xfrm rot="20550000">
            <a:off x="708513" y="1344220"/>
            <a:ext cx="3196696" cy="896143"/>
          </a:xfrm>
          <a:prstGeom prst="rect">
            <a:avLst/>
          </a:prstGeom>
        </p:spPr>
        <p:txBody>
          <a:bodyPr wrap="square" lIns="0" tIns="0" rIns="0" bIns="0" rtlCol="0" anchor="t">
            <a:spAutoFit/>
          </a:bodyPr>
          <a:lstStyle/>
          <a:p>
            <a:pPr lvl="0" algn="ctr">
              <a:lnSpc>
                <a:spcPct val="130000"/>
              </a:lnSpc>
              <a:defRPr/>
            </a:pPr>
            <a:r>
              <a:rPr lang="en-US" sz="5000" b="1" smtClean="0">
                <a:solidFill>
                  <a:srgbClr val="FFFDEF"/>
                </a:solidFill>
                <a:latin typeface="Arial" panose="020B0604020202020204" pitchFamily="34" charset="0"/>
                <a:cs typeface="Arial" panose="020B0604020202020204" pitchFamily="34" charset="0"/>
              </a:rPr>
              <a:t>9.20</a:t>
            </a:r>
            <a:endParaRPr lang="en-US" sz="5000" b="1" dirty="0">
              <a:solidFill>
                <a:srgbClr val="FFFDEF"/>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9" name="Rectangle 38"/>
              <p:cNvSpPr/>
              <p:nvPr/>
            </p:nvSpPr>
            <p:spPr>
              <a:xfrm>
                <a:off x="3973565" y="315560"/>
                <a:ext cx="13931318" cy="2465740"/>
              </a:xfrm>
              <a:prstGeom prst="rect">
                <a:avLst/>
              </a:prstGeom>
            </p:spPr>
            <p:txBody>
              <a:bodyPr wrap="square">
                <a:spAutoFit/>
              </a:bodyPr>
              <a:lstStyle/>
              <a:p>
                <a:pPr lvl="0">
                  <a:lnSpc>
                    <a:spcPct val="150000"/>
                  </a:lnSpc>
                </a:pPr>
                <a:r>
                  <a:rPr lang="vi-VN" sz="4400" b="1" smtClean="0">
                    <a:solidFill>
                      <a:schemeClr val="tx1"/>
                    </a:solidFill>
                    <a:cs typeface="Arial" panose="020B0604020202020204" pitchFamily="34" charset="0"/>
                  </a:rPr>
                  <a:t>Cho hàm số </a:t>
                </a:r>
                <a14:m>
                  <m:oMath xmlns:m="http://schemas.openxmlformats.org/officeDocument/2006/math">
                    <m:r>
                      <a:rPr lang="vi-VN" sz="4400" b="1" i="1">
                        <a:solidFill>
                          <a:schemeClr val="tx1"/>
                        </a:solidFill>
                        <a:latin typeface="Cambria Math" panose="02040503050406030204" pitchFamily="18" charset="0"/>
                        <a:cs typeface="Arial" panose="020B0604020202020204" pitchFamily="34" charset="0"/>
                      </a:rPr>
                      <m:t>𝒇</m:t>
                    </m:r>
                    <m:d>
                      <m:dPr>
                        <m:ctrlPr>
                          <a:rPr lang="vi-VN" sz="4400" b="1" i="1">
                            <a:solidFill>
                              <a:schemeClr val="tx1"/>
                            </a:solidFill>
                            <a:latin typeface="Cambria Math" panose="02040503050406030204" pitchFamily="18" charset="0"/>
                            <a:cs typeface="Arial" panose="020B0604020202020204" pitchFamily="34" charset="0"/>
                          </a:rPr>
                        </m:ctrlPr>
                      </m:dPr>
                      <m:e>
                        <m:r>
                          <a:rPr lang="vi-VN" sz="4400" b="1" i="1">
                            <a:solidFill>
                              <a:schemeClr val="tx1"/>
                            </a:solidFill>
                            <a:latin typeface="Cambria Math" panose="02040503050406030204" pitchFamily="18" charset="0"/>
                            <a:cs typeface="Arial" panose="020B0604020202020204" pitchFamily="34" charset="0"/>
                          </a:rPr>
                          <m:t>𝒙</m:t>
                        </m:r>
                      </m:e>
                    </m:d>
                    <m:r>
                      <a:rPr lang="vi-VN" sz="4400" b="1" i="1">
                        <a:solidFill>
                          <a:schemeClr val="tx1"/>
                        </a:solidFill>
                        <a:latin typeface="Cambria Math" panose="02040503050406030204" pitchFamily="18" charset="0"/>
                        <a:cs typeface="Arial" panose="020B0604020202020204" pitchFamily="34" charset="0"/>
                      </a:rPr>
                      <m:t>= </m:t>
                    </m:r>
                    <m:f>
                      <m:fPr>
                        <m:ctrlPr>
                          <a:rPr lang="vi-VN" sz="4400" b="1" i="1" smtClean="0">
                            <a:solidFill>
                              <a:schemeClr val="tx1"/>
                            </a:solidFill>
                            <a:latin typeface="Cambria Math" panose="02040503050406030204" pitchFamily="18" charset="0"/>
                            <a:cs typeface="Arial" panose="020B0604020202020204" pitchFamily="34" charset="0"/>
                          </a:rPr>
                        </m:ctrlPr>
                      </m:fPr>
                      <m:num>
                        <m:r>
                          <a:rPr lang="en-US" sz="4400" b="1" i="1" smtClean="0">
                            <a:solidFill>
                              <a:schemeClr val="tx1"/>
                            </a:solidFill>
                            <a:latin typeface="Cambria Math" panose="02040503050406030204" pitchFamily="18" charset="0"/>
                            <a:cs typeface="Arial" panose="020B0604020202020204" pitchFamily="34" charset="0"/>
                          </a:rPr>
                          <m:t>𝟏</m:t>
                        </m:r>
                      </m:num>
                      <m:den>
                        <m:r>
                          <a:rPr lang="en-US" sz="4400" b="1" i="1" smtClean="0">
                            <a:solidFill>
                              <a:schemeClr val="tx1"/>
                            </a:solidFill>
                            <a:latin typeface="Cambria Math" panose="02040503050406030204" pitchFamily="18" charset="0"/>
                            <a:cs typeface="Arial" panose="020B0604020202020204" pitchFamily="34" charset="0"/>
                          </a:rPr>
                          <m:t>𝟑</m:t>
                        </m:r>
                      </m:den>
                    </m:f>
                    <m:sSup>
                      <m:sSupPr>
                        <m:ctrlPr>
                          <a:rPr lang="vi-VN" sz="4400" b="1" i="1">
                            <a:solidFill>
                              <a:schemeClr val="tx1"/>
                            </a:solidFill>
                            <a:latin typeface="Cambria Math" panose="02040503050406030204" pitchFamily="18" charset="0"/>
                            <a:cs typeface="Arial" panose="020B0604020202020204" pitchFamily="34" charset="0"/>
                          </a:rPr>
                        </m:ctrlPr>
                      </m:sSupPr>
                      <m:e>
                        <m:r>
                          <a:rPr lang="vi-VN" sz="4400" b="1" i="1">
                            <a:solidFill>
                              <a:schemeClr val="tx1"/>
                            </a:solidFill>
                            <a:latin typeface="Cambria Math" panose="02040503050406030204" pitchFamily="18" charset="0"/>
                            <a:cs typeface="Arial" panose="020B0604020202020204" pitchFamily="34" charset="0"/>
                          </a:rPr>
                          <m:t>𝒙</m:t>
                        </m:r>
                      </m:e>
                      <m:sup>
                        <m:r>
                          <a:rPr lang="en-US" sz="4400" b="1" i="1" smtClean="0">
                            <a:solidFill>
                              <a:schemeClr val="tx1"/>
                            </a:solidFill>
                            <a:latin typeface="Cambria Math" panose="02040503050406030204" pitchFamily="18" charset="0"/>
                            <a:cs typeface="Arial" panose="020B0604020202020204" pitchFamily="34" charset="0"/>
                          </a:rPr>
                          <m:t>𝟑</m:t>
                        </m:r>
                      </m:sup>
                    </m:sSup>
                    <m:r>
                      <a:rPr lang="en-US" sz="4400" b="1" i="1" smtClean="0">
                        <a:solidFill>
                          <a:schemeClr val="tx1"/>
                        </a:solidFill>
                        <a:latin typeface="Cambria Math" panose="02040503050406030204" pitchFamily="18" charset="0"/>
                        <a:cs typeface="Arial" panose="020B0604020202020204" pitchFamily="34" charset="0"/>
                      </a:rPr>
                      <m:t>− </m:t>
                    </m:r>
                    <m:sSup>
                      <m:sSupPr>
                        <m:ctrlPr>
                          <a:rPr lang="en-US" sz="4400" b="1" i="1" smtClean="0">
                            <a:solidFill>
                              <a:schemeClr val="tx1"/>
                            </a:solidFill>
                            <a:latin typeface="Cambria Math" panose="02040503050406030204" pitchFamily="18" charset="0"/>
                            <a:cs typeface="Arial" panose="020B0604020202020204" pitchFamily="34" charset="0"/>
                          </a:rPr>
                        </m:ctrlPr>
                      </m:sSupPr>
                      <m:e>
                        <m:r>
                          <a:rPr lang="en-US" sz="4400" b="1" i="1" smtClean="0">
                            <a:solidFill>
                              <a:schemeClr val="tx1"/>
                            </a:solidFill>
                            <a:latin typeface="Cambria Math" panose="02040503050406030204" pitchFamily="18" charset="0"/>
                            <a:cs typeface="Arial" panose="020B0604020202020204" pitchFamily="34" charset="0"/>
                          </a:rPr>
                          <m:t>𝒙</m:t>
                        </m:r>
                      </m:e>
                      <m:sup>
                        <m:r>
                          <a:rPr lang="en-US" sz="4400" b="1" i="1" smtClean="0">
                            <a:solidFill>
                              <a:schemeClr val="tx1"/>
                            </a:solidFill>
                            <a:latin typeface="Cambria Math" panose="02040503050406030204" pitchFamily="18" charset="0"/>
                            <a:cs typeface="Arial" panose="020B0604020202020204" pitchFamily="34" charset="0"/>
                          </a:rPr>
                          <m:t>𝟐</m:t>
                        </m:r>
                      </m:sup>
                    </m:sSup>
                    <m:r>
                      <a:rPr lang="en-US" sz="4400" b="1" i="1" smtClean="0">
                        <a:solidFill>
                          <a:schemeClr val="tx1"/>
                        </a:solidFill>
                        <a:latin typeface="Cambria Math" panose="02040503050406030204" pitchFamily="18" charset="0"/>
                        <a:cs typeface="Arial" panose="020B0604020202020204" pitchFamily="34" charset="0"/>
                      </a:rPr>
                      <m:t>−</m:t>
                    </m:r>
                    <m:r>
                      <a:rPr lang="en-US" sz="4400" b="1" i="1" smtClean="0">
                        <a:solidFill>
                          <a:schemeClr val="tx1"/>
                        </a:solidFill>
                        <a:latin typeface="Cambria Math" panose="02040503050406030204" pitchFamily="18" charset="0"/>
                        <a:cs typeface="Arial" panose="020B0604020202020204" pitchFamily="34" charset="0"/>
                      </a:rPr>
                      <m:t>𝟑</m:t>
                    </m:r>
                    <m:r>
                      <a:rPr lang="en-US" sz="4400" b="1" i="1" smtClean="0">
                        <a:solidFill>
                          <a:schemeClr val="tx1"/>
                        </a:solidFill>
                        <a:latin typeface="Cambria Math" panose="02040503050406030204" pitchFamily="18" charset="0"/>
                        <a:cs typeface="Arial" panose="020B0604020202020204" pitchFamily="34" charset="0"/>
                      </a:rPr>
                      <m:t>𝒙</m:t>
                    </m:r>
                    <m:r>
                      <a:rPr lang="en-US" sz="4400" b="1" i="1" smtClean="0">
                        <a:solidFill>
                          <a:schemeClr val="tx1"/>
                        </a:solidFill>
                        <a:latin typeface="Cambria Math" panose="02040503050406030204" pitchFamily="18" charset="0"/>
                        <a:cs typeface="Arial" panose="020B0604020202020204" pitchFamily="34" charset="0"/>
                      </a:rPr>
                      <m:t>+</m:t>
                    </m:r>
                    <m:r>
                      <a:rPr lang="en-US" sz="4400" b="1" i="1" smtClean="0">
                        <a:solidFill>
                          <a:schemeClr val="tx1"/>
                        </a:solidFill>
                        <a:latin typeface="Cambria Math" panose="02040503050406030204" pitchFamily="18" charset="0"/>
                        <a:cs typeface="Arial" panose="020B0604020202020204" pitchFamily="34" charset="0"/>
                      </a:rPr>
                      <m:t>𝟏</m:t>
                    </m:r>
                    <m:r>
                      <a:rPr lang="en-US" sz="4400" b="1" i="1" smtClean="0">
                        <a:solidFill>
                          <a:schemeClr val="tx1"/>
                        </a:solidFill>
                        <a:latin typeface="Cambria Math" panose="02040503050406030204" pitchFamily="18" charset="0"/>
                        <a:cs typeface="Arial" panose="020B0604020202020204" pitchFamily="34" charset="0"/>
                      </a:rPr>
                      <m:t>.</m:t>
                    </m:r>
                  </m:oMath>
                </a14:m>
                <a:r>
                  <a:rPr lang="en-US" sz="4400" b="1" smtClean="0">
                    <a:solidFill>
                      <a:schemeClr val="tx1"/>
                    </a:solidFill>
                    <a:cs typeface="Arial" panose="020B0604020202020204" pitchFamily="34" charset="0"/>
                  </a:rPr>
                  <a:t> </a:t>
                </a:r>
                <a:r>
                  <a:rPr lang="vi-VN" sz="4400" b="1">
                    <a:solidFill>
                      <a:schemeClr val="tx1"/>
                    </a:solidFill>
                    <a:cs typeface="Arial" panose="020B0604020202020204" pitchFamily="34" charset="0"/>
                  </a:rPr>
                  <a:t>Tập nghiệm của bất phương trình </a:t>
                </a:r>
                <a14:m>
                  <m:oMath xmlns:m="http://schemas.openxmlformats.org/officeDocument/2006/math">
                    <m:sSup>
                      <m:sSupPr>
                        <m:ctrlPr>
                          <a:rPr lang="en-US" sz="4400" b="1" i="1">
                            <a:solidFill>
                              <a:schemeClr val="tx1"/>
                            </a:solidFill>
                            <a:latin typeface="Cambria Math" panose="02040503050406030204" pitchFamily="18" charset="0"/>
                            <a:cs typeface="Arial" panose="020B0604020202020204" pitchFamily="34" charset="0"/>
                          </a:rPr>
                        </m:ctrlPr>
                      </m:sSupPr>
                      <m:e>
                        <m:r>
                          <a:rPr lang="en-US" sz="4400" b="1" i="1">
                            <a:solidFill>
                              <a:schemeClr val="tx1"/>
                            </a:solidFill>
                            <a:latin typeface="Cambria Math" panose="02040503050406030204" pitchFamily="18" charset="0"/>
                            <a:cs typeface="Arial" panose="020B0604020202020204" pitchFamily="34" charset="0"/>
                          </a:rPr>
                          <m:t>𝒇</m:t>
                        </m:r>
                      </m:e>
                      <m:sup>
                        <m:r>
                          <a:rPr lang="en-US" sz="4400" b="1" i="1">
                            <a:solidFill>
                              <a:schemeClr val="tx1"/>
                            </a:solidFill>
                            <a:latin typeface="Cambria Math" panose="02040503050406030204" pitchFamily="18" charset="0"/>
                            <a:cs typeface="Arial" panose="020B0604020202020204" pitchFamily="34" charset="0"/>
                          </a:rPr>
                          <m:t>′</m:t>
                        </m:r>
                      </m:sup>
                    </m:sSup>
                    <m:d>
                      <m:dPr>
                        <m:ctrlPr>
                          <a:rPr lang="en-US" sz="4400" b="1" i="1">
                            <a:solidFill>
                              <a:schemeClr val="tx1"/>
                            </a:solidFill>
                            <a:latin typeface="Cambria Math" panose="02040503050406030204" pitchFamily="18" charset="0"/>
                            <a:cs typeface="Arial" panose="020B0604020202020204" pitchFamily="34" charset="0"/>
                          </a:rPr>
                        </m:ctrlPr>
                      </m:dPr>
                      <m:e>
                        <m:r>
                          <a:rPr lang="en-US" sz="4400" b="1" i="1">
                            <a:solidFill>
                              <a:schemeClr val="tx1"/>
                            </a:solidFill>
                            <a:latin typeface="Cambria Math" panose="02040503050406030204" pitchFamily="18" charset="0"/>
                            <a:cs typeface="Arial" panose="020B0604020202020204" pitchFamily="34" charset="0"/>
                          </a:rPr>
                          <m:t>𝒙</m:t>
                        </m:r>
                      </m:e>
                    </m:d>
                    <m:r>
                      <a:rPr lang="en-US" sz="4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sz="4400" b="1" i="1">
                        <a:solidFill>
                          <a:schemeClr val="tx1"/>
                        </a:solidFill>
                        <a:latin typeface="Cambria Math" panose="02040503050406030204" pitchFamily="18" charset="0"/>
                        <a:ea typeface="Cambria Math" panose="02040503050406030204" pitchFamily="18" charset="0"/>
                        <a:cs typeface="Arial" panose="020B0604020202020204" pitchFamily="34" charset="0"/>
                      </a:rPr>
                      <m:t>𝟎</m:t>
                    </m:r>
                  </m:oMath>
                </a14:m>
                <a:r>
                  <a:rPr lang="en-US" sz="4400" b="1" smtClean="0">
                    <a:solidFill>
                      <a:schemeClr val="tx1"/>
                    </a:solidFill>
                    <a:cs typeface="Arial" panose="020B0604020202020204" pitchFamily="34" charset="0"/>
                  </a:rPr>
                  <a:t> </a:t>
                </a:r>
                <a:r>
                  <a:rPr lang="vi-VN" sz="4400" b="1" smtClean="0">
                    <a:solidFill>
                      <a:schemeClr val="tx1"/>
                    </a:solidFill>
                    <a:cs typeface="Arial" panose="020B0604020202020204" pitchFamily="34" charset="0"/>
                  </a:rPr>
                  <a:t>là</a:t>
                </a:r>
                <a:endParaRPr kumimoji="0" lang="en-US" sz="4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3973565" y="315560"/>
                <a:ext cx="13931318" cy="2465740"/>
              </a:xfrm>
              <a:prstGeom prst="rect">
                <a:avLst/>
              </a:prstGeom>
              <a:blipFill>
                <a:blip r:embed="rId9"/>
                <a:stretch>
                  <a:fillRect l="-1794" b="-10149"/>
                </a:stretch>
              </a:blipFill>
            </p:spPr>
            <p:txBody>
              <a:bodyPr/>
              <a:lstStyle/>
              <a:p>
                <a:r>
                  <a:rPr lang="en-US">
                    <a:noFill/>
                  </a:rPr>
                  <a:t> </a:t>
                </a:r>
              </a:p>
            </p:txBody>
          </p:sp>
        </mc:Fallback>
      </mc:AlternateContent>
    </p:spTree>
    <p:extLst>
      <p:ext uri="{BB962C8B-B14F-4D97-AF65-F5344CB8AC3E}">
        <p14:creationId xmlns:p14="http://schemas.microsoft.com/office/powerpoint/2010/main" val="334586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anim calcmode="lin" valueType="num">
                                      <p:cBhvr>
                                        <p:cTn id="13" dur="500" fill="hold"/>
                                        <p:tgtEl>
                                          <p:spTgt spid="50"/>
                                        </p:tgtEl>
                                        <p:attrNameLst>
                                          <p:attrName>ppt_x</p:attrName>
                                        </p:attrNameLst>
                                      </p:cBhvr>
                                      <p:tavLst>
                                        <p:tav tm="0">
                                          <p:val>
                                            <p:strVal val="#ppt_x"/>
                                          </p:val>
                                        </p:tav>
                                        <p:tav tm="100000">
                                          <p:val>
                                            <p:strVal val="#ppt_x"/>
                                          </p:val>
                                        </p:tav>
                                      </p:tavLst>
                                    </p:anim>
                                    <p:anim calcmode="lin" valueType="num">
                                      <p:cBhvr>
                                        <p:cTn id="14" dur="500" fill="hold"/>
                                        <p:tgtEl>
                                          <p:spTgt spid="5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anim calcmode="lin" valueType="num">
                                      <p:cBhvr>
                                        <p:cTn id="18" dur="500" fill="hold"/>
                                        <p:tgtEl>
                                          <p:spTgt spid="39"/>
                                        </p:tgtEl>
                                        <p:attrNameLst>
                                          <p:attrName>ppt_x</p:attrName>
                                        </p:attrNameLst>
                                      </p:cBhvr>
                                      <p:tavLst>
                                        <p:tav tm="0">
                                          <p:val>
                                            <p:strVal val="#ppt_x"/>
                                          </p:val>
                                        </p:tav>
                                        <p:tav tm="100000">
                                          <p:val>
                                            <p:strVal val="#ppt_x"/>
                                          </p:val>
                                        </p:tav>
                                      </p:tavLst>
                                    </p:anim>
                                    <p:anim calcmode="lin" valueType="num">
                                      <p:cBhvr>
                                        <p:cTn id="19" dur="5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anim calcmode="lin" valueType="num">
                                      <p:cBhvr>
                                        <p:cTn id="36" dur="500" fill="hold"/>
                                        <p:tgtEl>
                                          <p:spTgt spid="46"/>
                                        </p:tgtEl>
                                        <p:attrNameLst>
                                          <p:attrName>ppt_x</p:attrName>
                                        </p:attrNameLst>
                                      </p:cBhvr>
                                      <p:tavLst>
                                        <p:tav tm="0">
                                          <p:val>
                                            <p:strVal val="#ppt_x"/>
                                          </p:val>
                                        </p:tav>
                                        <p:tav tm="100000">
                                          <p:val>
                                            <p:strVal val="#ppt_x"/>
                                          </p:val>
                                        </p:tav>
                                      </p:tavLst>
                                    </p:anim>
                                    <p:anim calcmode="lin" valueType="num">
                                      <p:cBhvr>
                                        <p:cTn id="37" dur="5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Rectangle 38"/>
              <p:cNvSpPr/>
              <p:nvPr/>
            </p:nvSpPr>
            <p:spPr>
              <a:xfrm>
                <a:off x="4279194" y="419100"/>
                <a:ext cx="12381369" cy="2337884"/>
              </a:xfrm>
              <a:prstGeom prst="rect">
                <a:avLst/>
              </a:prstGeom>
            </p:spPr>
            <p:txBody>
              <a:bodyPr wrap="square">
                <a:spAutoFit/>
              </a:bodyPr>
              <a:lstStyle/>
              <a:p>
                <a:pPr lvl="0">
                  <a:lnSpc>
                    <a:spcPct val="150000"/>
                  </a:lnSpc>
                </a:pPr>
                <a:r>
                  <a:rPr lang="vi-VN" sz="4400" b="1" smtClean="0">
                    <a:solidFill>
                      <a:schemeClr val="bg1"/>
                    </a:solidFill>
                    <a:cs typeface="Arial" panose="020B0604020202020204" pitchFamily="34" charset="0"/>
                  </a:rPr>
                  <a:t>Cho hàm số </a:t>
                </a:r>
                <a14:m>
                  <m:oMath xmlns:m="http://schemas.openxmlformats.org/officeDocument/2006/math">
                    <m:r>
                      <a:rPr lang="vi-VN" sz="4400" b="1" i="1">
                        <a:solidFill>
                          <a:schemeClr val="bg1"/>
                        </a:solidFill>
                        <a:latin typeface="Cambria Math" panose="02040503050406030204" pitchFamily="18" charset="0"/>
                        <a:cs typeface="Arial" panose="020B0604020202020204" pitchFamily="34" charset="0"/>
                      </a:rPr>
                      <m:t>𝒇</m:t>
                    </m:r>
                    <m:d>
                      <m:dPr>
                        <m:ctrlPr>
                          <a:rPr lang="vi-VN" sz="4400" b="1" i="1">
                            <a:solidFill>
                              <a:schemeClr val="bg1"/>
                            </a:solidFill>
                            <a:latin typeface="Cambria Math" panose="02040503050406030204" pitchFamily="18" charset="0"/>
                            <a:cs typeface="Arial" panose="020B0604020202020204" pitchFamily="34" charset="0"/>
                          </a:rPr>
                        </m:ctrlPr>
                      </m:dPr>
                      <m:e>
                        <m:r>
                          <a:rPr lang="vi-VN" sz="4400" b="1" i="1">
                            <a:solidFill>
                              <a:schemeClr val="bg1"/>
                            </a:solidFill>
                            <a:latin typeface="Cambria Math" panose="02040503050406030204" pitchFamily="18" charset="0"/>
                            <a:cs typeface="Arial" panose="020B0604020202020204" pitchFamily="34" charset="0"/>
                          </a:rPr>
                          <m:t>𝒙</m:t>
                        </m:r>
                      </m:e>
                    </m:d>
                    <m:r>
                      <a:rPr lang="en-US" sz="4400" b="1" i="1" smtClean="0">
                        <a:solidFill>
                          <a:schemeClr val="bg1"/>
                        </a:solidFill>
                        <a:latin typeface="Cambria Math" panose="02040503050406030204" pitchFamily="18" charset="0"/>
                        <a:cs typeface="Arial" panose="020B0604020202020204" pitchFamily="34" charset="0"/>
                      </a:rPr>
                      <m:t>=</m:t>
                    </m:r>
                    <m:rad>
                      <m:radPr>
                        <m:degHide m:val="on"/>
                        <m:ctrlPr>
                          <a:rPr lang="vi-VN" sz="4400" b="1" i="1" smtClean="0">
                            <a:solidFill>
                              <a:schemeClr val="bg1"/>
                            </a:solidFill>
                            <a:latin typeface="Cambria Math" panose="02040503050406030204" pitchFamily="18" charset="0"/>
                            <a:cs typeface="Arial" panose="020B0604020202020204" pitchFamily="34" charset="0"/>
                          </a:rPr>
                        </m:ctrlPr>
                      </m:radPr>
                      <m:deg/>
                      <m:e>
                        <m:r>
                          <a:rPr lang="en-US" sz="4400" b="1" i="1" smtClean="0">
                            <a:solidFill>
                              <a:schemeClr val="bg1"/>
                            </a:solidFill>
                            <a:latin typeface="Cambria Math" panose="02040503050406030204" pitchFamily="18" charset="0"/>
                            <a:cs typeface="Arial" panose="020B0604020202020204" pitchFamily="34" charset="0"/>
                          </a:rPr>
                          <m:t>𝟒</m:t>
                        </m:r>
                        <m:r>
                          <a:rPr lang="en-US" sz="4400" b="1" i="1" smtClean="0">
                            <a:solidFill>
                              <a:schemeClr val="bg1"/>
                            </a:solidFill>
                            <a:latin typeface="Cambria Math" panose="02040503050406030204" pitchFamily="18" charset="0"/>
                            <a:cs typeface="Arial" panose="020B0604020202020204" pitchFamily="34" charset="0"/>
                          </a:rPr>
                          <m:t>+</m:t>
                        </m:r>
                        <m:r>
                          <a:rPr lang="en-US" sz="4400" b="1" i="1" smtClean="0">
                            <a:solidFill>
                              <a:schemeClr val="bg1"/>
                            </a:solidFill>
                            <a:latin typeface="Cambria Math" panose="02040503050406030204" pitchFamily="18" charset="0"/>
                            <a:cs typeface="Arial" panose="020B0604020202020204" pitchFamily="34" charset="0"/>
                          </a:rPr>
                          <m:t>𝟑</m:t>
                        </m:r>
                        <m:r>
                          <a:rPr lang="en-US" sz="4400" b="1" i="1" smtClean="0">
                            <a:solidFill>
                              <a:schemeClr val="bg1"/>
                            </a:solidFill>
                            <a:latin typeface="Cambria Math" panose="02040503050406030204" pitchFamily="18" charset="0"/>
                            <a:cs typeface="Arial" panose="020B0604020202020204" pitchFamily="34" charset="0"/>
                          </a:rPr>
                          <m:t>𝒖</m:t>
                        </m:r>
                        <m:d>
                          <m:dPr>
                            <m:ctrlPr>
                              <a:rPr lang="en-US" sz="4400" b="1" i="1" smtClean="0">
                                <a:solidFill>
                                  <a:schemeClr val="bg1"/>
                                </a:solidFill>
                                <a:latin typeface="Cambria Math" panose="02040503050406030204" pitchFamily="18" charset="0"/>
                                <a:cs typeface="Arial" panose="020B0604020202020204" pitchFamily="34" charset="0"/>
                              </a:rPr>
                            </m:ctrlPr>
                          </m:dPr>
                          <m:e>
                            <m:r>
                              <a:rPr lang="en-US" sz="4400" b="1" i="1" smtClean="0">
                                <a:solidFill>
                                  <a:schemeClr val="bg1"/>
                                </a:solidFill>
                                <a:latin typeface="Cambria Math" panose="02040503050406030204" pitchFamily="18" charset="0"/>
                                <a:cs typeface="Arial" panose="020B0604020202020204" pitchFamily="34" charset="0"/>
                              </a:rPr>
                              <m:t>𝒙</m:t>
                            </m:r>
                          </m:e>
                        </m:d>
                      </m:e>
                    </m:rad>
                  </m:oMath>
                </a14:m>
                <a:r>
                  <a:rPr lang="en-US" sz="4400" b="1" smtClean="0">
                    <a:solidFill>
                      <a:schemeClr val="bg1"/>
                    </a:solidFill>
                    <a:cs typeface="Arial" panose="020B0604020202020204" pitchFamily="34" charset="0"/>
                  </a:rPr>
                  <a:t> </a:t>
                </a:r>
                <a:r>
                  <a:rPr lang="vi-VN" sz="4400" b="1" smtClean="0">
                    <a:solidFill>
                      <a:schemeClr val="bg1"/>
                    </a:solidFill>
                    <a:cs typeface="Arial" panose="020B0604020202020204" pitchFamily="34" charset="0"/>
                  </a:rPr>
                  <a:t>với </a:t>
                </a:r>
                <a14:m>
                  <m:oMath xmlns:m="http://schemas.openxmlformats.org/officeDocument/2006/math">
                    <m:r>
                      <a:rPr lang="vi-VN" sz="4400" b="1" i="1" smtClean="0">
                        <a:solidFill>
                          <a:schemeClr val="bg1"/>
                        </a:solidFill>
                        <a:latin typeface="Cambria Math" panose="02040503050406030204" pitchFamily="18" charset="0"/>
                        <a:cs typeface="Arial" panose="020B0604020202020204" pitchFamily="34" charset="0"/>
                      </a:rPr>
                      <m:t>𝒖</m:t>
                    </m:r>
                    <m:d>
                      <m:dPr>
                        <m:ctrlPr>
                          <a:rPr lang="vi-VN" sz="4400" b="1" i="1" smtClean="0">
                            <a:solidFill>
                              <a:schemeClr val="bg1"/>
                            </a:solidFill>
                            <a:latin typeface="Cambria Math" panose="02040503050406030204" pitchFamily="18" charset="0"/>
                            <a:cs typeface="Arial" panose="020B0604020202020204" pitchFamily="34" charset="0"/>
                          </a:rPr>
                        </m:ctrlPr>
                      </m:dPr>
                      <m:e>
                        <m:r>
                          <a:rPr lang="vi-VN" sz="4400" b="1" i="1" smtClean="0">
                            <a:solidFill>
                              <a:schemeClr val="bg1"/>
                            </a:solidFill>
                            <a:latin typeface="Cambria Math" panose="02040503050406030204" pitchFamily="18" charset="0"/>
                            <a:cs typeface="Arial" panose="020B0604020202020204" pitchFamily="34" charset="0"/>
                          </a:rPr>
                          <m:t>𝟏</m:t>
                        </m:r>
                      </m:e>
                    </m:d>
                    <m:r>
                      <a:rPr lang="vi-VN" sz="4400" b="1" i="1" smtClean="0">
                        <a:solidFill>
                          <a:schemeClr val="bg1"/>
                        </a:solidFill>
                        <a:latin typeface="Cambria Math" panose="02040503050406030204" pitchFamily="18" charset="0"/>
                        <a:cs typeface="Arial" panose="020B0604020202020204" pitchFamily="34" charset="0"/>
                      </a:rPr>
                      <m:t>= </m:t>
                    </m:r>
                    <m:r>
                      <a:rPr lang="vi-VN" sz="4400" b="1" i="1" smtClean="0">
                        <a:solidFill>
                          <a:schemeClr val="bg1"/>
                        </a:solidFill>
                        <a:latin typeface="Cambria Math" panose="02040503050406030204" pitchFamily="18" charset="0"/>
                        <a:cs typeface="Arial" panose="020B0604020202020204" pitchFamily="34" charset="0"/>
                      </a:rPr>
                      <m:t>𝟕</m:t>
                    </m:r>
                    <m:r>
                      <a:rPr lang="vi-VN" sz="4400" b="1" i="1" smtClean="0">
                        <a:solidFill>
                          <a:schemeClr val="bg1"/>
                        </a:solidFill>
                        <a:latin typeface="Cambria Math" panose="02040503050406030204" pitchFamily="18" charset="0"/>
                        <a:cs typeface="Arial" panose="020B0604020202020204" pitchFamily="34" charset="0"/>
                      </a:rPr>
                      <m:t>, </m:t>
                    </m:r>
                  </m:oMath>
                </a14:m>
                <a:endParaRPr lang="en-US" sz="4400" b="1" i="1" smtClean="0">
                  <a:solidFill>
                    <a:schemeClr val="bg1"/>
                  </a:solidFill>
                  <a:latin typeface="Cambria Math" panose="02040503050406030204" pitchFamily="18" charset="0"/>
                  <a:cs typeface="Arial" panose="020B0604020202020204" pitchFamily="34" charset="0"/>
                </a:endParaRPr>
              </a:p>
              <a:p>
                <a:pPr lvl="0">
                  <a:lnSpc>
                    <a:spcPct val="150000"/>
                  </a:lnSpc>
                </a:pPr>
                <a14:m>
                  <m:oMath xmlns:m="http://schemas.openxmlformats.org/officeDocument/2006/math">
                    <m:r>
                      <a:rPr lang="vi-VN" sz="4400" b="1" i="1" smtClean="0">
                        <a:solidFill>
                          <a:schemeClr val="bg1"/>
                        </a:solidFill>
                        <a:latin typeface="Cambria Math" panose="02040503050406030204" pitchFamily="18" charset="0"/>
                        <a:cs typeface="Arial" panose="020B0604020202020204" pitchFamily="34" charset="0"/>
                      </a:rPr>
                      <m:t>𝒖</m:t>
                    </m:r>
                    <m:r>
                      <a:rPr lang="vi-VN" sz="4400" b="1" i="1" smtClean="0">
                        <a:solidFill>
                          <a:schemeClr val="bg1"/>
                        </a:solidFill>
                        <a:latin typeface="Cambria Math" panose="02040503050406030204" pitchFamily="18" charset="0"/>
                        <a:cs typeface="Arial" panose="020B0604020202020204" pitchFamily="34" charset="0"/>
                      </a:rPr>
                      <m:t>′(</m:t>
                    </m:r>
                    <m:r>
                      <a:rPr lang="vi-VN" sz="4400" b="1" i="1" smtClean="0">
                        <a:solidFill>
                          <a:schemeClr val="bg1"/>
                        </a:solidFill>
                        <a:latin typeface="Cambria Math" panose="02040503050406030204" pitchFamily="18" charset="0"/>
                        <a:cs typeface="Arial" panose="020B0604020202020204" pitchFamily="34" charset="0"/>
                      </a:rPr>
                      <m:t>𝟏</m:t>
                    </m:r>
                    <m:r>
                      <a:rPr lang="vi-VN" sz="4400" b="1" i="1" smtClean="0">
                        <a:solidFill>
                          <a:schemeClr val="bg1"/>
                        </a:solidFill>
                        <a:latin typeface="Cambria Math" panose="02040503050406030204" pitchFamily="18" charset="0"/>
                        <a:cs typeface="Arial" panose="020B0604020202020204" pitchFamily="34" charset="0"/>
                      </a:rPr>
                      <m:t>) = </m:t>
                    </m:r>
                    <m:r>
                      <a:rPr lang="vi-VN" sz="4400" b="1" i="1" smtClean="0">
                        <a:solidFill>
                          <a:schemeClr val="bg1"/>
                        </a:solidFill>
                        <a:latin typeface="Cambria Math" panose="02040503050406030204" pitchFamily="18" charset="0"/>
                        <a:cs typeface="Arial" panose="020B0604020202020204" pitchFamily="34" charset="0"/>
                      </a:rPr>
                      <m:t>𝟏𝟎</m:t>
                    </m:r>
                  </m:oMath>
                </a14:m>
                <a:r>
                  <a:rPr lang="vi-VN" sz="4400" b="1">
                    <a:solidFill>
                      <a:schemeClr val="bg1"/>
                    </a:solidFill>
                    <a:cs typeface="Arial" panose="020B0604020202020204" pitchFamily="34" charset="0"/>
                  </a:rPr>
                  <a:t>. Khi đó </a:t>
                </a:r>
                <a14:m>
                  <m:oMath xmlns:m="http://schemas.openxmlformats.org/officeDocument/2006/math">
                    <m:r>
                      <a:rPr lang="vi-VN" sz="4400" b="1" i="1" smtClean="0">
                        <a:solidFill>
                          <a:schemeClr val="bg1"/>
                        </a:solidFill>
                        <a:latin typeface="Cambria Math" panose="02040503050406030204" pitchFamily="18" charset="0"/>
                        <a:cs typeface="Arial" panose="020B0604020202020204" pitchFamily="34" charset="0"/>
                      </a:rPr>
                      <m:t>𝒇</m:t>
                    </m:r>
                    <m:r>
                      <a:rPr lang="vi-VN" sz="4400" b="1" i="1" smtClean="0">
                        <a:solidFill>
                          <a:schemeClr val="bg1"/>
                        </a:solidFill>
                        <a:latin typeface="Cambria Math" panose="02040503050406030204" pitchFamily="18" charset="0"/>
                        <a:cs typeface="Arial" panose="020B0604020202020204" pitchFamily="34" charset="0"/>
                      </a:rPr>
                      <m:t>′(</m:t>
                    </m:r>
                    <m:r>
                      <a:rPr lang="vi-VN" sz="4400" b="1" i="1" smtClean="0">
                        <a:solidFill>
                          <a:schemeClr val="bg1"/>
                        </a:solidFill>
                        <a:latin typeface="Cambria Math" panose="02040503050406030204" pitchFamily="18" charset="0"/>
                        <a:cs typeface="Arial" panose="020B0604020202020204" pitchFamily="34" charset="0"/>
                      </a:rPr>
                      <m:t>𝟏</m:t>
                    </m:r>
                    <m:r>
                      <a:rPr lang="vi-VN" sz="4400" b="1" i="1" smtClean="0">
                        <a:solidFill>
                          <a:schemeClr val="bg1"/>
                        </a:solidFill>
                        <a:latin typeface="Cambria Math" panose="02040503050406030204" pitchFamily="18" charset="0"/>
                        <a:cs typeface="Arial" panose="020B0604020202020204" pitchFamily="34" charset="0"/>
                      </a:rPr>
                      <m:t>) </m:t>
                    </m:r>
                  </m:oMath>
                </a14:m>
                <a:r>
                  <a:rPr lang="vi-VN" sz="4400" b="1">
                    <a:solidFill>
                      <a:schemeClr val="bg1"/>
                    </a:solidFill>
                    <a:cs typeface="Arial" panose="020B0604020202020204" pitchFamily="34" charset="0"/>
                  </a:rPr>
                  <a:t>bằng</a:t>
                </a:r>
                <a:endParaRPr lang="en-US" sz="4400" b="1" dirty="0">
                  <a:solidFill>
                    <a:schemeClr val="bg1"/>
                  </a:solidFill>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4279194" y="419100"/>
                <a:ext cx="12381369" cy="2337884"/>
              </a:xfrm>
              <a:prstGeom prst="rect">
                <a:avLst/>
              </a:prstGeom>
              <a:blipFill>
                <a:blip r:embed="rId2"/>
                <a:stretch>
                  <a:fillRect l="-2019" b="-6266"/>
                </a:stretch>
              </a:blipFill>
            </p:spPr>
            <p:txBody>
              <a:bodyPr/>
              <a:lstStyle/>
              <a:p>
                <a:r>
                  <a:rPr lang="en-US">
                    <a:noFill/>
                  </a:rPr>
                  <a:t> </a:t>
                </a:r>
              </a:p>
            </p:txBody>
          </p:sp>
        </mc:Fallback>
      </mc:AlternateContent>
      <p:grpSp>
        <p:nvGrpSpPr>
          <p:cNvPr id="44" name="Group 43"/>
          <p:cNvGrpSpPr/>
          <p:nvPr/>
        </p:nvGrpSpPr>
        <p:grpSpPr>
          <a:xfrm>
            <a:off x="653974" y="3872861"/>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387274" y="4266973"/>
              <a:ext cx="1282851" cy="128285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2" name="TextBox 32"/>
            <p:cNvSpPr txBox="1"/>
            <p:nvPr/>
          </p:nvSpPr>
          <p:spPr>
            <a:xfrm>
              <a:off x="658687"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1380131" y="4330314"/>
                  <a:ext cx="6693154" cy="110799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m:oMathPara>
                  </a14:m>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380131" y="4330314"/>
                  <a:ext cx="6693154" cy="1107996"/>
                </a:xfrm>
                <a:prstGeom prst="rect">
                  <a:avLst/>
                </a:prstGeom>
                <a:blipFill>
                  <a:blip r:embed="rId3"/>
                  <a:stretch>
                    <a:fillRect/>
                  </a:stretch>
                </a:blipFill>
              </p:spPr>
              <p:txBody>
                <a:bodyPr/>
                <a:lstStyle/>
                <a:p>
                  <a:r>
                    <a:rPr lang="en-US">
                      <a:noFill/>
                    </a:rPr>
                    <a:t> </a:t>
                  </a:r>
                </a:p>
              </p:txBody>
            </p:sp>
          </mc:Fallback>
        </mc:AlternateContent>
      </p:grpSp>
      <p:grpSp>
        <p:nvGrpSpPr>
          <p:cNvPr id="45" name="Group 44"/>
          <p:cNvGrpSpPr/>
          <p:nvPr/>
        </p:nvGrpSpPr>
        <p:grpSpPr>
          <a:xfrm>
            <a:off x="9300250" y="3872861"/>
            <a:ext cx="8225750" cy="2700655"/>
            <a:chOff x="9033550" y="3558071"/>
            <a:chExt cx="8225750" cy="2700655"/>
          </a:xfrm>
        </p:grpSpPr>
        <p:grpSp>
          <p:nvGrpSpPr>
            <p:cNvPr id="11" name="Group 11"/>
            <p:cNvGrpSpPr/>
            <p:nvPr/>
          </p:nvGrpSpPr>
          <p:grpSpPr>
            <a:xfrm>
              <a:off x="9674976" y="3558071"/>
              <a:ext cx="7584324" cy="2700655"/>
              <a:chOff x="0" y="0"/>
              <a:chExt cx="1997518" cy="711284"/>
            </a:xfrm>
          </p:grpSpPr>
          <p:sp>
            <p:nvSpPr>
              <p:cNvPr id="12" name="Freeform 12"/>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033550" y="4266973"/>
              <a:ext cx="1282851" cy="1282851"/>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4" name="TextBox 34"/>
            <p:cNvSpPr txBox="1"/>
            <p:nvPr/>
          </p:nvSpPr>
          <p:spPr>
            <a:xfrm>
              <a:off x="9304963"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1" name="Rectangle 40"/>
                <p:cNvSpPr/>
                <p:nvPr/>
              </p:nvSpPr>
              <p:spPr>
                <a:xfrm>
                  <a:off x="10262190" y="4330314"/>
                  <a:ext cx="6692310" cy="1107996"/>
                </a:xfrm>
                <a:prstGeom prst="rect">
                  <a:avLst/>
                </a:prstGeom>
              </p:spPr>
              <p:txBody>
                <a:bodyPr wrap="squar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400" b="0" i="1" smtClean="0">
                            <a:solidFill>
                              <a:prstClr val="black"/>
                            </a:solidFill>
                            <a:latin typeface="Cambria Math" panose="02040503050406030204" pitchFamily="18" charset="0"/>
                            <a:cs typeface="Arial" panose="020B0604020202020204" pitchFamily="34" charset="0"/>
                          </a:rPr>
                          <m:t>6</m:t>
                        </m:r>
                      </m:oMath>
                    </m:oMathPara>
                  </a14:m>
                  <a:endParaRPr lang="en-US" sz="4400" dirty="0">
                    <a:solidFill>
                      <a:prstClr val="black"/>
                    </a:solidFill>
                    <a:latin typeface="Arial" panose="020B0604020202020204" pitchFamily="34"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10262190" y="4330314"/>
                  <a:ext cx="6692310" cy="1107996"/>
                </a:xfrm>
                <a:prstGeom prst="rect">
                  <a:avLst/>
                </a:prstGeom>
                <a:blipFill>
                  <a:blip r:embed="rId4"/>
                  <a:stretch>
                    <a:fillRect/>
                  </a:stretch>
                </a:blipFill>
              </p:spPr>
              <p:txBody>
                <a:bodyPr/>
                <a:lstStyle/>
                <a:p>
                  <a:r>
                    <a:rPr lang="en-US">
                      <a:noFill/>
                    </a:rPr>
                    <a:t> </a:t>
                  </a:r>
                </a:p>
              </p:txBody>
            </p:sp>
          </mc:Fallback>
        </mc:AlternateContent>
      </p:grpSp>
      <p:grpSp>
        <p:nvGrpSpPr>
          <p:cNvPr id="46" name="Group 45"/>
          <p:cNvGrpSpPr/>
          <p:nvPr/>
        </p:nvGrpSpPr>
        <p:grpSpPr>
          <a:xfrm>
            <a:off x="653974" y="7067305"/>
            <a:ext cx="8225750" cy="2700655"/>
            <a:chOff x="387274" y="6557645"/>
            <a:chExt cx="8225750" cy="2700655"/>
          </a:xfrm>
        </p:grpSpPr>
        <p:grpSp>
          <p:nvGrpSpPr>
            <p:cNvPr id="2" name="Group 2"/>
            <p:cNvGrpSpPr/>
            <p:nvPr/>
          </p:nvGrpSpPr>
          <p:grpSpPr>
            <a:xfrm>
              <a:off x="1028700" y="6557645"/>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387274" y="7266547"/>
              <a:ext cx="1282851" cy="1282851"/>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3" name="TextBox 33"/>
            <p:cNvSpPr txBox="1"/>
            <p:nvPr/>
          </p:nvSpPr>
          <p:spPr>
            <a:xfrm>
              <a:off x="658687" y="7479348"/>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2705100" y="7354472"/>
                  <a:ext cx="3804491" cy="1107996"/>
                </a:xfrm>
                <a:prstGeom prst="rect">
                  <a:avLst/>
                </a:prstGeom>
              </p:spPr>
              <p:txBody>
                <a:bodyPr wrap="squar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400" b="0" i="1" smtClean="0">
                            <a:solidFill>
                              <a:prstClr val="black"/>
                            </a:solidFill>
                            <a:latin typeface="Cambria Math" panose="02040503050406030204" pitchFamily="18" charset="0"/>
                            <a:cs typeface="Arial" panose="020B0604020202020204" pitchFamily="34" charset="0"/>
                          </a:rPr>
                          <m:t>3</m:t>
                        </m:r>
                      </m:oMath>
                    </m:oMathPara>
                  </a14:m>
                  <a:endParaRPr lang="en-US" sz="4400" dirty="0">
                    <a:solidFill>
                      <a:prstClr val="black"/>
                    </a:solidFill>
                    <a:latin typeface="Arial" panose="020B0604020202020204" pitchFamily="34"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2705100" y="7354472"/>
                  <a:ext cx="3804491" cy="1107996"/>
                </a:xfrm>
                <a:prstGeom prst="rect">
                  <a:avLst/>
                </a:prstGeom>
                <a:blipFill>
                  <a:blip r:embed="rId5"/>
                  <a:stretch>
                    <a:fillRect/>
                  </a:stretch>
                </a:blipFill>
              </p:spPr>
              <p:txBody>
                <a:bodyPr/>
                <a:lstStyle/>
                <a:p>
                  <a:r>
                    <a:rPr lang="en-US">
                      <a:noFill/>
                    </a:rPr>
                    <a:t> </a:t>
                  </a:r>
                </a:p>
              </p:txBody>
            </p:sp>
          </mc:Fallback>
        </mc:AlternateContent>
      </p:grpSp>
      <p:grpSp>
        <p:nvGrpSpPr>
          <p:cNvPr id="47" name="Group 46"/>
          <p:cNvGrpSpPr/>
          <p:nvPr/>
        </p:nvGrpSpPr>
        <p:grpSpPr>
          <a:xfrm>
            <a:off x="9300250" y="7067305"/>
            <a:ext cx="8225750" cy="2700655"/>
            <a:chOff x="9033550" y="6557645"/>
            <a:chExt cx="8225750" cy="2700655"/>
          </a:xfrm>
        </p:grpSpPr>
        <p:grpSp>
          <p:nvGrpSpPr>
            <p:cNvPr id="5" name="Group 5"/>
            <p:cNvGrpSpPr/>
            <p:nvPr/>
          </p:nvGrpSpPr>
          <p:grpSpPr>
            <a:xfrm>
              <a:off x="9674976" y="6557645"/>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9033550" y="7299884"/>
              <a:ext cx="1282851" cy="1282851"/>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5" name="TextBox 35"/>
            <p:cNvSpPr txBox="1"/>
            <p:nvPr/>
          </p:nvSpPr>
          <p:spPr>
            <a:xfrm>
              <a:off x="9304963" y="7512685"/>
              <a:ext cx="740026" cy="73436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3" name="Rectangle 42"/>
                <p:cNvSpPr/>
                <p:nvPr/>
              </p:nvSpPr>
              <p:spPr>
                <a:xfrm>
                  <a:off x="10278329" y="7235528"/>
                  <a:ext cx="6527917" cy="110799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oMath>
                    </m:oMathPara>
                  </a14:m>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0278329" y="7235528"/>
                  <a:ext cx="6527917" cy="1107996"/>
                </a:xfrm>
                <a:prstGeom prst="rect">
                  <a:avLst/>
                </a:prstGeom>
                <a:blipFill>
                  <a:blip r:embed="rId6"/>
                  <a:stretch>
                    <a:fillRect/>
                  </a:stretch>
                </a:blipFill>
              </p:spPr>
              <p:txBody>
                <a:bodyPr/>
                <a:lstStyle/>
                <a:p>
                  <a:r>
                    <a:rPr lang="en-US">
                      <a:noFill/>
                    </a:rPr>
                    <a:t> </a:t>
                  </a:r>
                </a:p>
              </p:txBody>
            </p:sp>
          </mc:Fallback>
        </mc:AlternateContent>
      </p:grpSp>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5035" y="7345759"/>
            <a:ext cx="2086818" cy="2105876"/>
          </a:xfrm>
          <a:prstGeom prst="rect">
            <a:avLst/>
          </a:prstGeom>
          <a:effectLst>
            <a:outerShdw blurRad="50800" dist="38100" dir="13500000" algn="br" rotWithShape="0">
              <a:prstClr val="black">
                <a:alpha val="40000"/>
              </a:prstClr>
            </a:outerShdw>
          </a:effectLst>
        </p:spPr>
      </p:pic>
      <p:sp>
        <p:nvSpPr>
          <p:cNvPr id="50" name="Freeform 37"/>
          <p:cNvSpPr/>
          <p:nvPr/>
        </p:nvSpPr>
        <p:spPr>
          <a:xfrm rot="20551586">
            <a:off x="895046" y="457795"/>
            <a:ext cx="2521464" cy="3066284"/>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51" name="TextBox 38"/>
          <p:cNvSpPr txBox="1"/>
          <p:nvPr/>
        </p:nvSpPr>
        <p:spPr>
          <a:xfrm rot="20550000">
            <a:off x="738722" y="1331359"/>
            <a:ext cx="3196696" cy="896143"/>
          </a:xfrm>
          <a:prstGeom prst="rect">
            <a:avLst/>
          </a:prstGeom>
        </p:spPr>
        <p:txBody>
          <a:bodyPr wrap="square" lIns="0" tIns="0" rIns="0" bIns="0" rtlCol="0" anchor="t">
            <a:spAutoFit/>
          </a:bodyPr>
          <a:lstStyle/>
          <a:p>
            <a:pPr lvl="0" algn="ctr">
              <a:lnSpc>
                <a:spcPct val="130000"/>
              </a:lnSpc>
              <a:defRPr/>
            </a:pPr>
            <a:r>
              <a:rPr lang="en-US" sz="5000" b="1" smtClean="0">
                <a:solidFill>
                  <a:srgbClr val="FFFDEF"/>
                </a:solidFill>
                <a:latin typeface="Arial" panose="020B0604020202020204" pitchFamily="34" charset="0"/>
                <a:cs typeface="Arial" panose="020B0604020202020204" pitchFamily="34" charset="0"/>
              </a:rPr>
              <a:t>9.21</a:t>
            </a:r>
            <a:endParaRPr lang="en-US" sz="5000" b="1" dirty="0">
              <a:solidFill>
                <a:srgbClr val="FFFD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0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anim calcmode="lin" valueType="num">
                                      <p:cBhvr>
                                        <p:cTn id="13" dur="500" fill="hold"/>
                                        <p:tgtEl>
                                          <p:spTgt spid="51"/>
                                        </p:tgtEl>
                                        <p:attrNameLst>
                                          <p:attrName>ppt_x</p:attrName>
                                        </p:attrNameLst>
                                      </p:cBhvr>
                                      <p:tavLst>
                                        <p:tav tm="0">
                                          <p:val>
                                            <p:strVal val="#ppt_x"/>
                                          </p:val>
                                        </p:tav>
                                        <p:tav tm="100000">
                                          <p:val>
                                            <p:strVal val="#ppt_x"/>
                                          </p:val>
                                        </p:tav>
                                      </p:tavLst>
                                    </p:anim>
                                    <p:anim calcmode="lin" valueType="num">
                                      <p:cBhvr>
                                        <p:cTn id="14" dur="5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anim calcmode="lin" valueType="num">
                                      <p:cBhvr>
                                        <p:cTn id="18" dur="500" fill="hold"/>
                                        <p:tgtEl>
                                          <p:spTgt spid="50"/>
                                        </p:tgtEl>
                                        <p:attrNameLst>
                                          <p:attrName>ppt_x</p:attrName>
                                        </p:attrNameLst>
                                      </p:cBhvr>
                                      <p:tavLst>
                                        <p:tav tm="0">
                                          <p:val>
                                            <p:strVal val="#ppt_x"/>
                                          </p:val>
                                        </p:tav>
                                        <p:tav tm="100000">
                                          <p:val>
                                            <p:strVal val="#ppt_x"/>
                                          </p:val>
                                        </p:tav>
                                      </p:tavLst>
                                    </p:anim>
                                    <p:anim calcmode="lin" valueType="num">
                                      <p:cBhvr>
                                        <p:cTn id="19" dur="5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anim calcmode="lin" valueType="num">
                                      <p:cBhvr>
                                        <p:cTn id="36" dur="500" fill="hold"/>
                                        <p:tgtEl>
                                          <p:spTgt spid="46"/>
                                        </p:tgtEl>
                                        <p:attrNameLst>
                                          <p:attrName>ppt_x</p:attrName>
                                        </p:attrNameLst>
                                      </p:cBhvr>
                                      <p:tavLst>
                                        <p:tav tm="0">
                                          <p:val>
                                            <p:strVal val="#ppt_x"/>
                                          </p:val>
                                        </p:tav>
                                        <p:tav tm="100000">
                                          <p:val>
                                            <p:strVal val="#ppt_x"/>
                                          </p:val>
                                        </p:tav>
                                      </p:tavLst>
                                    </p:anim>
                                    <p:anim calcmode="lin" valueType="num">
                                      <p:cBhvr>
                                        <p:cTn id="37" dur="5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p:sp>
        <p:nvSpPr>
          <p:cNvPr id="37" name="Freeform 37"/>
          <p:cNvSpPr/>
          <p:nvPr/>
        </p:nvSpPr>
        <p:spPr>
          <a:xfrm rot="20551586">
            <a:off x="1248670" y="459055"/>
            <a:ext cx="2521464" cy="3066284"/>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mc:AlternateContent xmlns:mc="http://schemas.openxmlformats.org/markup-compatibility/2006" xmlns:a14="http://schemas.microsoft.com/office/drawing/2010/main">
        <mc:Choice Requires="a14">
          <p:sp>
            <p:nvSpPr>
              <p:cNvPr id="39" name="Rectangle 38"/>
              <p:cNvSpPr/>
              <p:nvPr/>
            </p:nvSpPr>
            <p:spPr>
              <a:xfrm>
                <a:off x="4825181" y="679043"/>
                <a:ext cx="11173498" cy="2085123"/>
              </a:xfrm>
              <a:prstGeom prst="rect">
                <a:avLst/>
              </a:prstGeom>
            </p:spPr>
            <p:txBody>
              <a:bodyPr wrap="square">
                <a:spAutoFit/>
              </a:bodyPr>
              <a:lstStyle/>
              <a:p>
                <a:pPr lvl="0" algn="just">
                  <a:lnSpc>
                    <a:spcPct val="150000"/>
                  </a:lnSpc>
                </a:pPr>
                <a:r>
                  <a:rPr lang="vi-VN" sz="4400" b="1" smtClean="0">
                    <a:solidFill>
                      <a:prstClr val="black"/>
                    </a:solidFill>
                    <a:cs typeface="Arial" panose="020B0604020202020204" pitchFamily="34" charset="0"/>
                  </a:rPr>
                  <a:t>Cho hàm số </a:t>
                </a:r>
                <a14:m>
                  <m:oMath xmlns:m="http://schemas.openxmlformats.org/officeDocument/2006/math">
                    <m:r>
                      <a:rPr lang="vi-VN" sz="4400" b="1" i="1" smtClean="0">
                        <a:solidFill>
                          <a:prstClr val="black"/>
                        </a:solidFill>
                        <a:latin typeface="Cambria Math" panose="02040503050406030204" pitchFamily="18" charset="0"/>
                        <a:cs typeface="Arial" panose="020B0604020202020204" pitchFamily="34" charset="0"/>
                      </a:rPr>
                      <m:t>𝒇</m:t>
                    </m:r>
                    <m:r>
                      <a:rPr lang="vi-VN" sz="4400" b="1" i="1" smtClean="0">
                        <a:solidFill>
                          <a:prstClr val="black"/>
                        </a:solidFill>
                        <a:latin typeface="Cambria Math" panose="02040503050406030204" pitchFamily="18" charset="0"/>
                        <a:cs typeface="Arial" panose="020B0604020202020204" pitchFamily="34" charset="0"/>
                      </a:rPr>
                      <m:t>(</m:t>
                    </m:r>
                    <m:r>
                      <a:rPr lang="vi-VN" sz="4400" b="1" i="1" smtClean="0">
                        <a:solidFill>
                          <a:prstClr val="black"/>
                        </a:solidFill>
                        <a:latin typeface="Cambria Math" panose="02040503050406030204" pitchFamily="18" charset="0"/>
                        <a:cs typeface="Arial" panose="020B0604020202020204" pitchFamily="34" charset="0"/>
                      </a:rPr>
                      <m:t>𝒙</m:t>
                    </m:r>
                    <m:r>
                      <a:rPr lang="vi-VN" sz="4400" b="1" i="1" smtClean="0">
                        <a:solidFill>
                          <a:prstClr val="black"/>
                        </a:solidFill>
                        <a:latin typeface="Cambria Math" panose="02040503050406030204" pitchFamily="18" charset="0"/>
                        <a:cs typeface="Arial" panose="020B0604020202020204" pitchFamily="34" charset="0"/>
                      </a:rPr>
                      <m:t>)=</m:t>
                    </m:r>
                    <m:sSup>
                      <m:sSupPr>
                        <m:ctrlPr>
                          <a:rPr lang="vi-VN" sz="4400" b="1" i="1" smtClean="0">
                            <a:solidFill>
                              <a:prstClr val="black"/>
                            </a:solidFill>
                            <a:latin typeface="Cambria Math" panose="02040503050406030204" pitchFamily="18" charset="0"/>
                            <a:cs typeface="Arial" panose="020B0604020202020204" pitchFamily="34" charset="0"/>
                          </a:rPr>
                        </m:ctrlPr>
                      </m:sSupPr>
                      <m:e>
                        <m:r>
                          <a:rPr lang="en-US" sz="4400" b="1" i="1" smtClean="0">
                            <a:solidFill>
                              <a:prstClr val="black"/>
                            </a:solidFill>
                            <a:latin typeface="Cambria Math" panose="02040503050406030204" pitchFamily="18" charset="0"/>
                            <a:cs typeface="Arial" panose="020B0604020202020204" pitchFamily="34" charset="0"/>
                          </a:rPr>
                          <m:t>𝒙</m:t>
                        </m:r>
                      </m:e>
                      <m:sup>
                        <m:r>
                          <a:rPr lang="en-US" sz="4400" b="1" i="1" smtClean="0">
                            <a:solidFill>
                              <a:prstClr val="black"/>
                            </a:solidFill>
                            <a:latin typeface="Cambria Math" panose="02040503050406030204" pitchFamily="18" charset="0"/>
                            <a:cs typeface="Arial" panose="020B0604020202020204" pitchFamily="34" charset="0"/>
                          </a:rPr>
                          <m:t>𝟐</m:t>
                        </m:r>
                      </m:sup>
                    </m:sSup>
                    <m:sSup>
                      <m:sSupPr>
                        <m:ctrlPr>
                          <a:rPr lang="vi-VN" sz="4400" b="1" i="1" smtClean="0">
                            <a:solidFill>
                              <a:prstClr val="black"/>
                            </a:solidFill>
                            <a:latin typeface="Cambria Math" panose="02040503050406030204" pitchFamily="18" charset="0"/>
                            <a:cs typeface="Arial" panose="020B0604020202020204" pitchFamily="34" charset="0"/>
                          </a:rPr>
                        </m:ctrlPr>
                      </m:sSupPr>
                      <m:e>
                        <m:r>
                          <a:rPr lang="en-US" sz="4400" b="1" i="1" smtClean="0">
                            <a:solidFill>
                              <a:prstClr val="black"/>
                            </a:solidFill>
                            <a:latin typeface="Cambria Math" panose="02040503050406030204" pitchFamily="18" charset="0"/>
                            <a:cs typeface="Arial" panose="020B0604020202020204" pitchFamily="34" charset="0"/>
                          </a:rPr>
                          <m:t>𝒆</m:t>
                        </m:r>
                      </m:e>
                      <m:sup>
                        <m:r>
                          <a:rPr lang="en-US" sz="4400" b="1" i="1" smtClean="0">
                            <a:solidFill>
                              <a:prstClr val="black"/>
                            </a:solidFill>
                            <a:latin typeface="Cambria Math" panose="02040503050406030204" pitchFamily="18" charset="0"/>
                            <a:cs typeface="Arial" panose="020B0604020202020204" pitchFamily="34" charset="0"/>
                          </a:rPr>
                          <m:t>−</m:t>
                        </m:r>
                        <m:r>
                          <a:rPr lang="en-US" sz="4400" b="1" i="1" smtClean="0">
                            <a:solidFill>
                              <a:prstClr val="black"/>
                            </a:solidFill>
                            <a:latin typeface="Cambria Math" panose="02040503050406030204" pitchFamily="18" charset="0"/>
                            <a:cs typeface="Arial" panose="020B0604020202020204" pitchFamily="34" charset="0"/>
                          </a:rPr>
                          <m:t>𝟐</m:t>
                        </m:r>
                        <m:r>
                          <a:rPr lang="en-US" sz="4400" b="1" i="1" smtClean="0">
                            <a:solidFill>
                              <a:prstClr val="black"/>
                            </a:solidFill>
                            <a:latin typeface="Cambria Math" panose="02040503050406030204" pitchFamily="18" charset="0"/>
                            <a:cs typeface="Arial" panose="020B0604020202020204" pitchFamily="34" charset="0"/>
                          </a:rPr>
                          <m:t>𝒙</m:t>
                        </m:r>
                      </m:sup>
                    </m:sSup>
                  </m:oMath>
                </a14:m>
                <a:r>
                  <a:rPr lang="vi-VN" sz="4400" b="1" smtClean="0">
                    <a:solidFill>
                      <a:prstClr val="black"/>
                    </a:solidFill>
                    <a:cs typeface="Arial" panose="020B0604020202020204" pitchFamily="34" charset="0"/>
                  </a:rPr>
                  <a:t>. </a:t>
                </a:r>
                <a:r>
                  <a:rPr lang="vi-VN" sz="4400" b="1">
                    <a:solidFill>
                      <a:prstClr val="black"/>
                    </a:solidFill>
                    <a:cs typeface="Arial" panose="020B0604020202020204" pitchFamily="34" charset="0"/>
                  </a:rPr>
                  <a:t>Tập nghiệm của phương trình </a:t>
                </a:r>
                <a14:m>
                  <m:oMath xmlns:m="http://schemas.openxmlformats.org/officeDocument/2006/math">
                    <m:r>
                      <a:rPr lang="vi-VN" sz="4400" b="1" i="1" smtClean="0">
                        <a:solidFill>
                          <a:prstClr val="black"/>
                        </a:solidFill>
                        <a:latin typeface="Cambria Math" panose="02040503050406030204" pitchFamily="18" charset="0"/>
                        <a:cs typeface="Arial" panose="020B0604020202020204" pitchFamily="34" charset="0"/>
                      </a:rPr>
                      <m:t>𝒇</m:t>
                    </m:r>
                    <m:r>
                      <a:rPr lang="vi-VN" sz="4400" b="1" i="1" smtClean="0">
                        <a:solidFill>
                          <a:prstClr val="black"/>
                        </a:solidFill>
                        <a:latin typeface="Cambria Math" panose="02040503050406030204" pitchFamily="18" charset="0"/>
                        <a:cs typeface="Arial" panose="020B0604020202020204" pitchFamily="34" charset="0"/>
                      </a:rPr>
                      <m:t>′(</m:t>
                    </m:r>
                    <m:r>
                      <a:rPr lang="vi-VN" sz="4400" b="1" i="1" smtClean="0">
                        <a:solidFill>
                          <a:prstClr val="black"/>
                        </a:solidFill>
                        <a:latin typeface="Cambria Math" panose="02040503050406030204" pitchFamily="18" charset="0"/>
                        <a:cs typeface="Arial" panose="020B0604020202020204" pitchFamily="34" charset="0"/>
                      </a:rPr>
                      <m:t>𝒙</m:t>
                    </m:r>
                    <m:r>
                      <a:rPr lang="vi-VN" sz="4400" b="1" i="1" smtClean="0">
                        <a:solidFill>
                          <a:prstClr val="black"/>
                        </a:solidFill>
                        <a:latin typeface="Cambria Math" panose="02040503050406030204" pitchFamily="18" charset="0"/>
                        <a:cs typeface="Arial" panose="020B0604020202020204" pitchFamily="34" charset="0"/>
                      </a:rPr>
                      <m:t>) = </m:t>
                    </m:r>
                    <m:r>
                      <a:rPr lang="vi-VN" sz="4400" b="1" i="1" smtClean="0">
                        <a:solidFill>
                          <a:prstClr val="black"/>
                        </a:solidFill>
                        <a:latin typeface="Cambria Math" panose="02040503050406030204" pitchFamily="18" charset="0"/>
                        <a:cs typeface="Arial" panose="020B0604020202020204" pitchFamily="34" charset="0"/>
                      </a:rPr>
                      <m:t>𝟎</m:t>
                    </m:r>
                    <m:r>
                      <a:rPr lang="vi-VN" sz="4400" b="1" i="1" smtClean="0">
                        <a:solidFill>
                          <a:prstClr val="black"/>
                        </a:solidFill>
                        <a:latin typeface="Cambria Math" panose="02040503050406030204" pitchFamily="18" charset="0"/>
                        <a:cs typeface="Arial" panose="020B0604020202020204" pitchFamily="34" charset="0"/>
                      </a:rPr>
                      <m:t> </m:t>
                    </m:r>
                  </m:oMath>
                </a14:m>
                <a:r>
                  <a:rPr lang="vi-VN" sz="4400" b="1">
                    <a:solidFill>
                      <a:prstClr val="black"/>
                    </a:solidFill>
                    <a:cs typeface="Arial" panose="020B0604020202020204" pitchFamily="34" charset="0"/>
                  </a:rPr>
                  <a:t>là</a:t>
                </a:r>
                <a:endParaRPr kumimoji="0" lang="vi-VN"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4825181" y="679043"/>
                <a:ext cx="11173498" cy="2085123"/>
              </a:xfrm>
              <a:prstGeom prst="rect">
                <a:avLst/>
              </a:prstGeom>
              <a:blipFill>
                <a:blip r:embed="rId4"/>
                <a:stretch>
                  <a:fillRect l="-2238" r="-2238" b="-9649"/>
                </a:stretch>
              </a:blipFill>
            </p:spPr>
            <p:txBody>
              <a:bodyPr/>
              <a:lstStyle/>
              <a:p>
                <a:r>
                  <a:rPr lang="en-US">
                    <a:noFill/>
                  </a:rPr>
                  <a:t> </a:t>
                </a:r>
              </a:p>
            </p:txBody>
          </p:sp>
        </mc:Fallback>
      </mc:AlternateContent>
      <p:grpSp>
        <p:nvGrpSpPr>
          <p:cNvPr id="44" name="Group 43"/>
          <p:cNvGrpSpPr/>
          <p:nvPr/>
        </p:nvGrpSpPr>
        <p:grpSpPr>
          <a:xfrm>
            <a:off x="490010" y="3830013"/>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387274" y="4266973"/>
              <a:ext cx="1282851" cy="12828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3"/>
            <p:cNvSpPr txBox="1"/>
            <p:nvPr/>
          </p:nvSpPr>
          <p:spPr>
            <a:xfrm>
              <a:off x="658687"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2960520" y="4266973"/>
                  <a:ext cx="3523851" cy="1084912"/>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300" i="1">
                            <a:solidFill>
                              <a:prstClr val="white"/>
                            </a:solidFill>
                            <a:latin typeface="Cambria Math" panose="02040503050406030204" pitchFamily="18" charset="0"/>
                            <a:cs typeface="Arial" panose="020B0604020202020204" pitchFamily="34" charset="0"/>
                          </a:rPr>
                          <m:t>{0; 1}</m:t>
                        </m:r>
                      </m:oMath>
                    </m:oMathPara>
                  </a14:m>
                  <a:endPar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2960520" y="4266973"/>
                  <a:ext cx="3523851" cy="1084912"/>
                </a:xfrm>
                <a:prstGeom prst="rect">
                  <a:avLst/>
                </a:prstGeom>
                <a:blipFill>
                  <a:blip r:embed="rId5"/>
                  <a:stretch>
                    <a:fillRect/>
                  </a:stretch>
                </a:blipFill>
              </p:spPr>
              <p:txBody>
                <a:bodyPr/>
                <a:lstStyle/>
                <a:p>
                  <a:r>
                    <a:rPr lang="en-US">
                      <a:noFill/>
                    </a:rPr>
                    <a:t> </a:t>
                  </a:r>
                </a:p>
              </p:txBody>
            </p:sp>
          </mc:Fallback>
        </mc:AlternateContent>
      </p:grpSp>
      <p:grpSp>
        <p:nvGrpSpPr>
          <p:cNvPr id="45" name="Group 44"/>
          <p:cNvGrpSpPr/>
          <p:nvPr/>
        </p:nvGrpSpPr>
        <p:grpSpPr>
          <a:xfrm>
            <a:off x="9136286" y="3685352"/>
            <a:ext cx="8194832" cy="3230759"/>
            <a:chOff x="9033550" y="3413410"/>
            <a:chExt cx="8194832" cy="3230759"/>
          </a:xfrm>
        </p:grpSpPr>
        <p:grpSp>
          <p:nvGrpSpPr>
            <p:cNvPr id="11" name="Group 11"/>
            <p:cNvGrpSpPr/>
            <p:nvPr/>
          </p:nvGrpSpPr>
          <p:grpSpPr>
            <a:xfrm>
              <a:off x="9644058" y="3413410"/>
              <a:ext cx="7584324" cy="3230759"/>
              <a:chOff x="-8143" y="-38100"/>
              <a:chExt cx="1997518" cy="850900"/>
            </a:xfrm>
          </p:grpSpPr>
          <p:sp>
            <p:nvSpPr>
              <p:cNvPr id="12" name="Freeform 12"/>
              <p:cNvSpPr/>
              <p:nvPr/>
            </p:nvSpPr>
            <p:spPr>
              <a:xfrm>
                <a:off x="-8143" y="-16191"/>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8"/>
            <p:cNvGrpSpPr/>
            <p:nvPr/>
          </p:nvGrpSpPr>
          <p:grpSpPr>
            <a:xfrm>
              <a:off x="9033550" y="4266973"/>
              <a:ext cx="1282851" cy="1282851"/>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1"/>
            <p:cNvSpPr txBox="1"/>
            <p:nvPr/>
          </p:nvSpPr>
          <p:spPr>
            <a:xfrm>
              <a:off x="9304963"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1" name="Rectangle 40"/>
                <p:cNvSpPr/>
                <p:nvPr/>
              </p:nvSpPr>
              <p:spPr>
                <a:xfrm>
                  <a:off x="11312092" y="4238746"/>
                  <a:ext cx="4271615" cy="1084912"/>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300" i="1">
                            <a:solidFill>
                              <a:prstClr val="white"/>
                            </a:solidFill>
                            <a:latin typeface="Cambria Math" panose="02040503050406030204" pitchFamily="18" charset="0"/>
                            <a:cs typeface="Arial" panose="020B0604020202020204" pitchFamily="34" charset="0"/>
                          </a:rPr>
                          <m:t>{–1; 0}</m:t>
                        </m:r>
                      </m:oMath>
                    </m:oMathPara>
                  </a14:m>
                  <a:endPar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11312092" y="4238746"/>
                  <a:ext cx="4271615" cy="1084912"/>
                </a:xfrm>
                <a:prstGeom prst="rect">
                  <a:avLst/>
                </a:prstGeom>
                <a:blipFill>
                  <a:blip r:embed="rId6"/>
                  <a:stretch>
                    <a:fillRect/>
                  </a:stretch>
                </a:blipFill>
              </p:spPr>
              <p:txBody>
                <a:bodyPr/>
                <a:lstStyle/>
                <a:p>
                  <a:r>
                    <a:rPr lang="en-US">
                      <a:noFill/>
                    </a:rPr>
                    <a:t> </a:t>
                  </a:r>
                </a:p>
              </p:txBody>
            </p:sp>
          </mc:Fallback>
        </mc:AlternateContent>
      </p:grpSp>
      <p:grpSp>
        <p:nvGrpSpPr>
          <p:cNvPr id="46" name="Group 45"/>
          <p:cNvGrpSpPr/>
          <p:nvPr/>
        </p:nvGrpSpPr>
        <p:grpSpPr>
          <a:xfrm>
            <a:off x="490010" y="6789541"/>
            <a:ext cx="8225750" cy="3230759"/>
            <a:chOff x="387274" y="6412984"/>
            <a:chExt cx="8225750" cy="3230759"/>
          </a:xfrm>
        </p:grpSpPr>
        <p:grpSp>
          <p:nvGrpSpPr>
            <p:cNvPr id="2" name="Group 2"/>
            <p:cNvGrpSpPr/>
            <p:nvPr/>
          </p:nvGrpSpPr>
          <p:grpSpPr>
            <a:xfrm>
              <a:off x="1028700" y="6412984"/>
              <a:ext cx="7584324" cy="3230759"/>
              <a:chOff x="0" y="-38100"/>
              <a:chExt cx="1997518" cy="850900"/>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4"/>
            <p:cNvGrpSpPr/>
            <p:nvPr/>
          </p:nvGrpSpPr>
          <p:grpSpPr>
            <a:xfrm>
              <a:off x="387274" y="7266547"/>
              <a:ext cx="1282851" cy="1282851"/>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658687" y="7479348"/>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3292214" y="7236804"/>
                  <a:ext cx="2860462" cy="1084912"/>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300" i="1">
                            <a:solidFill>
                              <a:prstClr val="white"/>
                            </a:solidFill>
                            <a:latin typeface="Cambria Math" panose="02040503050406030204" pitchFamily="18" charset="0"/>
                            <a:cs typeface="Arial" panose="020B0604020202020204" pitchFamily="34" charset="0"/>
                          </a:rPr>
                          <m:t>{0}</m:t>
                        </m:r>
                      </m:oMath>
                    </m:oMathPara>
                  </a14:m>
                  <a:endPar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292214" y="7236804"/>
                  <a:ext cx="2860462" cy="1084912"/>
                </a:xfrm>
                <a:prstGeom prst="rect">
                  <a:avLst/>
                </a:prstGeom>
                <a:blipFill>
                  <a:blip r:embed="rId7"/>
                  <a:stretch>
                    <a:fillRect/>
                  </a:stretch>
                </a:blipFill>
              </p:spPr>
              <p:txBody>
                <a:bodyPr/>
                <a:lstStyle/>
                <a:p>
                  <a:r>
                    <a:rPr lang="en-US">
                      <a:noFill/>
                    </a:rPr>
                    <a:t> </a:t>
                  </a:r>
                </a:p>
              </p:txBody>
            </p:sp>
          </mc:Fallback>
        </mc:AlternateContent>
      </p:grpSp>
      <p:grpSp>
        <p:nvGrpSpPr>
          <p:cNvPr id="47" name="Group 46"/>
          <p:cNvGrpSpPr/>
          <p:nvPr/>
        </p:nvGrpSpPr>
        <p:grpSpPr>
          <a:xfrm>
            <a:off x="9136286" y="6934202"/>
            <a:ext cx="8225750" cy="2700655"/>
            <a:chOff x="9033550" y="6557645"/>
            <a:chExt cx="8225750" cy="2700655"/>
          </a:xfrm>
        </p:grpSpPr>
        <p:grpSp>
          <p:nvGrpSpPr>
            <p:cNvPr id="5" name="Group 5"/>
            <p:cNvGrpSpPr/>
            <p:nvPr/>
          </p:nvGrpSpPr>
          <p:grpSpPr>
            <a:xfrm>
              <a:off x="9674976" y="6557645"/>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9033550" y="7299884"/>
              <a:ext cx="1282851" cy="1282851"/>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3" name="Rectangle 42"/>
                <p:cNvSpPr/>
                <p:nvPr/>
              </p:nvSpPr>
              <p:spPr>
                <a:xfrm>
                  <a:off x="11410179" y="7324975"/>
                  <a:ext cx="4113918" cy="1084912"/>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300" i="1" smtClean="0">
                            <a:solidFill>
                              <a:prstClr val="white"/>
                            </a:solidFill>
                            <a:latin typeface="Cambria Math" panose="02040503050406030204" pitchFamily="18" charset="0"/>
                            <a:cs typeface="Arial" panose="020B0604020202020204" pitchFamily="34" charset="0"/>
                          </a:rPr>
                          <m:t>{</m:t>
                        </m:r>
                        <m:r>
                          <a:rPr lang="en-US" sz="4300" b="0" i="1" smtClean="0">
                            <a:solidFill>
                              <a:prstClr val="white"/>
                            </a:solidFill>
                            <a:latin typeface="Cambria Math" panose="02040503050406030204" pitchFamily="18" charset="0"/>
                            <a:cs typeface="Arial" panose="020B0604020202020204" pitchFamily="34" charset="0"/>
                          </a:rPr>
                          <m:t>1</m:t>
                        </m:r>
                        <m:r>
                          <a:rPr lang="en-US" sz="4300" i="1">
                            <a:solidFill>
                              <a:prstClr val="white"/>
                            </a:solidFill>
                            <a:latin typeface="Cambria Math" panose="02040503050406030204" pitchFamily="18" charset="0"/>
                            <a:cs typeface="Arial" panose="020B0604020202020204" pitchFamily="34" charset="0"/>
                          </a:rPr>
                          <m:t>}</m:t>
                        </m:r>
                      </m:oMath>
                    </m:oMathPara>
                  </a14:m>
                  <a:endPar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1410179" y="7324975"/>
                  <a:ext cx="4113918" cy="1084912"/>
                </a:xfrm>
                <a:prstGeom prst="rect">
                  <a:avLst/>
                </a:prstGeom>
                <a:blipFill>
                  <a:blip r:embed="rId8"/>
                  <a:stretch>
                    <a:fillRect/>
                  </a:stretch>
                </a:blipFill>
              </p:spPr>
              <p:txBody>
                <a:bodyPr/>
                <a:lstStyle/>
                <a:p>
                  <a:r>
                    <a:rPr lang="en-US">
                      <a:noFill/>
                    </a:rPr>
                    <a:t> </a:t>
                  </a:r>
                </a:p>
              </p:txBody>
            </p:sp>
          </mc:Fallback>
        </mc:AlternateContent>
      </p:grpSp>
      <p:pic>
        <p:nvPicPr>
          <p:cNvPr id="48" name="Picture 47"/>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6680793" y="4097336"/>
            <a:ext cx="2086818" cy="2105876"/>
          </a:xfrm>
          <a:prstGeom prst="rect">
            <a:avLst/>
          </a:prstGeom>
          <a:effectLst>
            <a:outerShdw blurRad="50800" dist="38100" dir="13500000" algn="br" rotWithShape="0">
              <a:prstClr val="black">
                <a:alpha val="40000"/>
              </a:prstClr>
            </a:outerShdw>
          </a:effectLst>
        </p:spPr>
      </p:pic>
      <p:sp>
        <p:nvSpPr>
          <p:cNvPr id="49" name="TextBox 38"/>
          <p:cNvSpPr txBox="1"/>
          <p:nvPr/>
        </p:nvSpPr>
        <p:spPr>
          <a:xfrm rot="20550000">
            <a:off x="1076137" y="1391282"/>
            <a:ext cx="3196696" cy="896143"/>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9.22</a:t>
            </a:r>
            <a:endParaRPr kumimoji="0" lang="en-US" sz="5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5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anim calcmode="lin" valueType="num">
                                      <p:cBhvr>
                                        <p:cTn id="36" dur="500" fill="hold"/>
                                        <p:tgtEl>
                                          <p:spTgt spid="46"/>
                                        </p:tgtEl>
                                        <p:attrNameLst>
                                          <p:attrName>ppt_x</p:attrName>
                                        </p:attrNameLst>
                                      </p:cBhvr>
                                      <p:tavLst>
                                        <p:tav tm="0">
                                          <p:val>
                                            <p:strVal val="#ppt_x"/>
                                          </p:val>
                                        </p:tav>
                                        <p:tav tm="100000">
                                          <p:val>
                                            <p:strVal val="#ppt_x"/>
                                          </p:val>
                                        </p:tav>
                                      </p:tavLst>
                                    </p:anim>
                                    <p:anim calcmode="lin" valueType="num">
                                      <p:cBhvr>
                                        <p:cTn id="37" dur="5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Rectangle 38"/>
              <p:cNvSpPr/>
              <p:nvPr/>
            </p:nvSpPr>
            <p:spPr>
              <a:xfrm>
                <a:off x="3657600" y="419100"/>
                <a:ext cx="14048279" cy="4036618"/>
              </a:xfrm>
              <a:prstGeom prst="rect">
                <a:avLst/>
              </a:prstGeom>
            </p:spPr>
            <p:txBody>
              <a:bodyPr wrap="square">
                <a:spAutoFit/>
              </a:bodyPr>
              <a:lstStyle/>
              <a:p>
                <a:pPr lvl="0" algn="just">
                  <a:lnSpc>
                    <a:spcPct val="150000"/>
                  </a:lnSpc>
                </a:pPr>
                <a:r>
                  <a:rPr lang="vi-VN" sz="3800" b="1" smtClean="0">
                    <a:solidFill>
                      <a:prstClr val="white"/>
                    </a:solidFill>
                    <a:cs typeface="Arial" panose="020B0604020202020204" pitchFamily="34" charset="0"/>
                  </a:rPr>
                  <a:t>Chuyển động của một vật có phương trình </a:t>
                </a:r>
                <a14:m>
                  <m:oMath xmlns:m="http://schemas.openxmlformats.org/officeDocument/2006/math">
                    <m:r>
                      <a:rPr lang="vi-VN" sz="3800" b="1" i="1" smtClean="0">
                        <a:solidFill>
                          <a:prstClr val="white"/>
                        </a:solidFill>
                        <a:latin typeface="Cambria Math" panose="02040503050406030204" pitchFamily="18" charset="0"/>
                        <a:cs typeface="Arial" panose="020B0604020202020204" pitchFamily="34" charset="0"/>
                      </a:rPr>
                      <m:t>𝒔</m:t>
                    </m:r>
                    <m:r>
                      <a:rPr lang="vi-VN" sz="3800" b="1" i="1" smtClean="0">
                        <a:solidFill>
                          <a:prstClr val="white"/>
                        </a:solidFill>
                        <a:latin typeface="Cambria Math" panose="02040503050406030204" pitchFamily="18" charset="0"/>
                        <a:cs typeface="Arial" panose="020B0604020202020204" pitchFamily="34" charset="0"/>
                      </a:rPr>
                      <m:t>(</m:t>
                    </m:r>
                    <m:r>
                      <a:rPr lang="vi-VN" sz="3800" b="1" i="1" smtClean="0">
                        <a:solidFill>
                          <a:prstClr val="white"/>
                        </a:solidFill>
                        <a:latin typeface="Cambria Math" panose="02040503050406030204" pitchFamily="18" charset="0"/>
                        <a:cs typeface="Arial" panose="020B0604020202020204" pitchFamily="34" charset="0"/>
                      </a:rPr>
                      <m:t>𝒕</m:t>
                    </m:r>
                    <m:r>
                      <a:rPr lang="vi-VN" sz="3800" b="1" i="1" smtClean="0">
                        <a:solidFill>
                          <a:prstClr val="white"/>
                        </a:solidFill>
                        <a:latin typeface="Cambria Math" panose="02040503050406030204" pitchFamily="18" charset="0"/>
                        <a:cs typeface="Arial" panose="020B0604020202020204" pitchFamily="34" charset="0"/>
                      </a:rPr>
                      <m:t>) = </m:t>
                    </m:r>
                    <m:r>
                      <m:rPr>
                        <m:sty m:val="p"/>
                      </m:rPr>
                      <a:rPr lang="vi-VN" sz="3800" b="1" i="1" smtClean="0">
                        <a:solidFill>
                          <a:prstClr val="white"/>
                        </a:solidFill>
                        <a:latin typeface="Cambria Math" panose="02040503050406030204" pitchFamily="18" charset="0"/>
                        <a:cs typeface="Arial" panose="020B0604020202020204" pitchFamily="34" charset="0"/>
                      </a:rPr>
                      <m:t>sin</m:t>
                    </m:r>
                    <m:d>
                      <m:dPr>
                        <m:ctrlPr>
                          <a:rPr lang="vi-VN" sz="3800" b="1" i="1" smtClean="0">
                            <a:solidFill>
                              <a:prstClr val="white"/>
                            </a:solidFill>
                            <a:latin typeface="Cambria Math" panose="02040503050406030204" pitchFamily="18" charset="0"/>
                            <a:cs typeface="Arial" panose="020B0604020202020204" pitchFamily="34" charset="0"/>
                          </a:rPr>
                        </m:ctrlPr>
                      </m:dPr>
                      <m:e>
                        <m:r>
                          <a:rPr lang="en-US" sz="3800" b="1" i="1" smtClean="0">
                            <a:solidFill>
                              <a:prstClr val="white"/>
                            </a:solidFill>
                            <a:latin typeface="Cambria Math" panose="02040503050406030204" pitchFamily="18" charset="0"/>
                            <a:cs typeface="Arial" panose="020B0604020202020204" pitchFamily="34" charset="0"/>
                          </a:rPr>
                          <m:t>𝟎</m:t>
                        </m:r>
                        <m:r>
                          <a:rPr lang="en-US" sz="3800" b="1" i="1" smtClean="0">
                            <a:solidFill>
                              <a:prstClr val="white"/>
                            </a:solidFill>
                            <a:latin typeface="Cambria Math" panose="02040503050406030204" pitchFamily="18" charset="0"/>
                            <a:cs typeface="Arial" panose="020B0604020202020204" pitchFamily="34" charset="0"/>
                          </a:rPr>
                          <m:t>,</m:t>
                        </m:r>
                        <m:r>
                          <a:rPr lang="en-US" sz="3800" b="1" i="1" smtClean="0">
                            <a:solidFill>
                              <a:prstClr val="white"/>
                            </a:solidFill>
                            <a:latin typeface="Cambria Math" panose="02040503050406030204" pitchFamily="18" charset="0"/>
                            <a:cs typeface="Arial" panose="020B0604020202020204" pitchFamily="34" charset="0"/>
                          </a:rPr>
                          <m:t>𝟖</m:t>
                        </m:r>
                        <m:r>
                          <a:rPr lang="en-US" sz="3800" b="1"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𝝅</m:t>
                        </m:r>
                        <m:r>
                          <a:rPr lang="en-US" sz="3800" b="1"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𝒕</m:t>
                        </m:r>
                        <m:r>
                          <a:rPr lang="en-US" sz="3800" b="1"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f>
                          <m:fPr>
                            <m:ctrlPr>
                              <a:rPr lang="en-US" sz="3800" b="1"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ctrlPr>
                          </m:fPr>
                          <m:num>
                            <m:r>
                              <a:rPr lang="en-US" sz="3800" b="1" i="1">
                                <a:solidFill>
                                  <a:prstClr val="white"/>
                                </a:solidFill>
                                <a:latin typeface="Cambria Math" panose="02040503050406030204" pitchFamily="18" charset="0"/>
                                <a:ea typeface="Cambria Math" panose="02040503050406030204" pitchFamily="18" charset="0"/>
                                <a:cs typeface="Arial" panose="020B0604020202020204" pitchFamily="34" charset="0"/>
                              </a:rPr>
                              <m:t>𝝅</m:t>
                            </m:r>
                          </m:num>
                          <m:den>
                            <m:r>
                              <a:rPr lang="en-US" sz="3800" b="1"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𝟑</m:t>
                            </m:r>
                          </m:den>
                        </m:f>
                      </m:e>
                    </m:d>
                  </m:oMath>
                </a14:m>
                <a:r>
                  <a:rPr lang="el-GR" sz="3800" b="1" smtClean="0">
                    <a:solidFill>
                      <a:prstClr val="white"/>
                    </a:solidFill>
                    <a:latin typeface="Arial" panose="020B0604020202020204" pitchFamily="34" charset="0"/>
                    <a:cs typeface="Arial" panose="020B0604020202020204" pitchFamily="34" charset="0"/>
                  </a:rPr>
                  <a:t>, </a:t>
                </a:r>
                <a:r>
                  <a:rPr lang="vi-VN" sz="3800" b="1">
                    <a:solidFill>
                      <a:prstClr val="white"/>
                    </a:solidFill>
                    <a:cs typeface="Arial" panose="020B0604020202020204" pitchFamily="34" charset="0"/>
                  </a:rPr>
                  <a:t>ở đó </a:t>
                </a:r>
                <a14:m>
                  <m:oMath xmlns:m="http://schemas.openxmlformats.org/officeDocument/2006/math">
                    <m:r>
                      <a:rPr lang="vi-VN" sz="3800" b="1" i="1" smtClean="0">
                        <a:solidFill>
                          <a:prstClr val="white"/>
                        </a:solidFill>
                        <a:latin typeface="Cambria Math" panose="02040503050406030204" pitchFamily="18" charset="0"/>
                        <a:cs typeface="Arial" panose="020B0604020202020204" pitchFamily="34" charset="0"/>
                      </a:rPr>
                      <m:t>𝒔</m:t>
                    </m:r>
                    <m:r>
                      <a:rPr lang="vi-VN" sz="3800" b="1" i="1" smtClean="0">
                        <a:solidFill>
                          <a:prstClr val="white"/>
                        </a:solidFill>
                        <a:latin typeface="Cambria Math" panose="02040503050406030204" pitchFamily="18" charset="0"/>
                        <a:cs typeface="Arial" panose="020B0604020202020204" pitchFamily="34" charset="0"/>
                      </a:rPr>
                      <m:t> </m:t>
                    </m:r>
                  </m:oMath>
                </a14:m>
                <a:r>
                  <a:rPr lang="vi-VN" sz="3800" b="1">
                    <a:solidFill>
                      <a:prstClr val="white"/>
                    </a:solidFill>
                    <a:cs typeface="Arial" panose="020B0604020202020204" pitchFamily="34" charset="0"/>
                  </a:rPr>
                  <a:t>tính bằng centimét và thời gian </a:t>
                </a:r>
                <a14:m>
                  <m:oMath xmlns:m="http://schemas.openxmlformats.org/officeDocument/2006/math">
                    <m:r>
                      <a:rPr lang="vi-VN" sz="3800" b="1" i="1" smtClean="0">
                        <a:solidFill>
                          <a:prstClr val="white"/>
                        </a:solidFill>
                        <a:latin typeface="Cambria Math" panose="02040503050406030204" pitchFamily="18" charset="0"/>
                        <a:cs typeface="Arial" panose="020B0604020202020204" pitchFamily="34" charset="0"/>
                      </a:rPr>
                      <m:t>𝒕</m:t>
                    </m:r>
                    <m:r>
                      <a:rPr lang="vi-VN" sz="3800" b="1" i="1" smtClean="0">
                        <a:solidFill>
                          <a:prstClr val="white"/>
                        </a:solidFill>
                        <a:latin typeface="Cambria Math" panose="02040503050406030204" pitchFamily="18" charset="0"/>
                        <a:cs typeface="Arial" panose="020B0604020202020204" pitchFamily="34" charset="0"/>
                      </a:rPr>
                      <m:t> </m:t>
                    </m:r>
                  </m:oMath>
                </a14:m>
                <a:r>
                  <a:rPr lang="vi-VN" sz="3800" b="1">
                    <a:solidFill>
                      <a:prstClr val="white"/>
                    </a:solidFill>
                    <a:cs typeface="Arial" panose="020B0604020202020204" pitchFamily="34" charset="0"/>
                  </a:rPr>
                  <a:t>tính bằng giây. Tại các thời điểm vận tốc bằng 0, giá trị tuyệt đối của gia tốc của vật gần với giá trị nào sau đây nhất</a:t>
                </a:r>
                <a:r>
                  <a:rPr lang="vi-VN" sz="3800" b="1" smtClean="0">
                    <a:solidFill>
                      <a:prstClr val="white"/>
                    </a:solidFill>
                    <a:cs typeface="Arial" panose="020B0604020202020204" pitchFamily="34" charset="0"/>
                  </a:rPr>
                  <a:t>?</a:t>
                </a:r>
                <a:endParaRPr lang="vi-VN" sz="3800" b="1">
                  <a:solidFill>
                    <a:prstClr val="white"/>
                  </a:solidFill>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3657600" y="419100"/>
                <a:ext cx="14048279" cy="4036618"/>
              </a:xfrm>
              <a:prstGeom prst="rect">
                <a:avLst/>
              </a:prstGeom>
              <a:blipFill>
                <a:blip r:embed="rId2"/>
                <a:stretch>
                  <a:fillRect l="-1432" r="-1388" b="-2417"/>
                </a:stretch>
              </a:blipFill>
            </p:spPr>
            <p:txBody>
              <a:bodyPr/>
              <a:lstStyle/>
              <a:p>
                <a:r>
                  <a:rPr lang="en-US">
                    <a:noFill/>
                  </a:rPr>
                  <a:t> </a:t>
                </a:r>
              </a:p>
            </p:txBody>
          </p:sp>
        </mc:Fallback>
      </mc:AlternateContent>
      <p:grpSp>
        <p:nvGrpSpPr>
          <p:cNvPr id="44" name="Group 43"/>
          <p:cNvGrpSpPr/>
          <p:nvPr/>
        </p:nvGrpSpPr>
        <p:grpSpPr>
          <a:xfrm>
            <a:off x="3388754" y="5295900"/>
            <a:ext cx="5308715" cy="1592139"/>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387274" y="4266973"/>
              <a:ext cx="1282851" cy="128285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2" name="TextBox 32"/>
            <p:cNvSpPr txBox="1"/>
            <p:nvPr/>
          </p:nvSpPr>
          <p:spPr>
            <a:xfrm>
              <a:off x="607912" y="4204340"/>
              <a:ext cx="740026" cy="1370417"/>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1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1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1486613" y="3905923"/>
                  <a:ext cx="6693154" cy="176196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1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4,5 </m:t>
                        </m:r>
                        <m:r>
                          <a:rPr kumimoji="0" lang="en-US" sz="41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𝑐𝑚</m:t>
                        </m:r>
                        <m:r>
                          <a:rPr kumimoji="0" lang="en-US" sz="41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sSup>
                          <m:sSupPr>
                            <m:ctrlPr>
                              <a:rPr kumimoji="0" lang="en-US" sz="41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ctrlPr>
                          </m:sSupPr>
                          <m:e>
                            <m:r>
                              <a:rPr kumimoji="0" lang="en-US" sz="41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𝑠</m:t>
                            </m:r>
                          </m:e>
                          <m:sup>
                            <m:r>
                              <a:rPr kumimoji="0" lang="en-US" sz="41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p>
                        </m:sSup>
                      </m:oMath>
                    </m:oMathPara>
                  </a14:m>
                  <a:endParaRPr kumimoji="0" lang="en-US" sz="4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486613" y="3905923"/>
                  <a:ext cx="6693154" cy="1761966"/>
                </a:xfrm>
                <a:prstGeom prst="rect">
                  <a:avLst/>
                </a:prstGeom>
                <a:blipFill>
                  <a:blip r:embed="rId3"/>
                  <a:stretch>
                    <a:fillRect/>
                  </a:stretch>
                </a:blipFill>
              </p:spPr>
              <p:txBody>
                <a:bodyPr/>
                <a:lstStyle/>
                <a:p>
                  <a:r>
                    <a:rPr lang="en-US">
                      <a:noFill/>
                    </a:rPr>
                    <a:t> </a:t>
                  </a:r>
                </a:p>
              </p:txBody>
            </p:sp>
          </mc:Fallback>
        </mc:AlternateContent>
      </p:grpSp>
      <p:grpSp>
        <p:nvGrpSpPr>
          <p:cNvPr id="45" name="Group 44"/>
          <p:cNvGrpSpPr/>
          <p:nvPr/>
        </p:nvGrpSpPr>
        <p:grpSpPr>
          <a:xfrm>
            <a:off x="11859597" y="5278174"/>
            <a:ext cx="5308715" cy="1592139"/>
            <a:chOff x="9033550" y="3558071"/>
            <a:chExt cx="8225750" cy="2700655"/>
          </a:xfrm>
        </p:grpSpPr>
        <p:grpSp>
          <p:nvGrpSpPr>
            <p:cNvPr id="11" name="Group 11"/>
            <p:cNvGrpSpPr/>
            <p:nvPr/>
          </p:nvGrpSpPr>
          <p:grpSpPr>
            <a:xfrm>
              <a:off x="9674976" y="3558071"/>
              <a:ext cx="7584324" cy="2700655"/>
              <a:chOff x="0" y="0"/>
              <a:chExt cx="1997518" cy="711284"/>
            </a:xfrm>
          </p:grpSpPr>
          <p:sp>
            <p:nvSpPr>
              <p:cNvPr id="12" name="Freeform 12"/>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033550" y="4266973"/>
              <a:ext cx="1282851" cy="1282851"/>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4" name="TextBox 34"/>
            <p:cNvSpPr txBox="1"/>
            <p:nvPr/>
          </p:nvSpPr>
          <p:spPr>
            <a:xfrm>
              <a:off x="9304963" y="4255714"/>
              <a:ext cx="740026" cy="1370417"/>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1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1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1" name="Rectangle 40"/>
                <p:cNvSpPr/>
                <p:nvPr/>
              </p:nvSpPr>
              <p:spPr>
                <a:xfrm>
                  <a:off x="10274171" y="3922863"/>
                  <a:ext cx="6692310" cy="1761966"/>
                </a:xfrm>
                <a:prstGeom prst="rect">
                  <a:avLst/>
                </a:prstGeom>
              </p:spPr>
              <p:txBody>
                <a:bodyPr wrap="squar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1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5</m:t>
                        </m:r>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,5 </m:t>
                        </m:r>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𝑐𝑚</m:t>
                        </m:r>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ctrlPr>
                          </m:sSupPr>
                          <m:e>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𝑠</m:t>
                            </m:r>
                          </m:e>
                          <m:sup>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2</m:t>
                            </m:r>
                          </m:sup>
                        </m:sSup>
                      </m:oMath>
                    </m:oMathPara>
                  </a14:m>
                  <a:endParaRPr lang="en-US" sz="4100" dirty="0">
                    <a:solidFill>
                      <a:prstClr val="black"/>
                    </a:solidFill>
                    <a:latin typeface="Arial" panose="020B0604020202020204" pitchFamily="34"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10274171" y="3922863"/>
                  <a:ext cx="6692310" cy="1761966"/>
                </a:xfrm>
                <a:prstGeom prst="rect">
                  <a:avLst/>
                </a:prstGeom>
                <a:blipFill>
                  <a:blip r:embed="rId4"/>
                  <a:stretch>
                    <a:fillRect/>
                  </a:stretch>
                </a:blipFill>
              </p:spPr>
              <p:txBody>
                <a:bodyPr/>
                <a:lstStyle/>
                <a:p>
                  <a:r>
                    <a:rPr lang="en-US">
                      <a:noFill/>
                    </a:rPr>
                    <a:t> </a:t>
                  </a:r>
                </a:p>
              </p:txBody>
            </p:sp>
          </mc:Fallback>
        </mc:AlternateContent>
      </p:grpSp>
      <p:grpSp>
        <p:nvGrpSpPr>
          <p:cNvPr id="46" name="Group 45"/>
          <p:cNvGrpSpPr/>
          <p:nvPr/>
        </p:nvGrpSpPr>
        <p:grpSpPr>
          <a:xfrm>
            <a:off x="3311136" y="7740060"/>
            <a:ext cx="5308715" cy="1592139"/>
            <a:chOff x="387274" y="6557645"/>
            <a:chExt cx="8225750" cy="2700655"/>
          </a:xfrm>
        </p:grpSpPr>
        <p:grpSp>
          <p:nvGrpSpPr>
            <p:cNvPr id="2" name="Group 2"/>
            <p:cNvGrpSpPr/>
            <p:nvPr/>
          </p:nvGrpSpPr>
          <p:grpSpPr>
            <a:xfrm>
              <a:off x="1028700" y="6557645"/>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387274" y="7266547"/>
              <a:ext cx="1282851" cy="1282851"/>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3" name="TextBox 33"/>
            <p:cNvSpPr txBox="1"/>
            <p:nvPr/>
          </p:nvSpPr>
          <p:spPr>
            <a:xfrm>
              <a:off x="607912" y="7183121"/>
              <a:ext cx="740026" cy="1370417"/>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1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1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2925067" y="6921520"/>
                  <a:ext cx="3804490" cy="1761966"/>
                </a:xfrm>
                <a:prstGeom prst="rect">
                  <a:avLst/>
                </a:prstGeom>
              </p:spPr>
              <p:txBody>
                <a:bodyPr wrap="squar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1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6,3</m:t>
                        </m:r>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 </m:t>
                        </m:r>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𝑐𝑚</m:t>
                        </m:r>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ctrlPr>
                          </m:sSupPr>
                          <m:e>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𝑠</m:t>
                            </m:r>
                          </m:e>
                          <m:sup>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2</m:t>
                            </m:r>
                          </m:sup>
                        </m:sSup>
                      </m:oMath>
                    </m:oMathPara>
                  </a14:m>
                  <a:endParaRPr lang="en-US" sz="4100" dirty="0">
                    <a:solidFill>
                      <a:prstClr val="black"/>
                    </a:solidFill>
                    <a:latin typeface="Arial" panose="020B0604020202020204" pitchFamily="34"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2925067" y="6921520"/>
                  <a:ext cx="3804490" cy="1761966"/>
                </a:xfrm>
                <a:prstGeom prst="rect">
                  <a:avLst/>
                </a:prstGeom>
                <a:blipFill>
                  <a:blip r:embed="rId5"/>
                  <a:stretch>
                    <a:fillRect/>
                  </a:stretch>
                </a:blipFill>
              </p:spPr>
              <p:txBody>
                <a:bodyPr/>
                <a:lstStyle/>
                <a:p>
                  <a:r>
                    <a:rPr lang="en-US">
                      <a:noFill/>
                    </a:rPr>
                    <a:t> </a:t>
                  </a:r>
                </a:p>
              </p:txBody>
            </p:sp>
          </mc:Fallback>
        </mc:AlternateContent>
      </p:grpSp>
      <p:grpSp>
        <p:nvGrpSpPr>
          <p:cNvPr id="47" name="Group 46"/>
          <p:cNvGrpSpPr/>
          <p:nvPr/>
        </p:nvGrpSpPr>
        <p:grpSpPr>
          <a:xfrm>
            <a:off x="11957412" y="7740060"/>
            <a:ext cx="5308715" cy="1592139"/>
            <a:chOff x="9033550" y="6557645"/>
            <a:chExt cx="8225750" cy="2700655"/>
          </a:xfrm>
        </p:grpSpPr>
        <p:grpSp>
          <p:nvGrpSpPr>
            <p:cNvPr id="5" name="Group 5"/>
            <p:cNvGrpSpPr/>
            <p:nvPr/>
          </p:nvGrpSpPr>
          <p:grpSpPr>
            <a:xfrm>
              <a:off x="9674976" y="6557645"/>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9033550" y="7299884"/>
              <a:ext cx="1282851" cy="1282851"/>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5" name="TextBox 35"/>
            <p:cNvSpPr txBox="1"/>
            <p:nvPr/>
          </p:nvSpPr>
          <p:spPr>
            <a:xfrm>
              <a:off x="9304963" y="7261001"/>
              <a:ext cx="740026" cy="1370417"/>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1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1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3" name="Rectangle 42"/>
                <p:cNvSpPr/>
                <p:nvPr/>
              </p:nvSpPr>
              <p:spPr>
                <a:xfrm>
                  <a:off x="10313539" y="6987346"/>
                  <a:ext cx="6527918" cy="1761966"/>
                </a:xfrm>
                <a:prstGeom prst="rect">
                  <a:avLst/>
                </a:prstGeom>
              </p:spPr>
              <p:txBody>
                <a:bodyPr wrap="squar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100" b="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7,1</m:t>
                        </m:r>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 </m:t>
                        </m:r>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𝑐𝑚</m:t>
                        </m:r>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ctrlPr>
                          </m:sSupPr>
                          <m:e>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𝑠</m:t>
                            </m:r>
                          </m:e>
                          <m:sup>
                            <m:r>
                              <a:rPr lang="en-US" sz="4100" i="1">
                                <a:solidFill>
                                  <a:prstClr val="black"/>
                                </a:solidFill>
                                <a:latin typeface="Cambria Math" panose="02040503050406030204" pitchFamily="18" charset="0"/>
                                <a:ea typeface="Cambria Math" panose="02040503050406030204" pitchFamily="18" charset="0"/>
                                <a:cs typeface="Arial" panose="020B0604020202020204" pitchFamily="34" charset="0"/>
                              </a:rPr>
                              <m:t>2</m:t>
                            </m:r>
                          </m:sup>
                        </m:sSup>
                      </m:oMath>
                    </m:oMathPara>
                  </a14:m>
                  <a:endParaRPr lang="en-US" sz="4100" dirty="0">
                    <a:solidFill>
                      <a:prstClr val="black"/>
                    </a:solidFill>
                    <a:latin typeface="Arial" panose="020B0604020202020204" pitchFamily="34"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0313539" y="6987346"/>
                  <a:ext cx="6527918" cy="1761966"/>
                </a:xfrm>
                <a:prstGeom prst="rect">
                  <a:avLst/>
                </a:prstGeom>
                <a:blipFill>
                  <a:blip r:embed="rId6"/>
                  <a:stretch>
                    <a:fillRect/>
                  </a:stretch>
                </a:blipFill>
              </p:spPr>
              <p:txBody>
                <a:bodyPr/>
                <a:lstStyle/>
                <a:p>
                  <a:r>
                    <a:rPr lang="en-US">
                      <a:noFill/>
                    </a:rPr>
                    <a:t> </a:t>
                  </a:r>
                </a:p>
              </p:txBody>
            </p:sp>
          </mc:Fallback>
        </mc:AlternateContent>
      </p:grpSp>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9228" y="7160151"/>
            <a:ext cx="2086818" cy="2105876"/>
          </a:xfrm>
          <a:prstGeom prst="rect">
            <a:avLst/>
          </a:prstGeom>
          <a:effectLst>
            <a:outerShdw blurRad="50800" dist="38100" dir="13500000" algn="br" rotWithShape="0">
              <a:prstClr val="black">
                <a:alpha val="40000"/>
              </a:prstClr>
            </a:outerShdw>
          </a:effectLst>
        </p:spPr>
      </p:pic>
      <p:sp>
        <p:nvSpPr>
          <p:cNvPr id="50" name="Freeform 37"/>
          <p:cNvSpPr/>
          <p:nvPr/>
        </p:nvSpPr>
        <p:spPr>
          <a:xfrm rot="20551586">
            <a:off x="733308" y="1126751"/>
            <a:ext cx="2251955" cy="2749614"/>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51" name="TextBox 38"/>
          <p:cNvSpPr txBox="1"/>
          <p:nvPr/>
        </p:nvSpPr>
        <p:spPr>
          <a:xfrm rot="20550000">
            <a:off x="400143" y="1821047"/>
            <a:ext cx="3196696" cy="896143"/>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9.23</a:t>
            </a:r>
            <a:endParaRPr kumimoji="0" lang="en-US" sz="5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620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anim calcmode="lin" valueType="num">
                                      <p:cBhvr>
                                        <p:cTn id="13" dur="500" fill="hold"/>
                                        <p:tgtEl>
                                          <p:spTgt spid="50"/>
                                        </p:tgtEl>
                                        <p:attrNameLst>
                                          <p:attrName>ppt_x</p:attrName>
                                        </p:attrNameLst>
                                      </p:cBhvr>
                                      <p:tavLst>
                                        <p:tav tm="0">
                                          <p:val>
                                            <p:strVal val="#ppt_x"/>
                                          </p:val>
                                        </p:tav>
                                        <p:tav tm="100000">
                                          <p:val>
                                            <p:strVal val="#ppt_x"/>
                                          </p:val>
                                        </p:tav>
                                      </p:tavLst>
                                    </p:anim>
                                    <p:anim calcmode="lin" valueType="num">
                                      <p:cBhvr>
                                        <p:cTn id="14" dur="5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anim calcmode="lin" valueType="num">
                                      <p:cBhvr>
                                        <p:cTn id="18" dur="500" fill="hold"/>
                                        <p:tgtEl>
                                          <p:spTgt spid="51"/>
                                        </p:tgtEl>
                                        <p:attrNameLst>
                                          <p:attrName>ppt_x</p:attrName>
                                        </p:attrNameLst>
                                      </p:cBhvr>
                                      <p:tavLst>
                                        <p:tav tm="0">
                                          <p:val>
                                            <p:strVal val="#ppt_x"/>
                                          </p:val>
                                        </p:tav>
                                        <p:tav tm="100000">
                                          <p:val>
                                            <p:strVal val="#ppt_x"/>
                                          </p:val>
                                        </p:tav>
                                      </p:tavLst>
                                    </p:anim>
                                    <p:anim calcmode="lin" valueType="num">
                                      <p:cBhvr>
                                        <p:cTn id="19" dur="500" fill="hold"/>
                                        <p:tgtEl>
                                          <p:spTgt spid="51"/>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anim calcmode="lin" valueType="num">
                                      <p:cBhvr>
                                        <p:cTn id="36" dur="500" fill="hold"/>
                                        <p:tgtEl>
                                          <p:spTgt spid="46"/>
                                        </p:tgtEl>
                                        <p:attrNameLst>
                                          <p:attrName>ppt_x</p:attrName>
                                        </p:attrNameLst>
                                      </p:cBhvr>
                                      <p:tavLst>
                                        <p:tav tm="0">
                                          <p:val>
                                            <p:strVal val="#ppt_x"/>
                                          </p:val>
                                        </p:tav>
                                        <p:tav tm="100000">
                                          <p:val>
                                            <p:strVal val="#ppt_x"/>
                                          </p:val>
                                        </p:tav>
                                      </p:tavLst>
                                    </p:anim>
                                    <p:anim calcmode="lin" valueType="num">
                                      <p:cBhvr>
                                        <p:cTn id="37" dur="5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p:sp>
        <p:nvSpPr>
          <p:cNvPr id="37" name="Freeform 37"/>
          <p:cNvSpPr/>
          <p:nvPr/>
        </p:nvSpPr>
        <p:spPr>
          <a:xfrm rot="20551586">
            <a:off x="1248670" y="459055"/>
            <a:ext cx="2521464" cy="3066284"/>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mc:AlternateContent xmlns:mc="http://schemas.openxmlformats.org/markup-compatibility/2006" xmlns:a14="http://schemas.microsoft.com/office/drawing/2010/main">
        <mc:Choice Requires="a14">
          <p:sp>
            <p:nvSpPr>
              <p:cNvPr id="39" name="Rectangle 38"/>
              <p:cNvSpPr/>
              <p:nvPr/>
            </p:nvSpPr>
            <p:spPr>
              <a:xfrm>
                <a:off x="4646225" y="220754"/>
                <a:ext cx="12649916" cy="3162341"/>
              </a:xfrm>
              <a:prstGeom prst="rect">
                <a:avLst/>
              </a:prstGeom>
            </p:spPr>
            <p:txBody>
              <a:bodyPr wrap="square">
                <a:spAutoFit/>
              </a:bodyPr>
              <a:lstStyle/>
              <a:p>
                <a:pPr lvl="0" algn="just">
                  <a:lnSpc>
                    <a:spcPct val="150000"/>
                  </a:lnSpc>
                </a:pPr>
                <a:r>
                  <a:rPr lang="vi-VN" sz="4400" b="1" smtClean="0">
                    <a:solidFill>
                      <a:prstClr val="black"/>
                    </a:solidFill>
                    <a:cs typeface="Arial" panose="020B0604020202020204" pitchFamily="34" charset="0"/>
                  </a:rPr>
                  <a:t>Cho hàm số </a:t>
                </a:r>
                <a14:m>
                  <m:oMath xmlns:m="http://schemas.openxmlformats.org/officeDocument/2006/math">
                    <m:r>
                      <a:rPr lang="vi-VN" sz="4400" b="1" i="1" smtClean="0">
                        <a:solidFill>
                          <a:prstClr val="black"/>
                        </a:solidFill>
                        <a:latin typeface="Cambria Math" panose="02040503050406030204" pitchFamily="18" charset="0"/>
                        <a:cs typeface="Arial" panose="020B0604020202020204" pitchFamily="34" charset="0"/>
                      </a:rPr>
                      <m:t>𝒚</m:t>
                    </m:r>
                    <m:r>
                      <a:rPr lang="vi-VN" sz="4400" b="1" i="1" smtClean="0">
                        <a:solidFill>
                          <a:prstClr val="black"/>
                        </a:solidFill>
                        <a:latin typeface="Cambria Math" panose="02040503050406030204" pitchFamily="18" charset="0"/>
                        <a:cs typeface="Arial" panose="020B0604020202020204" pitchFamily="34" charset="0"/>
                      </a:rPr>
                      <m:t>=</m:t>
                    </m:r>
                    <m:sSup>
                      <m:sSupPr>
                        <m:ctrlPr>
                          <a:rPr lang="vi-VN" sz="4400" b="1" i="1" smtClean="0">
                            <a:solidFill>
                              <a:prstClr val="black"/>
                            </a:solidFill>
                            <a:latin typeface="Cambria Math" panose="02040503050406030204" pitchFamily="18" charset="0"/>
                            <a:cs typeface="Arial" panose="020B0604020202020204" pitchFamily="34" charset="0"/>
                          </a:rPr>
                        </m:ctrlPr>
                      </m:sSupPr>
                      <m:e>
                        <m:r>
                          <a:rPr lang="en-US" sz="4400" b="1" i="1" smtClean="0">
                            <a:solidFill>
                              <a:prstClr val="black"/>
                            </a:solidFill>
                            <a:latin typeface="Cambria Math" panose="02040503050406030204" pitchFamily="18" charset="0"/>
                            <a:cs typeface="Arial" panose="020B0604020202020204" pitchFamily="34" charset="0"/>
                          </a:rPr>
                          <m:t>𝒙</m:t>
                        </m:r>
                      </m:e>
                      <m:sup>
                        <m:r>
                          <a:rPr lang="en-US" sz="4400" b="1" i="1" smtClean="0">
                            <a:solidFill>
                              <a:prstClr val="black"/>
                            </a:solidFill>
                            <a:latin typeface="Cambria Math" panose="02040503050406030204" pitchFamily="18" charset="0"/>
                            <a:cs typeface="Arial" panose="020B0604020202020204" pitchFamily="34" charset="0"/>
                          </a:rPr>
                          <m:t>𝟑</m:t>
                        </m:r>
                      </m:sup>
                    </m:sSup>
                    <m:r>
                      <a:rPr lang="vi-VN" sz="4400" b="1" i="1" smtClean="0">
                        <a:solidFill>
                          <a:prstClr val="black"/>
                        </a:solidFill>
                        <a:latin typeface="Cambria Math" panose="02040503050406030204" pitchFamily="18" charset="0"/>
                        <a:cs typeface="Arial" panose="020B0604020202020204" pitchFamily="34" charset="0"/>
                      </a:rPr>
                      <m:t> – </m:t>
                    </m:r>
                    <m:r>
                      <a:rPr lang="vi-VN" sz="4400" b="1" i="1" smtClean="0">
                        <a:solidFill>
                          <a:prstClr val="black"/>
                        </a:solidFill>
                        <a:latin typeface="Cambria Math" panose="02040503050406030204" pitchFamily="18" charset="0"/>
                        <a:cs typeface="Arial" panose="020B0604020202020204" pitchFamily="34" charset="0"/>
                      </a:rPr>
                      <m:t>𝟑</m:t>
                    </m:r>
                    <m:sSup>
                      <m:sSupPr>
                        <m:ctrlPr>
                          <a:rPr lang="vi-VN" sz="4400" b="1" i="1">
                            <a:solidFill>
                              <a:prstClr val="black"/>
                            </a:solidFill>
                            <a:latin typeface="Cambria Math" panose="02040503050406030204" pitchFamily="18" charset="0"/>
                            <a:cs typeface="Arial" panose="020B0604020202020204" pitchFamily="34" charset="0"/>
                          </a:rPr>
                        </m:ctrlPr>
                      </m:sSupPr>
                      <m:e>
                        <m:r>
                          <a:rPr lang="en-US" sz="4400" b="1" i="1">
                            <a:solidFill>
                              <a:prstClr val="black"/>
                            </a:solidFill>
                            <a:latin typeface="Cambria Math" panose="02040503050406030204" pitchFamily="18" charset="0"/>
                            <a:cs typeface="Arial" panose="020B0604020202020204" pitchFamily="34" charset="0"/>
                          </a:rPr>
                          <m:t>𝒙</m:t>
                        </m:r>
                      </m:e>
                      <m:sup>
                        <m:r>
                          <a:rPr lang="en-US" sz="4400" b="1" i="1" smtClean="0">
                            <a:solidFill>
                              <a:prstClr val="black"/>
                            </a:solidFill>
                            <a:latin typeface="Cambria Math" panose="02040503050406030204" pitchFamily="18" charset="0"/>
                            <a:cs typeface="Arial" panose="020B0604020202020204" pitchFamily="34" charset="0"/>
                          </a:rPr>
                          <m:t>𝟐</m:t>
                        </m:r>
                      </m:sup>
                    </m:sSup>
                    <m:r>
                      <a:rPr lang="vi-VN" sz="4400" b="1" i="1" smtClean="0">
                        <a:solidFill>
                          <a:prstClr val="black"/>
                        </a:solidFill>
                        <a:latin typeface="Cambria Math" panose="02040503050406030204" pitchFamily="18" charset="0"/>
                        <a:cs typeface="Arial" panose="020B0604020202020204" pitchFamily="34" charset="0"/>
                      </a:rPr>
                      <m:t>+ </m:t>
                    </m:r>
                    <m:r>
                      <a:rPr lang="vi-VN" sz="4400" b="1" i="1" smtClean="0">
                        <a:solidFill>
                          <a:prstClr val="black"/>
                        </a:solidFill>
                        <a:latin typeface="Cambria Math" panose="02040503050406030204" pitchFamily="18" charset="0"/>
                        <a:cs typeface="Arial" panose="020B0604020202020204" pitchFamily="34" charset="0"/>
                      </a:rPr>
                      <m:t>𝟒</m:t>
                    </m:r>
                    <m:r>
                      <a:rPr lang="vi-VN" sz="4400" b="1" i="1" smtClean="0">
                        <a:solidFill>
                          <a:prstClr val="black"/>
                        </a:solidFill>
                        <a:latin typeface="Cambria Math" panose="02040503050406030204" pitchFamily="18" charset="0"/>
                        <a:cs typeface="Arial" panose="020B0604020202020204" pitchFamily="34" charset="0"/>
                      </a:rPr>
                      <m:t>𝒙</m:t>
                    </m:r>
                    <m:r>
                      <a:rPr lang="vi-VN" sz="4400" b="1" i="1" smtClean="0">
                        <a:solidFill>
                          <a:prstClr val="black"/>
                        </a:solidFill>
                        <a:latin typeface="Cambria Math" panose="02040503050406030204" pitchFamily="18" charset="0"/>
                        <a:cs typeface="Arial" panose="020B0604020202020204" pitchFamily="34" charset="0"/>
                      </a:rPr>
                      <m:t> −</m:t>
                    </m:r>
                    <m:r>
                      <a:rPr lang="vi-VN" sz="4400" b="1" i="1" smtClean="0">
                        <a:solidFill>
                          <a:prstClr val="black"/>
                        </a:solidFill>
                        <a:latin typeface="Cambria Math" panose="02040503050406030204" pitchFamily="18" charset="0"/>
                        <a:cs typeface="Arial" panose="020B0604020202020204" pitchFamily="34" charset="0"/>
                      </a:rPr>
                      <m:t>𝟏</m:t>
                    </m:r>
                    <m:r>
                      <a:rPr lang="vi-VN" sz="4400" b="1" i="1" smtClean="0">
                        <a:solidFill>
                          <a:prstClr val="black"/>
                        </a:solidFill>
                        <a:latin typeface="Cambria Math" panose="02040503050406030204" pitchFamily="18" charset="0"/>
                        <a:cs typeface="Arial" panose="020B0604020202020204" pitchFamily="34" charset="0"/>
                      </a:rPr>
                      <m:t> </m:t>
                    </m:r>
                  </m:oMath>
                </a14:m>
                <a:r>
                  <a:rPr lang="vi-VN" sz="4400" b="1">
                    <a:solidFill>
                      <a:prstClr val="black"/>
                    </a:solidFill>
                    <a:cs typeface="Arial" panose="020B0604020202020204" pitchFamily="34" charset="0"/>
                  </a:rPr>
                  <a:t>có đồ thị là (C). Hệ số góc nhỏ nhất của tiếp tuyến tại một điểm M trên đồ thị (C) là</a:t>
                </a:r>
                <a:endParaRPr kumimoji="0" lang="vi-VN"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4646225" y="220754"/>
                <a:ext cx="12649916" cy="3162341"/>
              </a:xfrm>
              <a:prstGeom prst="rect">
                <a:avLst/>
              </a:prstGeom>
              <a:blipFill>
                <a:blip r:embed="rId4"/>
                <a:stretch>
                  <a:fillRect l="-1928" r="-1976" b="-4046"/>
                </a:stretch>
              </a:blipFill>
            </p:spPr>
            <p:txBody>
              <a:bodyPr/>
              <a:lstStyle/>
              <a:p>
                <a:r>
                  <a:rPr lang="en-US">
                    <a:noFill/>
                  </a:rPr>
                  <a:t> </a:t>
                </a:r>
              </a:p>
            </p:txBody>
          </p:sp>
        </mc:Fallback>
      </mc:AlternateContent>
      <p:grpSp>
        <p:nvGrpSpPr>
          <p:cNvPr id="44" name="Group 43"/>
          <p:cNvGrpSpPr/>
          <p:nvPr/>
        </p:nvGrpSpPr>
        <p:grpSpPr>
          <a:xfrm>
            <a:off x="490010" y="3992761"/>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387274" y="4266973"/>
              <a:ext cx="1282851" cy="12828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3"/>
            <p:cNvSpPr txBox="1"/>
            <p:nvPr/>
          </p:nvSpPr>
          <p:spPr>
            <a:xfrm>
              <a:off x="658687"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2960520" y="4266973"/>
                  <a:ext cx="3523851" cy="10849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3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m:t>
                        </m:r>
                      </m:oMath>
                    </m:oMathPara>
                  </a14:m>
                  <a:endPar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2960520" y="4266973"/>
                  <a:ext cx="3523851" cy="1084912"/>
                </a:xfrm>
                <a:prstGeom prst="rect">
                  <a:avLst/>
                </a:prstGeom>
                <a:blipFill>
                  <a:blip r:embed="rId5"/>
                  <a:stretch>
                    <a:fillRect/>
                  </a:stretch>
                </a:blipFill>
              </p:spPr>
              <p:txBody>
                <a:bodyPr/>
                <a:lstStyle/>
                <a:p>
                  <a:r>
                    <a:rPr lang="en-US">
                      <a:noFill/>
                    </a:rPr>
                    <a:t> </a:t>
                  </a:r>
                </a:p>
              </p:txBody>
            </p:sp>
          </mc:Fallback>
        </mc:AlternateContent>
      </p:grpSp>
      <p:grpSp>
        <p:nvGrpSpPr>
          <p:cNvPr id="45" name="Group 44"/>
          <p:cNvGrpSpPr/>
          <p:nvPr/>
        </p:nvGrpSpPr>
        <p:grpSpPr>
          <a:xfrm>
            <a:off x="9136286" y="3848100"/>
            <a:ext cx="8194832" cy="3230759"/>
            <a:chOff x="9033550" y="3413410"/>
            <a:chExt cx="8194832" cy="3230759"/>
          </a:xfrm>
        </p:grpSpPr>
        <p:grpSp>
          <p:nvGrpSpPr>
            <p:cNvPr id="11" name="Group 11"/>
            <p:cNvGrpSpPr/>
            <p:nvPr/>
          </p:nvGrpSpPr>
          <p:grpSpPr>
            <a:xfrm>
              <a:off x="9644058" y="3413410"/>
              <a:ext cx="7584324" cy="3230759"/>
              <a:chOff x="-8143" y="-38100"/>
              <a:chExt cx="1997518" cy="850900"/>
            </a:xfrm>
          </p:grpSpPr>
          <p:sp>
            <p:nvSpPr>
              <p:cNvPr id="12" name="Freeform 12"/>
              <p:cNvSpPr/>
              <p:nvPr/>
            </p:nvSpPr>
            <p:spPr>
              <a:xfrm>
                <a:off x="-8143" y="-16191"/>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8"/>
            <p:cNvGrpSpPr/>
            <p:nvPr/>
          </p:nvGrpSpPr>
          <p:grpSpPr>
            <a:xfrm>
              <a:off x="9033550" y="4266973"/>
              <a:ext cx="1282851" cy="1282851"/>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1"/>
            <p:cNvSpPr txBox="1"/>
            <p:nvPr/>
          </p:nvSpPr>
          <p:spPr>
            <a:xfrm>
              <a:off x="9304963" y="447977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1" name="Rectangle 40"/>
                <p:cNvSpPr/>
                <p:nvPr/>
              </p:nvSpPr>
              <p:spPr>
                <a:xfrm>
                  <a:off x="11312092" y="4238746"/>
                  <a:ext cx="4271615" cy="10849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3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oMath>
                    </m:oMathPara>
                  </a14:m>
                  <a:endPar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11312092" y="4238746"/>
                  <a:ext cx="4271615" cy="1084912"/>
                </a:xfrm>
                <a:prstGeom prst="rect">
                  <a:avLst/>
                </a:prstGeom>
                <a:blipFill>
                  <a:blip r:embed="rId6"/>
                  <a:stretch>
                    <a:fillRect/>
                  </a:stretch>
                </a:blipFill>
              </p:spPr>
              <p:txBody>
                <a:bodyPr/>
                <a:lstStyle/>
                <a:p>
                  <a:r>
                    <a:rPr lang="en-US">
                      <a:noFill/>
                    </a:rPr>
                    <a:t> </a:t>
                  </a:r>
                </a:p>
              </p:txBody>
            </p:sp>
          </mc:Fallback>
        </mc:AlternateContent>
      </p:grpSp>
      <p:grpSp>
        <p:nvGrpSpPr>
          <p:cNvPr id="46" name="Group 45"/>
          <p:cNvGrpSpPr/>
          <p:nvPr/>
        </p:nvGrpSpPr>
        <p:grpSpPr>
          <a:xfrm>
            <a:off x="490010" y="7018141"/>
            <a:ext cx="8225750" cy="3230759"/>
            <a:chOff x="387274" y="6412984"/>
            <a:chExt cx="8225750" cy="3230759"/>
          </a:xfrm>
        </p:grpSpPr>
        <p:grpSp>
          <p:nvGrpSpPr>
            <p:cNvPr id="2" name="Group 2"/>
            <p:cNvGrpSpPr/>
            <p:nvPr/>
          </p:nvGrpSpPr>
          <p:grpSpPr>
            <a:xfrm>
              <a:off x="1028700" y="6412984"/>
              <a:ext cx="7584324" cy="3230759"/>
              <a:chOff x="0" y="-38100"/>
              <a:chExt cx="1997518" cy="850900"/>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4"/>
            <p:cNvGrpSpPr/>
            <p:nvPr/>
          </p:nvGrpSpPr>
          <p:grpSpPr>
            <a:xfrm>
              <a:off x="387274" y="7266547"/>
              <a:ext cx="1282851" cy="1282851"/>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658687" y="7479348"/>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3292214" y="7236804"/>
                  <a:ext cx="2860462" cy="10849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3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m:t>
                        </m:r>
                      </m:oMath>
                    </m:oMathPara>
                  </a14:m>
                  <a:endPar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292214" y="7236804"/>
                  <a:ext cx="2860462" cy="1084912"/>
                </a:xfrm>
                <a:prstGeom prst="rect">
                  <a:avLst/>
                </a:prstGeom>
                <a:blipFill>
                  <a:blip r:embed="rId7"/>
                  <a:stretch>
                    <a:fillRect/>
                  </a:stretch>
                </a:blipFill>
              </p:spPr>
              <p:txBody>
                <a:bodyPr/>
                <a:lstStyle/>
                <a:p>
                  <a:r>
                    <a:rPr lang="en-US">
                      <a:noFill/>
                    </a:rPr>
                    <a:t> </a:t>
                  </a:r>
                </a:p>
              </p:txBody>
            </p:sp>
          </mc:Fallback>
        </mc:AlternateContent>
      </p:grpSp>
      <p:grpSp>
        <p:nvGrpSpPr>
          <p:cNvPr id="47" name="Group 46"/>
          <p:cNvGrpSpPr/>
          <p:nvPr/>
        </p:nvGrpSpPr>
        <p:grpSpPr>
          <a:xfrm>
            <a:off x="9136286" y="7162802"/>
            <a:ext cx="8225750" cy="2700655"/>
            <a:chOff x="9033550" y="6557645"/>
            <a:chExt cx="8225750" cy="2700655"/>
          </a:xfrm>
        </p:grpSpPr>
        <p:grpSp>
          <p:nvGrpSpPr>
            <p:cNvPr id="5" name="Group 5"/>
            <p:cNvGrpSpPr/>
            <p:nvPr/>
          </p:nvGrpSpPr>
          <p:grpSpPr>
            <a:xfrm>
              <a:off x="9674976" y="6557645"/>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9033550" y="7299884"/>
              <a:ext cx="1282851" cy="1282851"/>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3" name="Rectangle 42"/>
                <p:cNvSpPr/>
                <p:nvPr/>
              </p:nvSpPr>
              <p:spPr>
                <a:xfrm>
                  <a:off x="11410179" y="7324975"/>
                  <a:ext cx="4113918" cy="10849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3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3</m:t>
                        </m:r>
                      </m:oMath>
                    </m:oMathPara>
                  </a14:m>
                  <a:endParaRPr kumimoji="0" lang="en-US" sz="4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1410179" y="7324975"/>
                  <a:ext cx="4113918" cy="1084912"/>
                </a:xfrm>
                <a:prstGeom prst="rect">
                  <a:avLst/>
                </a:prstGeom>
                <a:blipFill>
                  <a:blip r:embed="rId8"/>
                  <a:stretch>
                    <a:fillRect/>
                  </a:stretch>
                </a:blipFill>
              </p:spPr>
              <p:txBody>
                <a:bodyPr/>
                <a:lstStyle/>
                <a:p>
                  <a:r>
                    <a:rPr lang="en-US">
                      <a:noFill/>
                    </a:rPr>
                    <a:t> </a:t>
                  </a:r>
                </a:p>
              </p:txBody>
            </p:sp>
          </mc:Fallback>
        </mc:AlternateContent>
      </p:grpSp>
      <p:pic>
        <p:nvPicPr>
          <p:cNvPr id="48" name="Picture 47"/>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6680793" y="4260084"/>
            <a:ext cx="2086818" cy="2105876"/>
          </a:xfrm>
          <a:prstGeom prst="rect">
            <a:avLst/>
          </a:prstGeom>
          <a:effectLst>
            <a:outerShdw blurRad="50800" dist="38100" dir="13500000" algn="br" rotWithShape="0">
              <a:prstClr val="black">
                <a:alpha val="40000"/>
              </a:prstClr>
            </a:outerShdw>
          </a:effectLst>
        </p:spPr>
      </p:pic>
      <p:sp>
        <p:nvSpPr>
          <p:cNvPr id="49" name="TextBox 38"/>
          <p:cNvSpPr txBox="1"/>
          <p:nvPr/>
        </p:nvSpPr>
        <p:spPr>
          <a:xfrm rot="20550000">
            <a:off x="1076137" y="1391282"/>
            <a:ext cx="3196696" cy="896143"/>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FFFDEF"/>
                </a:solidFill>
                <a:effectLst/>
                <a:uLnTx/>
                <a:uFillTx/>
                <a:latin typeface="Arial" panose="020B0604020202020204" pitchFamily="34" charset="0"/>
                <a:ea typeface="+mn-ea"/>
                <a:cs typeface="Arial" panose="020B0604020202020204" pitchFamily="34" charset="0"/>
              </a:rPr>
              <a:t>9.24</a:t>
            </a:r>
            <a:endParaRPr kumimoji="0" lang="en-US" sz="5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56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anim calcmode="lin" valueType="num">
                                      <p:cBhvr>
                                        <p:cTn id="36" dur="500" fill="hold"/>
                                        <p:tgtEl>
                                          <p:spTgt spid="46"/>
                                        </p:tgtEl>
                                        <p:attrNameLst>
                                          <p:attrName>ppt_x</p:attrName>
                                        </p:attrNameLst>
                                      </p:cBhvr>
                                      <p:tavLst>
                                        <p:tav tm="0">
                                          <p:val>
                                            <p:strVal val="#ppt_x"/>
                                          </p:val>
                                        </p:tav>
                                        <p:tav tm="100000">
                                          <p:val>
                                            <p:strVal val="#ppt_x"/>
                                          </p:val>
                                        </p:tav>
                                      </p:tavLst>
                                    </p:anim>
                                    <p:anim calcmode="lin" valueType="num">
                                      <p:cBhvr>
                                        <p:cTn id="37" dur="5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848</Words>
  <PresentationFormat>Custom</PresentationFormat>
  <Paragraphs>188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Cambria Math</vt:lpstr>
      <vt:lpstr>Malgun Gothic</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2023-12-28T09:44:55Z</dcterms:modified>
  <dc:identifier>DAFn2dd0_sY</dc:identifier>
</cp:coreProperties>
</file>