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86" r:id="rId5"/>
    <p:sldId id="287" r:id="rId6"/>
    <p:sldId id="288" r:id="rId7"/>
    <p:sldId id="269" r:id="rId8"/>
    <p:sldId id="270" r:id="rId9"/>
    <p:sldId id="289" r:id="rId10"/>
    <p:sldId id="271" r:id="rId11"/>
    <p:sldId id="290" r:id="rId12"/>
    <p:sldId id="291" r:id="rId13"/>
    <p:sldId id="292" r:id="rId14"/>
    <p:sldId id="293" r:id="rId15"/>
    <p:sldId id="294" r:id="rId16"/>
    <p:sldId id="274" r:id="rId17"/>
    <p:sldId id="275" r:id="rId18"/>
    <p:sldId id="295" r:id="rId19"/>
    <p:sldId id="296" r:id="rId20"/>
    <p:sldId id="300" r:id="rId21"/>
    <p:sldId id="297" r:id="rId22"/>
    <p:sldId id="299" r:id="rId23"/>
    <p:sldId id="283" r:id="rId24"/>
    <p:sldId id="284" r:id="rId25"/>
    <p:sldId id="301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AA96-93B6-4EE6-9BDA-F9E0858D18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1F67-28BD-4B7B-8E34-86F17C17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45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8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96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24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02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73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36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58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52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5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50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20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36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90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04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28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BIG TITLE  + SUBTITLE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375733" y="1691833"/>
            <a:ext cx="7187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499807" y="3163033"/>
            <a:ext cx="4033200" cy="2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58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259C-985F-4A8F-8997-23BEA82FDA94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0" name="Google Shape;3320;p37"/>
          <p:cNvSpPr txBox="1">
            <a:spLocks noGrp="1"/>
          </p:cNvSpPr>
          <p:nvPr>
            <p:ph type="ctrTitle"/>
          </p:nvPr>
        </p:nvSpPr>
        <p:spPr>
          <a:xfrm>
            <a:off x="671983" y="1538515"/>
            <a:ext cx="10907207" cy="27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867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TIẾNG VIỆT</a:t>
            </a:r>
            <a:br>
              <a:rPr lang="en" sz="5867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5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3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2374" y="800799"/>
            <a:ext cx="888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Tiết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….: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6560" y="4130377"/>
            <a:ext cx="3562749" cy="2338751"/>
            <a:chOff x="4603159" y="776025"/>
            <a:chExt cx="3960508" cy="3807297"/>
          </a:xfrm>
        </p:grpSpPr>
        <p:pic>
          <p:nvPicPr>
            <p:cNvPr id="7" name="Google Shape;953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63695" y="776025"/>
              <a:ext cx="3367200" cy="3643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Google Shape;967;p42"/>
            <p:cNvSpPr/>
            <p:nvPr/>
          </p:nvSpPr>
          <p:spPr>
            <a:xfrm rot="623763">
              <a:off x="7901599" y="3946841"/>
              <a:ext cx="662068" cy="636481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68;p42"/>
            <p:cNvGrpSpPr/>
            <p:nvPr/>
          </p:nvGrpSpPr>
          <p:grpSpPr>
            <a:xfrm rot="996599">
              <a:off x="4603159" y="3041483"/>
              <a:ext cx="887300" cy="953679"/>
              <a:chOff x="5455725" y="3107050"/>
              <a:chExt cx="641475" cy="722450"/>
            </a:xfrm>
          </p:grpSpPr>
          <p:sp>
            <p:nvSpPr>
              <p:cNvPr id="12" name="Google Shape;969;p42"/>
              <p:cNvSpPr/>
              <p:nvPr/>
            </p:nvSpPr>
            <p:spPr>
              <a:xfrm>
                <a:off x="5474775" y="3247550"/>
                <a:ext cx="267025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10455" extrusionOk="0">
                    <a:moveTo>
                      <a:pt x="10657" y="10454"/>
                    </a:moveTo>
                    <a:cubicBezTo>
                      <a:pt x="10669" y="10145"/>
                      <a:pt x="10681" y="9966"/>
                      <a:pt x="10681" y="9764"/>
                    </a:cubicBezTo>
                    <a:cubicBezTo>
                      <a:pt x="10609" y="8549"/>
                      <a:pt x="10538" y="7347"/>
                      <a:pt x="10454" y="6120"/>
                    </a:cubicBezTo>
                    <a:cubicBezTo>
                      <a:pt x="10395" y="4882"/>
                      <a:pt x="10335" y="3656"/>
                      <a:pt x="10300" y="2406"/>
                    </a:cubicBezTo>
                    <a:cubicBezTo>
                      <a:pt x="10276" y="2120"/>
                      <a:pt x="10157" y="1941"/>
                      <a:pt x="9919" y="1822"/>
                    </a:cubicBezTo>
                    <a:cubicBezTo>
                      <a:pt x="9788" y="1751"/>
                      <a:pt x="9657" y="1656"/>
                      <a:pt x="9526" y="1584"/>
                    </a:cubicBezTo>
                    <a:cubicBezTo>
                      <a:pt x="8633" y="1108"/>
                      <a:pt x="7716" y="655"/>
                      <a:pt x="6823" y="167"/>
                    </a:cubicBezTo>
                    <a:cubicBezTo>
                      <a:pt x="6525" y="1"/>
                      <a:pt x="6311" y="1"/>
                      <a:pt x="6037" y="227"/>
                    </a:cubicBezTo>
                    <a:cubicBezTo>
                      <a:pt x="4608" y="1358"/>
                      <a:pt x="3072" y="2370"/>
                      <a:pt x="1525" y="3322"/>
                    </a:cubicBezTo>
                    <a:cubicBezTo>
                      <a:pt x="1025" y="3632"/>
                      <a:pt x="548" y="4037"/>
                      <a:pt x="1" y="4454"/>
                    </a:cubicBezTo>
                    <a:cubicBezTo>
                      <a:pt x="215" y="4632"/>
                      <a:pt x="370" y="4763"/>
                      <a:pt x="536" y="4870"/>
                    </a:cubicBezTo>
                    <a:cubicBezTo>
                      <a:pt x="1441" y="5418"/>
                      <a:pt x="2334" y="6001"/>
                      <a:pt x="3251" y="6501"/>
                    </a:cubicBezTo>
                    <a:cubicBezTo>
                      <a:pt x="4537" y="7204"/>
                      <a:pt x="5859" y="7859"/>
                      <a:pt x="7144" y="8549"/>
                    </a:cubicBezTo>
                    <a:cubicBezTo>
                      <a:pt x="8049" y="9037"/>
                      <a:pt x="8954" y="9549"/>
                      <a:pt x="9859" y="10049"/>
                    </a:cubicBezTo>
                    <a:cubicBezTo>
                      <a:pt x="10061" y="10169"/>
                      <a:pt x="10300" y="10276"/>
                      <a:pt x="10657" y="1045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70;p42"/>
              <p:cNvSpPr/>
              <p:nvPr/>
            </p:nvSpPr>
            <p:spPr>
              <a:xfrm>
                <a:off x="5690875" y="3727375"/>
                <a:ext cx="38042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3347" extrusionOk="0">
                    <a:moveTo>
                      <a:pt x="84" y="2572"/>
                    </a:moveTo>
                    <a:cubicBezTo>
                      <a:pt x="882" y="2632"/>
                      <a:pt x="1656" y="2691"/>
                      <a:pt x="2441" y="2739"/>
                    </a:cubicBezTo>
                    <a:cubicBezTo>
                      <a:pt x="4156" y="2858"/>
                      <a:pt x="5858" y="2977"/>
                      <a:pt x="7573" y="3060"/>
                    </a:cubicBezTo>
                    <a:cubicBezTo>
                      <a:pt x="8990" y="3132"/>
                      <a:pt x="10419" y="3168"/>
                      <a:pt x="11824" y="3227"/>
                    </a:cubicBezTo>
                    <a:cubicBezTo>
                      <a:pt x="12502" y="3251"/>
                      <a:pt x="13181" y="3310"/>
                      <a:pt x="13848" y="3334"/>
                    </a:cubicBezTo>
                    <a:cubicBezTo>
                      <a:pt x="14300" y="3346"/>
                      <a:pt x="14729" y="3334"/>
                      <a:pt x="15217" y="3334"/>
                    </a:cubicBezTo>
                    <a:cubicBezTo>
                      <a:pt x="15181" y="2870"/>
                      <a:pt x="14883" y="2620"/>
                      <a:pt x="14621" y="2417"/>
                    </a:cubicBezTo>
                    <a:cubicBezTo>
                      <a:pt x="14002" y="1941"/>
                      <a:pt x="13348" y="1501"/>
                      <a:pt x="12645" y="1132"/>
                    </a:cubicBezTo>
                    <a:cubicBezTo>
                      <a:pt x="12264" y="917"/>
                      <a:pt x="11800" y="834"/>
                      <a:pt x="11347" y="751"/>
                    </a:cubicBezTo>
                    <a:cubicBezTo>
                      <a:pt x="9883" y="548"/>
                      <a:pt x="8406" y="370"/>
                      <a:pt x="6930" y="179"/>
                    </a:cubicBezTo>
                    <a:cubicBezTo>
                      <a:pt x="5573" y="0"/>
                      <a:pt x="4227" y="24"/>
                      <a:pt x="2894" y="370"/>
                    </a:cubicBezTo>
                    <a:cubicBezTo>
                      <a:pt x="2370" y="501"/>
                      <a:pt x="1822" y="715"/>
                      <a:pt x="1322" y="953"/>
                    </a:cubicBezTo>
                    <a:cubicBezTo>
                      <a:pt x="691" y="1251"/>
                      <a:pt x="346" y="1810"/>
                      <a:pt x="1" y="2382"/>
                    </a:cubicBezTo>
                    <a:cubicBezTo>
                      <a:pt x="24" y="2441"/>
                      <a:pt x="60" y="2501"/>
                      <a:pt x="84" y="2572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71;p42"/>
              <p:cNvSpPr/>
              <p:nvPr/>
            </p:nvSpPr>
            <p:spPr>
              <a:xfrm>
                <a:off x="5641475" y="3122825"/>
                <a:ext cx="1485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6478" extrusionOk="0">
                    <a:moveTo>
                      <a:pt x="0" y="4513"/>
                    </a:moveTo>
                    <a:cubicBezTo>
                      <a:pt x="1072" y="5394"/>
                      <a:pt x="2334" y="5847"/>
                      <a:pt x="3477" y="6478"/>
                    </a:cubicBezTo>
                    <a:cubicBezTo>
                      <a:pt x="4120" y="5990"/>
                      <a:pt x="4370" y="5287"/>
                      <a:pt x="4715" y="4668"/>
                    </a:cubicBezTo>
                    <a:cubicBezTo>
                      <a:pt x="5025" y="4085"/>
                      <a:pt x="5263" y="3466"/>
                      <a:pt x="5548" y="2846"/>
                    </a:cubicBezTo>
                    <a:cubicBezTo>
                      <a:pt x="5632" y="2668"/>
                      <a:pt x="5715" y="2477"/>
                      <a:pt x="5787" y="2299"/>
                    </a:cubicBezTo>
                    <a:cubicBezTo>
                      <a:pt x="5941" y="1870"/>
                      <a:pt x="5834" y="1513"/>
                      <a:pt x="5477" y="1215"/>
                    </a:cubicBezTo>
                    <a:cubicBezTo>
                      <a:pt x="4846" y="703"/>
                      <a:pt x="4144" y="346"/>
                      <a:pt x="3393" y="144"/>
                    </a:cubicBezTo>
                    <a:cubicBezTo>
                      <a:pt x="2881" y="1"/>
                      <a:pt x="2524" y="299"/>
                      <a:pt x="2239" y="680"/>
                    </a:cubicBezTo>
                    <a:cubicBezTo>
                      <a:pt x="2000" y="1001"/>
                      <a:pt x="1786" y="1346"/>
                      <a:pt x="1572" y="1692"/>
                    </a:cubicBezTo>
                    <a:cubicBezTo>
                      <a:pt x="1084" y="2525"/>
                      <a:pt x="607" y="3358"/>
                      <a:pt x="119" y="4192"/>
                    </a:cubicBezTo>
                    <a:cubicBezTo>
                      <a:pt x="72" y="4275"/>
                      <a:pt x="60" y="4370"/>
                      <a:pt x="0" y="4513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72;p42"/>
              <p:cNvSpPr/>
              <p:nvPr/>
            </p:nvSpPr>
            <p:spPr>
              <a:xfrm>
                <a:off x="5779275" y="3208850"/>
                <a:ext cx="106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20468" extrusionOk="0">
                    <a:moveTo>
                      <a:pt x="298" y="1"/>
                    </a:moveTo>
                    <a:cubicBezTo>
                      <a:pt x="167" y="394"/>
                      <a:pt x="84" y="632"/>
                      <a:pt x="1" y="834"/>
                    </a:cubicBezTo>
                    <a:cubicBezTo>
                      <a:pt x="60" y="929"/>
                      <a:pt x="96" y="989"/>
                      <a:pt x="120" y="1001"/>
                    </a:cubicBezTo>
                    <a:cubicBezTo>
                      <a:pt x="1322" y="1489"/>
                      <a:pt x="2061" y="2465"/>
                      <a:pt x="2584" y="3596"/>
                    </a:cubicBezTo>
                    <a:cubicBezTo>
                      <a:pt x="2787" y="4037"/>
                      <a:pt x="2906" y="4525"/>
                      <a:pt x="2965" y="5025"/>
                    </a:cubicBezTo>
                    <a:cubicBezTo>
                      <a:pt x="3192" y="6537"/>
                      <a:pt x="3251" y="8073"/>
                      <a:pt x="3204" y="9609"/>
                    </a:cubicBezTo>
                    <a:cubicBezTo>
                      <a:pt x="3108" y="12145"/>
                      <a:pt x="3132" y="14693"/>
                      <a:pt x="3108" y="17253"/>
                    </a:cubicBezTo>
                    <a:cubicBezTo>
                      <a:pt x="3108" y="18086"/>
                      <a:pt x="3132" y="18920"/>
                      <a:pt x="3180" y="19753"/>
                    </a:cubicBezTo>
                    <a:cubicBezTo>
                      <a:pt x="3204" y="20420"/>
                      <a:pt x="3299" y="20468"/>
                      <a:pt x="4108" y="20396"/>
                    </a:cubicBezTo>
                    <a:cubicBezTo>
                      <a:pt x="4144" y="19706"/>
                      <a:pt x="4168" y="19027"/>
                      <a:pt x="4168" y="18324"/>
                    </a:cubicBezTo>
                    <a:cubicBezTo>
                      <a:pt x="4192" y="16062"/>
                      <a:pt x="4156" y="13812"/>
                      <a:pt x="4168" y="11550"/>
                    </a:cubicBezTo>
                    <a:cubicBezTo>
                      <a:pt x="4192" y="9800"/>
                      <a:pt x="4227" y="8038"/>
                      <a:pt x="4251" y="6287"/>
                    </a:cubicBezTo>
                    <a:cubicBezTo>
                      <a:pt x="4263" y="5132"/>
                      <a:pt x="3989" y="4049"/>
                      <a:pt x="3620" y="2977"/>
                    </a:cubicBezTo>
                    <a:cubicBezTo>
                      <a:pt x="3299" y="2072"/>
                      <a:pt x="2608" y="1441"/>
                      <a:pt x="1834" y="906"/>
                    </a:cubicBezTo>
                    <a:cubicBezTo>
                      <a:pt x="1406" y="584"/>
                      <a:pt x="894" y="334"/>
                      <a:pt x="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73;p42"/>
              <p:cNvSpPr/>
              <p:nvPr/>
            </p:nvSpPr>
            <p:spPr>
              <a:xfrm>
                <a:off x="5534900" y="3418100"/>
                <a:ext cx="123250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716" extrusionOk="0">
                    <a:moveTo>
                      <a:pt x="453" y="1"/>
                    </a:moveTo>
                    <a:cubicBezTo>
                      <a:pt x="1" y="941"/>
                      <a:pt x="453" y="2442"/>
                      <a:pt x="1358" y="2918"/>
                    </a:cubicBezTo>
                    <a:cubicBezTo>
                      <a:pt x="2430" y="3477"/>
                      <a:pt x="3870" y="3716"/>
                      <a:pt x="4930" y="2370"/>
                    </a:cubicBezTo>
                    <a:cubicBezTo>
                      <a:pt x="3442" y="1561"/>
                      <a:pt x="1953" y="787"/>
                      <a:pt x="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74;p42"/>
              <p:cNvSpPr/>
              <p:nvPr/>
            </p:nvSpPr>
            <p:spPr>
              <a:xfrm>
                <a:off x="5969775" y="3707125"/>
                <a:ext cx="440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63" extrusionOk="0">
                    <a:moveTo>
                      <a:pt x="1" y="1001"/>
                    </a:moveTo>
                    <a:cubicBezTo>
                      <a:pt x="441" y="1060"/>
                      <a:pt x="703" y="1084"/>
                      <a:pt x="953" y="1144"/>
                    </a:cubicBezTo>
                    <a:cubicBezTo>
                      <a:pt x="1513" y="1263"/>
                      <a:pt x="1537" y="1251"/>
                      <a:pt x="1703" y="703"/>
                    </a:cubicBezTo>
                    <a:cubicBezTo>
                      <a:pt x="1727" y="596"/>
                      <a:pt x="1751" y="489"/>
                      <a:pt x="1763" y="394"/>
                    </a:cubicBezTo>
                    <a:cubicBezTo>
                      <a:pt x="1453" y="72"/>
                      <a:pt x="1049" y="72"/>
                      <a:pt x="691" y="13"/>
                    </a:cubicBezTo>
                    <a:cubicBezTo>
                      <a:pt x="584" y="1"/>
                      <a:pt x="417" y="96"/>
                      <a:pt x="358" y="179"/>
                    </a:cubicBezTo>
                    <a:cubicBezTo>
                      <a:pt x="227" y="418"/>
                      <a:pt x="144" y="691"/>
                      <a:pt x="1" y="10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75;p42"/>
              <p:cNvSpPr/>
              <p:nvPr/>
            </p:nvSpPr>
            <p:spPr>
              <a:xfrm>
                <a:off x="5455725" y="3107050"/>
                <a:ext cx="641475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5659" h="28898" extrusionOk="0">
                    <a:moveTo>
                      <a:pt x="25361" y="27588"/>
                    </a:moveTo>
                    <a:cubicBezTo>
                      <a:pt x="24849" y="26933"/>
                      <a:pt x="24218" y="26385"/>
                      <a:pt x="23337" y="25849"/>
                    </a:cubicBezTo>
                    <a:cubicBezTo>
                      <a:pt x="22670" y="25433"/>
                      <a:pt x="22670" y="25433"/>
                      <a:pt x="22944" y="24706"/>
                    </a:cubicBezTo>
                    <a:cubicBezTo>
                      <a:pt x="22968" y="24671"/>
                      <a:pt x="22980" y="24647"/>
                      <a:pt x="22980" y="24611"/>
                    </a:cubicBezTo>
                    <a:cubicBezTo>
                      <a:pt x="22992" y="24587"/>
                      <a:pt x="23004" y="24552"/>
                      <a:pt x="23027" y="24504"/>
                    </a:cubicBezTo>
                    <a:cubicBezTo>
                      <a:pt x="23123" y="24242"/>
                      <a:pt x="23182" y="24075"/>
                      <a:pt x="23123" y="23944"/>
                    </a:cubicBezTo>
                    <a:cubicBezTo>
                      <a:pt x="23063" y="23790"/>
                      <a:pt x="22908" y="23730"/>
                      <a:pt x="22646" y="23647"/>
                    </a:cubicBezTo>
                    <a:cubicBezTo>
                      <a:pt x="22253" y="23492"/>
                      <a:pt x="21849" y="23361"/>
                      <a:pt x="21432" y="23230"/>
                    </a:cubicBezTo>
                    <a:cubicBezTo>
                      <a:pt x="21325" y="23194"/>
                      <a:pt x="21241" y="23182"/>
                      <a:pt x="21146" y="23182"/>
                    </a:cubicBezTo>
                    <a:cubicBezTo>
                      <a:pt x="20956" y="23182"/>
                      <a:pt x="20670" y="23266"/>
                      <a:pt x="20468" y="23647"/>
                    </a:cubicBezTo>
                    <a:cubicBezTo>
                      <a:pt x="20432" y="23706"/>
                      <a:pt x="20384" y="23778"/>
                      <a:pt x="20360" y="23837"/>
                    </a:cubicBezTo>
                    <a:cubicBezTo>
                      <a:pt x="20229" y="24099"/>
                      <a:pt x="20087" y="24349"/>
                      <a:pt x="19932" y="24563"/>
                    </a:cubicBezTo>
                    <a:cubicBezTo>
                      <a:pt x="19872" y="24659"/>
                      <a:pt x="19717" y="24754"/>
                      <a:pt x="19646" y="24754"/>
                    </a:cubicBezTo>
                    <a:lnTo>
                      <a:pt x="19646" y="24754"/>
                    </a:lnTo>
                    <a:cubicBezTo>
                      <a:pt x="19182" y="24694"/>
                      <a:pt x="18705" y="24599"/>
                      <a:pt x="18217" y="24516"/>
                    </a:cubicBezTo>
                    <a:cubicBezTo>
                      <a:pt x="18062" y="24480"/>
                      <a:pt x="17931" y="24456"/>
                      <a:pt x="17789" y="24421"/>
                    </a:cubicBezTo>
                    <a:cubicBezTo>
                      <a:pt x="17789" y="24242"/>
                      <a:pt x="17765" y="24063"/>
                      <a:pt x="17765" y="23897"/>
                    </a:cubicBezTo>
                    <a:cubicBezTo>
                      <a:pt x="17753" y="23456"/>
                      <a:pt x="17741" y="22992"/>
                      <a:pt x="17741" y="22527"/>
                    </a:cubicBezTo>
                    <a:cubicBezTo>
                      <a:pt x="17741" y="22063"/>
                      <a:pt x="17741" y="21587"/>
                      <a:pt x="17729" y="21134"/>
                    </a:cubicBezTo>
                    <a:cubicBezTo>
                      <a:pt x="17705" y="19646"/>
                      <a:pt x="17693" y="18110"/>
                      <a:pt x="17705" y="16586"/>
                    </a:cubicBezTo>
                    <a:cubicBezTo>
                      <a:pt x="17729" y="14503"/>
                      <a:pt x="17765" y="12657"/>
                      <a:pt x="17848" y="10919"/>
                    </a:cubicBezTo>
                    <a:cubicBezTo>
                      <a:pt x="17908" y="9609"/>
                      <a:pt x="17670" y="8276"/>
                      <a:pt x="17134" y="6823"/>
                    </a:cubicBezTo>
                    <a:cubicBezTo>
                      <a:pt x="16848" y="6049"/>
                      <a:pt x="16372" y="5430"/>
                      <a:pt x="15765" y="5001"/>
                    </a:cubicBezTo>
                    <a:cubicBezTo>
                      <a:pt x="15312" y="4668"/>
                      <a:pt x="14848" y="4359"/>
                      <a:pt x="14395" y="4025"/>
                    </a:cubicBezTo>
                    <a:lnTo>
                      <a:pt x="13717" y="3549"/>
                    </a:lnTo>
                    <a:cubicBezTo>
                      <a:pt x="13717" y="3525"/>
                      <a:pt x="13740" y="3489"/>
                      <a:pt x="13752" y="3466"/>
                    </a:cubicBezTo>
                    <a:cubicBezTo>
                      <a:pt x="14229" y="2156"/>
                      <a:pt x="13812" y="1572"/>
                      <a:pt x="12764" y="846"/>
                    </a:cubicBezTo>
                    <a:cubicBezTo>
                      <a:pt x="12276" y="501"/>
                      <a:pt x="11693" y="299"/>
                      <a:pt x="11193" y="132"/>
                    </a:cubicBezTo>
                    <a:cubicBezTo>
                      <a:pt x="10919" y="37"/>
                      <a:pt x="10704" y="1"/>
                      <a:pt x="10490" y="1"/>
                    </a:cubicBezTo>
                    <a:cubicBezTo>
                      <a:pt x="9966" y="1"/>
                      <a:pt x="9585" y="251"/>
                      <a:pt x="9216" y="834"/>
                    </a:cubicBezTo>
                    <a:cubicBezTo>
                      <a:pt x="8478" y="1989"/>
                      <a:pt x="7740" y="3227"/>
                      <a:pt x="7025" y="4490"/>
                    </a:cubicBezTo>
                    <a:cubicBezTo>
                      <a:pt x="6775" y="4954"/>
                      <a:pt x="6454" y="5299"/>
                      <a:pt x="6097" y="5549"/>
                    </a:cubicBezTo>
                    <a:cubicBezTo>
                      <a:pt x="5180" y="6204"/>
                      <a:pt x="4227" y="6847"/>
                      <a:pt x="3299" y="7466"/>
                    </a:cubicBezTo>
                    <a:lnTo>
                      <a:pt x="2870" y="7764"/>
                    </a:lnTo>
                    <a:cubicBezTo>
                      <a:pt x="2013" y="8347"/>
                      <a:pt x="1156" y="8919"/>
                      <a:pt x="525" y="9347"/>
                    </a:cubicBezTo>
                    <a:cubicBezTo>
                      <a:pt x="286" y="9514"/>
                      <a:pt x="144" y="9704"/>
                      <a:pt x="84" y="10026"/>
                    </a:cubicBezTo>
                    <a:cubicBezTo>
                      <a:pt x="1" y="10443"/>
                      <a:pt x="132" y="10705"/>
                      <a:pt x="525" y="10895"/>
                    </a:cubicBezTo>
                    <a:lnTo>
                      <a:pt x="2037" y="11657"/>
                    </a:lnTo>
                    <a:cubicBezTo>
                      <a:pt x="2096" y="11681"/>
                      <a:pt x="2156" y="11717"/>
                      <a:pt x="2215" y="11752"/>
                    </a:cubicBezTo>
                    <a:cubicBezTo>
                      <a:pt x="2322" y="11812"/>
                      <a:pt x="2406" y="11871"/>
                      <a:pt x="2525" y="11919"/>
                    </a:cubicBezTo>
                    <a:cubicBezTo>
                      <a:pt x="2811" y="12038"/>
                      <a:pt x="2906" y="12217"/>
                      <a:pt x="2822" y="12574"/>
                    </a:cubicBezTo>
                    <a:cubicBezTo>
                      <a:pt x="2632" y="13526"/>
                      <a:pt x="2822" y="14467"/>
                      <a:pt x="3394" y="15324"/>
                    </a:cubicBezTo>
                    <a:cubicBezTo>
                      <a:pt x="3775" y="15919"/>
                      <a:pt x="4299" y="16300"/>
                      <a:pt x="4942" y="16431"/>
                    </a:cubicBezTo>
                    <a:lnTo>
                      <a:pt x="4966" y="16431"/>
                    </a:lnTo>
                    <a:cubicBezTo>
                      <a:pt x="5025" y="16443"/>
                      <a:pt x="5073" y="16443"/>
                      <a:pt x="5120" y="16455"/>
                    </a:cubicBezTo>
                    <a:cubicBezTo>
                      <a:pt x="5501" y="16598"/>
                      <a:pt x="5882" y="16670"/>
                      <a:pt x="6240" y="16670"/>
                    </a:cubicBezTo>
                    <a:cubicBezTo>
                      <a:pt x="7097" y="16670"/>
                      <a:pt x="7906" y="16265"/>
                      <a:pt x="8633" y="15479"/>
                    </a:cubicBezTo>
                    <a:cubicBezTo>
                      <a:pt x="8657" y="15443"/>
                      <a:pt x="8692" y="15431"/>
                      <a:pt x="8716" y="15408"/>
                    </a:cubicBezTo>
                    <a:lnTo>
                      <a:pt x="8740" y="15384"/>
                    </a:lnTo>
                    <a:cubicBezTo>
                      <a:pt x="9216" y="15527"/>
                      <a:pt x="9609" y="15777"/>
                      <a:pt x="10050" y="16062"/>
                    </a:cubicBezTo>
                    <a:cubicBezTo>
                      <a:pt x="10192" y="16146"/>
                      <a:pt x="10347" y="16253"/>
                      <a:pt x="10502" y="16336"/>
                    </a:cubicBezTo>
                    <a:cubicBezTo>
                      <a:pt x="10800" y="16515"/>
                      <a:pt x="11133" y="16658"/>
                      <a:pt x="11443" y="16777"/>
                    </a:cubicBezTo>
                    <a:cubicBezTo>
                      <a:pt x="11514" y="16801"/>
                      <a:pt x="11609" y="16824"/>
                      <a:pt x="11681" y="16872"/>
                    </a:cubicBezTo>
                    <a:cubicBezTo>
                      <a:pt x="11728" y="16896"/>
                      <a:pt x="11752" y="16908"/>
                      <a:pt x="11800" y="16908"/>
                    </a:cubicBezTo>
                    <a:cubicBezTo>
                      <a:pt x="11847" y="16908"/>
                      <a:pt x="11871" y="16908"/>
                      <a:pt x="11931" y="16896"/>
                    </a:cubicBezTo>
                    <a:cubicBezTo>
                      <a:pt x="11966" y="16896"/>
                      <a:pt x="12014" y="16872"/>
                      <a:pt x="12050" y="16872"/>
                    </a:cubicBezTo>
                    <a:lnTo>
                      <a:pt x="12193" y="16860"/>
                    </a:lnTo>
                    <a:lnTo>
                      <a:pt x="12193" y="16729"/>
                    </a:lnTo>
                    <a:lnTo>
                      <a:pt x="12193" y="16539"/>
                    </a:lnTo>
                    <a:cubicBezTo>
                      <a:pt x="12193" y="16384"/>
                      <a:pt x="12205" y="16253"/>
                      <a:pt x="12169" y="16098"/>
                    </a:cubicBezTo>
                    <a:cubicBezTo>
                      <a:pt x="11955" y="14705"/>
                      <a:pt x="11907" y="13276"/>
                      <a:pt x="11859" y="11895"/>
                    </a:cubicBezTo>
                    <a:cubicBezTo>
                      <a:pt x="11847" y="11312"/>
                      <a:pt x="11812" y="10705"/>
                      <a:pt x="11788" y="10121"/>
                    </a:cubicBezTo>
                    <a:cubicBezTo>
                      <a:pt x="11776" y="9954"/>
                      <a:pt x="11776" y="9776"/>
                      <a:pt x="11776" y="9609"/>
                    </a:cubicBezTo>
                    <a:cubicBezTo>
                      <a:pt x="11752" y="9192"/>
                      <a:pt x="11740" y="8776"/>
                      <a:pt x="11681" y="8347"/>
                    </a:cubicBezTo>
                    <a:cubicBezTo>
                      <a:pt x="11550" y="7395"/>
                      <a:pt x="12026" y="6728"/>
                      <a:pt x="12526" y="6014"/>
                    </a:cubicBezTo>
                    <a:cubicBezTo>
                      <a:pt x="12586" y="5918"/>
                      <a:pt x="12645" y="5847"/>
                      <a:pt x="12705" y="5763"/>
                    </a:cubicBezTo>
                    <a:cubicBezTo>
                      <a:pt x="14014" y="6133"/>
                      <a:pt x="14836" y="7014"/>
                      <a:pt x="15145" y="8407"/>
                    </a:cubicBezTo>
                    <a:cubicBezTo>
                      <a:pt x="15407" y="9550"/>
                      <a:pt x="15538" y="10716"/>
                      <a:pt x="15550" y="11859"/>
                    </a:cubicBezTo>
                    <a:cubicBezTo>
                      <a:pt x="15562" y="14134"/>
                      <a:pt x="15538" y="16443"/>
                      <a:pt x="15526" y="18682"/>
                    </a:cubicBezTo>
                    <a:cubicBezTo>
                      <a:pt x="15503" y="19718"/>
                      <a:pt x="15491" y="20765"/>
                      <a:pt x="15491" y="21813"/>
                    </a:cubicBezTo>
                    <a:cubicBezTo>
                      <a:pt x="15491" y="22087"/>
                      <a:pt x="15491" y="22373"/>
                      <a:pt x="15503" y="22623"/>
                    </a:cubicBezTo>
                    <a:cubicBezTo>
                      <a:pt x="15526" y="22873"/>
                      <a:pt x="15526" y="23123"/>
                      <a:pt x="15526" y="23361"/>
                    </a:cubicBezTo>
                    <a:cubicBezTo>
                      <a:pt x="15526" y="23587"/>
                      <a:pt x="15503" y="23813"/>
                      <a:pt x="15479" y="24063"/>
                    </a:cubicBezTo>
                    <a:cubicBezTo>
                      <a:pt x="15479" y="24135"/>
                      <a:pt x="15467" y="24230"/>
                      <a:pt x="15467" y="24301"/>
                    </a:cubicBezTo>
                    <a:cubicBezTo>
                      <a:pt x="15407" y="24301"/>
                      <a:pt x="15324" y="24313"/>
                      <a:pt x="15264" y="24313"/>
                    </a:cubicBezTo>
                    <a:cubicBezTo>
                      <a:pt x="15074" y="24337"/>
                      <a:pt x="14895" y="24349"/>
                      <a:pt x="14729" y="24349"/>
                    </a:cubicBezTo>
                    <a:lnTo>
                      <a:pt x="14645" y="24349"/>
                    </a:lnTo>
                    <a:lnTo>
                      <a:pt x="14395" y="24349"/>
                    </a:lnTo>
                    <a:cubicBezTo>
                      <a:pt x="13121" y="24349"/>
                      <a:pt x="11871" y="24647"/>
                      <a:pt x="10585" y="25242"/>
                    </a:cubicBezTo>
                    <a:cubicBezTo>
                      <a:pt x="10252" y="25385"/>
                      <a:pt x="9990" y="25659"/>
                      <a:pt x="9716" y="25909"/>
                    </a:cubicBezTo>
                    <a:lnTo>
                      <a:pt x="9704" y="25921"/>
                    </a:lnTo>
                    <a:cubicBezTo>
                      <a:pt x="9549" y="26064"/>
                      <a:pt x="9430" y="26218"/>
                      <a:pt x="9311" y="26373"/>
                    </a:cubicBezTo>
                    <a:cubicBezTo>
                      <a:pt x="9228" y="26492"/>
                      <a:pt x="9133" y="26599"/>
                      <a:pt x="9049" y="26695"/>
                    </a:cubicBezTo>
                    <a:cubicBezTo>
                      <a:pt x="8823" y="26933"/>
                      <a:pt x="8752" y="27219"/>
                      <a:pt x="8799" y="27576"/>
                    </a:cubicBezTo>
                    <a:cubicBezTo>
                      <a:pt x="8859" y="28028"/>
                      <a:pt x="9133" y="28123"/>
                      <a:pt x="9371" y="28123"/>
                    </a:cubicBezTo>
                    <a:cubicBezTo>
                      <a:pt x="9776" y="28147"/>
                      <a:pt x="10181" y="28159"/>
                      <a:pt x="10597" y="28171"/>
                    </a:cubicBezTo>
                    <a:lnTo>
                      <a:pt x="11204" y="28207"/>
                    </a:lnTo>
                    <a:cubicBezTo>
                      <a:pt x="12347" y="28266"/>
                      <a:pt x="13514" y="28326"/>
                      <a:pt x="14657" y="28385"/>
                    </a:cubicBezTo>
                    <a:cubicBezTo>
                      <a:pt x="15014" y="28397"/>
                      <a:pt x="15372" y="28421"/>
                      <a:pt x="15729" y="28457"/>
                    </a:cubicBezTo>
                    <a:cubicBezTo>
                      <a:pt x="16193" y="28481"/>
                      <a:pt x="16681" y="28528"/>
                      <a:pt x="17158" y="28540"/>
                    </a:cubicBezTo>
                    <a:cubicBezTo>
                      <a:pt x="17908" y="28576"/>
                      <a:pt x="18658" y="28600"/>
                      <a:pt x="19396" y="28635"/>
                    </a:cubicBezTo>
                    <a:cubicBezTo>
                      <a:pt x="20110" y="28659"/>
                      <a:pt x="20837" y="28695"/>
                      <a:pt x="21551" y="28719"/>
                    </a:cubicBezTo>
                    <a:cubicBezTo>
                      <a:pt x="22111" y="28754"/>
                      <a:pt x="22694" y="28778"/>
                      <a:pt x="23265" y="28826"/>
                    </a:cubicBezTo>
                    <a:cubicBezTo>
                      <a:pt x="23635" y="28862"/>
                      <a:pt x="24004" y="28873"/>
                      <a:pt x="24397" y="28897"/>
                    </a:cubicBezTo>
                    <a:lnTo>
                      <a:pt x="24587" y="28897"/>
                    </a:lnTo>
                    <a:cubicBezTo>
                      <a:pt x="24718" y="28897"/>
                      <a:pt x="24849" y="28885"/>
                      <a:pt x="24956" y="28873"/>
                    </a:cubicBezTo>
                    <a:cubicBezTo>
                      <a:pt x="25313" y="28814"/>
                      <a:pt x="25540" y="28659"/>
                      <a:pt x="25623" y="28457"/>
                    </a:cubicBezTo>
                    <a:cubicBezTo>
                      <a:pt x="25659" y="28147"/>
                      <a:pt x="25587" y="27885"/>
                      <a:pt x="25361" y="27588"/>
                    </a:cubicBezTo>
                    <a:close/>
                    <a:moveTo>
                      <a:pt x="23265" y="27981"/>
                    </a:moveTo>
                    <a:cubicBezTo>
                      <a:pt x="22920" y="27969"/>
                      <a:pt x="22563" y="27945"/>
                      <a:pt x="22230" y="27921"/>
                    </a:cubicBezTo>
                    <a:cubicBezTo>
                      <a:pt x="21908" y="27909"/>
                      <a:pt x="21575" y="27873"/>
                      <a:pt x="21230" y="27861"/>
                    </a:cubicBezTo>
                    <a:cubicBezTo>
                      <a:pt x="20682" y="27850"/>
                      <a:pt x="20134" y="27814"/>
                      <a:pt x="19563" y="27802"/>
                    </a:cubicBezTo>
                    <a:cubicBezTo>
                      <a:pt x="18717" y="27766"/>
                      <a:pt x="17836" y="27742"/>
                      <a:pt x="16979" y="27695"/>
                    </a:cubicBezTo>
                    <a:cubicBezTo>
                      <a:pt x="15657" y="27623"/>
                      <a:pt x="14312" y="27528"/>
                      <a:pt x="13014" y="27457"/>
                    </a:cubicBezTo>
                    <a:lnTo>
                      <a:pt x="11859" y="27385"/>
                    </a:lnTo>
                    <a:cubicBezTo>
                      <a:pt x="11288" y="27349"/>
                      <a:pt x="10740" y="27314"/>
                      <a:pt x="10181" y="27266"/>
                    </a:cubicBezTo>
                    <a:lnTo>
                      <a:pt x="9597" y="27219"/>
                    </a:lnTo>
                    <a:lnTo>
                      <a:pt x="9585" y="27195"/>
                    </a:lnTo>
                    <a:cubicBezTo>
                      <a:pt x="9919" y="26623"/>
                      <a:pt x="10252" y="26147"/>
                      <a:pt x="10800" y="25885"/>
                    </a:cubicBezTo>
                    <a:cubicBezTo>
                      <a:pt x="11288" y="25647"/>
                      <a:pt x="11835" y="25444"/>
                      <a:pt x="12347" y="25302"/>
                    </a:cubicBezTo>
                    <a:cubicBezTo>
                      <a:pt x="13109" y="25111"/>
                      <a:pt x="13919" y="25004"/>
                      <a:pt x="14753" y="25004"/>
                    </a:cubicBezTo>
                    <a:cubicBezTo>
                      <a:pt x="15253" y="25004"/>
                      <a:pt x="15776" y="25028"/>
                      <a:pt x="16324" y="25111"/>
                    </a:cubicBezTo>
                    <a:cubicBezTo>
                      <a:pt x="16836" y="25171"/>
                      <a:pt x="17336" y="25242"/>
                      <a:pt x="17836" y="25302"/>
                    </a:cubicBezTo>
                    <a:cubicBezTo>
                      <a:pt x="18801" y="25421"/>
                      <a:pt x="19777" y="25540"/>
                      <a:pt x="20741" y="25683"/>
                    </a:cubicBezTo>
                    <a:cubicBezTo>
                      <a:pt x="21110" y="25742"/>
                      <a:pt x="21611" y="25837"/>
                      <a:pt x="21980" y="26040"/>
                    </a:cubicBezTo>
                    <a:cubicBezTo>
                      <a:pt x="22587" y="26373"/>
                      <a:pt x="23230" y="26802"/>
                      <a:pt x="23944" y="27338"/>
                    </a:cubicBezTo>
                    <a:cubicBezTo>
                      <a:pt x="24158" y="27504"/>
                      <a:pt x="24373" y="27683"/>
                      <a:pt x="24456" y="27981"/>
                    </a:cubicBezTo>
                    <a:lnTo>
                      <a:pt x="24170" y="27981"/>
                    </a:lnTo>
                    <a:lnTo>
                      <a:pt x="23754" y="27981"/>
                    </a:lnTo>
                    <a:cubicBezTo>
                      <a:pt x="23587" y="27992"/>
                      <a:pt x="23420" y="27992"/>
                      <a:pt x="23265" y="27981"/>
                    </a:cubicBezTo>
                    <a:close/>
                    <a:moveTo>
                      <a:pt x="4049" y="11990"/>
                    </a:moveTo>
                    <a:cubicBezTo>
                      <a:pt x="3346" y="11609"/>
                      <a:pt x="2644" y="11181"/>
                      <a:pt x="1965" y="10764"/>
                    </a:cubicBezTo>
                    <a:cubicBezTo>
                      <a:pt x="1751" y="10621"/>
                      <a:pt x="1537" y="10490"/>
                      <a:pt x="1322" y="10371"/>
                    </a:cubicBezTo>
                    <a:cubicBezTo>
                      <a:pt x="1215" y="10312"/>
                      <a:pt x="1132" y="10240"/>
                      <a:pt x="1013" y="10133"/>
                    </a:cubicBezTo>
                    <a:cubicBezTo>
                      <a:pt x="1001" y="10121"/>
                      <a:pt x="965" y="10109"/>
                      <a:pt x="953" y="10085"/>
                    </a:cubicBezTo>
                    <a:cubicBezTo>
                      <a:pt x="1084" y="9990"/>
                      <a:pt x="1203" y="9895"/>
                      <a:pt x="1322" y="9812"/>
                    </a:cubicBezTo>
                    <a:cubicBezTo>
                      <a:pt x="1668" y="9538"/>
                      <a:pt x="1977" y="9300"/>
                      <a:pt x="2322" y="9097"/>
                    </a:cubicBezTo>
                    <a:cubicBezTo>
                      <a:pt x="3596" y="8300"/>
                      <a:pt x="5263" y="7228"/>
                      <a:pt x="6847" y="5978"/>
                    </a:cubicBezTo>
                    <a:cubicBezTo>
                      <a:pt x="6966" y="5894"/>
                      <a:pt x="7073" y="5847"/>
                      <a:pt x="7168" y="5847"/>
                    </a:cubicBezTo>
                    <a:cubicBezTo>
                      <a:pt x="7263" y="5847"/>
                      <a:pt x="7347" y="5883"/>
                      <a:pt x="7490" y="5954"/>
                    </a:cubicBezTo>
                    <a:cubicBezTo>
                      <a:pt x="8097" y="6275"/>
                      <a:pt x="8716" y="6609"/>
                      <a:pt x="9311" y="6918"/>
                    </a:cubicBezTo>
                    <a:cubicBezTo>
                      <a:pt x="9597" y="7073"/>
                      <a:pt x="9895" y="7216"/>
                      <a:pt x="10181" y="7371"/>
                    </a:cubicBezTo>
                    <a:cubicBezTo>
                      <a:pt x="10240" y="7395"/>
                      <a:pt x="10300" y="7442"/>
                      <a:pt x="10359" y="7466"/>
                    </a:cubicBezTo>
                    <a:cubicBezTo>
                      <a:pt x="10431" y="7514"/>
                      <a:pt x="10502" y="7561"/>
                      <a:pt x="10597" y="7609"/>
                    </a:cubicBezTo>
                    <a:cubicBezTo>
                      <a:pt x="10788" y="7704"/>
                      <a:pt x="10883" y="7823"/>
                      <a:pt x="10895" y="8061"/>
                    </a:cubicBezTo>
                    <a:cubicBezTo>
                      <a:pt x="10943" y="9252"/>
                      <a:pt x="11002" y="10502"/>
                      <a:pt x="11062" y="11788"/>
                    </a:cubicBezTo>
                    <a:cubicBezTo>
                      <a:pt x="11085" y="12455"/>
                      <a:pt x="11133" y="13122"/>
                      <a:pt x="11181" y="13800"/>
                    </a:cubicBezTo>
                    <a:cubicBezTo>
                      <a:pt x="11204" y="14348"/>
                      <a:pt x="11252" y="14884"/>
                      <a:pt x="11276" y="15431"/>
                    </a:cubicBezTo>
                    <a:cubicBezTo>
                      <a:pt x="11276" y="15539"/>
                      <a:pt x="11276" y="15658"/>
                      <a:pt x="11264" y="15824"/>
                    </a:cubicBezTo>
                    <a:lnTo>
                      <a:pt x="11264" y="15884"/>
                    </a:lnTo>
                    <a:cubicBezTo>
                      <a:pt x="11240" y="15860"/>
                      <a:pt x="11193" y="15848"/>
                      <a:pt x="11157" y="15824"/>
                    </a:cubicBezTo>
                    <a:cubicBezTo>
                      <a:pt x="10966" y="15717"/>
                      <a:pt x="10800" y="15646"/>
                      <a:pt x="10657" y="15562"/>
                    </a:cubicBezTo>
                    <a:cubicBezTo>
                      <a:pt x="10323" y="15384"/>
                      <a:pt x="10002" y="15205"/>
                      <a:pt x="9669" y="15015"/>
                    </a:cubicBezTo>
                    <a:cubicBezTo>
                      <a:pt x="9109" y="14705"/>
                      <a:pt x="8514" y="14372"/>
                      <a:pt x="7930" y="14062"/>
                    </a:cubicBezTo>
                    <a:cubicBezTo>
                      <a:pt x="7394" y="13776"/>
                      <a:pt x="6859" y="13503"/>
                      <a:pt x="6335" y="13229"/>
                    </a:cubicBezTo>
                    <a:cubicBezTo>
                      <a:pt x="5585" y="12812"/>
                      <a:pt x="4811" y="12407"/>
                      <a:pt x="4049" y="11990"/>
                    </a:cubicBezTo>
                    <a:close/>
                    <a:moveTo>
                      <a:pt x="11812" y="5609"/>
                    </a:moveTo>
                    <a:cubicBezTo>
                      <a:pt x="11574" y="6085"/>
                      <a:pt x="11324" y="6561"/>
                      <a:pt x="10895" y="6930"/>
                    </a:cubicBezTo>
                    <a:cubicBezTo>
                      <a:pt x="10550" y="6752"/>
                      <a:pt x="10204" y="6573"/>
                      <a:pt x="9871" y="6418"/>
                    </a:cubicBezTo>
                    <a:cubicBezTo>
                      <a:pt x="9109" y="6037"/>
                      <a:pt x="8299" y="5656"/>
                      <a:pt x="7609" y="5109"/>
                    </a:cubicBezTo>
                    <a:cubicBezTo>
                      <a:pt x="7609" y="5085"/>
                      <a:pt x="7621" y="5073"/>
                      <a:pt x="7621" y="5073"/>
                    </a:cubicBezTo>
                    <a:cubicBezTo>
                      <a:pt x="7633" y="5013"/>
                      <a:pt x="7656" y="4954"/>
                      <a:pt x="7680" y="4930"/>
                    </a:cubicBezTo>
                    <a:lnTo>
                      <a:pt x="7835" y="4644"/>
                    </a:lnTo>
                    <a:cubicBezTo>
                      <a:pt x="8252" y="3918"/>
                      <a:pt x="8692" y="3156"/>
                      <a:pt x="9133" y="2430"/>
                    </a:cubicBezTo>
                    <a:cubicBezTo>
                      <a:pt x="9395" y="2013"/>
                      <a:pt x="9585" y="1692"/>
                      <a:pt x="9788" y="1430"/>
                    </a:cubicBezTo>
                    <a:cubicBezTo>
                      <a:pt x="10061" y="1072"/>
                      <a:pt x="10300" y="918"/>
                      <a:pt x="10585" y="918"/>
                    </a:cubicBezTo>
                    <a:cubicBezTo>
                      <a:pt x="10645" y="918"/>
                      <a:pt x="10716" y="941"/>
                      <a:pt x="10788" y="953"/>
                    </a:cubicBezTo>
                    <a:cubicBezTo>
                      <a:pt x="11550" y="1156"/>
                      <a:pt x="12228" y="1501"/>
                      <a:pt x="12824" y="1989"/>
                    </a:cubicBezTo>
                    <a:cubicBezTo>
                      <a:pt x="13145" y="2251"/>
                      <a:pt x="13229" y="2549"/>
                      <a:pt x="13098" y="2918"/>
                    </a:cubicBezTo>
                    <a:cubicBezTo>
                      <a:pt x="13038" y="3085"/>
                      <a:pt x="12967" y="3239"/>
                      <a:pt x="12883" y="3406"/>
                    </a:cubicBezTo>
                    <a:lnTo>
                      <a:pt x="12859" y="3466"/>
                    </a:lnTo>
                    <a:cubicBezTo>
                      <a:pt x="12776" y="3644"/>
                      <a:pt x="12693" y="3823"/>
                      <a:pt x="12621" y="4001"/>
                    </a:cubicBezTo>
                    <a:cubicBezTo>
                      <a:pt x="12443" y="4418"/>
                      <a:pt x="12252" y="4871"/>
                      <a:pt x="12026" y="5263"/>
                    </a:cubicBezTo>
                    <a:cubicBezTo>
                      <a:pt x="11955" y="5359"/>
                      <a:pt x="11895" y="5478"/>
                      <a:pt x="11812" y="5609"/>
                    </a:cubicBezTo>
                    <a:close/>
                    <a:moveTo>
                      <a:pt x="17027" y="12324"/>
                    </a:moveTo>
                    <a:cubicBezTo>
                      <a:pt x="17015" y="13407"/>
                      <a:pt x="16979" y="14526"/>
                      <a:pt x="16979" y="15622"/>
                    </a:cubicBezTo>
                    <a:lnTo>
                      <a:pt x="16979" y="19313"/>
                    </a:lnTo>
                    <a:lnTo>
                      <a:pt x="16979" y="22396"/>
                    </a:lnTo>
                    <a:cubicBezTo>
                      <a:pt x="16979" y="22873"/>
                      <a:pt x="16967" y="23361"/>
                      <a:pt x="16931" y="23825"/>
                    </a:cubicBezTo>
                    <a:cubicBezTo>
                      <a:pt x="16931" y="23992"/>
                      <a:pt x="16919" y="24159"/>
                      <a:pt x="16919" y="24337"/>
                    </a:cubicBezTo>
                    <a:cubicBezTo>
                      <a:pt x="16800" y="24349"/>
                      <a:pt x="16717" y="24349"/>
                      <a:pt x="16658" y="24349"/>
                    </a:cubicBezTo>
                    <a:cubicBezTo>
                      <a:pt x="16360" y="24349"/>
                      <a:pt x="16312" y="24337"/>
                      <a:pt x="16300" y="23825"/>
                    </a:cubicBezTo>
                    <a:cubicBezTo>
                      <a:pt x="16265" y="23147"/>
                      <a:pt x="16241" y="22230"/>
                      <a:pt x="16241" y="21325"/>
                    </a:cubicBezTo>
                    <a:lnTo>
                      <a:pt x="16241" y="19646"/>
                    </a:lnTo>
                    <a:cubicBezTo>
                      <a:pt x="16241" y="17694"/>
                      <a:pt x="16253" y="15669"/>
                      <a:pt x="16312" y="13681"/>
                    </a:cubicBezTo>
                    <a:cubicBezTo>
                      <a:pt x="16372" y="12074"/>
                      <a:pt x="16277" y="10562"/>
                      <a:pt x="16074" y="9062"/>
                    </a:cubicBezTo>
                    <a:cubicBezTo>
                      <a:pt x="15979" y="8466"/>
                      <a:pt x="15848" y="7990"/>
                      <a:pt x="15669" y="7585"/>
                    </a:cubicBezTo>
                    <a:cubicBezTo>
                      <a:pt x="15050" y="6240"/>
                      <a:pt x="14241" y="5406"/>
                      <a:pt x="13157" y="4942"/>
                    </a:cubicBezTo>
                    <a:cubicBezTo>
                      <a:pt x="13157" y="4942"/>
                      <a:pt x="13121" y="4894"/>
                      <a:pt x="13121" y="4882"/>
                    </a:cubicBezTo>
                    <a:lnTo>
                      <a:pt x="13336" y="4287"/>
                    </a:lnTo>
                    <a:cubicBezTo>
                      <a:pt x="13467" y="4359"/>
                      <a:pt x="13598" y="4430"/>
                      <a:pt x="13717" y="4513"/>
                    </a:cubicBezTo>
                    <a:cubicBezTo>
                      <a:pt x="14098" y="4716"/>
                      <a:pt x="14419" y="4894"/>
                      <a:pt x="14717" y="5109"/>
                    </a:cubicBezTo>
                    <a:cubicBezTo>
                      <a:pt x="15384" y="5585"/>
                      <a:pt x="16122" y="6180"/>
                      <a:pt x="16443" y="7097"/>
                    </a:cubicBezTo>
                    <a:cubicBezTo>
                      <a:pt x="16872" y="8323"/>
                      <a:pt x="17074" y="9359"/>
                      <a:pt x="17050" y="10359"/>
                    </a:cubicBezTo>
                    <a:cubicBezTo>
                      <a:pt x="17039" y="11014"/>
                      <a:pt x="17039" y="11669"/>
                      <a:pt x="17027" y="12324"/>
                    </a:cubicBezTo>
                    <a:close/>
                    <a:moveTo>
                      <a:pt x="21241" y="24159"/>
                    </a:moveTo>
                    <a:lnTo>
                      <a:pt x="21241" y="24159"/>
                    </a:lnTo>
                    <a:lnTo>
                      <a:pt x="21241" y="24159"/>
                    </a:lnTo>
                    <a:cubicBezTo>
                      <a:pt x="21313" y="24171"/>
                      <a:pt x="21372" y="24182"/>
                      <a:pt x="21444" y="24182"/>
                    </a:cubicBezTo>
                    <a:cubicBezTo>
                      <a:pt x="21718" y="24230"/>
                      <a:pt x="21968" y="24254"/>
                      <a:pt x="22170" y="24432"/>
                    </a:cubicBezTo>
                    <a:lnTo>
                      <a:pt x="22170" y="24456"/>
                    </a:lnTo>
                    <a:cubicBezTo>
                      <a:pt x="22158" y="24528"/>
                      <a:pt x="22146" y="24599"/>
                      <a:pt x="22134" y="24659"/>
                    </a:cubicBezTo>
                    <a:cubicBezTo>
                      <a:pt x="22027" y="25052"/>
                      <a:pt x="21992" y="25063"/>
                      <a:pt x="21908" y="25063"/>
                    </a:cubicBezTo>
                    <a:lnTo>
                      <a:pt x="21908" y="25063"/>
                    </a:lnTo>
                    <a:cubicBezTo>
                      <a:pt x="21837" y="25063"/>
                      <a:pt x="21718" y="25028"/>
                      <a:pt x="21563" y="25004"/>
                    </a:cubicBezTo>
                    <a:cubicBezTo>
                      <a:pt x="21384" y="24968"/>
                      <a:pt x="21206" y="24944"/>
                      <a:pt x="20979" y="24909"/>
                    </a:cubicBezTo>
                    <a:cubicBezTo>
                      <a:pt x="20920" y="24897"/>
                      <a:pt x="20849" y="24897"/>
                      <a:pt x="20789" y="24885"/>
                    </a:cubicBezTo>
                    <a:lnTo>
                      <a:pt x="20837" y="24790"/>
                    </a:lnTo>
                    <a:cubicBezTo>
                      <a:pt x="20908" y="24587"/>
                      <a:pt x="20979" y="24421"/>
                      <a:pt x="21075" y="24254"/>
                    </a:cubicBezTo>
                    <a:cubicBezTo>
                      <a:pt x="21087" y="24218"/>
                      <a:pt x="21182" y="24159"/>
                      <a:pt x="21241" y="24159"/>
                    </a:cubicBezTo>
                    <a:close/>
                    <a:moveTo>
                      <a:pt x="6180" y="15658"/>
                    </a:moveTo>
                    <a:cubicBezTo>
                      <a:pt x="5680" y="15658"/>
                      <a:pt x="5144" y="15503"/>
                      <a:pt x="4596" y="15229"/>
                    </a:cubicBezTo>
                    <a:cubicBezTo>
                      <a:pt x="3811" y="14812"/>
                      <a:pt x="3382" y="13526"/>
                      <a:pt x="3692" y="12645"/>
                    </a:cubicBezTo>
                    <a:lnTo>
                      <a:pt x="7871" y="14848"/>
                    </a:lnTo>
                    <a:cubicBezTo>
                      <a:pt x="7406" y="15384"/>
                      <a:pt x="6847" y="15658"/>
                      <a:pt x="6180" y="15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27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dấu chấm hỏi đẹp | Writing clipart, Writing cartoons, Student  learning">
            <a:extLst>
              <a:ext uri="{FF2B5EF4-FFF2-40B4-BE49-F238E27FC236}">
                <a16:creationId xmlns="" xmlns:a16="http://schemas.microsoft.com/office/drawing/2014/main" id="{40FBADF7-B5D2-5E4D-B60B-87E8E86C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49" l="6196" r="90000">
                        <a14:foregroundMark x1="51522" y1="85128" x2="51522" y2="85128"/>
                        <a14:foregroundMark x1="50870" y1="85128" x2="60870" y2="85744"/>
                        <a14:foregroundMark x1="44130" y1="82769" x2="70761" y2="82256"/>
                        <a14:foregroundMark x1="6196" y1="85128" x2="6196" y2="85128"/>
                        <a14:foregroundMark x1="88804" y1="86359" x2="88804" y2="86359"/>
                        <a14:foregroundMark x1="40978" y1="28923" x2="48478" y2="32410"/>
                        <a14:foregroundMark x1="90000" y1="86359" x2="90000" y2="86359"/>
                        <a14:foregroundMark x1="44674" y1="6667" x2="44674" y2="6667"/>
                        <a14:foregroundMark x1="72174" y1="16513" x2="72174" y2="16513"/>
                        <a14:foregroundMark x1="71630" y1="17744" x2="70870" y2="18359"/>
                        <a14:foregroundMark x1="66848" y1="24205" x2="66848" y2="24205"/>
                        <a14:foregroundMark x1="69783" y1="27487" x2="69783" y2="27487"/>
                        <a14:foregroundMark x1="74348" y1="26667" x2="74348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2" y="3575943"/>
            <a:ext cx="3030314" cy="3211717"/>
          </a:xfrm>
          <a:prstGeom prst="rect">
            <a:avLst/>
          </a:prstGeom>
          <a:noFill/>
        </p:spPr>
      </p:pic>
      <p:sp>
        <p:nvSpPr>
          <p:cNvPr id="5" name="Cloud Callout 4">
            <a:extLst>
              <a:ext uri="{FF2B5EF4-FFF2-40B4-BE49-F238E27FC236}">
                <a16:creationId xmlns="" xmlns:a16="http://schemas.microsoft.com/office/drawing/2014/main" id="{3443DA82-A111-5947-A764-E31288D44A60}"/>
              </a:ext>
            </a:extLst>
          </p:cNvPr>
          <p:cNvSpPr/>
          <p:nvPr/>
        </p:nvSpPr>
        <p:spPr>
          <a:xfrm>
            <a:off x="3983331" y="954738"/>
            <a:ext cx="7327094" cy="3956896"/>
          </a:xfrm>
          <a:prstGeom prst="cloudCallout">
            <a:avLst>
              <a:gd name="adj1" fmla="val -56750"/>
              <a:gd name="adj2" fmla="val 45438"/>
            </a:avLst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quát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vi-VN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xmlns="" id="{F8157803-084F-5F2A-624A-6D92DAEA6453}"/>
              </a:ext>
            </a:extLst>
          </p:cNvPr>
          <p:cNvSpPr txBox="1"/>
          <p:nvPr/>
        </p:nvSpPr>
        <p:spPr>
          <a:xfrm>
            <a:off x="459008" y="781548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Đảo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146151" y="472380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2161757" y="329514"/>
                </a:lnTo>
                <a:lnTo>
                  <a:pt x="2161757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8100431" y="4723804"/>
            <a:ext cx="91440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5984394" y="472380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61757" y="0"/>
                </a:moveTo>
                <a:lnTo>
                  <a:pt x="2161757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7065273" y="348497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1080878" y="329514"/>
                </a:lnTo>
                <a:lnTo>
                  <a:pt x="1080878" y="4835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984394" y="348497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80878" y="0"/>
                </a:moveTo>
                <a:lnTo>
                  <a:pt x="1080878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903515" y="224614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2161757" y="329514"/>
                </a:lnTo>
                <a:lnTo>
                  <a:pt x="2161757" y="48353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741758" y="472380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1080878" y="329514"/>
                </a:lnTo>
                <a:lnTo>
                  <a:pt x="1080878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660879" y="472380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80878" y="0"/>
                </a:moveTo>
                <a:lnTo>
                  <a:pt x="1080878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696038" y="3484974"/>
            <a:ext cx="91440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835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2741758" y="224614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61757" y="0"/>
                </a:moveTo>
                <a:lnTo>
                  <a:pt x="2161757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17"/>
          <p:cNvSpPr/>
          <p:nvPr/>
        </p:nvSpPr>
        <p:spPr>
          <a:xfrm>
            <a:off x="4007368" y="1490847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4192099" y="166634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Đảo ngữ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5611" y="2729677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2030342" y="290517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Đặc điểm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45611" y="396850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2030342" y="414400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Thay đổi vị trí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4732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949463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thành phần trong cụm từ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26489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3111220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thành phần trong câu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69125" y="2729677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6353856" y="290517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Tác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88246" y="396850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5272978" y="414400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Nhấn mạnh ý nghĩa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0004" y="396850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 32"/>
          <p:cNvSpPr/>
          <p:nvPr/>
        </p:nvSpPr>
        <p:spPr>
          <a:xfrm>
            <a:off x="7434735" y="414400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Làm sự diễn đạt  thêm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88246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37"/>
          <p:cNvSpPr/>
          <p:nvPr/>
        </p:nvSpPr>
        <p:spPr>
          <a:xfrm>
            <a:off x="5272978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Sinh động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50004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 39"/>
          <p:cNvSpPr/>
          <p:nvPr/>
        </p:nvSpPr>
        <p:spPr>
          <a:xfrm>
            <a:off x="7434735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Gợi cảm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411761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 41"/>
          <p:cNvSpPr/>
          <p:nvPr/>
        </p:nvSpPr>
        <p:spPr>
          <a:xfrm>
            <a:off x="9596492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Giàu âm hưởng</a:t>
            </a:r>
          </a:p>
        </p:txBody>
      </p:sp>
    </p:spTree>
    <p:extLst>
      <p:ext uri="{BB962C8B-B14F-4D97-AF65-F5344CB8AC3E}">
        <p14:creationId xmlns:p14="http://schemas.microsoft.com/office/powerpoint/2010/main" val="397806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8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xmlns="" id="{F8157803-084F-5F2A-624A-6D92DAEA6453}"/>
              </a:ext>
            </a:extLst>
          </p:cNvPr>
          <p:cNvSpPr txBox="1"/>
          <p:nvPr/>
        </p:nvSpPr>
        <p:spPr>
          <a:xfrm>
            <a:off x="459008" y="781548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tu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Hộp Văn bản 9">
            <a:extLst>
              <a:ext uri="{FF2B5EF4-FFF2-40B4-BE49-F238E27FC236}">
                <a16:creationId xmlns:a16="http://schemas.microsoft.com/office/drawing/2014/main" xmlns="" id="{F8157803-084F-5F2A-624A-6D92DAEA6453}"/>
              </a:ext>
            </a:extLst>
          </p:cNvPr>
          <p:cNvSpPr txBox="1"/>
          <p:nvPr/>
        </p:nvSpPr>
        <p:spPr>
          <a:xfrm>
            <a:off x="352698" y="1393695"/>
            <a:ext cx="11469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THẢO LUẬN CẶP ĐÔI (5 </a:t>
            </a:r>
            <a:r>
              <a:rPr lang="en-US" sz="28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PHT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VD.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đạt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a2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b2?</a:t>
            </a:r>
            <a:endParaRPr lang="en-US" sz="2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92508"/>
              </p:ext>
            </p:extLst>
          </p:nvPr>
        </p:nvGraphicFramePr>
        <p:xfrm>
          <a:off x="459008" y="2778690"/>
          <a:ext cx="11127745" cy="362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12"/>
                <a:gridCol w="2375022"/>
                <a:gridCol w="3008435"/>
                <a:gridCol w="2178080"/>
                <a:gridCol w="3095896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1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Bạn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chơi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cùng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a2. “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đang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đợi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” – con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bảo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– “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làm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sao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”?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(Ra-bin-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đờ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ra-nát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Ta-go,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Mây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Sóng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b2. “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tiên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?”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Tố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Hữu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Việt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Nam)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0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2168"/>
              </p:ext>
            </p:extLst>
          </p:nvPr>
        </p:nvGraphicFramePr>
        <p:xfrm>
          <a:off x="462262" y="806197"/>
          <a:ext cx="11127745" cy="542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12"/>
                <a:gridCol w="1627745"/>
                <a:gridCol w="3082834"/>
                <a:gridCol w="1776549"/>
                <a:gridCol w="417030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1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cùng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a2. “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đang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đợi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” – con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bảo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– “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làm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sao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”?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(Ra-bin-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ra-nát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Ta-go,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Sóng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b2. “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nàng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tiên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Hữu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Việt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Nam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KẾT QUẢ THẢO LUẬN CẶP ĐÔI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3466" y="1410388"/>
            <a:ext cx="1740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err="1">
                <a:solidFill>
                  <a:srgbClr val="0070C0"/>
                </a:solidFill>
              </a:rPr>
              <a:t>Kết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thúc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bằng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dấu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chấm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701158" y="1247956"/>
            <a:ext cx="218751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</a:rPr>
              <a:t>Mục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đích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3576" y="1631600"/>
            <a:ext cx="419317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- a1, b1: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thông</a:t>
            </a:r>
            <a:r>
              <a:rPr lang="en-US" sz="2400" b="1" dirty="0">
                <a:solidFill>
                  <a:srgbClr val="0070C0"/>
                </a:solidFill>
              </a:rPr>
              <a:t> tin </a:t>
            </a:r>
            <a:r>
              <a:rPr lang="en-US" sz="2400" b="1" dirty="0" err="1">
                <a:solidFill>
                  <a:srgbClr val="0070C0"/>
                </a:solidFill>
              </a:rPr>
              <a:t>nhằm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mục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sáng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tỏ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một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nội</a:t>
            </a:r>
            <a:r>
              <a:rPr lang="en-US" sz="2400" b="1" dirty="0">
                <a:solidFill>
                  <a:srgbClr val="0070C0"/>
                </a:solidFill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</a:rPr>
              <a:t>nào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-&gt; </a:t>
            </a:r>
            <a:r>
              <a:rPr lang="en-US" sz="2400" b="1" dirty="0" err="1" smtClean="0">
                <a:solidFill>
                  <a:srgbClr val="0070C0"/>
                </a:solidFill>
              </a:rPr>
              <a:t>cần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trả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lời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từ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người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được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0537" y="4505150"/>
            <a:ext cx="419317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b2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Cảm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thán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khẳng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định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vẻ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đẹp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cô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gái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3575" y="3263449"/>
            <a:ext cx="423014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- a2: </a:t>
            </a:r>
            <a:r>
              <a:rPr lang="en-US" sz="2400" b="1" dirty="0" err="1">
                <a:solidFill>
                  <a:srgbClr val="0070C0"/>
                </a:solidFill>
              </a:rPr>
              <a:t>Nhấn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mạnh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cảm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yêu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thương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sự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gắn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bé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dành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30536" y="5290541"/>
            <a:ext cx="4156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7030A0"/>
                </a:solidFill>
              </a:rPr>
              <a:t>-&gt; </a:t>
            </a:r>
            <a:r>
              <a:rPr lang="en-US" sz="2400" b="1" i="1" dirty="0" err="1">
                <a:solidFill>
                  <a:srgbClr val="7030A0"/>
                </a:solidFill>
              </a:rPr>
              <a:t>Nhấn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mạnh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nội</a:t>
            </a:r>
            <a:r>
              <a:rPr lang="en-US" sz="2400" b="1" i="1" dirty="0">
                <a:solidFill>
                  <a:srgbClr val="7030A0"/>
                </a:solidFill>
              </a:rPr>
              <a:t> dung </a:t>
            </a:r>
            <a:r>
              <a:rPr lang="en-US" sz="2400" b="1" i="1" dirty="0" err="1">
                <a:solidFill>
                  <a:srgbClr val="7030A0"/>
                </a:solidFill>
              </a:rPr>
              <a:t>người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nói</a:t>
            </a:r>
            <a:r>
              <a:rPr lang="en-US" sz="2400" b="1" i="1" dirty="0">
                <a:solidFill>
                  <a:srgbClr val="7030A0"/>
                </a:solidFill>
              </a:rPr>
              <a:t>, </a:t>
            </a:r>
            <a:r>
              <a:rPr lang="en-US" sz="2400" b="1" i="1" dirty="0" err="1">
                <a:solidFill>
                  <a:srgbClr val="7030A0"/>
                </a:solidFill>
              </a:rPr>
              <a:t>người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viết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muốn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gửi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gắm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4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dấu chấm hỏi đẹp | Writing clipart, Writing cartoons, Student  learning">
            <a:extLst>
              <a:ext uri="{FF2B5EF4-FFF2-40B4-BE49-F238E27FC236}">
                <a16:creationId xmlns="" xmlns:a16="http://schemas.microsoft.com/office/drawing/2014/main" id="{40FBADF7-B5D2-5E4D-B60B-87E8E86C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49" l="6196" r="90000">
                        <a14:foregroundMark x1="51522" y1="85128" x2="51522" y2="85128"/>
                        <a14:foregroundMark x1="50870" y1="85128" x2="60870" y2="85744"/>
                        <a14:foregroundMark x1="44130" y1="82769" x2="70761" y2="82256"/>
                        <a14:foregroundMark x1="6196" y1="85128" x2="6196" y2="85128"/>
                        <a14:foregroundMark x1="88804" y1="86359" x2="88804" y2="86359"/>
                        <a14:foregroundMark x1="40978" y1="28923" x2="48478" y2="32410"/>
                        <a14:foregroundMark x1="90000" y1="86359" x2="90000" y2="86359"/>
                        <a14:foregroundMark x1="44674" y1="6667" x2="44674" y2="6667"/>
                        <a14:foregroundMark x1="72174" y1="16513" x2="72174" y2="16513"/>
                        <a14:foregroundMark x1="71630" y1="17744" x2="70870" y2="18359"/>
                        <a14:foregroundMark x1="66848" y1="24205" x2="66848" y2="24205"/>
                        <a14:foregroundMark x1="69783" y1="27487" x2="69783" y2="27487"/>
                        <a14:foregroundMark x1="74348" y1="26667" x2="74348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2" y="3575943"/>
            <a:ext cx="3030314" cy="3211717"/>
          </a:xfrm>
          <a:prstGeom prst="rect">
            <a:avLst/>
          </a:prstGeom>
          <a:noFill/>
        </p:spPr>
      </p:pic>
      <p:sp>
        <p:nvSpPr>
          <p:cNvPr id="5" name="Cloud Callout 4">
            <a:extLst>
              <a:ext uri="{FF2B5EF4-FFF2-40B4-BE49-F238E27FC236}">
                <a16:creationId xmlns="" xmlns:a16="http://schemas.microsoft.com/office/drawing/2014/main" id="{3443DA82-A111-5947-A764-E31288D44A60}"/>
              </a:ext>
            </a:extLst>
          </p:cNvPr>
          <p:cNvSpPr/>
          <p:nvPr/>
        </p:nvSpPr>
        <p:spPr>
          <a:xfrm>
            <a:off x="3983331" y="954738"/>
            <a:ext cx="7327094" cy="3956896"/>
          </a:xfrm>
          <a:prstGeom prst="cloudCallout">
            <a:avLst>
              <a:gd name="adj1" fmla="val -56750"/>
              <a:gd name="adj2" fmla="val 45438"/>
            </a:avLst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quát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vi-VN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365760"/>
            <a:ext cx="11743180" cy="611093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5" name="Hộp Văn bản 9">
            <a:extLst>
              <a:ext uri="{FF2B5EF4-FFF2-40B4-BE49-F238E27FC236}">
                <a16:creationId xmlns:a16="http://schemas.microsoft.com/office/drawing/2014/main" xmlns="" id="{F8157803-084F-5F2A-624A-6D92DAEA6453}"/>
              </a:ext>
            </a:extLst>
          </p:cNvPr>
          <p:cNvSpPr txBox="1"/>
          <p:nvPr/>
        </p:nvSpPr>
        <p:spPr>
          <a:xfrm>
            <a:off x="406757" y="546416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tu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241342" y="3916690"/>
            <a:ext cx="91440" cy="7403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740343"/>
                </a:lnTo>
              </a:path>
            </a:pathLst>
          </a:custGeom>
          <a:noFill/>
          <a:ln w="38100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5932480" y="2319156"/>
            <a:ext cx="2354581" cy="755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14715"/>
                </a:lnTo>
                <a:lnTo>
                  <a:pt x="2354581" y="514715"/>
                </a:lnTo>
                <a:lnTo>
                  <a:pt x="2354581" y="755300"/>
                </a:lnTo>
              </a:path>
            </a:pathLst>
          </a:custGeom>
          <a:noFill/>
          <a:ln w="381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3532179" y="3916690"/>
            <a:ext cx="91440" cy="755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755300"/>
                </a:lnTo>
              </a:path>
            </a:pathLst>
          </a:custGeom>
          <a:noFill/>
          <a:ln w="38100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623618" y="2319156"/>
            <a:ext cx="2354581" cy="755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54581" y="0"/>
                </a:moveTo>
                <a:lnTo>
                  <a:pt x="2354581" y="514715"/>
                </a:lnTo>
                <a:lnTo>
                  <a:pt x="0" y="514715"/>
                </a:lnTo>
                <a:lnTo>
                  <a:pt x="0" y="755300"/>
                </a:lnTo>
              </a:path>
            </a:pathLst>
          </a:custGeom>
          <a:noFill/>
          <a:ln w="381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532659" y="1476922"/>
            <a:ext cx="2799643" cy="8422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4821217" y="1751053"/>
            <a:ext cx="2799643" cy="842233"/>
          </a:xfrm>
          <a:custGeom>
            <a:avLst/>
            <a:gdLst>
              <a:gd name="connsiteX0" fmla="*/ 0 w 2799643"/>
              <a:gd name="connsiteY0" fmla="*/ 84223 h 842233"/>
              <a:gd name="connsiteX1" fmla="*/ 84223 w 2799643"/>
              <a:gd name="connsiteY1" fmla="*/ 0 h 842233"/>
              <a:gd name="connsiteX2" fmla="*/ 2715420 w 2799643"/>
              <a:gd name="connsiteY2" fmla="*/ 0 h 842233"/>
              <a:gd name="connsiteX3" fmla="*/ 2799643 w 2799643"/>
              <a:gd name="connsiteY3" fmla="*/ 84223 h 842233"/>
              <a:gd name="connsiteX4" fmla="*/ 2799643 w 2799643"/>
              <a:gd name="connsiteY4" fmla="*/ 758010 h 842233"/>
              <a:gd name="connsiteX5" fmla="*/ 2715420 w 2799643"/>
              <a:gd name="connsiteY5" fmla="*/ 842233 h 842233"/>
              <a:gd name="connsiteX6" fmla="*/ 84223 w 2799643"/>
              <a:gd name="connsiteY6" fmla="*/ 842233 h 842233"/>
              <a:gd name="connsiteX7" fmla="*/ 0 w 2799643"/>
              <a:gd name="connsiteY7" fmla="*/ 758010 h 842233"/>
              <a:gd name="connsiteX8" fmla="*/ 0 w 2799643"/>
              <a:gd name="connsiteY8" fmla="*/ 84223 h 8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643" h="842233">
                <a:moveTo>
                  <a:pt x="0" y="84223"/>
                </a:moveTo>
                <a:cubicBezTo>
                  <a:pt x="0" y="37708"/>
                  <a:pt x="37708" y="0"/>
                  <a:pt x="84223" y="0"/>
                </a:cubicBezTo>
                <a:lnTo>
                  <a:pt x="2715420" y="0"/>
                </a:lnTo>
                <a:cubicBezTo>
                  <a:pt x="2761935" y="0"/>
                  <a:pt x="2799643" y="37708"/>
                  <a:pt x="2799643" y="84223"/>
                </a:cubicBezTo>
                <a:lnTo>
                  <a:pt x="2799643" y="758010"/>
                </a:lnTo>
                <a:cubicBezTo>
                  <a:pt x="2799643" y="804525"/>
                  <a:pt x="2761935" y="842233"/>
                  <a:pt x="2715420" y="842233"/>
                </a:cubicBezTo>
                <a:lnTo>
                  <a:pt x="84223" y="842233"/>
                </a:lnTo>
                <a:cubicBezTo>
                  <a:pt x="37708" y="842233"/>
                  <a:pt x="0" y="804525"/>
                  <a:pt x="0" y="758010"/>
                </a:cubicBezTo>
                <a:lnTo>
                  <a:pt x="0" y="84223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18" tIns="119918" rIns="119918" bIns="1199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err="1" smtClean="0"/>
              <a:t>Câu</a:t>
            </a:r>
            <a:r>
              <a:rPr lang="en-US" sz="2500" b="1" kern="1200" dirty="0" smtClean="0"/>
              <a:t> </a:t>
            </a:r>
            <a:r>
              <a:rPr lang="en-US" sz="2500" b="1" kern="1200" dirty="0" err="1" smtClean="0"/>
              <a:t>hỏi</a:t>
            </a:r>
            <a:r>
              <a:rPr lang="en-US" sz="2500" b="1" kern="1200" dirty="0" smtClean="0"/>
              <a:t> </a:t>
            </a:r>
            <a:r>
              <a:rPr lang="en-US" sz="2500" b="1" kern="1200" dirty="0" err="1" smtClean="0"/>
              <a:t>tu</a:t>
            </a:r>
            <a:r>
              <a:rPr lang="en-US" sz="2500" b="1" kern="1200" dirty="0" smtClean="0"/>
              <a:t> </a:t>
            </a:r>
            <a:r>
              <a:rPr lang="en-US" sz="2500" b="1" kern="1200" dirty="0" err="1" smtClean="0"/>
              <a:t>từ</a:t>
            </a:r>
            <a:endParaRPr lang="en-US" sz="2500" b="1" kern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2223797" y="3074457"/>
            <a:ext cx="2799643" cy="8422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466636" y="3348587"/>
            <a:ext cx="2799643" cy="842233"/>
          </a:xfrm>
          <a:custGeom>
            <a:avLst/>
            <a:gdLst>
              <a:gd name="connsiteX0" fmla="*/ 0 w 2799643"/>
              <a:gd name="connsiteY0" fmla="*/ 84223 h 842233"/>
              <a:gd name="connsiteX1" fmla="*/ 84223 w 2799643"/>
              <a:gd name="connsiteY1" fmla="*/ 0 h 842233"/>
              <a:gd name="connsiteX2" fmla="*/ 2715420 w 2799643"/>
              <a:gd name="connsiteY2" fmla="*/ 0 h 842233"/>
              <a:gd name="connsiteX3" fmla="*/ 2799643 w 2799643"/>
              <a:gd name="connsiteY3" fmla="*/ 84223 h 842233"/>
              <a:gd name="connsiteX4" fmla="*/ 2799643 w 2799643"/>
              <a:gd name="connsiteY4" fmla="*/ 758010 h 842233"/>
              <a:gd name="connsiteX5" fmla="*/ 2715420 w 2799643"/>
              <a:gd name="connsiteY5" fmla="*/ 842233 h 842233"/>
              <a:gd name="connsiteX6" fmla="*/ 84223 w 2799643"/>
              <a:gd name="connsiteY6" fmla="*/ 842233 h 842233"/>
              <a:gd name="connsiteX7" fmla="*/ 0 w 2799643"/>
              <a:gd name="connsiteY7" fmla="*/ 758010 h 842233"/>
              <a:gd name="connsiteX8" fmla="*/ 0 w 2799643"/>
              <a:gd name="connsiteY8" fmla="*/ 84223 h 8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643" h="842233">
                <a:moveTo>
                  <a:pt x="0" y="84223"/>
                </a:moveTo>
                <a:cubicBezTo>
                  <a:pt x="0" y="37708"/>
                  <a:pt x="37708" y="0"/>
                  <a:pt x="84223" y="0"/>
                </a:cubicBezTo>
                <a:lnTo>
                  <a:pt x="2715420" y="0"/>
                </a:lnTo>
                <a:cubicBezTo>
                  <a:pt x="2761935" y="0"/>
                  <a:pt x="2799643" y="37708"/>
                  <a:pt x="2799643" y="84223"/>
                </a:cubicBezTo>
                <a:lnTo>
                  <a:pt x="2799643" y="758010"/>
                </a:lnTo>
                <a:cubicBezTo>
                  <a:pt x="2799643" y="804525"/>
                  <a:pt x="2761935" y="842233"/>
                  <a:pt x="2715420" y="842233"/>
                </a:cubicBezTo>
                <a:lnTo>
                  <a:pt x="84223" y="842233"/>
                </a:lnTo>
                <a:cubicBezTo>
                  <a:pt x="37708" y="842233"/>
                  <a:pt x="0" y="804525"/>
                  <a:pt x="0" y="758010"/>
                </a:cubicBezTo>
                <a:lnTo>
                  <a:pt x="0" y="842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18" tIns="119918" rIns="119918" bIns="1199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/>
              <a:t>Đặc điểm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11876" y="4671991"/>
            <a:ext cx="4132045" cy="117980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1800434" y="4946121"/>
            <a:ext cx="4132045" cy="1179806"/>
          </a:xfrm>
          <a:custGeom>
            <a:avLst/>
            <a:gdLst>
              <a:gd name="connsiteX0" fmla="*/ 0 w 4132045"/>
              <a:gd name="connsiteY0" fmla="*/ 117981 h 1179806"/>
              <a:gd name="connsiteX1" fmla="*/ 117981 w 4132045"/>
              <a:gd name="connsiteY1" fmla="*/ 0 h 1179806"/>
              <a:gd name="connsiteX2" fmla="*/ 4014064 w 4132045"/>
              <a:gd name="connsiteY2" fmla="*/ 0 h 1179806"/>
              <a:gd name="connsiteX3" fmla="*/ 4132045 w 4132045"/>
              <a:gd name="connsiteY3" fmla="*/ 117981 h 1179806"/>
              <a:gd name="connsiteX4" fmla="*/ 4132045 w 4132045"/>
              <a:gd name="connsiteY4" fmla="*/ 1061825 h 1179806"/>
              <a:gd name="connsiteX5" fmla="*/ 4014064 w 4132045"/>
              <a:gd name="connsiteY5" fmla="*/ 1179806 h 1179806"/>
              <a:gd name="connsiteX6" fmla="*/ 117981 w 4132045"/>
              <a:gd name="connsiteY6" fmla="*/ 1179806 h 1179806"/>
              <a:gd name="connsiteX7" fmla="*/ 0 w 4132045"/>
              <a:gd name="connsiteY7" fmla="*/ 1061825 h 1179806"/>
              <a:gd name="connsiteX8" fmla="*/ 0 w 4132045"/>
              <a:gd name="connsiteY8" fmla="*/ 117981 h 11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045" h="1179806">
                <a:moveTo>
                  <a:pt x="0" y="117981"/>
                </a:moveTo>
                <a:cubicBezTo>
                  <a:pt x="0" y="52822"/>
                  <a:pt x="52822" y="0"/>
                  <a:pt x="117981" y="0"/>
                </a:cubicBezTo>
                <a:lnTo>
                  <a:pt x="4014064" y="0"/>
                </a:lnTo>
                <a:cubicBezTo>
                  <a:pt x="4079223" y="0"/>
                  <a:pt x="4132045" y="52822"/>
                  <a:pt x="4132045" y="117981"/>
                </a:cubicBezTo>
                <a:lnTo>
                  <a:pt x="4132045" y="1061825"/>
                </a:lnTo>
                <a:cubicBezTo>
                  <a:pt x="4132045" y="1126984"/>
                  <a:pt x="4079223" y="1179806"/>
                  <a:pt x="4014064" y="1179806"/>
                </a:cubicBezTo>
                <a:lnTo>
                  <a:pt x="117981" y="1179806"/>
                </a:lnTo>
                <a:cubicBezTo>
                  <a:pt x="52822" y="1179806"/>
                  <a:pt x="0" y="1126984"/>
                  <a:pt x="0" y="1061825"/>
                </a:cubicBezTo>
                <a:lnTo>
                  <a:pt x="0" y="11798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805" tIns="129805" rIns="129805" bIns="12980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err="1" smtClean="0"/>
              <a:t>Giống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câu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hỏi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thông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thường</a:t>
            </a:r>
            <a:r>
              <a:rPr lang="en-US" sz="2500" kern="1200" dirty="0" smtClean="0"/>
              <a:t> (</a:t>
            </a:r>
            <a:r>
              <a:rPr lang="en-US" sz="2500" kern="1200" dirty="0" err="1" smtClean="0"/>
              <a:t>Kết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thúc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bằng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dấu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chấm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hỏi</a:t>
            </a:r>
            <a:r>
              <a:rPr lang="en-US" sz="2500" kern="1200" dirty="0" smtClean="0"/>
              <a:t>)</a:t>
            </a:r>
            <a:endParaRPr lang="en-US" sz="2500" b="1" kern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887240" y="3074457"/>
            <a:ext cx="2799643" cy="8422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7175798" y="3348587"/>
            <a:ext cx="2799643" cy="842233"/>
          </a:xfrm>
          <a:custGeom>
            <a:avLst/>
            <a:gdLst>
              <a:gd name="connsiteX0" fmla="*/ 0 w 2799643"/>
              <a:gd name="connsiteY0" fmla="*/ 84223 h 842233"/>
              <a:gd name="connsiteX1" fmla="*/ 84223 w 2799643"/>
              <a:gd name="connsiteY1" fmla="*/ 0 h 842233"/>
              <a:gd name="connsiteX2" fmla="*/ 2715420 w 2799643"/>
              <a:gd name="connsiteY2" fmla="*/ 0 h 842233"/>
              <a:gd name="connsiteX3" fmla="*/ 2799643 w 2799643"/>
              <a:gd name="connsiteY3" fmla="*/ 84223 h 842233"/>
              <a:gd name="connsiteX4" fmla="*/ 2799643 w 2799643"/>
              <a:gd name="connsiteY4" fmla="*/ 758010 h 842233"/>
              <a:gd name="connsiteX5" fmla="*/ 2715420 w 2799643"/>
              <a:gd name="connsiteY5" fmla="*/ 842233 h 842233"/>
              <a:gd name="connsiteX6" fmla="*/ 84223 w 2799643"/>
              <a:gd name="connsiteY6" fmla="*/ 842233 h 842233"/>
              <a:gd name="connsiteX7" fmla="*/ 0 w 2799643"/>
              <a:gd name="connsiteY7" fmla="*/ 758010 h 842233"/>
              <a:gd name="connsiteX8" fmla="*/ 0 w 2799643"/>
              <a:gd name="connsiteY8" fmla="*/ 84223 h 8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643" h="842233">
                <a:moveTo>
                  <a:pt x="0" y="84223"/>
                </a:moveTo>
                <a:cubicBezTo>
                  <a:pt x="0" y="37708"/>
                  <a:pt x="37708" y="0"/>
                  <a:pt x="84223" y="0"/>
                </a:cubicBezTo>
                <a:lnTo>
                  <a:pt x="2715420" y="0"/>
                </a:lnTo>
                <a:cubicBezTo>
                  <a:pt x="2761935" y="0"/>
                  <a:pt x="2799643" y="37708"/>
                  <a:pt x="2799643" y="84223"/>
                </a:cubicBezTo>
                <a:lnTo>
                  <a:pt x="2799643" y="758010"/>
                </a:lnTo>
                <a:cubicBezTo>
                  <a:pt x="2799643" y="804525"/>
                  <a:pt x="2761935" y="842233"/>
                  <a:pt x="2715420" y="842233"/>
                </a:cubicBezTo>
                <a:lnTo>
                  <a:pt x="84223" y="842233"/>
                </a:lnTo>
                <a:cubicBezTo>
                  <a:pt x="37708" y="842233"/>
                  <a:pt x="0" y="804525"/>
                  <a:pt x="0" y="758010"/>
                </a:cubicBezTo>
                <a:lnTo>
                  <a:pt x="0" y="842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18" tIns="119918" rIns="119918" bIns="1199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/>
              <a:t>Tác dụng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21039" y="4657034"/>
            <a:ext cx="4132045" cy="117980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6509597" y="4931164"/>
            <a:ext cx="4132045" cy="1179806"/>
          </a:xfrm>
          <a:custGeom>
            <a:avLst/>
            <a:gdLst>
              <a:gd name="connsiteX0" fmla="*/ 0 w 4132045"/>
              <a:gd name="connsiteY0" fmla="*/ 117981 h 1179806"/>
              <a:gd name="connsiteX1" fmla="*/ 117981 w 4132045"/>
              <a:gd name="connsiteY1" fmla="*/ 0 h 1179806"/>
              <a:gd name="connsiteX2" fmla="*/ 4014064 w 4132045"/>
              <a:gd name="connsiteY2" fmla="*/ 0 h 1179806"/>
              <a:gd name="connsiteX3" fmla="*/ 4132045 w 4132045"/>
              <a:gd name="connsiteY3" fmla="*/ 117981 h 1179806"/>
              <a:gd name="connsiteX4" fmla="*/ 4132045 w 4132045"/>
              <a:gd name="connsiteY4" fmla="*/ 1061825 h 1179806"/>
              <a:gd name="connsiteX5" fmla="*/ 4014064 w 4132045"/>
              <a:gd name="connsiteY5" fmla="*/ 1179806 h 1179806"/>
              <a:gd name="connsiteX6" fmla="*/ 117981 w 4132045"/>
              <a:gd name="connsiteY6" fmla="*/ 1179806 h 1179806"/>
              <a:gd name="connsiteX7" fmla="*/ 0 w 4132045"/>
              <a:gd name="connsiteY7" fmla="*/ 1061825 h 1179806"/>
              <a:gd name="connsiteX8" fmla="*/ 0 w 4132045"/>
              <a:gd name="connsiteY8" fmla="*/ 117981 h 11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045" h="1179806">
                <a:moveTo>
                  <a:pt x="0" y="117981"/>
                </a:moveTo>
                <a:cubicBezTo>
                  <a:pt x="0" y="52822"/>
                  <a:pt x="52822" y="0"/>
                  <a:pt x="117981" y="0"/>
                </a:cubicBezTo>
                <a:lnTo>
                  <a:pt x="4014064" y="0"/>
                </a:lnTo>
                <a:cubicBezTo>
                  <a:pt x="4079223" y="0"/>
                  <a:pt x="4132045" y="52822"/>
                  <a:pt x="4132045" y="117981"/>
                </a:cubicBezTo>
                <a:lnTo>
                  <a:pt x="4132045" y="1061825"/>
                </a:lnTo>
                <a:cubicBezTo>
                  <a:pt x="4132045" y="1126984"/>
                  <a:pt x="4079223" y="1179806"/>
                  <a:pt x="4014064" y="1179806"/>
                </a:cubicBezTo>
                <a:lnTo>
                  <a:pt x="117981" y="1179806"/>
                </a:lnTo>
                <a:cubicBezTo>
                  <a:pt x="52822" y="1179806"/>
                  <a:pt x="0" y="1126984"/>
                  <a:pt x="0" y="1061825"/>
                </a:cubicBezTo>
                <a:lnTo>
                  <a:pt x="0" y="11798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805" tIns="129805" rIns="129805" bIns="12980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err="1" smtClean="0"/>
              <a:t>Nhấn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mạnh</a:t>
            </a:r>
            <a:r>
              <a:rPr lang="en-US" sz="2500" kern="1200" dirty="0" smtClean="0"/>
              <a:t> </a:t>
            </a:r>
            <a:r>
              <a:rPr lang="en-US" sz="2500" kern="1200" dirty="0" err="1" smtClean="0"/>
              <a:t>nội</a:t>
            </a:r>
            <a:r>
              <a:rPr lang="en-US" sz="2500" kern="1200" dirty="0" smtClean="0"/>
              <a:t> dung</a:t>
            </a:r>
            <a:endParaRPr lang="en-US" sz="2500" b="1" kern="1200" dirty="0"/>
          </a:p>
        </p:txBody>
      </p:sp>
    </p:spTree>
    <p:extLst>
      <p:ext uri="{BB962C8B-B14F-4D97-AF65-F5344CB8AC3E}">
        <p14:creationId xmlns:p14="http://schemas.microsoft.com/office/powerpoint/2010/main" val="382228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=""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972730" y="2606041"/>
            <a:ext cx="3703559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=""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=""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7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362145" y="729053"/>
            <a:ext cx="11552194" cy="57841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4487" y="26063"/>
            <a:ext cx="697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II. THỰC HÀNH TIẾNG VIỆT</a:t>
            </a:r>
            <a:endParaRPr lang="en-US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=""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=""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=""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=""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=""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=""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=""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=""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=""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=""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=""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=""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=""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=""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=""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=""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=""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=""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=""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=""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=""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=""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=""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=""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=""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=""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=""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=""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=""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=""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=""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=""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=""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=""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=""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=""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=""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=""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=""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=""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=""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=""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=""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=""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=""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=""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=""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=""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=""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=""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=""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=""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=""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=""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=""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=""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=""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=""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=""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=""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=""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=""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=""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=""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=""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=""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=""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=""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=""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=""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=""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=""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=""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=""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=""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=""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=""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=""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=""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=""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=""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=""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=""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=""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=""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=""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=""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=""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=""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=""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=""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=""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=""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=""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=""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=""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=""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=""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=""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=""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=""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=""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=""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=""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=""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=""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=""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=""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=""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=""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=""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=""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=""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=""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=""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=""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=""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=""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=""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=""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=""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=""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=""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=""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=""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=""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=""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=""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=""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=""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=""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=""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=""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=""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=""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=""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=""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=""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=""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=""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=""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=""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=""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=""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=""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=""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=""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=""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=""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=""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=""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=""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=""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=""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=""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=""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=""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=""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=""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=""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=""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=""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=""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=""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=""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=""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=""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=""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=""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=""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=""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=""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=""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=""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=""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=""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=""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=""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=""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=""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=""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=""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=""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=""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=""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=""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=""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=""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=""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=""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=""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=""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=""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623319" y="1665595"/>
            <a:ext cx="11025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đảo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nồng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nàn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(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Chí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Minh,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6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tan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hắc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</a:t>
            </a:r>
            <a:endParaRPr lang="en-US" sz="3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(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057046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3461657" y="1028231"/>
            <a:ext cx="897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THẢO LUẬN CẶP ĐÔI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: 5 </a:t>
            </a:r>
            <a:r>
              <a:rPr lang="en-US" sz="3200" b="1" dirty="0" err="1" smtClean="0"/>
              <a:t>phút</a:t>
            </a:r>
            <a:endParaRPr lang="en-US" sz="3200" b="1" dirty="0"/>
          </a:p>
        </p:txBody>
      </p:sp>
      <p:pic>
        <p:nvPicPr>
          <p:cNvPr id="216" name="Picture 11">
            <a:extLst>
              <a:ext uri="{FF2B5EF4-FFF2-40B4-BE49-F238E27FC236}">
                <a16:creationId xmlns="" xmlns:a16="http://schemas.microsoft.com/office/drawing/2014/main" id="{93504C30-C7CF-0AFE-006E-FEE587CA7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06227" y="888839"/>
            <a:ext cx="958612" cy="7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88629" y="638985"/>
            <a:ext cx="11585180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=""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=""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=""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=""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=""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=""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=""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=""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=""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=""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=""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=""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=""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=""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=""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=""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=""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=""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=""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=""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=""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=""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=""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=""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=""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=""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=""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=""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=""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=""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=""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=""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=""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=""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=""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=""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=""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=""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=""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=""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=""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=""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=""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=""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=""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=""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=""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=""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=""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=""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=""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=""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=""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=""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=""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=""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=""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=""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=""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=""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=""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=""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=""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=""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=""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=""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=""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=""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=""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=""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=""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=""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=""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=""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=""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=""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=""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=""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=""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=""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=""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=""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=""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=""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=""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=""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=""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=""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=""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=""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=""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=""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=""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=""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=""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=""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=""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=""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=""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=""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=""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=""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=""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=""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=""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=""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=""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=""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=""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=""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=""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=""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=""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=""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=""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=""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=""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=""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=""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=""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=""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=""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=""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=""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=""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=""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=""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=""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=""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=""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=""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=""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=""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=""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=""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=""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=""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=""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=""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=""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=""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=""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=""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=""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=""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=""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=""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=""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=""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=""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=""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=""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=""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=""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=""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=""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=""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=""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=""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=""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=""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=""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=""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=""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=""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=""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=""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=""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=""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=""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=""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=""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=""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=""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=""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=""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=""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=""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=""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=""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=""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=""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=""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=""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=""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=""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=""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=""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=""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=""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=""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=""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=""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566594" y="790847"/>
            <a:ext cx="114409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đảo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nồng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nàn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tan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hắc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</a:t>
            </a:r>
            <a:endParaRPr lang="en-US" sz="32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336386"/>
            <a:ext cx="1478165" cy="100342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647945" y="2313454"/>
            <a:ext cx="108737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thay đổi vị trí thành phần trong cụm từ (Cách nói thông thường: Lòng yêu nước nồng nàn)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30137" y="2272936"/>
            <a:ext cx="4180114" cy="3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1191842" y="3722334"/>
            <a:ext cx="5775582" cy="189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1191842" y="4226691"/>
            <a:ext cx="5017936" cy="10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8987" y="4290752"/>
            <a:ext cx="935647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Thay đổi vị trí thành phần câu (vị ngữ đứng trước chủ ngữ)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2746" y="-10010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695" y="4751611"/>
            <a:ext cx="2088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319" y="5293195"/>
            <a:ext cx="9693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Nhấn mạnh hình ảnh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Làm cho câu thơ thêm sinh động, gợi cảm và giàu âm hưởng.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427421" y="455749"/>
            <a:ext cx="11406770" cy="605746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9637" y="0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=""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=""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=""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=""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=""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=""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=""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=""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=""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=""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=""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=""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=""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=""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=""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=""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=""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=""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=""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=""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=""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=""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=""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=""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=""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=""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=""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=""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=""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=""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=""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=""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=""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=""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=""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=""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=""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=""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=""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=""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=""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=""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=""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=""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=""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=""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=""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=""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=""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=""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=""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704017" y="2522264"/>
            <a:ext cx="10817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quốc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sơn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9769797" y="5069692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743628" y="1875933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300" y="777131"/>
            <a:ext cx="556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THẢO LUẬN NHÓM (4 </a:t>
            </a:r>
            <a:r>
              <a:rPr lang="en-US" sz="3200" b="1" dirty="0" err="1" smtClean="0">
                <a:solidFill>
                  <a:srgbClr val="7030A0"/>
                </a:solidFill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: 5 </a:t>
            </a:r>
            <a:r>
              <a:rPr lang="en-US" sz="3200" b="1" dirty="0" err="1" smtClean="0"/>
              <a:t>phút</a:t>
            </a:r>
            <a:endParaRPr lang="en-US" sz="3200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11566"/>
          <a:stretch/>
        </p:blipFill>
        <p:spPr>
          <a:xfrm>
            <a:off x="3291840" y="869283"/>
            <a:ext cx="1449978" cy="9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61" y="1698293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=""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101645" y="3049202"/>
            <a:ext cx="4385540" cy="1102086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60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60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=""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456347" y="30323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=""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456347" y="399524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0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8"/>
          <p:cNvSpPr txBox="1"/>
          <p:nvPr/>
        </p:nvSpPr>
        <p:spPr>
          <a:xfrm>
            <a:off x="3090440" y="846138"/>
            <a:ext cx="6871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NAM QUỐC SƠN HÀ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Đất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nước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Đại</a:t>
            </a:r>
            <a:r>
              <a:rPr lang="en-US" sz="3200" b="1" dirty="0" smtClean="0">
                <a:solidFill>
                  <a:srgbClr val="0070C0"/>
                </a:solidFill>
              </a:rPr>
              <a:t> Nam, Nam </a:t>
            </a:r>
            <a:r>
              <a:rPr lang="en-US" sz="3200" b="1" dirty="0" err="1" smtClean="0">
                <a:solidFill>
                  <a:srgbClr val="0070C0"/>
                </a:solidFill>
              </a:rPr>
              <a:t>đế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ngự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phận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rõ</a:t>
            </a:r>
            <a:r>
              <a:rPr lang="en-US" sz="3200" b="1" dirty="0" smtClean="0">
                <a:solidFill>
                  <a:srgbClr val="0070C0"/>
                </a:solidFill>
              </a:rPr>
              <a:t> non song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Cớ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nghịch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tặc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xâm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phạm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Bay </a:t>
            </a:r>
            <a:r>
              <a:rPr lang="en-US" sz="3200" b="1" dirty="0" err="1" smtClean="0">
                <a:solidFill>
                  <a:srgbClr val="0070C0"/>
                </a:solidFill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chờ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coi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chuốc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vong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277595" y="598944"/>
            <a:ext cx="11567622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=""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=""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=""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=""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=""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=""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=""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=""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=""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=""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=""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=""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=""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=""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=""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=""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=""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=""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=""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=""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=""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=""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=""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=""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=""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=""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=""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=""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=""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=""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=""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=""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=""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=""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=""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=""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=""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=""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=""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=""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=""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=""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=""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=""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=""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=""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=""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=""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=""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=""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=""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=""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=""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=""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=""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=""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=""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=""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=""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=""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=""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=""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=""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=""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=""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=""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=""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=""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=""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=""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=""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=""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=""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=""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=""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=""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=""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=""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=""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=""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=""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=""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=""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=""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=""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=""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=""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=""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=""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=""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=""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=""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=""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=""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=""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=""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=""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=""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=""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=""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=""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=""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=""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=""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=""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=""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=""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=""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=""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=""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=""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=""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=""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=""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=""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=""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=""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=""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=""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=""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=""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=""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=""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=""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=""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=""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=""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=""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=""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=""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=""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=""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=""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=""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=""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=""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=""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=""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=""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=""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=""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=""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=""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=""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=""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=""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=""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=""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=""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=""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=""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=""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=""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=""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=""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=""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=""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=""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=""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=""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=""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=""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=""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=""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=""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=""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=""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=""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=""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=""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=""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=""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=""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=""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=""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=""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=""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=""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=""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=""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=""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=""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=""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=""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=""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=""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=""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=""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=""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=""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=""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=""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=""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566594" y="790847"/>
            <a:ext cx="1144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9653669" y="976129"/>
            <a:ext cx="1610024" cy="1333517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207138" y="2776078"/>
            <a:ext cx="5687316" cy="7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746" y="-10010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362" y="3243672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770" y="4769214"/>
            <a:ext cx="11056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</a:rPr>
              <a:t>- Nhấn mạnh hành động ngang tàng, bạo ngược của giặc ngoại </a:t>
            </a:r>
            <a:r>
              <a:rPr lang="pt-BR" sz="3200" b="1" dirty="0" smtClean="0">
                <a:solidFill>
                  <a:srgbClr val="7030A0"/>
                </a:solidFill>
              </a:rPr>
              <a:t>xâm.</a:t>
            </a:r>
            <a:endParaRPr lang="en-US" sz="3200" b="1" dirty="0">
              <a:solidFill>
                <a:srgbClr val="7030A0"/>
              </a:solidFill>
            </a:endParaRPr>
          </a:p>
          <a:p>
            <a:pPr algn="just"/>
            <a:r>
              <a:rPr lang="pt-BR" sz="3200" b="1" dirty="0">
                <a:solidFill>
                  <a:srgbClr val="7030A0"/>
                </a:solidFill>
              </a:rPr>
              <a:t>- Thể hiện thái độ phản đối mạnh mẽ của người viết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287" y="3743805"/>
            <a:ext cx="610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Cớ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sao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nghịch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tặc</a:t>
            </a:r>
            <a:r>
              <a:rPr lang="en-US" sz="3200" b="1" dirty="0" smtClean="0">
                <a:solidFill>
                  <a:srgbClr val="7030A0"/>
                </a:solidFill>
              </a:rPr>
              <a:t> sang </a:t>
            </a:r>
            <a:r>
              <a:rPr lang="en-US" sz="3200" b="1" dirty="0" err="1" smtClean="0">
                <a:solidFill>
                  <a:srgbClr val="7030A0"/>
                </a:solidFill>
              </a:rPr>
              <a:t>xâm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3706" y="4260432"/>
            <a:ext cx="2211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1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14" grpId="0"/>
      <p:bldP spid="6" grpId="0"/>
      <p:bldP spid="2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311845" y="389853"/>
            <a:ext cx="11578063" cy="61233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=""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=""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=""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=""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=""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=""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=""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=""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=""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=""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=""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=""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=""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=""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=""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=""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=""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=""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=""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=""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=""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=""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=""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=""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=""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=""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=""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=""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=""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=""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=""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=""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=""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=""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=""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=""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=""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=""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=""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=""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=""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=""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=""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=""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=""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=""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=""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=""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=""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=""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=""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=""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=""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=""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=""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=""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=""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=""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=""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=""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=""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=""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=""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=""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=""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=""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=""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=""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=""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=""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=""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=""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=""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=""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=""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=""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=""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=""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=""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=""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=""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=""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=""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=""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=""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=""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=""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=""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=""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=""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=""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=""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=""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=""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=""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=""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=""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=""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=""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=""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=""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=""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=""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=""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=""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=""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=""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=""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=""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=""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=""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=""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=""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=""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=""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=""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=""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=""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=""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=""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=""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=""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=""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=""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=""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=""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=""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=""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=""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=""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=""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=""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=""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=""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=""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=""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=""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=""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=""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=""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=""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=""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=""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=""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=""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=""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=""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=""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=""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=""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=""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=""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=""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=""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=""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=""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=""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=""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=""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=""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=""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=""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=""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=""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=""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=""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=""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=""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=""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=""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=""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=""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=""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=""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=""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=""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=""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=""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=""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=""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=""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=""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=""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=""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=""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=""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=""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=""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=""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=""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=""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=""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=""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537688" y="2395528"/>
            <a:ext cx="11129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Dựa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khẳng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vây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buổi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ngồi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nhìn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gánh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long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rã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đương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057046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616888" y="1749197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650579" y="540278"/>
            <a:ext cx="556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LÀM VIỆC CÁ NHÂN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: 3 </a:t>
            </a:r>
            <a:r>
              <a:rPr lang="en-US" sz="3200" b="1" dirty="0" err="1" smtClean="0"/>
              <a:t>phút</a:t>
            </a:r>
            <a:r>
              <a:rPr lang="en-US" sz="3200" b="1" dirty="0" smtClean="0"/>
              <a:t> - </a:t>
            </a:r>
            <a:endParaRPr lang="en-US" sz="3200" b="1" dirty="0"/>
          </a:p>
        </p:txBody>
      </p:sp>
      <p:pic>
        <p:nvPicPr>
          <p:cNvPr id="21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12169" y="596201"/>
            <a:ext cx="1076523" cy="11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77595" y="598944"/>
            <a:ext cx="11567622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=""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=""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=""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=""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=""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=""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=""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=""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=""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=""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=""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=""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=""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=""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=""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=""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=""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=""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=""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=""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=""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=""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=""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=""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=""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=""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=""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=""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=""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=""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=""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=""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=""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=""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=""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=""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=""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=""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=""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=""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=""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=""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=""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=""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=""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=""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=""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=""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=""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=""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=""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=""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=""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=""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=""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=""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=""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=""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=""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=""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=""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=""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=""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=""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=""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=""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=""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=""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=""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=""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=""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=""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=""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=""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=""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=""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=""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=""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=""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=""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=""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=""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=""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=""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=""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=""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=""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=""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=""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=""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=""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=""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=""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=""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=""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=""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=""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=""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=""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=""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=""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=""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=""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=""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=""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=""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=""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=""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=""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=""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=""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=""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=""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=""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=""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=""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=""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=""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=""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=""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=""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=""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=""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=""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=""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=""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=""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=""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=""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=""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=""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=""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=""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=""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=""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=""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=""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=""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=""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=""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=""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=""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=""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=""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=""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=""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=""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=""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=""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=""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=""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=""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=""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=""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=""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=""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=""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=""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=""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=""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=""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=""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=""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=""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=""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=""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=""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=""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=""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=""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=""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=""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=""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=""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=""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=""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=""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=""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=""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=""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=""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=""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=""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=""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=""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=""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=""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=""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=""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=""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=""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=""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=""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518571" y="790662"/>
            <a:ext cx="1177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050843" y="4966726"/>
            <a:ext cx="1231419" cy="1267469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4762999" y="-8309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484" y="3519622"/>
            <a:ext cx="11038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0070C0"/>
                </a:solidFill>
              </a:rPr>
              <a:t>-  Cơ sở xác định: </a:t>
            </a:r>
            <a:r>
              <a:rPr lang="pt-BR" sz="3600" b="1" dirty="0"/>
              <a:t>Câu hỏi này không nhằm tìm kiếm câu trả lời mà để bộc lộ tình cảm thiết tha của người viết dành cho cốm làng Vòng.</a:t>
            </a:r>
            <a:endParaRPr lang="en-US" sz="3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8" name="Hộp Văn bản 6">
            <a:extLst>
              <a:ext uri="{FF2B5EF4-FFF2-40B4-BE49-F238E27FC236}">
                <a16:creationId xmlns:a16="http://schemas.microsoft.com/office/drawing/2014/main" xmlns="" id="{8C8A724E-6DB5-99FD-1F30-95584A5DA823}"/>
              </a:ext>
            </a:extLst>
          </p:cNvPr>
          <p:cNvSpPr txBox="1"/>
          <p:nvPr/>
        </p:nvSpPr>
        <p:spPr>
          <a:xfrm>
            <a:off x="444045" y="1284130"/>
            <a:ext cx="11129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buổi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ngồi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nhìn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gánh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cốm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long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rã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đương</a:t>
            </a:r>
            <a:r>
              <a:rPr lang="en-US" sz="36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=""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929128" y="2606041"/>
            <a:ext cx="3790761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=""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=""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7F281B3-18D1-7B74-DC78-ED6092B5A185}"/>
              </a:ext>
            </a:extLst>
          </p:cNvPr>
          <p:cNvSpPr txBox="1"/>
          <p:nvPr/>
        </p:nvSpPr>
        <p:spPr>
          <a:xfrm>
            <a:off x="3270738" y="750559"/>
            <a:ext cx="7930662" cy="37797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hỏi: </a:t>
            </a:r>
            <a:r>
              <a:rPr lang="en-US" sz="3600" dirty="0"/>
              <a:t> </a:t>
            </a:r>
            <a:r>
              <a:rPr lang="vi-VN" sz="3600" i="1" dirty="0"/>
              <a:t>Viết đoạn văn </a:t>
            </a:r>
            <a:r>
              <a:rPr lang="en-US" sz="3600" i="1" dirty="0"/>
              <a:t>(</a:t>
            </a:r>
            <a:r>
              <a:rPr lang="en-US" sz="3600" i="1" dirty="0" err="1"/>
              <a:t>Khoảng</a:t>
            </a:r>
            <a:r>
              <a:rPr lang="en-US" sz="3600" i="1" dirty="0"/>
              <a:t> 4 </a:t>
            </a:r>
            <a:r>
              <a:rPr lang="en-US" sz="3600" i="1" dirty="0" err="1"/>
              <a:t>đến</a:t>
            </a:r>
            <a:r>
              <a:rPr lang="en-US" sz="3600" i="1" dirty="0"/>
              <a:t> 5 </a:t>
            </a:r>
            <a:r>
              <a:rPr lang="en-US" sz="3600" i="1" dirty="0" err="1"/>
              <a:t>câu</a:t>
            </a:r>
            <a:r>
              <a:rPr lang="en-US" sz="3600" i="1" dirty="0"/>
              <a:t>)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đó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ít</a:t>
            </a:r>
            <a:r>
              <a:rPr lang="en-US" sz="3600" i="1" dirty="0"/>
              <a:t> </a:t>
            </a:r>
            <a:r>
              <a:rPr lang="en-US" sz="3600" i="1" dirty="0" err="1"/>
              <a:t>nhất</a:t>
            </a:r>
            <a:r>
              <a:rPr lang="en-US" sz="3600" i="1" dirty="0"/>
              <a:t> 1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hỏi</a:t>
            </a:r>
            <a:r>
              <a:rPr lang="en-US" sz="3600" i="1" dirty="0"/>
              <a:t> </a:t>
            </a:r>
            <a:r>
              <a:rPr lang="en-US" sz="3600" i="1" dirty="0" err="1"/>
              <a:t>tu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, </a:t>
            </a:r>
            <a:r>
              <a:rPr lang="en-US" sz="3600" i="1" dirty="0" err="1"/>
              <a:t>nêu</a:t>
            </a:r>
            <a:r>
              <a:rPr lang="en-US" sz="3600" i="1" dirty="0"/>
              <a:t> </a:t>
            </a:r>
            <a:r>
              <a:rPr lang="en-US" sz="3600" i="1" dirty="0" err="1"/>
              <a:t>cảm</a:t>
            </a:r>
            <a:r>
              <a:rPr lang="en-US" sz="3600" i="1" dirty="0"/>
              <a:t> </a:t>
            </a:r>
            <a:r>
              <a:rPr lang="en-US" sz="3600" i="1" dirty="0" err="1"/>
              <a:t>nhận</a:t>
            </a:r>
            <a:r>
              <a:rPr lang="en-US" sz="3600" i="1" dirty="0"/>
              <a:t>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về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 </a:t>
            </a:r>
            <a:r>
              <a:rPr lang="en-US" sz="3600" i="1" dirty="0" err="1"/>
              <a:t>thơ</a:t>
            </a:r>
            <a:r>
              <a:rPr lang="en-US" sz="3600" i="1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Qua </a:t>
            </a:r>
            <a:r>
              <a:rPr lang="en-US" sz="3600" b="1" dirty="0" err="1">
                <a:solidFill>
                  <a:srgbClr val="0070C0"/>
                </a:solidFill>
              </a:rPr>
              <a:t>đèo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Ngang</a:t>
            </a:r>
            <a:r>
              <a:rPr lang="en-US" sz="3600" i="1" dirty="0"/>
              <a:t>. </a:t>
            </a:r>
            <a:r>
              <a:rPr lang="en-US" sz="3600" i="1" dirty="0" err="1"/>
              <a:t>Sau</a:t>
            </a:r>
            <a:r>
              <a:rPr lang="en-US" sz="3600" i="1" dirty="0"/>
              <a:t> </a:t>
            </a:r>
            <a:r>
              <a:rPr lang="en-US" sz="3600" i="1" dirty="0" err="1"/>
              <a:t>đó</a:t>
            </a:r>
            <a:r>
              <a:rPr lang="en-US" sz="3600" i="1" dirty="0"/>
              <a:t>, </a:t>
            </a:r>
            <a:r>
              <a:rPr lang="en-US" sz="3600" i="1" dirty="0" err="1"/>
              <a:t>cho</a:t>
            </a:r>
            <a:r>
              <a:rPr lang="en-US" sz="3600" i="1" dirty="0"/>
              <a:t> </a:t>
            </a:r>
            <a:r>
              <a:rPr lang="en-US" sz="3600" i="1" dirty="0" err="1"/>
              <a:t>biết</a:t>
            </a:r>
            <a:r>
              <a:rPr lang="en-US" sz="3600" i="1" dirty="0"/>
              <a:t>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hỏi</a:t>
            </a:r>
            <a:r>
              <a:rPr lang="en-US" sz="3600" i="1" dirty="0"/>
              <a:t> </a:t>
            </a:r>
            <a:r>
              <a:rPr lang="en-US" sz="3600" i="1" dirty="0" err="1"/>
              <a:t>ấy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tác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gì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việc</a:t>
            </a:r>
            <a:r>
              <a:rPr lang="en-US" sz="3600" i="1" dirty="0"/>
              <a:t> </a:t>
            </a:r>
            <a:r>
              <a:rPr lang="en-US" sz="3600" i="1" dirty="0" err="1"/>
              <a:t>thể</a:t>
            </a:r>
            <a:r>
              <a:rPr lang="en-US" sz="3600" i="1" dirty="0"/>
              <a:t> </a:t>
            </a:r>
            <a:r>
              <a:rPr lang="en-US" sz="3600" i="1" dirty="0" err="1"/>
              <a:t>hiện</a:t>
            </a:r>
            <a:r>
              <a:rPr lang="en-US" sz="3600" i="1" dirty="0"/>
              <a:t> </a:t>
            </a:r>
            <a:r>
              <a:rPr lang="en-US" sz="3600" i="1" dirty="0" err="1"/>
              <a:t>nội</a:t>
            </a:r>
            <a:r>
              <a:rPr lang="en-US" sz="3600" i="1" dirty="0"/>
              <a:t> dung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đoạn</a:t>
            </a:r>
            <a:r>
              <a:rPr lang="en-US" sz="3600" i="1" dirty="0"/>
              <a:t> </a:t>
            </a:r>
            <a:r>
              <a:rPr lang="en-US" sz="3600" i="1" dirty="0" err="1"/>
              <a:t>văn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xmlns="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6412" y="212489"/>
            <a:ext cx="6274037" cy="6274037"/>
          </a:xfrm>
          <a:prstGeom prst="rect">
            <a:avLst/>
          </a:prstGeom>
        </p:spPr>
      </p:pic>
      <p:pic>
        <p:nvPicPr>
          <p:cNvPr id="11" name="Hình ảnh 3">
            <a:extLst>
              <a:ext uri="{FF2B5EF4-FFF2-40B4-BE49-F238E27FC236}">
                <a16:creationId xmlns:a16="http://schemas.microsoft.com/office/drawing/2014/main" xmlns="" id="{1F0F62DE-F460-B110-3258-F00EC0183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24" y="4094965"/>
            <a:ext cx="2391561" cy="23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7F281B3-18D1-7B74-DC78-ED6092B5A185}"/>
              </a:ext>
            </a:extLst>
          </p:cNvPr>
          <p:cNvSpPr txBox="1"/>
          <p:nvPr/>
        </p:nvSpPr>
        <p:spPr>
          <a:xfrm>
            <a:off x="3082834" y="490605"/>
            <a:ext cx="8453176" cy="5005626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3200" dirty="0" smtClean="0"/>
              <a:t>+ Dung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4- 5 </a:t>
            </a:r>
            <a:r>
              <a:rPr lang="en-US" sz="3200" dirty="0" err="1"/>
              <a:t>câu</a:t>
            </a:r>
            <a:r>
              <a:rPr lang="en-US" sz="3200" dirty="0"/>
              <a:t>;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r>
              <a:rPr lang="en-US" sz="3200" dirty="0"/>
              <a:t>+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văn có sử dụng ít nhất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câu</a:t>
            </a:r>
            <a:r>
              <a:rPr lang="vi-VN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dung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i="1" dirty="0" smtClean="0"/>
              <a:t>Qua </a:t>
            </a:r>
            <a:r>
              <a:rPr lang="en-US" sz="3200" i="1" dirty="0" err="1" smtClean="0"/>
              <a:t>đèo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Ngang</a:t>
            </a:r>
            <a:r>
              <a:rPr lang="vi-VN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.</a:t>
            </a:r>
            <a:endParaRPr lang="en-US" sz="3200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xmlns="" id="{5954CDDD-8933-7137-EB53-F7FEC45BC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r="25343"/>
          <a:stretch/>
        </p:blipFill>
        <p:spPr>
          <a:xfrm flipH="1">
            <a:off x="372835" y="212489"/>
            <a:ext cx="2899955" cy="6274037"/>
          </a:xfrm>
          <a:prstGeom prst="rect">
            <a:avLst/>
          </a:prstGeom>
        </p:spPr>
      </p:pic>
      <p:pic>
        <p:nvPicPr>
          <p:cNvPr id="11" name="Hình ảnh 3">
            <a:extLst>
              <a:ext uri="{FF2B5EF4-FFF2-40B4-BE49-F238E27FC236}">
                <a16:creationId xmlns:a16="http://schemas.microsoft.com/office/drawing/2014/main" xmlns="" id="{1F0F62DE-F460-B110-3258-F00EC0183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4494984"/>
            <a:ext cx="1991542" cy="19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330" y="645251"/>
            <a:ext cx="5478823" cy="903013"/>
          </a:xfrm>
          <a:prstGeom prst="rect">
            <a:avLst/>
          </a:prstGeom>
          <a:noFill/>
        </p:spPr>
        <p:txBody>
          <a:bodyPr wrap="none" lIns="71318" tIns="35660" rIns="71318" bIns="3566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Hướng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dẫn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353" y="1669229"/>
            <a:ext cx="10744200" cy="362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961" algn="just">
              <a:spcBef>
                <a:spcPts val="0"/>
              </a:spcBef>
            </a:pP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:</a:t>
            </a:r>
          </a:p>
          <a:p>
            <a:pPr marL="108961" algn="just">
              <a:spcBef>
                <a:spcPts val="0"/>
              </a:spcBef>
            </a:pPr>
            <a:r>
              <a:rPr lang="en-US" sz="4400" b="1" dirty="0" smtClean="0">
                <a:cs typeface="Calibri" pitchFamily="34" charset="0"/>
              </a:rPr>
              <a:t>+ </a:t>
            </a:r>
            <a:r>
              <a:rPr lang="en-US" sz="4400" b="1" dirty="0" err="1">
                <a:cs typeface="Calibri" pitchFamily="34" charset="0"/>
              </a:rPr>
              <a:t>Hoàn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thành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bài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tập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phần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luyện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tập</a:t>
            </a:r>
            <a:r>
              <a:rPr lang="en-US" sz="4400" b="1" dirty="0" smtClean="0">
                <a:cs typeface="Calibri" pitchFamily="34" charset="0"/>
              </a:rPr>
              <a:t>, </a:t>
            </a:r>
            <a:r>
              <a:rPr lang="en-US" sz="4400" b="1" dirty="0" err="1" smtClean="0">
                <a:cs typeface="Calibri" pitchFamily="34" charset="0"/>
              </a:rPr>
              <a:t>vận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dụng</a:t>
            </a:r>
            <a:endParaRPr lang="en-US" sz="4400" b="1" dirty="0">
              <a:cs typeface="Calibri" pitchFamily="34" charset="0"/>
            </a:endParaRPr>
          </a:p>
          <a:p>
            <a:pPr marL="108961" algn="just">
              <a:spcBef>
                <a:spcPts val="0"/>
              </a:spcBef>
            </a:pP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Soạn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Calibri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cs typeface="Calibri" pitchFamily="34" charset="0"/>
              </a:rPr>
              <a:t>: </a:t>
            </a:r>
            <a:r>
              <a:rPr lang="en-US" sz="4400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Chạy</a:t>
            </a:r>
            <a:r>
              <a:rPr lang="en-US" sz="44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giặc</a:t>
            </a:r>
            <a:endParaRPr lang="en-US" sz="4400" b="1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4400" b="1" dirty="0" smtClean="0">
                <a:cs typeface="Calibri" pitchFamily="34" charset="0"/>
              </a:rPr>
              <a:t>+ </a:t>
            </a:r>
            <a:r>
              <a:rPr lang="en-US" sz="4400" b="1" dirty="0" err="1" smtClean="0">
                <a:cs typeface="Calibri" pitchFamily="34" charset="0"/>
              </a:rPr>
              <a:t>Đọc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văn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err="1" smtClean="0">
                <a:cs typeface="Calibri" pitchFamily="34" charset="0"/>
              </a:rPr>
              <a:t>bản</a:t>
            </a:r>
            <a:r>
              <a:rPr lang="en-US" sz="4400" b="1" dirty="0" smtClean="0">
                <a:cs typeface="Calibri" pitchFamily="34" charset="0"/>
              </a:rPr>
              <a:t> 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SGK/13)</a:t>
            </a:r>
            <a:endParaRPr lang="en-US" sz="44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4400" b="1" dirty="0" smtClean="0">
                <a:cs typeface="Calibri" pitchFamily="34" charset="0"/>
              </a:rPr>
              <a:t>+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Trả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lời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câu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hỏi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cs typeface="Calibri" pitchFamily="34" charset="0"/>
              </a:rPr>
              <a:t>phần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latin typeface="Calibri" pitchFamily="34" charset="0"/>
                <a:cs typeface="Calibri" pitchFamily="34" charset="0"/>
              </a:rPr>
              <a:t>Hướng</a:t>
            </a:r>
            <a:r>
              <a:rPr lang="en-US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latin typeface="Calibri" pitchFamily="34" charset="0"/>
                <a:cs typeface="Calibri" pitchFamily="34" charset="0"/>
              </a:rPr>
              <a:t>dẫn</a:t>
            </a:r>
            <a:r>
              <a:rPr lang="en-US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 smtClean="0">
                <a:latin typeface="Calibri" pitchFamily="34" charset="0"/>
                <a:cs typeface="Calibri" pitchFamily="34" charset="0"/>
              </a:rPr>
              <a:t>đọc</a:t>
            </a:r>
            <a:r>
              <a:rPr lang="en-US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SGK/13)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02" y="472173"/>
            <a:ext cx="1407151" cy="15476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70954-BC0B-794A-BB9B-3230A304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5B8101-F1AF-1840-AB44-CD4FF780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3ECCF65-5752-F74E-A8D0-F18609FD4B63}"/>
              </a:ext>
            </a:extLst>
          </p:cNvPr>
          <p:cNvGrpSpPr/>
          <p:nvPr/>
        </p:nvGrpSpPr>
        <p:grpSpPr>
          <a:xfrm>
            <a:off x="-147339" y="-600219"/>
            <a:ext cx="12339339" cy="8058438"/>
            <a:chOff x="-95382" y="-600219"/>
            <a:chExt cx="12339339" cy="805843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C1B47EE-1222-8244-9BEA-D18BC25A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381" y="0"/>
              <a:ext cx="12339338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BAF52BD-BBD1-E345-9F93-A0C5BD482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6484" y1="70833" x2="66484" y2="70833"/>
                          <a14:foregroundMark x1="69141" y1="68611" x2="69141" y2="68611"/>
                          <a14:foregroundMark x1="68203" y1="80000" x2="68203" y2="80000"/>
                          <a14:foregroundMark x1="73828" y1="63889" x2="73828" y2="63889"/>
                          <a14:foregroundMark x1="74141" y1="63889" x2="74141" y2="63889"/>
                          <a14:foregroundMark x1="74141" y1="63889" x2="74141" y2="63889"/>
                          <a14:foregroundMark x1="74063" y1="63889" x2="74063" y2="63889"/>
                          <a14:foregroundMark x1="26094" y1="34028" x2="27109" y2="31250"/>
                          <a14:backgroundMark x1="37578" y1="16806" x2="56094" y2="16944"/>
                          <a14:backgroundMark x1="56094" y1="16944" x2="64375" y2="15278"/>
                          <a14:backgroundMark x1="76953" y1="27639" x2="78281" y2="51389"/>
                          <a14:backgroundMark x1="72188" y1="65556" x2="72188" y2="65556"/>
                          <a14:backgroundMark x1="74297" y1="63611" x2="74297" y2="63611"/>
                          <a14:backgroundMark x1="71250" y1="66806" x2="71250" y2="66806"/>
                          <a14:backgroundMark x1="36094" y1="25139" x2="36094" y2="25139"/>
                          <a14:backgroundMark x1="38359" y1="25694" x2="38359" y2="25694"/>
                          <a14:backgroundMark x1="40234" y1="25556" x2="40234" y2="25556"/>
                          <a14:backgroundMark x1="42109" y1="25417" x2="42109" y2="25417"/>
                          <a14:backgroundMark x1="43750" y1="25694" x2="43750" y2="25694"/>
                          <a14:backgroundMark x1="46172" y1="25694" x2="46172" y2="25694"/>
                          <a14:backgroundMark x1="48438" y1="25417" x2="48438" y2="25417"/>
                          <a14:backgroundMark x1="50313" y1="25972" x2="50313" y2="25972"/>
                          <a14:backgroundMark x1="52031" y1="25694" x2="52031" y2="25694"/>
                          <a14:backgroundMark x1="54531" y1="25139" x2="54531" y2="25139"/>
                          <a14:backgroundMark x1="56172" y1="25833" x2="56172" y2="25833"/>
                          <a14:backgroundMark x1="58047" y1="25694" x2="58047" y2="25694"/>
                          <a14:backgroundMark x1="62500" y1="25417" x2="62500" y2="25417"/>
                          <a14:backgroundMark x1="44219" y1="38472" x2="47969" y2="60694"/>
                          <a14:backgroundMark x1="47969" y1="60694" x2="48125" y2="60833"/>
                          <a14:backgroundMark x1="47500" y1="41528" x2="47578" y2="64583"/>
                          <a14:backgroundMark x1="47578" y1="64583" x2="48359" y2="68611"/>
                          <a14:backgroundMark x1="38984" y1="40833" x2="41563" y2="65278"/>
                          <a14:backgroundMark x1="41563" y1="65278" x2="41563" y2="64722"/>
                          <a14:backgroundMark x1="37578" y1="31528" x2="43359" y2="31806"/>
                          <a14:backgroundMark x1="43359" y1="31806" x2="46797" y2="33611"/>
                        </a14:backgroundRemoval>
                      </a14:imgEffect>
                    </a14:imgLayer>
                  </a14:imgProps>
                </a:ext>
              </a:extLst>
            </a:blip>
            <a:srcRect l="20584" t="3034" r="61246" b="-3034"/>
            <a:stretch/>
          </p:blipFill>
          <p:spPr>
            <a:xfrm>
              <a:off x="-95382" y="-600219"/>
              <a:ext cx="3060571" cy="80584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F0BD122-8884-8144-9704-579EF5048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6484" y1="70833" x2="66484" y2="70833"/>
                          <a14:foregroundMark x1="69141" y1="68611" x2="69141" y2="68611"/>
                          <a14:foregroundMark x1="68203" y1="80000" x2="68203" y2="80000"/>
                          <a14:foregroundMark x1="73828" y1="63889" x2="73828" y2="63889"/>
                          <a14:foregroundMark x1="74141" y1="63889" x2="74141" y2="63889"/>
                          <a14:foregroundMark x1="74141" y1="63889" x2="74141" y2="63889"/>
                          <a14:foregroundMark x1="74063" y1="63889" x2="74063" y2="63889"/>
                          <a14:foregroundMark x1="26094" y1="34028" x2="27109" y2="31250"/>
                          <a14:backgroundMark x1="37578" y1="16806" x2="56094" y2="16944"/>
                          <a14:backgroundMark x1="56094" y1="16944" x2="64375" y2="15278"/>
                          <a14:backgroundMark x1="76953" y1="27639" x2="78281" y2="51389"/>
                          <a14:backgroundMark x1="72188" y1="65556" x2="72188" y2="65556"/>
                          <a14:backgroundMark x1="74297" y1="63611" x2="74297" y2="63611"/>
                          <a14:backgroundMark x1="71250" y1="66806" x2="71250" y2="66806"/>
                          <a14:backgroundMark x1="36094" y1="25139" x2="36094" y2="25139"/>
                          <a14:backgroundMark x1="38359" y1="25694" x2="38359" y2="25694"/>
                          <a14:backgroundMark x1="40234" y1="25556" x2="40234" y2="25556"/>
                          <a14:backgroundMark x1="42109" y1="25417" x2="42109" y2="25417"/>
                          <a14:backgroundMark x1="43750" y1="25694" x2="43750" y2="25694"/>
                          <a14:backgroundMark x1="46172" y1="25694" x2="46172" y2="25694"/>
                          <a14:backgroundMark x1="48438" y1="25417" x2="48438" y2="25417"/>
                          <a14:backgroundMark x1="50313" y1="25972" x2="50313" y2="25972"/>
                          <a14:backgroundMark x1="52031" y1="25694" x2="52031" y2="25694"/>
                          <a14:backgroundMark x1="54531" y1="25139" x2="54531" y2="25139"/>
                          <a14:backgroundMark x1="56172" y1="25833" x2="56172" y2="25833"/>
                          <a14:backgroundMark x1="58047" y1="25694" x2="58047" y2="25694"/>
                          <a14:backgroundMark x1="62500" y1="25417" x2="62500" y2="25417"/>
                          <a14:backgroundMark x1="44219" y1="38472" x2="47969" y2="60694"/>
                          <a14:backgroundMark x1="47969" y1="60694" x2="48125" y2="60833"/>
                          <a14:backgroundMark x1="47500" y1="41528" x2="47578" y2="64583"/>
                          <a14:backgroundMark x1="47578" y1="64583" x2="48359" y2="68611"/>
                          <a14:backgroundMark x1="38984" y1="40833" x2="41563" y2="65278"/>
                          <a14:backgroundMark x1="41563" y1="65278" x2="41563" y2="64722"/>
                          <a14:backgroundMark x1="37578" y1="31528" x2="43359" y2="31806"/>
                          <a14:backgroundMark x1="43359" y1="31806" x2="46797" y2="33611"/>
                        </a14:backgroundRemoval>
                      </a14:imgEffect>
                    </a14:imgLayer>
                  </a14:imgProps>
                </a:ext>
              </a:extLst>
            </a:blip>
            <a:srcRect l="61161" t="1414" r="23006" b="-1414"/>
            <a:stretch/>
          </p:blipFill>
          <p:spPr>
            <a:xfrm>
              <a:off x="9576959" y="-600219"/>
              <a:ext cx="2666998" cy="8058438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C89961-1E20-C243-BC8C-0A25CC35CA39}"/>
              </a:ext>
            </a:extLst>
          </p:cNvPr>
          <p:cNvSpPr txBox="1"/>
          <p:nvPr/>
        </p:nvSpPr>
        <p:spPr>
          <a:xfrm>
            <a:off x="2486934" y="2055813"/>
            <a:ext cx="74643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Calibri" panose="020F0502020204030204" pitchFamily="34" charset="0"/>
                <a:ea typeface="hakuyocaoshu7000" panose="02000600000000000000" pitchFamily="2" charset="-128"/>
                <a:cs typeface="Calibri" panose="020F0502020204030204" pitchFamily="34" charset="0"/>
              </a:rPr>
              <a:t>Trò chơi</a:t>
            </a:r>
          </a:p>
          <a:p>
            <a:pPr algn="ctr"/>
            <a:r>
              <a:rPr lang="vi-VN" sz="8000" b="1" dirty="0">
                <a:solidFill>
                  <a:srgbClr val="7030A0"/>
                </a:solidFill>
                <a:latin typeface="Calibri" panose="020F0502020204030204" pitchFamily="34" charset="0"/>
                <a:ea typeface="hakuyocaoshu7000" panose="02000600000000000000" pitchFamily="2" charset="-128"/>
                <a:cs typeface="Calibri" panose="020F0502020204030204" pitchFamily="3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95809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70263"/>
            <a:ext cx="11743180" cy="601626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2B87086-8DE2-EB44-93FA-3DCDB044B746}"/>
              </a:ext>
            </a:extLst>
          </p:cNvPr>
          <p:cNvSpPr txBox="1"/>
          <p:nvPr/>
        </p:nvSpPr>
        <p:spPr>
          <a:xfrm>
            <a:off x="815899" y="1299121"/>
            <a:ext cx="10482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4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473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18011"/>
            <a:ext cx="11743180" cy="606851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2B87086-8DE2-EB44-93FA-3DCDB044B746}"/>
              </a:ext>
            </a:extLst>
          </p:cNvPr>
          <p:cNvSpPr txBox="1"/>
          <p:nvPr/>
        </p:nvSpPr>
        <p:spPr>
          <a:xfrm>
            <a:off x="2345103" y="799511"/>
            <a:ext cx="7503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</a:p>
          <a:p>
            <a:r>
              <a:rPr lang="en-US" sz="4000" dirty="0" smtClean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.</a:t>
            </a:r>
          </a:p>
          <a:p>
            <a:r>
              <a:rPr lang="en-US" sz="4000" dirty="0" smtClean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.</a:t>
            </a:r>
          </a:p>
          <a:p>
            <a:r>
              <a:rPr lang="en-US" sz="4000" dirty="0" smtClean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.</a:t>
            </a:r>
          </a:p>
          <a:p>
            <a:r>
              <a:rPr lang="en-US" sz="4000" dirty="0" smtClean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.</a:t>
            </a:r>
          </a:p>
          <a:p>
            <a:r>
              <a:rPr lang="en-US" sz="4000" dirty="0" smtClean="0"/>
              <a:t>	-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.</a:t>
            </a:r>
          </a:p>
          <a:p>
            <a:r>
              <a:rPr lang="en-US" sz="4000" dirty="0" smtClean="0"/>
              <a:t>	-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 smtClean="0"/>
              <a:t>.</a:t>
            </a:r>
            <a:endParaRPr lang="en-US" sz="4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13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18011"/>
            <a:ext cx="11743180" cy="606851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Freeform 3"/>
          <p:cNvSpPr/>
          <p:nvPr/>
        </p:nvSpPr>
        <p:spPr>
          <a:xfrm>
            <a:off x="6672661" y="3121795"/>
            <a:ext cx="369813" cy="24087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08783"/>
                </a:lnTo>
                <a:lnTo>
                  <a:pt x="369813" y="2408783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6672661" y="3121795"/>
            <a:ext cx="369813" cy="94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47042"/>
                </a:lnTo>
                <a:lnTo>
                  <a:pt x="369813" y="947042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413262" y="1660055"/>
            <a:ext cx="1245567" cy="432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6172"/>
                </a:lnTo>
                <a:lnTo>
                  <a:pt x="1245567" y="216172"/>
                </a:lnTo>
                <a:lnTo>
                  <a:pt x="1245567" y="432345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140863" y="3121795"/>
            <a:ext cx="308818" cy="24087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08783"/>
                </a:lnTo>
                <a:lnTo>
                  <a:pt x="308818" y="2408783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140863" y="3121795"/>
            <a:ext cx="308818" cy="94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47042"/>
                </a:lnTo>
                <a:lnTo>
                  <a:pt x="308818" y="947042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964379" y="1660055"/>
            <a:ext cx="1448883" cy="432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48883" y="0"/>
                </a:moveTo>
                <a:lnTo>
                  <a:pt x="1448883" y="216172"/>
                </a:lnTo>
                <a:lnTo>
                  <a:pt x="0" y="216172"/>
                </a:lnTo>
                <a:lnTo>
                  <a:pt x="0" y="432345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201103" y="630660"/>
            <a:ext cx="4424317" cy="1029394"/>
          </a:xfrm>
          <a:custGeom>
            <a:avLst/>
            <a:gdLst>
              <a:gd name="connsiteX0" fmla="*/ 0 w 4424317"/>
              <a:gd name="connsiteY0" fmla="*/ 0 h 1029394"/>
              <a:gd name="connsiteX1" fmla="*/ 4424317 w 4424317"/>
              <a:gd name="connsiteY1" fmla="*/ 0 h 1029394"/>
              <a:gd name="connsiteX2" fmla="*/ 4424317 w 4424317"/>
              <a:gd name="connsiteY2" fmla="*/ 1029394 h 1029394"/>
              <a:gd name="connsiteX3" fmla="*/ 0 w 4424317"/>
              <a:gd name="connsiteY3" fmla="*/ 1029394 h 1029394"/>
              <a:gd name="connsiteX4" fmla="*/ 0 w 4424317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17" h="1029394">
                <a:moveTo>
                  <a:pt x="0" y="0"/>
                </a:moveTo>
                <a:lnTo>
                  <a:pt x="4424317" y="0"/>
                </a:lnTo>
                <a:lnTo>
                  <a:pt x="4424317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smtClean="0"/>
              <a:t>NỘI DUNG BÀI HỌC</a:t>
            </a:r>
            <a:endParaRPr lang="en-US" sz="35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3934984" y="209240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 smtClean="0"/>
              <a:t>Đảo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ngữ</a:t>
            </a:r>
            <a:endParaRPr lang="en-US" sz="35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4449681" y="355414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 smtClean="0"/>
              <a:t>Đặc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điểm</a:t>
            </a:r>
            <a:endParaRPr lang="en-US" sz="35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4449681" y="501588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 smtClean="0"/>
              <a:t>Tác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dụng</a:t>
            </a:r>
            <a:endParaRPr lang="en-US" sz="35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6426119" y="2092401"/>
            <a:ext cx="2465420" cy="1029394"/>
          </a:xfrm>
          <a:custGeom>
            <a:avLst/>
            <a:gdLst>
              <a:gd name="connsiteX0" fmla="*/ 0 w 2465420"/>
              <a:gd name="connsiteY0" fmla="*/ 0 h 1029394"/>
              <a:gd name="connsiteX1" fmla="*/ 2465420 w 2465420"/>
              <a:gd name="connsiteY1" fmla="*/ 0 h 1029394"/>
              <a:gd name="connsiteX2" fmla="*/ 2465420 w 2465420"/>
              <a:gd name="connsiteY2" fmla="*/ 1029394 h 1029394"/>
              <a:gd name="connsiteX3" fmla="*/ 0 w 2465420"/>
              <a:gd name="connsiteY3" fmla="*/ 1029394 h 1029394"/>
              <a:gd name="connsiteX4" fmla="*/ 0 w 2465420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20" h="1029394">
                <a:moveTo>
                  <a:pt x="0" y="0"/>
                </a:moveTo>
                <a:lnTo>
                  <a:pt x="2465420" y="0"/>
                </a:lnTo>
                <a:lnTo>
                  <a:pt x="2465420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 smtClean="0"/>
              <a:t>Câu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hỏi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tu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từ</a:t>
            </a:r>
            <a:endParaRPr lang="en-US" sz="3500" b="1" kern="1200" dirty="0"/>
          </a:p>
        </p:txBody>
      </p:sp>
      <p:sp>
        <p:nvSpPr>
          <p:cNvPr id="18" name="Freeform 17"/>
          <p:cNvSpPr/>
          <p:nvPr/>
        </p:nvSpPr>
        <p:spPr>
          <a:xfrm>
            <a:off x="7042474" y="355414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 smtClean="0"/>
              <a:t>Đặc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điểm</a:t>
            </a:r>
            <a:endParaRPr lang="en-US" sz="3500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2474" y="501588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 smtClean="0"/>
              <a:t>Tác</a:t>
            </a:r>
            <a:r>
              <a:rPr lang="en-US" sz="3500" b="1" kern="1200" dirty="0" smtClean="0"/>
              <a:t> </a:t>
            </a:r>
            <a:r>
              <a:rPr lang="en-US" sz="3500" b="1" kern="1200" dirty="0" err="1" smtClean="0"/>
              <a:t>dụng</a:t>
            </a:r>
            <a:endParaRPr lang="en-US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88298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=""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5903403" y="2554591"/>
            <a:ext cx="4962620" cy="2117749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60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HÌNH THÀNH </a:t>
            </a:r>
          </a:p>
          <a:p>
            <a:pPr algn="ctr" defTabSz="667451"/>
            <a:r>
              <a:rPr lang="en-US" altLang="zh-CN" sz="6600" b="1" dirty="0" smtClean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KIẾN THỨC</a:t>
            </a:r>
            <a:endParaRPr lang="zh-CN" altLang="en-US" sz="660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=""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456347" y="259042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=""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375047" y="467234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2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I. TRI THỨC TIẾNG VIỆT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xmlns="" id="{F8157803-084F-5F2A-624A-6D92DAEA6453}"/>
              </a:ext>
            </a:extLst>
          </p:cNvPr>
          <p:cNvSpPr txBox="1"/>
          <p:nvPr/>
        </p:nvSpPr>
        <p:spPr>
          <a:xfrm>
            <a:off x="459008" y="781548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Đảo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Hộp Văn bản 9">
            <a:extLst>
              <a:ext uri="{FF2B5EF4-FFF2-40B4-BE49-F238E27FC236}">
                <a16:creationId xmlns:a16="http://schemas.microsoft.com/office/drawing/2014/main" xmlns="" id="{F8157803-084F-5F2A-624A-6D92DAEA6453}"/>
              </a:ext>
            </a:extLst>
          </p:cNvPr>
          <p:cNvSpPr txBox="1"/>
          <p:nvPr/>
        </p:nvSpPr>
        <p:spPr>
          <a:xfrm>
            <a:off x="664183" y="1393695"/>
            <a:ext cx="10661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THẢO LUẬN CẶP ĐÔI (5 </a:t>
            </a:r>
            <a:r>
              <a:rPr lang="en-US" sz="28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PHT </a:t>
            </a:r>
            <a:r>
              <a:rPr lang="en-US" sz="28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VD.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đạt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a2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b2?</a:t>
            </a:r>
            <a:endParaRPr lang="en-US" sz="2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03715"/>
              </p:ext>
            </p:extLst>
          </p:nvPr>
        </p:nvGraphicFramePr>
        <p:xfrm>
          <a:off x="553703" y="2758447"/>
          <a:ext cx="11085302" cy="3391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18"/>
                <a:gridCol w="2365962"/>
                <a:gridCol w="2738297"/>
                <a:gridCol w="3294573"/>
                <a:gridCol w="2217952"/>
              </a:tblGrid>
              <a:tr h="3386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Đặc điểm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Tác dụng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8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a2.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Huy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Cận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Tràng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Giang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4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b1. Mái tóc người cha bạc phơ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b2. Bạc phơ mái tóc người cha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Ba mươi năm Đảng nở hoa tặng Người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(Tố Hữu - Ba mươi năm đời ta có Đảng)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KẾT QUẢ THẢO LUẬN CẶP ĐÔI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79356"/>
              </p:ext>
            </p:extLst>
          </p:nvPr>
        </p:nvGraphicFramePr>
        <p:xfrm>
          <a:off x="553703" y="1243159"/>
          <a:ext cx="11085302" cy="4593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18"/>
                <a:gridCol w="2365962"/>
                <a:gridCol w="2738297"/>
                <a:gridCol w="3294573"/>
                <a:gridCol w="2217952"/>
              </a:tblGrid>
              <a:tr h="3386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Đặc điểm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Tác dụng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8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Huy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Cận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Tràng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Giang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4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b1. Mái tóc người cha bạc phơ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phơ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tóc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cha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nở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hoa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tặng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Hữu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- 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29474" y="2654789"/>
            <a:ext cx="3288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a2.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9474" y="1673846"/>
            <a:ext cx="32888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a1.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9474" y="4722765"/>
            <a:ext cx="3288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(VN-CN)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9474" y="3741822"/>
            <a:ext cx="32888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5364" y="2675666"/>
            <a:ext cx="2187518" cy="246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3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1423</Words>
  <PresentationFormat>Widescreen</PresentationFormat>
  <Paragraphs>189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hakuyocaoshu7000</vt:lpstr>
      <vt:lpstr>Merriweather Light</vt:lpstr>
      <vt:lpstr>华文新魏</vt:lpstr>
      <vt:lpstr>Times New Roman</vt:lpstr>
      <vt:lpstr>Office Theme</vt:lpstr>
      <vt:lpstr>THỰC HÀNH TIẾNG VIỆT (Đảo ngữ: Đặc điểm và tác dụng Câu hỏi tu từ: Đặc điểm và tác dụng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2023-07-01T09:11:59Z</dcterms:created>
  <dcterms:modified xsi:type="dcterms:W3CDTF">2023-07-01T10:44:24Z</dcterms:modified>
</cp:coreProperties>
</file>