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22" r:id="rId3"/>
    <p:sldId id="332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08" r:id="rId12"/>
    <p:sldId id="270" r:id="rId13"/>
    <p:sldId id="334" r:id="rId14"/>
    <p:sldId id="293" r:id="rId15"/>
    <p:sldId id="309" r:id="rId16"/>
    <p:sldId id="310" r:id="rId17"/>
    <p:sldId id="311" r:id="rId18"/>
    <p:sldId id="312" r:id="rId19"/>
    <p:sldId id="318" r:id="rId20"/>
    <p:sldId id="313" r:id="rId21"/>
    <p:sldId id="320" r:id="rId22"/>
    <p:sldId id="333" r:id="rId23"/>
    <p:sldId id="306" r:id="rId24"/>
    <p:sldId id="260" r:id="rId25"/>
    <p:sldId id="261" r:id="rId26"/>
  </p:sldIdLst>
  <p:sldSz cx="24377650" cy="13716000"/>
  <p:notesSz cx="6858000" cy="9144000"/>
  <p:embeddedFontLst>
    <p:embeddedFont>
      <p:font typeface="Jua" panose="020B0604020202020204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 Light" panose="020F0502020204030203" pitchFamily="34" charset="0"/>
      <p:regular r:id="rId37"/>
      <p:italic r:id="rId38"/>
    </p:embeddedFont>
    <p:embeddedFont>
      <p:font typeface="Arial Black" panose="020B0A04020102020204" pitchFamily="34" charset="0"/>
      <p:bold r:id="rId39"/>
    </p:embeddedFont>
    <p:embeddedFont>
      <p:font typeface="Permanent Marker" panose="02000000000000000000" pitchFamily="2" charset="0"/>
      <p:regular r:id="rId40"/>
    </p:embeddedFont>
    <p:embeddedFont>
      <p:font typeface="Lato Black" panose="020B0604020202020204" charset="0"/>
      <p:bold r:id="rId41"/>
      <p:boldItalic r:id="rId42"/>
    </p:embeddedFont>
    <p:embeddedFont>
      <p:font typeface="Roboto" panose="02000000000000000000" pitchFamily="2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4590" userDrawn="1">
          <p15:clr>
            <a:srgbClr val="A4A3A4"/>
          </p15:clr>
        </p15:guide>
        <p15:guide id="3" pos="766" userDrawn="1">
          <p15:clr>
            <a:srgbClr val="A4A3A4"/>
          </p15:clr>
        </p15:guide>
        <p15:guide id="4" pos="7678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AC7C4"/>
    <a:srgbClr val="B8AFB6"/>
    <a:srgbClr val="E1DAD2"/>
    <a:srgbClr val="D78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1" autoAdjust="0"/>
    <p:restoredTop sz="94660"/>
  </p:normalViewPr>
  <p:slideViewPr>
    <p:cSldViewPr snapToGrid="0">
      <p:cViewPr varScale="1">
        <p:scale>
          <a:sx n="57" d="100"/>
          <a:sy n="57" d="100"/>
        </p:scale>
        <p:origin x="306" y="96"/>
      </p:cViewPr>
      <p:guideLst>
        <p:guide orient="horz" pos="4320"/>
        <p:guide pos="14590"/>
        <p:guide pos="766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128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91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28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22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374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994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05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44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9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25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434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56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77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31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1055444" y="585386"/>
            <a:ext cx="22711057" cy="12768749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1936096" y="1176933"/>
            <a:ext cx="2050505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2066263" y="12097735"/>
            <a:ext cx="1184425" cy="1062733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19303640" y="1062268"/>
            <a:ext cx="776798" cy="750333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1506399" y="2704103"/>
            <a:ext cx="444351" cy="449533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4127393" y="12729934"/>
            <a:ext cx="317584" cy="21653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21221605" y="11738170"/>
            <a:ext cx="231940" cy="16513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2066263" y="11288668"/>
            <a:ext cx="444351" cy="449533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1456466" y="25118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9206" y="2577571"/>
            <a:ext cx="865180" cy="220427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812341" y="27979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1614303" y="26860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1456466" y="3461975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749206" y="353101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812341" y="37479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1614303" y="3639447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752382" y="356057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1456466" y="4415331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749206" y="4481068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812341" y="4698016"/>
            <a:ext cx="85348" cy="339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1614303" y="45895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752382" y="451063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1456466" y="5365382"/>
            <a:ext cx="211620" cy="355205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749206" y="5434425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812341" y="5651460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1614303" y="5539637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752382" y="546407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1456466" y="6318827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749206" y="638456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812341" y="66015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614303" y="649299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752382" y="641412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1456466" y="7268878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749206" y="733791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812341" y="755486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614303" y="7443131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752382" y="7364180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1456466" y="82222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749206" y="8287972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812341" y="8505007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614303" y="83964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752382" y="8317621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1456466" y="9172374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749206" y="9241329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812341" y="94583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614303" y="934654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752382" y="9267676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1456466" y="10122426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749206" y="1019146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812341" y="10408415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614303" y="102999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752382" y="1022102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1456466" y="11075783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749206" y="11141519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812341" y="11361772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614303" y="11250036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52382" y="11171168"/>
            <a:ext cx="862007" cy="1906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752382" y="260722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7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2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3823577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3C: Listening</a:t>
            </a:r>
            <a:endParaRPr sz="5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069433" y="6678214"/>
            <a:ext cx="10660063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3: On Screen</a:t>
            </a:r>
            <a:endParaRPr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a car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a computer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a phone network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a credit card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56832" t="84203" r="27944" b="9505"/>
          <a:stretch/>
        </p:blipFill>
        <p:spPr>
          <a:xfrm>
            <a:off x="8135337" y="5011039"/>
            <a:ext cx="8093660" cy="12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9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216025" y="3275642"/>
            <a:ext cx="21945600" cy="9571821"/>
            <a:chOff x="613019" y="2464905"/>
            <a:chExt cx="21945600" cy="9571821"/>
          </a:xfrm>
        </p:grpSpPr>
        <p:sp>
          <p:nvSpPr>
            <p:cNvPr id="5" name="Rectangle 4"/>
            <p:cNvSpPr/>
            <p:nvPr/>
          </p:nvSpPr>
          <p:spPr>
            <a:xfrm>
              <a:off x="613019" y="2464905"/>
              <a:ext cx="21945600" cy="9435840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084747" y="11764764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909" t="28555" r="24899" b="7839"/>
          <a:stretch/>
        </p:blipFill>
        <p:spPr>
          <a:xfrm>
            <a:off x="3347209" y="3565273"/>
            <a:ext cx="17683232" cy="88565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83659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WHICH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BEST 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 YOUR OPINION? WHY?</a:t>
            </a:r>
          </a:p>
        </p:txBody>
      </p:sp>
    </p:spTree>
    <p:extLst>
      <p:ext uri="{BB962C8B-B14F-4D97-AF65-F5344CB8AC3E}">
        <p14:creationId xmlns:p14="http://schemas.microsoft.com/office/powerpoint/2010/main" val="31450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14633" y="0"/>
            <a:ext cx="24392283" cy="1249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1558925" y="12839221"/>
            <a:ext cx="66623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9A4E"/>
                </a:solidFill>
                <a:latin typeface="+mj-lt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7680"/>
          <a:stretch/>
        </p:blipFill>
        <p:spPr>
          <a:xfrm>
            <a:off x="-29267" y="3633707"/>
            <a:ext cx="24421549" cy="5225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9760" y="7470542"/>
            <a:ext cx="6957890" cy="12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5" y="253061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46114" y="826223"/>
            <a:ext cx="67036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  VOCABULARY</a:t>
            </a:r>
            <a:endParaRPr lang="en-US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72420" y="5734083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narrate (v) </a:t>
            </a:r>
            <a:r>
              <a:rPr lang="en-US" sz="4000" dirty="0" smtClean="0"/>
              <a:t>/</a:t>
            </a:r>
            <a:r>
              <a:rPr lang="en-US" sz="4000" dirty="0" err="1" smtClean="0"/>
              <a:t>nəˈreɪt</a:t>
            </a:r>
            <a:r>
              <a:rPr lang="en-US" sz="4000" dirty="0" smtClean="0"/>
              <a:t>/</a:t>
            </a:r>
            <a:endParaRPr lang="en-US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528673" y="5734083"/>
            <a:ext cx="800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to describe events as they happen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2420" y="7022449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complain (v) </a:t>
            </a:r>
            <a:r>
              <a:rPr lang="en-US" sz="4000" dirty="0" smtClean="0"/>
              <a:t>/</a:t>
            </a:r>
            <a:r>
              <a:rPr lang="en-US" sz="4000" dirty="0" err="1"/>
              <a:t>kəmˈpleɪn</a:t>
            </a:r>
            <a:r>
              <a:rPr lang="en-US" sz="4000" dirty="0" smtClean="0"/>
              <a:t>/</a:t>
            </a:r>
            <a:endParaRPr lang="en-US" sz="40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472420" y="8310815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persuade (v) </a:t>
            </a:r>
            <a:r>
              <a:rPr lang="en-US" sz="4000" dirty="0" smtClean="0"/>
              <a:t>/</a:t>
            </a:r>
            <a:r>
              <a:rPr lang="en-US" sz="4000" dirty="0" err="1"/>
              <a:t>pɚˈsweɪd</a:t>
            </a:r>
            <a:r>
              <a:rPr lang="en-US" sz="4000" dirty="0"/>
              <a:t>/</a:t>
            </a:r>
            <a:endParaRPr lang="en-US" sz="4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472420" y="9906958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amusing (a) </a:t>
            </a:r>
            <a:r>
              <a:rPr lang="en-US" sz="4000" dirty="0" smtClean="0"/>
              <a:t>/</a:t>
            </a:r>
            <a:r>
              <a:rPr lang="en-US" sz="4000" dirty="0" err="1" smtClean="0"/>
              <a:t>nəˈreɪt</a:t>
            </a:r>
            <a:r>
              <a:rPr lang="en-US" sz="4000" dirty="0" smtClean="0"/>
              <a:t>/</a:t>
            </a:r>
            <a:endParaRPr lang="en-US" sz="40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472420" y="4445717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direction (n) </a:t>
            </a:r>
            <a:r>
              <a:rPr lang="en-US" sz="4000" dirty="0" smtClean="0"/>
              <a:t>/</a:t>
            </a:r>
            <a:r>
              <a:rPr lang="en-US" sz="4000" dirty="0" err="1"/>
              <a:t>daɪˈrek.ʃən</a:t>
            </a:r>
            <a:r>
              <a:rPr lang="en-US" sz="4000" dirty="0" smtClean="0"/>
              <a:t>/</a:t>
            </a:r>
            <a:endParaRPr lang="en-US" sz="40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0528673" y="7022449"/>
            <a:ext cx="11309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to say that something is wrong or not satisfactory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28673" y="8003039"/>
            <a:ext cx="99982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to make someone do or believe something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by </a:t>
            </a:r>
            <a:r>
              <a:rPr lang="en-US" sz="4000" dirty="0"/>
              <a:t>giving them a good reason to do it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28673" y="9906958"/>
            <a:ext cx="5262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entertaining and funny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8673" y="4137940"/>
            <a:ext cx="859882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the position towards which someone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or </a:t>
            </a:r>
            <a:r>
              <a:rPr lang="en-US" sz="4000" dirty="0"/>
              <a:t>something moves or faces</a:t>
            </a:r>
          </a:p>
        </p:txBody>
      </p:sp>
      <p:pic>
        <p:nvPicPr>
          <p:cNvPr id="1026" name="Picture 2" descr="Directions in Englis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9"/>
          <a:stretch/>
        </p:blipFill>
        <p:spPr bwMode="auto">
          <a:xfrm>
            <a:off x="11477159" y="3057044"/>
            <a:ext cx="10477500" cy="888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7746" y="4091818"/>
            <a:ext cx="6156325" cy="7063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927" y="3642635"/>
            <a:ext cx="10290175" cy="7717631"/>
          </a:xfrm>
          <a:prstGeom prst="rect">
            <a:avLst/>
          </a:prstGeom>
        </p:spPr>
      </p:pic>
      <p:pic>
        <p:nvPicPr>
          <p:cNvPr id="1032" name="Picture 8" descr="persuade persuade The man persuades his boss that the product will be a  success. persuade The man persuades Jack to buy the watch. persuade The  salesman persuades Ben to buy the phone. The man persuades his boss that  the product will be a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722" y="2760974"/>
            <a:ext cx="9480949" cy="948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 Amusing And Downright Bizarre Credit Card T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832" y="3968846"/>
            <a:ext cx="11510727" cy="70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944" t="1700" b="62828"/>
          <a:stretch/>
        </p:blipFill>
        <p:spPr>
          <a:xfrm>
            <a:off x="3559540" y="4775784"/>
            <a:ext cx="17258570" cy="5487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43" t="37495" r="43974" b="56635"/>
          <a:stretch/>
        </p:blipFill>
        <p:spPr>
          <a:xfrm>
            <a:off x="1746114" y="813422"/>
            <a:ext cx="1052519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605" r="30675"/>
          <a:stretch/>
        </p:blipFill>
        <p:spPr>
          <a:xfrm>
            <a:off x="6625003" y="5391956"/>
            <a:ext cx="11127644" cy="53887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21848" y="821500"/>
            <a:ext cx="14553303" cy="1727147"/>
            <a:chOff x="1838165" y="812853"/>
            <a:chExt cx="14553303" cy="17271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55667" r="4877" b="89176"/>
            <a:stretch/>
          </p:blipFill>
          <p:spPr>
            <a:xfrm>
              <a:off x="1838165" y="812853"/>
              <a:ext cx="6333067" cy="9500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68" t="10438" r="43861" b="82038"/>
            <a:stretch/>
          </p:blipFill>
          <p:spPr>
            <a:xfrm>
              <a:off x="8074025" y="957687"/>
              <a:ext cx="8229600" cy="660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56138" t="10245" b="81125"/>
            <a:stretch/>
          </p:blipFill>
          <p:spPr>
            <a:xfrm>
              <a:off x="1838165" y="1758264"/>
              <a:ext cx="7040358" cy="7574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5420" t="18927" r="46159" b="72198"/>
            <a:stretch/>
          </p:blipFill>
          <p:spPr>
            <a:xfrm>
              <a:off x="8619068" y="1761002"/>
              <a:ext cx="7772400" cy="77899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847291" y="3967731"/>
            <a:ext cx="12683066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+mj-lt"/>
              </a:rPr>
              <a:t>Choose one from the list below.</a:t>
            </a:r>
          </a:p>
        </p:txBody>
      </p:sp>
      <p:pic>
        <p:nvPicPr>
          <p:cNvPr id="1026" name="Picture 2" descr="simple creative bread advertising poster | PSD Free Download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03" y="2504739"/>
            <a:ext cx="7130493" cy="105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era to Advertise Its Social Consciousness - Advertising - The New York  Ti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72" y="3149605"/>
            <a:ext cx="6279525" cy="80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Bread Advertising ideas | advertising, creative advertising, bre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458" y="2948191"/>
            <a:ext cx="6523217" cy="91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1943102"/>
            <a:ext cx="20885420" cy="10547216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5585" r="10700" b="70663"/>
          <a:stretch/>
        </p:blipFill>
        <p:spPr>
          <a:xfrm>
            <a:off x="1746114" y="295789"/>
            <a:ext cx="15703686" cy="1646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612" t="42955" r="3800" b="2601"/>
          <a:stretch/>
        </p:blipFill>
        <p:spPr>
          <a:xfrm>
            <a:off x="2195214" y="2351661"/>
            <a:ext cx="15754351" cy="37748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2498" y="7485249"/>
            <a:ext cx="15368399" cy="819149"/>
            <a:chOff x="6983126" y="6858000"/>
            <a:chExt cx="15368399" cy="8191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/>
            <a:srcRect l="7356" t="29337" r="10700" b="58848"/>
            <a:stretch/>
          </p:blipFill>
          <p:spPr>
            <a:xfrm>
              <a:off x="7941501" y="6858000"/>
              <a:ext cx="14410024" cy="81914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89267" t="18531" r="5283" b="69930"/>
            <a:stretch/>
          </p:blipFill>
          <p:spPr>
            <a:xfrm>
              <a:off x="6983126" y="6877049"/>
              <a:ext cx="958375" cy="8001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807896" y="8453044"/>
            <a:ext cx="18095148" cy="3620412"/>
            <a:chOff x="2807898" y="7727143"/>
            <a:chExt cx="18095148" cy="36204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/>
            <a:srcRect t="19251" r="26240" b="49927"/>
            <a:stretch/>
          </p:blipFill>
          <p:spPr>
            <a:xfrm>
              <a:off x="2807898" y="8782050"/>
              <a:ext cx="9047574" cy="17335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/>
            <a:srcRect t="50699" r="26240" b="3705"/>
            <a:stretch/>
          </p:blipFill>
          <p:spPr>
            <a:xfrm>
              <a:off x="11855472" y="8783053"/>
              <a:ext cx="9047574" cy="25645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/>
            <a:srcRect l="1061" r="59100" b="81244"/>
            <a:stretch/>
          </p:blipFill>
          <p:spPr>
            <a:xfrm>
              <a:off x="9412075" y="7727143"/>
              <a:ext cx="4886794" cy="1054907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782611" y="2283666"/>
            <a:ext cx="538154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+mj-lt"/>
              </a:rPr>
              <a:t>Why not try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82610" y="3186731"/>
            <a:ext cx="538154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+mj-lt"/>
              </a:rPr>
              <a:t>It’s perfect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2609" y="4087970"/>
            <a:ext cx="538154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+mj-lt"/>
              </a:rPr>
              <a:t>Ask for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82609" y="5011779"/>
            <a:ext cx="538154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+mj-lt"/>
              </a:rPr>
              <a:t>Start</a:t>
            </a:r>
          </a:p>
        </p:txBody>
      </p:sp>
      <p:sp>
        <p:nvSpPr>
          <p:cNvPr id="6" name="Oval 5"/>
          <p:cNvSpPr/>
          <p:nvPr/>
        </p:nvSpPr>
        <p:spPr>
          <a:xfrm>
            <a:off x="12341842" y="11241501"/>
            <a:ext cx="755745" cy="755745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Friends Global Grade 10 SB_CD1_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47" end="27040.583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512" y="2457222"/>
            <a:ext cx="668550" cy="668550"/>
          </a:xfrm>
          <a:prstGeom prst="rect">
            <a:avLst/>
          </a:prstGeom>
        </p:spPr>
      </p:pic>
      <p:pic>
        <p:nvPicPr>
          <p:cNvPr id="33" name="Friends Global Grade 10 SB_CD1_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00" end="17986.583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512" y="3360287"/>
            <a:ext cx="668550" cy="668550"/>
          </a:xfrm>
          <a:prstGeom prst="rect">
            <a:avLst/>
          </a:prstGeom>
        </p:spPr>
      </p:pic>
      <p:pic>
        <p:nvPicPr>
          <p:cNvPr id="34" name="Friends Global Grade 10 SB_CD1_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49" end="8455.583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512" y="4329277"/>
            <a:ext cx="668550" cy="668550"/>
          </a:xfrm>
          <a:prstGeom prst="rect">
            <a:avLst/>
          </a:prstGeom>
        </p:spPr>
      </p:pic>
      <p:pic>
        <p:nvPicPr>
          <p:cNvPr id="35" name="Friends Global Grade 10 SB_CD1_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89" end="1847.583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512" y="5298538"/>
            <a:ext cx="668550" cy="668550"/>
          </a:xfrm>
          <a:prstGeom prst="rect">
            <a:avLst/>
          </a:prstGeom>
        </p:spPr>
      </p:pic>
      <p:pic>
        <p:nvPicPr>
          <p:cNvPr id="8" name="Friends Global Grade 10 SB_CD1_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" y="2351661"/>
            <a:ext cx="1503042" cy="15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3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8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5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7521"/>
          <a:stretch/>
        </p:blipFill>
        <p:spPr>
          <a:xfrm>
            <a:off x="1746114" y="288954"/>
            <a:ext cx="17985276" cy="2112275"/>
          </a:xfrm>
          <a:prstGeom prst="rect">
            <a:avLst/>
          </a:prstGeom>
        </p:spPr>
      </p:pic>
      <p:pic>
        <p:nvPicPr>
          <p:cNvPr id="9" name="Google Shape;2224;p33"/>
          <p:cNvPicPr preferRelativeResize="0"/>
          <p:nvPr/>
        </p:nvPicPr>
        <p:blipFill rotWithShape="1">
          <a:blip r:embed="rId6">
            <a:alphaModFix/>
          </a:blip>
          <a:srcRect t="39834" b="9507"/>
          <a:stretch/>
        </p:blipFill>
        <p:spPr>
          <a:xfrm>
            <a:off x="8134449" y="7023988"/>
            <a:ext cx="11596941" cy="587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697" t="31839" b="7766"/>
          <a:stretch/>
        </p:blipFill>
        <p:spPr>
          <a:xfrm>
            <a:off x="3131128" y="2671491"/>
            <a:ext cx="17140589" cy="3927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535525" y="3522365"/>
            <a:ext cx="487722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+mj-lt"/>
              </a:rPr>
              <a:t>adults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2398" y="5455288"/>
            <a:ext cx="1163409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+mj-lt"/>
              </a:rPr>
              <a:t>Start the day with Hathaway.</a:t>
            </a:r>
          </a:p>
        </p:txBody>
      </p:sp>
    </p:spTree>
    <p:extLst>
      <p:ext uri="{BB962C8B-B14F-4D97-AF65-F5344CB8AC3E}">
        <p14:creationId xmlns:p14="http://schemas.microsoft.com/office/powerpoint/2010/main" val="40512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10345442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00" b="52558"/>
          <a:stretch/>
        </p:blipFill>
        <p:spPr>
          <a:xfrm>
            <a:off x="1746114" y="308367"/>
            <a:ext cx="16282500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27649"/>
          <a:stretch/>
        </p:blipFill>
        <p:spPr>
          <a:xfrm>
            <a:off x="12445270" y="7247689"/>
            <a:ext cx="8719170" cy="5525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51017"/>
          <a:stretch/>
        </p:blipFill>
        <p:spPr>
          <a:xfrm>
            <a:off x="2286268" y="3949284"/>
            <a:ext cx="16282500" cy="2817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268" y="2832681"/>
            <a:ext cx="546840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Situations</a:t>
            </a:r>
          </a:p>
        </p:txBody>
      </p:sp>
      <p:sp>
        <p:nvSpPr>
          <p:cNvPr id="5" name="Oval 4"/>
          <p:cNvSpPr/>
          <p:nvPr/>
        </p:nvSpPr>
        <p:spPr>
          <a:xfrm>
            <a:off x="6152112" y="7864520"/>
            <a:ext cx="1142999" cy="11429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6152111" y="9439066"/>
            <a:ext cx="1142999" cy="114299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152109" y="11013612"/>
            <a:ext cx="1142999" cy="114299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00"/>
                </a:solidFill>
              </a:rPr>
              <a:t>3</a:t>
            </a:r>
          </a:p>
        </p:txBody>
      </p:sp>
      <p:cxnSp>
        <p:nvCxnSpPr>
          <p:cNvPr id="7" name="Straight Connector 6"/>
          <p:cNvCxnSpPr>
            <a:stCxn id="5" idx="6"/>
          </p:cNvCxnSpPr>
          <p:nvPr/>
        </p:nvCxnSpPr>
        <p:spPr>
          <a:xfrm>
            <a:off x="7295111" y="8436020"/>
            <a:ext cx="5712229" cy="2965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6"/>
          </p:cNvCxnSpPr>
          <p:nvPr/>
        </p:nvCxnSpPr>
        <p:spPr>
          <a:xfrm>
            <a:off x="7295111" y="8436020"/>
            <a:ext cx="5689369" cy="372059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6"/>
          </p:cNvCxnSpPr>
          <p:nvPr/>
        </p:nvCxnSpPr>
        <p:spPr>
          <a:xfrm>
            <a:off x="7295110" y="10010566"/>
            <a:ext cx="5712230" cy="39073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6"/>
          </p:cNvCxnSpPr>
          <p:nvPr/>
        </p:nvCxnSpPr>
        <p:spPr>
          <a:xfrm flipV="1">
            <a:off x="7295108" y="9579019"/>
            <a:ext cx="5689372" cy="200609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4736" b="58595"/>
          <a:stretch/>
        </p:blipFill>
        <p:spPr>
          <a:xfrm>
            <a:off x="1746114" y="331227"/>
            <a:ext cx="15895271" cy="221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251" t="43652"/>
          <a:stretch/>
        </p:blipFill>
        <p:spPr>
          <a:xfrm>
            <a:off x="2148039" y="6716457"/>
            <a:ext cx="20081571" cy="4449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4049" y="6596151"/>
            <a:ext cx="1325611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66017" y="7628830"/>
            <a:ext cx="1325611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67087" y="9741532"/>
            <a:ext cx="1325611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pic>
        <p:nvPicPr>
          <p:cNvPr id="14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5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583" y="6858000"/>
            <a:ext cx="685051" cy="685051"/>
          </a:xfrm>
          <a:prstGeom prst="rect">
            <a:avLst/>
          </a:prstGeom>
        </p:spPr>
      </p:pic>
      <p:pic>
        <p:nvPicPr>
          <p:cNvPr id="15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1" end="142892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63" y="7886468"/>
            <a:ext cx="685051" cy="685051"/>
          </a:xfrm>
          <a:prstGeom prst="rect">
            <a:avLst/>
          </a:prstGeom>
        </p:spPr>
      </p:pic>
      <p:pic>
        <p:nvPicPr>
          <p:cNvPr id="16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70" end="88511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533" y="9999170"/>
            <a:ext cx="685051" cy="685051"/>
          </a:xfrm>
          <a:prstGeom prst="rect">
            <a:avLst/>
          </a:prstGeom>
        </p:spPr>
      </p:pic>
      <p:pic>
        <p:nvPicPr>
          <p:cNvPr id="3" name="Friends Global Grade 10 SB_CD1_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10" y="3254986"/>
            <a:ext cx="3021428" cy="30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5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47947">
            <a:off x="1384423" y="4391872"/>
            <a:ext cx="12706094" cy="3154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SLOGAN</a:t>
            </a:r>
          </a:p>
        </p:txBody>
      </p:sp>
      <p:sp>
        <p:nvSpPr>
          <p:cNvPr id="3" name="TextBox 2"/>
          <p:cNvSpPr txBox="1"/>
          <p:nvPr/>
        </p:nvSpPr>
        <p:spPr>
          <a:xfrm rot="264871">
            <a:off x="8225562" y="7146852"/>
            <a:ext cx="7607432" cy="2646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QUIZ</a:t>
            </a:r>
          </a:p>
        </p:txBody>
      </p:sp>
      <p:pic>
        <p:nvPicPr>
          <p:cNvPr id="5" name="yt1s.com - Valorant Career Menu  Official Th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723" y="25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7104" b="61050"/>
          <a:stretch/>
        </p:blipFill>
        <p:spPr>
          <a:xfrm>
            <a:off x="1746114" y="542439"/>
            <a:ext cx="15669050" cy="1490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38941"/>
          <a:stretch/>
        </p:blipFill>
        <p:spPr>
          <a:xfrm>
            <a:off x="2381918" y="7187413"/>
            <a:ext cx="19613813" cy="35781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2156" y="7269148"/>
            <a:ext cx="300686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ing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3309" y="8284811"/>
            <a:ext cx="284733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ed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7629" y="9382209"/>
            <a:ext cx="300686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ing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45145" y="7269148"/>
            <a:ext cx="284733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ed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41715" y="8354975"/>
            <a:ext cx="300686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ing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0366" y="9316863"/>
            <a:ext cx="300686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ing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75" end="172327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32" y="7474680"/>
            <a:ext cx="604597" cy="604597"/>
          </a:xfrm>
          <a:prstGeom prst="rect">
            <a:avLst/>
          </a:prstGeom>
        </p:spPr>
      </p:pic>
      <p:pic>
        <p:nvPicPr>
          <p:cNvPr id="17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3" end="157631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56" y="8560507"/>
            <a:ext cx="604597" cy="604597"/>
          </a:xfrm>
          <a:prstGeom prst="rect">
            <a:avLst/>
          </a:prstGeom>
        </p:spPr>
      </p:pic>
      <p:pic>
        <p:nvPicPr>
          <p:cNvPr id="18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686" end="112119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16" y="9587741"/>
            <a:ext cx="604597" cy="604597"/>
          </a:xfrm>
          <a:prstGeom prst="rect">
            <a:avLst/>
          </a:prstGeom>
        </p:spPr>
      </p:pic>
      <p:pic>
        <p:nvPicPr>
          <p:cNvPr id="19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224" end="95053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645" y="7474679"/>
            <a:ext cx="604597" cy="604597"/>
          </a:xfrm>
          <a:prstGeom prst="rect">
            <a:avLst/>
          </a:prstGeom>
        </p:spPr>
      </p:pic>
      <p:pic>
        <p:nvPicPr>
          <p:cNvPr id="20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284" end="32141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575" y="8560506"/>
            <a:ext cx="604597" cy="604597"/>
          </a:xfrm>
          <a:prstGeom prst="rect">
            <a:avLst/>
          </a:prstGeom>
        </p:spPr>
      </p:pic>
      <p:pic>
        <p:nvPicPr>
          <p:cNvPr id="21" name="Friends Global Grade 10 SB_CD1_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074" end="10675.916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226" y="9587741"/>
            <a:ext cx="604597" cy="604597"/>
          </a:xfrm>
          <a:prstGeom prst="rect">
            <a:avLst/>
          </a:prstGeom>
        </p:spPr>
      </p:pic>
      <p:pic>
        <p:nvPicPr>
          <p:cNvPr id="22" name="Friends Global Grade 10 SB_CD1_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10" y="3357316"/>
            <a:ext cx="3021428" cy="30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30303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2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30303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2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3030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7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0303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30303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2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30303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956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652" y="2017178"/>
            <a:ext cx="23336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Work in groups. Write and perform your own TV advert in groups.</a:t>
            </a:r>
          </a:p>
          <a:p>
            <a:pPr algn="ctr"/>
            <a:r>
              <a:rPr lang="en-US" sz="5400" b="1" dirty="0">
                <a:latin typeface="+mj-lt"/>
              </a:rPr>
              <a:t>Think of five adjectives to describe the product and make up a good slogan.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85550" y="3943367"/>
            <a:ext cx="13480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+mj-lt"/>
              </a:rPr>
              <a:t>Choose from the products below or use your own ideas.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238" t="52266" r="18485" b="8678"/>
          <a:stretch/>
        </p:blipFill>
        <p:spPr>
          <a:xfrm>
            <a:off x="13568776" y="4802948"/>
            <a:ext cx="10496040" cy="2290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20 Awesome Vintage Video Game A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9" y="3843681"/>
            <a:ext cx="6079293" cy="88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ker bakery flyer advertisement template des | PosterMyW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11" y="4712808"/>
            <a:ext cx="6516370" cy="844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1517514" y="13043527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054" name="Picture 6" descr="Phone A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872" y="7426459"/>
            <a:ext cx="9667387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Google Shape;2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569923" y="11892425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360586" y="197850"/>
            <a:ext cx="11356556" cy="2123618"/>
            <a:chOff x="6360586" y="634660"/>
            <a:chExt cx="11356556" cy="2123618"/>
          </a:xfrm>
        </p:grpSpPr>
        <p:sp>
          <p:nvSpPr>
            <p:cNvPr id="23" name="Google Shape;2592;p36"/>
            <p:cNvSpPr/>
            <p:nvPr/>
          </p:nvSpPr>
          <p:spPr>
            <a:xfrm>
              <a:off x="6360586" y="955964"/>
              <a:ext cx="11356556" cy="1498024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8" name="Google Shape;2288;p20"/>
            <p:cNvSpPr txBox="1"/>
            <p:nvPr/>
          </p:nvSpPr>
          <p:spPr>
            <a:xfrm>
              <a:off x="7981474" y="634660"/>
              <a:ext cx="8414700" cy="2123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6600" b="1" dirty="0">
                  <a:latin typeface="Permanent Marker"/>
                  <a:sym typeface="Permanent Marker"/>
                </a:rPr>
                <a:t>EX 8: PROJECT</a:t>
              </a:r>
              <a:endParaRPr sz="6600" b="0" i="0" u="none" strike="noStrike" cap="none" dirty="0"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652" y="2017178"/>
            <a:ext cx="23336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Work in groups. Write and perform your own TV advert in groups.</a:t>
            </a:r>
          </a:p>
          <a:p>
            <a:pPr algn="ctr"/>
            <a:r>
              <a:rPr lang="en-US" sz="4000" b="1" dirty="0">
                <a:latin typeface="+mj-lt"/>
              </a:rPr>
              <a:t>Think of five adjectives to describe the product and make up a good slogan.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95061" y="242483"/>
            <a:ext cx="20249322" cy="2123618"/>
            <a:chOff x="6360586" y="634660"/>
            <a:chExt cx="11356556" cy="2123618"/>
          </a:xfrm>
        </p:grpSpPr>
        <p:sp>
          <p:nvSpPr>
            <p:cNvPr id="5" name="Google Shape;2592;p36"/>
            <p:cNvSpPr/>
            <p:nvPr/>
          </p:nvSpPr>
          <p:spPr>
            <a:xfrm>
              <a:off x="6360586" y="955964"/>
              <a:ext cx="11356556" cy="1498024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6" name="Google Shape;2288;p20"/>
            <p:cNvSpPr txBox="1"/>
            <p:nvPr/>
          </p:nvSpPr>
          <p:spPr>
            <a:xfrm>
              <a:off x="7981474" y="634660"/>
              <a:ext cx="8414700" cy="2123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6600" b="1" dirty="0">
                  <a:latin typeface="Permanent Marker"/>
                  <a:sym typeface="Permanent Marker"/>
                </a:rPr>
                <a:t>EX 8: PROJECT- SUGGESTION</a:t>
              </a:r>
              <a:endParaRPr sz="6600" b="0" i="0" u="none" strike="noStrike" cap="none" dirty="0">
                <a:sym typeface="Arial"/>
              </a:endParaRPr>
            </a:p>
          </p:txBody>
        </p:sp>
      </p:grpSp>
      <p:pic>
        <p:nvPicPr>
          <p:cNvPr id="1026" name="Picture 2" descr="https://en.islcollective.com/preview/202006/b2/create-a-new-product-advertisement-conversation-topics-dialogs-writing-creative-writi_126903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13045" r="8860" b="46617"/>
          <a:stretch/>
        </p:blipFill>
        <p:spPr bwMode="auto">
          <a:xfrm>
            <a:off x="1" y="4367897"/>
            <a:ext cx="12395200" cy="855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.islcollective.com/preview/202006/b2/create-a-new-product-advertisement-conversation-topics-dialogs-writing-creative-writi_126903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63637" r="5567" b="10780"/>
          <a:stretch/>
        </p:blipFill>
        <p:spPr bwMode="auto">
          <a:xfrm>
            <a:off x="12462933" y="4216400"/>
            <a:ext cx="11730519" cy="5034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166119" y="3515202"/>
            <a:ext cx="721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+mj-lt"/>
              </a:rPr>
              <a:t>Advertisement Script Example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945467"/>
            <a:ext cx="6505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+mj-lt"/>
              </a:rPr>
              <a:t>Create a new product!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462933" y="10483450"/>
            <a:ext cx="11730519" cy="3046988"/>
            <a:chOff x="12462933" y="10483450"/>
            <a:chExt cx="11730519" cy="3046988"/>
          </a:xfrm>
        </p:grpSpPr>
        <p:pic>
          <p:nvPicPr>
            <p:cNvPr id="1028" name="Picture 4" descr="https://en.islcollective.com/preview/200912/f/lets-talk-about-advertising-fun-activities-games_797_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5" t="70948" r="31445" b="21653"/>
            <a:stretch/>
          </p:blipFill>
          <p:spPr bwMode="auto">
            <a:xfrm>
              <a:off x="20518918" y="11820171"/>
              <a:ext cx="3674534" cy="171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462933" y="10483450"/>
              <a:ext cx="11730519" cy="3046988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tabLst>
                  <a:tab pos="457200" algn="l"/>
                </a:tabLst>
              </a:pPr>
              <a:r>
                <a:rPr lang="en-US" sz="3200" b="1" dirty="0">
                  <a:solidFill>
                    <a:srgbClr val="000000"/>
                  </a:solidFill>
                </a:rPr>
                <a:t>	Flea-</a:t>
              </a:r>
              <a:r>
                <a:rPr lang="en-US" sz="3200" b="1" dirty="0" err="1">
                  <a:solidFill>
                    <a:srgbClr val="000000"/>
                  </a:solidFill>
                </a:rPr>
                <a:t>Free</a:t>
              </a:r>
              <a:r>
                <a:rPr lang="en-US" sz="3200" b="1" baseline="30000" dirty="0" err="1">
                  <a:solidFill>
                    <a:srgbClr val="000000"/>
                  </a:solidFill>
                </a:rPr>
                <a:t>tm</a:t>
              </a:r>
              <a:r>
                <a:rPr lang="en-US" sz="3200" dirty="0">
                  <a:solidFill>
                    <a:srgbClr val="000000"/>
                  </a:solidFill>
                </a:rPr>
                <a:t> is a </a:t>
              </a:r>
              <a:r>
                <a:rPr lang="en-US" sz="3200" b="1" dirty="0">
                  <a:solidFill>
                    <a:srgbClr val="000000"/>
                  </a:solidFill>
                </a:rPr>
                <a:t>brand new</a:t>
              </a:r>
              <a:r>
                <a:rPr lang="en-US" sz="3200" dirty="0">
                  <a:solidFill>
                    <a:srgbClr val="000000"/>
                  </a:solidFill>
                </a:rPr>
                <a:t>, </a:t>
              </a:r>
              <a:r>
                <a:rPr lang="en-US" sz="3200" b="1" dirty="0">
                  <a:solidFill>
                    <a:srgbClr val="000000"/>
                  </a:solidFill>
                </a:rPr>
                <a:t>effective</a:t>
              </a:r>
              <a:r>
                <a:rPr lang="en-US" sz="3200" dirty="0">
                  <a:solidFill>
                    <a:srgbClr val="000000"/>
                  </a:solidFill>
                </a:rPr>
                <a:t> flea collar that will help your beloved pet get rid of these annoying little beasts that cause irritation and itching.</a:t>
              </a:r>
            </a:p>
            <a:p>
              <a:pPr>
                <a:tabLst>
                  <a:tab pos="457200" algn="l"/>
                </a:tabLst>
              </a:pPr>
              <a:r>
                <a:rPr lang="en-US" sz="3200" b="1" dirty="0">
                  <a:solidFill>
                    <a:srgbClr val="000000"/>
                  </a:solidFill>
                </a:rPr>
                <a:t>	Does not contain poisonous chemicals</a:t>
              </a:r>
              <a:r>
                <a:rPr lang="en-US" sz="3200" u="sng" dirty="0">
                  <a:solidFill>
                    <a:srgbClr val="000000"/>
                  </a:solidFill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</a:rPr>
                <a:t/>
              </a:r>
              <a:br>
                <a:rPr lang="en-US" sz="3200" dirty="0">
                  <a:solidFill>
                    <a:srgbClr val="000000"/>
                  </a:solidFill>
                </a:rPr>
              </a:br>
              <a:r>
                <a:rPr lang="en-US" sz="3200" dirty="0">
                  <a:solidFill>
                    <a:srgbClr val="000000"/>
                  </a:solidFill>
                </a:rPr>
                <a:t>yet remains active for at least 3 years.</a:t>
              </a:r>
            </a:p>
            <a:p>
              <a:pPr>
                <a:tabLst>
                  <a:tab pos="457200" algn="l"/>
                </a:tabLst>
              </a:pPr>
              <a:r>
                <a:rPr lang="en-US" sz="3200" dirty="0">
                  <a:solidFill>
                    <a:srgbClr val="000000"/>
                  </a:solidFill>
                </a:rPr>
                <a:t>	Available now in 12 different colors.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395201" y="9773049"/>
            <a:ext cx="521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+mj-lt"/>
              </a:rPr>
              <a:t>Advertising Example</a:t>
            </a:r>
          </a:p>
        </p:txBody>
      </p:sp>
    </p:spTree>
    <p:extLst>
      <p:ext uri="{BB962C8B-B14F-4D97-AF65-F5344CB8AC3E}">
        <p14:creationId xmlns:p14="http://schemas.microsoft.com/office/powerpoint/2010/main" val="24829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22845485" y="11795683"/>
            <a:ext cx="517255" cy="510499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22437489" y="1621236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rId4" action="ppaction://hlinksldjump"/>
          </p:cNvPr>
          <p:cNvSpPr txBox="1"/>
          <p:nvPr/>
        </p:nvSpPr>
        <p:spPr>
          <a:xfrm>
            <a:off x="22437489" y="3125711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22437489" y="4560129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22437489" y="6037542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rId5" action="ppaction://hlinksldjump"/>
          </p:cNvPr>
          <p:cNvSpPr txBox="1"/>
          <p:nvPr/>
        </p:nvSpPr>
        <p:spPr>
          <a:xfrm>
            <a:off x="22437489" y="7557943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rId6" action="ppaction://hlinksldjump"/>
          </p:cNvPr>
          <p:cNvSpPr txBox="1"/>
          <p:nvPr/>
        </p:nvSpPr>
        <p:spPr>
          <a:xfrm>
            <a:off x="22437489" y="9056854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7" action="ppaction://hlinksldjump"/>
          </p:cNvPr>
          <p:cNvSpPr/>
          <p:nvPr/>
        </p:nvSpPr>
        <p:spPr>
          <a:xfrm>
            <a:off x="22588983" y="11657483"/>
            <a:ext cx="1182092" cy="78859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39" name="Google Shape;2339;p36"/>
          <p:cNvSpPr/>
          <p:nvPr/>
        </p:nvSpPr>
        <p:spPr>
          <a:xfrm>
            <a:off x="17826674" y="2240819"/>
            <a:ext cx="1250005" cy="151216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5503442" y="12446078"/>
            <a:ext cx="801746" cy="299277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18620075" y="11690456"/>
            <a:ext cx="979691" cy="308165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17704250" y="10529264"/>
            <a:ext cx="815825" cy="256336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8502786" y="12286617"/>
            <a:ext cx="817054" cy="257466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13384880" y="11426990"/>
            <a:ext cx="847515" cy="1208029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16326109" y="3355320"/>
            <a:ext cx="14111" cy="38753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7" name="Google Shape;2377;p36"/>
          <p:cNvSpPr/>
          <p:nvPr/>
        </p:nvSpPr>
        <p:spPr>
          <a:xfrm>
            <a:off x="16299226" y="4081023"/>
            <a:ext cx="24639" cy="30464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8" name="Google Shape;2378;p36"/>
          <p:cNvSpPr/>
          <p:nvPr/>
        </p:nvSpPr>
        <p:spPr>
          <a:xfrm>
            <a:off x="13225507" y="2647791"/>
            <a:ext cx="9331" cy="6556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9" name="Google Shape;2379;p36"/>
          <p:cNvSpPr/>
          <p:nvPr/>
        </p:nvSpPr>
        <p:spPr>
          <a:xfrm>
            <a:off x="16323793" y="4042344"/>
            <a:ext cx="18816" cy="38753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0" name="Google Shape;2380;p36"/>
          <p:cNvSpPr/>
          <p:nvPr/>
        </p:nvSpPr>
        <p:spPr>
          <a:xfrm>
            <a:off x="16143768" y="4382981"/>
            <a:ext cx="3359" cy="4777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1" name="Google Shape;2381;p36"/>
          <p:cNvSpPr/>
          <p:nvPr/>
        </p:nvSpPr>
        <p:spPr>
          <a:xfrm>
            <a:off x="16312444" y="3923026"/>
            <a:ext cx="2015" cy="2015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2" name="Google Shape;2382;p36"/>
          <p:cNvSpPr/>
          <p:nvPr/>
        </p:nvSpPr>
        <p:spPr>
          <a:xfrm>
            <a:off x="16133017" y="4384104"/>
            <a:ext cx="10603" cy="9483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3" name="Google Shape;2383;p36"/>
          <p:cNvSpPr/>
          <p:nvPr/>
        </p:nvSpPr>
        <p:spPr>
          <a:xfrm>
            <a:off x="16130626" y="4394632"/>
            <a:ext cx="7169" cy="7318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4" name="Google Shape;2384;p36"/>
          <p:cNvSpPr/>
          <p:nvPr/>
        </p:nvSpPr>
        <p:spPr>
          <a:xfrm>
            <a:off x="16143545" y="4371260"/>
            <a:ext cx="12917" cy="12917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5" name="Google Shape;2385;p36"/>
          <p:cNvSpPr/>
          <p:nvPr/>
        </p:nvSpPr>
        <p:spPr>
          <a:xfrm>
            <a:off x="16296839" y="3770851"/>
            <a:ext cx="5974" cy="12917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6" name="Google Shape;2386;p36"/>
          <p:cNvSpPr/>
          <p:nvPr/>
        </p:nvSpPr>
        <p:spPr>
          <a:xfrm>
            <a:off x="16156386" y="4338332"/>
            <a:ext cx="19861" cy="2688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7" name="Google Shape;2387;p36"/>
          <p:cNvSpPr/>
          <p:nvPr/>
        </p:nvSpPr>
        <p:spPr>
          <a:xfrm>
            <a:off x="16238822" y="4110968"/>
            <a:ext cx="13663" cy="27851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8" name="Google Shape;2388;p36"/>
          <p:cNvSpPr/>
          <p:nvPr/>
        </p:nvSpPr>
        <p:spPr>
          <a:xfrm>
            <a:off x="16176324" y="4181677"/>
            <a:ext cx="14111" cy="14111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9" name="Google Shape;2389;p36"/>
          <p:cNvSpPr/>
          <p:nvPr/>
        </p:nvSpPr>
        <p:spPr>
          <a:xfrm>
            <a:off x="16201712" y="4103799"/>
            <a:ext cx="12245" cy="29419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0" name="Google Shape;2390;p36"/>
          <p:cNvSpPr/>
          <p:nvPr/>
        </p:nvSpPr>
        <p:spPr>
          <a:xfrm>
            <a:off x="16337829" y="3746287"/>
            <a:ext cx="23445" cy="7094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1" name="Google Shape;2391;p36"/>
          <p:cNvSpPr/>
          <p:nvPr/>
        </p:nvSpPr>
        <p:spPr>
          <a:xfrm>
            <a:off x="16225455" y="3420880"/>
            <a:ext cx="26284" cy="32032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2" name="Google Shape;2392;p36"/>
          <p:cNvSpPr/>
          <p:nvPr/>
        </p:nvSpPr>
        <p:spPr>
          <a:xfrm>
            <a:off x="16248902" y="3434920"/>
            <a:ext cx="7094" cy="7169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18540576" y="3621947"/>
            <a:ext cx="2325688" cy="3115887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4786141" y="10225049"/>
            <a:ext cx="7323" cy="6268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4" name="Google Shape;2474;p36"/>
          <p:cNvSpPr/>
          <p:nvPr/>
        </p:nvSpPr>
        <p:spPr>
          <a:xfrm>
            <a:off x="4854362" y="10197138"/>
            <a:ext cx="3167" cy="4223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5" name="Google Shape;2475;p36"/>
          <p:cNvSpPr/>
          <p:nvPr/>
        </p:nvSpPr>
        <p:spPr>
          <a:xfrm>
            <a:off x="4227971" y="10375269"/>
            <a:ext cx="16428" cy="5974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6" name="Google Shape;2476;p36"/>
          <p:cNvSpPr/>
          <p:nvPr/>
        </p:nvSpPr>
        <p:spPr>
          <a:xfrm>
            <a:off x="4557184" y="10401030"/>
            <a:ext cx="17622" cy="11797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7" name="Google Shape;2477;p36"/>
          <p:cNvSpPr/>
          <p:nvPr/>
        </p:nvSpPr>
        <p:spPr>
          <a:xfrm>
            <a:off x="6202982" y="10987244"/>
            <a:ext cx="15569" cy="31075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8" name="Google Shape;2478;p36"/>
          <p:cNvSpPr/>
          <p:nvPr/>
        </p:nvSpPr>
        <p:spPr>
          <a:xfrm>
            <a:off x="4777826" y="10129905"/>
            <a:ext cx="9435" cy="8313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9" name="Google Shape;2479;p36"/>
          <p:cNvSpPr/>
          <p:nvPr/>
        </p:nvSpPr>
        <p:spPr>
          <a:xfrm>
            <a:off x="5165432" y="11417588"/>
            <a:ext cx="8214" cy="39872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0" name="Google Shape;2480;p36"/>
          <p:cNvSpPr/>
          <p:nvPr/>
        </p:nvSpPr>
        <p:spPr>
          <a:xfrm>
            <a:off x="5111298" y="11311112"/>
            <a:ext cx="1493" cy="2389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1" name="Google Shape;2481;p36"/>
          <p:cNvSpPr/>
          <p:nvPr/>
        </p:nvSpPr>
        <p:spPr>
          <a:xfrm>
            <a:off x="4203331" y="10402225"/>
            <a:ext cx="5974" cy="590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2" name="Google Shape;2482;p36"/>
          <p:cNvSpPr/>
          <p:nvPr/>
        </p:nvSpPr>
        <p:spPr>
          <a:xfrm>
            <a:off x="6159501" y="11031914"/>
            <a:ext cx="6268" cy="25335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20662646" y="6430269"/>
            <a:ext cx="849824" cy="1741269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4989884" y="10169099"/>
            <a:ext cx="15569" cy="5345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99" name="Google Shape;2499;p36"/>
          <p:cNvSpPr/>
          <p:nvPr/>
        </p:nvSpPr>
        <p:spPr>
          <a:xfrm>
            <a:off x="5777487" y="6671742"/>
            <a:ext cx="199063" cy="18144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3199381" y="3015153"/>
            <a:ext cx="3031410" cy="4598194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2479531" y="7529491"/>
            <a:ext cx="1021822" cy="726885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26" name="Google Shape;2526;p36"/>
          <p:cNvSpPr/>
          <p:nvPr/>
        </p:nvSpPr>
        <p:spPr>
          <a:xfrm>
            <a:off x="9329340" y="10475088"/>
            <a:ext cx="580196" cy="466452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19780983" y="9653491"/>
            <a:ext cx="1545006" cy="1149407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14275737" y="8753086"/>
            <a:ext cx="3240937" cy="3835052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5723341" y="2276519"/>
            <a:ext cx="721018" cy="656650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21737811" y="5239899"/>
            <a:ext cx="190732" cy="14876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66" name="Google Shape;2566;p36"/>
          <p:cNvSpPr/>
          <p:nvPr/>
        </p:nvSpPr>
        <p:spPr>
          <a:xfrm>
            <a:off x="20965172" y="8924108"/>
            <a:ext cx="213099" cy="166285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18577851" y="8590088"/>
            <a:ext cx="440184" cy="366411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6730476" y="5796073"/>
            <a:ext cx="415796" cy="34652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6658805" y="9112947"/>
            <a:ext cx="1741704" cy="3463037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6360586" y="1803178"/>
            <a:ext cx="11356556" cy="2290646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93" name="Google Shape;2593;p36"/>
          <p:cNvSpPr txBox="1"/>
          <p:nvPr/>
        </p:nvSpPr>
        <p:spPr>
          <a:xfrm>
            <a:off x="5355405" y="1971556"/>
            <a:ext cx="136668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10664" dirty="0"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10664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6404476" y="5350921"/>
            <a:ext cx="12411194" cy="246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ctr" anchorCtr="0">
            <a:spAutoFit/>
          </a:bodyPr>
          <a:lstStyle/>
          <a:p>
            <a:pPr algn="ctr">
              <a:buSzPts val="2400"/>
            </a:pPr>
            <a:r>
              <a:rPr lang="en-US" sz="7200" b="1" dirty="0">
                <a:latin typeface="Roboto"/>
                <a:ea typeface="Roboto"/>
                <a:cs typeface="Roboto"/>
                <a:sym typeface="Roboto"/>
              </a:rPr>
              <a:t>1. Finish all the tasks</a:t>
            </a:r>
            <a:endParaRPr sz="7200" b="1" dirty="0"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400"/>
            </a:pPr>
            <a:r>
              <a:rPr lang="en-US" sz="7200" b="1" dirty="0">
                <a:latin typeface="Roboto"/>
                <a:ea typeface="Roboto"/>
                <a:cs typeface="Roboto"/>
                <a:sym typeface="Roboto"/>
              </a:rPr>
              <a:t>2. Prepare U3-D (P.38)</a:t>
            </a:r>
            <a:endParaRPr sz="72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5640389" y="7142289"/>
            <a:ext cx="9997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7465"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3732"/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3014847" y="7634890"/>
            <a:ext cx="2702229" cy="4812536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238243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0052027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1" i="0" u="none" strike="noStrike" cap="none" dirty="0">
                <a:solidFill>
                  <a:srgbClr val="009A4E"/>
                </a:solidFill>
                <a:latin typeface="+mj-lt"/>
                <a:ea typeface="Lato Black"/>
                <a:cs typeface="Lato Black"/>
                <a:sym typeface="Lato Black"/>
              </a:rPr>
              <a:t>Thank you!</a:t>
            </a:r>
            <a:endParaRPr b="1" dirty="0">
              <a:latin typeface="+mj-lt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47947">
            <a:off x="7835657" y="897876"/>
            <a:ext cx="715414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rgbClr val="4454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HOW TO</a:t>
            </a:r>
          </a:p>
        </p:txBody>
      </p:sp>
      <p:sp>
        <p:nvSpPr>
          <p:cNvPr id="3" name="TextBox 2"/>
          <p:cNvSpPr txBox="1"/>
          <p:nvPr/>
        </p:nvSpPr>
        <p:spPr>
          <a:xfrm rot="264871">
            <a:off x="12237942" y="2304614"/>
            <a:ext cx="4418229" cy="1446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rgbClr val="4454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6025" y="4160162"/>
            <a:ext cx="21945600" cy="9004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0700" y="5292434"/>
            <a:ext cx="21370925" cy="674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72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PAY ATTENTION TO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GIVEN</a:t>
            </a:r>
          </a:p>
          <a:p>
            <a:pPr marL="1143000" indent="-1143000">
              <a:buAutoNum type="arabicPeriod"/>
            </a:pPr>
            <a:endParaRPr lang="en-US" sz="7200" b="1" spc="50" dirty="0">
              <a:ln w="0"/>
              <a:solidFill>
                <a:srgbClr val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1143000" indent="-1143000">
              <a:buAutoNum type="arabicPeriod"/>
            </a:pPr>
            <a:r>
              <a:rPr lang="en-US" sz="7200" b="1" u="sng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</a:t>
            </a:r>
            <a:r>
              <a:rPr lang="en-US" sz="72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  <a:p>
            <a:pPr marL="1143000" indent="-1143000">
              <a:buAutoNum type="arabicPeriod"/>
            </a:pPr>
            <a:endParaRPr lang="en-US" sz="72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1143000" indent="-1143000">
              <a:buAutoNum type="arabicPeriod"/>
            </a:pP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GET YOUR BONUS</a:t>
            </a:r>
          </a:p>
        </p:txBody>
      </p:sp>
    </p:spTree>
    <p:extLst>
      <p:ext uri="{BB962C8B-B14F-4D97-AF65-F5344CB8AC3E}">
        <p14:creationId xmlns:p14="http://schemas.microsoft.com/office/powerpoint/2010/main" val="39745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		a computer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a credit card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a car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a phone network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3350" t="28341" r="32402" b="62419"/>
          <a:stretch/>
        </p:blipFill>
        <p:spPr>
          <a:xfrm>
            <a:off x="3077923" y="4713636"/>
            <a:ext cx="18208487" cy="18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6" grpId="0" animBg="1"/>
      <p:bldP spid="16" grpId="1" animBg="1"/>
      <p:bldP spid="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hair products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a car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sweets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sports clothes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8407" t="38655" r="36641" b="53394"/>
          <a:stretch/>
        </p:blipFill>
        <p:spPr>
          <a:xfrm>
            <a:off x="6310298" y="4935739"/>
            <a:ext cx="11743738" cy="14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a phone network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sports clothes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a credit card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a computer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3206" t="48524" r="61335" b="28913"/>
          <a:stretch/>
        </p:blipFill>
        <p:spPr>
          <a:xfrm>
            <a:off x="11050831" y="3871244"/>
            <a:ext cx="2262672" cy="35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a credit card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hair products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a car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sweets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4903" t="47849" r="32209" b="35120"/>
          <a:stretch/>
        </p:blipFill>
        <p:spPr>
          <a:xfrm>
            <a:off x="6097816" y="3923064"/>
            <a:ext cx="12168703" cy="34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a computer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a car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a credit card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a phone network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56718" t="68626" r="29779" b="24674"/>
          <a:stretch/>
        </p:blipFill>
        <p:spPr>
          <a:xfrm>
            <a:off x="8592537" y="4969876"/>
            <a:ext cx="7179259" cy="13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64335" cy="13716000"/>
            <a:chOff x="0" y="0"/>
            <a:chExt cx="24364335" cy="13716000"/>
          </a:xfrm>
        </p:grpSpPr>
        <p:pic>
          <p:nvPicPr>
            <p:cNvPr id="8194" name="Picture 2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Food seamless pattern - Photoshop Vectors | BrushLovers.c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0"/>
              <a:ext cx="9525000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/>
            <a:stretch/>
          </p:blipFill>
          <p:spPr bwMode="auto">
            <a:xfrm>
              <a:off x="19050000" y="0"/>
              <a:ext cx="5314335" cy="952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44"/>
            <a:stretch/>
          </p:blipFill>
          <p:spPr bwMode="auto">
            <a:xfrm>
              <a:off x="0" y="9519615"/>
              <a:ext cx="9525000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3"/>
            <a:stretch/>
          </p:blipFill>
          <p:spPr bwMode="auto">
            <a:xfrm>
              <a:off x="9525000" y="9519615"/>
              <a:ext cx="9525000" cy="416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Food seamless pattern - Photoshop Vectors | BrushLovers.co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06" b="55944"/>
            <a:stretch/>
          </p:blipFill>
          <p:spPr bwMode="auto">
            <a:xfrm>
              <a:off x="19050000" y="9519615"/>
              <a:ext cx="5314335" cy="419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353291"/>
            <a:ext cx="2436433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MATCH THE TV ADVERTISING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SLOGAN</a:t>
            </a:r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BELOW </a:t>
            </a:r>
          </a:p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 ITS </a:t>
            </a:r>
            <a:r>
              <a:rPr lang="en-US" sz="72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PRODUCT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697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0000"/>
                </a:solidFill>
              </a:rPr>
              <a:t>	A. 	hair products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039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C. 	sports clothes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3444" y="8854605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B. 	sweets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66786" y="11020414"/>
            <a:ext cx="10979458" cy="168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6600" b="1" dirty="0">
                <a:solidFill>
                  <a:srgbClr val="000000"/>
                </a:solidFill>
              </a:rPr>
              <a:t>	D. 	a phone network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09367" y="3326625"/>
            <a:ext cx="21945600" cy="4774205"/>
            <a:chOff x="1209367" y="3326625"/>
            <a:chExt cx="21945600" cy="4774205"/>
          </a:xfrm>
        </p:grpSpPr>
        <p:sp>
          <p:nvSpPr>
            <p:cNvPr id="3" name="Rectangle 2"/>
            <p:cNvSpPr/>
            <p:nvPr/>
          </p:nvSpPr>
          <p:spPr>
            <a:xfrm>
              <a:off x="1209367" y="3326625"/>
              <a:ext cx="21945600" cy="4638224"/>
            </a:xfrm>
            <a:prstGeom prst="rect">
              <a:avLst/>
            </a:prstGeom>
            <a:solidFill>
              <a:srgbClr val="CAC7C4"/>
            </a:solidFill>
            <a:ln w="3810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2700973" y="7828868"/>
              <a:ext cx="271962" cy="27196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293" t="76816" r="51016" b="8517"/>
          <a:stretch/>
        </p:blipFill>
        <p:spPr>
          <a:xfrm>
            <a:off x="7479354" y="4226173"/>
            <a:ext cx="9405625" cy="29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6" grpId="0" animBg="1"/>
      <p:bldP spid="16" grpId="1" animBg="1"/>
      <p:bldP spid="16" grpId="2" animBg="1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1530</TotalTime>
  <Words>350</Words>
  <Application>Microsoft Office PowerPoint</Application>
  <PresentationFormat>Custom</PresentationFormat>
  <Paragraphs>121</Paragraphs>
  <Slides>25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Jua</vt:lpstr>
      <vt:lpstr>Lato</vt:lpstr>
      <vt:lpstr>Calibri</vt:lpstr>
      <vt:lpstr>Lato Light</vt:lpstr>
      <vt:lpstr>Arial Black</vt:lpstr>
      <vt:lpstr>Permanent Marker</vt:lpstr>
      <vt:lpstr>Arial</vt:lpstr>
      <vt:lpstr>Lato Black</vt:lpstr>
      <vt:lpstr>Roboto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Microsoft account</cp:lastModifiedBy>
  <cp:revision>255</cp:revision>
  <dcterms:created xsi:type="dcterms:W3CDTF">2014-11-12T21:47:38Z</dcterms:created>
  <dcterms:modified xsi:type="dcterms:W3CDTF">2022-04-07T00:07:42Z</dcterms:modified>
</cp:coreProperties>
</file>