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301" r:id="rId3"/>
    <p:sldId id="308" r:id="rId4"/>
    <p:sldId id="375" r:id="rId5"/>
    <p:sldId id="376" r:id="rId6"/>
    <p:sldId id="377" r:id="rId7"/>
    <p:sldId id="378" r:id="rId8"/>
    <p:sldId id="379" r:id="rId9"/>
    <p:sldId id="347" r:id="rId10"/>
    <p:sldId id="380" r:id="rId11"/>
    <p:sldId id="381" r:id="rId12"/>
    <p:sldId id="382" r:id="rId13"/>
    <p:sldId id="383" r:id="rId14"/>
    <p:sldId id="341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135F82"/>
    <a:srgbClr val="270F6B"/>
    <a:srgbClr val="3333FF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139" autoAdjust="0"/>
  </p:normalViewPr>
  <p:slideViewPr>
    <p:cSldViewPr>
      <p:cViewPr varScale="1">
        <p:scale>
          <a:sx n="44" d="100"/>
          <a:sy n="44" d="100"/>
        </p:scale>
        <p:origin x="389" y="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9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3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9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3" y="1797127"/>
            <a:ext cx="21564599" cy="11674269"/>
            <a:chOff x="-3538955" y="3448230"/>
            <a:chExt cx="21564599" cy="11674269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1564599" cy="11674269"/>
              <a:chOff x="-3538955" y="3448230"/>
              <a:chExt cx="21564599" cy="1167426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1564599" cy="1152978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7921388" y="1793819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8114764" y="1793814"/>
            <a:ext cx="10807999" cy="149278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597663" y="2083819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I. MỆNH ĐỀ - TẬP HỢP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49963" y="2914816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858268" y="2496922"/>
            <a:ext cx="1814128" cy="1828784"/>
            <a:chOff x="12784885" y="1066801"/>
            <a:chExt cx="1814128" cy="1828784"/>
          </a:xfrm>
        </p:grpSpPr>
        <p:sp>
          <p:nvSpPr>
            <p:cNvPr id="101" name="TextBox 100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1" y="2576229"/>
            <a:ext cx="1495424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0882" y="4059192"/>
            <a:ext cx="12407503" cy="86174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>
              <a:lnSpc>
                <a:spcPts val="5999"/>
              </a:lnSpc>
              <a:spcBef>
                <a:spcPts val="1800"/>
              </a:spcBef>
            </a:pPr>
            <a:r>
              <a: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6599" b="1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SỐ GẦN ĐÚNG. SAI SỐ</a:t>
            </a:r>
            <a:endParaRPr lang="en-US" sz="6599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338" y="6407647"/>
            <a:ext cx="6533298" cy="907184"/>
            <a:chOff x="7459670" y="7086600"/>
            <a:chExt cx="653405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90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 GẦN ĐÚNG. </a:t>
              </a:r>
              <a:endPara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343" y="7543800"/>
            <a:ext cx="9186271" cy="929775"/>
            <a:chOff x="7459670" y="8524495"/>
            <a:chExt cx="918732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7" y="8638675"/>
              <a:ext cx="755453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TRÒN SỐ GẦN ĐÚNG</a:t>
              </a:r>
              <a:endParaRPr lang="en-US" sz="4700" b="1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7" name="Group 96"/>
          <p:cNvGrpSpPr/>
          <p:nvPr/>
        </p:nvGrpSpPr>
        <p:grpSpPr>
          <a:xfrm>
            <a:off x="3505200" y="8686798"/>
            <a:ext cx="10253661" cy="861774"/>
            <a:chOff x="644526" y="2766774"/>
            <a:chExt cx="10253661" cy="861774"/>
          </a:xfrm>
        </p:grpSpPr>
        <p:sp>
          <p:nvSpPr>
            <p:cNvPr id="103" name="TextBox 10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quy tắc làm tròn 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505200" y="9976411"/>
            <a:ext cx="16473226" cy="843989"/>
            <a:chOff x="644526" y="2823876"/>
            <a:chExt cx="9851903" cy="806351"/>
          </a:xfrm>
        </p:grpSpPr>
        <p:sp>
          <p:nvSpPr>
            <p:cNvPr id="108" name="TextBox 107"/>
            <p:cNvSpPr txBox="1"/>
            <p:nvPr/>
          </p:nvSpPr>
          <p:spPr>
            <a:xfrm>
              <a:off x="1504829" y="2836289"/>
              <a:ext cx="8991600" cy="793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viết số quy tròn với độ chính xác cho trước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44526" y="2823876"/>
              <a:ext cx="7547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59323" y="2885518"/>
              <a:ext cx="325187" cy="735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9029" y="1689935"/>
            <a:ext cx="22460788" cy="4406066"/>
            <a:chOff x="1339699" y="3480127"/>
            <a:chExt cx="22460788" cy="4406066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2460788" cy="4399654"/>
              <a:chOff x="1339699" y="3486539"/>
              <a:chExt cx="22460788" cy="439965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3"/>
                <a:ext cx="22460788" cy="419012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7569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3042043" cy="1685523"/>
            <a:chOff x="534987" y="1647866"/>
            <a:chExt cx="2552865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2552865" cy="754859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99501" y="1739456"/>
              <a:ext cx="1497512" cy="53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882273" y="6934200"/>
            <a:ext cx="22678869" cy="4109696"/>
            <a:chOff x="1270511" y="5867400"/>
            <a:chExt cx="22678869" cy="4546685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1"/>
              <a:ext cx="22677170" cy="4275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6705600" y="4645475"/>
            <a:ext cx="862647" cy="81898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5790" y="3367249"/>
                <a:ext cx="2250157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số quy tròn của số gần đúng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𝟒𝟔𝟕𝟑𝟒𝟔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𝟒𝟔𝟕𝟑𝟒𝟔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𝟒𝟔𝟕𝟑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𝟒𝟔𝟕𝟑𝟎𝟎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𝟒𝟔𝟕𝟎𝟎𝟎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𝟒𝟔𝟕𝟑𝟓𝟎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90" y="3367249"/>
                <a:ext cx="22501570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111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080878" y="8048148"/>
            <a:ext cx="18383238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độ chính xác đến hàng chục nên ta quy tròn đến hàng trăm</a:t>
            </a:r>
            <a:r>
              <a:rPr lang="nl-N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31907" y="9258103"/>
                <a:ext cx="18914243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𝟒𝟔𝟕𝟑𝟎𝟎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7" y="9258103"/>
                <a:ext cx="18914243" cy="799963"/>
              </a:xfrm>
              <a:prstGeom prst="rect">
                <a:avLst/>
              </a:prstGeom>
              <a:blipFill rotWithShape="0">
                <a:blip r:embed="rId3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3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3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9029" y="1689935"/>
            <a:ext cx="22460788" cy="6641230"/>
            <a:chOff x="1339699" y="3480127"/>
            <a:chExt cx="22460788" cy="6641230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2460788" cy="6634818"/>
              <a:chOff x="1339699" y="3486539"/>
              <a:chExt cx="22460788" cy="663481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3"/>
                <a:ext cx="22460788" cy="6425284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7569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3042043" cy="1685523"/>
            <a:chOff x="534987" y="1647866"/>
            <a:chExt cx="2552865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2552865" cy="754859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99501" y="1739456"/>
              <a:ext cx="1497512" cy="53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882273" y="9057761"/>
            <a:ext cx="22678869" cy="4277238"/>
            <a:chOff x="1270511" y="5867400"/>
            <a:chExt cx="22678869" cy="4732042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677170" cy="4460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866193" y="6942770"/>
            <a:ext cx="862647" cy="7983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3592" y="3134633"/>
                <a:ext cx="2213500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chương </a:t>
                </a:r>
                <a:r>
                  <a:rPr lang="nl-NL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 </a:t>
                </a:r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THPT hiện hành có 12 môn học tính điểm theo hệ số 1. Kết quả trung bình chung của học sinh được làm tròn đến 1 chữ số thập phân. Điều kiện cần để một học sinh đạt học sinh tiên tiến là điểm trung bình tất cả các môn đạt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Hỏi tổng điểm tất cả các môn tối thiểu của một học sinh tiên tiến là bao nhiêu?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𝟕𝟖</m:t>
                    </m:r>
                  </m:oMath>
                </a14:m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𝟕𝟕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𝟕𝟕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nl-NL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𝟕𝟖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92" y="3134633"/>
                <a:ext cx="22135008" cy="4708981"/>
              </a:xfrm>
              <a:prstGeom prst="rect">
                <a:avLst/>
              </a:prstGeom>
              <a:blipFill>
                <a:blip r:embed="rId2"/>
                <a:stretch>
                  <a:fillRect l="-964" r="-964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4031" y="9837176"/>
                <a:ext cx="2039523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quy tắc làm tròn, để có thể có kết quả trung bình là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trung bình tối thiểu của học sinh phải là: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𝟒𝟓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 tổng điểm tối thiểu của học sinh cần đạt là: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𝟒𝟓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𝟕𝟕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31" y="9837176"/>
                <a:ext cx="20395231" cy="3139321"/>
              </a:xfrm>
              <a:prstGeom prst="rect">
                <a:avLst/>
              </a:prstGeom>
              <a:blipFill rotWithShape="0">
                <a:blip r:embed="rId3"/>
                <a:stretch>
                  <a:fillRect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1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3359" y="1616637"/>
            <a:ext cx="22460788" cy="5034127"/>
            <a:chOff x="1339699" y="3480127"/>
            <a:chExt cx="22460788" cy="503412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2460788" cy="5027715"/>
              <a:chOff x="1339699" y="3486539"/>
              <a:chExt cx="22460788" cy="502771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3"/>
                <a:ext cx="22460788" cy="48181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7569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3042043" cy="1685523"/>
            <a:chOff x="534987" y="1647866"/>
            <a:chExt cx="2552865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2552865" cy="754859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99501" y="1739456"/>
              <a:ext cx="1497512" cy="53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43359" y="7162800"/>
            <a:ext cx="22678869" cy="6248400"/>
            <a:chOff x="1270511" y="5867400"/>
            <a:chExt cx="22678869" cy="6912800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677170" cy="66411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2115533" y="5554464"/>
            <a:ext cx="862647" cy="7983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26761" y="3264269"/>
                <a:ext cx="21471112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các cạnh của một đám vườn hình chữ nhật là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endParaRPr lang="nl-NL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 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đo chu vi của đám vườn </a:t>
                </a: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𝟔𝟖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 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61" y="3264269"/>
                <a:ext cx="21471112" cy="3139321"/>
              </a:xfrm>
              <a:prstGeom prst="rect">
                <a:avLst/>
              </a:prstGeom>
              <a:blipFill>
                <a:blip r:embed="rId3"/>
                <a:stretch>
                  <a:fillRect l="-1164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96624" y="8061308"/>
                <a:ext cx="20395231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 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𝟕𝟖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 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𝟓𝟔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nl-NL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chu vi hình chữ nhật là: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𝟔𝟔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𝟔𝟖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𝟔𝟔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𝟗𝟐</m:t>
                        </m:r>
                      </m:e>
                    </m:d>
                  </m:oMath>
                </a14:m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 viết được: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chu vi của </a:t>
                </a: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đám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vườn: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𝟔𝟔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4" y="8061308"/>
                <a:ext cx="20395231" cy="5170646"/>
              </a:xfrm>
              <a:prstGeom prst="rect">
                <a:avLst/>
              </a:prstGeom>
              <a:blipFill>
                <a:blip r:embed="rId4"/>
                <a:stretch>
                  <a:fillRect b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5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-196850" y="43451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080731" y="1483725"/>
            <a:ext cx="22390812" cy="11798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01892" y="7577936"/>
            <a:ext cx="2187134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Việc quy tròn một số gần đúng căn cứ vào độ chính xác của nó:</a:t>
            </a:r>
            <a:endParaRPr lang="vi-VN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b="1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Đối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số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chính xác đến hàng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quy tròn số này đến hàng nghìn.</a:t>
            </a:r>
            <a:endParaRPr lang="vi-VN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b="1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Đối </a:t>
            </a:r>
            <a:r>
              <a:rPr lang="fr-FR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số thập phân, nếu độ chính xác đến hàng phần nghìn thì ta quy tròn số gần đúng đến hàng phần trăm</a:t>
            </a:r>
            <a:endParaRPr lang="vi-VN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01892" y="2129740"/>
            <a:ext cx="220977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Quy tắc làm tròn số</a:t>
            </a:r>
          </a:p>
          <a:p>
            <a:pPr algn="just">
              <a:lnSpc>
                <a:spcPct val="150000"/>
              </a:lnSpc>
            </a:pP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Nếu 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 số sau hàng quy tròn nhỏ hơn 5 thì ta thay nó và các chữ số bên phải nó bởi chữ số </a:t>
            </a: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Nếu </a:t>
            </a: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 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sau hàng quy tròn lớn hơn hoặc bằng 5 thì ta cũng làm tròn như trên, nhưng cộng thêm </a:t>
            </a: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 vị vào chữ số của hàng quy tròn.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145552" y="6299006"/>
            <a:ext cx="22390812" cy="1960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54"/>
          <p:cNvGrpSpPr/>
          <p:nvPr/>
        </p:nvGrpSpPr>
        <p:grpSpPr>
          <a:xfrm>
            <a:off x="562363" y="2601777"/>
            <a:ext cx="22699730" cy="3562696"/>
            <a:chOff x="1268078" y="3405486"/>
            <a:chExt cx="22602713" cy="356269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1"/>
              <a:ext cx="22338431" cy="33887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562363" y="1735509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GẦN ĐÚNG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67215" y="3027594"/>
                <a:ext cx="18087363" cy="319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hình tròn có bán kính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𝟐𝐜𝐦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742950" indent="-74295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i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15" y="3027594"/>
                <a:ext cx="18087363" cy="3195490"/>
              </a:xfrm>
              <a:prstGeom prst="rect">
                <a:avLst/>
              </a:prstGeom>
              <a:blipFill>
                <a:blip r:embed="rId3"/>
                <a:stretch>
                  <a:fillRect l="-1382" t="-4580" r="-371" b="-6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54"/>
          <p:cNvGrpSpPr/>
          <p:nvPr/>
        </p:nvGrpSpPr>
        <p:grpSpPr>
          <a:xfrm>
            <a:off x="622206" y="8408971"/>
            <a:ext cx="22699730" cy="4887242"/>
            <a:chOff x="1268078" y="3405486"/>
            <a:chExt cx="22106109" cy="4887242"/>
          </a:xfrm>
        </p:grpSpPr>
        <p:sp>
          <p:nvSpPr>
            <p:cNvPr id="77" name="Rounded Rectangle 76"/>
            <p:cNvSpPr/>
            <p:nvPr/>
          </p:nvSpPr>
          <p:spPr>
            <a:xfrm>
              <a:off x="1532360" y="3579402"/>
              <a:ext cx="21841827" cy="47133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3833444" y="8408971"/>
            <a:ext cx="18773164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lang="en-US" sz="4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4400" b="1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400" b="1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487627" y="6538720"/>
                <a:ext cx="21753908" cy="167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 hình tròn: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 hình tròn: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27" y="6538720"/>
                <a:ext cx="21753908" cy="1676741"/>
              </a:xfrm>
              <a:prstGeom prst="rect">
                <a:avLst/>
              </a:prstGeom>
              <a:blipFill>
                <a:blip r:embed="rId4"/>
                <a:stretch>
                  <a:fillRect t="-8000" b="-1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833222"/>
                  </p:ext>
                </p:extLst>
              </p:nvPr>
            </p:nvGraphicFramePr>
            <p:xfrm>
              <a:off x="1128946" y="9591064"/>
              <a:ext cx="22112590" cy="3508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92254">
                      <a:extLst>
                        <a:ext uri="{9D8B030D-6E8A-4147-A177-3AD203B41FA5}">
                          <a16:colId xmlns:a16="http://schemas.microsoft.com/office/drawing/2014/main" val="69293778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655138153"/>
                        </a:ext>
                      </a:extLst>
                    </a:gridCol>
                    <a:gridCol w="3581936">
                      <a:extLst>
                        <a:ext uri="{9D8B030D-6E8A-4147-A177-3AD203B41FA5}">
                          <a16:colId xmlns:a16="http://schemas.microsoft.com/office/drawing/2014/main" val="2837545742"/>
                        </a:ext>
                      </a:extLst>
                    </a:gridCol>
                  </a:tblGrid>
                  <a:tr h="877159"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Thông</a:t>
                          </a:r>
                          <a:r>
                            <a:rPr lang="en-US" sz="4400" b="1" baseline="0" dirty="0" smtClean="0"/>
                            <a:t> tin</a:t>
                          </a:r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Số</a:t>
                          </a:r>
                          <a:r>
                            <a:rPr lang="en-US" sz="4400" b="1" dirty="0" smtClean="0"/>
                            <a:t> </a:t>
                          </a:r>
                          <a:r>
                            <a:rPr lang="en-US" sz="4400" b="1" dirty="0" err="1" smtClean="0"/>
                            <a:t>đúng</a:t>
                          </a:r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Số</a:t>
                          </a:r>
                          <a:r>
                            <a:rPr lang="en-US" sz="4400" b="1" dirty="0" smtClean="0"/>
                            <a:t> </a:t>
                          </a:r>
                          <a:r>
                            <a:rPr lang="en-US" sz="4400" b="1" dirty="0" err="1" smtClean="0"/>
                            <a:t>gần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đúng</a:t>
                          </a:r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703804"/>
                      </a:ext>
                    </a:extLst>
                  </a:tr>
                  <a:tr h="877159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 smtClean="0"/>
                            <a:t>Bán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kính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đường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Xích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Đạo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của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Trái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Đất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là</a:t>
                          </a:r>
                          <a:r>
                            <a:rPr lang="en-US" sz="4400" b="1" baseline="0" dirty="0" smtClean="0"/>
                            <a:t> 6378km</a:t>
                          </a:r>
                          <a:endParaRPr lang="en-US" sz="44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38602"/>
                      </a:ext>
                    </a:extLst>
                  </a:tr>
                  <a:tr h="877159"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Khoảng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cách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từ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Mặt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Trăng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đến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Trái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Đất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là</a:t>
                          </a:r>
                          <a:r>
                            <a:rPr lang="en-US" sz="4400" b="1" baseline="0" dirty="0" smtClean="0"/>
                            <a:t> 384 400km</a:t>
                          </a:r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436223"/>
                      </a:ext>
                    </a:extLst>
                  </a:tr>
                  <a:tr h="87715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400" b="1" dirty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𝐦</m:t>
                              </m:r>
                              <m:r>
                                <a:rPr lang="en-US" sz="44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𝟏𝟎𝟎𝐜𝐦</m:t>
                              </m:r>
                            </m:oMath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85686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3833222"/>
                  </p:ext>
                </p:extLst>
              </p:nvPr>
            </p:nvGraphicFramePr>
            <p:xfrm>
              <a:off x="1128946" y="9591064"/>
              <a:ext cx="22112590" cy="3508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92254">
                      <a:extLst>
                        <a:ext uri="{9D8B030D-6E8A-4147-A177-3AD203B41FA5}">
                          <a16:colId xmlns:a16="http://schemas.microsoft.com/office/drawing/2014/main" val="69293778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655138153"/>
                        </a:ext>
                      </a:extLst>
                    </a:gridCol>
                    <a:gridCol w="3581936">
                      <a:extLst>
                        <a:ext uri="{9D8B030D-6E8A-4147-A177-3AD203B41FA5}">
                          <a16:colId xmlns:a16="http://schemas.microsoft.com/office/drawing/2014/main" val="2837545742"/>
                        </a:ext>
                      </a:extLst>
                    </a:gridCol>
                  </a:tblGrid>
                  <a:tr h="877159"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Thông</a:t>
                          </a:r>
                          <a:r>
                            <a:rPr lang="en-US" sz="4400" b="1" baseline="0" dirty="0" smtClean="0"/>
                            <a:t> tin</a:t>
                          </a:r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Số</a:t>
                          </a:r>
                          <a:r>
                            <a:rPr lang="en-US" sz="4400" b="1" dirty="0" smtClean="0"/>
                            <a:t> </a:t>
                          </a:r>
                          <a:r>
                            <a:rPr lang="en-US" sz="4400" b="1" dirty="0" err="1" smtClean="0"/>
                            <a:t>đúng</a:t>
                          </a:r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Số</a:t>
                          </a:r>
                          <a:r>
                            <a:rPr lang="en-US" sz="4400" b="1" dirty="0" smtClean="0"/>
                            <a:t> </a:t>
                          </a:r>
                          <a:r>
                            <a:rPr lang="en-US" sz="4400" b="1" dirty="0" err="1" smtClean="0"/>
                            <a:t>gần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đúng</a:t>
                          </a:r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703804"/>
                      </a:ext>
                    </a:extLst>
                  </a:tr>
                  <a:tr h="877159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 smtClean="0"/>
                            <a:t>Bán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kính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đường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Xích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Đạo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của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Trái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Đất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là</a:t>
                          </a:r>
                          <a:r>
                            <a:rPr lang="en-US" sz="4400" b="1" baseline="0" dirty="0" smtClean="0"/>
                            <a:t> 6378km</a:t>
                          </a:r>
                          <a:endParaRPr lang="en-US" sz="44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38602"/>
                      </a:ext>
                    </a:extLst>
                  </a:tr>
                  <a:tr h="877159"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Khoảng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cách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từ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Mặt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Trăng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đến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Trái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Đất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là</a:t>
                          </a:r>
                          <a:r>
                            <a:rPr lang="en-US" sz="4400" b="1" baseline="0" dirty="0" smtClean="0"/>
                            <a:t> 384 400km</a:t>
                          </a:r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436223"/>
                      </a:ext>
                    </a:extLst>
                  </a:tr>
                  <a:tr h="877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" t="-313889" r="-37576" b="-20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856866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1200" y="10387094"/>
            <a:ext cx="6037736" cy="27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build="p"/>
      <p:bldP spid="10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TRÒN SỐ GẦN ĐÚNG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01465" y="2971800"/>
            <a:ext cx="18481936" cy="830997"/>
            <a:chOff x="888739" y="1892299"/>
            <a:chExt cx="18481936" cy="830995"/>
          </a:xfrm>
        </p:grpSpPr>
        <p:sp>
          <p:nvSpPr>
            <p:cNvPr id="63" name="Rounded Rectangle 62"/>
            <p:cNvSpPr/>
            <p:nvPr/>
          </p:nvSpPr>
          <p:spPr>
            <a:xfrm>
              <a:off x="888739" y="1905000"/>
              <a:ext cx="11845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quy tắc làm tròn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939344" y="8300331"/>
            <a:ext cx="22390812" cy="5034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54"/>
          <p:cNvGrpSpPr/>
          <p:nvPr/>
        </p:nvGrpSpPr>
        <p:grpSpPr>
          <a:xfrm>
            <a:off x="685800" y="4343400"/>
            <a:ext cx="22699730" cy="3215770"/>
            <a:chOff x="1268078" y="3405486"/>
            <a:chExt cx="22602713" cy="3215770"/>
          </a:xfrm>
        </p:grpSpPr>
        <p:sp>
          <p:nvSpPr>
            <p:cNvPr id="68" name="Rounded Rectangle 67"/>
            <p:cNvSpPr/>
            <p:nvPr/>
          </p:nvSpPr>
          <p:spPr>
            <a:xfrm>
              <a:off x="1532360" y="3579401"/>
              <a:ext cx="22338431" cy="30418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91937" y="5258476"/>
                <a:ext cx="1695826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3800" indent="-742950" algn="just">
                  <a:lnSpc>
                    <a:spcPct val="150000"/>
                  </a:lnSpc>
                  <a:spcAft>
                    <a:spcPts val="0"/>
                  </a:spcAft>
                  <a:buAutoNum type="alphaLcPeriod"/>
                </a:pP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𝟏𝟔𝟒𝟓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hàng phần </a:t>
                </a:r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trăm.</a:t>
                </a:r>
              </a:p>
              <a:p>
                <a:pPr marL="1193800" indent="-742950" algn="just">
                  <a:lnSpc>
                    <a:spcPct val="150000"/>
                  </a:lnSpc>
                  <a:spcAft>
                    <a:spcPts val="0"/>
                  </a:spcAft>
                  <a:buAutoNum type="alphaLcPeriod"/>
                </a:pPr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𝟓𝟑𝟕𝟖𝟗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hàng phần nghìn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37" y="5258476"/>
                <a:ext cx="16958263" cy="2123658"/>
              </a:xfrm>
              <a:prstGeom prst="rect">
                <a:avLst/>
              </a:prstGeom>
              <a:blipFill rotWithShape="0">
                <a:blip r:embed="rId5"/>
                <a:stretch>
                  <a:fillRect b="-6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3864149" y="9144000"/>
                <a:ext cx="1823385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3800" indent="-742950" algn="just">
                  <a:lnSpc>
                    <a:spcPct val="150000"/>
                  </a:lnSpc>
                  <a:spcAft>
                    <a:spcPts val="0"/>
                  </a:spcAft>
                  <a:buAutoNum type="alphaLcPeriod"/>
                </a:pP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đến hàng phần trăm 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𝟏𝟔𝟒𝟓</m:t>
                    </m:r>
                  </m:oMath>
                </a14:m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endParaRPr lang="vi-VN" sz="4400" b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193800" indent="-742950" algn="just">
                  <a:lnSpc>
                    <a:spcPct val="150000"/>
                  </a:lnSpc>
                  <a:spcAft>
                    <a:spcPts val="0"/>
                  </a:spcAft>
                  <a:buAutoNum type="alphaLcPeriod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đến hàng phần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ìn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𝟓𝟑𝟕𝟖𝟗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𝟓𝟑𝟖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149" y="9144000"/>
                <a:ext cx="18233851" cy="2123658"/>
              </a:xfrm>
              <a:prstGeom prst="rect">
                <a:avLst/>
              </a:prstGeom>
              <a:blipFill>
                <a:blip r:embed="rId6"/>
                <a:stretch>
                  <a:fillRect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2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TRÒN SỐ GẦN ĐÚNG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64241" y="2971800"/>
            <a:ext cx="18519160" cy="830997"/>
            <a:chOff x="851515" y="1892299"/>
            <a:chExt cx="18519160" cy="830995"/>
          </a:xfrm>
        </p:grpSpPr>
        <p:sp>
          <p:nvSpPr>
            <p:cNvPr id="63" name="Rounded Rectangle 62"/>
            <p:cNvSpPr/>
            <p:nvPr/>
          </p:nvSpPr>
          <p:spPr>
            <a:xfrm>
              <a:off x="851515" y="1905000"/>
              <a:ext cx="122176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quy tắc làm tròn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" y="4185888"/>
            <a:ext cx="23005881" cy="8691912"/>
            <a:chOff x="1076414" y="4334859"/>
            <a:chExt cx="22320246" cy="6627925"/>
          </a:xfrm>
        </p:grpSpPr>
        <p:grpSp>
          <p:nvGrpSpPr>
            <p:cNvPr id="45" name="Group 5"/>
            <p:cNvGrpSpPr/>
            <p:nvPr/>
          </p:nvGrpSpPr>
          <p:grpSpPr>
            <a:xfrm>
              <a:off x="1527934" y="4624704"/>
              <a:ext cx="21868726" cy="6338080"/>
              <a:chOff x="635441" y="1065676"/>
              <a:chExt cx="8611674" cy="2495330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635441" y="1065676"/>
                <a:ext cx="8611674" cy="24953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334859"/>
              <a:ext cx="4411573" cy="800219"/>
              <a:chOff x="166396" y="8712046"/>
              <a:chExt cx="4411573" cy="800219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1105118" y="4948170"/>
            <a:ext cx="209343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làm tròn số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 số sau hàng quy tròn nhỏ hơn 5 thì ta thay nó và các chữ số bên phải nó bởi chữ số </a:t>
            </a: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</a:t>
            </a:r>
            <a:r>
              <a:rPr lang="vi-VN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 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sau hàng quy tròn lớn hơn hoặc bằng 5 thì ta cũng làm tròn như trên, nhưng cộng thêm  một đơn vị vào chữ số của hàng quy tròn.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TRÒN SỐ GẦN ĐÚNG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0600" y="2895600"/>
            <a:ext cx="18519160" cy="830997"/>
            <a:chOff x="851515" y="1892299"/>
            <a:chExt cx="18519160" cy="830995"/>
          </a:xfrm>
        </p:grpSpPr>
        <p:sp>
          <p:nvSpPr>
            <p:cNvPr id="63" name="Rounded Rectangle 62"/>
            <p:cNvSpPr/>
            <p:nvPr/>
          </p:nvSpPr>
          <p:spPr>
            <a:xfrm>
              <a:off x="851515" y="1905000"/>
              <a:ext cx="122176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quy tắc làm tròn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992617" y="5926516"/>
            <a:ext cx="22390812" cy="13273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54"/>
          <p:cNvGrpSpPr/>
          <p:nvPr/>
        </p:nvGrpSpPr>
        <p:grpSpPr>
          <a:xfrm>
            <a:off x="683699" y="3986120"/>
            <a:ext cx="22699730" cy="1780536"/>
            <a:chOff x="1268078" y="3405486"/>
            <a:chExt cx="22602713" cy="1780536"/>
          </a:xfrm>
        </p:grpSpPr>
        <p:sp>
          <p:nvSpPr>
            <p:cNvPr id="33" name="Rounded Rectangle 32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50671" y="3527166"/>
                <a:ext cx="22221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</a:p>
            </p:txBody>
          </p:sp>
          <p:grpSp>
            <p:nvGrpSpPr>
              <p:cNvPr id="3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315436" y="4745773"/>
                <a:ext cx="18087363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quy tròn đến hàng chục nghìn của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𝟏𝟓𝟒𝟐𝟒𝟕𝟑𝟐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36" y="4745773"/>
                <a:ext cx="18087363" cy="816827"/>
              </a:xfrm>
              <a:prstGeom prst="rect">
                <a:avLst/>
              </a:prstGeom>
              <a:blipFill>
                <a:blip r:embed="rId3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54"/>
          <p:cNvGrpSpPr/>
          <p:nvPr/>
        </p:nvGrpSpPr>
        <p:grpSpPr>
          <a:xfrm>
            <a:off x="683699" y="7602915"/>
            <a:ext cx="22699730" cy="1821601"/>
            <a:chOff x="1268078" y="3405486"/>
            <a:chExt cx="22106109" cy="1821601"/>
          </a:xfrm>
        </p:grpSpPr>
        <p:sp>
          <p:nvSpPr>
            <p:cNvPr id="91" name="Rounded Rectangle 90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250671" y="3527166"/>
                <a:ext cx="217334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1334692" y="6166230"/>
                <a:ext cx="21753908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đến hàng chục nghìn của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𝟏𝟓𝟒𝟐𝟒𝟕𝟑𝟐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𝟏𝟓𝟒𝟐𝟎𝟎𝟎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92" y="6166230"/>
                <a:ext cx="21753908" cy="759375"/>
              </a:xfrm>
              <a:prstGeom prst="rect">
                <a:avLst/>
              </a:prstGeom>
              <a:blipFill rotWithShape="0">
                <a:blip r:embed="rId4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002588" y="9801085"/>
                <a:ext cx="22390812" cy="35339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đến hàng phần trăm của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𝟑𝟐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𝟏𝟑𝟔𝟎𝟑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𝟑𝟐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𝟏𝟒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đến hàng phần trăm của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𝟑𝟓𝟏𝟐𝟒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𝟑𝟓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88" y="9801085"/>
                <a:ext cx="22390812" cy="3533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6201" y="8153400"/>
                <a:ext cx="2042159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quy tròn đến hàng phần trăm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𝟏𝟑𝟔𝟎𝟑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𝟑𝟓𝟏𝟐𝟒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8153400"/>
                <a:ext cx="20421599" cy="1107996"/>
              </a:xfrm>
              <a:prstGeom prst="rect">
                <a:avLst/>
              </a:prstGeom>
              <a:blipFill rotWithShape="0">
                <a:blip r:embed="rId6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9" grpId="0"/>
      <p:bldP spid="127" grpId="0"/>
      <p:bldP spid="159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TRÒN SỐ GẦN ĐÚNG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0600" y="2895600"/>
            <a:ext cx="18519160" cy="830997"/>
            <a:chOff x="851515" y="1892299"/>
            <a:chExt cx="18519160" cy="830995"/>
          </a:xfrm>
        </p:grpSpPr>
        <p:sp>
          <p:nvSpPr>
            <p:cNvPr id="63" name="Rounded Rectangle 62"/>
            <p:cNvSpPr/>
            <p:nvPr/>
          </p:nvSpPr>
          <p:spPr>
            <a:xfrm>
              <a:off x="851515" y="1905000"/>
              <a:ext cx="122176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viết số quy tròn căn cứ vào độ chính xác cho trước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221760" y="3885683"/>
            <a:ext cx="2102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Độ chính xác của số gần đúng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838200" y="4648200"/>
            <a:ext cx="22533240" cy="4572000"/>
            <a:chOff x="1076414" y="4334859"/>
            <a:chExt cx="22533240" cy="3568169"/>
          </a:xfrm>
        </p:grpSpPr>
        <p:grpSp>
          <p:nvGrpSpPr>
            <p:cNvPr id="148" name="Group 5"/>
            <p:cNvGrpSpPr/>
            <p:nvPr/>
          </p:nvGrpSpPr>
          <p:grpSpPr>
            <a:xfrm>
              <a:off x="1533269" y="4671091"/>
              <a:ext cx="22076385" cy="3231937"/>
              <a:chOff x="637542" y="1083939"/>
              <a:chExt cx="8693448" cy="1272428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637542" y="1083939"/>
                <a:ext cx="8693448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49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2" name="TextBox 151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/>
              <p:cNvSpPr/>
              <p:nvPr/>
            </p:nvSpPr>
            <p:spPr>
              <a:xfrm>
                <a:off x="1475679" y="5726025"/>
                <a:ext cx="9876422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gần đúng của số đúng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8" name="Rectangle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79" y="5726025"/>
                <a:ext cx="9876422" cy="750975"/>
              </a:xfrm>
              <a:prstGeom prst="rect">
                <a:avLst/>
              </a:prstGeom>
              <a:blipFill>
                <a:blip r:embed="rId3"/>
                <a:stretch>
                  <a:fillRect t="-16935" r="-129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98600" y="6537840"/>
                <a:ext cx="20698943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∆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sai số tuyệt đối của số gần đúng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6537840"/>
                <a:ext cx="20698943" cy="750975"/>
              </a:xfrm>
              <a:prstGeom prst="rect">
                <a:avLst/>
              </a:prstGeom>
              <a:blipFill rotWithShape="0">
                <a:blip r:embed="rId4"/>
                <a:stretch>
                  <a:fillRect t="-16935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6642" y="7416577"/>
                <a:ext cx="20803758" cy="140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∆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≤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𝒅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ta nói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𝐚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gần đúng của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độ chính xác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𝒅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 viết gọn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±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𝒅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42" y="7416577"/>
                <a:ext cx="20803758" cy="1409617"/>
              </a:xfrm>
              <a:prstGeom prst="rect">
                <a:avLst/>
              </a:prstGeom>
              <a:blipFill>
                <a:blip r:embed="rId5"/>
                <a:stretch>
                  <a:fillRect t="-9091" b="-13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oup 54"/>
          <p:cNvGrpSpPr/>
          <p:nvPr/>
        </p:nvGrpSpPr>
        <p:grpSpPr>
          <a:xfrm>
            <a:off x="990599" y="9601200"/>
            <a:ext cx="22380841" cy="3750975"/>
            <a:chOff x="1268078" y="3405486"/>
            <a:chExt cx="22106109" cy="3750975"/>
          </a:xfrm>
        </p:grpSpPr>
        <p:sp>
          <p:nvSpPr>
            <p:cNvPr id="172" name="Rounded Rectangle 171"/>
            <p:cNvSpPr/>
            <p:nvPr/>
          </p:nvSpPr>
          <p:spPr>
            <a:xfrm>
              <a:off x="1532360" y="3579402"/>
              <a:ext cx="21841827" cy="35770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67"/>
            <p:cNvGrpSpPr/>
            <p:nvPr/>
          </p:nvGrpSpPr>
          <p:grpSpPr>
            <a:xfrm>
              <a:off x="1268078" y="3405486"/>
              <a:ext cx="3118753" cy="940513"/>
              <a:chOff x="1311958" y="3405486"/>
              <a:chExt cx="3118753" cy="940513"/>
            </a:xfrm>
          </p:grpSpPr>
          <p:sp>
            <p:nvSpPr>
              <p:cNvPr id="174" name="Freeform 20"/>
              <p:cNvSpPr>
                <a:spLocks/>
              </p:cNvSpPr>
              <p:nvPr/>
            </p:nvSpPr>
            <p:spPr bwMode="auto">
              <a:xfrm rot="5400000">
                <a:off x="2854996" y="2737472"/>
                <a:ext cx="793395" cy="2358035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250671" y="3527166"/>
                <a:ext cx="180804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6714" y="10287000"/>
                <a:ext cx="22067067" cy="306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𝟑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𝟏𝟒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gần đúng của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𝝅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85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∆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𝝅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𝟑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𝟏𝟒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𝟑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𝟏𝟓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𝟑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𝟏𝟒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𝟎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𝟎𝟏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𝟑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𝟏𝟒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giá trị gần đúng của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𝛑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độ chính xác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𝒅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𝟎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𝟎𝟏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14" y="10287000"/>
                <a:ext cx="22067067" cy="3067506"/>
              </a:xfrm>
              <a:prstGeom prst="rect">
                <a:avLst/>
              </a:prstGeom>
              <a:blipFill rotWithShape="0">
                <a:blip r:embed="rId6"/>
                <a:stretch>
                  <a:fillRect b="-3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TRÒN SỐ GẦN ĐÚNG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0599" y="2762581"/>
            <a:ext cx="18519160" cy="830997"/>
            <a:chOff x="851515" y="1892299"/>
            <a:chExt cx="18519160" cy="830995"/>
          </a:xfrm>
        </p:grpSpPr>
        <p:sp>
          <p:nvSpPr>
            <p:cNvPr id="63" name="Rounded Rectangle 62"/>
            <p:cNvSpPr/>
            <p:nvPr/>
          </p:nvSpPr>
          <p:spPr>
            <a:xfrm>
              <a:off x="851515" y="1905000"/>
              <a:ext cx="122176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viết số quy tròn căn cứ vào độ chính xác cho trước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221759" y="3707303"/>
            <a:ext cx="2102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Quy tròn số gần đúng căn cứ vào độ chính xác cho trước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1" name="Group 54"/>
          <p:cNvGrpSpPr/>
          <p:nvPr/>
        </p:nvGrpSpPr>
        <p:grpSpPr>
          <a:xfrm>
            <a:off x="990599" y="4648791"/>
            <a:ext cx="23088602" cy="1492190"/>
            <a:chOff x="1268078" y="3405486"/>
            <a:chExt cx="22805182" cy="1492190"/>
          </a:xfrm>
        </p:grpSpPr>
        <p:sp>
          <p:nvSpPr>
            <p:cNvPr id="172" name="Rounded Rectangle 171"/>
            <p:cNvSpPr/>
            <p:nvPr/>
          </p:nvSpPr>
          <p:spPr>
            <a:xfrm>
              <a:off x="1532360" y="3579403"/>
              <a:ext cx="22540900" cy="131827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67"/>
            <p:cNvGrpSpPr/>
            <p:nvPr/>
          </p:nvGrpSpPr>
          <p:grpSpPr>
            <a:xfrm>
              <a:off x="1268078" y="3405486"/>
              <a:ext cx="3118753" cy="940513"/>
              <a:chOff x="1311958" y="3405486"/>
              <a:chExt cx="3118753" cy="940513"/>
            </a:xfrm>
          </p:grpSpPr>
          <p:sp>
            <p:nvSpPr>
              <p:cNvPr id="174" name="Freeform 20"/>
              <p:cNvSpPr>
                <a:spLocks/>
              </p:cNvSpPr>
              <p:nvPr/>
            </p:nvSpPr>
            <p:spPr bwMode="auto">
              <a:xfrm rot="5400000">
                <a:off x="2854996" y="2737472"/>
                <a:ext cx="793395" cy="2358035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250671" y="3527166"/>
                <a:ext cx="180804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34083" y="4953048"/>
                <a:ext cx="2129450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viết số quy tròn của số gần đúng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𝟏𝟒𝟔𝟑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𝟏𝟒𝟔𝟑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 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𝟎𝟎𝟏</m:t>
                    </m:r>
                  </m:oMath>
                </a14:m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083" y="4953048"/>
                <a:ext cx="21294509" cy="1015663"/>
              </a:xfrm>
              <a:prstGeom prst="rect">
                <a:avLst/>
              </a:prstGeom>
              <a:blipFill rotWithShape="0">
                <a:blip r:embed="rId3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303334" y="6553200"/>
                <a:ext cx="22775867" cy="15872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độ chính xác đến hàng phần nghìn nên ta quy tròn số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𝟏𝟒𝟔𝟑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hàng phần trăm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quy tròn của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34" y="6553200"/>
                <a:ext cx="22775867" cy="1587216"/>
              </a:xfrm>
              <a:prstGeom prst="rect">
                <a:avLst/>
              </a:prstGeom>
              <a:blipFill rotWithShape="0">
                <a:blip r:embed="rId4"/>
                <a:stretch>
                  <a:fillRect l="-936" t="-4962" b="-9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54"/>
          <p:cNvGrpSpPr/>
          <p:nvPr/>
        </p:nvGrpSpPr>
        <p:grpSpPr>
          <a:xfrm>
            <a:off x="914400" y="8610600"/>
            <a:ext cx="23088602" cy="2209800"/>
            <a:chOff x="1268078" y="3405486"/>
            <a:chExt cx="22805182" cy="2209800"/>
          </a:xfrm>
        </p:grpSpPr>
        <p:sp>
          <p:nvSpPr>
            <p:cNvPr id="76" name="Rounded Rectangle 75"/>
            <p:cNvSpPr/>
            <p:nvPr/>
          </p:nvSpPr>
          <p:spPr>
            <a:xfrm>
              <a:off x="1532360" y="3579403"/>
              <a:ext cx="22540900" cy="20358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7"/>
            <p:cNvGrpSpPr/>
            <p:nvPr/>
          </p:nvGrpSpPr>
          <p:grpSpPr>
            <a:xfrm>
              <a:off x="1268078" y="3405486"/>
              <a:ext cx="3118753" cy="940513"/>
              <a:chOff x="1311958" y="3405486"/>
              <a:chExt cx="3118753" cy="940513"/>
            </a:xfrm>
          </p:grpSpPr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5400000">
                <a:off x="2854996" y="2737472"/>
                <a:ext cx="793395" cy="2358035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50671" y="3527166"/>
                <a:ext cx="180804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3848371" y="8839200"/>
                <a:ext cx="1901163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Hãy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số quy tròn của số gần đúng trong những trường hợp sau :</a:t>
                </a:r>
              </a:p>
              <a:p>
                <a:pPr indent="45085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𝟑𝟕𝟒𝟓𝟐𝟗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𝟐𝟎𝟎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      b)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𝟑𝟏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𝟑𝟓𝟔𝟑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𝟎𝟏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71" y="8839200"/>
                <a:ext cx="19011630" cy="2041585"/>
              </a:xfrm>
              <a:prstGeom prst="rect">
                <a:avLst/>
              </a:prstGeom>
              <a:blipFill rotWithShape="0">
                <a:blip r:embed="rId5"/>
                <a:stretch>
                  <a:fillRect b="-5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47512" y="11149424"/>
                <a:ext cx="22775867" cy="22052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a/ Số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tròn của số gần đúng là 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𝟑𝟕𝟓𝟎𝟎𝟎</m:t>
                    </m:r>
                  </m:oMath>
                </a14:m>
                <a:r>
                  <a:rPr lang="vi-VN" sz="4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tròn của số gần đúng là 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𝟑𝟏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12" y="11149424"/>
                <a:ext cx="22775867" cy="2205204"/>
              </a:xfrm>
              <a:prstGeom prst="rect">
                <a:avLst/>
              </a:prstGeom>
              <a:blipFill rotWithShape="0">
                <a:blip r:embed="rId6"/>
                <a:stretch>
                  <a:fillRect b="-16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8" grpId="0"/>
      <p:bldP spid="69" grpId="0" animBg="1"/>
      <p:bldP spid="106" grpId="0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47400"/>
            <a:ext cx="22460788" cy="5775350"/>
            <a:chOff x="1339699" y="3480127"/>
            <a:chExt cx="22460788" cy="5775350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2460788" cy="5768938"/>
              <a:chOff x="1339699" y="3486539"/>
              <a:chExt cx="22460788" cy="576893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2460788" cy="5559405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7569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3042043" cy="1685523"/>
            <a:chOff x="534987" y="1647866"/>
            <a:chExt cx="2552865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2552865" cy="754859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06356" y="1739456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1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882273" y="8686800"/>
            <a:ext cx="22678869" cy="4109696"/>
            <a:chOff x="1270511" y="5867400"/>
            <a:chExt cx="22678869" cy="4546685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1"/>
              <a:ext cx="22677170" cy="4275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8263553" y="5443484"/>
            <a:ext cx="1024140" cy="97808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59572" y="3139005"/>
                <a:ext cx="22501570" cy="3199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sử dụng máy tính bỏ túi với 10 chữ số thập phân ta được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e>
                    </m:rad>
                    <m:r>
                      <a:rPr lang="nl-NL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nl-NL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𝟖𝟐𝟖𝟒𝟐𝟕𝟏𝟐𝟓</m:t>
                    </m:r>
                  </m:oMath>
                </a14:m>
                <a:r>
                  <a:rPr lang="nl-NL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nl-NL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 gần đúng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nl-NL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hàng phần trăm là:</a:t>
                </a:r>
                <a:endParaRPr lang="vi-VN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</a:t>
                </a:r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𝟖𝟏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𝟖𝟐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𝟖𝟑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3139005"/>
                <a:ext cx="22501570" cy="3199722"/>
              </a:xfrm>
              <a:prstGeom prst="rect">
                <a:avLst/>
              </a:prstGeom>
              <a:blipFill rotWithShape="0">
                <a:blip r:embed="rId2"/>
                <a:stretch>
                  <a:fillRect l="-1084" r="-1057" b="-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47400"/>
            <a:ext cx="22460788" cy="5775350"/>
            <a:chOff x="1339699" y="3480127"/>
            <a:chExt cx="22460788" cy="5775350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2460788" cy="5768938"/>
              <a:chOff x="1339699" y="3486539"/>
              <a:chExt cx="22460788" cy="576893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2460788" cy="5559405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7569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3042043" cy="1685523"/>
            <a:chOff x="534987" y="1647866"/>
            <a:chExt cx="2552865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2552865" cy="754859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99501" y="1739456"/>
              <a:ext cx="1497512" cy="53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882273" y="8593859"/>
            <a:ext cx="22678869" cy="4109696"/>
            <a:chOff x="1270511" y="5867400"/>
            <a:chExt cx="22678869" cy="4546685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1"/>
              <a:ext cx="22677170" cy="4275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4450392" y="4539221"/>
            <a:ext cx="862647" cy="81898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59572" y="3139005"/>
                <a:ext cx="22501570" cy="2219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Viết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gần đúng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phần trăm.</a:t>
                </a: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3139005"/>
                <a:ext cx="22501570" cy="2219197"/>
              </a:xfrm>
              <a:prstGeom prst="rect">
                <a:avLst/>
              </a:prstGeom>
              <a:blipFill rotWithShape="0">
                <a:blip r:embed="rId2"/>
                <a:stretch>
                  <a:fillRect b="-60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13905" y="9961425"/>
                <a:ext cx="11686020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máy tính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rad>
                    <m:r>
                      <a:rPr lang="nl-NL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𝟏𝟔𝟐𝟐𝟕𝟕𝟔𝟔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nl-NL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05" y="9961425"/>
                <a:ext cx="11686020" cy="765915"/>
              </a:xfrm>
              <a:prstGeom prst="rect">
                <a:avLst/>
              </a:prstGeom>
              <a:blipFill rotWithShape="0">
                <a:blip r:embed="rId3"/>
                <a:stretch>
                  <a:fillRect l="-1878" t="-7937" b="-317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269356" y="10892545"/>
                <a:ext cx="18914243" cy="765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giá trị gần đúng của</a:t>
                </a:r>
                <a14:m>
                  <m:oMath xmlns:m="http://schemas.openxmlformats.org/officeDocument/2006/math">
                    <m:r>
                      <a:rPr lang="vi-VN" sz="4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rad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hàng phần trăm là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56" y="10892545"/>
                <a:ext cx="18914243" cy="765915"/>
              </a:xfrm>
              <a:prstGeom prst="rect">
                <a:avLst/>
              </a:prstGeom>
              <a:blipFill rotWithShape="0">
                <a:blip r:embed="rId4"/>
                <a:stretch>
                  <a:fillRect l="-1128" t="-8000" b="-32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3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2586</TotalTime>
  <Words>1559</Words>
  <Application>Microsoft Office PowerPoint</Application>
  <PresentationFormat>Custom</PresentationFormat>
  <Paragraphs>136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MS Mincho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test xyz</cp:lastModifiedBy>
  <cp:revision>251</cp:revision>
  <dcterms:created xsi:type="dcterms:W3CDTF">2013-08-31T11:42:51Z</dcterms:created>
  <dcterms:modified xsi:type="dcterms:W3CDTF">2021-08-26T17:30:19Z</dcterms:modified>
</cp:coreProperties>
</file>