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57" r:id="rId3"/>
    <p:sldId id="258" r:id="rId4"/>
    <p:sldId id="260" r:id="rId5"/>
    <p:sldId id="259" r:id="rId6"/>
    <p:sldId id="261" r:id="rId7"/>
    <p:sldId id="265" r:id="rId8"/>
    <p:sldId id="266" r:id="rId9"/>
    <p:sldId id="262" r:id="rId10"/>
    <p:sldId id="267" r:id="rId11"/>
    <p:sldId id="264" r:id="rId12"/>
    <p:sldId id="268" r:id="rId13"/>
    <p:sldId id="269" r:id="rId14"/>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9" d="100"/>
          <a:sy n="109" d="100"/>
        </p:scale>
        <p:origin x="108"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vi-VN"/>
              <a:t>Bấm để sửa kiểu tiêu đề Bản cái</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483751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Ảnh Toàn cảnh cùng với Chú thích">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9561259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êu đề và Chú thích">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vi-VN"/>
              <a:t>Bấm để sửa kiểu tiêu đề Bản cái</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076696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rích dẫn cùng với Chú thích">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vi-VN"/>
              <a:t>Bấm để sửa kiểu tiêu đề Bản cái</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919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anh Thiếp">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vi-VN"/>
              <a:t>Bấm để sửa kiểu tiêu đề Bản cái</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79933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ột">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vi-VN"/>
              <a:t>Bấm để sửa kiểu tiêu đề Bản cái</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3" name="Date Placeholder 2"/>
          <p:cNvSpPr>
            <a:spLocks noGrp="1"/>
          </p:cNvSpPr>
          <p:nvPr>
            <p:ph type="dt" sz="half" idx="10"/>
          </p:nvPr>
        </p:nvSpPr>
        <p:spPr/>
        <p:txBody>
          <a:bodyPr/>
          <a:lstStyle/>
          <a:p>
            <a:fld id="{C4408324-A84C-4A45-93B6-78D079CCE772}" type="datetime1">
              <a:rPr lang="en-US" smtClean="0"/>
              <a:t>7/28/2022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748904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ột Hình ảnh">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vi-VN"/>
              <a:t>Bấm để sửa kiểu tiêu đề Bản cái</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vi-VN"/>
              <a:t>Bấm biểu tượng để thêm hình ảnh</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vi-VN"/>
              <a:t>Bấm biểu tượng để thêm hình ảnh</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vi-VN"/>
              <a:t>Bấm biểu tượng để thêm hình ảnh</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3" name="Date Placeholder 2"/>
          <p:cNvSpPr>
            <a:spLocks noGrp="1"/>
          </p:cNvSpPr>
          <p:nvPr>
            <p:ph type="dt" sz="half" idx="10"/>
          </p:nvPr>
        </p:nvSpPr>
        <p:spPr/>
        <p:txBody>
          <a:bodyPr/>
          <a:lstStyle/>
          <a:p>
            <a:fld id="{C4408324-A84C-4A45-93B6-78D079CCE772}" type="datetime1">
              <a:rPr lang="en-US" smtClean="0"/>
              <a:t>7/28/2022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188608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vi-VN"/>
              <a:t>Bấm để sửa kiểu tiêu đề Bản cái</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44795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vi-VN"/>
              <a:t>Bấm để sửa kiểu tiêu đề Bản cái</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27395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7/28/2022</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4022244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3" name="camera.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vi-VN"/>
              <a:t>Bấm để sửa kiểu tiêu đề Bản cái</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C4408324-A84C-4A45-93B6-78D079CCE772}" type="datetime1">
              <a:rPr lang="en-US" smtClean="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5412536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vi-VN"/>
              <a:t>Bấm để sửa kiểu tiêu đề Bản cái</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Date Placeholder 3"/>
          <p:cNvSpPr>
            <a:spLocks noGrp="1"/>
          </p:cNvSpPr>
          <p:nvPr>
            <p:ph type="dt" sz="half" idx="10"/>
          </p:nvPr>
        </p:nvSpPr>
        <p:spPr/>
        <p:txBody>
          <a:bodyPr/>
          <a:lstStyle/>
          <a:p>
            <a:fld id="{C4408324-A84C-4A45-93B6-78D079CCE772}" type="datetime1">
              <a:rPr lang="en-US" smtClean="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18707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vi-VN"/>
              <a:t>Bấm để sửa kiểu tiêu đề Bản cái</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C4408324-A84C-4A45-93B6-78D079CCE772}" type="datetime1">
              <a:rPr lang="en-US" smtClean="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661550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vi-VN"/>
              <a:t>Bấm để sửa kiểu tiêu đề Bản cái</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12" name="Content Placeholder 3"/>
          <p:cNvSpPr>
            <a:spLocks noGrp="1"/>
          </p:cNvSpPr>
          <p:nvPr>
            <p:ph sz="quarter" idx="13"/>
          </p:nvPr>
        </p:nvSpPr>
        <p:spPr>
          <a:xfrm>
            <a:off x="913774" y="3051012"/>
            <a:ext cx="5106027" cy="2740187"/>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13" name="Content Placeholder 5"/>
          <p:cNvSpPr>
            <a:spLocks noGrp="1"/>
          </p:cNvSpPr>
          <p:nvPr>
            <p:ph sz="quarter" idx="14"/>
          </p:nvPr>
        </p:nvSpPr>
        <p:spPr>
          <a:xfrm>
            <a:off x="6172200" y="3051012"/>
            <a:ext cx="5105401" cy="2740187"/>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C4408324-A84C-4A45-93B6-78D079CCE772}" type="datetime1">
              <a:rPr lang="en-US" smtClean="0"/>
              <a:t>7/28/2022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0457178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vi-VN"/>
              <a:t>Bấm để sửa kiểu tiêu đề Bản cái</a:t>
            </a:r>
            <a:endParaRPr lang="en-US" dirty="0"/>
          </a:p>
        </p:txBody>
      </p:sp>
      <p:sp>
        <p:nvSpPr>
          <p:cNvPr id="3" name="Date Placeholder 2"/>
          <p:cNvSpPr>
            <a:spLocks noGrp="1"/>
          </p:cNvSpPr>
          <p:nvPr>
            <p:ph type="dt" sz="half" idx="10"/>
          </p:nvPr>
        </p:nvSpPr>
        <p:spPr/>
        <p:txBody>
          <a:bodyPr/>
          <a:lstStyle/>
          <a:p>
            <a:fld id="{C4408324-A84C-4A45-93B6-78D079CCE772}" type="datetime1">
              <a:rPr lang="en-US" smtClean="0"/>
              <a:t>7/28/2022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4272130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4408324-A84C-4A45-93B6-78D079CCE772}" type="datetime1">
              <a:rPr lang="en-US" smtClean="0"/>
              <a:t>7/28/2022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4284799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vi-VN"/>
              <a:t>Bấm để sửa kiểu tiêu đề Bản cái</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7867256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C4408324-A84C-4A45-93B6-78D079CCE772}" type="datetime1">
              <a:rPr lang="en-US" smtClean="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03901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1" name="camera.wav"/>
          </p:stSnd>
        </p:sndAc>
      </p:transition>
    </mc:Choice>
    <mc:Fallback xmlns="">
      <p:transition spd="slow">
        <p:fade/>
        <p:sndAc>
          <p:stSnd>
            <p:snd r:embed="rId4" name="camera.wav"/>
          </p:stSnd>
        </p:sndAc>
      </p:transition>
    </mc:Fallback>
  </mc:AlternateContent>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vi-VN"/>
              <a:t>Bấm để sửa kiểu tiêu đề Bản cái</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4408324-A84C-4A45-93B6-78D079CCE772}" type="datetime1">
              <a:rPr lang="en-US" smtClean="0"/>
              <a:t>7/28/2022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156651536"/>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 id="2147483769" r:id="rId17"/>
    <p:sldLayoutId id="2147483770" r:id="rId18"/>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0" name="camera.wav"/>
          </p:stSnd>
        </p:sndAc>
      </p:transition>
    </mc:Choice>
    <mc:Fallback xmlns="">
      <p:transition spd="slow">
        <p:fade/>
        <p:sndAc>
          <p:stSnd>
            <p:snd r:embed="rId22" name="camera.wav"/>
          </p:stSnd>
        </p:sndAc>
      </p:transition>
    </mc:Fallback>
  </mc:AlternateConten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18.xml"/><Relationship Id="rId5" Type="http://schemas.openxmlformats.org/officeDocument/2006/relationships/audio" Target="../media/audio1.wav"/><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audio" Target="../media/audio1.wav"/><Relationship Id="rId5" Type="http://schemas.openxmlformats.org/officeDocument/2006/relationships/image" Target="../media/image5.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wav"/></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wav"/><Relationship Id="rId5" Type="http://schemas.openxmlformats.org/officeDocument/2006/relationships/image" Target="../media/image9.emf"/><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wav"/><Relationship Id="rId5" Type="http://schemas.openxmlformats.org/officeDocument/2006/relationships/image" Target="../media/image4.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A84FDE7-AC14-16B1-AA21-A7DB8BBD9A63}"/>
              </a:ext>
            </a:extLst>
          </p:cNvPr>
          <p:cNvSpPr>
            <a:spLocks noGrp="1"/>
          </p:cNvSpPr>
          <p:nvPr>
            <p:ph type="ctrTitle"/>
          </p:nvPr>
        </p:nvSpPr>
        <p:spPr>
          <a:xfrm>
            <a:off x="6204562" y="441324"/>
            <a:ext cx="5624118" cy="2403476"/>
          </a:xfrm>
        </p:spPr>
        <p:txBody>
          <a:bodyPr anchor="b">
            <a:normAutofit/>
          </a:bodyPr>
          <a:lstStyle/>
          <a:p>
            <a:pPr algn="ctr">
              <a:lnSpc>
                <a:spcPct val="110000"/>
              </a:lnSpc>
            </a:pPr>
            <a:r>
              <a:rPr lang="en-US" sz="3200" u="sng">
                <a:solidFill>
                  <a:srgbClr val="FF0000"/>
                </a:solidFill>
                <a:latin typeface="Palatino Linotype" panose="02040502050505030304" pitchFamily="18" charset="0"/>
              </a:rPr>
              <a:t>BÀI 10:</a:t>
            </a:r>
            <a:br>
              <a:rPr lang="en-US" sz="3200" u="sng">
                <a:solidFill>
                  <a:srgbClr val="FF0000"/>
                </a:solidFill>
                <a:latin typeface="Palatino Linotype" panose="02040502050505030304" pitchFamily="18" charset="0"/>
              </a:rPr>
            </a:br>
            <a:r>
              <a:rPr lang="en-US" sz="3200">
                <a:solidFill>
                  <a:srgbClr val="0033CC"/>
                </a:solidFill>
                <a:latin typeface="Palatino Linotype" panose="02040502050505030304" pitchFamily="18" charset="0"/>
              </a:rPr>
              <a:t>HOẠT ĐỘNG THỰC HÀNH VÀ TRẢI NGHIỆM</a:t>
            </a:r>
          </a:p>
        </p:txBody>
      </p:sp>
      <p:sp>
        <p:nvSpPr>
          <p:cNvPr id="3" name="Tiêu đề phụ 2">
            <a:extLst>
              <a:ext uri="{FF2B5EF4-FFF2-40B4-BE49-F238E27FC236}">
                <a16:creationId xmlns:a16="http://schemas.microsoft.com/office/drawing/2014/main" id="{71CA6580-4755-5B79-7080-4463C2169AC5}"/>
              </a:ext>
            </a:extLst>
          </p:cNvPr>
          <p:cNvSpPr>
            <a:spLocks noGrp="1"/>
          </p:cNvSpPr>
          <p:nvPr>
            <p:ph type="subTitle" idx="1"/>
          </p:nvPr>
        </p:nvSpPr>
        <p:spPr>
          <a:xfrm>
            <a:off x="6210886" y="2862264"/>
            <a:ext cx="5617794" cy="1150937"/>
          </a:xfrm>
        </p:spPr>
        <p:txBody>
          <a:bodyPr anchor="t">
            <a:noAutofit/>
          </a:bodyPr>
          <a:lstStyle/>
          <a:p>
            <a:pPr algn="ctr"/>
            <a:r>
              <a:rPr lang="en-US" sz="3600" b="1">
                <a:solidFill>
                  <a:srgbClr val="FF0000"/>
                </a:solidFill>
                <a:latin typeface="Palatino Linotype" panose="02040502050505030304" pitchFamily="18" charset="0"/>
              </a:rPr>
              <a:t>LÀM GIÀN HOA TAM GIÁC ĐỂ TRANG TRÍ LỚP HỌC</a:t>
            </a:r>
          </a:p>
        </p:txBody>
      </p:sp>
      <p:pic>
        <p:nvPicPr>
          <p:cNvPr id="1026" name="Hình ảnh 1">
            <a:extLst>
              <a:ext uri="{FF2B5EF4-FFF2-40B4-BE49-F238E27FC236}">
                <a16:creationId xmlns:a16="http://schemas.microsoft.com/office/drawing/2014/main" id="{02059AF1-3DEA-B8C2-B63B-0A03BD72BF7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701" r="24282"/>
          <a:stretch/>
        </p:blipFill>
        <p:spPr bwMode="auto">
          <a:xfrm>
            <a:off x="950259" y="1367611"/>
            <a:ext cx="4432693" cy="4094066"/>
          </a:xfrm>
          <a:custGeom>
            <a:avLst/>
            <a:gdLst/>
            <a:ahLst/>
            <a:cxnLst/>
            <a:rect l="l" t="t" r="r" b="b"/>
            <a:pathLst>
              <a:path w="4292584" h="4094066">
                <a:moveTo>
                  <a:pt x="2456537" y="0"/>
                </a:moveTo>
                <a:cubicBezTo>
                  <a:pt x="2738780" y="0"/>
                  <a:pt x="2998545" y="55066"/>
                  <a:pt x="3228742" y="163517"/>
                </a:cubicBezTo>
                <a:cubicBezTo>
                  <a:pt x="3444477" y="265234"/>
                  <a:pt x="3633959" y="413698"/>
                  <a:pt x="3791935" y="604700"/>
                </a:cubicBezTo>
                <a:cubicBezTo>
                  <a:pt x="4114802" y="995211"/>
                  <a:pt x="4292584" y="1550174"/>
                  <a:pt x="4292584" y="2167403"/>
                </a:cubicBezTo>
                <a:cubicBezTo>
                  <a:pt x="4292584" y="2413659"/>
                  <a:pt x="4223774" y="2611299"/>
                  <a:pt x="4069573" y="2808283"/>
                </a:cubicBezTo>
                <a:cubicBezTo>
                  <a:pt x="3908278" y="3014339"/>
                  <a:pt x="3665922" y="3204126"/>
                  <a:pt x="3409289" y="3405037"/>
                </a:cubicBezTo>
                <a:cubicBezTo>
                  <a:pt x="3361941" y="3442060"/>
                  <a:pt x="3313027" y="3480392"/>
                  <a:pt x="3264115" y="3519190"/>
                </a:cubicBezTo>
                <a:cubicBezTo>
                  <a:pt x="2826289" y="3866416"/>
                  <a:pt x="2506740" y="4094066"/>
                  <a:pt x="2071218" y="4094066"/>
                </a:cubicBezTo>
                <a:cubicBezTo>
                  <a:pt x="1407617" y="4094066"/>
                  <a:pt x="937645" y="3814621"/>
                  <a:pt x="499819" y="3159623"/>
                </a:cubicBezTo>
                <a:cubicBezTo>
                  <a:pt x="442524" y="3073891"/>
                  <a:pt x="386517" y="2995921"/>
                  <a:pt x="332353" y="2920566"/>
                </a:cubicBezTo>
                <a:cubicBezTo>
                  <a:pt x="107867" y="2608119"/>
                  <a:pt x="0" y="2445632"/>
                  <a:pt x="0" y="2167403"/>
                </a:cubicBezTo>
                <a:cubicBezTo>
                  <a:pt x="0" y="1891138"/>
                  <a:pt x="67612" y="1618236"/>
                  <a:pt x="200812" y="1356275"/>
                </a:cubicBezTo>
                <a:cubicBezTo>
                  <a:pt x="331156" y="1100015"/>
                  <a:pt x="517505" y="865448"/>
                  <a:pt x="754611" y="659299"/>
                </a:cubicBezTo>
                <a:cubicBezTo>
                  <a:pt x="987664" y="456610"/>
                  <a:pt x="1264470" y="289449"/>
                  <a:pt x="1555279" y="175950"/>
                </a:cubicBezTo>
                <a:cubicBezTo>
                  <a:pt x="1853918" y="59181"/>
                  <a:pt x="2157254" y="0"/>
                  <a:pt x="2456537" y="0"/>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33794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4"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Bảng 1">
            <a:extLst>
              <a:ext uri="{FF2B5EF4-FFF2-40B4-BE49-F238E27FC236}">
                <a16:creationId xmlns:a16="http://schemas.microsoft.com/office/drawing/2014/main" id="{AF748A2F-350D-C1C4-0E05-41042CDC754E}"/>
              </a:ext>
            </a:extLst>
          </p:cNvPr>
          <p:cNvGraphicFramePr>
            <a:graphicFrameLocks noGrp="1"/>
          </p:cNvGraphicFramePr>
          <p:nvPr>
            <p:extLst>
              <p:ext uri="{D42A27DB-BD31-4B8C-83A1-F6EECF244321}">
                <p14:modId xmlns:p14="http://schemas.microsoft.com/office/powerpoint/2010/main" val="3170823185"/>
              </p:ext>
            </p:extLst>
          </p:nvPr>
        </p:nvGraphicFramePr>
        <p:xfrm>
          <a:off x="1643063" y="4754832"/>
          <a:ext cx="8601075" cy="1878903"/>
        </p:xfrm>
        <a:graphic>
          <a:graphicData uri="http://schemas.openxmlformats.org/drawingml/2006/table">
            <a:tbl>
              <a:tblPr firstRow="1" firstCol="1" bandRow="1">
                <a:tableStyleId>{5C22544A-7EE6-4342-B048-85BDC9FD1C3A}</a:tableStyleId>
              </a:tblPr>
              <a:tblGrid>
                <a:gridCol w="2128252">
                  <a:extLst>
                    <a:ext uri="{9D8B030D-6E8A-4147-A177-3AD203B41FA5}">
                      <a16:colId xmlns:a16="http://schemas.microsoft.com/office/drawing/2014/main" val="1756817866"/>
                    </a:ext>
                  </a:extLst>
                </a:gridCol>
                <a:gridCol w="3005646">
                  <a:extLst>
                    <a:ext uri="{9D8B030D-6E8A-4147-A177-3AD203B41FA5}">
                      <a16:colId xmlns:a16="http://schemas.microsoft.com/office/drawing/2014/main" val="2353837436"/>
                    </a:ext>
                  </a:extLst>
                </a:gridCol>
                <a:gridCol w="3467177">
                  <a:extLst>
                    <a:ext uri="{9D8B030D-6E8A-4147-A177-3AD203B41FA5}">
                      <a16:colId xmlns:a16="http://schemas.microsoft.com/office/drawing/2014/main" val="4043047416"/>
                    </a:ext>
                  </a:extLst>
                </a:gridCol>
              </a:tblGrid>
              <a:tr h="683680">
                <a:tc>
                  <a:txBody>
                    <a:bodyPr/>
                    <a:lstStyle/>
                    <a:p>
                      <a:pPr marL="0" marR="0" algn="ctr">
                        <a:lnSpc>
                          <a:spcPct val="115000"/>
                        </a:lnSpc>
                        <a:spcBef>
                          <a:spcPts val="0"/>
                        </a:spcBef>
                        <a:spcAft>
                          <a:spcPts val="0"/>
                        </a:spcAft>
                      </a:pPr>
                      <a:r>
                        <a:rPr lang="en-US" sz="2800">
                          <a:effectLst/>
                          <a:latin typeface="Palatino Linotype" panose="02040502050505030304" pitchFamily="18" charset="0"/>
                        </a:rPr>
                        <a:t>Thuyết trình (3đ)</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a:effectLst/>
                          <a:latin typeface="Palatino Linotype" panose="02040502050505030304" pitchFamily="18" charset="0"/>
                        </a:rPr>
                        <a:t>Nội dung chính xác (4đ)</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800">
                          <a:effectLst/>
                          <a:latin typeface="Palatino Linotype" panose="02040502050505030304" pitchFamily="18" charset="0"/>
                        </a:rPr>
                        <a:t>Trả lời câu hỏi chất vấn (3đ)</a:t>
                      </a:r>
                      <a:endParaRPr lang="en-US" sz="2800">
                        <a:effectLst/>
                        <a:latin typeface="Palatino Linotype" panose="0204050205050503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22857714"/>
                  </a:ext>
                </a:extLst>
              </a:tr>
              <a:tr h="329211">
                <a:tc>
                  <a:txBody>
                    <a:bodyPr/>
                    <a:lstStyle/>
                    <a:p>
                      <a:pPr marL="0" marR="0" algn="just">
                        <a:lnSpc>
                          <a:spcPct val="115000"/>
                        </a:lnSpc>
                        <a:spcBef>
                          <a:spcPts val="0"/>
                        </a:spcBef>
                        <a:spcAft>
                          <a:spcPts val="0"/>
                        </a:spcAft>
                      </a:pPr>
                      <a:r>
                        <a:rPr lang="en-US" sz="2800">
                          <a:effectLst/>
                          <a:latin typeface="Palatino Linotype" panose="02040502050505030304" pitchFamily="18" charset="0"/>
                        </a:rPr>
                        <a:t>Nhóm 1</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800">
                          <a:effectLst/>
                          <a:latin typeface="Palatino Linotype" panose="02040502050505030304" pitchFamily="18" charset="0"/>
                        </a:rPr>
                        <a:t> </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800">
                          <a:effectLst/>
                          <a:latin typeface="Palatino Linotype" panose="02040502050505030304" pitchFamily="18" charset="0"/>
                        </a:rPr>
                        <a:t> </a:t>
                      </a:r>
                      <a:endParaRPr lang="en-US" sz="2800">
                        <a:effectLst/>
                        <a:latin typeface="Palatino Linotype" panose="0204050205050503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595542443"/>
                  </a:ext>
                </a:extLst>
              </a:tr>
              <a:tr h="329211">
                <a:tc>
                  <a:txBody>
                    <a:bodyPr/>
                    <a:lstStyle/>
                    <a:p>
                      <a:pPr marL="0" marR="0" algn="ctr">
                        <a:lnSpc>
                          <a:spcPct val="115000"/>
                        </a:lnSpc>
                        <a:spcBef>
                          <a:spcPts val="0"/>
                        </a:spcBef>
                        <a:spcAft>
                          <a:spcPts val="0"/>
                        </a:spcAft>
                      </a:pPr>
                      <a:r>
                        <a:rPr lang="en-US" sz="2800">
                          <a:effectLst/>
                          <a:latin typeface="Palatino Linotype" panose="02040502050505030304" pitchFamily="18" charset="0"/>
                        </a:rPr>
                        <a:t>...</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800">
                          <a:effectLst/>
                          <a:latin typeface="Palatino Linotype" panose="02040502050505030304" pitchFamily="18" charset="0"/>
                        </a:rPr>
                        <a:t> </a:t>
                      </a:r>
                      <a:endParaRPr lang="en-US" sz="2800">
                        <a:effectLst/>
                        <a:latin typeface="Palatino Linotype" panose="02040502050505030304" pitchFamily="18" charset="0"/>
                        <a:ea typeface="Times New Roman" panose="02020603050405020304" pitchFamily="18" charset="0"/>
                      </a:endParaRPr>
                    </a:p>
                  </a:txBody>
                  <a:tcPr marL="68580" marR="68580" marT="0" marB="0"/>
                </a:tc>
                <a:tc>
                  <a:txBody>
                    <a:bodyPr/>
                    <a:lstStyle/>
                    <a:p>
                      <a:pPr marL="0" marR="0" algn="just">
                        <a:lnSpc>
                          <a:spcPct val="115000"/>
                        </a:lnSpc>
                        <a:spcBef>
                          <a:spcPts val="0"/>
                        </a:spcBef>
                        <a:spcAft>
                          <a:spcPts val="0"/>
                        </a:spcAft>
                      </a:pPr>
                      <a:r>
                        <a:rPr lang="en-US" sz="2800">
                          <a:effectLst/>
                          <a:latin typeface="Palatino Linotype" panose="02040502050505030304" pitchFamily="18" charset="0"/>
                        </a:rPr>
                        <a:t> </a:t>
                      </a:r>
                      <a:endParaRPr lang="en-US" sz="2800">
                        <a:effectLst/>
                        <a:latin typeface="Palatino Linotype" panose="0204050205050503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80286194"/>
                  </a:ext>
                </a:extLst>
              </a:tr>
            </a:tbl>
          </a:graphicData>
        </a:graphic>
      </p:graphicFrame>
      <p:sp>
        <p:nvSpPr>
          <p:cNvPr id="3" name="Rectangle 1">
            <a:extLst>
              <a:ext uri="{FF2B5EF4-FFF2-40B4-BE49-F238E27FC236}">
                <a16:creationId xmlns:a16="http://schemas.microsoft.com/office/drawing/2014/main" id="{92CAE118-8C75-9374-BEF2-F27CC395554F}"/>
              </a:ext>
            </a:extLst>
          </p:cNvPr>
          <p:cNvSpPr>
            <a:spLocks noChangeArrowheads="1"/>
          </p:cNvSpPr>
          <p:nvPr/>
        </p:nvSpPr>
        <p:spPr bwMode="auto">
          <a:xfrm>
            <a:off x="776493" y="435017"/>
            <a:ext cx="10977685" cy="440120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Bước 2: Thực hiện nhiệm vụ: </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   - </a:t>
            </a: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Đại diện nhóm HS trình bày</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   - Các nhóm khác có thể đưa câu hỏi chất vấn.</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Bước 3: Báo cáo, thảo luận: </a:t>
            </a:r>
            <a:r>
              <a:rPr kumimoji="0" lang="en-US" altLang="en-US" sz="2800" b="1"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 </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Đại diện nhóm t</a:t>
            </a:r>
            <a:r>
              <a:rPr kumimoji="0" lang="es-MX" altLang="en-US" sz="2800" b="0"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rình bày kết quả thu được, tổng kết và phân loại </a:t>
            </a:r>
          </a:p>
          <a:p>
            <a:pPr marR="0" lvl="0" algn="l" defTabSz="914400" rtl="0" eaLnBrk="0" fontAlgn="base" latinLnBrk="0" hangingPunct="0">
              <a:lnSpc>
                <a:spcPct val="100000"/>
              </a:lnSpc>
              <a:spcBef>
                <a:spcPct val="0"/>
              </a:spcBef>
              <a:spcAft>
                <a:spcPct val="0"/>
              </a:spcAft>
              <a:buClrTx/>
              <a:buSzTx/>
              <a:tabLst/>
            </a:pPr>
            <a:r>
              <a:rPr kumimoji="0" lang="es-MX" altLang="en-US" sz="2800" b="0"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theo bảng ở phần sản phẩm</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 HS cả lớp quan sát, lắng nghe, đánh giá theo các tiêu chí:</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1" i="0" u="none" strike="noStrike" cap="none" normalizeH="0" baseline="0">
                <a:ln>
                  <a:noFill/>
                </a:ln>
                <a:solidFill>
                  <a:srgbClr val="000000"/>
                </a:solidFill>
                <a:effectLst/>
                <a:latin typeface="Palatino Linotype" panose="02040502050505030304" pitchFamily="18" charset="0"/>
                <a:ea typeface="Times New Roman" panose="02020603050405020304" pitchFamily="18" charset="0"/>
              </a:rPr>
              <a:t>Bước 4: Kết luận, nhận định</a:t>
            </a:r>
            <a:endParaRPr kumimoji="0" lang="en-US" altLang="en-US" sz="2800" b="0" i="0" u="none" strike="noStrike" cap="none" normalizeH="0" baseline="0">
              <a:ln>
                <a:noFill/>
              </a:ln>
              <a:solidFill>
                <a:schemeClr val="tx1"/>
              </a:solidFill>
              <a:effectLst/>
              <a:latin typeface="Palatino Linotype" panose="0204050205050503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GV </a:t>
            </a:r>
            <a:r>
              <a:rPr kumimoji="0" lang="vi-VN"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hỗ trợ, kiểm tra, đánh giá quá trình và kết quả thực hiện hoạt </a:t>
            </a:r>
            <a:endPar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endParaRPr>
          </a:p>
          <a:p>
            <a:pPr marR="0" lvl="0" algn="l" defTabSz="914400" rtl="0" eaLnBrk="0" fontAlgn="base" latinLnBrk="0" hangingPunct="0">
              <a:lnSpc>
                <a:spcPct val="100000"/>
              </a:lnSpc>
              <a:spcBef>
                <a:spcPct val="0"/>
              </a:spcBef>
              <a:spcAft>
                <a:spcPct val="0"/>
              </a:spcAft>
              <a:buClrTx/>
              <a:buSzTx/>
              <a:tabLst/>
            </a:pPr>
            <a:r>
              <a:rPr kumimoji="0" lang="vi-VN"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động của học sinh.</a:t>
            </a:r>
            <a:endParaRPr kumimoji="0" lang="vi-VN" altLang="en-US" sz="2800" b="0" i="0" u="none" strike="noStrike" cap="none" normalizeH="0" baseline="0">
              <a:ln>
                <a:noFill/>
              </a:ln>
              <a:solidFill>
                <a:schemeClr val="tx1"/>
              </a:solidFill>
              <a:effectLst/>
              <a:latin typeface="Palatino Linotype" panose="02040502050505030304" pitchFamily="18" charset="0"/>
            </a:endParaRPr>
          </a:p>
        </p:txBody>
      </p:sp>
    </p:spTree>
    <p:extLst>
      <p:ext uri="{BB962C8B-B14F-4D97-AF65-F5344CB8AC3E}">
        <p14:creationId xmlns:p14="http://schemas.microsoft.com/office/powerpoint/2010/main" val="25746256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9D7581F-06E5-3580-96AB-4C04B9A6C006}"/>
              </a:ext>
            </a:extLst>
          </p:cNvPr>
          <p:cNvSpPr txBox="1"/>
          <p:nvPr/>
        </p:nvSpPr>
        <p:spPr>
          <a:xfrm>
            <a:off x="1475183" y="930814"/>
            <a:ext cx="8997553" cy="523220"/>
          </a:xfrm>
          <a:prstGeom prst="rect">
            <a:avLst/>
          </a:prstGeom>
          <a:noFill/>
        </p:spPr>
        <p:txBody>
          <a:bodyPr wrap="square">
            <a:spAutoFit/>
          </a:bodyPr>
          <a:lstStyle/>
          <a:p>
            <a:pPr marL="0" marR="0">
              <a:spcBef>
                <a:spcPts val="0"/>
              </a:spcBef>
              <a:spcAft>
                <a:spcPts val="0"/>
              </a:spcAft>
            </a:pPr>
            <a:r>
              <a:rPr lang="en-US" sz="2800" dirty="0" err="1">
                <a:solidFill>
                  <a:srgbClr val="FF0000"/>
                </a:solidFill>
                <a:effectLst/>
                <a:latin typeface="Palatino Linotype" panose="02040502050505030304" pitchFamily="18" charset="0"/>
                <a:ea typeface="Times New Roman" panose="02020603050405020304" pitchFamily="18" charset="0"/>
              </a:rPr>
              <a:t>Vận</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dụng</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tính</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chất</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ba</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đường</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trung</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trực</a:t>
            </a:r>
            <a:r>
              <a:rPr lang="en-US" sz="2800" dirty="0">
                <a:solidFill>
                  <a:srgbClr val="FF0000"/>
                </a:solidFill>
                <a:effectLst/>
                <a:latin typeface="Palatino Linotype" panose="02040502050505030304" pitchFamily="18" charset="0"/>
                <a:ea typeface="Times New Roman" panose="02020603050405020304" pitchFamily="18" charset="0"/>
              </a:rPr>
              <a:t> </a:t>
            </a:r>
            <a:r>
              <a:rPr lang="en-US" sz="2800" dirty="0" err="1">
                <a:solidFill>
                  <a:srgbClr val="FF0000"/>
                </a:solidFill>
                <a:effectLst/>
                <a:latin typeface="Palatino Linotype" panose="02040502050505030304" pitchFamily="18" charset="0"/>
                <a:ea typeface="Times New Roman" panose="02020603050405020304" pitchFamily="18" charset="0"/>
              </a:rPr>
              <a:t>trong</a:t>
            </a:r>
            <a:r>
              <a:rPr lang="en-US" sz="2800" dirty="0">
                <a:solidFill>
                  <a:srgbClr val="FF0000"/>
                </a:solidFill>
                <a:effectLst/>
                <a:latin typeface="Palatino Linotype" panose="02040502050505030304" pitchFamily="18" charset="0"/>
                <a:ea typeface="Times New Roman" panose="02020603050405020304" pitchFamily="18" charset="0"/>
              </a:rPr>
              <a:t> tam </a:t>
            </a:r>
            <a:r>
              <a:rPr lang="en-US" sz="2800" dirty="0" err="1">
                <a:solidFill>
                  <a:srgbClr val="FF0000"/>
                </a:solidFill>
                <a:effectLst/>
                <a:latin typeface="Palatino Linotype" panose="02040502050505030304" pitchFamily="18" charset="0"/>
                <a:ea typeface="Times New Roman" panose="02020603050405020304" pitchFamily="18" charset="0"/>
              </a:rPr>
              <a:t>giác</a:t>
            </a:r>
            <a:r>
              <a:rPr lang="en-US" sz="2800" dirty="0">
                <a:solidFill>
                  <a:srgbClr val="FF0000"/>
                </a:solidFill>
                <a:effectLst/>
                <a:latin typeface="Palatino Linotype" panose="02040502050505030304" pitchFamily="18" charset="0"/>
                <a:ea typeface="Times New Roman" panose="02020603050405020304" pitchFamily="18" charset="0"/>
              </a:rPr>
              <a:t>.</a:t>
            </a:r>
          </a:p>
        </p:txBody>
      </p:sp>
      <p:sp>
        <p:nvSpPr>
          <p:cNvPr id="5" name="Hộp Văn bản 4">
            <a:extLst>
              <a:ext uri="{FF2B5EF4-FFF2-40B4-BE49-F238E27FC236}">
                <a16:creationId xmlns:a16="http://schemas.microsoft.com/office/drawing/2014/main" id="{5195F9D8-767D-7EE4-7268-DC7218FC7865}"/>
              </a:ext>
            </a:extLst>
          </p:cNvPr>
          <p:cNvSpPr txBox="1"/>
          <p:nvPr/>
        </p:nvSpPr>
        <p:spPr>
          <a:xfrm>
            <a:off x="2927150" y="1454034"/>
            <a:ext cx="6093618" cy="523220"/>
          </a:xfrm>
          <a:prstGeom prst="rect">
            <a:avLst/>
          </a:prstGeom>
          <a:noFill/>
        </p:spPr>
        <p:txBody>
          <a:bodyPr wrap="square">
            <a:spAutoFit/>
          </a:bodyPr>
          <a:lstStyle/>
          <a:p>
            <a:pPr marL="0" marR="0">
              <a:spcBef>
                <a:spcPts val="0"/>
              </a:spcBef>
              <a:spcAft>
                <a:spcPts val="0"/>
              </a:spcAft>
            </a:pPr>
            <a:r>
              <a:rPr lang="en-US" sz="2800" dirty="0" err="1">
                <a:solidFill>
                  <a:srgbClr val="0033CC"/>
                </a:solidFill>
                <a:effectLst/>
                <a:latin typeface="Palatino Linotype" panose="02040502050505030304" pitchFamily="18" charset="0"/>
                <a:ea typeface="Times New Roman" panose="02020603050405020304" pitchFamily="18" charset="0"/>
              </a:rPr>
              <a:t>Khôi</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phục</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và</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trang</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trí</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đĩa</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hình</a:t>
            </a:r>
            <a:r>
              <a:rPr lang="en-US" sz="2800" dirty="0">
                <a:solidFill>
                  <a:srgbClr val="0033CC"/>
                </a:solidFill>
                <a:effectLst/>
                <a:latin typeface="Palatino Linotype" panose="02040502050505030304" pitchFamily="18" charset="0"/>
                <a:ea typeface="Times New Roman" panose="02020603050405020304" pitchFamily="18" charset="0"/>
              </a:rPr>
              <a:t> </a:t>
            </a:r>
            <a:r>
              <a:rPr lang="en-US" sz="2800" dirty="0" err="1">
                <a:solidFill>
                  <a:srgbClr val="0033CC"/>
                </a:solidFill>
                <a:effectLst/>
                <a:latin typeface="Palatino Linotype" panose="02040502050505030304" pitchFamily="18" charset="0"/>
                <a:ea typeface="Times New Roman" panose="02020603050405020304" pitchFamily="18" charset="0"/>
              </a:rPr>
              <a:t>tròn</a:t>
            </a:r>
            <a:r>
              <a:rPr lang="en-US" sz="2800" dirty="0">
                <a:solidFill>
                  <a:srgbClr val="0033CC"/>
                </a:solidFill>
                <a:effectLst/>
                <a:latin typeface="Palatino Linotype" panose="02040502050505030304" pitchFamily="18" charset="0"/>
                <a:ea typeface="Times New Roman" panose="02020603050405020304" pitchFamily="18" charset="0"/>
              </a:rPr>
              <a:t>.</a:t>
            </a:r>
          </a:p>
        </p:txBody>
      </p:sp>
      <p:pic>
        <p:nvPicPr>
          <p:cNvPr id="5122" name="Hình ảnh 1">
            <a:extLst>
              <a:ext uri="{FF2B5EF4-FFF2-40B4-BE49-F238E27FC236}">
                <a16:creationId xmlns:a16="http://schemas.microsoft.com/office/drawing/2014/main" id="{29E5C7CD-08F0-FDCD-8758-E352ABBE79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48285" y="1933336"/>
            <a:ext cx="2225675" cy="4136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ộp Văn bản 5">
            <a:extLst>
              <a:ext uri="{FF2B5EF4-FFF2-40B4-BE49-F238E27FC236}">
                <a16:creationId xmlns:a16="http://schemas.microsoft.com/office/drawing/2014/main" id="{47701129-C5DD-8535-503F-03CB6D850DBC}"/>
              </a:ext>
            </a:extLst>
          </p:cNvPr>
          <p:cNvSpPr txBox="1"/>
          <p:nvPr/>
        </p:nvSpPr>
        <p:spPr>
          <a:xfrm>
            <a:off x="6986587" y="4263219"/>
            <a:ext cx="4486275" cy="523220"/>
          </a:xfrm>
          <a:prstGeom prst="rect">
            <a:avLst/>
          </a:prstGeom>
          <a:noFill/>
        </p:spPr>
        <p:txBody>
          <a:bodyPr wrap="square" rtlCol="0">
            <a:spAutoFit/>
          </a:bodyPr>
          <a:lstStyle/>
          <a:p>
            <a:r>
              <a:rPr lang="en-US" sz="2800">
                <a:solidFill>
                  <a:srgbClr val="0033CC"/>
                </a:solidFill>
                <a:latin typeface="Palatino Linotype" panose="02040502050505030304" pitchFamily="18" charset="0"/>
              </a:rPr>
              <a:t>Hoạt động theo nhóm</a:t>
            </a:r>
          </a:p>
        </p:txBody>
      </p:sp>
      <p:sp>
        <p:nvSpPr>
          <p:cNvPr id="7" name="Rectangle 6">
            <a:extLst>
              <a:ext uri="{FF2B5EF4-FFF2-40B4-BE49-F238E27FC236}">
                <a16:creationId xmlns:a16="http://schemas.microsoft.com/office/drawing/2014/main" id="{F88C3B51-D9E8-4645-A65F-44B400998E7E}"/>
              </a:ext>
            </a:extLst>
          </p:cNvPr>
          <p:cNvSpPr/>
          <p:nvPr/>
        </p:nvSpPr>
        <p:spPr>
          <a:xfrm>
            <a:off x="2266267" y="34988"/>
            <a:ext cx="7659469"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HOẠT ĐỘNG: VẬN DỤNG</a:t>
            </a:r>
          </a:p>
        </p:txBody>
      </p:sp>
    </p:spTree>
    <p:extLst>
      <p:ext uri="{BB962C8B-B14F-4D97-AF65-F5344CB8AC3E}">
        <p14:creationId xmlns:p14="http://schemas.microsoft.com/office/powerpoint/2010/main" val="2219875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4"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1000" fill="hold"/>
                                        <p:tgtEl>
                                          <p:spTgt spid="6"/>
                                        </p:tgtEl>
                                        <p:attrNameLst>
                                          <p:attrName>ppt_y</p:attrName>
                                        </p:attrNameLst>
                                      </p:cBhvr>
                                      <p:tavLst>
                                        <p:tav tm="0">
                                          <p:val>
                                            <p:strVal val="#ppt_y+.1"/>
                                          </p:val>
                                        </p:tav>
                                        <p:tav tm="100000">
                                          <p:val>
                                            <p:strVal val="#ppt_y"/>
                                          </p:val>
                                        </p:tav>
                                      </p:tavLst>
                                    </p:anim>
                                  </p:childTnLst>
                                </p:cTn>
                              </p:par>
                            </p:childTnLst>
                          </p:cTn>
                        </p:par>
                        <p:par>
                          <p:cTn id="26" fill="hold">
                            <p:stCondLst>
                              <p:cond delay="1000"/>
                            </p:stCondLst>
                            <p:childTnLst>
                              <p:par>
                                <p:cTn id="27" presetID="14" presetClass="entr" presetSubtype="10"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randombar(horizontal)">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61D67B5-0E9F-B56C-4202-E6A691C344E7}"/>
              </a:ext>
            </a:extLst>
          </p:cNvPr>
          <p:cNvSpPr txBox="1"/>
          <p:nvPr/>
        </p:nvSpPr>
        <p:spPr>
          <a:xfrm>
            <a:off x="673899" y="775966"/>
            <a:ext cx="11158536" cy="5306068"/>
          </a:xfrm>
          <a:prstGeom prst="rect">
            <a:avLst/>
          </a:prstGeom>
          <a:noFill/>
        </p:spPr>
        <p:txBody>
          <a:bodyPr wrap="square">
            <a:spAutoFit/>
          </a:bodyPr>
          <a:lstStyle/>
          <a:p>
            <a:pPr marL="0" marR="0">
              <a:spcBef>
                <a:spcPts val="0"/>
              </a:spcBef>
              <a:spcAft>
                <a:spcPts val="0"/>
              </a:spcAft>
            </a:pPr>
            <a:r>
              <a:rPr lang="en-US" sz="2800" b="1">
                <a:solidFill>
                  <a:srgbClr val="000000"/>
                </a:solidFill>
                <a:effectLst/>
                <a:latin typeface="Palatino Linotype" panose="02040502050505030304" pitchFamily="18" charset="0"/>
                <a:ea typeface="Times New Roman" panose="02020603050405020304" pitchFamily="18" charset="0"/>
              </a:rPr>
              <a:t>Bước 1: Chuyển giao nhiệm vụ:</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a:t>
            </a:r>
            <a:r>
              <a:rPr lang="vi-VN" sz="2800">
                <a:effectLst/>
                <a:latin typeface="Palatino Linotype" panose="02040502050505030304" pitchFamily="18" charset="0"/>
                <a:ea typeface="Times New Roman" panose="02020603050405020304" pitchFamily="18" charset="0"/>
              </a:rPr>
              <a:t>Tổ chức thực hiện: </a:t>
            </a:r>
            <a:r>
              <a:rPr lang="en-US" sz="2800">
                <a:effectLst/>
                <a:latin typeface="Palatino Linotype" panose="02040502050505030304" pitchFamily="18" charset="0"/>
                <a:ea typeface="Times New Roman" panose="02020603050405020304" pitchFamily="18" charset="0"/>
              </a:rPr>
              <a:t>Hoạt động theo nhóm</a:t>
            </a:r>
          </a:p>
          <a:p>
            <a:pPr marL="0" marR="0">
              <a:spcBef>
                <a:spcPts val="0"/>
              </a:spcBef>
              <a:spcAft>
                <a:spcPts val="0"/>
              </a:spcAft>
            </a:pPr>
            <a:r>
              <a:rPr lang="en-US" sz="2800">
                <a:effectLst/>
                <a:latin typeface="Palatino Linotype" panose="02040502050505030304" pitchFamily="18" charset="0"/>
                <a:ea typeface="Times New Roman" panose="02020603050405020304" pitchFamily="18" charset="0"/>
              </a:rPr>
              <a:t>	+ </a:t>
            </a:r>
            <a:r>
              <a:rPr lang="vi-VN" sz="2800">
                <a:effectLst/>
                <a:latin typeface="Palatino Linotype" panose="02040502050505030304" pitchFamily="18" charset="0"/>
                <a:ea typeface="Times New Roman" panose="02020603050405020304" pitchFamily="18" charset="0"/>
              </a:rPr>
              <a:t>Giao nhiệm vụ học tập: </a:t>
            </a:r>
            <a:r>
              <a:rPr lang="en-US" sz="2800">
                <a:effectLst/>
                <a:latin typeface="Palatino Linotype" panose="02040502050505030304" pitchFamily="18" charset="0"/>
                <a:ea typeface="Times New Roman" panose="02020603050405020304" pitchFamily="18" charset="0"/>
              </a:rPr>
              <a:t>Vẽ cung tròn chiếc đĩa vào giấy, xác định tâm hình tròn.</a:t>
            </a:r>
          </a:p>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2: Thực hiện nhiệm vụ: </a:t>
            </a:r>
            <a:endParaRPr lang="en-US" sz="2800">
              <a:effectLst/>
              <a:latin typeface="Palatino Linotype" panose="02040502050505030304" pitchFamily="18" charset="0"/>
              <a:ea typeface="Times New Roman" panose="02020603050405020304" pitchFamily="18" charset="0"/>
            </a:endParaRPr>
          </a:p>
          <a:p>
            <a:pPr marL="0" marR="0">
              <a:spcBef>
                <a:spcPts val="0"/>
              </a:spcBef>
              <a:spcAft>
                <a:spcPts val="0"/>
              </a:spcAft>
            </a:pPr>
            <a:r>
              <a:rPr lang="en-US" sz="2800">
                <a:effectLst/>
                <a:latin typeface="Palatino Linotype" panose="02040502050505030304" pitchFamily="18" charset="0"/>
                <a:ea typeface="Times New Roman" panose="02020603050405020304" pitchFamily="18" charset="0"/>
              </a:rPr>
              <a:t>	+ Vẽ cung tròn chiếc đĩa vào giấy, lấy ba điểm không thẳng hàng trên cung tròn, vẽ tam giác, xác định giao điểm hai đường trung trực của tam giác, đó chính là tâm của đường tròn.</a:t>
            </a:r>
          </a:p>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3: Báo cáo, thảo luận: </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Đại diện nhóm trình bày sản phẩm.</a:t>
            </a:r>
          </a:p>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4: Kết luận, nhận định</a:t>
            </a:r>
            <a:endParaRPr lang="en-US" sz="2800">
              <a:effectLst/>
              <a:latin typeface="Palatino Linotype" panose="02040502050505030304" pitchFamily="18" charset="0"/>
              <a:ea typeface="Times New Roman" panose="02020603050405020304" pitchFamily="18" charset="0"/>
            </a:endParaRPr>
          </a:p>
          <a:p>
            <a:r>
              <a:rPr lang="en-US" sz="2800">
                <a:effectLst/>
                <a:latin typeface="Palatino Linotype" panose="02040502050505030304" pitchFamily="18" charset="0"/>
                <a:ea typeface="Times New Roman" panose="02020603050405020304" pitchFamily="18" charset="0"/>
              </a:rPr>
              <a:t>	GV nhận xét, sửa sai nếu có.</a:t>
            </a:r>
            <a:endParaRPr lang="en-US" sz="2800">
              <a:latin typeface="Palatino Linotype" panose="02040502050505030304" pitchFamily="18" charset="0"/>
            </a:endParaRPr>
          </a:p>
        </p:txBody>
      </p:sp>
    </p:spTree>
    <p:extLst>
      <p:ext uri="{BB962C8B-B14F-4D97-AF65-F5344CB8AC3E}">
        <p14:creationId xmlns:p14="http://schemas.microsoft.com/office/powerpoint/2010/main" val="37197216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243E115E-83C0-4284-B66B-7997E7411393}"/>
              </a:ext>
            </a:extLst>
          </p:cNvPr>
          <p:cNvSpPr txBox="1"/>
          <p:nvPr/>
        </p:nvSpPr>
        <p:spPr>
          <a:xfrm>
            <a:off x="1285874" y="1471523"/>
            <a:ext cx="10158414" cy="1815882"/>
          </a:xfrm>
          <a:prstGeom prst="rect">
            <a:avLst/>
          </a:prstGeom>
          <a:noFill/>
        </p:spPr>
        <p:txBody>
          <a:bodyPr wrap="square">
            <a:spAutoFit/>
          </a:bodyPr>
          <a:lstStyle/>
          <a:p>
            <a:pPr marL="0" marR="0" algn="ctr">
              <a:spcBef>
                <a:spcPts val="0"/>
              </a:spcBef>
              <a:spcAft>
                <a:spcPts val="0"/>
              </a:spcAft>
            </a:pPr>
            <a:r>
              <a:rPr lang="en-US" sz="2800" b="1">
                <a:solidFill>
                  <a:srgbClr val="0000FF"/>
                </a:solidFill>
                <a:effectLst/>
                <a:latin typeface="Palatino Linotype" panose="02040502050505030304" pitchFamily="18" charset="0"/>
                <a:ea typeface="Times New Roman" panose="02020603050405020304" pitchFamily="18" charset="0"/>
              </a:rPr>
              <a:t>GIAO VIỆC VỀ NHÀ</a:t>
            </a:r>
            <a:endParaRPr lang="en-US" sz="2800">
              <a:effectLst/>
              <a:latin typeface="Palatino Linotype" panose="02040502050505030304" pitchFamily="18" charset="0"/>
              <a:ea typeface="Times New Roman" panose="02020603050405020304" pitchFamily="18" charset="0"/>
            </a:endParaRPr>
          </a:p>
          <a:p>
            <a:pPr marL="342900" marR="0" lvl="0" indent="-342900" algn="just">
              <a:spcBef>
                <a:spcPts val="0"/>
              </a:spcBef>
              <a:spcAft>
                <a:spcPts val="0"/>
              </a:spcAft>
              <a:buFont typeface="Times New Roman" panose="02020603050405020304" pitchFamily="18" charset="0"/>
              <a:buChar char="-"/>
            </a:pPr>
            <a:r>
              <a:rPr lang="en-US" sz="2800">
                <a:solidFill>
                  <a:srgbClr val="000000"/>
                </a:solidFill>
                <a:effectLst/>
                <a:latin typeface="Palatino Linotype" panose="02040502050505030304" pitchFamily="18" charset="0"/>
                <a:ea typeface="Times New Roman" panose="02020603050405020304" pitchFamily="18" charset="0"/>
              </a:rPr>
              <a:t>Hệ thống lại kiến thức cần nhớ trong chương 8 bằng sơ đồ tư duy.</a:t>
            </a:r>
            <a:endParaRPr lang="en-US" sz="2800">
              <a:effectLst/>
              <a:latin typeface="Palatino Linotype" panose="02040502050505030304" pitchFamily="18" charset="0"/>
              <a:ea typeface="Times New Roman" panose="02020603050405020304" pitchFamily="18" charset="0"/>
            </a:endParaRPr>
          </a:p>
          <a:p>
            <a:pPr marL="342900" marR="0" lvl="0" indent="-342900" algn="just">
              <a:spcBef>
                <a:spcPts val="0"/>
              </a:spcBef>
              <a:spcAft>
                <a:spcPts val="0"/>
              </a:spcAft>
              <a:buFont typeface="Times New Roman" panose="02020603050405020304" pitchFamily="18" charset="0"/>
              <a:buChar char="-"/>
            </a:pPr>
            <a:r>
              <a:rPr lang="en-US" sz="2800">
                <a:solidFill>
                  <a:srgbClr val="000000"/>
                </a:solidFill>
                <a:effectLst/>
                <a:latin typeface="Palatino Linotype" panose="02040502050505030304" pitchFamily="18" charset="0"/>
                <a:ea typeface="Times New Roman" panose="02020603050405020304" pitchFamily="18" charset="0"/>
              </a:rPr>
              <a:t>Làm bài tập cuối chương 6.34 đến 6.38 SGK.</a:t>
            </a:r>
            <a:endParaRPr lang="en-US" sz="2800">
              <a:effectLst/>
              <a:latin typeface="Palatino Linotype" panose="02040502050505030304" pitchFamily="18" charset="0"/>
              <a:ea typeface="Times New Roman" panose="02020603050405020304" pitchFamily="18" charset="0"/>
            </a:endParaRPr>
          </a:p>
        </p:txBody>
      </p:sp>
    </p:spTree>
    <p:extLst>
      <p:ext uri="{BB962C8B-B14F-4D97-AF65-F5344CB8AC3E}">
        <p14:creationId xmlns:p14="http://schemas.microsoft.com/office/powerpoint/2010/main" val="39985051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4000"/>
                <a:shade val="100000"/>
                <a:hueMod val="130000"/>
                <a:satMod val="150000"/>
                <a:lumMod val="112000"/>
              </a:schemeClr>
            </a:gs>
            <a:gs pos="100000">
              <a:schemeClr val="bg1">
                <a:shade val="92000"/>
                <a:satMod val="140000"/>
                <a:lumMod val="110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A9C15D4-2EE7-4D05-B87C-91D1F3B96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5" y="0"/>
            <a:ext cx="813206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ED7B0FB-9654-4441-9545-02D458B686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935" cy="6858000"/>
          </a:xfrm>
          <a:prstGeom prst="rect">
            <a:avLst/>
          </a:prstGeom>
          <a:solidFill>
            <a:schemeClr val="accent1">
              <a:lumMod val="75000"/>
            </a:schemeClr>
          </a:solidFill>
          <a:ln>
            <a:noFill/>
          </a:ln>
          <a:effectLst>
            <a:outerShdw blurRad="50800" dist="12700" algn="l" rotWithShape="0">
              <a:prstClr val="black">
                <a:alpha val="30000"/>
              </a:prstClr>
            </a:outerShdw>
          </a:effectLst>
        </p:spPr>
        <p:style>
          <a:lnRef idx="2">
            <a:schemeClr val="accent1">
              <a:shade val="50000"/>
            </a:schemeClr>
          </a:lnRef>
          <a:fillRef idx="1002">
            <a:schemeClr val="l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BE68D0ED-E9B5-AEC1-0C04-0798E9CBC55B}"/>
              </a:ext>
            </a:extLst>
          </p:cNvPr>
          <p:cNvSpPr>
            <a:spLocks noGrp="1"/>
          </p:cNvSpPr>
          <p:nvPr>
            <p:ph type="title"/>
          </p:nvPr>
        </p:nvSpPr>
        <p:spPr>
          <a:xfrm>
            <a:off x="217714" y="1588878"/>
            <a:ext cx="3267362" cy="3680244"/>
          </a:xfrm>
        </p:spPr>
        <p:txBody>
          <a:bodyPr vert="horz" lIns="91440" tIns="45720" rIns="91440" bIns="45720" rtlCol="0" anchor="ctr">
            <a:normAutofit/>
          </a:bodyPr>
          <a:lstStyle/>
          <a:p>
            <a:pPr marL="0" marR="0" algn="l">
              <a:spcAft>
                <a:spcPts val="0"/>
              </a:spcAft>
            </a:pPr>
            <a:br>
              <a:rPr lang="en-US" sz="2400">
                <a:solidFill>
                  <a:srgbClr val="FFFFFF"/>
                </a:solidFill>
              </a:rPr>
            </a:br>
            <a:r>
              <a:rPr lang="en-US" sz="2400">
                <a:solidFill>
                  <a:srgbClr val="FFFFFF"/>
                </a:solidFill>
              </a:rPr>
              <a:t>- Các tấm bìa thủ công nhiều màu sắc.</a:t>
            </a:r>
            <a:br>
              <a:rPr lang="en-US" sz="2400">
                <a:solidFill>
                  <a:srgbClr val="FFFFFF"/>
                </a:solidFill>
              </a:rPr>
            </a:br>
            <a:r>
              <a:rPr lang="en-US" sz="2400">
                <a:solidFill>
                  <a:srgbClr val="FFFFFF"/>
                </a:solidFill>
              </a:rPr>
              <a:t>- Kéo, bút chì, thước, kim chỉ, đũa tre.</a:t>
            </a:r>
            <a:br>
              <a:rPr lang="en-US" sz="2400">
                <a:solidFill>
                  <a:srgbClr val="FFFFFF"/>
                </a:solidFill>
              </a:rPr>
            </a:br>
            <a:r>
              <a:rPr lang="en-US" sz="2400">
                <a:solidFill>
                  <a:srgbClr val="FFFFFF"/>
                </a:solidFill>
              </a:rPr>
              <a:t>- Sách giáo khoa Toán 7 tập 2.</a:t>
            </a:r>
          </a:p>
        </p:txBody>
      </p:sp>
      <p:pic>
        <p:nvPicPr>
          <p:cNvPr id="7" name="Picture 13">
            <a:extLst>
              <a:ext uri="{FF2B5EF4-FFF2-40B4-BE49-F238E27FC236}">
                <a16:creationId xmlns:a16="http://schemas.microsoft.com/office/drawing/2014/main" id="{7BB94C57-FDF3-45A3-9D1F-904523D795D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r="66700" b="77917"/>
          <a:stretch/>
        </p:blipFill>
        <p:spPr>
          <a:xfrm>
            <a:off x="0" y="0"/>
            <a:ext cx="4059935" cy="1514475"/>
          </a:xfrm>
          <a:prstGeom prst="rect">
            <a:avLst/>
          </a:prstGeom>
        </p:spPr>
      </p:pic>
      <p:sp>
        <p:nvSpPr>
          <p:cNvPr id="5" name="Hộp Văn bản 4">
            <a:extLst>
              <a:ext uri="{FF2B5EF4-FFF2-40B4-BE49-F238E27FC236}">
                <a16:creationId xmlns:a16="http://schemas.microsoft.com/office/drawing/2014/main" id="{5A33B43A-C3D2-86F0-B580-871555B79C6B}"/>
              </a:ext>
            </a:extLst>
          </p:cNvPr>
          <p:cNvSpPr txBox="1"/>
          <p:nvPr/>
        </p:nvSpPr>
        <p:spPr>
          <a:xfrm>
            <a:off x="4634794" y="1049695"/>
            <a:ext cx="6642806" cy="4758611"/>
          </a:xfrm>
          <a:prstGeom prst="rect">
            <a:avLst/>
          </a:prstGeom>
        </p:spPr>
        <p:txBody>
          <a:bodyPr vert="horz" lIns="91440" tIns="45720" rIns="91440" bIns="45720" rtlCol="0" anchor="ctr">
            <a:normAutofit/>
          </a:bodyPr>
          <a:lstStyle/>
          <a:p>
            <a:pPr defTabSz="914400">
              <a:lnSpc>
                <a:spcPct val="120000"/>
              </a:lnSpc>
              <a:spcAft>
                <a:spcPts val="600"/>
              </a:spcAft>
              <a:buClr>
                <a:schemeClr val="tx1"/>
              </a:buClr>
            </a:pPr>
            <a:r>
              <a:rPr lang="en-US" sz="2800" cap="all">
                <a:solidFill>
                  <a:srgbClr val="FF0000"/>
                </a:solidFill>
                <a:latin typeface="Palatino Linotype" panose="02040502050505030304" pitchFamily="18" charset="0"/>
              </a:rPr>
              <a:t>Hoạt động theo nhóm</a:t>
            </a:r>
          </a:p>
        </p:txBody>
      </p:sp>
      <p:pic>
        <p:nvPicPr>
          <p:cNvPr id="16" name="Picture 15">
            <a:extLst>
              <a:ext uri="{FF2B5EF4-FFF2-40B4-BE49-F238E27FC236}">
                <a16:creationId xmlns:a16="http://schemas.microsoft.com/office/drawing/2014/main" id="{6AEBDF1A-221A-4497-BBA9-57A70D16151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78750" t="72830" b="14149"/>
          <a:stretch/>
        </p:blipFill>
        <p:spPr>
          <a:xfrm>
            <a:off x="1377059" y="5962903"/>
            <a:ext cx="2590800" cy="892925"/>
          </a:xfrm>
          <a:prstGeom prst="rect">
            <a:avLst/>
          </a:prstGeom>
        </p:spPr>
      </p:pic>
    </p:spTree>
    <p:extLst>
      <p:ext uri="{BB962C8B-B14F-4D97-AF65-F5344CB8AC3E}">
        <p14:creationId xmlns:p14="http://schemas.microsoft.com/office/powerpoint/2010/main" val="2794719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5" name="camera.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EC1C1C85-5CA8-A22B-E05A-E3894F0D1508}"/>
              </a:ext>
            </a:extLst>
          </p:cNvPr>
          <p:cNvSpPr txBox="1"/>
          <p:nvPr/>
        </p:nvSpPr>
        <p:spPr>
          <a:xfrm>
            <a:off x="1214437" y="1110893"/>
            <a:ext cx="10544176" cy="2289858"/>
          </a:xfrm>
          <a:prstGeom prst="rect">
            <a:avLst/>
          </a:prstGeom>
          <a:noFill/>
        </p:spPr>
        <p:txBody>
          <a:bodyPr wrap="square">
            <a:spAutoFit/>
          </a:bodyPr>
          <a:lstStyle/>
          <a:p>
            <a:pPr marL="0" marR="0">
              <a:spcBef>
                <a:spcPts val="0"/>
              </a:spcBef>
              <a:spcAft>
                <a:spcPts val="0"/>
              </a:spcAft>
            </a:pPr>
            <a:r>
              <a:rPr lang="en-US" sz="2800" b="1">
                <a:solidFill>
                  <a:srgbClr val="0033CC"/>
                </a:solidFill>
                <a:effectLst/>
                <a:latin typeface="Palatino Linotype" panose="02040502050505030304" pitchFamily="18" charset="0"/>
                <a:ea typeface="Times New Roman" panose="02020603050405020304" pitchFamily="18" charset="0"/>
              </a:rPr>
              <a:t>Bước 1: Chuyển giao nhiệm vụ:</a:t>
            </a:r>
            <a:endParaRPr lang="en-US" sz="2800">
              <a:solidFill>
                <a:srgbClr val="0033CC"/>
              </a:solidFill>
              <a:effectLst/>
              <a:latin typeface="Palatino Linotype" panose="02040502050505030304" pitchFamily="18" charset="0"/>
              <a:ea typeface="Times New Roman" panose="02020603050405020304" pitchFamily="18" charset="0"/>
            </a:endParaRPr>
          </a:p>
          <a:p>
            <a:pPr marL="0" marR="0" algn="ctr">
              <a:lnSpc>
                <a:spcPct val="105000"/>
              </a:lnSpc>
              <a:spcBef>
                <a:spcPts val="0"/>
              </a:spcBef>
              <a:spcAft>
                <a:spcPts val="0"/>
              </a:spcAft>
            </a:pPr>
            <a:r>
              <a:rPr lang="vi-VN" sz="2800">
                <a:solidFill>
                  <a:srgbClr val="00B050"/>
                </a:solidFill>
                <a:effectLst/>
                <a:latin typeface="Palatino Linotype" panose="02040502050505030304" pitchFamily="18" charset="0"/>
                <a:ea typeface="Times New Roman" panose="02020603050405020304" pitchFamily="18" charset="0"/>
              </a:rPr>
              <a:t>Tổ chức thực hiện: </a:t>
            </a:r>
            <a:r>
              <a:rPr lang="en-US" sz="2800">
                <a:solidFill>
                  <a:srgbClr val="00B050"/>
                </a:solidFill>
                <a:effectLst/>
                <a:latin typeface="Palatino Linotype" panose="02040502050505030304" pitchFamily="18" charset="0"/>
                <a:ea typeface="Times New Roman" panose="02020603050405020304" pitchFamily="18" charset="0"/>
              </a:rPr>
              <a:t>chia lớp ra thành 6 nhóm</a:t>
            </a:r>
          </a:p>
          <a:p>
            <a:pPr marL="0" marR="0" algn="just">
              <a:lnSpc>
                <a:spcPct val="105000"/>
              </a:lnSpc>
              <a:spcBef>
                <a:spcPts val="0"/>
              </a:spcBef>
              <a:spcAft>
                <a:spcPts val="0"/>
              </a:spcAft>
            </a:pPr>
            <a:r>
              <a:rPr lang="en-US" sz="2800">
                <a:solidFill>
                  <a:srgbClr val="0033CC"/>
                </a:solidFill>
                <a:effectLst/>
                <a:latin typeface="Palatino Linotype" panose="02040502050505030304" pitchFamily="18" charset="0"/>
                <a:ea typeface="Times New Roman" panose="02020603050405020304" pitchFamily="18" charset="0"/>
              </a:rPr>
              <a:t>+ </a:t>
            </a:r>
            <a:r>
              <a:rPr lang="vi-VN" sz="2800">
                <a:solidFill>
                  <a:srgbClr val="0033CC"/>
                </a:solidFill>
                <a:effectLst/>
                <a:latin typeface="Palatino Linotype" panose="02040502050505030304" pitchFamily="18" charset="0"/>
                <a:ea typeface="Times New Roman" panose="02020603050405020304" pitchFamily="18" charset="0"/>
              </a:rPr>
              <a:t>Giao nhiệm vụ học tập:</a:t>
            </a:r>
            <a:endParaRPr lang="en-US" sz="2800">
              <a:solidFill>
                <a:srgbClr val="0033CC"/>
              </a:solidFill>
              <a:effectLst/>
              <a:latin typeface="Palatino Linotype" panose="02040502050505030304" pitchFamily="18" charset="0"/>
              <a:ea typeface="Times New Roman" panose="02020603050405020304" pitchFamily="18" charset="0"/>
            </a:endParaRPr>
          </a:p>
          <a:p>
            <a:pPr marL="0" marR="0" indent="203835">
              <a:spcBef>
                <a:spcPts val="0"/>
              </a:spcBef>
              <a:spcAft>
                <a:spcPts val="0"/>
              </a:spcAft>
            </a:pPr>
            <a:r>
              <a:rPr lang="en-US" sz="2800">
                <a:solidFill>
                  <a:srgbClr val="00B050"/>
                </a:solidFill>
                <a:effectLst/>
                <a:latin typeface="Palatino Linotype" panose="02040502050505030304" pitchFamily="18" charset="0"/>
                <a:ea typeface="Times New Roman" panose="02020603050405020304" pitchFamily="18" charset="0"/>
              </a:rPr>
              <a:t>- Nhắc lại đường trung tuyến của một tam giác là gì?</a:t>
            </a:r>
          </a:p>
          <a:p>
            <a:pPr marL="0" marR="0" indent="203835">
              <a:spcBef>
                <a:spcPts val="0"/>
              </a:spcBef>
              <a:spcAft>
                <a:spcPts val="0"/>
              </a:spcAft>
            </a:pPr>
            <a:r>
              <a:rPr lang="en-US" sz="2800">
                <a:solidFill>
                  <a:srgbClr val="00B050"/>
                </a:solidFill>
                <a:effectLst/>
                <a:latin typeface="Palatino Linotype" panose="02040502050505030304" pitchFamily="18" charset="0"/>
                <a:ea typeface="Times New Roman" panose="02020603050405020304" pitchFamily="18" charset="0"/>
              </a:rPr>
              <a:t>- Nhắc lại tính chất ba đường trung tuyến của tam giác.</a:t>
            </a:r>
          </a:p>
        </p:txBody>
      </p:sp>
      <p:sp>
        <p:nvSpPr>
          <p:cNvPr id="2" name="Rectangle 2">
            <a:extLst>
              <a:ext uri="{FF2B5EF4-FFF2-40B4-BE49-F238E27FC236}">
                <a16:creationId xmlns:a16="http://schemas.microsoft.com/office/drawing/2014/main" id="{11B60084-D8CE-BB5E-DE54-75A6E1C2FF63}"/>
              </a:ext>
            </a:extLst>
          </p:cNvPr>
          <p:cNvSpPr>
            <a:spLocks noChangeArrowheads="1"/>
          </p:cNvSpPr>
          <p:nvPr/>
        </p:nvSpPr>
        <p:spPr bwMode="auto">
          <a:xfrm>
            <a:off x="1214437" y="3341360"/>
            <a:ext cx="10544176"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 Là đoạn thẳng nối một đỉnh của tam giác với trung điểm cạnh đối diện.</a:t>
            </a:r>
          </a:p>
          <a:p>
            <a:pPr marL="457200" marR="0" lvl="0" indent="-457200" algn="l" defTabSz="914400" rtl="0" eaLnBrk="0" fontAlgn="base" latinLnBrk="0" hangingPunct="0">
              <a:lnSpc>
                <a:spcPct val="100000"/>
              </a:lnSpc>
              <a:spcBef>
                <a:spcPct val="0"/>
              </a:spcBef>
              <a:spcAft>
                <a:spcPct val="0"/>
              </a:spcAft>
              <a:buClrTx/>
              <a:buSzTx/>
              <a:buFontTx/>
              <a:buChar char="-"/>
              <a:tabLs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Ba đường trung tuyến cắt nhau tại một điểm.</a:t>
            </a:r>
          </a:p>
          <a:p>
            <a:pPr marR="0" lvl="0" algn="l" defTabSz="914400" rtl="0" eaLnBrk="0" fontAlgn="base" latinLnBrk="0" hangingPunct="0">
              <a:lnSpc>
                <a:spcPct val="100000"/>
              </a:lnSpc>
              <a:spcBef>
                <a:spcPct val="0"/>
              </a:spcBef>
              <a:spcAft>
                <a:spcPct val="0"/>
              </a:spcAft>
              <a:buClrTx/>
              <a:buSzTx/>
              <a:tabLst/>
            </a:pPr>
            <a:endPar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endParaRPr>
          </a:p>
          <a:p>
            <a:pPr defTabSz="914400" eaLnBrk="0" fontAlgn="base" hangingPunct="0">
              <a:spcBef>
                <a:spcPct val="0"/>
              </a:spcBef>
              <a:spcAft>
                <a:spcPct val="0"/>
              </a:spcAft>
            </a:pP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 Điểm đó cách mỗi đỉnh một khoảng bằng 	độ dài đường trung tuyến đi qua đỉnh ấy.</a:t>
            </a:r>
          </a:p>
          <a:p>
            <a:pPr marR="0" lvl="0" algn="l" defTabSz="914400" rtl="0" eaLnBrk="0" fontAlgn="base" latinLnBrk="0" hangingPunct="0">
              <a:lnSpc>
                <a:spcPct val="100000"/>
              </a:lnSpc>
              <a:spcBef>
                <a:spcPct val="0"/>
              </a:spcBef>
              <a:spcAft>
                <a:spcPct val="0"/>
              </a:spcAft>
              <a:buClrTx/>
              <a:buSzTx/>
              <a:tabLst/>
            </a:pPr>
            <a:endParaRPr kumimoji="0" lang="en-US" altLang="en-US" sz="2800" b="0" i="0" u="none" strike="noStrike" cap="none" normalizeH="0" baseline="0">
              <a:ln>
                <a:noFill/>
              </a:ln>
              <a:solidFill>
                <a:schemeClr val="tx1"/>
              </a:solidFill>
              <a:effectLst/>
              <a:latin typeface="Palatino Linotype" panose="02040502050505030304" pitchFamily="18" charset="0"/>
            </a:endParaRPr>
          </a:p>
        </p:txBody>
      </p:sp>
      <p:graphicFrame>
        <p:nvGraphicFramePr>
          <p:cNvPr id="4" name="Đối tượng 3">
            <a:extLst>
              <a:ext uri="{FF2B5EF4-FFF2-40B4-BE49-F238E27FC236}">
                <a16:creationId xmlns:a16="http://schemas.microsoft.com/office/drawing/2014/main" id="{222555E7-C705-71D2-8792-139D04494261}"/>
              </a:ext>
            </a:extLst>
          </p:cNvPr>
          <p:cNvGraphicFramePr>
            <a:graphicFrameLocks noChangeAspect="1"/>
          </p:cNvGraphicFramePr>
          <p:nvPr>
            <p:extLst>
              <p:ext uri="{D42A27DB-BD31-4B8C-83A1-F6EECF244321}">
                <p14:modId xmlns:p14="http://schemas.microsoft.com/office/powerpoint/2010/main" val="1043146904"/>
              </p:ext>
            </p:extLst>
          </p:nvPr>
        </p:nvGraphicFramePr>
        <p:xfrm>
          <a:off x="8214901" y="5021916"/>
          <a:ext cx="241300" cy="622300"/>
        </p:xfrm>
        <a:graphic>
          <a:graphicData uri="http://schemas.openxmlformats.org/presentationml/2006/ole">
            <mc:AlternateContent xmlns:mc="http://schemas.openxmlformats.org/markup-compatibility/2006">
              <mc:Choice xmlns:v="urn:schemas-microsoft-com:vml" Requires="v">
                <p:oleObj spid="_x0000_s1026" name="Equation" r:id="rId4" imgW="241200" imgH="622080" progId="Equation.DSMT4">
                  <p:embed/>
                </p:oleObj>
              </mc:Choice>
              <mc:Fallback>
                <p:oleObj name="Equation" r:id="rId4" imgW="241200" imgH="622080" progId="Equation.DSMT4">
                  <p:embed/>
                  <p:pic>
                    <p:nvPicPr>
                      <p:cNvPr id="0" name="Object 1"/>
                      <p:cNvPicPr>
                        <a:picLocks noChangeAspect="1" noChangeArrowheads="1"/>
                      </p:cNvPicPr>
                      <p:nvPr/>
                    </p:nvPicPr>
                    <p:blipFill>
                      <a:blip r:embed="rId5"/>
                      <a:srcRect/>
                      <a:stretch>
                        <a:fillRect/>
                      </a:stretch>
                    </p:blipFill>
                    <p:spPr bwMode="auto">
                      <a:xfrm>
                        <a:off x="8214901" y="5021916"/>
                        <a:ext cx="241300" cy="622300"/>
                      </a:xfrm>
                      <a:prstGeom prst="rect">
                        <a:avLst/>
                      </a:prstGeom>
                      <a:noFill/>
                    </p:spPr>
                  </p:pic>
                </p:oleObj>
              </mc:Fallback>
            </mc:AlternateContent>
          </a:graphicData>
        </a:graphic>
      </p:graphicFrame>
      <p:sp>
        <p:nvSpPr>
          <p:cNvPr id="5" name="Rectangle 3">
            <a:extLst>
              <a:ext uri="{FF2B5EF4-FFF2-40B4-BE49-F238E27FC236}">
                <a16:creationId xmlns:a16="http://schemas.microsoft.com/office/drawing/2014/main" id="{5BF9D2CD-754B-3B85-E699-9A5192AE8529}"/>
              </a:ext>
            </a:extLst>
          </p:cNvPr>
          <p:cNvSpPr>
            <a:spLocks noChangeArrowheads="1"/>
          </p:cNvSpPr>
          <p:nvPr/>
        </p:nvSpPr>
        <p:spPr bwMode="auto">
          <a:xfrm>
            <a:off x="1214437" y="6019015"/>
            <a:ext cx="89227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2800">
                <a:latin typeface="Palatino Linotype" panose="02040502050505030304" pitchFamily="18" charset="0"/>
                <a:ea typeface="Times New Roman" panose="02020603050405020304" pitchFamily="18" charset="0"/>
              </a:rPr>
              <a:t>- </a:t>
            </a:r>
            <a:r>
              <a:rPr kumimoji="0" lang="en-US" altLang="en-US" sz="2800" b="0" i="0" u="none" strike="noStrike" cap="none" normalizeH="0" baseline="0">
                <a:ln>
                  <a:noFill/>
                </a:ln>
                <a:solidFill>
                  <a:schemeClr val="tx1"/>
                </a:solidFill>
                <a:effectLst/>
                <a:latin typeface="Palatino Linotype" panose="02040502050505030304" pitchFamily="18" charset="0"/>
                <a:ea typeface="Times New Roman" panose="02020603050405020304" pitchFamily="18" charset="0"/>
              </a:rPr>
              <a:t>Giao điểm đó gọi là trọng tâm của tam giác.</a:t>
            </a:r>
            <a:r>
              <a:rPr kumimoji="0" lang="en-US" altLang="en-US" sz="2800" b="0" i="0" u="none" strike="noStrike" cap="none" normalizeH="0" baseline="0">
                <a:ln>
                  <a:noFill/>
                </a:ln>
                <a:solidFill>
                  <a:schemeClr val="tx1"/>
                </a:solidFill>
                <a:effectLst/>
                <a:latin typeface="Palatino Linotype" panose="02040502050505030304" pitchFamily="18" charset="0"/>
              </a:rPr>
              <a:t> </a:t>
            </a:r>
          </a:p>
        </p:txBody>
      </p:sp>
      <p:sp>
        <p:nvSpPr>
          <p:cNvPr id="6" name="Rectangle 5">
            <a:extLst>
              <a:ext uri="{FF2B5EF4-FFF2-40B4-BE49-F238E27FC236}">
                <a16:creationId xmlns:a16="http://schemas.microsoft.com/office/drawing/2014/main" id="{988ADB30-3C38-4990-A626-0309673DA325}"/>
              </a:ext>
            </a:extLst>
          </p:cNvPr>
          <p:cNvSpPr/>
          <p:nvPr/>
        </p:nvSpPr>
        <p:spPr>
          <a:xfrm>
            <a:off x="2155658" y="95231"/>
            <a:ext cx="7880684"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HOẠT ĐỘNG: KHỞI ĐỘNG</a:t>
            </a:r>
          </a:p>
        </p:txBody>
      </p:sp>
    </p:spTree>
    <p:extLst>
      <p:ext uri="{BB962C8B-B14F-4D97-AF65-F5344CB8AC3E}">
        <p14:creationId xmlns:p14="http://schemas.microsoft.com/office/powerpoint/2010/main" val="30313313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3" name="camera.wav"/>
          </p:stSnd>
        </p:sndAc>
      </p:transition>
    </mc:Choice>
    <mc:Fallback xmlns="">
      <p:transition spd="slow">
        <p:fade/>
        <p:sndAc>
          <p:stSnd>
            <p:snd r:embed="rId6"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par>
                                <p:cTn id="22" presetID="1" presetClass="entr" presetSubtype="0" fill="hold" nodeType="withEffect">
                                  <p:stCondLst>
                                    <p:cond delay="0"/>
                                  </p:stCondLst>
                                  <p:childTnLst>
                                    <p:set>
                                      <p:cBhvr>
                                        <p:cTn id="23" dur="1" fill="hold">
                                          <p:stCondLst>
                                            <p:cond delay="0"/>
                                          </p:stCondLst>
                                        </p:cTn>
                                        <p:tgtEl>
                                          <p:spTgt spid="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Hình ảnh 1">
            <a:extLst>
              <a:ext uri="{FF2B5EF4-FFF2-40B4-BE49-F238E27FC236}">
                <a16:creationId xmlns:a16="http://schemas.microsoft.com/office/drawing/2014/main" id="{AA812AD1-3515-544E-FB19-81D5C1D1421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5199" y="2100530"/>
            <a:ext cx="4788670" cy="265694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ộp Văn bản 1">
            <a:extLst>
              <a:ext uri="{FF2B5EF4-FFF2-40B4-BE49-F238E27FC236}">
                <a16:creationId xmlns:a16="http://schemas.microsoft.com/office/drawing/2014/main" id="{C861F1EE-BB5B-0775-2A7A-41CCFA2516A7}"/>
              </a:ext>
            </a:extLst>
          </p:cNvPr>
          <p:cNvSpPr txBox="1"/>
          <p:nvPr/>
        </p:nvSpPr>
        <p:spPr>
          <a:xfrm>
            <a:off x="5181542" y="2923490"/>
            <a:ext cx="6339897" cy="2385392"/>
          </a:xfrm>
          <a:prstGeom prst="rect">
            <a:avLst/>
          </a:prstGeom>
        </p:spPr>
        <p:txBody>
          <a:bodyPr vert="horz" lIns="109728" tIns="109728" rIns="109728" bIns="91440" rtlCol="0">
            <a:normAutofit/>
          </a:bodyPr>
          <a:lstStyle/>
          <a:p>
            <a:pPr algn="ctr">
              <a:lnSpc>
                <a:spcPct val="140000"/>
              </a:lnSpc>
              <a:spcBef>
                <a:spcPts val="930"/>
              </a:spcBef>
              <a:buFont typeface="Corbel" panose="020B0503020204020204" pitchFamily="34" charset="0"/>
            </a:pPr>
            <a:r>
              <a:rPr lang="en-US" sz="3200" spc="150">
                <a:solidFill>
                  <a:srgbClr val="FF0000"/>
                </a:solidFill>
                <a:latin typeface="Palatino Linotype" panose="02040502050505030304" pitchFamily="18" charset="0"/>
              </a:rPr>
              <a:t>G </a:t>
            </a:r>
            <a:r>
              <a:rPr lang="en-US" sz="3200" spc="150">
                <a:solidFill>
                  <a:srgbClr val="0033CC"/>
                </a:solidFill>
                <a:latin typeface="Palatino Linotype" panose="02040502050505030304" pitchFamily="18" charset="0"/>
              </a:rPr>
              <a:t>là trọng tâm của tam giác</a:t>
            </a:r>
          </a:p>
        </p:txBody>
      </p:sp>
    </p:spTree>
    <p:extLst>
      <p:ext uri="{BB962C8B-B14F-4D97-AF65-F5344CB8AC3E}">
        <p14:creationId xmlns:p14="http://schemas.microsoft.com/office/powerpoint/2010/main" val="3288930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4"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81AB5E24-62A2-35C4-882D-7A0826DB77F0}"/>
              </a:ext>
            </a:extLst>
          </p:cNvPr>
          <p:cNvSpPr txBox="1"/>
          <p:nvPr/>
        </p:nvSpPr>
        <p:spPr>
          <a:xfrm>
            <a:off x="1109662" y="573482"/>
            <a:ext cx="9972675" cy="4844403"/>
          </a:xfrm>
          <a:prstGeom prst="rect">
            <a:avLst/>
          </a:prstGeom>
          <a:noFill/>
        </p:spPr>
        <p:txBody>
          <a:bodyPr wrap="square">
            <a:spAutoFit/>
          </a:bodyPr>
          <a:lstStyle/>
          <a:p>
            <a:pPr marL="0" marR="0">
              <a:spcBef>
                <a:spcPts val="0"/>
              </a:spcBef>
              <a:spcAft>
                <a:spcPts val="0"/>
              </a:spcAft>
            </a:pPr>
            <a:r>
              <a:rPr lang="vi-VN" sz="3200" b="1">
                <a:solidFill>
                  <a:srgbClr val="0033CC"/>
                </a:solidFill>
                <a:effectLst/>
                <a:latin typeface="Palatino Linotype" panose="02040502050505030304" pitchFamily="18" charset="0"/>
                <a:ea typeface="Times New Roman" panose="02020603050405020304" pitchFamily="18" charset="0"/>
              </a:rPr>
              <a:t>Bước 2: Thực hiện nhiệm vụ</a:t>
            </a:r>
            <a:endParaRPr lang="en-US" sz="3200">
              <a:solidFill>
                <a:srgbClr val="0033CC"/>
              </a:solidFill>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3200">
                <a:solidFill>
                  <a:schemeClr val="accent2"/>
                </a:solidFill>
                <a:effectLst/>
                <a:latin typeface="Palatino Linotype" panose="02040502050505030304" pitchFamily="18" charset="0"/>
                <a:ea typeface="Times New Roman" panose="02020603050405020304" pitchFamily="18" charset="0"/>
              </a:rPr>
              <a:t> 	</a:t>
            </a:r>
            <a:r>
              <a:rPr lang="en-US" sz="3200">
                <a:solidFill>
                  <a:srgbClr val="00B050"/>
                </a:solidFill>
                <a:effectLst/>
                <a:latin typeface="Palatino Linotype" panose="02040502050505030304" pitchFamily="18" charset="0"/>
                <a:ea typeface="Times New Roman" panose="02020603050405020304" pitchFamily="18" charset="0"/>
              </a:rPr>
              <a:t>Hoạt động cá nhân</a:t>
            </a:r>
          </a:p>
          <a:p>
            <a:pPr marL="0" marR="0">
              <a:spcBef>
                <a:spcPts val="0"/>
              </a:spcBef>
              <a:spcAft>
                <a:spcPts val="0"/>
              </a:spcAft>
            </a:pPr>
            <a:r>
              <a:rPr lang="vi-VN" sz="3200" b="1">
                <a:solidFill>
                  <a:srgbClr val="0033CC"/>
                </a:solidFill>
                <a:effectLst/>
                <a:latin typeface="Palatino Linotype" panose="02040502050505030304" pitchFamily="18" charset="0"/>
                <a:ea typeface="Times New Roman" panose="02020603050405020304" pitchFamily="18" charset="0"/>
              </a:rPr>
              <a:t>Bước 3: Báo cáo, thảo luận</a:t>
            </a:r>
            <a:endParaRPr lang="en-US" sz="3200">
              <a:solidFill>
                <a:srgbClr val="0033CC"/>
              </a:solidFill>
              <a:effectLst/>
              <a:latin typeface="Palatino Linotype" panose="02040502050505030304" pitchFamily="18" charset="0"/>
              <a:ea typeface="Times New Roman" panose="02020603050405020304" pitchFamily="18" charset="0"/>
            </a:endParaRPr>
          </a:p>
          <a:p>
            <a:pPr marL="0" marR="0" algn="just">
              <a:lnSpc>
                <a:spcPct val="115000"/>
              </a:lnSpc>
              <a:spcBef>
                <a:spcPts val="0"/>
              </a:spcBef>
              <a:spcAft>
                <a:spcPts val="0"/>
              </a:spcAft>
            </a:pPr>
            <a:r>
              <a:rPr lang="en-US" sz="3200">
                <a:solidFill>
                  <a:schemeClr val="accent2"/>
                </a:solidFill>
                <a:effectLst/>
                <a:latin typeface="Palatino Linotype" panose="02040502050505030304" pitchFamily="18" charset="0"/>
                <a:ea typeface="Times New Roman" panose="02020603050405020304" pitchFamily="18" charset="0"/>
              </a:rPr>
              <a:t>	</a:t>
            </a:r>
            <a:r>
              <a:rPr lang="en-US" sz="3200">
                <a:solidFill>
                  <a:srgbClr val="00B050"/>
                </a:solidFill>
                <a:effectLst/>
                <a:latin typeface="Palatino Linotype" panose="02040502050505030304" pitchFamily="18" charset="0"/>
                <a:ea typeface="Times New Roman" panose="02020603050405020304" pitchFamily="18" charset="0"/>
              </a:rPr>
              <a:t>GV gọi HS bất kỳ dưới lớp nhận xét</a:t>
            </a:r>
          </a:p>
          <a:p>
            <a:pPr marL="0" marR="0" algn="just">
              <a:lnSpc>
                <a:spcPct val="115000"/>
              </a:lnSpc>
              <a:spcBef>
                <a:spcPts val="0"/>
              </a:spcBef>
              <a:spcAft>
                <a:spcPts val="0"/>
              </a:spcAft>
            </a:pPr>
            <a:r>
              <a:rPr lang="en-US" sz="3200">
                <a:solidFill>
                  <a:srgbClr val="00B050"/>
                </a:solidFill>
                <a:effectLst/>
                <a:latin typeface="Palatino Linotype" panose="02040502050505030304" pitchFamily="18" charset="0"/>
                <a:ea typeface="Times New Roman" panose="02020603050405020304" pitchFamily="18" charset="0"/>
              </a:rPr>
              <a:t> 	HS cả lớp quan sát, lắng nghe, nhận xét.</a:t>
            </a:r>
          </a:p>
          <a:p>
            <a:pPr marL="0" marR="0">
              <a:spcBef>
                <a:spcPts val="0"/>
              </a:spcBef>
              <a:spcAft>
                <a:spcPts val="0"/>
              </a:spcAft>
            </a:pPr>
            <a:r>
              <a:rPr lang="vi-VN" sz="3200" b="1">
                <a:solidFill>
                  <a:srgbClr val="0033CC"/>
                </a:solidFill>
                <a:effectLst/>
                <a:latin typeface="Palatino Linotype" panose="02040502050505030304" pitchFamily="18" charset="0"/>
                <a:ea typeface="Times New Roman" panose="02020603050405020304" pitchFamily="18" charset="0"/>
              </a:rPr>
              <a:t>Bước 4: Kết luận, nhận định</a:t>
            </a:r>
            <a:endParaRPr lang="en-US" sz="3200">
              <a:solidFill>
                <a:srgbClr val="0033CC"/>
              </a:solidFill>
              <a:effectLst/>
              <a:latin typeface="Palatino Linotype" panose="02040502050505030304" pitchFamily="18" charset="0"/>
              <a:ea typeface="Times New Roman" panose="02020603050405020304" pitchFamily="18" charset="0"/>
            </a:endParaRPr>
          </a:p>
          <a:p>
            <a:pPr marL="0" marR="0" algn="just">
              <a:lnSpc>
                <a:spcPct val="115000"/>
              </a:lnSpc>
              <a:spcBef>
                <a:spcPts val="0"/>
              </a:spcBef>
              <a:spcAft>
                <a:spcPts val="0"/>
              </a:spcAft>
            </a:pPr>
            <a:r>
              <a:rPr lang="en-US" sz="3200">
                <a:solidFill>
                  <a:schemeClr val="accent2"/>
                </a:solidFill>
                <a:effectLst/>
                <a:latin typeface="Palatino Linotype" panose="02040502050505030304" pitchFamily="18" charset="0"/>
                <a:ea typeface="Times New Roman" panose="02020603050405020304" pitchFamily="18" charset="0"/>
              </a:rPr>
              <a:t>	</a:t>
            </a:r>
            <a:r>
              <a:rPr lang="en-US" sz="3200">
                <a:solidFill>
                  <a:srgbClr val="00B050"/>
                </a:solidFill>
                <a:effectLst/>
                <a:latin typeface="Palatino Linotype" panose="02040502050505030304" pitchFamily="18" charset="0"/>
                <a:ea typeface="Times New Roman" panose="02020603050405020304" pitchFamily="18" charset="0"/>
              </a:rPr>
              <a:t>GV nhận xét các câu trả lời của HS, chính xác hóa các khái niệm. </a:t>
            </a:r>
          </a:p>
          <a:p>
            <a:r>
              <a:rPr lang="en-US" sz="3200">
                <a:solidFill>
                  <a:schemeClr val="accent2"/>
                </a:solidFill>
                <a:effectLst/>
                <a:latin typeface="Palatino Linotype" panose="02040502050505030304" pitchFamily="18" charset="0"/>
                <a:ea typeface="Times New Roman" panose="02020603050405020304" pitchFamily="18" charset="0"/>
              </a:rPr>
              <a:t>	</a:t>
            </a:r>
            <a:endParaRPr lang="en-US" sz="3200">
              <a:solidFill>
                <a:schemeClr val="accent2"/>
              </a:solidFill>
              <a:latin typeface="Palatino Linotype" panose="02040502050505030304" pitchFamily="18" charset="0"/>
            </a:endParaRPr>
          </a:p>
        </p:txBody>
      </p:sp>
    </p:spTree>
    <p:extLst>
      <p:ext uri="{BB962C8B-B14F-4D97-AF65-F5344CB8AC3E}">
        <p14:creationId xmlns:p14="http://schemas.microsoft.com/office/powerpoint/2010/main" val="502771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3" name="camera.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47820FD-8157-9D0B-7593-D9FE7085D4B9}"/>
              </a:ext>
            </a:extLst>
          </p:cNvPr>
          <p:cNvSpPr txBox="1"/>
          <p:nvPr/>
        </p:nvSpPr>
        <p:spPr>
          <a:xfrm>
            <a:off x="1071563" y="1666031"/>
            <a:ext cx="10829925" cy="1837426"/>
          </a:xfrm>
          <a:prstGeom prst="rect">
            <a:avLst/>
          </a:prstGeom>
          <a:noFill/>
        </p:spPr>
        <p:txBody>
          <a:bodyPr wrap="square">
            <a:spAutoFit/>
          </a:bodyPr>
          <a:lstStyle/>
          <a:p>
            <a:pPr marL="0" marR="0">
              <a:spcBef>
                <a:spcPts val="0"/>
              </a:spcBef>
              <a:spcAft>
                <a:spcPts val="0"/>
              </a:spcAft>
            </a:pPr>
            <a:r>
              <a:rPr lang="en-US" sz="2800" b="1">
                <a:solidFill>
                  <a:srgbClr val="000000"/>
                </a:solidFill>
                <a:effectLst/>
                <a:latin typeface="Palatino Linotype" panose="02040502050505030304" pitchFamily="18" charset="0"/>
                <a:ea typeface="Times New Roman" panose="02020603050405020304" pitchFamily="18" charset="0"/>
              </a:rPr>
              <a:t>Bước 1: Chuyển giao nhiệm vụ:</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a:t>
            </a:r>
            <a:r>
              <a:rPr lang="vi-VN" sz="2800">
                <a:effectLst/>
                <a:latin typeface="Palatino Linotype" panose="02040502050505030304" pitchFamily="18" charset="0"/>
                <a:ea typeface="Times New Roman" panose="02020603050405020304" pitchFamily="18" charset="0"/>
              </a:rPr>
              <a:t>Tổ chức thực hiện: </a:t>
            </a:r>
            <a:r>
              <a:rPr lang="en-US" sz="2800">
                <a:effectLst/>
                <a:latin typeface="Palatino Linotype" panose="02040502050505030304" pitchFamily="18" charset="0"/>
                <a:ea typeface="Times New Roman" panose="02020603050405020304" pitchFamily="18" charset="0"/>
              </a:rPr>
              <a:t>Hoạt động theo nhóm</a:t>
            </a:r>
          </a:p>
          <a:p>
            <a:pPr marL="0" marR="0">
              <a:spcBef>
                <a:spcPts val="0"/>
              </a:spcBef>
              <a:spcAft>
                <a:spcPts val="0"/>
              </a:spcAft>
            </a:pPr>
            <a:r>
              <a:rPr lang="vi-VN" sz="2800">
                <a:effectLst/>
                <a:latin typeface="Palatino Linotype" panose="02040502050505030304" pitchFamily="18" charset="0"/>
                <a:ea typeface="Times New Roman" panose="02020603050405020304" pitchFamily="18" charset="0"/>
              </a:rPr>
              <a:t>- Giao nhiệm vụ học tập: </a:t>
            </a:r>
            <a:r>
              <a:rPr lang="en-US" sz="2800">
                <a:effectLst/>
                <a:latin typeface="Palatino Linotype" panose="02040502050505030304" pitchFamily="18" charset="0"/>
                <a:ea typeface="Times New Roman" panose="02020603050405020304" pitchFamily="18" charset="0"/>
              </a:rPr>
              <a:t>Vẽ 6 tam giác khác nhau, cắt rời tam giác ra, xác định trọng tâm của mỗi tam giác.</a:t>
            </a:r>
          </a:p>
        </p:txBody>
      </p:sp>
      <p:sp>
        <p:nvSpPr>
          <p:cNvPr id="5" name="Hộp Văn bản 4">
            <a:extLst>
              <a:ext uri="{FF2B5EF4-FFF2-40B4-BE49-F238E27FC236}">
                <a16:creationId xmlns:a16="http://schemas.microsoft.com/office/drawing/2014/main" id="{C58A6925-F82E-FC08-576B-1AF913147C30}"/>
              </a:ext>
            </a:extLst>
          </p:cNvPr>
          <p:cNvSpPr txBox="1"/>
          <p:nvPr/>
        </p:nvSpPr>
        <p:spPr>
          <a:xfrm>
            <a:off x="1489472" y="814771"/>
            <a:ext cx="9826227" cy="954107"/>
          </a:xfrm>
          <a:prstGeom prst="rect">
            <a:avLst/>
          </a:prstGeom>
          <a:noFill/>
        </p:spPr>
        <p:txBody>
          <a:bodyPr wrap="square">
            <a:spAutoFit/>
          </a:bodyPr>
          <a:lstStyle/>
          <a:p>
            <a:pPr algn="ctr"/>
            <a:r>
              <a:rPr lang="en-US" sz="2800">
                <a:solidFill>
                  <a:srgbClr val="FF0000"/>
                </a:solidFill>
                <a:effectLst/>
                <a:latin typeface="Times New Roman" panose="02020603050405020304" pitchFamily="18" charset="0"/>
                <a:ea typeface="Times New Roman" panose="02020603050405020304" pitchFamily="18" charset="0"/>
              </a:rPr>
              <a:t>Vẽ các loại tam giác khác nhau trên các giấy màu, xác định trọng tâm của mỗi tam giác</a:t>
            </a:r>
            <a:endParaRPr lang="en-US" sz="2800">
              <a:solidFill>
                <a:srgbClr val="FF0000"/>
              </a:solidFill>
            </a:endParaRPr>
          </a:p>
        </p:txBody>
      </p:sp>
      <p:pic>
        <p:nvPicPr>
          <p:cNvPr id="2050" name="Picture 2">
            <a:extLst>
              <a:ext uri="{FF2B5EF4-FFF2-40B4-BE49-F238E27FC236}">
                <a16:creationId xmlns:a16="http://schemas.microsoft.com/office/drawing/2014/main" id="{083C9C15-7974-4310-A244-0A16D6EFF5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3464" y="3566220"/>
            <a:ext cx="2073950" cy="1269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a:extLst>
              <a:ext uri="{FF2B5EF4-FFF2-40B4-BE49-F238E27FC236}">
                <a16:creationId xmlns:a16="http://schemas.microsoft.com/office/drawing/2014/main" id="{7AD2AF24-BF0D-95C8-8ED6-99AB1F0A80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3518" y="3607003"/>
            <a:ext cx="2206120"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a:extLst>
              <a:ext uri="{FF2B5EF4-FFF2-40B4-BE49-F238E27FC236}">
                <a16:creationId xmlns:a16="http://schemas.microsoft.com/office/drawing/2014/main" id="{3EA7CBFF-3547-369C-198D-3501399F37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02363" y="3566220"/>
            <a:ext cx="2535237" cy="126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a:extLst>
              <a:ext uri="{FF2B5EF4-FFF2-40B4-BE49-F238E27FC236}">
                <a16:creationId xmlns:a16="http://schemas.microsoft.com/office/drawing/2014/main" id="{0BA9ABFF-C71D-23D2-2F23-C28DA51E3F9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177" y="4898492"/>
            <a:ext cx="4256998" cy="1269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
            <a:extLst>
              <a:ext uri="{FF2B5EF4-FFF2-40B4-BE49-F238E27FC236}">
                <a16:creationId xmlns:a16="http://schemas.microsoft.com/office/drawing/2014/main" id="{3929DA04-94A8-FB4A-C7D3-CE3801AB2A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3861" y="4918883"/>
            <a:ext cx="1565564" cy="1669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a:extLst>
              <a:ext uri="{FF2B5EF4-FFF2-40B4-BE49-F238E27FC236}">
                <a16:creationId xmlns:a16="http://schemas.microsoft.com/office/drawing/2014/main" id="{231FDA6B-CE46-2F9F-1D0B-187681AEBB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00962" y="4332447"/>
            <a:ext cx="3714750" cy="183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4629CE03-46F0-4AE8-A20B-5259D107A7CE}"/>
              </a:ext>
            </a:extLst>
          </p:cNvPr>
          <p:cNvSpPr/>
          <p:nvPr/>
        </p:nvSpPr>
        <p:spPr>
          <a:xfrm>
            <a:off x="2089134" y="34988"/>
            <a:ext cx="8013732" cy="923330"/>
          </a:xfrm>
          <a:prstGeom prst="rect">
            <a:avLst/>
          </a:prstGeom>
          <a:noFill/>
        </p:spPr>
        <p:txBody>
          <a:bodyPr wrap="none" lIns="91440" tIns="45720" rIns="91440" bIns="45720">
            <a:spAutoFit/>
          </a:bodyPr>
          <a:lstStyle/>
          <a:p>
            <a:pPr algn="ctr"/>
            <a:r>
              <a:rPr lang="en-US"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HOẠT ĐỘNG: THỰC HÀNH</a:t>
            </a:r>
          </a:p>
        </p:txBody>
      </p:sp>
    </p:spTree>
    <p:extLst>
      <p:ext uri="{BB962C8B-B14F-4D97-AF65-F5344CB8AC3E}">
        <p14:creationId xmlns:p14="http://schemas.microsoft.com/office/powerpoint/2010/main" val="38706831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6"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2050"/>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051"/>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205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D15D3899-BF9C-1D0C-C664-51AD7BBCCAAC}"/>
              </a:ext>
            </a:extLst>
          </p:cNvPr>
          <p:cNvSpPr txBox="1"/>
          <p:nvPr/>
        </p:nvSpPr>
        <p:spPr>
          <a:xfrm>
            <a:off x="1475184" y="1262535"/>
            <a:ext cx="10126265" cy="3177216"/>
          </a:xfrm>
          <a:prstGeom prst="rect">
            <a:avLst/>
          </a:prstGeom>
          <a:noFill/>
        </p:spPr>
        <p:txBody>
          <a:bodyPr wrap="square">
            <a:spAutoFit/>
          </a:bodyPr>
          <a:lstStyle/>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2: Thực hiện nhiệm vụ: </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Trong nhóm các em chia nhiệm vụ từng thành viên để thực hiện theo yêu cầu của GV.</a:t>
            </a:r>
          </a:p>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3: Báo cáo, thảo luận: </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Đại diện nhóm trình bày sản phẩm.</a:t>
            </a:r>
          </a:p>
          <a:p>
            <a:pPr marL="0" marR="0">
              <a:spcBef>
                <a:spcPts val="0"/>
              </a:spcBef>
              <a:spcAft>
                <a:spcPts val="0"/>
              </a:spcAft>
            </a:pPr>
            <a:r>
              <a:rPr lang="vi-VN" sz="2800" b="1">
                <a:solidFill>
                  <a:srgbClr val="000000"/>
                </a:solidFill>
                <a:effectLst/>
                <a:latin typeface="Palatino Linotype" panose="02040502050505030304" pitchFamily="18" charset="0"/>
                <a:ea typeface="Times New Roman" panose="02020603050405020304" pitchFamily="18" charset="0"/>
              </a:rPr>
              <a:t>Bước 4: Kết luận, nhận định</a:t>
            </a:r>
            <a:endParaRPr lang="en-US" sz="2800">
              <a:effectLst/>
              <a:latin typeface="Palatino Linotype" panose="02040502050505030304" pitchFamily="18" charset="0"/>
              <a:ea typeface="Times New Roman" panose="02020603050405020304" pitchFamily="18" charset="0"/>
            </a:endParaRPr>
          </a:p>
          <a:p>
            <a:pPr marL="0" marR="0" algn="just">
              <a:lnSpc>
                <a:spcPct val="105000"/>
              </a:lnSpc>
              <a:spcBef>
                <a:spcPts val="0"/>
              </a:spcBef>
              <a:spcAft>
                <a:spcPts val="0"/>
              </a:spcAft>
            </a:pPr>
            <a:r>
              <a:rPr lang="en-US" sz="2800">
                <a:effectLst/>
                <a:latin typeface="Palatino Linotype" panose="02040502050505030304" pitchFamily="18" charset="0"/>
                <a:ea typeface="Times New Roman" panose="02020603050405020304" pitchFamily="18" charset="0"/>
              </a:rPr>
              <a:t>	GV nhận xét, sửa sai nếu có.</a:t>
            </a:r>
          </a:p>
        </p:txBody>
      </p:sp>
    </p:spTree>
    <p:extLst>
      <p:ext uri="{BB962C8B-B14F-4D97-AF65-F5344CB8AC3E}">
        <p14:creationId xmlns:p14="http://schemas.microsoft.com/office/powerpoint/2010/main" val="36445069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5B7EECEB-8753-D3C9-1CAE-6E968053E01A}"/>
              </a:ext>
            </a:extLst>
          </p:cNvPr>
          <p:cNvSpPr txBox="1"/>
          <p:nvPr/>
        </p:nvSpPr>
        <p:spPr>
          <a:xfrm>
            <a:off x="3346847" y="572572"/>
            <a:ext cx="6093618" cy="584775"/>
          </a:xfrm>
          <a:prstGeom prst="rect">
            <a:avLst/>
          </a:prstGeom>
          <a:noFill/>
        </p:spPr>
        <p:txBody>
          <a:bodyPr wrap="square">
            <a:spAutoFit/>
          </a:bodyPr>
          <a:lstStyle/>
          <a:p>
            <a:pPr marL="0" marR="0">
              <a:spcBef>
                <a:spcPts val="0"/>
              </a:spcBef>
              <a:spcAft>
                <a:spcPts val="0"/>
              </a:spcAft>
            </a:pPr>
            <a:r>
              <a:rPr lang="en-US" sz="3200" i="1">
                <a:solidFill>
                  <a:srgbClr val="FF0000"/>
                </a:solidFill>
                <a:effectLst/>
                <a:latin typeface="Palatino Linotype" panose="02040502050505030304" pitchFamily="18" charset="0"/>
                <a:ea typeface="Times New Roman" panose="02020603050405020304" pitchFamily="18" charset="0"/>
              </a:rPr>
              <a:t>Mỗi nhóm lên giới thiệu sản phẩm.</a:t>
            </a:r>
            <a:endParaRPr lang="en-US" sz="3200">
              <a:solidFill>
                <a:srgbClr val="FF0000"/>
              </a:solidFill>
              <a:effectLst/>
              <a:latin typeface="Palatino Linotype" panose="0204050205050503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80511E3F-1C77-BC1A-4886-8A1B852EAFC3}"/>
              </a:ext>
            </a:extLst>
          </p:cNvPr>
          <p:cNvSpPr txBox="1"/>
          <p:nvPr/>
        </p:nvSpPr>
        <p:spPr>
          <a:xfrm>
            <a:off x="1128712" y="1157347"/>
            <a:ext cx="10529888" cy="4954626"/>
          </a:xfrm>
          <a:prstGeom prst="rect">
            <a:avLst/>
          </a:prstGeom>
          <a:noFill/>
        </p:spPr>
        <p:txBody>
          <a:bodyPr wrap="square">
            <a:spAutoFit/>
          </a:bodyPr>
          <a:lstStyle/>
          <a:p>
            <a:pPr marL="0" marR="0">
              <a:spcBef>
                <a:spcPts val="0"/>
              </a:spcBef>
              <a:spcAft>
                <a:spcPts val="0"/>
              </a:spcAft>
            </a:pPr>
            <a:r>
              <a:rPr lang="en-US" sz="2800" b="1">
                <a:solidFill>
                  <a:srgbClr val="000000"/>
                </a:solidFill>
                <a:effectLst/>
                <a:latin typeface="Palatino Linotype" panose="02040502050505030304" pitchFamily="18" charset="0"/>
                <a:ea typeface="Times New Roman" panose="02020603050405020304" pitchFamily="18" charset="0"/>
              </a:rPr>
              <a:t>Bước 1: Chuyển giao nhiệm vụ:</a:t>
            </a:r>
            <a:endParaRPr lang="en-US" sz="2800">
              <a:effectLst/>
              <a:latin typeface="Palatino Linotype" panose="02040502050505030304" pitchFamily="18" charset="0"/>
              <a:ea typeface="Times New Roman" panose="02020603050405020304" pitchFamily="18" charset="0"/>
            </a:endParaRP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Đại diện từng nhóm lên trình bày dự án đã thực hiện theo các câu hỏi sau:</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Mô tả quá trình thực hiện dự án:</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 Địa điểm lựa chọn: không gian trường học</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 Thời gian tiến hành: trong 1 tiết</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 Cách tiến hành ( sử dụng dụng cụ đo đạc nào? Ai tiến hành? Tiến hành ra sao?)</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    + Kết quả thu được: Treo sản phẩm trang trí lớp</a:t>
            </a:r>
          </a:p>
          <a:p>
            <a:pPr marL="0" marR="0" algn="just">
              <a:lnSpc>
                <a:spcPct val="115000"/>
              </a:lnSpc>
              <a:spcBef>
                <a:spcPts val="0"/>
              </a:spcBef>
              <a:spcAft>
                <a:spcPts val="0"/>
              </a:spcAft>
            </a:pPr>
            <a:r>
              <a:rPr lang="en-US" sz="2800">
                <a:effectLst/>
                <a:latin typeface="Palatino Linotype" panose="02040502050505030304" pitchFamily="18" charset="0"/>
                <a:ea typeface="Times New Roman" panose="02020603050405020304" pitchFamily="18" charset="0"/>
              </a:rPr>
              <a:t>(Phần này GV đã hướng dẫn, dặn dò cho HS từ tiết học trước)</a:t>
            </a:r>
          </a:p>
        </p:txBody>
      </p:sp>
    </p:spTree>
    <p:extLst>
      <p:ext uri="{BB962C8B-B14F-4D97-AF65-F5344CB8AC3E}">
        <p14:creationId xmlns:p14="http://schemas.microsoft.com/office/powerpoint/2010/main" val="938105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4DFEFB27-FC38-3687-2A74-E0E4DC2B44FC}"/>
              </a:ext>
            </a:extLst>
          </p:cNvPr>
          <p:cNvSpPr txBox="1"/>
          <p:nvPr/>
        </p:nvSpPr>
        <p:spPr>
          <a:xfrm>
            <a:off x="7442421" y="2247663"/>
            <a:ext cx="3753960" cy="2186393"/>
          </a:xfrm>
          <a:prstGeom prst="rect">
            <a:avLst/>
          </a:prstGeom>
          <a:noFill/>
        </p:spPr>
        <p:txBody>
          <a:bodyPr vert="horz" lIns="109728" tIns="109728" rIns="109728" bIns="91440" rtlCol="0" anchor="b">
            <a:normAutofit/>
          </a:bodyPr>
          <a:lstStyle/>
          <a:p>
            <a:pPr algn="ctr">
              <a:lnSpc>
                <a:spcPct val="110000"/>
              </a:lnSpc>
              <a:spcBef>
                <a:spcPct val="0"/>
              </a:spcBef>
              <a:spcAft>
                <a:spcPts val="600"/>
              </a:spcAft>
            </a:pPr>
            <a:r>
              <a:rPr lang="en-US" sz="3200" b="1" spc="150">
                <a:solidFill>
                  <a:srgbClr val="FF0000"/>
                </a:solidFill>
                <a:effectLst/>
                <a:latin typeface="Palatino Linotype" panose="02040502050505030304" pitchFamily="18" charset="0"/>
                <a:ea typeface="+mj-ea"/>
                <a:cs typeface="+mj-cs"/>
              </a:rPr>
              <a:t>Treo các tam giác lên đũa tre.</a:t>
            </a:r>
            <a:endParaRPr lang="en-US" sz="3200" b="1" spc="150">
              <a:solidFill>
                <a:srgbClr val="FF0000"/>
              </a:solidFill>
              <a:latin typeface="Palatino Linotype" panose="02040502050505030304" pitchFamily="18" charset="0"/>
              <a:ea typeface="+mj-ea"/>
              <a:cs typeface="+mj-cs"/>
            </a:endParaRPr>
          </a:p>
        </p:txBody>
      </p:sp>
      <p:pic>
        <p:nvPicPr>
          <p:cNvPr id="3074" name="Hình ảnh 1">
            <a:extLst>
              <a:ext uri="{FF2B5EF4-FFF2-40B4-BE49-F238E27FC236}">
                <a16:creationId xmlns:a16="http://schemas.microsoft.com/office/drawing/2014/main" id="{E172C163-8074-ABF7-0718-CA88694146B8}"/>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001290" y="687509"/>
            <a:ext cx="1762263" cy="27465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Hình ảnh 1" descr="Ảnh có chứa văn bản, vật thể ngoài trời&#10;&#10;Mô tả được tạo tự động">
            <a:extLst>
              <a:ext uri="{FF2B5EF4-FFF2-40B4-BE49-F238E27FC236}">
                <a16:creationId xmlns:a16="http://schemas.microsoft.com/office/drawing/2014/main" id="{5BB84D94-1FEC-8165-4335-7BB8FCC85D63}"/>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072972" y="687509"/>
            <a:ext cx="1983129" cy="274090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Hình ảnh 1">
            <a:extLst>
              <a:ext uri="{FF2B5EF4-FFF2-40B4-BE49-F238E27FC236}">
                <a16:creationId xmlns:a16="http://schemas.microsoft.com/office/drawing/2014/main" id="{51380496-8A4F-FB11-F5AC-BEAC083EFCC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614098" y="3703803"/>
            <a:ext cx="4028594" cy="23447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86375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invX="1"/>
        <p:sndAc>
          <p:stSnd>
            <p:snd r:embed="rId2" name="camera.wav"/>
          </p:stSnd>
        </p:sndAc>
      </p:transition>
    </mc:Choice>
    <mc:Fallback xmlns="">
      <p:transition spd="slow">
        <p:fade/>
        <p:sndAc>
          <p:stSnd>
            <p:snd r:embed="rId6"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gtEl>
                                        <p:attrNameLst>
                                          <p:attrName>style.visibility</p:attrName>
                                        </p:attrNameLst>
                                      </p:cBhvr>
                                      <p:to>
                                        <p:strVal val="visible"/>
                                      </p:to>
                                    </p:set>
                                    <p:anim calcmode="lin" valueType="num">
                                      <p:cBhvr additive="base">
                                        <p:cTn id="13" dur="500" fill="hold"/>
                                        <p:tgtEl>
                                          <p:spTgt spid="3075"/>
                                        </p:tgtEl>
                                        <p:attrNameLst>
                                          <p:attrName>ppt_x</p:attrName>
                                        </p:attrNameLst>
                                      </p:cBhvr>
                                      <p:tavLst>
                                        <p:tav tm="0">
                                          <p:val>
                                            <p:strVal val="#ppt_x"/>
                                          </p:val>
                                        </p:tav>
                                        <p:tav tm="100000">
                                          <p:val>
                                            <p:strVal val="#ppt_x"/>
                                          </p:val>
                                        </p:tav>
                                      </p:tavLst>
                                    </p:anim>
                                    <p:anim calcmode="lin" valueType="num">
                                      <p:cBhvr additive="base">
                                        <p:cTn id="14" dur="500" fill="hold"/>
                                        <p:tgtEl>
                                          <p:spTgt spid="307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076"/>
                                        </p:tgtEl>
                                        <p:attrNameLst>
                                          <p:attrName>style.visibility</p:attrName>
                                        </p:attrNameLst>
                                      </p:cBhvr>
                                      <p:to>
                                        <p:strVal val="visible"/>
                                      </p:to>
                                    </p:set>
                                    <p:animEffect transition="in" filter="fade">
                                      <p:cBhvr>
                                        <p:cTn id="19" dur="1000"/>
                                        <p:tgtEl>
                                          <p:spTgt spid="3076"/>
                                        </p:tgtEl>
                                      </p:cBhvr>
                                    </p:animEffect>
                                    <p:anim calcmode="lin" valueType="num">
                                      <p:cBhvr>
                                        <p:cTn id="20" dur="1000" fill="hold"/>
                                        <p:tgtEl>
                                          <p:spTgt spid="3076"/>
                                        </p:tgtEl>
                                        <p:attrNameLst>
                                          <p:attrName>ppt_x</p:attrName>
                                        </p:attrNameLst>
                                      </p:cBhvr>
                                      <p:tavLst>
                                        <p:tav tm="0">
                                          <p:val>
                                            <p:strVal val="#ppt_x"/>
                                          </p:val>
                                        </p:tav>
                                        <p:tav tm="100000">
                                          <p:val>
                                            <p:strVal val="#ppt_x"/>
                                          </p:val>
                                        </p:tav>
                                      </p:tavLst>
                                    </p:anim>
                                    <p:anim calcmode="lin" valueType="num">
                                      <p:cBhvr>
                                        <p:cTn id="21" dur="1000" fill="hold"/>
                                        <p:tgtEl>
                                          <p:spTgt spid="307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down)">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Giọt nước">
  <a:themeElements>
    <a:clrScheme name="Giọt nước">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iọt nước">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iọt nước">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Wisp</Template>
  <TotalTime>572</TotalTime>
  <Words>842</Words>
  <PresentationFormat>Widescreen</PresentationFormat>
  <Paragraphs>80</Paragraphs>
  <Slides>13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Corbel</vt:lpstr>
      <vt:lpstr>Palatino Linotype</vt:lpstr>
      <vt:lpstr>Times New Roman</vt:lpstr>
      <vt:lpstr>Tw Cen MT</vt:lpstr>
      <vt:lpstr>Giọt nước</vt:lpstr>
      <vt:lpstr>Equation</vt:lpstr>
      <vt:lpstr>BÀI 10: HOẠT ĐỘNG THỰC HÀNH VÀ TRẢI NGHIỆM</vt:lpstr>
      <vt:lpstr> - Các tấm bìa thủ công nhiều màu sắc. - Kéo, bút chì, thước, kim chỉ, đũa tre. - Sách giáo khoa Toán 7 tập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2022-07-26T03:46:44Z</dcterms:created>
  <dcterms:modified xsi:type="dcterms:W3CDTF">2022-07-28T08:52:32Z</dcterms:modified>
</cp:coreProperties>
</file>