
<file path=[Content_Types].xml><?xml version="1.0" encoding="utf-8"?>
<Types xmlns="http://schemas.openxmlformats.org/package/2006/content-types">
  <Default Extension="GIF" ContentType="image/gif"/>
  <Default Extension="jpeg" ContentType="image/jpeg"/>
  <Default Extension="mp3" ContentType="audio/m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271" r:id="rId2"/>
    <p:sldId id="636" r:id="rId3"/>
    <p:sldId id="389" r:id="rId4"/>
    <p:sldId id="531" r:id="rId5"/>
    <p:sldId id="436" r:id="rId6"/>
    <p:sldId id="722" r:id="rId7"/>
    <p:sldId id="599" r:id="rId8"/>
    <p:sldId id="766" r:id="rId9"/>
    <p:sldId id="767" r:id="rId10"/>
    <p:sldId id="739" r:id="rId11"/>
    <p:sldId id="707" r:id="rId12"/>
    <p:sldId id="768" r:id="rId13"/>
    <p:sldId id="769" r:id="rId14"/>
    <p:sldId id="605" r:id="rId15"/>
    <p:sldId id="781" r:id="rId16"/>
    <p:sldId id="727" r:id="rId17"/>
    <p:sldId id="782" r:id="rId18"/>
    <p:sldId id="783" r:id="rId19"/>
    <p:sldId id="314" r:id="rId20"/>
    <p:sldId id="330" r:id="rId21"/>
    <p:sldId id="35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0" userDrawn="1">
          <p15:clr>
            <a:srgbClr val="A4A3A4"/>
          </p15:clr>
        </p15:guide>
        <p15:guide id="2" pos="383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EEECD"/>
    <a:srgbClr val="FFD9C0"/>
    <a:srgbClr val="FAF0D7"/>
    <a:srgbClr val="8CC0DE"/>
    <a:srgbClr val="76B39D"/>
    <a:srgbClr val="F9F8EB"/>
    <a:srgbClr val="8C86BE"/>
    <a:srgbClr val="DEB0BD"/>
    <a:srgbClr val="CBD690"/>
    <a:srgbClr val="8B86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55" autoAdjust="0"/>
    <p:restoredTop sz="94660"/>
  </p:normalViewPr>
  <p:slideViewPr>
    <p:cSldViewPr snapToGrid="0" showGuides="1">
      <p:cViewPr varScale="1">
        <p:scale>
          <a:sx n="108" d="100"/>
          <a:sy n="108" d="100"/>
        </p:scale>
        <p:origin x="900" y="78"/>
      </p:cViewPr>
      <p:guideLst>
        <p:guide orient="horz" pos="2180"/>
        <p:guide pos="3839"/>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96C064A-D61B-4B21-B757-51A9B82445B8}" type="datetimeFigureOut">
              <a:rPr lang="en-US" smtClean="0"/>
              <a:t>5/7/2024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0305E07-67EA-4042-A3F6-853A8AD8D209}" type="slidenum">
              <a:rPr lang="en-US" smtClean="0"/>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5/7/2024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B62FB90-C021-40C3-ACC1-60A35BBA1602}" type="slidenum">
              <a:rPr lang="en-US" smtClean="0"/>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16</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19</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20</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5</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7</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5/7/2024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5/7/2024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5/7/2024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5/7/2024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5/7/2024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5/7/2024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0.png"/><Relationship Id="rId4" Type="http://schemas.openxmlformats.org/officeDocument/2006/relationships/notesSlide" Target="../notesSlides/notesSlide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0.png"/><Relationship Id="rId4" Type="http://schemas.openxmlformats.org/officeDocument/2006/relationships/notesSlide" Target="../notesSlides/notesSlide9.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63563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noAutofit/>
          </a:bodyPr>
          <a:lstStyle/>
          <a:p>
            <a:r>
              <a:rPr lang="en-US" sz="3200" b="1" dirty="0">
                <a:effectLst>
                  <a:glow rad="88900">
                    <a:schemeClr val="bg1"/>
                  </a:glow>
                </a:effectLst>
                <a:cs typeface="Arial" panose="020B0604020202020204" pitchFamily="34" charset="0"/>
              </a:rPr>
              <a:t>Listen to the passage and tick (√) the things you hear.</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grpSp>
        <p:nvGrpSpPr>
          <p:cNvPr id="15" name="Group 14"/>
          <p:cNvGrpSpPr/>
          <p:nvPr/>
        </p:nvGrpSpPr>
        <p:grpSpPr>
          <a:xfrm>
            <a:off x="2707005" y="1851025"/>
            <a:ext cx="6255385" cy="4522470"/>
            <a:chOff x="910" y="2734"/>
            <a:chExt cx="9851" cy="7122"/>
          </a:xfrm>
        </p:grpSpPr>
        <p:sp>
          <p:nvSpPr>
            <p:cNvPr id="5" name="Text Box 4"/>
            <p:cNvSpPr txBox="1"/>
            <p:nvPr/>
          </p:nvSpPr>
          <p:spPr>
            <a:xfrm>
              <a:off x="910" y="2734"/>
              <a:ext cx="8019" cy="7123"/>
            </a:xfrm>
            <a:prstGeom prst="rect">
              <a:avLst/>
            </a:prstGeom>
            <a:noFill/>
          </p:spPr>
          <p:txBody>
            <a:bodyPr wrap="square" rtlCol="0" anchor="t">
              <a:spAutoFit/>
            </a:bodyPr>
            <a:lstStyle/>
            <a:p>
              <a:pPr>
                <a:lnSpc>
                  <a:spcPct val="150000"/>
                </a:lnSpc>
              </a:pPr>
              <a:r>
                <a:rPr lang="en-US" sz="3200" b="1"/>
                <a:t>- </a:t>
              </a:r>
              <a:r>
                <a:rPr lang="en-US" sz="3200"/>
                <a:t>Green lung of the world</a:t>
              </a:r>
            </a:p>
            <a:p>
              <a:pPr>
                <a:lnSpc>
                  <a:spcPct val="150000"/>
                </a:lnSpc>
              </a:pPr>
              <a:r>
                <a:rPr lang="en-US" sz="3200" b="1"/>
                <a:t>- </a:t>
              </a:r>
              <a:r>
                <a:rPr lang="en-US" sz="3200"/>
                <a:t>Causing climate change</a:t>
              </a:r>
            </a:p>
            <a:p>
              <a:pPr>
                <a:lnSpc>
                  <a:spcPct val="150000"/>
                </a:lnSpc>
              </a:pPr>
              <a:r>
                <a:rPr lang="en-US" sz="3200" b="1"/>
                <a:t>- </a:t>
              </a:r>
              <a:r>
                <a:rPr lang="en-US" sz="3200"/>
                <a:t>Threats to biodiversity</a:t>
              </a:r>
            </a:p>
            <a:p>
              <a:pPr>
                <a:lnSpc>
                  <a:spcPct val="150000"/>
                </a:lnSpc>
              </a:pPr>
              <a:r>
                <a:rPr lang="en-US" sz="3200" b="1"/>
                <a:t>- </a:t>
              </a:r>
              <a:r>
                <a:rPr lang="en-US" sz="3200"/>
                <a:t>Planting trees</a:t>
              </a:r>
            </a:p>
            <a:p>
              <a:pPr>
                <a:lnSpc>
                  <a:spcPct val="150000"/>
                </a:lnSpc>
              </a:pPr>
              <a:r>
                <a:rPr lang="en-US" sz="3200" b="1"/>
                <a:t>- </a:t>
              </a:r>
              <a:r>
                <a:rPr lang="en-US" sz="3200"/>
                <a:t>Exploring ecosystems</a:t>
              </a:r>
            </a:p>
            <a:p>
              <a:pPr>
                <a:lnSpc>
                  <a:spcPct val="150000"/>
                </a:lnSpc>
              </a:pPr>
              <a:r>
                <a:rPr lang="en-US" sz="3200"/>
                <a:t>- Protecting wildlife</a:t>
              </a:r>
            </a:p>
          </p:txBody>
        </p:sp>
        <p:sp>
          <p:nvSpPr>
            <p:cNvPr id="3" name="Rectangles 2"/>
            <p:cNvSpPr/>
            <p:nvPr/>
          </p:nvSpPr>
          <p:spPr>
            <a:xfrm>
              <a:off x="9933" y="298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7" name="Rectangles 6"/>
            <p:cNvSpPr/>
            <p:nvPr/>
          </p:nvSpPr>
          <p:spPr>
            <a:xfrm>
              <a:off x="9933" y="424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9" name="Rectangles 8"/>
            <p:cNvSpPr/>
            <p:nvPr/>
          </p:nvSpPr>
          <p:spPr>
            <a:xfrm>
              <a:off x="9933" y="550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0" name="Rectangles 9"/>
            <p:cNvSpPr/>
            <p:nvPr/>
          </p:nvSpPr>
          <p:spPr>
            <a:xfrm>
              <a:off x="9933" y="661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1" name="Rectangles 10"/>
            <p:cNvSpPr/>
            <p:nvPr/>
          </p:nvSpPr>
          <p:spPr>
            <a:xfrm>
              <a:off x="9933" y="7743"/>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14" name="Rectangles 13"/>
            <p:cNvSpPr/>
            <p:nvPr/>
          </p:nvSpPr>
          <p:spPr>
            <a:xfrm>
              <a:off x="9933" y="8928"/>
              <a:ext cx="829" cy="829"/>
            </a:xfrm>
            <a:prstGeom prst="rect">
              <a:avLst/>
            </a:prstGeom>
            <a:noFill/>
            <a:ln w="28575">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grpSp>
      <p:pic>
        <p:nvPicPr>
          <p:cNvPr id="21" name="045">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338455" y="2176145"/>
            <a:ext cx="1162685" cy="1162685"/>
          </a:xfrm>
          <a:prstGeom prst="rect">
            <a:avLst/>
          </a:prstGeom>
        </p:spPr>
      </p:pic>
      <p:sp>
        <p:nvSpPr>
          <p:cNvPr id="22" name="Text Box 21"/>
          <p:cNvSpPr txBox="1"/>
          <p:nvPr/>
        </p:nvSpPr>
        <p:spPr>
          <a:xfrm>
            <a:off x="8436610" y="184467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3" name="Text Box 22"/>
          <p:cNvSpPr txBox="1"/>
          <p:nvPr/>
        </p:nvSpPr>
        <p:spPr>
          <a:xfrm>
            <a:off x="8436610" y="348424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4" name="Text Box 23"/>
          <p:cNvSpPr txBox="1"/>
          <p:nvPr/>
        </p:nvSpPr>
        <p:spPr>
          <a:xfrm>
            <a:off x="8436610" y="4193540"/>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
        <p:nvSpPr>
          <p:cNvPr id="25" name="Text Box 24"/>
          <p:cNvSpPr txBox="1"/>
          <p:nvPr/>
        </p:nvSpPr>
        <p:spPr>
          <a:xfrm>
            <a:off x="8436610" y="5655945"/>
            <a:ext cx="565785" cy="783590"/>
          </a:xfrm>
          <a:prstGeom prst="rect">
            <a:avLst/>
          </a:prstGeom>
          <a:noFill/>
        </p:spPr>
        <p:txBody>
          <a:bodyPr wrap="square" rtlCol="0" anchor="t">
            <a:spAutoFit/>
          </a:bodyPr>
          <a:lstStyle/>
          <a:p>
            <a:r>
              <a:rPr lang="en-US" sz="4500" dirty="0">
                <a:solidFill>
                  <a:srgbClr val="FF0000"/>
                </a:solidFill>
                <a:effectLst>
                  <a:glow rad="88900">
                    <a:schemeClr val="bg1"/>
                  </a:glow>
                </a:effectLst>
                <a:cs typeface="Arial" panose="020B0604020202020204" pitchFamily="34" charset="0"/>
                <a:sym typeface="+mn-ea"/>
              </a:rPr>
              <a: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additive="base">
                                        <p:cTn id="6" dur="110765" fill="hold"/>
                                        <p:tgtEl>
                                          <p:spTgt spid="2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1">
                  <p:stCondLst>
                    <p:cond delay="indefinite"/>
                  </p:stCondLst>
                  <p:endCondLst>
                    <p:cond evt="onStopAudio" delay="0">
                      <p:tgtEl>
                        <p:sldTgt/>
                      </p:tgtEl>
                    </p:cond>
                  </p:endCondLst>
                </p:cTn>
                <p:tgtEl>
                  <p:spTgt spid="21"/>
                </p:tgtEl>
              </p:cMediaNode>
            </p:audio>
          </p:childTnLst>
        </p:cTn>
      </p:par>
    </p:tnLst>
    <p:bldLst>
      <p:bldP spid="22" grpId="0"/>
      <p:bldP spid="22" grpId="1"/>
      <p:bldP spid="23" grpId="0"/>
      <p:bldP spid="23" grpId="1"/>
      <p:bldP spid="24" grpId="0"/>
      <p:bldP spid="24" grpId="1"/>
      <p:bldP spid="25" grpId="0"/>
      <p:bldP spid="25"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4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728075" y="912495"/>
            <a:ext cx="720090" cy="720090"/>
          </a:xfrm>
          <a:prstGeom prst="rect">
            <a:avLst/>
          </a:prstGeom>
        </p:spPr>
      </p:pic>
      <p:sp>
        <p:nvSpPr>
          <p:cNvPr id="4" name="Text Box 3"/>
          <p:cNvSpPr txBox="1"/>
          <p:nvPr/>
        </p:nvSpPr>
        <p:spPr>
          <a:xfrm>
            <a:off x="1099185" y="274828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rivers and forests                     </a:t>
            </a:r>
          </a:p>
          <a:p>
            <a:r>
              <a:rPr lang="en-US" sz="3200">
                <a:solidFill>
                  <a:schemeClr val="tx1"/>
                </a:solidFill>
              </a:rPr>
              <a:t>C. climate change</a:t>
            </a:r>
            <a:r>
              <a:rPr lang="en-US" sz="3200"/>
              <a:t>                  </a:t>
            </a:r>
          </a:p>
        </p:txBody>
      </p:sp>
      <p:sp>
        <p:nvSpPr>
          <p:cNvPr id="5" name="Text Box 4"/>
          <p:cNvSpPr txBox="1"/>
          <p:nvPr/>
        </p:nvSpPr>
        <p:spPr>
          <a:xfrm>
            <a:off x="6988810" y="2748280"/>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flora and fauna                   </a:t>
            </a:r>
          </a:p>
        </p:txBody>
      </p:sp>
      <p:sp>
        <p:nvSpPr>
          <p:cNvPr id="6" name="Text Box 5"/>
          <p:cNvSpPr txBox="1"/>
          <p:nvPr/>
        </p:nvSpPr>
        <p:spPr>
          <a:xfrm>
            <a:off x="445770" y="2026285"/>
            <a:ext cx="11259185" cy="583565"/>
          </a:xfrm>
          <a:prstGeom prst="rect">
            <a:avLst/>
          </a:prstGeom>
          <a:solidFill>
            <a:srgbClr val="8CC0DE"/>
          </a:solidFill>
        </p:spPr>
        <p:txBody>
          <a:bodyPr wrap="square" rtlCol="0" anchor="t">
            <a:spAutoFit/>
          </a:bodyPr>
          <a:lstStyle/>
          <a:p>
            <a:pPr algn="just"/>
            <a:r>
              <a:rPr lang="en-US" sz="3200" b="1"/>
              <a:t>1. </a:t>
            </a:r>
            <a:r>
              <a:rPr lang="en-US" sz="3200"/>
              <a:t>The Amazon Rainforest is rich in ______.</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2. </a:t>
            </a:r>
            <a:r>
              <a:rPr lang="en-US" sz="3200"/>
              <a:t>The threats to biodiversity are deforestation, fires, and extinction of rare animal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flora                    </a:t>
            </a:r>
          </a:p>
          <a:p>
            <a:r>
              <a:rPr lang="en-US" sz="3200">
                <a:solidFill>
                  <a:schemeClr val="tx1"/>
                </a:solidFill>
              </a:rPr>
              <a:t>C. species         </a:t>
            </a:r>
            <a:r>
              <a:rPr lang="en-US" sz="3200"/>
              <a:t>         </a:t>
            </a:r>
          </a:p>
        </p:txBody>
      </p:sp>
      <p:sp>
        <p:nvSpPr>
          <p:cNvPr id="14" name="Text Box 13"/>
          <p:cNvSpPr txBox="1"/>
          <p:nvPr/>
        </p:nvSpPr>
        <p:spPr>
          <a:xfrm>
            <a:off x="6988810" y="5240655"/>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fauna                   </a:t>
            </a:r>
          </a:p>
        </p:txBody>
      </p:sp>
      <p:sp>
        <p:nvSpPr>
          <p:cNvPr id="22" name="Oval 21"/>
          <p:cNvSpPr/>
          <p:nvPr/>
        </p:nvSpPr>
        <p:spPr>
          <a:xfrm>
            <a:off x="6988810" y="273431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168400" y="571119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82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additive="base">
                                        <p:cTn id="52" dur="103624"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1">
                  <p:stCondLst>
                    <p:cond delay="indefinite"/>
                  </p:stCondLst>
                  <p:endCondLst>
                    <p:cond evt="onStopAudio" delay="0">
                      <p:tgtEl>
                        <p:sldTgt/>
                      </p:tgtEl>
                    </p:cond>
                  </p:endCondLst>
                </p:cTn>
                <p:tgtEl>
                  <p:spTgt spid="3"/>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0" y="6985"/>
            <a:ext cx="12330430" cy="85471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99185" y="1049020"/>
            <a:ext cx="10888345" cy="583565"/>
          </a:xfrm>
          <a:prstGeom prst="rect">
            <a:avLst/>
          </a:prstGeom>
          <a:noFill/>
          <a:effectLst/>
        </p:spPr>
        <p:txBody>
          <a:bodyPr wrap="square" rtlCol="0">
            <a:spAutoFit/>
          </a:bodyPr>
          <a:lstStyle/>
          <a:p>
            <a:r>
              <a:rPr lang="en-US" sz="3200" b="1" dirty="0">
                <a:effectLst>
                  <a:glow rad="88900">
                    <a:schemeClr val="bg1"/>
                  </a:glow>
                </a:effectLst>
                <a:cs typeface="Arial" panose="020B0604020202020204" pitchFamily="34" charset="0"/>
                <a:sym typeface="+mn-ea"/>
              </a:rPr>
              <a:t>Listen again and choose the correct answers.</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8" name="TextBox 7"/>
          <p:cNvSpPr txBox="1"/>
          <p:nvPr/>
        </p:nvSpPr>
        <p:spPr>
          <a:xfrm>
            <a:off x="-594360" y="45085"/>
            <a:ext cx="5245100" cy="829945"/>
          </a:xfrm>
          <a:prstGeom prst="rect">
            <a:avLst/>
          </a:prstGeom>
          <a:noFill/>
          <a:effectLst/>
        </p:spPr>
        <p:txBody>
          <a:bodyPr wrap="square" rtlCol="0">
            <a:spAutoFit/>
          </a:bodyPr>
          <a:lstStyle/>
          <a:p>
            <a:pPr algn="ctr"/>
            <a:r>
              <a:rPr lang="en-US" sz="4800" b="1" dirty="0">
                <a:sym typeface="+mn-ea"/>
              </a:rPr>
              <a:t>LISTENING</a:t>
            </a:r>
            <a:endParaRPr lang="en-US" sz="4800" b="1" dirty="0">
              <a:effectLst>
                <a:glow rad="88900">
                  <a:schemeClr val="bg1"/>
                </a:glow>
              </a:effectLst>
              <a:latin typeface="Arial" panose="020B0604020202020204" pitchFamily="34" charset="0"/>
              <a:cs typeface="Arial" panose="020B0604020202020204" pitchFamily="34" charset="0"/>
              <a:sym typeface="+mn-ea"/>
            </a:endParaRPr>
          </a:p>
        </p:txBody>
      </p:sp>
      <p:pic>
        <p:nvPicPr>
          <p:cNvPr id="3" name="046">
            <a:hlinkClick r:id="" action="ppaction://media"/>
          </p:cNvPr>
          <p:cNvPicPr/>
          <p:nvPr>
            <a:audioFile r:link="rId2"/>
            <p:extLst>
              <p:ext uri="{DAA4B4D4-6D71-4841-9C94-3DE7FCFB9230}">
                <p14:media xmlns:p14="http://schemas.microsoft.com/office/powerpoint/2010/main" r:embed="rId1"/>
              </p:ext>
            </p:extLst>
          </p:nvPr>
        </p:nvPicPr>
        <p:blipFill>
          <a:blip r:embed="rId5"/>
          <a:stretch>
            <a:fillRect/>
          </a:stretch>
        </p:blipFill>
        <p:spPr>
          <a:xfrm>
            <a:off x="8728075" y="912495"/>
            <a:ext cx="720090" cy="720090"/>
          </a:xfrm>
          <a:prstGeom prst="rect">
            <a:avLst/>
          </a:prstGeom>
        </p:spPr>
      </p:pic>
      <p:sp>
        <p:nvSpPr>
          <p:cNvPr id="4" name="Text Box 3"/>
          <p:cNvSpPr txBox="1"/>
          <p:nvPr/>
        </p:nvSpPr>
        <p:spPr>
          <a:xfrm>
            <a:off x="1099185" y="2843530"/>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Punishing loggers.                    </a:t>
            </a:r>
          </a:p>
          <a:p>
            <a:r>
              <a:rPr lang="en-US" sz="3200">
                <a:solidFill>
                  <a:schemeClr val="tx1"/>
                </a:solidFill>
              </a:rPr>
              <a:t>C. Putting out fires.</a:t>
            </a:r>
            <a:r>
              <a:rPr lang="en-US" sz="3200"/>
              <a:t>                  </a:t>
            </a:r>
          </a:p>
        </p:txBody>
      </p:sp>
      <p:sp>
        <p:nvSpPr>
          <p:cNvPr id="5" name="Text Box 4"/>
          <p:cNvSpPr txBox="1"/>
          <p:nvPr/>
        </p:nvSpPr>
        <p:spPr>
          <a:xfrm>
            <a:off x="6988810" y="2843530"/>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Establishing parks.                   </a:t>
            </a:r>
          </a:p>
        </p:txBody>
      </p:sp>
      <p:sp>
        <p:nvSpPr>
          <p:cNvPr id="6" name="Text Box 5"/>
          <p:cNvSpPr txBox="1"/>
          <p:nvPr/>
        </p:nvSpPr>
        <p:spPr>
          <a:xfrm>
            <a:off x="445770" y="1692910"/>
            <a:ext cx="11259185" cy="1076325"/>
          </a:xfrm>
          <a:prstGeom prst="rect">
            <a:avLst/>
          </a:prstGeom>
          <a:solidFill>
            <a:srgbClr val="8CC0DE"/>
          </a:solidFill>
        </p:spPr>
        <p:txBody>
          <a:bodyPr wrap="square" rtlCol="0" anchor="t">
            <a:spAutoFit/>
          </a:bodyPr>
          <a:lstStyle/>
          <a:p>
            <a:pPr algn="just"/>
            <a:r>
              <a:rPr lang="en-US" sz="3200" b="1"/>
              <a:t>3. </a:t>
            </a:r>
            <a:r>
              <a:rPr lang="en-US" sz="3200"/>
              <a:t>Which activity can governments and communities do to restore damaged ecosystems?</a:t>
            </a:r>
          </a:p>
        </p:txBody>
      </p:sp>
      <p:sp>
        <p:nvSpPr>
          <p:cNvPr id="11" name="Text Box 10"/>
          <p:cNvSpPr txBox="1"/>
          <p:nvPr/>
        </p:nvSpPr>
        <p:spPr>
          <a:xfrm>
            <a:off x="445770" y="4046855"/>
            <a:ext cx="11259185" cy="1076325"/>
          </a:xfrm>
          <a:prstGeom prst="rect">
            <a:avLst/>
          </a:prstGeom>
          <a:solidFill>
            <a:srgbClr val="8CC0DE"/>
          </a:solidFill>
        </p:spPr>
        <p:txBody>
          <a:bodyPr wrap="square" rtlCol="0" anchor="t">
            <a:spAutoFit/>
          </a:bodyPr>
          <a:lstStyle/>
          <a:p>
            <a:pPr algn="just"/>
            <a:r>
              <a:rPr lang="en-US" sz="3200" b="1"/>
              <a:t>4. </a:t>
            </a:r>
            <a:r>
              <a:rPr lang="en-US" sz="3200"/>
              <a:t>Governments are encouraging people to live in a way that doesn’t hurt the ______.</a:t>
            </a:r>
          </a:p>
        </p:txBody>
      </p:sp>
      <p:sp>
        <p:nvSpPr>
          <p:cNvPr id="13" name="Text Box 12"/>
          <p:cNvSpPr txBox="1"/>
          <p:nvPr/>
        </p:nvSpPr>
        <p:spPr>
          <a:xfrm>
            <a:off x="1099185" y="5240655"/>
            <a:ext cx="3918585" cy="1076325"/>
          </a:xfrm>
          <a:prstGeom prst="rect">
            <a:avLst/>
          </a:prstGeom>
          <a:solidFill>
            <a:srgbClr val="FAF0D7"/>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A. environment               </a:t>
            </a:r>
          </a:p>
          <a:p>
            <a:r>
              <a:rPr lang="en-US" sz="3200">
                <a:solidFill>
                  <a:schemeClr val="tx1"/>
                </a:solidFill>
              </a:rPr>
              <a:t>C. marine life</a:t>
            </a:r>
          </a:p>
        </p:txBody>
      </p:sp>
      <p:sp>
        <p:nvSpPr>
          <p:cNvPr id="14" name="Text Box 13"/>
          <p:cNvSpPr txBox="1"/>
          <p:nvPr/>
        </p:nvSpPr>
        <p:spPr>
          <a:xfrm>
            <a:off x="6988810" y="5240655"/>
            <a:ext cx="3928110" cy="583565"/>
          </a:xfrm>
          <a:prstGeom prst="rect">
            <a:avLst/>
          </a:prstGeom>
          <a:solidFill>
            <a:srgbClr val="FFD9C0"/>
          </a:solidFill>
        </p:spPr>
        <p:style>
          <a:lnRef idx="2">
            <a:schemeClr val="lt1"/>
          </a:lnRef>
          <a:fillRef idx="1">
            <a:schemeClr val="accent1"/>
          </a:fillRef>
          <a:effectRef idx="1">
            <a:schemeClr val="accent1"/>
          </a:effectRef>
          <a:fontRef idx="minor">
            <a:schemeClr val="lt1"/>
          </a:fontRef>
        </p:style>
        <p:txBody>
          <a:bodyPr wrap="square" rtlCol="0" anchor="t">
            <a:spAutoFit/>
          </a:bodyPr>
          <a:lstStyle/>
          <a:p>
            <a:r>
              <a:rPr lang="en-US" sz="3200">
                <a:solidFill>
                  <a:schemeClr val="tx1"/>
                </a:solidFill>
              </a:rPr>
              <a:t>B. animals                   </a:t>
            </a:r>
          </a:p>
        </p:txBody>
      </p:sp>
      <p:sp>
        <p:nvSpPr>
          <p:cNvPr id="22" name="Oval 21"/>
          <p:cNvSpPr/>
          <p:nvPr/>
        </p:nvSpPr>
        <p:spPr>
          <a:xfrm>
            <a:off x="6988810" y="2926715"/>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
        <p:nvSpPr>
          <p:cNvPr id="29" name="Oval 28"/>
          <p:cNvSpPr/>
          <p:nvPr/>
        </p:nvSpPr>
        <p:spPr>
          <a:xfrm>
            <a:off x="1099185" y="5323840"/>
            <a:ext cx="481330" cy="500380"/>
          </a:xfrm>
          <a:prstGeom prst="ellipse">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6"/>
                                        </p:tgtEl>
                                        <p:attrNameLst>
                                          <p:attrName>ppt_y</p:attrName>
                                        </p:attrNameLst>
                                      </p:cBhvr>
                                      <p:tavLst>
                                        <p:tav tm="0">
                                          <p:val>
                                            <p:strVal val="#ppt_y"/>
                                          </p:val>
                                        </p:tav>
                                        <p:tav tm="100000">
                                          <p:val>
                                            <p:strVal val="#ppt_y"/>
                                          </p:val>
                                        </p:tav>
                                      </p:tavLst>
                                    </p:anim>
                                    <p:anim calcmode="lin" valueType="num">
                                      <p:cBhvr>
                                        <p:cTn id="9"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6"/>
                                        </p:tgtEl>
                                      </p:cBhvr>
                                    </p:animEffect>
                                  </p:childTnLst>
                                </p:cTn>
                              </p:par>
                            </p:childTnLst>
                          </p:cTn>
                        </p:par>
                        <p:par>
                          <p:cTn id="12" fill="hold">
                            <p:stCondLst>
                              <p:cond delay="0"/>
                            </p:stCondLst>
                            <p:childTnLst>
                              <p:par>
                                <p:cTn id="13" presetID="41" presetClass="entr" presetSubtype="0" fill="hold" grpId="0" nodeType="afterEffect">
                                  <p:stCondLst>
                                    <p:cond delay="0"/>
                                  </p:stCondLst>
                                  <p:iterate type="lt">
                                    <p:tmPct val="5000"/>
                                  </p:iterate>
                                  <p:childTnLst>
                                    <p:set>
                                      <p:cBhvr>
                                        <p:cTn id="14" dur="1" fill="hold">
                                          <p:stCondLst>
                                            <p:cond delay="0"/>
                                          </p:stCondLst>
                                        </p:cTn>
                                        <p:tgtEl>
                                          <p:spTgt spid="4"/>
                                        </p:tgtEl>
                                        <p:attrNameLst>
                                          <p:attrName>style.visibility</p:attrName>
                                        </p:attrNameLst>
                                      </p:cBhvr>
                                      <p:to>
                                        <p:strVal val="visible"/>
                                      </p:to>
                                    </p:set>
                                    <p:anim calcmode="lin" valueType="num">
                                      <p:cBhvr>
                                        <p:cTn id="15"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6" dur="500" fill="hold"/>
                                        <p:tgtEl>
                                          <p:spTgt spid="4"/>
                                        </p:tgtEl>
                                        <p:attrNameLst>
                                          <p:attrName>ppt_y</p:attrName>
                                        </p:attrNameLst>
                                      </p:cBhvr>
                                      <p:tavLst>
                                        <p:tav tm="0">
                                          <p:val>
                                            <p:strVal val="#ppt_y"/>
                                          </p:val>
                                        </p:tav>
                                        <p:tav tm="100000">
                                          <p:val>
                                            <p:strVal val="#ppt_y"/>
                                          </p:val>
                                        </p:tav>
                                      </p:tavLst>
                                    </p:anim>
                                    <p:anim calcmode="lin" valueType="num">
                                      <p:cBhvr>
                                        <p:cTn id="17"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8"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9" dur="500" tmFilter="0,0; .5, 1; 1, 1"/>
                                        <p:tgtEl>
                                          <p:spTgt spid="4"/>
                                        </p:tgtEl>
                                      </p:cBhvr>
                                    </p:animEffect>
                                  </p:childTnLst>
                                </p:cTn>
                              </p:par>
                              <p:par>
                                <p:cTn id="20" presetID="41" presetClass="entr" presetSubtype="0" fill="hold" grpId="0" nodeType="withEffect">
                                  <p:stCondLst>
                                    <p:cond delay="0"/>
                                  </p:stCondLst>
                                  <p:iterate type="lt">
                                    <p:tmPct val="5000"/>
                                  </p:iterate>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23" dur="500" fill="hold"/>
                                        <p:tgtEl>
                                          <p:spTgt spid="5"/>
                                        </p:tgtEl>
                                        <p:attrNameLst>
                                          <p:attrName>ppt_y</p:attrName>
                                        </p:attrNameLst>
                                      </p:cBhvr>
                                      <p:tavLst>
                                        <p:tav tm="0">
                                          <p:val>
                                            <p:strVal val="#ppt_y"/>
                                          </p:val>
                                        </p:tav>
                                        <p:tav tm="100000">
                                          <p:val>
                                            <p:strVal val="#ppt_y"/>
                                          </p:val>
                                        </p:tav>
                                      </p:tavLst>
                                    </p:anim>
                                    <p:anim calcmode="lin" valueType="num">
                                      <p:cBhvr>
                                        <p:cTn id="2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2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26" dur="500" tmFilter="0,0; .5, 1; 1, 1"/>
                                        <p:tgtEl>
                                          <p:spTgt spid="5"/>
                                        </p:tgtEl>
                                      </p:cBhvr>
                                    </p:animEffect>
                                  </p:childTnLst>
                                </p:cTn>
                              </p:par>
                              <p:par>
                                <p:cTn id="27" presetID="41" presetClass="entr" presetSubtype="0" fill="hold" grpId="0" nodeType="withEffect">
                                  <p:stCondLst>
                                    <p:cond delay="0"/>
                                  </p:stCondLst>
                                  <p:iterate type="lt">
                                    <p:tmPct val="5000"/>
                                  </p:iterate>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11"/>
                                        </p:tgtEl>
                                        <p:attrNameLst>
                                          <p:attrName>ppt_y</p:attrName>
                                        </p:attrNameLst>
                                      </p:cBhvr>
                                      <p:tavLst>
                                        <p:tav tm="0">
                                          <p:val>
                                            <p:strVal val="#ppt_y"/>
                                          </p:val>
                                        </p:tav>
                                        <p:tav tm="100000">
                                          <p:val>
                                            <p:strVal val="#ppt_y"/>
                                          </p:val>
                                        </p:tav>
                                      </p:tavLst>
                                    </p:anim>
                                    <p:anim calcmode="lin" valueType="num">
                                      <p:cBhvr>
                                        <p:cTn id="31"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11"/>
                                        </p:tgtEl>
                                      </p:cBhvr>
                                    </p:animEffect>
                                  </p:childTnLst>
                                </p:cTn>
                              </p:par>
                            </p:childTnLst>
                          </p:cTn>
                        </p:par>
                        <p:par>
                          <p:cTn id="34" fill="hold">
                            <p:stCondLst>
                              <p:cond delay="2575"/>
                            </p:stCondLst>
                            <p:childTnLst>
                              <p:par>
                                <p:cTn id="35" presetID="41" presetClass="entr" presetSubtype="0" fill="hold" grpId="0" nodeType="afterEffect">
                                  <p:stCondLst>
                                    <p:cond delay="0"/>
                                  </p:stCondLst>
                                  <p:iterate type="lt">
                                    <p:tmPct val="5000"/>
                                  </p:iterate>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8" dur="500" fill="hold"/>
                                        <p:tgtEl>
                                          <p:spTgt spid="13"/>
                                        </p:tgtEl>
                                        <p:attrNameLst>
                                          <p:attrName>ppt_y</p:attrName>
                                        </p:attrNameLst>
                                      </p:cBhvr>
                                      <p:tavLst>
                                        <p:tav tm="0">
                                          <p:val>
                                            <p:strVal val="#ppt_y"/>
                                          </p:val>
                                        </p:tav>
                                        <p:tav tm="100000">
                                          <p:val>
                                            <p:strVal val="#ppt_y"/>
                                          </p:val>
                                        </p:tav>
                                      </p:tavLst>
                                    </p:anim>
                                    <p:anim calcmode="lin" valueType="num">
                                      <p:cBhvr>
                                        <p:cTn id="39" dur="5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0" dur="5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1" dur="500" tmFilter="0,0; .5, 1; 1, 1"/>
                                        <p:tgtEl>
                                          <p:spTgt spid="13"/>
                                        </p:tgtEl>
                                      </p:cBhvr>
                                    </p:animEffect>
                                  </p:childTnLst>
                                </p:cTn>
                              </p:par>
                              <p:par>
                                <p:cTn id="42" presetID="41" presetClass="entr" presetSubtype="0" fill="hold" grpId="0" nodeType="withEffect">
                                  <p:stCondLst>
                                    <p:cond delay="0"/>
                                  </p:stCondLst>
                                  <p:iterate type="lt">
                                    <p:tmPct val="5000"/>
                                  </p:iterate>
                                  <p:childTnLst>
                                    <p:set>
                                      <p:cBhvr>
                                        <p:cTn id="43" dur="1" fill="hold">
                                          <p:stCondLst>
                                            <p:cond delay="0"/>
                                          </p:stCondLst>
                                        </p:cTn>
                                        <p:tgtEl>
                                          <p:spTgt spid="14"/>
                                        </p:tgtEl>
                                        <p:attrNameLst>
                                          <p:attrName>style.visibility</p:attrName>
                                        </p:attrNameLst>
                                      </p:cBhvr>
                                      <p:to>
                                        <p:strVal val="visible"/>
                                      </p:to>
                                    </p:set>
                                    <p:anim calcmode="lin" valueType="num">
                                      <p:cBhvr>
                                        <p:cTn id="44"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5" dur="500" fill="hold"/>
                                        <p:tgtEl>
                                          <p:spTgt spid="14"/>
                                        </p:tgtEl>
                                        <p:attrNameLst>
                                          <p:attrName>ppt_y</p:attrName>
                                        </p:attrNameLst>
                                      </p:cBhvr>
                                      <p:tavLst>
                                        <p:tav tm="0">
                                          <p:val>
                                            <p:strVal val="#ppt_y"/>
                                          </p:val>
                                        </p:tav>
                                        <p:tav tm="100000">
                                          <p:val>
                                            <p:strVal val="#ppt_y"/>
                                          </p:val>
                                        </p:tav>
                                      </p:tavLst>
                                    </p:anim>
                                    <p:anim calcmode="lin" valueType="num">
                                      <p:cBhvr>
                                        <p:cTn id="46"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7"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8" dur="500" tmFilter="0,0; .5, 1; 1, 1"/>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mediacall" presetSubtype="0" fill="hold" nodeType="clickEffect">
                                  <p:stCondLst>
                                    <p:cond delay="0"/>
                                  </p:stCondLst>
                                  <p:childTnLst>
                                    <p:cmd type="call" cmd="playFrom(0.0)">
                                      <p:cBhvr additive="base">
                                        <p:cTn id="52" dur="103624"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2"/>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p:cTn id="61" fill="hold" display="1">
                  <p:stCondLst>
                    <p:cond delay="indefinite"/>
                  </p:stCondLst>
                  <p:endCondLst>
                    <p:cond evt="onStopAudio" delay="0">
                      <p:tgtEl>
                        <p:sldTgt/>
                      </p:tgtEl>
                    </p:cond>
                  </p:endCondLst>
                </p:cTn>
                <p:tgtEl>
                  <p:spTgt spid="3"/>
                </p:tgtEl>
              </p:cMediaNode>
            </p:audio>
          </p:childTnLst>
        </p:cTn>
      </p:par>
    </p:tnLst>
    <p:bldLst>
      <p:bldP spid="4" grpId="0" animBg="1"/>
      <p:bldP spid="4" grpId="1" animBg="1"/>
      <p:bldP spid="5" grpId="0" animBg="1"/>
      <p:bldP spid="5" grpId="1" animBg="1"/>
      <p:bldP spid="6" grpId="0" animBg="1"/>
      <p:bldP spid="6" grpId="1" animBg="1"/>
      <p:bldP spid="11" grpId="0" animBg="1"/>
      <p:bldP spid="11" grpId="1" animBg="1"/>
      <p:bldP spid="13" grpId="0" animBg="1"/>
      <p:bldP spid="13" grpId="1" animBg="1"/>
      <p:bldP spid="14" grpId="0" animBg="1"/>
      <p:bldP spid="14" grpId="1" animBg="1"/>
      <p:bldP spid="22" grpId="0" bldLvl="0" animBg="1"/>
      <p:bldP spid="22" grpId="1" animBg="1"/>
      <p:bldP spid="29" grpId="0" bldLvl="0" animBg="1"/>
      <p:bldP spid="29"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R="0" indent="0">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859790"/>
            <a:ext cx="10888345" cy="1383665"/>
          </a:xfrm>
          <a:prstGeom prst="rect">
            <a:avLst/>
          </a:prstGeom>
          <a:noFill/>
          <a:effectLst/>
        </p:spPr>
        <p:txBody>
          <a:bodyPr wrap="square" rtlCol="0">
            <a:spAutoFit/>
          </a:bodyPr>
          <a:lstStyle/>
          <a:p>
            <a:pPr algn="just"/>
            <a:r>
              <a:rPr lang="en-US" sz="2800" b="1" dirty="0">
                <a:effectLst>
                  <a:glow rad="88900">
                    <a:schemeClr val="bg1"/>
                  </a:glow>
                </a:effectLst>
                <a:cs typeface="Arial" panose="020B0604020202020204" pitchFamily="34" charset="0"/>
              </a:rPr>
              <a:t>Work in pairs. Brainstorm ideas about a natural wonder/beautiful landscape in your area. Ask and answer about it, using the following prompts.</a:t>
            </a:r>
          </a:p>
        </p:txBody>
      </p:sp>
      <p:sp>
        <p:nvSpPr>
          <p:cNvPr id="16" name="Rounded Rectangle 15"/>
          <p:cNvSpPr/>
          <p:nvPr/>
        </p:nvSpPr>
        <p:spPr>
          <a:xfrm>
            <a:off x="578103" y="10828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9802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5" name="Text Box 4"/>
          <p:cNvSpPr txBox="1"/>
          <p:nvPr/>
        </p:nvSpPr>
        <p:spPr>
          <a:xfrm>
            <a:off x="387350" y="2263140"/>
            <a:ext cx="11644630" cy="58356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Think of a natural wonder / beauty spot / landscape in your area.</a:t>
            </a:r>
          </a:p>
        </p:txBody>
      </p:sp>
      <p:sp>
        <p:nvSpPr>
          <p:cNvPr id="2" name="Text Box 1"/>
          <p:cNvSpPr txBox="1"/>
          <p:nvPr/>
        </p:nvSpPr>
        <p:spPr>
          <a:xfrm>
            <a:off x="396875" y="2769870"/>
            <a:ext cx="11644630" cy="1076325"/>
          </a:xfrm>
          <a:prstGeom prst="rect">
            <a:avLst/>
          </a:prstGeom>
          <a:noFill/>
        </p:spPr>
        <p:txBody>
          <a:bodyPr wrap="square" rtlCol="0" anchor="t">
            <a:spAutoFit/>
          </a:bodyPr>
          <a:lstStyle/>
          <a:p>
            <a:pPr algn="just"/>
            <a:r>
              <a:rPr lang="en-US" sz="3200">
                <a:solidFill>
                  <a:schemeClr val="tx1"/>
                </a:solidFill>
                <a:latin typeface="Calibri" panose="020F0502020204030204" pitchFamily="34" charset="0"/>
                <a:cs typeface="Calibri" panose="020F0502020204030204" pitchFamily="34" charset="0"/>
              </a:rPr>
              <a:t>- Work in pairs. One asks questions and one answers, based on the following cues:</a:t>
            </a:r>
          </a:p>
        </p:txBody>
      </p:sp>
      <p:sp>
        <p:nvSpPr>
          <p:cNvPr id="6" name="Text Box 5"/>
          <p:cNvSpPr txBox="1"/>
          <p:nvPr/>
        </p:nvSpPr>
        <p:spPr>
          <a:xfrm>
            <a:off x="1633855" y="3983355"/>
            <a:ext cx="8798560" cy="2553335"/>
          </a:xfrm>
          <a:prstGeom prst="rect">
            <a:avLst/>
          </a:prstGeom>
          <a:solidFill>
            <a:srgbClr val="FAF0D7"/>
          </a:solidFill>
        </p:spPr>
        <p:txBody>
          <a:bodyPr wrap="square" rtlCol="0" anchor="t">
            <a:spAutoFit/>
          </a:bodyPr>
          <a:lstStyle/>
          <a:p>
            <a:pPr algn="just"/>
            <a:r>
              <a:rPr lang="en-US" sz="3200">
                <a:latin typeface="Calibri" panose="020F0502020204030204" pitchFamily="34" charset="0"/>
                <a:cs typeface="Calibri" panose="020F0502020204030204" pitchFamily="34" charset="0"/>
                <a:sym typeface="+mn-ea"/>
              </a:rPr>
              <a:t>– Name of the natural wonder / beautiful landscape</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Location</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Natural features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Activities</a:t>
            </a:r>
            <a:endParaRPr lang="en-US" sz="3200">
              <a:solidFill>
                <a:schemeClr val="tx1"/>
              </a:solidFill>
              <a:latin typeface="Calibri" panose="020F0502020204030204" pitchFamily="34" charset="0"/>
              <a:cs typeface="Calibri" panose="020F0502020204030204" pitchFamily="34" charset="0"/>
            </a:endParaRPr>
          </a:p>
          <a:p>
            <a:pPr algn="just"/>
            <a:r>
              <a:rPr lang="en-US" sz="3200">
                <a:latin typeface="Calibri" panose="020F0502020204030204" pitchFamily="34" charset="0"/>
                <a:cs typeface="Calibri" panose="020F0502020204030204" pitchFamily="34" charset="0"/>
                <a:sym typeface="+mn-ea"/>
              </a:rPr>
              <a:t>– Ways to protect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8" presetClass="entr" presetSubtype="12"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strips(downLeft)">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430" y="19685"/>
            <a:ext cx="12192000" cy="820420"/>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8065" y="1008380"/>
            <a:ext cx="2287905" cy="58356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Example:</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6" name="Text Box 5"/>
          <p:cNvSpPr txBox="1"/>
          <p:nvPr/>
        </p:nvSpPr>
        <p:spPr>
          <a:xfrm>
            <a:off x="2459355" y="1591945"/>
            <a:ext cx="7124065" cy="5015865"/>
          </a:xfrm>
          <a:prstGeom prst="rect">
            <a:avLst/>
          </a:prstGeom>
          <a:solidFill>
            <a:srgbClr val="FAF0D7"/>
          </a:solidFill>
        </p:spPr>
        <p:txBody>
          <a:bodyPr wrap="square" rtlCol="0" anchor="t">
            <a:spAutoFit/>
          </a:bodyPr>
          <a:lstStyle/>
          <a:p>
            <a:pPr algn="just"/>
            <a:r>
              <a:rPr lang="en-US" sz="3200" i="1" dirty="0">
                <a:latin typeface="Calibri" panose="020F0502020204030204" pitchFamily="34" charset="0"/>
                <a:cs typeface="Calibri" panose="020F0502020204030204" pitchFamily="34" charset="0"/>
                <a:sym typeface="+mn-ea"/>
              </a:rPr>
              <a:t>Name of the natural wonder: </a:t>
            </a:r>
          </a:p>
          <a:p>
            <a:pPr algn="just"/>
            <a:r>
              <a:rPr lang="en-US" sz="3200" b="1" dirty="0">
                <a:solidFill>
                  <a:srgbClr val="FF0000"/>
                </a:solidFill>
                <a:latin typeface="Calibri" panose="020F0502020204030204" pitchFamily="34" charset="0"/>
                <a:cs typeface="Calibri" panose="020F0502020204030204" pitchFamily="34" charset="0"/>
                <a:sym typeface="+mn-ea"/>
              </a:rPr>
              <a:t>What is it / is its name?</a:t>
            </a:r>
          </a:p>
          <a:p>
            <a:pPr algn="just"/>
            <a:r>
              <a:rPr lang="en-US" sz="3200" i="1" dirty="0">
                <a:latin typeface="Calibri" panose="020F0502020204030204" pitchFamily="34" charset="0"/>
                <a:cs typeface="Calibri" panose="020F0502020204030204" pitchFamily="34" charset="0"/>
                <a:sym typeface="+mn-ea"/>
              </a:rPr>
              <a:t>Location: 	</a:t>
            </a:r>
            <a:r>
              <a:rPr lang="en-US" sz="3200" dirty="0">
                <a:latin typeface="Calibri" panose="020F0502020204030204" pitchFamily="34" charset="0"/>
                <a:cs typeface="Calibri" panose="020F0502020204030204" pitchFamily="34" charset="0"/>
                <a:sym typeface="+mn-ea"/>
              </a:rPr>
              <a:t>		   </a:t>
            </a:r>
          </a:p>
          <a:p>
            <a:pPr algn="just"/>
            <a:r>
              <a:rPr lang="en-US" sz="3200" b="1" i="1" dirty="0">
                <a:solidFill>
                  <a:srgbClr val="FF0000"/>
                </a:solidFill>
                <a:latin typeface="Calibri" panose="020F0502020204030204" pitchFamily="34" charset="0"/>
                <a:cs typeface="Calibri" panose="020F0502020204030204" pitchFamily="34" charset="0"/>
                <a:sym typeface="+mn-ea"/>
              </a:rPr>
              <a:t>Where is it located?</a:t>
            </a:r>
          </a:p>
          <a:p>
            <a:pPr algn="just"/>
            <a:r>
              <a:rPr lang="en-US" sz="3200" i="1" dirty="0">
                <a:latin typeface="Calibri" panose="020F0502020204030204" pitchFamily="34" charset="0"/>
                <a:cs typeface="Calibri" panose="020F0502020204030204" pitchFamily="34" charset="0"/>
                <a:sym typeface="+mn-ea"/>
              </a:rPr>
              <a:t>Natural features:   </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FF0000"/>
                </a:solidFill>
                <a:latin typeface="Calibri" panose="020F0502020204030204" pitchFamily="34" charset="0"/>
                <a:cs typeface="Calibri" panose="020F0502020204030204" pitchFamily="34" charset="0"/>
                <a:sym typeface="+mn-ea"/>
              </a:rPr>
              <a:t>What are its natural features?</a:t>
            </a:r>
          </a:p>
          <a:p>
            <a:pPr algn="just"/>
            <a:r>
              <a:rPr lang="en-US" sz="3200" i="1" dirty="0">
                <a:latin typeface="Calibri" panose="020F0502020204030204" pitchFamily="34" charset="0"/>
                <a:cs typeface="Calibri" panose="020F0502020204030204" pitchFamily="34" charset="0"/>
                <a:sym typeface="+mn-ea"/>
              </a:rPr>
              <a:t>Activities:</a:t>
            </a:r>
            <a:r>
              <a:rPr lang="en-US" sz="3200" dirty="0">
                <a:latin typeface="Calibri" panose="020F0502020204030204" pitchFamily="34" charset="0"/>
                <a:cs typeface="Calibri" panose="020F0502020204030204" pitchFamily="34" charset="0"/>
                <a:sym typeface="+mn-ea"/>
              </a:rPr>
              <a:t>                    </a:t>
            </a:r>
          </a:p>
          <a:p>
            <a:pPr algn="just"/>
            <a:r>
              <a:rPr lang="en-US" sz="3200" b="1" dirty="0">
                <a:solidFill>
                  <a:srgbClr val="FF0000"/>
                </a:solidFill>
                <a:latin typeface="Calibri" panose="020F0502020204030204" pitchFamily="34" charset="0"/>
                <a:cs typeface="Calibri" panose="020F0502020204030204" pitchFamily="34" charset="0"/>
                <a:sym typeface="+mn-ea"/>
              </a:rPr>
              <a:t>What (activities) can visitors do there?</a:t>
            </a:r>
          </a:p>
          <a:p>
            <a:pPr algn="just"/>
            <a:r>
              <a:rPr lang="en-US" sz="3200" dirty="0">
                <a:latin typeface="Calibri" panose="020F0502020204030204" pitchFamily="34" charset="0"/>
                <a:cs typeface="Calibri" panose="020F0502020204030204" pitchFamily="34" charset="0"/>
                <a:sym typeface="+mn-ea"/>
              </a:rPr>
              <a:t>Ways to protect it:      </a:t>
            </a:r>
          </a:p>
          <a:p>
            <a:pPr algn="just"/>
            <a:r>
              <a:rPr lang="en-US" sz="3200" b="1" dirty="0">
                <a:solidFill>
                  <a:srgbClr val="FF0000"/>
                </a:solidFill>
                <a:latin typeface="Calibri" panose="020F0502020204030204" pitchFamily="34" charset="0"/>
                <a:cs typeface="Calibri" panose="020F0502020204030204" pitchFamily="34" charset="0"/>
                <a:sym typeface="+mn-ea"/>
              </a:rPr>
              <a:t>What are the ways to protect it?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strips(down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24255" y="1092835"/>
            <a:ext cx="10888345" cy="953135"/>
          </a:xfrm>
          <a:prstGeom prst="rect">
            <a:avLst/>
          </a:prstGeom>
          <a:noFill/>
          <a:effectLst/>
        </p:spPr>
        <p:txBody>
          <a:bodyPr wrap="square" rtlCol="0">
            <a:spAutoFit/>
          </a:bodyPr>
          <a:lstStyle/>
          <a:p>
            <a:pPr marR="0" indent="0" algn="just">
              <a:spcBef>
                <a:spcPts val="0"/>
              </a:spcBef>
              <a:spcAft>
                <a:spcPts val="0"/>
              </a:spcAft>
              <a:buFont typeface="Arial" panose="020B0604020202020204" pitchFamily="34" charset="0"/>
              <a:buNone/>
            </a:pPr>
            <a:r>
              <a:rPr sz="2800" b="1">
                <a:effectLst/>
                <a:latin typeface="Calibri" panose="020F0502020204030204" pitchFamily="34" charset="0"/>
                <a:ea typeface="Calibri" panose="020F0502020204030204" pitchFamily="34" charset="0"/>
                <a:cs typeface="Calibri" panose="020F0502020204030204" pitchFamily="34" charset="0"/>
                <a:sym typeface="+mn-ea"/>
              </a:rPr>
              <a:t>Write a paragraph (100 - 120 words) about the natural wonder/ beautiful landscape you have talked about in 4.</a:t>
            </a:r>
          </a:p>
        </p:txBody>
      </p:sp>
      <p:sp>
        <p:nvSpPr>
          <p:cNvPr id="16" name="Rounded Rectangle 15"/>
          <p:cNvSpPr/>
          <p:nvPr/>
        </p:nvSpPr>
        <p:spPr>
          <a:xfrm>
            <a:off x="578103" y="127338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17074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100" name="Text Box 99"/>
          <p:cNvSpPr txBox="1"/>
          <p:nvPr/>
        </p:nvSpPr>
        <p:spPr>
          <a:xfrm>
            <a:off x="778510" y="2139315"/>
            <a:ext cx="11123930" cy="583565"/>
          </a:xfrm>
          <a:prstGeom prst="rect">
            <a:avLst/>
          </a:prstGeom>
          <a:noFill/>
          <a:ln w="9525">
            <a:noFill/>
          </a:ln>
        </p:spPr>
        <p:txBody>
          <a:bodyPr wrap="square">
            <a:spAutoFit/>
          </a:bodyPr>
          <a:lstStyle/>
          <a:p>
            <a:pPr marL="1270" indent="-1270" algn="just"/>
            <a:r>
              <a:rPr lang="en-US" sz="3200" b="0">
                <a:solidFill>
                  <a:srgbClr val="000000"/>
                </a:solidFill>
                <a:latin typeface="Calibri" panose="020F0502020204030204" pitchFamily="34" charset="0"/>
                <a:cs typeface="Calibri" panose="020F0502020204030204" pitchFamily="34" charset="0"/>
              </a:rPr>
              <a:t>- Use the ideas in </a:t>
            </a:r>
            <a:r>
              <a:rPr lang="en-US" sz="3200" b="1" u="sng">
                <a:solidFill>
                  <a:srgbClr val="000000"/>
                </a:solidFill>
                <a:latin typeface="Calibri" panose="020F0502020204030204" pitchFamily="34" charset="0"/>
                <a:cs typeface="Calibri" panose="020F0502020204030204" pitchFamily="34" charset="0"/>
              </a:rPr>
              <a:t>Activity 4</a:t>
            </a:r>
            <a:r>
              <a:rPr lang="en-US" sz="3200" b="0">
                <a:solidFill>
                  <a:srgbClr val="000000"/>
                </a:solidFill>
                <a:latin typeface="Calibri" panose="020F0502020204030204" pitchFamily="34" charset="0"/>
                <a:cs typeface="Calibri" panose="020F0502020204030204" pitchFamily="34" charset="0"/>
              </a:rPr>
              <a:t> for your writing.</a:t>
            </a:r>
          </a:p>
        </p:txBody>
      </p:sp>
      <p:sp>
        <p:nvSpPr>
          <p:cNvPr id="3" name="Text Box 2"/>
          <p:cNvSpPr txBox="1"/>
          <p:nvPr/>
        </p:nvSpPr>
        <p:spPr>
          <a:xfrm>
            <a:off x="778510" y="2745105"/>
            <a:ext cx="10812780" cy="3504565"/>
          </a:xfrm>
          <a:prstGeom prst="rect">
            <a:avLst/>
          </a:prstGeom>
          <a:solidFill>
            <a:srgbClr val="FEEECD"/>
          </a:solidFill>
        </p:spPr>
        <p:txBody>
          <a:bodyPr wrap="square" rtlCol="0" anchor="t">
            <a:noAutofit/>
          </a:bodyPr>
          <a:lstStyle/>
          <a:p>
            <a:r>
              <a:rPr lang="en-US" sz="3000"/>
              <a:t>There is a beautiful ___________________________ near my home. _____________________________</a:t>
            </a:r>
            <a:r>
              <a:rPr lang="en-US" sz="3000">
                <a:sym typeface="+mn-ea"/>
              </a:rPr>
              <a:t>_________________________________________________________________________________</a:t>
            </a:r>
            <a:endParaRPr lang="en-US" sz="3000"/>
          </a:p>
          <a:p>
            <a:r>
              <a:rPr lang="en-US" sz="3000">
                <a:sym typeface="+mn-ea"/>
              </a:rPr>
              <a:t>____________________________________________________________________________________________________________________________________________________________________________________________________________________________</a:t>
            </a:r>
            <a:endParaRPr lang="en-US" sz="3000"/>
          </a:p>
        </p:txBody>
      </p:sp>
      <p:sp>
        <p:nvSpPr>
          <p:cNvPr id="6" name="Text Box 5"/>
          <p:cNvSpPr txBox="1"/>
          <p:nvPr/>
        </p:nvSpPr>
        <p:spPr>
          <a:xfrm>
            <a:off x="271780" y="7218680"/>
            <a:ext cx="11692890" cy="4681220"/>
          </a:xfrm>
          <a:prstGeom prst="rect">
            <a:avLst/>
          </a:prstGeom>
          <a:solidFill>
            <a:srgbClr val="FEEECD"/>
          </a:solidFill>
        </p:spPr>
        <p:txBody>
          <a:bodyPr wrap="square" rtlCol="0" anchor="t">
            <a:noAutofit/>
          </a:bodyPr>
          <a:lstStyle/>
          <a:p>
            <a:pPr algn="just"/>
            <a:r>
              <a:rPr lang="en-US" sz="300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r>
              <a:rPr lang="en-US" sz="3000" b="1" i="1"/>
              <a:t>(121 words)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8" presetClass="entr" presetSubtype="12"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trips(downLeft)">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3" grpId="0" animBg="1"/>
      <p:bldP spid="3"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138528" y="19685"/>
            <a:ext cx="12192000" cy="1083309"/>
            <a:chOff x="7620" y="-7620"/>
            <a:chExt cx="12192000" cy="1083309"/>
          </a:xfrm>
        </p:grpSpPr>
        <p:sp>
          <p:nvSpPr>
            <p:cNvPr id="26" name="Round Single Corner Rectangle 25"/>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ound Single Corner Rectangle 26"/>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 Single Corner Rectangle 27"/>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1" name="TextBox 10"/>
          <p:cNvSpPr txBox="1"/>
          <p:nvPr/>
        </p:nvSpPr>
        <p:spPr>
          <a:xfrm>
            <a:off x="487045" y="194945"/>
            <a:ext cx="5871845" cy="645160"/>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sym typeface="+mn-ea"/>
              </a:rPr>
              <a:t>WRITING</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3" name="Text Box 2"/>
          <p:cNvSpPr txBox="1"/>
          <p:nvPr/>
        </p:nvSpPr>
        <p:spPr>
          <a:xfrm>
            <a:off x="271780" y="1893570"/>
            <a:ext cx="11692890" cy="4681220"/>
          </a:xfrm>
          <a:prstGeom prst="rect">
            <a:avLst/>
          </a:prstGeom>
          <a:solidFill>
            <a:srgbClr val="FEEECD"/>
          </a:solidFill>
        </p:spPr>
        <p:txBody>
          <a:bodyPr wrap="square" rtlCol="0" anchor="t">
            <a:noAutofit/>
          </a:bodyPr>
          <a:lstStyle/>
          <a:p>
            <a:pPr algn="just"/>
            <a:r>
              <a:rPr lang="en-US" sz="3000" dirty="0"/>
              <a:t>There is a beautiful river near my home. It is called Dong Son River. It is not very large, but it is nice and peaceful. On the right bank of the river near my village, there are rice fields and patches of green grass. There are also bushes and a lot of wild flowers. At weekends, a lot of people gather here for entertainment. Young people go camping and have a picnic. Old people may spend their time fishing or playing chess. Many swim in the river or row a boat on it. This place is becoming more and more popular, so it is more and more crowded. I think the authorities need to do something to protect this natural beauty. </a:t>
            </a:r>
            <a:endParaRPr lang="en-US" sz="3000" b="1" i="1" dirty="0"/>
          </a:p>
        </p:txBody>
      </p:sp>
      <p:sp>
        <p:nvSpPr>
          <p:cNvPr id="2" name="TextBox 11"/>
          <p:cNvSpPr txBox="1"/>
          <p:nvPr/>
        </p:nvSpPr>
        <p:spPr>
          <a:xfrm>
            <a:off x="777875" y="1206500"/>
            <a:ext cx="3847391" cy="584775"/>
          </a:xfrm>
          <a:prstGeom prst="rect">
            <a:avLst/>
          </a:prstGeom>
          <a:noFill/>
          <a:effectLst/>
        </p:spPr>
        <p:txBody>
          <a:bodyPr wrap="square" rtlCol="0">
            <a:spAutoFit/>
          </a:bodyPr>
          <a:lstStyle/>
          <a:p>
            <a:pPr algn="just"/>
            <a:r>
              <a:rPr lang="en-US" sz="3200" b="1" i="1" dirty="0">
                <a:solidFill>
                  <a:srgbClr val="FF0000"/>
                </a:solidFill>
                <a:effectLst>
                  <a:glow rad="88900">
                    <a:schemeClr val="bg1"/>
                  </a:glow>
                </a:effectLst>
                <a:cs typeface="Arial" panose="020B0604020202020204" pitchFamily="34" charset="0"/>
              </a:rPr>
              <a:t>Suggested answer:</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Brainstorm idea</a:t>
            </a:r>
            <a:r>
              <a:rPr lang="en-US" sz="180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a:solidFill>
                  <a:schemeClr val="tx1"/>
                </a:solidFill>
                <a:effectLst/>
                <a:latin typeface="Calibri" panose="020F0502020204030204" pitchFamily="34" charset="0"/>
                <a:ea typeface="Calibri" panose="020F0502020204030204" pitchFamily="34" charset="0"/>
                <a:cs typeface="Calibri" panose="020F0502020204030204" pitchFamily="34" charset="0"/>
              </a:rPr>
              <a:t> </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about a natural wonder/beautiful landscape in your area. Ask and answer about it, using the following prompts.</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117375" y="1289230"/>
            <a:ext cx="1898388"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Wrap-up</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28983" y="118833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p:cNvSpPr txBox="1"/>
          <p:nvPr/>
        </p:nvSpPr>
        <p:spPr>
          <a:xfrm>
            <a:off x="487067" y="1948341"/>
            <a:ext cx="11445622" cy="3415030"/>
          </a:xfrm>
          <a:prstGeom prst="rect">
            <a:avLst/>
          </a:prstGeom>
          <a:noFill/>
        </p:spPr>
        <p:txBody>
          <a:bodyPr wrap="square" rtlCol="0">
            <a:spAutoFit/>
          </a:bodyPr>
          <a:lstStyle/>
          <a:p>
            <a:pPr>
              <a:lnSpc>
                <a:spcPct val="150000"/>
              </a:lnSpc>
            </a:pPr>
            <a:r>
              <a:rPr lang="en-US" sz="3600" dirty="0"/>
              <a:t>What have we learnt in this lesson?</a:t>
            </a:r>
          </a:p>
          <a:p>
            <a:pPr marL="457200" indent="-457200">
              <a:lnSpc>
                <a:spcPct val="150000"/>
              </a:lnSpc>
              <a:buFont typeface="Wingdings" panose="05000000000000000000" pitchFamily="2" charset="2"/>
              <a:buChar char="ü"/>
            </a:pPr>
            <a:r>
              <a:rPr lang="en-US" sz="3600" dirty="0">
                <a:sym typeface="+mn-ea"/>
              </a:rPr>
              <a:t>Listen for specific information about the Amazon Rainforest;</a:t>
            </a:r>
          </a:p>
          <a:p>
            <a:pPr marL="457200" indent="-457200">
              <a:lnSpc>
                <a:spcPct val="150000"/>
              </a:lnSpc>
              <a:buFont typeface="Wingdings" panose="05000000000000000000" pitchFamily="2" charset="2"/>
              <a:buChar char="ü"/>
            </a:pPr>
            <a:r>
              <a:rPr lang="en-US" sz="3600" dirty="0">
                <a:sym typeface="+mn-ea"/>
              </a:rPr>
              <a:t>Write about a natural wonder / landscape in their area.</a:t>
            </a:r>
          </a:p>
        </p:txBody>
      </p:sp>
      <p:pic>
        <p:nvPicPr>
          <p:cNvPr id="2050" name="Picture 2" descr="Recruiting Action Plan Wrap-Up – firecracke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930515" y="1289050"/>
            <a:ext cx="2223770" cy="14941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5" name="Picture 14" descr="24742"/>
          <p:cNvPicPr>
            <a:picLocks noChangeAspect="1"/>
          </p:cNvPicPr>
          <p:nvPr/>
        </p:nvPicPr>
        <p:blipFill>
          <a:blip r:embed="rId2"/>
          <a:stretch>
            <a:fillRect/>
          </a:stretch>
        </p:blipFill>
        <p:spPr>
          <a:xfrm>
            <a:off x="-128905" y="-254000"/>
            <a:ext cx="12449175" cy="7112635"/>
          </a:xfrm>
          <a:prstGeom prst="rect">
            <a:avLst/>
          </a:prstGeom>
          <a:solidFill>
            <a:schemeClr val="bg1"/>
          </a:solidFill>
          <a:ln>
            <a:noFill/>
          </a:ln>
        </p:spPr>
      </p:pic>
      <p:sp>
        <p:nvSpPr>
          <p:cNvPr id="4" name="Freeform 3"/>
          <p:cNvSpPr/>
          <p:nvPr/>
        </p:nvSpPr>
        <p:spPr>
          <a:xfrm>
            <a:off x="-14972665" y="-6499860"/>
            <a:ext cx="46188630" cy="23137495"/>
          </a:xfrm>
          <a:custGeom>
            <a:avLst/>
            <a:gdLst>
              <a:gd name="idx" fmla="cos wd2 2700000"/>
              <a:gd name="idy" fmla="sin hd2 2700000"/>
              <a:gd name="il" fmla="+- hc 0 idx"/>
              <a:gd name="ir" fmla="+- hc idx 0"/>
              <a:gd name="it" fmla="+- vc 0 idy"/>
              <a:gd name="ib" fmla="+- vc idy 0"/>
            </a:gdLst>
            <a:ahLst/>
            <a:cxnLst>
              <a:cxn ang="3">
                <a:pos x="hc" y="t"/>
              </a:cxn>
              <a:cxn ang="3">
                <a:pos x="il" y="it"/>
              </a:cxn>
              <a:cxn ang="cd2">
                <a:pos x="l" y="vc"/>
              </a:cxn>
              <a:cxn ang="cd4">
                <a:pos x="il" y="ib"/>
              </a:cxn>
              <a:cxn ang="cd4">
                <a:pos x="hc" y="b"/>
              </a:cxn>
              <a:cxn ang="cd4">
                <a:pos x="ir" y="ib"/>
              </a:cxn>
              <a:cxn ang="0">
                <a:pos x="r" y="vc"/>
              </a:cxn>
              <a:cxn ang="3">
                <a:pos x="ir" y="it"/>
              </a:cxn>
            </a:cxnLst>
            <a:rect l="l" t="t" r="r" b="b"/>
            <a:pathLst>
              <a:path w="72738" h="36437">
                <a:moveTo>
                  <a:pt x="33544" y="18433"/>
                </a:moveTo>
                <a:cubicBezTo>
                  <a:pt x="32936" y="18433"/>
                  <a:pt x="32444" y="18925"/>
                  <a:pt x="32444" y="19533"/>
                </a:cubicBezTo>
                <a:cubicBezTo>
                  <a:pt x="32444" y="20141"/>
                  <a:pt x="32936" y="20633"/>
                  <a:pt x="33544" y="20633"/>
                </a:cubicBezTo>
                <a:cubicBezTo>
                  <a:pt x="34152" y="20633"/>
                  <a:pt x="34644" y="20141"/>
                  <a:pt x="34644" y="19533"/>
                </a:cubicBezTo>
                <a:cubicBezTo>
                  <a:pt x="34644" y="18925"/>
                  <a:pt x="34152" y="18433"/>
                  <a:pt x="33544" y="18433"/>
                </a:cubicBezTo>
                <a:close/>
                <a:moveTo>
                  <a:pt x="30140" y="17517"/>
                </a:moveTo>
                <a:cubicBezTo>
                  <a:pt x="29532" y="17517"/>
                  <a:pt x="29040" y="18009"/>
                  <a:pt x="29040" y="18617"/>
                </a:cubicBezTo>
                <a:cubicBezTo>
                  <a:pt x="29040" y="19225"/>
                  <a:pt x="29532" y="19717"/>
                  <a:pt x="30140" y="19717"/>
                </a:cubicBezTo>
                <a:cubicBezTo>
                  <a:pt x="30748" y="19717"/>
                  <a:pt x="31240" y="19225"/>
                  <a:pt x="31240" y="18617"/>
                </a:cubicBezTo>
                <a:cubicBezTo>
                  <a:pt x="31240" y="18009"/>
                  <a:pt x="30748" y="17517"/>
                  <a:pt x="30140" y="17517"/>
                </a:cubicBezTo>
                <a:close/>
                <a:moveTo>
                  <a:pt x="36808" y="17317"/>
                </a:moveTo>
                <a:cubicBezTo>
                  <a:pt x="36200" y="17317"/>
                  <a:pt x="35708" y="17809"/>
                  <a:pt x="35708" y="18417"/>
                </a:cubicBezTo>
                <a:cubicBezTo>
                  <a:pt x="35708" y="19025"/>
                  <a:pt x="36200" y="19517"/>
                  <a:pt x="36808" y="19517"/>
                </a:cubicBezTo>
                <a:cubicBezTo>
                  <a:pt x="37416" y="19517"/>
                  <a:pt x="37908" y="19025"/>
                  <a:pt x="37908" y="18417"/>
                </a:cubicBezTo>
                <a:cubicBezTo>
                  <a:pt x="37908" y="17809"/>
                  <a:pt x="37416" y="17317"/>
                  <a:pt x="36808" y="17317"/>
                </a:cubicBezTo>
                <a:close/>
                <a:moveTo>
                  <a:pt x="37804" y="14528"/>
                </a:moveTo>
                <a:cubicBezTo>
                  <a:pt x="37196" y="14528"/>
                  <a:pt x="36704" y="15020"/>
                  <a:pt x="36704" y="15628"/>
                </a:cubicBezTo>
                <a:cubicBezTo>
                  <a:pt x="36704" y="16236"/>
                  <a:pt x="37196" y="16728"/>
                  <a:pt x="37804" y="16728"/>
                </a:cubicBezTo>
                <a:cubicBezTo>
                  <a:pt x="38412" y="16728"/>
                  <a:pt x="38904" y="16236"/>
                  <a:pt x="38904" y="15628"/>
                </a:cubicBezTo>
                <a:cubicBezTo>
                  <a:pt x="38904" y="15020"/>
                  <a:pt x="38412" y="14528"/>
                  <a:pt x="37804" y="14528"/>
                </a:cubicBezTo>
                <a:close/>
                <a:moveTo>
                  <a:pt x="29160" y="14305"/>
                </a:moveTo>
                <a:cubicBezTo>
                  <a:pt x="28552" y="14305"/>
                  <a:pt x="28060" y="14797"/>
                  <a:pt x="28060" y="15405"/>
                </a:cubicBezTo>
                <a:cubicBezTo>
                  <a:pt x="28060" y="16013"/>
                  <a:pt x="28552" y="16505"/>
                  <a:pt x="29160" y="16505"/>
                </a:cubicBezTo>
                <a:cubicBezTo>
                  <a:pt x="29768" y="16505"/>
                  <a:pt x="30260" y="16013"/>
                  <a:pt x="30260" y="15405"/>
                </a:cubicBezTo>
                <a:cubicBezTo>
                  <a:pt x="30260" y="14797"/>
                  <a:pt x="29768" y="14305"/>
                  <a:pt x="29160" y="14305"/>
                </a:cubicBezTo>
                <a:close/>
                <a:moveTo>
                  <a:pt x="33482" y="13278"/>
                </a:moveTo>
                <a:cubicBezTo>
                  <a:pt x="32205" y="13278"/>
                  <a:pt x="31171" y="14312"/>
                  <a:pt x="31171" y="15589"/>
                </a:cubicBezTo>
                <a:cubicBezTo>
                  <a:pt x="31171" y="16865"/>
                  <a:pt x="32205" y="17899"/>
                  <a:pt x="33482" y="17899"/>
                </a:cubicBezTo>
                <a:cubicBezTo>
                  <a:pt x="34758" y="17899"/>
                  <a:pt x="35792" y="16865"/>
                  <a:pt x="35792" y="15589"/>
                </a:cubicBezTo>
                <a:cubicBezTo>
                  <a:pt x="35792" y="14312"/>
                  <a:pt x="34758" y="13278"/>
                  <a:pt x="33482" y="13278"/>
                </a:cubicBezTo>
                <a:close/>
                <a:moveTo>
                  <a:pt x="36564" y="11497"/>
                </a:moveTo>
                <a:cubicBezTo>
                  <a:pt x="35956" y="11497"/>
                  <a:pt x="35464" y="11989"/>
                  <a:pt x="35464" y="12597"/>
                </a:cubicBezTo>
                <a:cubicBezTo>
                  <a:pt x="35464" y="13205"/>
                  <a:pt x="35956" y="13697"/>
                  <a:pt x="36564" y="13697"/>
                </a:cubicBezTo>
                <a:cubicBezTo>
                  <a:pt x="37172" y="13697"/>
                  <a:pt x="37664" y="13205"/>
                  <a:pt x="37664" y="12597"/>
                </a:cubicBezTo>
                <a:cubicBezTo>
                  <a:pt x="37664" y="11989"/>
                  <a:pt x="37172" y="11497"/>
                  <a:pt x="36564" y="11497"/>
                </a:cubicBezTo>
                <a:close/>
                <a:moveTo>
                  <a:pt x="30282" y="11317"/>
                </a:moveTo>
                <a:cubicBezTo>
                  <a:pt x="29674" y="11317"/>
                  <a:pt x="29182" y="11809"/>
                  <a:pt x="29182" y="12417"/>
                </a:cubicBezTo>
                <a:cubicBezTo>
                  <a:pt x="29182" y="13025"/>
                  <a:pt x="29674" y="13517"/>
                  <a:pt x="30282" y="13517"/>
                </a:cubicBezTo>
                <a:cubicBezTo>
                  <a:pt x="30890" y="13517"/>
                  <a:pt x="31382" y="13025"/>
                  <a:pt x="31382" y="12417"/>
                </a:cubicBezTo>
                <a:cubicBezTo>
                  <a:pt x="31382" y="11809"/>
                  <a:pt x="30890" y="11317"/>
                  <a:pt x="30282" y="11317"/>
                </a:cubicBezTo>
                <a:close/>
                <a:moveTo>
                  <a:pt x="33423" y="10544"/>
                </a:moveTo>
                <a:cubicBezTo>
                  <a:pt x="32815" y="10544"/>
                  <a:pt x="32323" y="11036"/>
                  <a:pt x="32323" y="11644"/>
                </a:cubicBezTo>
                <a:cubicBezTo>
                  <a:pt x="32323" y="12252"/>
                  <a:pt x="32815" y="12744"/>
                  <a:pt x="33423" y="12744"/>
                </a:cubicBezTo>
                <a:cubicBezTo>
                  <a:pt x="34031" y="12744"/>
                  <a:pt x="34523" y="12252"/>
                  <a:pt x="34523" y="11644"/>
                </a:cubicBezTo>
                <a:cubicBezTo>
                  <a:pt x="34523" y="11036"/>
                  <a:pt x="34031" y="10544"/>
                  <a:pt x="33423" y="10544"/>
                </a:cubicBezTo>
                <a:close/>
                <a:moveTo>
                  <a:pt x="0" y="0"/>
                </a:moveTo>
                <a:lnTo>
                  <a:pt x="72738" y="0"/>
                </a:lnTo>
                <a:lnTo>
                  <a:pt x="72738" y="36437"/>
                </a:lnTo>
                <a:lnTo>
                  <a:pt x="0" y="36437"/>
                </a:lnTo>
                <a:lnTo>
                  <a:pt x="0" y="0"/>
                </a:lnTo>
                <a:close/>
              </a:path>
            </a:pathLst>
          </a:custGeom>
          <a:solidFill>
            <a:schemeClr val="bg2"/>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lstStyle/>
          <a:p>
            <a:pPr algn="ctr"/>
            <a:endParaRPr lang="en-US"/>
          </a:p>
        </p:txBody>
      </p:sp>
      <p:grpSp>
        <p:nvGrpSpPr>
          <p:cNvPr id="17" name="Group 16"/>
          <p:cNvGrpSpPr/>
          <p:nvPr/>
        </p:nvGrpSpPr>
        <p:grpSpPr>
          <a:xfrm>
            <a:off x="3935730" y="352425"/>
            <a:ext cx="712470" cy="709295"/>
            <a:chOff x="2180974" y="148629"/>
            <a:chExt cx="712319" cy="709214"/>
          </a:xfrm>
        </p:grpSpPr>
        <p:sp>
          <p:nvSpPr>
            <p:cNvPr id="20" name="Oval 19"/>
            <p:cNvSpPr/>
            <p:nvPr/>
          </p:nvSpPr>
          <p:spPr>
            <a:xfrm>
              <a:off x="2180974" y="148629"/>
              <a:ext cx="712319" cy="709214"/>
            </a:xfrm>
            <a:prstGeom prst="ellipse">
              <a:avLst/>
            </a:prstGeom>
            <a:solidFill>
              <a:srgbClr val="77ADC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22" name="Chord 21"/>
            <p:cNvSpPr/>
            <p:nvPr/>
          </p:nvSpPr>
          <p:spPr>
            <a:xfrm rot="4088942">
              <a:off x="2197459" y="160739"/>
              <a:ext cx="676824" cy="685834"/>
            </a:xfrm>
            <a:prstGeom prst="chord">
              <a:avLst>
                <a:gd name="adj1" fmla="val 2761841"/>
                <a:gd name="adj2" fmla="val 16200000"/>
              </a:avLst>
            </a:prstGeom>
            <a:solidFill>
              <a:srgbClr val="0087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grpSp>
      <p:sp>
        <p:nvSpPr>
          <p:cNvPr id="24" name="TextBox 39"/>
          <p:cNvSpPr txBox="1"/>
          <p:nvPr/>
        </p:nvSpPr>
        <p:spPr>
          <a:xfrm>
            <a:off x="2098675" y="246380"/>
            <a:ext cx="2089150" cy="860425"/>
          </a:xfrm>
          <a:prstGeom prst="rect">
            <a:avLst/>
          </a:prstGeom>
          <a:noFill/>
        </p:spPr>
        <p:txBody>
          <a:bodyPr wrap="square" rtlCol="0">
            <a:spAutoFit/>
          </a:bodyPr>
          <a:lstStyle/>
          <a:p>
            <a:pPr algn="ctr"/>
            <a:r>
              <a:rPr lang="en-US" sz="5000" b="1" dirty="0">
                <a:solidFill>
                  <a:srgbClr val="FF0000"/>
                </a:solidFill>
                <a:latin typeface="Myriad Pro" pitchFamily="34" charset="0"/>
              </a:rPr>
              <a:t>Unit</a:t>
            </a:r>
          </a:p>
        </p:txBody>
      </p:sp>
      <p:sp>
        <p:nvSpPr>
          <p:cNvPr id="25" name="TextBox 16"/>
          <p:cNvSpPr txBox="1"/>
          <p:nvPr/>
        </p:nvSpPr>
        <p:spPr>
          <a:xfrm>
            <a:off x="3917950" y="335915"/>
            <a:ext cx="730250" cy="706755"/>
          </a:xfrm>
          <a:prstGeom prst="rect">
            <a:avLst/>
          </a:prstGeom>
          <a:noFill/>
        </p:spPr>
        <p:txBody>
          <a:bodyPr wrap="square" rtlCol="0">
            <a:spAutoFit/>
          </a:bodyPr>
          <a:lstStyle/>
          <a:p>
            <a:pPr algn="ctr"/>
            <a:r>
              <a:rPr lang="en-US" sz="4000" b="1">
                <a:solidFill>
                  <a:schemeClr val="bg1"/>
                </a:solidFill>
                <a:latin typeface="Myriad Pro" pitchFamily="34" charset="0"/>
              </a:rPr>
              <a:t>6</a:t>
            </a:r>
            <a:endParaRPr lang="en-US" sz="4000" b="1" dirty="0">
              <a:solidFill>
                <a:schemeClr val="bg1"/>
              </a:solidFill>
              <a:latin typeface="Myriad Pro" pitchFamily="34" charset="0"/>
            </a:endParaRPr>
          </a:p>
        </p:txBody>
      </p:sp>
      <p:sp>
        <p:nvSpPr>
          <p:cNvPr id="26" name="TextBox 40"/>
          <p:cNvSpPr txBox="1"/>
          <p:nvPr/>
        </p:nvSpPr>
        <p:spPr>
          <a:xfrm>
            <a:off x="-525780" y="1106805"/>
            <a:ext cx="10428605" cy="769441"/>
          </a:xfrm>
          <a:prstGeom prst="rect">
            <a:avLst/>
          </a:prstGeom>
          <a:noFill/>
        </p:spPr>
        <p:txBody>
          <a:bodyPr wrap="square" rtlCol="0">
            <a:spAutoFit/>
          </a:bodyPr>
          <a:lstStyle/>
          <a:p>
            <a:pPr algn="ctr"/>
            <a:r>
              <a:rPr lang="en-US" sz="4400" b="1" dirty="0">
                <a:solidFill>
                  <a:schemeClr val="bg1"/>
                </a:solidFill>
                <a:effectLst>
                  <a:glow rad="139700">
                    <a:schemeClr val="accent2">
                      <a:satMod val="175000"/>
                      <a:alpha val="42000"/>
                    </a:schemeClr>
                  </a:glow>
                  <a:reflection blurRad="6350" stA="60000" endA="900" endPos="58000" dir="5400000" sy="-100000" algn="bl" rotWithShape="0"/>
                </a:effectLst>
                <a:latin typeface="Myriad Pro" pitchFamily="34" charset="0"/>
              </a:rPr>
              <a:t>NATURAL WONDERS OF THE WORLD</a:t>
            </a:r>
          </a:p>
        </p:txBody>
      </p:sp>
      <p:grpSp>
        <p:nvGrpSpPr>
          <p:cNvPr id="7" name="Group 6"/>
          <p:cNvGrpSpPr/>
          <p:nvPr/>
        </p:nvGrpSpPr>
        <p:grpSpPr>
          <a:xfrm>
            <a:off x="1448435" y="1995805"/>
            <a:ext cx="3924300" cy="941070"/>
            <a:chOff x="11456" y="4149"/>
            <a:chExt cx="6180" cy="1482"/>
          </a:xfrm>
        </p:grpSpPr>
        <p:sp>
          <p:nvSpPr>
            <p:cNvPr id="35" name="Rounded Rectangle 13"/>
            <p:cNvSpPr/>
            <p:nvPr/>
          </p:nvSpPr>
          <p:spPr>
            <a:xfrm>
              <a:off x="12183" y="4415"/>
              <a:ext cx="5453" cy="98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p:cNvSpPr txBox="1"/>
            <p:nvPr/>
          </p:nvSpPr>
          <p:spPr>
            <a:xfrm>
              <a:off x="12780" y="4554"/>
              <a:ext cx="4856" cy="774"/>
            </a:xfrm>
            <a:prstGeom prst="rect">
              <a:avLst/>
            </a:prstGeom>
            <a:noFill/>
          </p:spPr>
          <p:txBody>
            <a:bodyPr wrap="square" rtlCol="0">
              <a:spAutoFit/>
            </a:bodyPr>
            <a:lstStyle/>
            <a:p>
              <a:r>
                <a:rPr lang="en-US" sz="2600" b="1" dirty="0">
                  <a:solidFill>
                    <a:schemeClr val="bg1"/>
                  </a:solidFill>
                </a:rPr>
                <a:t>LESSON 6: SKILLS 2</a:t>
              </a:r>
            </a:p>
          </p:txBody>
        </p:sp>
        <p:grpSp>
          <p:nvGrpSpPr>
            <p:cNvPr id="37" name="Group 36"/>
            <p:cNvGrpSpPr/>
            <p:nvPr/>
          </p:nvGrpSpPr>
          <p:grpSpPr>
            <a:xfrm>
              <a:off x="11456" y="4149"/>
              <a:ext cx="1324" cy="1483"/>
              <a:chOff x="2766630" y="1746890"/>
              <a:chExt cx="990895" cy="941618"/>
            </a:xfrm>
          </p:grpSpPr>
          <p:pic>
            <p:nvPicPr>
              <p:cNvPr id="38" name="Picture 37"/>
              <p:cNvPicPr>
                <a:picLocks noChangeAspect="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5"/>
              <a:srcRect t="5582"/>
              <a:stretch>
                <a:fillRect/>
              </a:stretch>
            </p:blipFill>
            <p:spPr>
              <a:xfrm>
                <a:off x="2906617" y="1968106"/>
                <a:ext cx="710920" cy="499184"/>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grpId="0" nodeType="withEffect">
                                  <p:stCondLst>
                                    <p:cond delay="0"/>
                                  </p:stCondLst>
                                  <p:childTnLst>
                                    <p:animScale>
                                      <p:cBhvr>
                                        <p:cTn id="6" dur="2000" fill="hold"/>
                                        <p:tgtEl>
                                          <p:spTgt spid="4"/>
                                        </p:tgtEl>
                                      </p:cBhvr>
                                      <p:by x="120000" y="120000"/>
                                    </p:animScale>
                                  </p:childTnLst>
                                </p:cTn>
                              </p:par>
                              <p:par>
                                <p:cTn id="7" presetID="23" presetClass="entr" presetSubtype="272" fill="hold" nodeType="withEffect">
                                  <p:stCondLst>
                                    <p:cond delay="0"/>
                                  </p:stCondLst>
                                  <p:iterate type="lt">
                                    <p:tmPct val="5000"/>
                                  </p:iterate>
                                  <p:childTnLst>
                                    <p:set>
                                      <p:cBhvr>
                                        <p:cTn id="8" dur="1" fill="hold">
                                          <p:stCondLst>
                                            <p:cond delay="0"/>
                                          </p:stCondLst>
                                        </p:cTn>
                                        <p:tgtEl>
                                          <p:spTgt spid="17"/>
                                        </p:tgtEl>
                                        <p:attrNameLst>
                                          <p:attrName>style.visibility</p:attrName>
                                        </p:attrNameLst>
                                      </p:cBhvr>
                                      <p:to>
                                        <p:strVal val="visible"/>
                                      </p:to>
                                    </p:set>
                                    <p:anim calcmode="lin" valueType="num">
                                      <p:cBhvr>
                                        <p:cTn id="9" dur="500" fill="hold"/>
                                        <p:tgtEl>
                                          <p:spTgt spid="17"/>
                                        </p:tgtEl>
                                        <p:attrNameLst>
                                          <p:attrName>ppt_w</p:attrName>
                                        </p:attrNameLst>
                                      </p:cBhvr>
                                      <p:tavLst>
                                        <p:tav tm="0">
                                          <p:val>
                                            <p:strVal val="2/3*#ppt_w"/>
                                          </p:val>
                                        </p:tav>
                                        <p:tav tm="100000">
                                          <p:val>
                                            <p:strVal val="#ppt_w"/>
                                          </p:val>
                                        </p:tav>
                                      </p:tavLst>
                                    </p:anim>
                                    <p:anim calcmode="lin" valueType="num">
                                      <p:cBhvr>
                                        <p:cTn id="10" dur="500" fill="hold"/>
                                        <p:tgtEl>
                                          <p:spTgt spid="17"/>
                                        </p:tgtEl>
                                        <p:attrNameLst>
                                          <p:attrName>ppt_h</p:attrName>
                                        </p:attrNameLst>
                                      </p:cBhvr>
                                      <p:tavLst>
                                        <p:tav tm="0">
                                          <p:val>
                                            <p:strVal val="2/3*#ppt_h"/>
                                          </p:val>
                                        </p:tav>
                                        <p:tav tm="100000">
                                          <p:val>
                                            <p:strVal val="#ppt_h"/>
                                          </p:val>
                                        </p:tav>
                                      </p:tavLst>
                                    </p:anim>
                                  </p:childTnLst>
                                </p:cTn>
                              </p:par>
                              <p:par>
                                <p:cTn id="11" presetID="23" presetClass="entr" presetSubtype="272" fill="hold" grpId="0" nodeType="withEffect">
                                  <p:stCondLst>
                                    <p:cond delay="0"/>
                                  </p:stCondLst>
                                  <p:iterate type="lt">
                                    <p:tmPct val="5000"/>
                                  </p:iterate>
                                  <p:childTnLst>
                                    <p:set>
                                      <p:cBhvr>
                                        <p:cTn id="12" dur="1" fill="hold">
                                          <p:stCondLst>
                                            <p:cond delay="0"/>
                                          </p:stCondLst>
                                        </p:cTn>
                                        <p:tgtEl>
                                          <p:spTgt spid="24"/>
                                        </p:tgtEl>
                                        <p:attrNameLst>
                                          <p:attrName>style.visibility</p:attrName>
                                        </p:attrNameLst>
                                      </p:cBhvr>
                                      <p:to>
                                        <p:strVal val="visible"/>
                                      </p:to>
                                    </p:set>
                                    <p:anim calcmode="lin" valueType="num">
                                      <p:cBhvr>
                                        <p:cTn id="13" dur="500" fill="hold"/>
                                        <p:tgtEl>
                                          <p:spTgt spid="24"/>
                                        </p:tgtEl>
                                        <p:attrNameLst>
                                          <p:attrName>ppt_w</p:attrName>
                                        </p:attrNameLst>
                                      </p:cBhvr>
                                      <p:tavLst>
                                        <p:tav tm="0">
                                          <p:val>
                                            <p:strVal val="2/3*#ppt_w"/>
                                          </p:val>
                                        </p:tav>
                                        <p:tav tm="100000">
                                          <p:val>
                                            <p:strVal val="#ppt_w"/>
                                          </p:val>
                                        </p:tav>
                                      </p:tavLst>
                                    </p:anim>
                                    <p:anim calcmode="lin" valueType="num">
                                      <p:cBhvr>
                                        <p:cTn id="14" dur="500" fill="hold"/>
                                        <p:tgtEl>
                                          <p:spTgt spid="24"/>
                                        </p:tgtEl>
                                        <p:attrNameLst>
                                          <p:attrName>ppt_h</p:attrName>
                                        </p:attrNameLst>
                                      </p:cBhvr>
                                      <p:tavLst>
                                        <p:tav tm="0">
                                          <p:val>
                                            <p:strVal val="2/3*#ppt_h"/>
                                          </p:val>
                                        </p:tav>
                                        <p:tav tm="100000">
                                          <p:val>
                                            <p:strVal val="#ppt_h"/>
                                          </p:val>
                                        </p:tav>
                                      </p:tavLst>
                                    </p:anim>
                                  </p:childTnLst>
                                </p:cTn>
                              </p:par>
                              <p:par>
                                <p:cTn id="15" presetID="23" presetClass="entr" presetSubtype="272" fill="hold" grpId="0" nodeType="withEffect">
                                  <p:stCondLst>
                                    <p:cond delay="0"/>
                                  </p:stCondLst>
                                  <p:iterate type="lt">
                                    <p:tmPct val="5000"/>
                                  </p:iterate>
                                  <p:childTnLst>
                                    <p:set>
                                      <p:cBhvr>
                                        <p:cTn id="16" dur="1" fill="hold">
                                          <p:stCondLst>
                                            <p:cond delay="0"/>
                                          </p:stCondLst>
                                        </p:cTn>
                                        <p:tgtEl>
                                          <p:spTgt spid="25"/>
                                        </p:tgtEl>
                                        <p:attrNameLst>
                                          <p:attrName>style.visibility</p:attrName>
                                        </p:attrNameLst>
                                      </p:cBhvr>
                                      <p:to>
                                        <p:strVal val="visible"/>
                                      </p:to>
                                    </p:set>
                                    <p:anim calcmode="lin" valueType="num">
                                      <p:cBhvr>
                                        <p:cTn id="17" dur="500" fill="hold"/>
                                        <p:tgtEl>
                                          <p:spTgt spid="25"/>
                                        </p:tgtEl>
                                        <p:attrNameLst>
                                          <p:attrName>ppt_w</p:attrName>
                                        </p:attrNameLst>
                                      </p:cBhvr>
                                      <p:tavLst>
                                        <p:tav tm="0">
                                          <p:val>
                                            <p:strVal val="2/3*#ppt_w"/>
                                          </p:val>
                                        </p:tav>
                                        <p:tav tm="100000">
                                          <p:val>
                                            <p:strVal val="#ppt_w"/>
                                          </p:val>
                                        </p:tav>
                                      </p:tavLst>
                                    </p:anim>
                                    <p:anim calcmode="lin" valueType="num">
                                      <p:cBhvr>
                                        <p:cTn id="18" dur="500" fill="hold"/>
                                        <p:tgtEl>
                                          <p:spTgt spid="25"/>
                                        </p:tgtEl>
                                        <p:attrNameLst>
                                          <p:attrName>ppt_h</p:attrName>
                                        </p:attrNameLst>
                                      </p:cBhvr>
                                      <p:tavLst>
                                        <p:tav tm="0">
                                          <p:val>
                                            <p:strVal val="2/3*#ppt_h"/>
                                          </p:val>
                                        </p:tav>
                                        <p:tav tm="100000">
                                          <p:val>
                                            <p:strVal val="#ppt_h"/>
                                          </p:val>
                                        </p:tav>
                                      </p:tavLst>
                                    </p:anim>
                                  </p:childTnLst>
                                </p:cTn>
                              </p:par>
                              <p:par>
                                <p:cTn id="19" presetID="23" presetClass="entr" presetSubtype="272" fill="hold" grpId="0" nodeType="withEffect">
                                  <p:stCondLst>
                                    <p:cond delay="0"/>
                                  </p:stCondLst>
                                  <p:iterate type="lt">
                                    <p:tmPct val="5000"/>
                                  </p:iterate>
                                  <p:childTnLst>
                                    <p:set>
                                      <p:cBhvr>
                                        <p:cTn id="20" dur="1" fill="hold">
                                          <p:stCondLst>
                                            <p:cond delay="0"/>
                                          </p:stCondLst>
                                        </p:cTn>
                                        <p:tgtEl>
                                          <p:spTgt spid="26"/>
                                        </p:tgtEl>
                                        <p:attrNameLst>
                                          <p:attrName>style.visibility</p:attrName>
                                        </p:attrNameLst>
                                      </p:cBhvr>
                                      <p:to>
                                        <p:strVal val="visible"/>
                                      </p:to>
                                    </p:set>
                                    <p:anim calcmode="lin" valueType="num">
                                      <p:cBhvr>
                                        <p:cTn id="21" dur="500" fill="hold"/>
                                        <p:tgtEl>
                                          <p:spTgt spid="26"/>
                                        </p:tgtEl>
                                        <p:attrNameLst>
                                          <p:attrName>ppt_w</p:attrName>
                                        </p:attrNameLst>
                                      </p:cBhvr>
                                      <p:tavLst>
                                        <p:tav tm="0">
                                          <p:val>
                                            <p:strVal val="2/3*#ppt_w"/>
                                          </p:val>
                                        </p:tav>
                                        <p:tav tm="100000">
                                          <p:val>
                                            <p:strVal val="#ppt_w"/>
                                          </p:val>
                                        </p:tav>
                                      </p:tavLst>
                                    </p:anim>
                                    <p:anim calcmode="lin" valueType="num">
                                      <p:cBhvr>
                                        <p:cTn id="22" dur="500" fill="hold"/>
                                        <p:tgtEl>
                                          <p:spTgt spid="26"/>
                                        </p:tgtEl>
                                        <p:attrNameLst>
                                          <p:attrName>ppt_h</p:attrName>
                                        </p:attrNameLst>
                                      </p:cBhvr>
                                      <p:tavLst>
                                        <p:tav tm="0">
                                          <p:val>
                                            <p:strVal val="2/3*#ppt_h"/>
                                          </p:val>
                                        </p:tav>
                                        <p:tav tm="100000">
                                          <p:val>
                                            <p:strVal val="#ppt_h"/>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animBg="1"/>
      <p:bldP spid="24" grpId="0"/>
      <p:bldP spid="24" grpId="1"/>
      <p:bldP spid="25" grpId="0"/>
      <p:bldP spid="25" grpId="1"/>
      <p:bldP spid="26" grpId="0"/>
      <p:bldP spid="26"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p:cNvGrpSpPr/>
          <p:nvPr/>
        </p:nvGrpSpPr>
        <p:grpSpPr>
          <a:xfrm>
            <a:off x="-1172" y="-7620"/>
            <a:ext cx="12192000" cy="1083309"/>
            <a:chOff x="7620" y="-7620"/>
            <a:chExt cx="12192000" cy="1083309"/>
          </a:xfrm>
        </p:grpSpPr>
        <p:sp>
          <p:nvSpPr>
            <p:cNvPr id="19" name="Round Single Corner Rectangle 18"/>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Round Single Corner Rectangle 20"/>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2" name="TextBox 11"/>
          <p:cNvSpPr txBox="1"/>
          <p:nvPr/>
        </p:nvSpPr>
        <p:spPr>
          <a:xfrm>
            <a:off x="1078805" y="1278761"/>
            <a:ext cx="1998504" cy="523220"/>
          </a:xfrm>
          <a:prstGeom prst="rect">
            <a:avLst/>
          </a:prstGeom>
          <a:noFill/>
          <a:effectLst/>
        </p:spPr>
        <p:txBody>
          <a:bodyPr wrap="square" rtlCol="0">
            <a:spAutoFit/>
          </a:bodyPr>
          <a:lstStyle/>
          <a:p>
            <a:r>
              <a:rPr lang="en-US" sz="2800" b="1">
                <a:effectLst>
                  <a:glow rad="88900">
                    <a:schemeClr val="bg1"/>
                  </a:glow>
                </a:effectLst>
                <a:cs typeface="Arial" panose="020B0604020202020204" pitchFamily="34" charset="0"/>
              </a:rPr>
              <a:t>Homework</a:t>
            </a:r>
            <a:endParaRPr lang="en-US" sz="2800" b="1" dirty="0">
              <a:effectLst>
                <a:glow rad="88900">
                  <a:schemeClr val="bg1"/>
                </a:glow>
              </a:effectLst>
              <a:cs typeface="Arial" panose="020B0604020202020204" pitchFamily="34" charset="0"/>
            </a:endParaRPr>
          </a:p>
        </p:txBody>
      </p:sp>
      <p:sp>
        <p:nvSpPr>
          <p:cNvPr id="16" name="Rounded Rectangle 15"/>
          <p:cNvSpPr/>
          <p:nvPr/>
        </p:nvSpPr>
        <p:spPr>
          <a:xfrm>
            <a:off x="576198" y="1290971"/>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18673" y="118642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2" name="TextBox 1"/>
          <p:cNvSpPr txBox="1"/>
          <p:nvPr/>
        </p:nvSpPr>
        <p:spPr>
          <a:xfrm>
            <a:off x="487045" y="1793875"/>
            <a:ext cx="11184255" cy="1753235"/>
          </a:xfrm>
          <a:prstGeom prst="rect">
            <a:avLst/>
          </a:prstGeom>
          <a:noFill/>
        </p:spPr>
        <p:txBody>
          <a:bodyPr wrap="square" rtlCol="0">
            <a:spAutoFit/>
          </a:bodyPr>
          <a:lstStyle/>
          <a:p>
            <a:pPr>
              <a:lnSpc>
                <a:spcPct val="150000"/>
              </a:lnSpc>
            </a:pPr>
            <a:r>
              <a:rPr lang="en-US" sz="3600"/>
              <a:t>- Rewrite the paragraph in the notebooks.</a:t>
            </a:r>
          </a:p>
          <a:p>
            <a:pPr>
              <a:lnSpc>
                <a:spcPct val="150000"/>
              </a:lnSpc>
            </a:pPr>
            <a:r>
              <a:rPr lang="en-US" sz="3600"/>
              <a:t>- Do exercises in the workbook.</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30465" y="3111500"/>
            <a:ext cx="3496310" cy="349631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2"/>
          <p:cNvSpPr/>
          <p:nvPr/>
        </p:nvSpPr>
        <p:spPr>
          <a:xfrm>
            <a:off x="3048000" y="5970195"/>
            <a:ext cx="6096000" cy="646331"/>
          </a:xfrm>
          <a:prstGeom prst="rect">
            <a:avLst/>
          </a:prstGeom>
        </p:spPr>
        <p:txBody>
          <a:bodyPr>
            <a:spAutoFit/>
          </a:bodyPr>
          <a:lstStyle/>
          <a:p>
            <a:pPr algn="ctr"/>
            <a:r>
              <a:rPr lang="en-GB" b="1">
                <a:solidFill>
                  <a:schemeClr val="bg1"/>
                </a:solidFill>
                <a:latin typeface="Calibri" panose="020F0502020204030204" pitchFamily="34" charset="0"/>
              </a:rPr>
              <a:t>Website: </a:t>
            </a:r>
            <a:r>
              <a:rPr lang="en-GB" b="1" i="1">
                <a:solidFill>
                  <a:schemeClr val="bg1"/>
                </a:solidFill>
                <a:latin typeface="Calibri" panose="020F0502020204030204" pitchFamily="34" charset="0"/>
              </a:rPr>
              <a:t>hoclieu.vn</a:t>
            </a:r>
            <a:endParaRPr lang="en-GB">
              <a:solidFill>
                <a:schemeClr val="bg1"/>
              </a:solidFill>
            </a:endParaRPr>
          </a:p>
          <a:p>
            <a:pPr algn="ctr"/>
            <a:r>
              <a:rPr lang="en-GB" b="1">
                <a:solidFill>
                  <a:schemeClr val="bg1"/>
                </a:solidFill>
                <a:latin typeface="Calibri" panose="020F0502020204030204" pitchFamily="34" charset="0"/>
              </a:rPr>
              <a:t>Fanpage: </a:t>
            </a:r>
            <a:r>
              <a:rPr lang="en-GB" b="1" i="1">
                <a:solidFill>
                  <a:schemeClr val="bg1"/>
                </a:solidFill>
                <a:latin typeface="Calibri" panose="020F0502020204030204" pitchFamily="34" charset="0"/>
              </a:rPr>
              <a:t>facebook.com/www.tienganhglobalsuccess.vn/</a:t>
            </a:r>
            <a:endParaRPr lang="en-GB">
              <a:solidFill>
                <a:schemeClr val="bg1"/>
              </a:solidFill>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3986530" y="499745"/>
            <a:ext cx="5113655" cy="1024255"/>
          </a:xfrm>
          <a:prstGeom prst="roundRect">
            <a:avLst>
              <a:gd name="adj" fmla="val 42661"/>
            </a:avLst>
          </a:prstGeom>
          <a:solidFill>
            <a:srgbClr val="FFC000"/>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sp>
        <p:nvSpPr>
          <p:cNvPr id="9" name="TextBox 8"/>
          <p:cNvSpPr txBox="1"/>
          <p:nvPr/>
        </p:nvSpPr>
        <p:spPr>
          <a:xfrm>
            <a:off x="4791560" y="706508"/>
            <a:ext cx="3315377" cy="646331"/>
          </a:xfrm>
          <a:prstGeom prst="rect">
            <a:avLst/>
          </a:prstGeom>
          <a:noFill/>
        </p:spPr>
        <p:txBody>
          <a:bodyPr wrap="square" rtlCol="0">
            <a:spAutoFit/>
          </a:bodyPr>
          <a:lstStyle/>
          <a:p>
            <a:r>
              <a:rPr lang="en-US" sz="3600" b="1" dirty="0">
                <a:solidFill>
                  <a:schemeClr val="bg1"/>
                </a:solidFill>
                <a:latin typeface="Myriad Pro" pitchFamily="34" charset="0"/>
              </a:rPr>
              <a:t>OBJECTIVES</a:t>
            </a:r>
          </a:p>
        </p:txBody>
      </p:sp>
      <p:pic>
        <p:nvPicPr>
          <p:cNvPr id="10" name="Picture 5"/>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3192320" y="144696"/>
            <a:ext cx="1515332" cy="158374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311982" y="1620012"/>
            <a:ext cx="10274531" cy="4246245"/>
          </a:xfrm>
          <a:prstGeom prst="rect">
            <a:avLst/>
          </a:prstGeom>
          <a:noFill/>
        </p:spPr>
        <p:txBody>
          <a:bodyPr wrap="square" rtlCol="0">
            <a:spAutoFit/>
          </a:bodyPr>
          <a:lstStyle/>
          <a:p>
            <a:pPr>
              <a:lnSpc>
                <a:spcPct val="150000"/>
              </a:lnSpc>
            </a:pPr>
            <a:r>
              <a:rPr lang="en-US" sz="3600" dirty="0"/>
              <a:t>By the end of the lesson, students will be able to:</a:t>
            </a:r>
          </a:p>
          <a:p>
            <a:pPr marL="457200" indent="-457200" algn="just">
              <a:lnSpc>
                <a:spcPct val="150000"/>
              </a:lnSpc>
              <a:buFont typeface="Courier New" panose="02070309020205020404" pitchFamily="49" charset="0"/>
              <a:buChar char="o"/>
            </a:pPr>
            <a:r>
              <a:rPr lang="en-US" sz="3600" dirty="0"/>
              <a:t>Listen for specific information about the Amazon Rainforest;</a:t>
            </a:r>
          </a:p>
          <a:p>
            <a:pPr marL="457200" indent="-457200" algn="just">
              <a:lnSpc>
                <a:spcPct val="150000"/>
              </a:lnSpc>
              <a:buFont typeface="Courier New" panose="02070309020205020404" pitchFamily="49" charset="0"/>
              <a:buChar char="o"/>
            </a:pPr>
            <a:r>
              <a:rPr lang="en-US" sz="3600" dirty="0"/>
              <a:t>Write about a natural wonder / beautiful landscape in their area.</a:t>
            </a:r>
          </a:p>
        </p:txBody>
      </p:sp>
      <p:sp>
        <p:nvSpPr>
          <p:cNvPr id="3" name="Text Box 2"/>
          <p:cNvSpPr txBox="1"/>
          <p:nvPr/>
        </p:nvSpPr>
        <p:spPr>
          <a:xfrm>
            <a:off x="12386310" y="1123315"/>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9"/>
          <p:cNvSpPr/>
          <p:nvPr/>
        </p:nvSpPr>
        <p:spPr>
          <a:xfrm>
            <a:off x="4567839" y="1755498"/>
            <a:ext cx="2162852" cy="845902"/>
          </a:xfrm>
          <a:custGeom>
            <a:avLst/>
            <a:gdLst>
              <a:gd name="connsiteX0" fmla="*/ 0 w 1728196"/>
              <a:gd name="connsiteY0" fmla="*/ 0 h 941884"/>
              <a:gd name="connsiteX1" fmla="*/ 1728196 w 1728196"/>
              <a:gd name="connsiteY1" fmla="*/ 0 h 941884"/>
              <a:gd name="connsiteX2" fmla="*/ 1728196 w 1728196"/>
              <a:gd name="connsiteY2" fmla="*/ 941884 h 941884"/>
              <a:gd name="connsiteX3" fmla="*/ 0 w 1728196"/>
              <a:gd name="connsiteY3" fmla="*/ 941884 h 941884"/>
              <a:gd name="connsiteX4" fmla="*/ 0 w 1728196"/>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8196" h="941884">
                <a:moveTo>
                  <a:pt x="0" y="0"/>
                </a:moveTo>
                <a:lnTo>
                  <a:pt x="1728196" y="0"/>
                </a:lnTo>
                <a:lnTo>
                  <a:pt x="1728196"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1" name="Freeform 10"/>
          <p:cNvSpPr/>
          <p:nvPr/>
        </p:nvSpPr>
        <p:spPr>
          <a:xfrm>
            <a:off x="3977081" y="5090340"/>
            <a:ext cx="1603229" cy="845902"/>
          </a:xfrm>
          <a:custGeom>
            <a:avLst/>
            <a:gdLst>
              <a:gd name="connsiteX0" fmla="*/ 0 w 1419439"/>
              <a:gd name="connsiteY0" fmla="*/ 0 h 941884"/>
              <a:gd name="connsiteX1" fmla="*/ 1419439 w 1419439"/>
              <a:gd name="connsiteY1" fmla="*/ 0 h 941884"/>
              <a:gd name="connsiteX2" fmla="*/ 1419439 w 1419439"/>
              <a:gd name="connsiteY2" fmla="*/ 941884 h 941884"/>
              <a:gd name="connsiteX3" fmla="*/ 0 w 1419439"/>
              <a:gd name="connsiteY3" fmla="*/ 941884 h 941884"/>
              <a:gd name="connsiteX4" fmla="*/ 0 w 1419439"/>
              <a:gd name="connsiteY4" fmla="*/ 0 h 941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439" h="941884">
                <a:moveTo>
                  <a:pt x="0" y="0"/>
                </a:moveTo>
                <a:lnTo>
                  <a:pt x="1419439" y="0"/>
                </a:lnTo>
                <a:lnTo>
                  <a:pt x="1419439" y="941884"/>
                </a:lnTo>
                <a:lnTo>
                  <a:pt x="0" y="94188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1430" tIns="11430" rIns="11430" bIns="11430" numCol="1" spcCol="1270" anchor="ctr" anchorCtr="0">
            <a:noAutofit/>
          </a:bodyPr>
          <a:lstStyle/>
          <a:p>
            <a:pPr marL="0" lvl="1" defTabSz="800100">
              <a:lnSpc>
                <a:spcPct val="90000"/>
              </a:lnSpc>
              <a:spcBef>
                <a:spcPct val="0"/>
              </a:spcBef>
              <a:spcAft>
                <a:spcPct val="15000"/>
              </a:spcAft>
            </a:pPr>
            <a:endParaRPr lang="en-US" b="1" dirty="0"/>
          </a:p>
        </p:txBody>
      </p:sp>
      <p:sp>
        <p:nvSpPr>
          <p:cNvPr id="16" name="Rounded Rectangle 15"/>
          <p:cNvSpPr/>
          <p:nvPr/>
        </p:nvSpPr>
        <p:spPr>
          <a:xfrm>
            <a:off x="669161" y="1103050"/>
            <a:ext cx="1835914" cy="61220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ea typeface="Adobe Gothic Std B" panose="020B0800000000000000" pitchFamily="34" charset="-128"/>
              </a:rPr>
              <a:t>WARM-UP</a:t>
            </a:r>
            <a:endParaRPr lang="en-GB" b="1" dirty="0">
              <a:solidFill>
                <a:schemeClr val="tx1"/>
              </a:solidFill>
              <a:ea typeface="Adobe Gothic Std B" panose="020B0800000000000000" pitchFamily="34" charset="-128"/>
            </a:endParaRPr>
          </a:p>
        </p:txBody>
      </p:sp>
      <p:sp>
        <p:nvSpPr>
          <p:cNvPr id="17" name="Rounded Rectangle 16"/>
          <p:cNvSpPr/>
          <p:nvPr/>
        </p:nvSpPr>
        <p:spPr>
          <a:xfrm>
            <a:off x="2887345" y="2222500"/>
            <a:ext cx="2380615" cy="61785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LISTENING</a:t>
            </a:r>
            <a:endParaRPr lang="en-GB" b="1" dirty="0">
              <a:solidFill>
                <a:schemeClr val="tx1"/>
              </a:solidFill>
            </a:endParaRPr>
          </a:p>
        </p:txBody>
      </p:sp>
      <p:sp>
        <p:nvSpPr>
          <p:cNvPr id="18" name="Rounded Rectangle 17"/>
          <p:cNvSpPr/>
          <p:nvPr/>
        </p:nvSpPr>
        <p:spPr>
          <a:xfrm>
            <a:off x="669290" y="4045585"/>
            <a:ext cx="2315845" cy="601345"/>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WRITING</a:t>
            </a:r>
          </a:p>
        </p:txBody>
      </p:sp>
      <p:sp>
        <p:nvSpPr>
          <p:cNvPr id="20" name="Rectangle 19"/>
          <p:cNvSpPr/>
          <p:nvPr/>
        </p:nvSpPr>
        <p:spPr>
          <a:xfrm>
            <a:off x="5588635" y="1163320"/>
            <a:ext cx="6311900" cy="431165"/>
          </a:xfrm>
          <a:prstGeom prst="rect">
            <a:avLst/>
          </a:prstGeom>
          <a:solidFill>
            <a:srgbClr val="FEE3AF"/>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GB" dirty="0">
                <a:solidFill>
                  <a:schemeClr val="tx1"/>
                </a:solidFill>
              </a:rPr>
              <a:t>Brainstorming</a:t>
            </a:r>
          </a:p>
        </p:txBody>
      </p:sp>
      <p:sp>
        <p:nvSpPr>
          <p:cNvPr id="21" name="Rectangle 20"/>
          <p:cNvSpPr/>
          <p:nvPr/>
        </p:nvSpPr>
        <p:spPr>
          <a:xfrm>
            <a:off x="5570855" y="2032000"/>
            <a:ext cx="6329680" cy="9645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1: Write a word from the box under the correct picture.</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2: Listen to the passage and tick (√) the things you hear.</a:t>
            </a:r>
          </a:p>
          <a:p>
            <a:pPr marR="0" indent="0" algn="just">
              <a:spcBef>
                <a:spcPts val="0"/>
              </a:spcBef>
              <a:spcAft>
                <a:spcPts val="0"/>
              </a:spcAft>
              <a:buFont typeface="Arial" panose="020B0604020202020204" pitchFamily="34" charset="0"/>
              <a:buNone/>
            </a:pPr>
            <a:r>
              <a:rPr lang="en-US">
                <a:solidFill>
                  <a:schemeClr val="tx1"/>
                </a:solidFill>
                <a:effectLst/>
                <a:latin typeface="Calibri" panose="020F0502020204030204" pitchFamily="34" charset="0"/>
                <a:ea typeface="Calibri" panose="020F0502020204030204" pitchFamily="34" charset="0"/>
                <a:cs typeface="Calibri" panose="020F0502020204030204" pitchFamily="34" charset="0"/>
                <a:sym typeface="+mn-ea"/>
              </a:rPr>
              <a:t>Task 3: Listen again and choose the correct answers.</a:t>
            </a:r>
          </a:p>
        </p:txBody>
      </p:sp>
      <p:sp>
        <p:nvSpPr>
          <p:cNvPr id="22" name="Rectangle 21"/>
          <p:cNvSpPr/>
          <p:nvPr/>
        </p:nvSpPr>
        <p:spPr>
          <a:xfrm>
            <a:off x="5565775" y="3338830"/>
            <a:ext cx="6327775" cy="1445260"/>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4: Work in pairs. Brainstorm idea</a:t>
            </a:r>
            <a:r>
              <a:rPr lang="en-US"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s</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about a natural wonder/beautiful landscape in your area. Ask and answer about it, using the following prompts.</a:t>
            </a:r>
          </a:p>
          <a:p>
            <a:pPr marR="0" indent="0" algn="just">
              <a:spcBef>
                <a:spcPts val="0"/>
              </a:spcBef>
              <a:spcAft>
                <a:spcPts val="0"/>
              </a:spcAft>
              <a:buFont typeface="Arial" panose="020B0604020202020204" pitchFamily="34" charset="0"/>
              <a:buNone/>
            </a:pP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Task 5: Write a paragraph (100 - 120 words) about the natural wonder/ beautiful landscape you have talked about in </a:t>
            </a:r>
            <a:r>
              <a:rPr sz="18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4</a:t>
            </a:r>
            <a:r>
              <a:rPr sz="18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a:t>
            </a:r>
          </a:p>
        </p:txBody>
      </p:sp>
      <p:cxnSp>
        <p:nvCxnSpPr>
          <p:cNvPr id="24" name="Curved Connector 23"/>
          <p:cNvCxnSpPr>
            <a:stCxn id="16" idx="3"/>
            <a:endCxn id="17" idx="0"/>
          </p:cNvCxnSpPr>
          <p:nvPr/>
        </p:nvCxnSpPr>
        <p:spPr>
          <a:xfrm>
            <a:off x="2505075" y="1409065"/>
            <a:ext cx="1572895" cy="8134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cxnSp>
        <p:nvCxnSpPr>
          <p:cNvPr id="25" name="Curved Connector 24"/>
          <p:cNvCxnSpPr>
            <a:stCxn id="17" idx="1"/>
            <a:endCxn id="18" idx="0"/>
          </p:cNvCxnSpPr>
          <p:nvPr/>
        </p:nvCxnSpPr>
        <p:spPr>
          <a:xfrm rot="10800000" flipV="1">
            <a:off x="1827530" y="2531745"/>
            <a:ext cx="1059815" cy="1513840"/>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7" name="Rounded Rectangle 26"/>
          <p:cNvSpPr/>
          <p:nvPr/>
        </p:nvSpPr>
        <p:spPr>
          <a:xfrm>
            <a:off x="2951351" y="5248759"/>
            <a:ext cx="1835914" cy="604154"/>
          </a:xfrm>
          <a:prstGeom prst="roundRect">
            <a:avLst/>
          </a:prstGeom>
          <a:solidFill>
            <a:srgbClr val="F8B417"/>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CONSOLIDATION</a:t>
            </a:r>
            <a:endParaRPr lang="en-GB" b="1" dirty="0">
              <a:solidFill>
                <a:schemeClr val="tx1"/>
              </a:solidFill>
            </a:endParaRPr>
          </a:p>
        </p:txBody>
      </p:sp>
      <p:cxnSp>
        <p:nvCxnSpPr>
          <p:cNvPr id="28" name="Curved Connector 27"/>
          <p:cNvCxnSpPr>
            <a:stCxn id="18" idx="3"/>
            <a:endCxn id="27" idx="0"/>
          </p:cNvCxnSpPr>
          <p:nvPr/>
        </p:nvCxnSpPr>
        <p:spPr>
          <a:xfrm>
            <a:off x="2985135" y="4346575"/>
            <a:ext cx="884555" cy="902335"/>
          </a:xfrm>
          <a:prstGeom prst="curvedConnector2">
            <a:avLst/>
          </a:prstGeom>
          <a:ln w="57150">
            <a:solidFill>
              <a:srgbClr val="6D9FB1"/>
            </a:solidFill>
            <a:tailEnd type="triangle"/>
          </a:ln>
        </p:spPr>
        <p:style>
          <a:lnRef idx="3">
            <a:schemeClr val="accent6"/>
          </a:lnRef>
          <a:fillRef idx="0">
            <a:schemeClr val="accent6"/>
          </a:fillRef>
          <a:effectRef idx="2">
            <a:schemeClr val="accent6"/>
          </a:effectRef>
          <a:fontRef idx="minor">
            <a:schemeClr val="tx1"/>
          </a:fontRef>
        </p:style>
      </p:cxnSp>
      <p:sp>
        <p:nvSpPr>
          <p:cNvPr id="29" name="Rectangle 28"/>
          <p:cNvSpPr/>
          <p:nvPr/>
        </p:nvSpPr>
        <p:spPr>
          <a:xfrm>
            <a:off x="5588635" y="5167630"/>
            <a:ext cx="6311900" cy="685165"/>
          </a:xfrm>
          <a:prstGeom prst="rect">
            <a:avLst/>
          </a:prstGeom>
          <a:solidFill>
            <a:srgbClr val="FBC864">
              <a:alpha val="50000"/>
            </a:srgbClr>
          </a:solidFill>
          <a:ln>
            <a:solidFill>
              <a:srgbClr val="6D9FB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0">
              <a:buFont typeface="Arial" panose="020B0604020202020204" pitchFamily="34" charset="0"/>
              <a:buNone/>
            </a:pPr>
            <a:r>
              <a:rPr lang="en-US" dirty="0">
                <a:solidFill>
                  <a:schemeClr val="tx1"/>
                </a:solidFill>
              </a:rPr>
              <a:t>Wrap-up</a:t>
            </a:r>
          </a:p>
          <a:p>
            <a:pPr indent="0">
              <a:buFont typeface="Arial" panose="020B0604020202020204" pitchFamily="34" charset="0"/>
              <a:buNone/>
            </a:pPr>
            <a:r>
              <a:rPr lang="en-US">
                <a:solidFill>
                  <a:schemeClr val="tx1"/>
                </a:solidFill>
              </a:rPr>
              <a:t>Homework</a:t>
            </a:r>
            <a:endParaRPr lang="en-GB" dirty="0">
              <a:solidFill>
                <a:schemeClr val="tx1"/>
              </a:solidFill>
            </a:endParaRPr>
          </a:p>
        </p:txBody>
      </p:sp>
      <p:sp>
        <p:nvSpPr>
          <p:cNvPr id="30" name="Rounded Rectangle 29"/>
          <p:cNvSpPr/>
          <p:nvPr/>
        </p:nvSpPr>
        <p:spPr>
          <a:xfrm>
            <a:off x="3625850" y="247015"/>
            <a:ext cx="4134485" cy="625475"/>
          </a:xfrm>
          <a:prstGeom prst="roundRect">
            <a:avLst>
              <a:gd name="adj" fmla="val 42661"/>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p:cNvSpPr txBox="1"/>
          <p:nvPr/>
        </p:nvSpPr>
        <p:spPr>
          <a:xfrm>
            <a:off x="4151494" y="282785"/>
            <a:ext cx="4712984" cy="521970"/>
          </a:xfrm>
          <a:prstGeom prst="rect">
            <a:avLst/>
          </a:prstGeom>
          <a:noFill/>
        </p:spPr>
        <p:txBody>
          <a:bodyPr wrap="square" rtlCol="0">
            <a:spAutoFit/>
          </a:bodyPr>
          <a:lstStyle/>
          <a:p>
            <a:r>
              <a:rPr lang="en-US" sz="2800" b="1">
                <a:solidFill>
                  <a:schemeClr val="bg1"/>
                </a:solidFill>
              </a:rPr>
              <a:t>LESSON 6: SKILLS 2</a:t>
            </a:r>
            <a:endParaRPr lang="en-US" sz="2800" b="1" dirty="0">
              <a:solidFill>
                <a:schemeClr val="bg1"/>
              </a:solidFill>
            </a:endParaRPr>
          </a:p>
        </p:txBody>
      </p:sp>
      <p:grpSp>
        <p:nvGrpSpPr>
          <p:cNvPr id="37" name="Group 36"/>
          <p:cNvGrpSpPr/>
          <p:nvPr/>
        </p:nvGrpSpPr>
        <p:grpSpPr>
          <a:xfrm>
            <a:off x="3081468" y="95603"/>
            <a:ext cx="990895" cy="941618"/>
            <a:chOff x="2766630" y="1746890"/>
            <a:chExt cx="990895" cy="941618"/>
          </a:xfrm>
        </p:grpSpPr>
        <p:pic>
          <p:nvPicPr>
            <p:cNvPr id="38" name="Picture 37"/>
            <p:cNvPicPr>
              <a:picLocks noChangeAspect="1"/>
            </p:cNvPicPr>
            <p:nvPr/>
          </p:nvPicPr>
          <p:blipFill>
            <a:blip r:embed="rId2">
              <a:duotone>
                <a:schemeClr val="accent2">
                  <a:shade val="45000"/>
                  <a:satMod val="135000"/>
                </a:schemeClr>
                <a:prstClr val="white"/>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2766630" y="1746890"/>
              <a:ext cx="990895" cy="941618"/>
            </a:xfrm>
            <a:prstGeom prst="rect">
              <a:avLst/>
            </a:prstGeom>
          </p:spPr>
        </p:pic>
        <p:pic>
          <p:nvPicPr>
            <p:cNvPr id="39" name="Picture 38"/>
            <p:cNvPicPr>
              <a:picLocks noChangeAspect="1"/>
            </p:cNvPicPr>
            <p:nvPr/>
          </p:nvPicPr>
          <p:blipFill rotWithShape="1">
            <a:blip r:embed="rId4"/>
            <a:srcRect t="5582"/>
            <a:stretch>
              <a:fillRect/>
            </a:stretch>
          </p:blipFill>
          <p:spPr>
            <a:xfrm>
              <a:off x="2906617" y="1968106"/>
              <a:ext cx="710920" cy="499184"/>
            </a:xfrm>
            <a:prstGeom prst="rect">
              <a:avLst/>
            </a:prstGeom>
          </p:spPr>
        </p:pic>
      </p:grpSp>
      <p:grpSp>
        <p:nvGrpSpPr>
          <p:cNvPr id="2" name="Group 1"/>
          <p:cNvGrpSpPr>
            <a:grpSpLocks noGrp="1" noUngrp="1" noRot="1" noChangeAspect="1" noMove="1" noResize="1"/>
          </p:cNvGrpSpPr>
          <p:nvPr/>
        </p:nvGrpSpPr>
        <p:grpSpPr>
          <a:xfrm>
            <a:off x="-52705" y="8991600"/>
            <a:ext cx="485775" cy="421005"/>
            <a:chOff x="-19221" y="197691"/>
            <a:chExt cx="5378624" cy="6402614"/>
          </a:xfrm>
        </p:grpSpPr>
        <p:sp>
          <p:nvSpPr>
            <p:cNvPr id="3" name="Freeform: Shape 22"/>
            <p:cNvSpPr/>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 name="Freeform: Shape 23"/>
            <p:cNvSpPr/>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 name="Freeform: Shape 24"/>
            <p:cNvSpPr/>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Freeform: Shape 25"/>
            <p:cNvSpPr/>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Freeform: Shape 26"/>
            <p:cNvSpPr/>
            <p:nvPr/>
          </p:nvSpPr>
          <p:spPr>
            <a:xfrm>
              <a:off x="-19220" y="197691"/>
              <a:ext cx="5378623" cy="6402614"/>
            </a:xfrm>
            <a:custGeom>
              <a:avLst/>
              <a:gdLst>
                <a:gd name="connsiteX0" fmla="*/ 2220349 w 5378623"/>
                <a:gd name="connsiteY0" fmla="*/ 67 h 6402614"/>
                <a:gd name="connsiteX1" fmla="*/ 3018161 w 5378623"/>
                <a:gd name="connsiteY1" fmla="*/ 108191 h 6402614"/>
                <a:gd name="connsiteX2" fmla="*/ 5265831 w 5378623"/>
                <a:gd name="connsiteY2" fmla="*/ 4066338 h 6402614"/>
                <a:gd name="connsiteX3" fmla="*/ 2912752 w 5378623"/>
                <a:gd name="connsiteY3" fmla="*/ 6386691 h 6402614"/>
                <a:gd name="connsiteX4" fmla="*/ 2840648 w 5378623"/>
                <a:gd name="connsiteY4" fmla="*/ 6402614 h 6402614"/>
                <a:gd name="connsiteX5" fmla="*/ 1474249 w 5378623"/>
                <a:gd name="connsiteY5" fmla="*/ 6402614 h 6402614"/>
                <a:gd name="connsiteX6" fmla="*/ 1340218 w 5378623"/>
                <a:gd name="connsiteY6" fmla="*/ 6370360 h 6402614"/>
                <a:gd name="connsiteX7" fmla="*/ 204687 w 5378623"/>
                <a:gd name="connsiteY7" fmla="*/ 5802379 h 6402614"/>
                <a:gd name="connsiteX8" fmla="*/ 0 w 5378623"/>
                <a:gd name="connsiteY8" fmla="*/ 5624181 h 6402614"/>
                <a:gd name="connsiteX9" fmla="*/ 0 w 5378623"/>
                <a:gd name="connsiteY9" fmla="*/ 5197118 h 6402614"/>
                <a:gd name="connsiteX10" fmla="*/ 120950 w 5378623"/>
                <a:gd name="connsiteY10" fmla="*/ 5327736 h 6402614"/>
                <a:gd name="connsiteX11" fmla="*/ 553277 w 5378623"/>
                <a:gd name="connsiteY11" fmla="*/ 5674143 h 6402614"/>
                <a:gd name="connsiteX12" fmla="*/ 1048951 w 5378623"/>
                <a:gd name="connsiteY12" fmla="*/ 5913372 h 6402614"/>
                <a:gd name="connsiteX13" fmla="*/ 1114406 w 5378623"/>
                <a:gd name="connsiteY13" fmla="*/ 5935664 h 6402614"/>
                <a:gd name="connsiteX14" fmla="*/ 1180375 w 5378623"/>
                <a:gd name="connsiteY14" fmla="*/ 5956470 h 6402614"/>
                <a:gd name="connsiteX15" fmla="*/ 1247107 w 5378623"/>
                <a:gd name="connsiteY15" fmla="*/ 5975278 h 6402614"/>
                <a:gd name="connsiteX16" fmla="*/ 1313053 w 5378623"/>
                <a:gd name="connsiteY16" fmla="*/ 5991905 h 6402614"/>
                <a:gd name="connsiteX17" fmla="*/ 1578771 w 5378623"/>
                <a:gd name="connsiteY17" fmla="*/ 6035400 h 6402614"/>
                <a:gd name="connsiteX18" fmla="*/ 2116969 w 5378623"/>
                <a:gd name="connsiteY18" fmla="*/ 6005033 h 6402614"/>
                <a:gd name="connsiteX19" fmla="*/ 2648341 w 5378623"/>
                <a:gd name="connsiteY19" fmla="*/ 5837212 h 6402614"/>
                <a:gd name="connsiteX20" fmla="*/ 3166862 w 5378623"/>
                <a:gd name="connsiteY20" fmla="*/ 5582136 h 6402614"/>
                <a:gd name="connsiteX21" fmla="*/ 3295551 w 5378623"/>
                <a:gd name="connsiteY21" fmla="*/ 5510900 h 6402614"/>
                <a:gd name="connsiteX22" fmla="*/ 3426292 w 5378623"/>
                <a:gd name="connsiteY22" fmla="*/ 5437546 h 6402614"/>
                <a:gd name="connsiteX23" fmla="*/ 3693498 w 5378623"/>
                <a:gd name="connsiteY23" fmla="*/ 5296779 h 6402614"/>
                <a:gd name="connsiteX24" fmla="*/ 3957511 w 5378623"/>
                <a:gd name="connsiteY24" fmla="*/ 5162806 h 6402614"/>
                <a:gd name="connsiteX25" fmla="*/ 4212170 w 5378623"/>
                <a:gd name="connsiteY25" fmla="*/ 5024936 h 6402614"/>
                <a:gd name="connsiteX26" fmla="*/ 4449651 w 5378623"/>
                <a:gd name="connsiteY26" fmla="*/ 4870986 h 6402614"/>
                <a:gd name="connsiteX27" fmla="*/ 4659728 w 5378623"/>
                <a:gd name="connsiteY27" fmla="*/ 4689640 h 6402614"/>
                <a:gd name="connsiteX28" fmla="*/ 4830457 w 5378623"/>
                <a:gd name="connsiteY28" fmla="*/ 4472596 h 6402614"/>
                <a:gd name="connsiteX29" fmla="*/ 4955705 w 5378623"/>
                <a:gd name="connsiteY29" fmla="*/ 4222268 h 6402614"/>
                <a:gd name="connsiteX30" fmla="*/ 4968352 w 5378623"/>
                <a:gd name="connsiteY30" fmla="*/ 4189141 h 6402614"/>
                <a:gd name="connsiteX31" fmla="*/ 4979564 w 5378623"/>
                <a:gd name="connsiteY31" fmla="*/ 4155400 h 6402614"/>
                <a:gd name="connsiteX32" fmla="*/ 4990913 w 5378623"/>
                <a:gd name="connsiteY32" fmla="*/ 4121577 h 6402614"/>
                <a:gd name="connsiteX33" fmla="*/ 5000865 w 5378623"/>
                <a:gd name="connsiteY33" fmla="*/ 4086570 h 6402614"/>
                <a:gd name="connsiteX34" fmla="*/ 5020612 w 5378623"/>
                <a:gd name="connsiteY34" fmla="*/ 4016281 h 6402614"/>
                <a:gd name="connsiteX35" fmla="*/ 5030486 w 5378623"/>
                <a:gd name="connsiteY35" fmla="*/ 3981137 h 6402614"/>
                <a:gd name="connsiteX36" fmla="*/ 5035423 w 5378623"/>
                <a:gd name="connsiteY36" fmla="*/ 3963565 h 6402614"/>
                <a:gd name="connsiteX37" fmla="*/ 5039507 w 5378623"/>
                <a:gd name="connsiteY37" fmla="*/ 3945765 h 6402614"/>
                <a:gd name="connsiteX38" fmla="*/ 5071597 w 5378623"/>
                <a:gd name="connsiteY38" fmla="*/ 3802972 h 6402614"/>
                <a:gd name="connsiteX39" fmla="*/ 5096108 w 5378623"/>
                <a:gd name="connsiteY39" fmla="*/ 3658610 h 6402614"/>
                <a:gd name="connsiteX40" fmla="*/ 5113299 w 5378623"/>
                <a:gd name="connsiteY40" fmla="*/ 3512985 h 6402614"/>
                <a:gd name="connsiteX41" fmla="*/ 5115328 w 5378623"/>
                <a:gd name="connsiteY41" fmla="*/ 3494749 h 6402614"/>
                <a:gd name="connsiteX42" fmla="*/ 5116446 w 5378623"/>
                <a:gd name="connsiteY42" fmla="*/ 3476502 h 6402614"/>
                <a:gd name="connsiteX43" fmla="*/ 5118711 w 5378623"/>
                <a:gd name="connsiteY43" fmla="*/ 3439898 h 6402614"/>
                <a:gd name="connsiteX44" fmla="*/ 5123270 w 5378623"/>
                <a:gd name="connsiteY44" fmla="*/ 3366583 h 6402614"/>
                <a:gd name="connsiteX45" fmla="*/ 5121172 w 5378623"/>
                <a:gd name="connsiteY45" fmla="*/ 3072860 h 6402614"/>
                <a:gd name="connsiteX46" fmla="*/ 5119473 w 5378623"/>
                <a:gd name="connsiteY46" fmla="*/ 3036121 h 6402614"/>
                <a:gd name="connsiteX47" fmla="*/ 5116244 w 5378623"/>
                <a:gd name="connsiteY47" fmla="*/ 2999552 h 6402614"/>
                <a:gd name="connsiteX48" fmla="*/ 5109221 w 5378623"/>
                <a:gd name="connsiteY48" fmla="*/ 2926379 h 6402614"/>
                <a:gd name="connsiteX49" fmla="*/ 5089643 w 5378623"/>
                <a:gd name="connsiteY49" fmla="*/ 2780639 h 6402614"/>
                <a:gd name="connsiteX50" fmla="*/ 5084078 w 5378623"/>
                <a:gd name="connsiteY50" fmla="*/ 2744255 h 6402614"/>
                <a:gd name="connsiteX51" fmla="*/ 5077785 w 5378623"/>
                <a:gd name="connsiteY51" fmla="*/ 2708026 h 6402614"/>
                <a:gd name="connsiteX52" fmla="*/ 5063128 w 5378623"/>
                <a:gd name="connsiteY52" fmla="*/ 2636053 h 6402614"/>
                <a:gd name="connsiteX53" fmla="*/ 5047530 w 5378623"/>
                <a:gd name="connsiteY53" fmla="*/ 2564176 h 6402614"/>
                <a:gd name="connsiteX54" fmla="*/ 5028967 w 5378623"/>
                <a:gd name="connsiteY54" fmla="*/ 2493127 h 6402614"/>
                <a:gd name="connsiteX55" fmla="*/ 4822623 w 5378623"/>
                <a:gd name="connsiteY55" fmla="*/ 1944830 h 6402614"/>
                <a:gd name="connsiteX56" fmla="*/ 4108183 w 5378623"/>
                <a:gd name="connsiteY56" fmla="*/ 1038170 h 6402614"/>
                <a:gd name="connsiteX57" fmla="*/ 3638213 w 5378623"/>
                <a:gd name="connsiteY57" fmla="*/ 712395 h 6402614"/>
                <a:gd name="connsiteX58" fmla="*/ 3575480 w 5378623"/>
                <a:gd name="connsiteY58" fmla="*/ 678662 h 6402614"/>
                <a:gd name="connsiteX59" fmla="*/ 3512574 w 5378623"/>
                <a:gd name="connsiteY59" fmla="*/ 645577 h 6402614"/>
                <a:gd name="connsiteX60" fmla="*/ 3448603 w 5378623"/>
                <a:gd name="connsiteY60" fmla="*/ 614757 h 6402614"/>
                <a:gd name="connsiteX61" fmla="*/ 3416617 w 5378623"/>
                <a:gd name="connsiteY61" fmla="*/ 599347 h 6402614"/>
                <a:gd name="connsiteX62" fmla="*/ 3384352 w 5378623"/>
                <a:gd name="connsiteY62" fmla="*/ 584559 h 6402614"/>
                <a:gd name="connsiteX63" fmla="*/ 3254088 w 5378623"/>
                <a:gd name="connsiteY63" fmla="*/ 529021 h 6402614"/>
                <a:gd name="connsiteX64" fmla="*/ 3121640 w 5378623"/>
                <a:gd name="connsiteY64" fmla="*/ 479505 h 6402614"/>
                <a:gd name="connsiteX65" fmla="*/ 2987193 w 5378623"/>
                <a:gd name="connsiteY65" fmla="*/ 436176 h 6402614"/>
                <a:gd name="connsiteX66" fmla="*/ 2851296 w 5378623"/>
                <a:gd name="connsiteY66" fmla="*/ 398256 h 6402614"/>
                <a:gd name="connsiteX67" fmla="*/ 2573611 w 5378623"/>
                <a:gd name="connsiteY67" fmla="*/ 336717 h 6402614"/>
                <a:gd name="connsiteX68" fmla="*/ 2014208 w 5378623"/>
                <a:gd name="connsiteY68" fmla="*/ 276896 h 6402614"/>
                <a:gd name="connsiteX69" fmla="*/ 1457097 w 5378623"/>
                <a:gd name="connsiteY69" fmla="*/ 322828 h 6402614"/>
                <a:gd name="connsiteX70" fmla="*/ 914684 w 5378623"/>
                <a:gd name="connsiteY70" fmla="*/ 486648 h 6402614"/>
                <a:gd name="connsiteX71" fmla="*/ 848661 w 5378623"/>
                <a:gd name="connsiteY71" fmla="*/ 515093 h 6402614"/>
                <a:gd name="connsiteX72" fmla="*/ 782834 w 5378623"/>
                <a:gd name="connsiteY72" fmla="*/ 544519 h 6402614"/>
                <a:gd name="connsiteX73" fmla="*/ 717715 w 5378623"/>
                <a:gd name="connsiteY73" fmla="*/ 575988 h 6402614"/>
                <a:gd name="connsiteX74" fmla="*/ 653112 w 5378623"/>
                <a:gd name="connsiteY74" fmla="*/ 608523 h 6402614"/>
                <a:gd name="connsiteX75" fmla="*/ 406671 w 5378623"/>
                <a:gd name="connsiteY75" fmla="*/ 756246 h 6402614"/>
                <a:gd name="connsiteX76" fmla="*/ 191033 w 5378623"/>
                <a:gd name="connsiteY76" fmla="*/ 942131 h 6402614"/>
                <a:gd name="connsiteX77" fmla="*/ 143339 w 5378623"/>
                <a:gd name="connsiteY77" fmla="*/ 996006 h 6402614"/>
                <a:gd name="connsiteX78" fmla="*/ 98848 w 5378623"/>
                <a:gd name="connsiteY78" fmla="*/ 1053288 h 6402614"/>
                <a:gd name="connsiteX79" fmla="*/ 56083 w 5378623"/>
                <a:gd name="connsiteY79" fmla="*/ 1112657 h 6402614"/>
                <a:gd name="connsiteX80" fmla="*/ 14889 w 5378623"/>
                <a:gd name="connsiteY80" fmla="*/ 1173837 h 6402614"/>
                <a:gd name="connsiteX81" fmla="*/ 0 w 5378623"/>
                <a:gd name="connsiteY81" fmla="*/ 1198088 h 6402614"/>
                <a:gd name="connsiteX82" fmla="*/ 0 w 5378623"/>
                <a:gd name="connsiteY82" fmla="*/ 888809 h 6402614"/>
                <a:gd name="connsiteX83" fmla="*/ 88781 w 5378623"/>
                <a:gd name="connsiteY83" fmla="*/ 802825 h 6402614"/>
                <a:gd name="connsiteX84" fmla="*/ 2220349 w 5378623"/>
                <a:gd name="connsiteY84" fmla="*/ 67 h 6402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378623" h="6402614">
                  <a:moveTo>
                    <a:pt x="2220349" y="67"/>
                  </a:moveTo>
                  <a:cubicBezTo>
                    <a:pt x="2484151" y="1784"/>
                    <a:pt x="2751801" y="36820"/>
                    <a:pt x="3018161" y="108191"/>
                  </a:cubicBezTo>
                  <a:cubicBezTo>
                    <a:pt x="4722867" y="564965"/>
                    <a:pt x="5729192" y="2337049"/>
                    <a:pt x="5265831" y="4066338"/>
                  </a:cubicBezTo>
                  <a:cubicBezTo>
                    <a:pt x="4947269" y="5255224"/>
                    <a:pt x="4017004" y="6114300"/>
                    <a:pt x="2912752" y="6386691"/>
                  </a:cubicBezTo>
                  <a:lnTo>
                    <a:pt x="2840648" y="6402614"/>
                  </a:lnTo>
                  <a:lnTo>
                    <a:pt x="1474249" y="6402614"/>
                  </a:lnTo>
                  <a:lnTo>
                    <a:pt x="1340218" y="6370360"/>
                  </a:lnTo>
                  <a:cubicBezTo>
                    <a:pt x="914042" y="6256167"/>
                    <a:pt x="531514" y="6059766"/>
                    <a:pt x="204687" y="5802379"/>
                  </a:cubicBezTo>
                  <a:lnTo>
                    <a:pt x="0" y="5624181"/>
                  </a:lnTo>
                  <a:lnTo>
                    <a:pt x="0" y="5197118"/>
                  </a:lnTo>
                  <a:lnTo>
                    <a:pt x="120950" y="5327736"/>
                  </a:lnTo>
                  <a:cubicBezTo>
                    <a:pt x="253827" y="5458395"/>
                    <a:pt x="397634" y="5575985"/>
                    <a:pt x="553277" y="5674143"/>
                  </a:cubicBezTo>
                  <a:cubicBezTo>
                    <a:pt x="708978" y="5772084"/>
                    <a:pt x="875421" y="5851690"/>
                    <a:pt x="1048951" y="5913372"/>
                  </a:cubicBezTo>
                  <a:cubicBezTo>
                    <a:pt x="1070860" y="5920750"/>
                    <a:pt x="1092382" y="5928719"/>
                    <a:pt x="1114406" y="5935664"/>
                  </a:cubicBezTo>
                  <a:lnTo>
                    <a:pt x="1180375" y="5956470"/>
                  </a:lnTo>
                  <a:lnTo>
                    <a:pt x="1247107" y="5975278"/>
                  </a:lnTo>
                  <a:cubicBezTo>
                    <a:pt x="1269462" y="5981848"/>
                    <a:pt x="1291029" y="5986236"/>
                    <a:pt x="1313053" y="5991905"/>
                  </a:cubicBezTo>
                  <a:cubicBezTo>
                    <a:pt x="1400808" y="6012869"/>
                    <a:pt x="1489584" y="6027036"/>
                    <a:pt x="1578771" y="6035400"/>
                  </a:cubicBezTo>
                  <a:cubicBezTo>
                    <a:pt x="1757312" y="6051941"/>
                    <a:pt x="1937844" y="6040152"/>
                    <a:pt x="2116969" y="6005033"/>
                  </a:cubicBezTo>
                  <a:cubicBezTo>
                    <a:pt x="2296104" y="5969454"/>
                    <a:pt x="2473717" y="5910978"/>
                    <a:pt x="2648341" y="5837212"/>
                  </a:cubicBezTo>
                  <a:cubicBezTo>
                    <a:pt x="2823148" y="5763610"/>
                    <a:pt x="2995347" y="5675863"/>
                    <a:pt x="3166862" y="5582136"/>
                  </a:cubicBezTo>
                  <a:cubicBezTo>
                    <a:pt x="3209843" y="5558645"/>
                    <a:pt x="3252667" y="5534880"/>
                    <a:pt x="3295551" y="5510900"/>
                  </a:cubicBezTo>
                  <a:lnTo>
                    <a:pt x="3426292" y="5437546"/>
                  </a:lnTo>
                  <a:cubicBezTo>
                    <a:pt x="3515217" y="5388460"/>
                    <a:pt x="3604599" y="5341930"/>
                    <a:pt x="3693498" y="5296779"/>
                  </a:cubicBezTo>
                  <a:lnTo>
                    <a:pt x="3957511" y="5162806"/>
                  </a:lnTo>
                  <a:cubicBezTo>
                    <a:pt x="4044259" y="5118005"/>
                    <a:pt x="4129592" y="5072941"/>
                    <a:pt x="4212170" y="5024936"/>
                  </a:cubicBezTo>
                  <a:cubicBezTo>
                    <a:pt x="4294563" y="4976766"/>
                    <a:pt x="4374532" y="4926554"/>
                    <a:pt x="4449651" y="4870986"/>
                  </a:cubicBezTo>
                  <a:cubicBezTo>
                    <a:pt x="4524973" y="4815937"/>
                    <a:pt x="4596075" y="4756163"/>
                    <a:pt x="4659728" y="4689640"/>
                  </a:cubicBezTo>
                  <a:cubicBezTo>
                    <a:pt x="4723566" y="4623283"/>
                    <a:pt x="4780828" y="4550758"/>
                    <a:pt x="4830457" y="4472596"/>
                  </a:cubicBezTo>
                  <a:cubicBezTo>
                    <a:pt x="4880087" y="4394434"/>
                    <a:pt x="4921716" y="4310302"/>
                    <a:pt x="4955705" y="4222268"/>
                  </a:cubicBezTo>
                  <a:lnTo>
                    <a:pt x="4968352" y="4189141"/>
                  </a:lnTo>
                  <a:lnTo>
                    <a:pt x="4979564" y="4155400"/>
                  </a:lnTo>
                  <a:lnTo>
                    <a:pt x="4990913" y="4121577"/>
                  </a:lnTo>
                  <a:cubicBezTo>
                    <a:pt x="4994441" y="4110119"/>
                    <a:pt x="4997522" y="4098194"/>
                    <a:pt x="5000865" y="4086570"/>
                  </a:cubicBezTo>
                  <a:lnTo>
                    <a:pt x="5020612" y="4016281"/>
                  </a:lnTo>
                  <a:lnTo>
                    <a:pt x="5030486" y="3981137"/>
                  </a:lnTo>
                  <a:lnTo>
                    <a:pt x="5035423" y="3963565"/>
                  </a:lnTo>
                  <a:lnTo>
                    <a:pt x="5039507" y="3945765"/>
                  </a:lnTo>
                  <a:cubicBezTo>
                    <a:pt x="5050088" y="3898175"/>
                    <a:pt x="5061308" y="3850756"/>
                    <a:pt x="5071597" y="3802972"/>
                  </a:cubicBezTo>
                  <a:lnTo>
                    <a:pt x="5096108" y="3658610"/>
                  </a:lnTo>
                  <a:cubicBezTo>
                    <a:pt x="5102684" y="3610180"/>
                    <a:pt x="5107604" y="3561536"/>
                    <a:pt x="5113299" y="3512985"/>
                  </a:cubicBezTo>
                  <a:lnTo>
                    <a:pt x="5115328" y="3494749"/>
                  </a:lnTo>
                  <a:lnTo>
                    <a:pt x="5116446" y="3476502"/>
                  </a:lnTo>
                  <a:lnTo>
                    <a:pt x="5118711" y="3439898"/>
                  </a:lnTo>
                  <a:lnTo>
                    <a:pt x="5123270" y="3366583"/>
                  </a:lnTo>
                  <a:cubicBezTo>
                    <a:pt x="5126606" y="3268829"/>
                    <a:pt x="5127431" y="3170634"/>
                    <a:pt x="5121172" y="3072860"/>
                  </a:cubicBezTo>
                  <a:lnTo>
                    <a:pt x="5119473" y="3036121"/>
                  </a:lnTo>
                  <a:cubicBezTo>
                    <a:pt x="5118968" y="3023930"/>
                    <a:pt x="5117310" y="3011778"/>
                    <a:pt x="5116244" y="2999552"/>
                  </a:cubicBezTo>
                  <a:lnTo>
                    <a:pt x="5109221" y="2926379"/>
                  </a:lnTo>
                  <a:cubicBezTo>
                    <a:pt x="5105544" y="2877404"/>
                    <a:pt x="5096760" y="2829145"/>
                    <a:pt x="5089643" y="2780639"/>
                  </a:cubicBezTo>
                  <a:lnTo>
                    <a:pt x="5084078" y="2744255"/>
                  </a:lnTo>
                  <a:cubicBezTo>
                    <a:pt x="5082420" y="2732104"/>
                    <a:pt x="5080412" y="2719974"/>
                    <a:pt x="5077785" y="2708026"/>
                  </a:cubicBezTo>
                  <a:lnTo>
                    <a:pt x="5063128" y="2636053"/>
                  </a:lnTo>
                  <a:cubicBezTo>
                    <a:pt x="5057902" y="2612048"/>
                    <a:pt x="5053511" y="2587920"/>
                    <a:pt x="5047530" y="2564176"/>
                  </a:cubicBezTo>
                  <a:lnTo>
                    <a:pt x="5028967" y="2493127"/>
                  </a:lnTo>
                  <a:cubicBezTo>
                    <a:pt x="4979424" y="2303537"/>
                    <a:pt x="4909775" y="2119458"/>
                    <a:pt x="4822623" y="1944830"/>
                  </a:cubicBezTo>
                  <a:cubicBezTo>
                    <a:pt x="4648947" y="1594931"/>
                    <a:pt x="4401749" y="1285261"/>
                    <a:pt x="4108183" y="1038170"/>
                  </a:cubicBezTo>
                  <a:cubicBezTo>
                    <a:pt x="3961444" y="914460"/>
                    <a:pt x="3803854" y="805232"/>
                    <a:pt x="3638213" y="712395"/>
                  </a:cubicBezTo>
                  <a:lnTo>
                    <a:pt x="3575480" y="678662"/>
                  </a:lnTo>
                  <a:cubicBezTo>
                    <a:pt x="3554450" y="667578"/>
                    <a:pt x="3534194" y="655311"/>
                    <a:pt x="3512574" y="645577"/>
                  </a:cubicBezTo>
                  <a:lnTo>
                    <a:pt x="3448603" y="614757"/>
                  </a:lnTo>
                  <a:lnTo>
                    <a:pt x="3416617" y="599347"/>
                  </a:lnTo>
                  <a:cubicBezTo>
                    <a:pt x="3406000" y="594185"/>
                    <a:pt x="3395413" y="588913"/>
                    <a:pt x="3384352" y="584559"/>
                  </a:cubicBezTo>
                  <a:cubicBezTo>
                    <a:pt x="3340850" y="566062"/>
                    <a:pt x="3297707" y="547083"/>
                    <a:pt x="3254088" y="529021"/>
                  </a:cubicBezTo>
                  <a:cubicBezTo>
                    <a:pt x="3209736" y="512847"/>
                    <a:pt x="3165607" y="496270"/>
                    <a:pt x="3121640" y="479505"/>
                  </a:cubicBezTo>
                  <a:lnTo>
                    <a:pt x="2987193" y="436176"/>
                  </a:lnTo>
                  <a:cubicBezTo>
                    <a:pt x="2942116" y="422708"/>
                    <a:pt x="2896575" y="410968"/>
                    <a:pt x="2851296" y="398256"/>
                  </a:cubicBezTo>
                  <a:cubicBezTo>
                    <a:pt x="2759507" y="375285"/>
                    <a:pt x="2666373" y="353923"/>
                    <a:pt x="2573611" y="336717"/>
                  </a:cubicBezTo>
                  <a:cubicBezTo>
                    <a:pt x="2387776" y="301762"/>
                    <a:pt x="2200839" y="280304"/>
                    <a:pt x="2014208" y="276896"/>
                  </a:cubicBezTo>
                  <a:cubicBezTo>
                    <a:pt x="1827605" y="273381"/>
                    <a:pt x="1641223" y="288238"/>
                    <a:pt x="1457097" y="322828"/>
                  </a:cubicBezTo>
                  <a:cubicBezTo>
                    <a:pt x="1272912" y="357634"/>
                    <a:pt x="1091595" y="413727"/>
                    <a:pt x="914684" y="486648"/>
                  </a:cubicBezTo>
                  <a:lnTo>
                    <a:pt x="848661" y="515093"/>
                  </a:lnTo>
                  <a:cubicBezTo>
                    <a:pt x="826573" y="524592"/>
                    <a:pt x="804281" y="533573"/>
                    <a:pt x="782834" y="544519"/>
                  </a:cubicBezTo>
                  <a:lnTo>
                    <a:pt x="717715" y="575988"/>
                  </a:lnTo>
                  <a:cubicBezTo>
                    <a:pt x="696005" y="586632"/>
                    <a:pt x="673986" y="596729"/>
                    <a:pt x="653112" y="608523"/>
                  </a:cubicBezTo>
                  <a:cubicBezTo>
                    <a:pt x="568070" y="653782"/>
                    <a:pt x="483901" y="700897"/>
                    <a:pt x="406671" y="756246"/>
                  </a:cubicBezTo>
                  <a:cubicBezTo>
                    <a:pt x="327441" y="809669"/>
                    <a:pt x="256836" y="872706"/>
                    <a:pt x="191033" y="942131"/>
                  </a:cubicBezTo>
                  <a:cubicBezTo>
                    <a:pt x="175048" y="959988"/>
                    <a:pt x="159064" y="977846"/>
                    <a:pt x="143339" y="996006"/>
                  </a:cubicBezTo>
                  <a:lnTo>
                    <a:pt x="98848" y="1053288"/>
                  </a:lnTo>
                  <a:cubicBezTo>
                    <a:pt x="83542" y="1072023"/>
                    <a:pt x="70312" y="1092822"/>
                    <a:pt x="56083" y="1112657"/>
                  </a:cubicBezTo>
                  <a:cubicBezTo>
                    <a:pt x="42010" y="1132765"/>
                    <a:pt x="27965" y="1152765"/>
                    <a:pt x="14889" y="1173837"/>
                  </a:cubicBezTo>
                  <a:lnTo>
                    <a:pt x="0" y="1198088"/>
                  </a:lnTo>
                  <a:lnTo>
                    <a:pt x="0" y="888809"/>
                  </a:lnTo>
                  <a:lnTo>
                    <a:pt x="88781" y="802825"/>
                  </a:lnTo>
                  <a:cubicBezTo>
                    <a:pt x="672175" y="289643"/>
                    <a:pt x="1428944" y="-5083"/>
                    <a:pt x="2220349" y="67"/>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5" name="TextBox 20"/>
          <p:cNvSpPr txBox="1"/>
          <p:nvPr/>
        </p:nvSpPr>
        <p:spPr>
          <a:xfrm>
            <a:off x="2988945" y="4734560"/>
            <a:ext cx="6612890" cy="1353820"/>
          </a:xfrm>
          <a:prstGeom prst="rect">
            <a:avLst/>
          </a:prstGeom>
          <a:noFill/>
        </p:spPr>
        <p:txBody>
          <a:bodyPr wrap="square">
            <a:noAutofit/>
          </a:bodyPr>
          <a:lstStyle/>
          <a:p>
            <a:pPr algn="ctr">
              <a:lnSpc>
                <a:spcPct val="200000"/>
              </a:lnSpc>
            </a:pPr>
            <a:r>
              <a:rPr lang="en-US" sz="4800" b="1" dirty="0">
                <a:solidFill>
                  <a:srgbClr val="FF0000"/>
                </a:solidFill>
              </a:rPr>
              <a:t>BRAINSTORMING</a:t>
            </a:r>
          </a:p>
        </p:txBody>
      </p:sp>
      <p:pic>
        <p:nvPicPr>
          <p:cNvPr id="7" name="Content Placeholder 6" descr="brainstorming-5626904-4688470"/>
          <p:cNvPicPr>
            <a:picLocks noGrp="1" noChangeAspect="1"/>
          </p:cNvPicPr>
          <p:nvPr>
            <p:ph idx="1"/>
          </p:nvPr>
        </p:nvPicPr>
        <p:blipFill>
          <a:blip r:embed="rId3"/>
          <a:stretch>
            <a:fillRect/>
          </a:stretch>
        </p:blipFill>
        <p:spPr>
          <a:xfrm>
            <a:off x="3952875" y="1075690"/>
            <a:ext cx="4286250" cy="428625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arn(inVertical)">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172" y="-7620"/>
            <a:ext cx="12192000" cy="1083309"/>
            <a:chOff x="7620" y="-7620"/>
            <a:chExt cx="12192000" cy="1083309"/>
          </a:xfrm>
        </p:grpSpPr>
        <p:sp>
          <p:nvSpPr>
            <p:cNvPr id="32" name="Round Single Corner Rectangle 31"/>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Round Single Corner Rectangle 32"/>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Round Single Corner Rectangle 33"/>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15" name="TextBox 14"/>
          <p:cNvSpPr txBox="1"/>
          <p:nvPr/>
        </p:nvSpPr>
        <p:spPr>
          <a:xfrm>
            <a:off x="487067" y="208434"/>
            <a:ext cx="4132696"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WARM-UP</a:t>
            </a:r>
          </a:p>
        </p:txBody>
      </p:sp>
      <p:sp>
        <p:nvSpPr>
          <p:cNvPr id="14" name="TextBox 14"/>
          <p:cNvSpPr txBox="1"/>
          <p:nvPr/>
        </p:nvSpPr>
        <p:spPr>
          <a:xfrm>
            <a:off x="7880372" y="127154"/>
            <a:ext cx="4132696" cy="645160"/>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OPTION 1</a:t>
            </a:r>
          </a:p>
        </p:txBody>
      </p:sp>
      <p:sp>
        <p:nvSpPr>
          <p:cNvPr id="3" name="TextBox 20"/>
          <p:cNvSpPr txBox="1"/>
          <p:nvPr/>
        </p:nvSpPr>
        <p:spPr>
          <a:xfrm>
            <a:off x="576580" y="4937760"/>
            <a:ext cx="3458210" cy="1353820"/>
          </a:xfrm>
          <a:prstGeom prst="rect">
            <a:avLst/>
          </a:prstGeom>
          <a:noFill/>
        </p:spPr>
        <p:txBody>
          <a:bodyPr wrap="square">
            <a:noAutofit/>
          </a:bodyPr>
          <a:lstStyle/>
          <a:p>
            <a:pPr algn="ctr">
              <a:lnSpc>
                <a:spcPct val="100000"/>
              </a:lnSpc>
            </a:pPr>
            <a:r>
              <a:rPr lang="en-US" sz="3600" b="1" dirty="0">
                <a:solidFill>
                  <a:srgbClr val="FF0000"/>
                </a:solidFill>
              </a:rPr>
              <a:t>BRAINSTORM</a:t>
            </a:r>
          </a:p>
        </p:txBody>
      </p:sp>
      <p:pic>
        <p:nvPicPr>
          <p:cNvPr id="7" name="Content Placeholder 6" descr="brainstorming-5626904-4688470"/>
          <p:cNvPicPr>
            <a:picLocks noChangeAspect="1"/>
          </p:cNvPicPr>
          <p:nvPr/>
        </p:nvPicPr>
        <p:blipFill>
          <a:blip r:embed="rId3"/>
          <a:stretch>
            <a:fillRect/>
          </a:stretch>
        </p:blipFill>
        <p:spPr>
          <a:xfrm>
            <a:off x="328295" y="1689735"/>
            <a:ext cx="3248025" cy="3248025"/>
          </a:xfrm>
          <a:prstGeom prst="rect">
            <a:avLst/>
          </a:prstGeom>
        </p:spPr>
      </p:pic>
      <p:sp>
        <p:nvSpPr>
          <p:cNvPr id="2" name="Text Box 1"/>
          <p:cNvSpPr txBox="1"/>
          <p:nvPr/>
        </p:nvSpPr>
        <p:spPr>
          <a:xfrm>
            <a:off x="4034790" y="1112520"/>
            <a:ext cx="3349625" cy="783590"/>
          </a:xfrm>
          <a:prstGeom prst="rect">
            <a:avLst/>
          </a:prstGeom>
          <a:noFill/>
        </p:spPr>
        <p:txBody>
          <a:bodyPr wrap="square" rtlCol="0" anchor="t">
            <a:spAutoFit/>
          </a:bodyPr>
          <a:lstStyle/>
          <a:p>
            <a:pPr algn="just"/>
            <a:r>
              <a:rPr lang="en-US" sz="4500" i="1">
                <a:solidFill>
                  <a:srgbClr val="FF0000"/>
                </a:solidFill>
                <a:latin typeface="Calibri" panose="020F0502020204030204" pitchFamily="34" charset="0"/>
                <a:cs typeface="Calibri" panose="020F0502020204030204" pitchFamily="34" charset="0"/>
              </a:rPr>
              <a:t>Questions:</a:t>
            </a:r>
          </a:p>
        </p:txBody>
      </p:sp>
      <p:sp>
        <p:nvSpPr>
          <p:cNvPr id="5" name="Text Box 4"/>
          <p:cNvSpPr txBox="1"/>
          <p:nvPr/>
        </p:nvSpPr>
        <p:spPr>
          <a:xfrm>
            <a:off x="4034155" y="1783080"/>
            <a:ext cx="8073390" cy="1198880"/>
          </a:xfrm>
          <a:prstGeom prst="rect">
            <a:avLst/>
          </a:prstGeom>
          <a:noFill/>
        </p:spPr>
        <p:txBody>
          <a:bodyPr wrap="square" rtlCol="0" anchor="t">
            <a:spAutoFit/>
          </a:bodyPr>
          <a:lstStyle/>
          <a:p>
            <a:pPr algn="just"/>
            <a:r>
              <a:rPr lang="en-US" sz="3600" i="1" dirty="0">
                <a:solidFill>
                  <a:schemeClr val="tx1"/>
                </a:solidFill>
                <a:latin typeface="Calibri" panose="020F0502020204030204" pitchFamily="34" charset="0"/>
                <a:cs typeface="Calibri" panose="020F0502020204030204" pitchFamily="34" charset="0"/>
              </a:rPr>
              <a:t>- Are there any beautiful places </a:t>
            </a:r>
            <a:r>
              <a:rPr lang="en-US" sz="3600" i="1" dirty="0">
                <a:latin typeface="Calibri" panose="020F0502020204030204" pitchFamily="34" charset="0"/>
                <a:cs typeface="Calibri" panose="020F0502020204030204" pitchFamily="34" charset="0"/>
              </a:rPr>
              <a:t>or landscapes </a:t>
            </a:r>
            <a:r>
              <a:rPr lang="en-US" sz="3600" i="1" dirty="0">
                <a:solidFill>
                  <a:schemeClr val="tx1"/>
                </a:solidFill>
                <a:latin typeface="Calibri" panose="020F0502020204030204" pitchFamily="34" charset="0"/>
                <a:cs typeface="Calibri" panose="020F0502020204030204" pitchFamily="34" charset="0"/>
              </a:rPr>
              <a:t>in your </a:t>
            </a:r>
            <a:r>
              <a:rPr lang="en-US" sz="3600" i="1" dirty="0" err="1">
                <a:solidFill>
                  <a:schemeClr val="tx1"/>
                </a:solidFill>
                <a:latin typeface="Calibri" panose="020F0502020204030204" pitchFamily="34" charset="0"/>
                <a:cs typeface="Calibri" panose="020F0502020204030204" pitchFamily="34" charset="0"/>
              </a:rPr>
              <a:t>neighbourhood</a:t>
            </a:r>
            <a:r>
              <a:rPr lang="en-US" sz="3600" i="1" dirty="0">
                <a:solidFill>
                  <a:schemeClr val="tx1"/>
                </a:solidFill>
                <a:latin typeface="Calibri" panose="020F0502020204030204" pitchFamily="34" charset="0"/>
                <a:cs typeface="Calibri" panose="020F0502020204030204" pitchFamily="34" charset="0"/>
              </a:rPr>
              <a:t>?</a:t>
            </a:r>
          </a:p>
        </p:txBody>
      </p:sp>
      <p:sp>
        <p:nvSpPr>
          <p:cNvPr id="6" name="Text Box 5"/>
          <p:cNvSpPr txBox="1"/>
          <p:nvPr/>
        </p:nvSpPr>
        <p:spPr>
          <a:xfrm>
            <a:off x="4034790" y="2889885"/>
            <a:ext cx="8073390" cy="2183765"/>
          </a:xfrm>
          <a:prstGeom prst="rect">
            <a:avLst/>
          </a:prstGeom>
          <a:noFill/>
        </p:spPr>
        <p:txBody>
          <a:bodyPr wrap="square" rtlCol="0" anchor="t">
            <a:spAutoFit/>
          </a:bodyPr>
          <a:lstStyle/>
          <a:p>
            <a:r>
              <a:rPr lang="en-US" sz="3400" i="1" dirty="0">
                <a:solidFill>
                  <a:schemeClr val="tx1"/>
                </a:solidFill>
                <a:latin typeface="Calibri" panose="020F0502020204030204" pitchFamily="34" charset="0"/>
                <a:cs typeface="Calibri" panose="020F0502020204030204" pitchFamily="34" charset="0"/>
              </a:rPr>
              <a:t>-  Is there a beautiful park with many </a:t>
            </a:r>
            <a:r>
              <a:rPr lang="en-US" sz="3400" i="1" dirty="0" err="1">
                <a:solidFill>
                  <a:schemeClr val="tx1"/>
                </a:solidFill>
                <a:latin typeface="Calibri" panose="020F0502020204030204" pitchFamily="34" charset="0"/>
                <a:cs typeface="Calibri" panose="020F0502020204030204" pitchFamily="34" charset="0"/>
              </a:rPr>
              <a:t>colourful</a:t>
            </a:r>
            <a:r>
              <a:rPr lang="en-US" sz="3400" i="1" dirty="0">
                <a:solidFill>
                  <a:schemeClr val="tx1"/>
                </a:solidFill>
                <a:latin typeface="Calibri" panose="020F0502020204030204" pitchFamily="34" charset="0"/>
                <a:cs typeface="Calibri" panose="020F0502020204030204" pitchFamily="34" charset="0"/>
              </a:rPr>
              <a:t> flowers and tranquil ponds in your </a:t>
            </a:r>
            <a:r>
              <a:rPr lang="en-US" sz="3400" i="1" dirty="0" err="1">
                <a:solidFill>
                  <a:schemeClr val="tx1"/>
                </a:solidFill>
                <a:latin typeface="Calibri" panose="020F0502020204030204" pitchFamily="34" charset="0"/>
                <a:cs typeface="Calibri" panose="020F0502020204030204" pitchFamily="34" charset="0"/>
              </a:rPr>
              <a:t>neighbourhood</a:t>
            </a:r>
            <a:r>
              <a:rPr lang="en-US" sz="3400" i="1" dirty="0">
                <a:solidFill>
                  <a:schemeClr val="tx1"/>
                </a:solidFill>
                <a:latin typeface="Calibri" panose="020F0502020204030204" pitchFamily="34" charset="0"/>
                <a:cs typeface="Calibri" panose="020F0502020204030204" pitchFamily="34" charset="0"/>
              </a:rPr>
              <a:t>? If so, what are your </a:t>
            </a:r>
            <a:r>
              <a:rPr lang="en-US" sz="3400" i="1" dirty="0" err="1">
                <a:solidFill>
                  <a:schemeClr val="tx1"/>
                </a:solidFill>
                <a:latin typeface="Calibri" panose="020F0502020204030204" pitchFamily="34" charset="0"/>
                <a:cs typeface="Calibri" panose="020F0502020204030204" pitchFamily="34" charset="0"/>
              </a:rPr>
              <a:t>favourite</a:t>
            </a:r>
            <a:r>
              <a:rPr lang="en-US" sz="3400" i="1" dirty="0">
                <a:solidFill>
                  <a:schemeClr val="tx1"/>
                </a:solidFill>
                <a:latin typeface="Calibri" panose="020F0502020204030204" pitchFamily="34" charset="0"/>
                <a:cs typeface="Calibri" panose="020F0502020204030204" pitchFamily="34" charset="0"/>
              </a:rPr>
              <a:t> things about it?</a:t>
            </a:r>
          </a:p>
        </p:txBody>
      </p:sp>
      <p:sp>
        <p:nvSpPr>
          <p:cNvPr id="8" name="Text Box 7"/>
          <p:cNvSpPr txBox="1"/>
          <p:nvPr/>
        </p:nvSpPr>
        <p:spPr>
          <a:xfrm>
            <a:off x="4034790" y="5013325"/>
            <a:ext cx="7886700" cy="1660525"/>
          </a:xfrm>
          <a:prstGeom prst="rect">
            <a:avLst/>
          </a:prstGeom>
          <a:noFill/>
        </p:spPr>
        <p:txBody>
          <a:bodyPr wrap="square" rtlCol="0" anchor="t">
            <a:spAutoFit/>
          </a:bodyPr>
          <a:lstStyle/>
          <a:p>
            <a:pPr algn="just"/>
            <a:r>
              <a:rPr lang="en-US" sz="3400" i="1">
                <a:solidFill>
                  <a:schemeClr val="tx1"/>
                </a:solidFill>
                <a:latin typeface="Calibri" panose="020F0502020204030204" pitchFamily="34" charset="0"/>
                <a:cs typeface="Calibri" panose="020F0502020204030204" pitchFamily="34" charset="0"/>
              </a:rPr>
              <a:t>- Does your neighbourhood have a view of the towering skyscrapers and twinkling lights?</a:t>
            </a:r>
          </a:p>
        </p:txBody>
      </p:sp>
      <p:sp>
        <p:nvSpPr>
          <p:cNvPr id="9" name="Text Box 8"/>
          <p:cNvSpPr txBox="1"/>
          <p:nvPr/>
        </p:nvSpPr>
        <p:spPr>
          <a:xfrm>
            <a:off x="9217025" y="1703070"/>
            <a:ext cx="4064000" cy="368300"/>
          </a:xfrm>
          <a:prstGeom prst="rect">
            <a:avLst/>
          </a:prstGeom>
          <a:noFill/>
        </p:spPr>
        <p:txBody>
          <a:bodyPr wrap="square" rtlCol="0">
            <a:spAutoFit/>
          </a:bodyPr>
          <a:lstStyle/>
          <a:p>
            <a:endParaRPr lang="en-US"/>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15" name="Picture 14"/>
          <p:cNvPicPr>
            <a:picLocks noChangeAspect="1"/>
          </p:cNvPicPr>
          <p:nvPr/>
        </p:nvPicPr>
        <p:blipFill>
          <a:blip r:embed="rId3"/>
          <a:stretch>
            <a:fillRect/>
          </a:stretch>
        </p:blipFill>
        <p:spPr>
          <a:xfrm>
            <a:off x="2690495" y="2513965"/>
            <a:ext cx="6633210" cy="4097020"/>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49350" y="109220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FC2F3AE5-A8F5-4383-AF72-85277B805B73}"/>
              </a:ext>
            </a:extLst>
          </p:cNvPr>
          <p:cNvSpPr txBox="1"/>
          <p:nvPr/>
        </p:nvSpPr>
        <p:spPr>
          <a:xfrm>
            <a:off x="5095783" y="5797118"/>
            <a:ext cx="1162974" cy="584775"/>
          </a:xfrm>
          <a:prstGeom prst="rect">
            <a:avLst/>
          </a:prstGeom>
          <a:noFill/>
        </p:spPr>
        <p:txBody>
          <a:bodyPr wrap="square" rtlCol="0">
            <a:spAutoFit/>
          </a:bodyPr>
          <a:lstStyle/>
          <a:p>
            <a:r>
              <a:rPr lang="en-US" sz="3200" dirty="0">
                <a:solidFill>
                  <a:srgbClr val="FF0000"/>
                </a:solidFill>
              </a:rPr>
              <a:t>fauna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16042 0.587037 " pathEditMode="relative" rAng="0" ptsTypes="">
                                      <p:cBhvr>
                                        <p:cTn id="6" dur="2000" fill="hold"/>
                                        <p:tgtEl>
                                          <p:spTgt spid="7"/>
                                        </p:tgtEl>
                                        <p:attrNameLst>
                                          <p:attrName>ppt_x</p:attrName>
                                          <p:attrName>ppt_y</p:attrName>
                                        </p:attrNameLst>
                                      </p:cBhvr>
                                      <p:rCtr x="-13600" y="28700"/>
                                    </p:animMotion>
                                  </p:childTnLst>
                                </p:cTn>
                              </p:par>
                              <p:par>
                                <p:cTn id="7" presetID="1" presetClass="emph" presetSubtype="2" fill="hold" nodeType="withEffect">
                                  <p:stCondLst>
                                    <p:cond delay="0"/>
                                  </p:stCondLst>
                                  <p:childTnLst>
                                    <p:animClr clrSpc="rgb" dir="cw">
                                      <p:cBhvr>
                                        <p:cTn id="8" dur="2000" fill="hold"/>
                                        <p:tgtEl>
                                          <p:spTgt spid="7"/>
                                        </p:tgtEl>
                                        <p:attrNameLst>
                                          <p:attrName>fillcolor</p:attrName>
                                        </p:attrNameLst>
                                      </p:cBhvr>
                                      <p:to>
                                        <a:srgbClr val="E80000"/>
                                      </p:to>
                                    </p:animClr>
                                    <p:set>
                                      <p:cBhvr>
                                        <p:cTn id="9" dur="2000" fill="hold"/>
                                        <p:tgtEl>
                                          <p:spTgt spid="7"/>
                                        </p:tgtEl>
                                        <p:attrNameLst>
                                          <p:attrName>fill.type</p:attrName>
                                        </p:attrNameLst>
                                      </p:cBhvr>
                                      <p:to>
                                        <p:strVal val="solid"/>
                                      </p:to>
                                    </p:set>
                                    <p:set>
                                      <p:cBhvr>
                                        <p:cTn id="10" dur="2000" fill="hold"/>
                                        <p:tgtEl>
                                          <p:spTgt spid="7"/>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stretch>
            <a:fillRect/>
          </a:stretch>
        </p:blipFill>
        <p:spPr>
          <a:xfrm>
            <a:off x="3123565" y="2600960"/>
            <a:ext cx="5862955" cy="4072255"/>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4" name="TextBox 3">
            <a:extLst>
              <a:ext uri="{FF2B5EF4-FFF2-40B4-BE49-F238E27FC236}">
                <a16:creationId xmlns:a16="http://schemas.microsoft.com/office/drawing/2014/main" id="{DD217CD6-46A6-4AF0-BAD1-1CFA4F674703}"/>
              </a:ext>
            </a:extLst>
          </p:cNvPr>
          <p:cNvSpPr txBox="1"/>
          <p:nvPr/>
        </p:nvSpPr>
        <p:spPr>
          <a:xfrm>
            <a:off x="5353235" y="6088440"/>
            <a:ext cx="1988598" cy="584775"/>
          </a:xfrm>
          <a:prstGeom prst="rect">
            <a:avLst/>
          </a:prstGeom>
          <a:noFill/>
        </p:spPr>
        <p:txBody>
          <a:bodyPr wrap="square" rtlCol="0">
            <a:spAutoFit/>
          </a:bodyPr>
          <a:lstStyle/>
          <a:p>
            <a:r>
              <a:rPr lang="en-US" sz="3200" dirty="0">
                <a:solidFill>
                  <a:srgbClr val="FF0000"/>
                </a:solidFill>
              </a:rPr>
              <a:t>rainforest</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239375 0.613704 " pathEditMode="relative" rAng="0" ptsTypes="">
                                      <p:cBhvr>
                                        <p:cTn id="6" dur="2000" fill="hold"/>
                                        <p:tgtEl>
                                          <p:spTgt spid="3"/>
                                        </p:tgtEl>
                                        <p:attrNameLst>
                                          <p:attrName>ppt_x</p:attrName>
                                          <p:attrName>ppt_y</p:attrName>
                                        </p:attrNameLst>
                                      </p:cBhvr>
                                      <p:rCtr x="20500" y="27000"/>
                                    </p:animMotion>
                                  </p:childTnLst>
                                </p:cTn>
                              </p:par>
                              <p:par>
                                <p:cTn id="7" presetID="1" presetClass="emph" presetSubtype="2" fill="hold" nodeType="withEffect">
                                  <p:stCondLst>
                                    <p:cond delay="0"/>
                                  </p:stCondLst>
                                  <p:childTnLst>
                                    <p:animClr clrSpc="rgb" dir="cw">
                                      <p:cBhvr>
                                        <p:cTn id="8" dur="2000" fill="hold"/>
                                        <p:tgtEl>
                                          <p:spTgt spid="3"/>
                                        </p:tgtEl>
                                        <p:attrNameLst>
                                          <p:attrName>fillcolor</p:attrName>
                                        </p:attrNameLst>
                                      </p:cBhvr>
                                      <p:to>
                                        <a:srgbClr val="E80000"/>
                                      </p:to>
                                    </p:animClr>
                                    <p:set>
                                      <p:cBhvr>
                                        <p:cTn id="9" dur="2000" fill="hold"/>
                                        <p:tgtEl>
                                          <p:spTgt spid="3"/>
                                        </p:tgtEl>
                                        <p:attrNameLst>
                                          <p:attrName>fill.type</p:attrName>
                                        </p:attrNameLst>
                                      </p:cBhvr>
                                      <p:to>
                                        <p:strVal val="solid"/>
                                      </p:to>
                                    </p:set>
                                    <p:set>
                                      <p:cBhvr>
                                        <p:cTn id="10" dur="2000" fill="hold"/>
                                        <p:tgtEl>
                                          <p:spTgt spid="3"/>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179445" y="2573020"/>
            <a:ext cx="6196965" cy="3966845"/>
          </a:xfrm>
          <a:prstGeom prst="rect">
            <a:avLst/>
          </a:prstGeom>
        </p:spPr>
      </p:pic>
      <p:grpSp>
        <p:nvGrpSpPr>
          <p:cNvPr id="13" name="Group 12"/>
          <p:cNvGrpSpPr/>
          <p:nvPr/>
        </p:nvGrpSpPr>
        <p:grpSpPr>
          <a:xfrm>
            <a:off x="98" y="0"/>
            <a:ext cx="12192000" cy="1083309"/>
            <a:chOff x="7620" y="-7620"/>
            <a:chExt cx="12192000" cy="1083309"/>
          </a:xfrm>
        </p:grpSpPr>
        <p:sp>
          <p:nvSpPr>
            <p:cNvPr id="18" name="Round Single Corner Rectangle 17"/>
            <p:cNvSpPr/>
            <p:nvPr/>
          </p:nvSpPr>
          <p:spPr>
            <a:xfrm flipV="1">
              <a:off x="7620" y="-5876"/>
              <a:ext cx="12192000" cy="1081565"/>
            </a:xfrm>
            <a:prstGeom prst="round1Rect">
              <a:avLst/>
            </a:prstGeom>
            <a:solidFill>
              <a:srgbClr val="FEE3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ound Single Corner Rectangle 18"/>
            <p:cNvSpPr/>
            <p:nvPr/>
          </p:nvSpPr>
          <p:spPr>
            <a:xfrm flipV="1">
              <a:off x="7620" y="-7620"/>
              <a:ext cx="12109450" cy="996951"/>
            </a:xfrm>
            <a:prstGeom prst="round1Rect">
              <a:avLst/>
            </a:prstGeom>
            <a:solidFill>
              <a:srgbClr val="FBC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Round Single Corner Rectangle 19"/>
            <p:cNvSpPr/>
            <p:nvPr/>
          </p:nvSpPr>
          <p:spPr>
            <a:xfrm flipV="1">
              <a:off x="7620" y="-7620"/>
              <a:ext cx="12014200" cy="914401"/>
            </a:xfrm>
            <a:prstGeom prst="round1Rect">
              <a:avLst/>
            </a:prstGeom>
            <a:solidFill>
              <a:srgbClr val="F8B4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p:cNvSpPr txBox="1"/>
          <p:nvPr/>
        </p:nvSpPr>
        <p:spPr>
          <a:xfrm>
            <a:off x="-346075" y="10160"/>
            <a:ext cx="5245100" cy="829945"/>
          </a:xfrm>
          <a:prstGeom prst="rect">
            <a:avLst/>
          </a:prstGeom>
          <a:noFill/>
          <a:effectLst/>
        </p:spPr>
        <p:txBody>
          <a:bodyPr wrap="square" rtlCol="0">
            <a:spAutoFit/>
          </a:bodyPr>
          <a:lstStyle/>
          <a:p>
            <a:pPr algn="ctr"/>
            <a:r>
              <a:rPr lang="en-US" sz="4800" b="1" dirty="0">
                <a:sym typeface="+mn-ea"/>
              </a:rPr>
              <a:t>LISTENING</a:t>
            </a:r>
          </a:p>
        </p:txBody>
      </p:sp>
      <p:sp>
        <p:nvSpPr>
          <p:cNvPr id="12" name="TextBox 11"/>
          <p:cNvSpPr txBox="1"/>
          <p:nvPr/>
        </p:nvSpPr>
        <p:spPr>
          <a:xfrm>
            <a:off x="1125855" y="1083310"/>
            <a:ext cx="10888345" cy="583565"/>
          </a:xfrm>
          <a:prstGeom prst="rect">
            <a:avLst/>
          </a:prstGeom>
          <a:noFill/>
          <a:effectLst/>
          <a:extLst>
            <a:ext uri="{909E8E84-426E-40DD-AFC4-6F175D3DCCD1}">
              <a14:hiddenFill xmlns:a14="http://schemas.microsoft.com/office/drawing/2010/main">
                <a:solidFill>
                  <a:srgbClr val="95BDFF"/>
                </a:solidFill>
              </a14:hiddenFill>
            </a:ext>
          </a:extLst>
        </p:spPr>
        <p:txBody>
          <a:bodyPr wrap="square" rtlCol="0">
            <a:spAutoFit/>
          </a:bodyPr>
          <a:lstStyle/>
          <a:p>
            <a:r>
              <a:rPr lang="en-US" sz="3200" b="1" dirty="0">
                <a:effectLst>
                  <a:glow rad="88900">
                    <a:schemeClr val="bg1"/>
                  </a:glow>
                </a:effectLst>
                <a:cs typeface="Arial" panose="020B0604020202020204" pitchFamily="34" charset="0"/>
              </a:rPr>
              <a:t>Write a word from the box under the correct picture.</a:t>
            </a:r>
          </a:p>
        </p:txBody>
      </p:sp>
      <p:sp>
        <p:nvSpPr>
          <p:cNvPr id="16" name="Rounded Rectangle 15"/>
          <p:cNvSpPr/>
          <p:nvPr/>
        </p:nvSpPr>
        <p:spPr>
          <a:xfrm>
            <a:off x="578103" y="1129876"/>
            <a:ext cx="502606" cy="502606"/>
          </a:xfrm>
          <a:prstGeom prst="roundRect">
            <a:avLst/>
          </a:prstGeom>
          <a:solidFill>
            <a:srgbClr val="6D9F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630888" y="1027236"/>
            <a:ext cx="397035" cy="706755"/>
          </a:xfrm>
          <a:prstGeom prst="rect">
            <a:avLst/>
          </a:prstGeom>
          <a:noFill/>
        </p:spPr>
        <p:txBody>
          <a:bodyPr wrap="square" rtlCol="0">
            <a:spAutoFit/>
          </a:bodyPr>
          <a:lstStyle/>
          <a:p>
            <a:pPr algn="ctr"/>
            <a:r>
              <a:rPr lang="en-US" sz="4000" b="1" dirty="0">
                <a:solidFill>
                  <a:schemeClr val="bg1"/>
                </a:solidFill>
                <a:latin typeface="Myriad Pro" pitchFamily="34" charset="0"/>
              </a:rPr>
              <a:t>1</a:t>
            </a:r>
          </a:p>
        </p:txBody>
      </p:sp>
      <p:sp>
        <p:nvSpPr>
          <p:cNvPr id="3" name="Text Box 2"/>
          <p:cNvSpPr txBox="1"/>
          <p:nvPr/>
        </p:nvSpPr>
        <p:spPr>
          <a:xfrm>
            <a:off x="1920875" y="1960880"/>
            <a:ext cx="2465070" cy="553085"/>
          </a:xfrm>
          <a:prstGeom prst="rect">
            <a:avLst/>
          </a:prstGeom>
          <a:solidFill>
            <a:srgbClr val="F9F8EB"/>
          </a:solidFill>
        </p:spPr>
        <p:txBody>
          <a:bodyPr wrap="square" rtlCol="0" anchor="t">
            <a:spAutoFit/>
          </a:bodyPr>
          <a:lstStyle/>
          <a:p>
            <a:pPr algn="ctr"/>
            <a:r>
              <a:rPr lang="en-US" sz="3000" dirty="0"/>
              <a:t>a. rainforest</a:t>
            </a:r>
          </a:p>
        </p:txBody>
      </p:sp>
      <p:sp>
        <p:nvSpPr>
          <p:cNvPr id="10" name="Text Box 9"/>
          <p:cNvSpPr txBox="1"/>
          <p:nvPr/>
        </p:nvSpPr>
        <p:spPr>
          <a:xfrm>
            <a:off x="4578350" y="1960880"/>
            <a:ext cx="2206625" cy="553085"/>
          </a:xfrm>
          <a:prstGeom prst="rect">
            <a:avLst/>
          </a:prstGeom>
          <a:solidFill>
            <a:srgbClr val="76B39D"/>
          </a:solidFill>
        </p:spPr>
        <p:txBody>
          <a:bodyPr wrap="square" rtlCol="0" anchor="t">
            <a:spAutoFit/>
          </a:bodyPr>
          <a:lstStyle/>
          <a:p>
            <a:pPr algn="ctr"/>
            <a:r>
              <a:rPr lang="en-US" sz="3000" dirty="0"/>
              <a:t>b. flora</a:t>
            </a:r>
          </a:p>
        </p:txBody>
      </p:sp>
      <p:sp>
        <p:nvSpPr>
          <p:cNvPr id="7" name="Text Box 6"/>
          <p:cNvSpPr txBox="1"/>
          <p:nvPr/>
        </p:nvSpPr>
        <p:spPr>
          <a:xfrm>
            <a:off x="6977380" y="1960880"/>
            <a:ext cx="2456815" cy="553085"/>
          </a:xfrm>
          <a:prstGeom prst="rect">
            <a:avLst/>
          </a:prstGeom>
          <a:solidFill>
            <a:srgbClr val="F9F8EB"/>
          </a:solidFill>
        </p:spPr>
        <p:txBody>
          <a:bodyPr wrap="square" rtlCol="0" anchor="t">
            <a:spAutoFit/>
          </a:bodyPr>
          <a:lstStyle/>
          <a:p>
            <a:pPr algn="ctr"/>
            <a:r>
              <a:rPr lang="en-US" sz="3000" dirty="0"/>
              <a:t>c. fauna</a:t>
            </a:r>
          </a:p>
        </p:txBody>
      </p:sp>
      <p:sp>
        <p:nvSpPr>
          <p:cNvPr id="2" name="TextBox 1">
            <a:extLst>
              <a:ext uri="{FF2B5EF4-FFF2-40B4-BE49-F238E27FC236}">
                <a16:creationId xmlns:a16="http://schemas.microsoft.com/office/drawing/2014/main" id="{7E1B0894-F9FD-4BB1-8C14-7AD3DF47924F}"/>
              </a:ext>
            </a:extLst>
          </p:cNvPr>
          <p:cNvSpPr txBox="1"/>
          <p:nvPr/>
        </p:nvSpPr>
        <p:spPr>
          <a:xfrm>
            <a:off x="5362113" y="5894773"/>
            <a:ext cx="1198485" cy="584775"/>
          </a:xfrm>
          <a:prstGeom prst="rect">
            <a:avLst/>
          </a:prstGeom>
          <a:noFill/>
        </p:spPr>
        <p:txBody>
          <a:bodyPr wrap="square" rtlCol="0">
            <a:spAutoFit/>
          </a:bodyPr>
          <a:lstStyle/>
          <a:p>
            <a:r>
              <a:rPr lang="en-US" sz="3200" dirty="0">
                <a:solidFill>
                  <a:srgbClr val="FF0000"/>
                </a:solidFill>
              </a:rPr>
              <a:t>flora</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0 0 L 0.0344271 0.574444 " pathEditMode="relative" rAng="0" ptsTypes="">
                                      <p:cBhvr>
                                        <p:cTn id="6" dur="2000" fill="hold"/>
                                        <p:tgtEl>
                                          <p:spTgt spid="10"/>
                                        </p:tgtEl>
                                        <p:attrNameLst>
                                          <p:attrName>ppt_x</p:attrName>
                                          <p:attrName>ppt_y</p:attrName>
                                        </p:attrNameLst>
                                      </p:cBhvr>
                                      <p:rCtr x="20500" y="27000"/>
                                    </p:animMotion>
                                  </p:childTnLst>
                                </p:cTn>
                              </p:par>
                              <p:par>
                                <p:cTn id="7" presetID="1" presetClass="emph" presetSubtype="2" fill="hold" nodeType="withEffect">
                                  <p:stCondLst>
                                    <p:cond delay="0"/>
                                  </p:stCondLst>
                                  <p:childTnLst>
                                    <p:animClr clrSpc="rgb" dir="cw">
                                      <p:cBhvr>
                                        <p:cTn id="8" dur="2000" fill="hold"/>
                                        <p:tgtEl>
                                          <p:spTgt spid="10"/>
                                        </p:tgtEl>
                                        <p:attrNameLst>
                                          <p:attrName>fillcolor</p:attrName>
                                        </p:attrNameLst>
                                      </p:cBhvr>
                                      <p:to>
                                        <a:srgbClr val="E80000"/>
                                      </p:to>
                                    </p:animClr>
                                    <p:set>
                                      <p:cBhvr>
                                        <p:cTn id="9" dur="2000" fill="hold"/>
                                        <p:tgtEl>
                                          <p:spTgt spid="10"/>
                                        </p:tgtEl>
                                        <p:attrNameLst>
                                          <p:attrName>fill.type</p:attrName>
                                        </p:attrNameLst>
                                      </p:cBhvr>
                                      <p:to>
                                        <p:strVal val="solid"/>
                                      </p:to>
                                    </p:set>
                                    <p:set>
                                      <p:cBhvr>
                                        <p:cTn id="10" dur="2000" fill="hold"/>
                                        <p:tgtEl>
                                          <p:spTgt spid="10"/>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TotalTime>
  <Words>1192</Words>
  <PresentationFormat>Widescreen</PresentationFormat>
  <Paragraphs>170</Paragraphs>
  <Slides>21</Slides>
  <Notes>15</Notes>
  <HiddenSlides>0</HiddenSlides>
  <MMClips>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21</vt:i4>
      </vt:variant>
    </vt:vector>
  </HeadingPairs>
  <TitlesOfParts>
    <vt:vector size="28" baseType="lpstr">
      <vt:lpstr>Arial</vt:lpstr>
      <vt:lpstr>Calibri</vt:lpstr>
      <vt:lpstr>Calibri Light</vt:lpstr>
      <vt:lpstr>Courier New</vt:lpstr>
      <vt:lpstr>Myriad Pro</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2020-12-09T02:04:00Z</dcterms:created>
  <dcterms:modified xsi:type="dcterms:W3CDTF">2024-05-07T02:49:55Z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A723FD78B3B74991B1F3F51F5BF441AD_13</vt:lpwstr>
  </property>
  <property fmtid="{D5CDD505-2E9C-101B-9397-08002B2CF9AE}" pid="3" name="KSOProductBuildVer">
    <vt:lpwstr>1033-12.2.0.13359</vt:lpwstr>
  </property>
</Properties>
</file>