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18"/>
  </p:notesMasterIdLst>
  <p:sldIdLst>
    <p:sldId id="313" r:id="rId3"/>
    <p:sldId id="301" r:id="rId4"/>
    <p:sldId id="315" r:id="rId5"/>
    <p:sldId id="334" r:id="rId6"/>
    <p:sldId id="321" r:id="rId7"/>
    <p:sldId id="322" r:id="rId8"/>
    <p:sldId id="323" r:id="rId9"/>
    <p:sldId id="324" r:id="rId10"/>
    <p:sldId id="325" r:id="rId11"/>
    <p:sldId id="336" r:id="rId12"/>
    <p:sldId id="335" r:id="rId13"/>
    <p:sldId id="337" r:id="rId14"/>
    <p:sldId id="326" r:id="rId15"/>
    <p:sldId id="327" r:id="rId16"/>
    <p:sldId id="338" r:id="rId17"/>
  </p:sldIdLst>
  <p:sldSz cx="24384000" cy="13716000"/>
  <p:notesSz cx="6858000" cy="9144000"/>
  <p:custDataLst>
    <p:tags r:id="rId19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7F7FF"/>
    <a:srgbClr val="D6F7FE"/>
    <a:srgbClr val="EEF7E9"/>
    <a:srgbClr val="135F82"/>
    <a:srgbClr val="FFFFFF"/>
    <a:srgbClr val="008000"/>
    <a:srgbClr val="242452"/>
    <a:srgbClr val="270F6B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698" autoAdjust="0"/>
    <p:restoredTop sz="94139" autoAdjust="0"/>
  </p:normalViewPr>
  <p:slideViewPr>
    <p:cSldViewPr>
      <p:cViewPr varScale="1">
        <p:scale>
          <a:sx n="41" d="100"/>
          <a:sy n="41" d="100"/>
        </p:scale>
        <p:origin x="182" y="72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1403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324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609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4434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860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208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132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593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933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1553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3282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770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82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3FF6797-9084-4088-B03C-F68BB0D6D29D}"/>
              </a:ext>
            </a:extLst>
          </p:cNvPr>
          <p:cNvGrpSpPr/>
          <p:nvPr/>
        </p:nvGrpSpPr>
        <p:grpSpPr>
          <a:xfrm>
            <a:off x="9677400" y="1676400"/>
            <a:ext cx="13944600" cy="11181523"/>
            <a:chOff x="9851187" y="2126503"/>
            <a:chExt cx="13944600" cy="11181523"/>
          </a:xfrm>
        </p:grpSpPr>
        <p:grpSp>
          <p:nvGrpSpPr>
            <p:cNvPr id="8" name="Group 7"/>
            <p:cNvGrpSpPr/>
            <p:nvPr/>
          </p:nvGrpSpPr>
          <p:grpSpPr>
            <a:xfrm>
              <a:off x="9851187" y="2126503"/>
              <a:ext cx="13944600" cy="11181523"/>
              <a:chOff x="1339699" y="3448230"/>
              <a:chExt cx="13944600" cy="11181523"/>
            </a:xfrm>
          </p:grpSpPr>
          <p:sp>
            <p:nvSpPr>
              <p:cNvPr id="10" name="Right Triangle 9"/>
              <p:cNvSpPr/>
              <p:nvPr/>
            </p:nvSpPr>
            <p:spPr>
              <a:xfrm flipH="1">
                <a:off x="8958821" y="3486542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339699" y="3448230"/>
                <a:ext cx="13944600" cy="11181523"/>
                <a:chOff x="1339699" y="3448230"/>
                <a:chExt cx="13944600" cy="11181523"/>
              </a:xfrm>
            </p:grpSpPr>
            <p:sp>
              <p:nvSpPr>
                <p:cNvPr id="12" name="Rounded Rectangle 11"/>
                <p:cNvSpPr/>
                <p:nvPr/>
              </p:nvSpPr>
              <p:spPr>
                <a:xfrm>
                  <a:off x="1339699" y="3696072"/>
                  <a:ext cx="13944600" cy="10933681"/>
                </a:xfrm>
                <a:prstGeom prst="roundRect">
                  <a:avLst>
                    <a:gd name="adj" fmla="val 2374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rgbClr val="0999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759299" y="3448230"/>
                  <a:ext cx="389080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5400" b="1" cap="all" dirty="0">
                      <a:ln w="0"/>
                      <a:solidFill>
                        <a:schemeClr val="bg1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CHƯƠNG I</a:t>
                  </a:r>
                </a:p>
              </p:txBody>
            </p:sp>
          </p:grpSp>
        </p:grpSp>
        <p:sp>
          <p:nvSpPr>
            <p:cNvPr id="15" name="Right Triangle 14"/>
            <p:cNvSpPr/>
            <p:nvPr/>
          </p:nvSpPr>
          <p:spPr>
            <a:xfrm flipH="1">
              <a:off x="11477625" y="2164818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 Same Side Corner Rectangle 15"/>
            <p:cNvSpPr/>
            <p:nvPr/>
          </p:nvSpPr>
          <p:spPr>
            <a:xfrm flipV="1">
              <a:off x="11671001" y="2164811"/>
              <a:ext cx="10807999" cy="1333291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0116799" y="3468887"/>
              <a:ext cx="13413376" cy="9334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§7.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khái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niệm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mở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đầu</a:t>
              </a:r>
              <a:endParaRPr lang="en-US" sz="58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§8.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Tổng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và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hiệu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</a:t>
              </a:r>
              <a:endParaRPr lang="en-US" sz="58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5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§9. </a:t>
              </a:r>
              <a:r>
                <a:rPr lang="en-US" sz="58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Tích</a:t>
              </a:r>
              <a:r>
                <a:rPr lang="en-US" sz="5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5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5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</a:t>
              </a:r>
              <a:r>
                <a:rPr lang="en-US" sz="5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với</a:t>
              </a:r>
              <a:r>
                <a:rPr lang="en-US" sz="5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5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endParaRPr lang="en-US" sz="5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§10.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trong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mặt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phẳng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tọa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độ</a:t>
              </a:r>
              <a:endParaRPr lang="en-US" sz="58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§11.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Tích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vô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hướng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</a:t>
              </a:r>
              <a:endParaRPr lang="en-US" sz="58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cuối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chương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4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1912450" y="2428363"/>
              <a:ext cx="103251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CHƯƠNG I</a:t>
              </a:r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</a:t>
              </a:r>
              <a:r>
                <a:rPr lang="vi-VN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 </a:t>
              </a:r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VECTƠ</a:t>
              </a:r>
              <a:endParaRPr lang="vi-VN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4FF52DF-8AC8-4DAD-B751-39601E57B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34" y="1924240"/>
            <a:ext cx="8813299" cy="1093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2400" y="1978460"/>
                <a:ext cx="24003000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lang="en-US" dirty="0"/>
              </a:p>
              <a:p>
                <a:pPr lvl="0"/>
                <a:endParaRPr lang="en-US" dirty="0"/>
              </a:p>
              <a:p>
                <a:pPr lvl="0"/>
                <a:endParaRPr lang="en-US" dirty="0"/>
              </a:p>
              <a:p>
                <a:pPr lvl="0"/>
                <a:endParaRPr lang="en-US" dirty="0"/>
              </a:p>
              <a:p>
                <a:pPr marL="0" lvl="0" indent="0">
                  <a:buNone/>
                </a:pPr>
                <a:endParaRPr lang="en-US" dirty="0"/>
              </a:p>
              <a:p>
                <a:pPr marL="0" lvl="0" indent="0">
                  <a:buNone/>
                </a:pPr>
                <a:endParaRPr lang="en-US" dirty="0"/>
              </a:p>
              <a:p>
                <a:pPr marL="0" lvl="0" indent="0">
                  <a:buNone/>
                </a:pPr>
                <a:r>
                  <a:rPr lang="en-US" dirty="0"/>
                  <a:t>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tồn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𝑨𝑴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𝒕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  <a:p>
                <a:pPr marL="0" lv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kì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luôn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𝑨𝑴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𝑨𝑴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𝑨𝑩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lv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tồn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𝑨𝑴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𝒕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</a:t>
                </a:r>
                <a:r>
                  <a:rPr lang="en-US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Những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a); c).</a:t>
                </a:r>
              </a:p>
              <a:p>
                <a:pPr lvl="0"/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978460"/>
                <a:ext cx="24003000" cy="1141174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52400" y="1349568"/>
            <a:ext cx="5029200" cy="1645301"/>
            <a:chOff x="22440" y="-88133"/>
            <a:chExt cx="1134503" cy="307088"/>
          </a:xfrm>
        </p:grpSpPr>
        <p:grpSp>
          <p:nvGrpSpPr>
            <p:cNvPr id="5" name="Group 4"/>
            <p:cNvGrpSpPr/>
            <p:nvPr/>
          </p:nvGrpSpPr>
          <p:grpSpPr>
            <a:xfrm>
              <a:off x="22440" y="59288"/>
              <a:ext cx="1134503" cy="159667"/>
              <a:chOff x="31572" y="60276"/>
              <a:chExt cx="1596267" cy="197595"/>
            </a:xfrm>
          </p:grpSpPr>
          <p:sp>
            <p:nvSpPr>
              <p:cNvPr id="8" name="Arrow: Pentagon 33"/>
              <p:cNvSpPr/>
              <p:nvPr/>
            </p:nvSpPr>
            <p:spPr>
              <a:xfrm>
                <a:off x="204506" y="61809"/>
                <a:ext cx="1423333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Arrow: Chevron 34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Arrow: Chevron 35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" name="TextBox 56"/>
            <p:cNvSpPr txBox="1"/>
            <p:nvPr/>
          </p:nvSpPr>
          <p:spPr>
            <a:xfrm>
              <a:off x="208271" y="-88133"/>
              <a:ext cx="905861" cy="267033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</a:t>
              </a:r>
              <a:r>
                <a:rPr lang="en-US" sz="44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4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1.</a:t>
              </a:r>
              <a:endParaRPr lang="en-US" sz="4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40470" y="3340529"/>
                <a:ext cx="23626859" cy="16018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(H.4.25).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Những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khẳng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470" y="3340529"/>
                <a:ext cx="23626859" cy="1601849"/>
              </a:xfrm>
              <a:prstGeom prst="rect">
                <a:avLst/>
              </a:prstGeom>
              <a:blipFill>
                <a:blip r:embed="rId4"/>
                <a:stretch>
                  <a:fillRect l="-1187" t="-9886" b="-19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/>
          <p:nvPr/>
        </p:nvPicPr>
        <p:blipFill>
          <a:blip r:embed="rId5"/>
          <a:stretch>
            <a:fillRect/>
          </a:stretch>
        </p:blipFill>
        <p:spPr>
          <a:xfrm>
            <a:off x="6934200" y="4858894"/>
            <a:ext cx="7772400" cy="1507582"/>
          </a:xfrm>
          <a:prstGeom prst="rect">
            <a:avLst/>
          </a:prstGeom>
        </p:spPr>
      </p:pic>
      <p:sp>
        <p:nvSpPr>
          <p:cNvPr id="14" name="Text Box 27"/>
          <p:cNvSpPr txBox="1"/>
          <p:nvPr/>
        </p:nvSpPr>
        <p:spPr>
          <a:xfrm>
            <a:off x="9067800" y="6366476"/>
            <a:ext cx="4114800" cy="76199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4.25</a:t>
            </a:r>
            <a:endParaRPr lang="en-US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257384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3164800" cy="93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/>
              <a:t>2. CÁC TÍNH CHẤT CỦA PHÉP NHÂN VECTƠ VỚI MỘT SỐ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2971800"/>
                <a:ext cx="23164800" cy="105314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  </a:t>
                </a:r>
              </a:p>
              <a:p>
                <a:pPr marL="0" indent="0"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những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marL="0" lv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Hai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𝒌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𝒌𝒕</m:t>
                        </m:r>
                      </m:e>
                    </m:d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𝒌𝒕</m:t>
                        </m:r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lv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𝒌𝒕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𝒌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𝒌𝒕</m:t>
                        </m:r>
                      </m:e>
                    </m:d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lv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𝒌𝒕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𝒌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𝒌𝒕</m:t>
                        </m:r>
                      </m:e>
                    </m:d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</a:t>
                </a:r>
                <a:r>
                  <a:rPr lang="en-US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Những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a); b); c).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971800"/>
                <a:ext cx="23164800" cy="10531476"/>
              </a:xfrm>
              <a:prstGeom prst="rect">
                <a:avLst/>
              </a:prstGeom>
              <a:blipFill>
                <a:blip r:embed="rId3"/>
                <a:stretch>
                  <a:fillRect l="-118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1066800" y="2971800"/>
            <a:ext cx="2971800" cy="838200"/>
            <a:chOff x="0" y="-45827"/>
            <a:chExt cx="1359670" cy="451406"/>
          </a:xfrm>
        </p:grpSpPr>
        <p:sp>
          <p:nvSpPr>
            <p:cNvPr id="10" name="TextBox 321"/>
            <p:cNvSpPr txBox="1"/>
            <p:nvPr/>
          </p:nvSpPr>
          <p:spPr>
            <a:xfrm>
              <a:off x="516731" y="-45827"/>
              <a:ext cx="842939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kern="12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4400" b="1" kern="1200" dirty="0"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HĐ3:</a:t>
              </a:r>
              <a:r>
                <a:rPr lang="en-US" sz="4400" b="1" kern="12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endPara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5" name="Arrow: Pentagon 6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" name="Arrow: Chevron 11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" name="Arrow: Chevron 12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3" name="Flowchart: Terminator 12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49459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3164800" cy="93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/>
              <a:t>2. CÁC TÍNH CHẤT CỦA PHÉP NHÂN VECTƠ VỚI MỘT SỐ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2962656"/>
                <a:ext cx="23729575" cy="1044734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  </a:t>
                </a:r>
              </a:p>
              <a:p>
                <a:pPr marL="0" indent="0"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4.26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</a:t>
                </a:r>
                <a:r>
                  <a:rPr lang="en-US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d>
                              <m:d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</m:e>
                                </m:acc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</m:acc>
                              </m:e>
                            </m:d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𝑶𝑴</m:t>
                                </m:r>
                              </m:e>
                            </m:acc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𝑶𝑪</m:t>
                                </m:r>
                              </m:e>
                            </m:acc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𝑶𝑨</m:t>
                                </m:r>
                              </m:e>
                            </m:acc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𝑶𝑩</m:t>
                                </m:r>
                              </m:e>
                            </m:acc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𝑶𝑪</m:t>
                                </m:r>
                              </m:e>
                            </m:acc>
                          </m:e>
                        </m:eqArr>
                      </m:e>
                    </m:d>
                  </m:oMath>
                </a14:m>
                <a:endParaRPr lang="en-US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962656"/>
                <a:ext cx="23729575" cy="10447340"/>
              </a:xfrm>
              <a:prstGeom prst="rect">
                <a:avLst/>
              </a:prstGeom>
              <a:blipFill>
                <a:blip r:embed="rId3"/>
                <a:stretch>
                  <a:fillRect l="-113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7772400" y="5394411"/>
            <a:ext cx="6705600" cy="3084068"/>
          </a:xfrm>
          <a:prstGeom prst="rect">
            <a:avLst/>
          </a:prstGeom>
        </p:spPr>
      </p:pic>
      <p:sp>
        <p:nvSpPr>
          <p:cNvPr id="8" name="Text Box 32"/>
          <p:cNvSpPr txBox="1"/>
          <p:nvPr/>
        </p:nvSpPr>
        <p:spPr>
          <a:xfrm>
            <a:off x="9358899" y="8478479"/>
            <a:ext cx="3345180" cy="84963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4.26</a:t>
            </a:r>
            <a:endParaRPr lang="en-US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143000" y="2962656"/>
            <a:ext cx="3200400" cy="838200"/>
            <a:chOff x="0" y="-45827"/>
            <a:chExt cx="1359670" cy="451406"/>
          </a:xfrm>
        </p:grpSpPr>
        <p:sp>
          <p:nvSpPr>
            <p:cNvPr id="29" name="TextBox 321"/>
            <p:cNvSpPr txBox="1"/>
            <p:nvPr/>
          </p:nvSpPr>
          <p:spPr>
            <a:xfrm>
              <a:off x="516731" y="-45827"/>
              <a:ext cx="842939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kern="12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4400" b="1" kern="1200" dirty="0"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HĐ4: </a:t>
              </a:r>
              <a:endParaRPr lang="en-US" sz="4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34" name="Arrow: Pentagon 6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5" name="Arrow: Chevron 11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" name="Arrow: Chevron 12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32" name="Flowchart: Terminator 31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064172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7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304800" y="1981200"/>
            <a:ext cx="11887200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81200"/>
                <a:ext cx="12192000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minh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tùy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ý, 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𝑶𝑰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𝑰𝑨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𝑰𝑩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3a,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8).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Do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𝑶𝑰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𝑰𝑨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𝑶𝑰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𝑰𝑩</m:t>
                            </m:r>
                          </m:e>
                        </m:acc>
                      </m:e>
                    </m:d>
                  </m:oMath>
                </a14:m>
                <a:endParaRPr lang="en-US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𝑶𝑰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𝑰𝑨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𝑰𝑩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𝑶𝑰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2192000" cy="11411749"/>
              </a:xfrm>
              <a:prstGeom prst="rect">
                <a:avLst/>
              </a:prstGeom>
              <a:blipFill>
                <a:blip r:embed="rId3"/>
                <a:stretch>
                  <a:fillRect l="-219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533400" y="1981200"/>
                <a:ext cx="11353800" cy="8001000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90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luôn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indent="-228600"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𝒌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𝒕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𝒂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𝒌𝒕</m:t>
                        </m:r>
                      </m:e>
                    </m:d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		</a:t>
                </a:r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indent="-228600"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𝒌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e>
                    </m:acc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</a:p>
              <a:p>
                <a:pPr marL="457200" indent="-228600"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𝒌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e>
                    </m:acc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indent="-228600"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𝒌</m:t>
                        </m:r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𝒕</m:t>
                        </m:r>
                      </m:e>
                    </m:d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e>
                    </m:acc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e>
                    </m:acc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𝒕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indent="-228600"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e>
                    </m:acc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e>
                    </m:d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e>
                    </m:acc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981200"/>
                <a:ext cx="11353800" cy="8001000"/>
              </a:xfrm>
              <a:prstGeom prst="roundRect">
                <a:avLst/>
              </a:prstGeom>
              <a:blipFill>
                <a:blip r:embed="rId4"/>
                <a:stretch>
                  <a:fillRect b="-2052"/>
                </a:stretch>
              </a:blipFill>
              <a:ln w="1905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12344400" y="2362200"/>
            <a:ext cx="3886200" cy="1427184"/>
            <a:chOff x="22440" y="59287"/>
            <a:chExt cx="617386" cy="230002"/>
          </a:xfrm>
        </p:grpSpPr>
        <p:grpSp>
          <p:nvGrpSpPr>
            <p:cNvPr id="6" name="Group 5"/>
            <p:cNvGrpSpPr/>
            <p:nvPr/>
          </p:nvGrpSpPr>
          <p:grpSpPr>
            <a:xfrm>
              <a:off x="22440" y="59287"/>
              <a:ext cx="605960" cy="159855"/>
              <a:chOff x="31572" y="60276"/>
              <a:chExt cx="852597" cy="197828"/>
            </a:xfrm>
          </p:grpSpPr>
          <p:sp>
            <p:nvSpPr>
              <p:cNvPr id="9" name="Arrow: Pentagon 25"/>
              <p:cNvSpPr/>
              <p:nvPr/>
            </p:nvSpPr>
            <p:spPr>
              <a:xfrm>
                <a:off x="204585" y="62042"/>
                <a:ext cx="679584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200" b="1" kern="120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Arrow: Chevron 26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Arrow: Chevron 27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" name="TextBox 56"/>
            <p:cNvSpPr txBox="1"/>
            <p:nvPr/>
          </p:nvSpPr>
          <p:spPr>
            <a:xfrm>
              <a:off x="188148" y="59287"/>
              <a:ext cx="45167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4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lang="en-US" sz="44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2.</a:t>
              </a:r>
              <a:endParaRPr lang="en-US" sz="4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68932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000" y="1981200"/>
                <a:ext cx="23774400" cy="11506200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minh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tùy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ý, 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𝑶𝑪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𝑶𝑮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                        </a:t>
                </a:r>
                <a:r>
                  <a:rPr lang="en-US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𝑮𝑨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𝑮𝑩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𝑮𝑪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3b,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8).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𝑶𝑪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𝑶𝑮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𝑮𝑨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𝑶𝑮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𝑮𝑩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𝑶𝑮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𝑮𝑪</m:t>
                        </m:r>
                      </m:e>
                    </m:acc>
                  </m:oMath>
                </a14:m>
                <a:endParaRPr lang="en-US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𝟑</m:t>
                      </m:r>
                      <m:acc>
                        <m:accPr>
                          <m:chr m:val="⃗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𝑶𝑮</m:t>
                          </m:r>
                        </m:e>
                      </m:acc>
                      <m:r>
                        <a:rPr lang="en-US" b="1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𝑮𝑨</m:t>
                              </m:r>
                            </m:e>
                          </m:acc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𝑮𝑩</m:t>
                              </m:r>
                            </m:e>
                          </m:acc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𝑮𝑪</m:t>
                              </m:r>
                            </m:e>
                          </m:acc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𝟑</m:t>
                      </m:r>
                      <m:acc>
                        <m:accPr>
                          <m:chr m:val="⃗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𝑶𝑮</m:t>
                          </m:r>
                        </m:e>
                      </m:acc>
                    </m:oMath>
                  </m:oMathPara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pPr lvl="0"/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𝑰𝑨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𝑰𝑩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lvl="0"/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𝑮𝑨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𝑮𝑩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𝑮𝑪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981200"/>
                <a:ext cx="23774400" cy="11506200"/>
              </a:xfrm>
              <a:prstGeom prst="rect">
                <a:avLst/>
              </a:prstGeom>
              <a:blipFill>
                <a:blip r:embed="rId3"/>
                <a:stretch>
                  <a:fillRect l="-1153" r="-20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219200" y="1600200"/>
            <a:ext cx="5257800" cy="1645301"/>
            <a:chOff x="22440" y="-88133"/>
            <a:chExt cx="1134503" cy="307088"/>
          </a:xfrm>
        </p:grpSpPr>
        <p:grpSp>
          <p:nvGrpSpPr>
            <p:cNvPr id="5" name="Group 4"/>
            <p:cNvGrpSpPr/>
            <p:nvPr/>
          </p:nvGrpSpPr>
          <p:grpSpPr>
            <a:xfrm>
              <a:off x="22440" y="59288"/>
              <a:ext cx="1134503" cy="159667"/>
              <a:chOff x="31572" y="60276"/>
              <a:chExt cx="1596267" cy="197595"/>
            </a:xfrm>
          </p:grpSpPr>
          <p:sp>
            <p:nvSpPr>
              <p:cNvPr id="8" name="Arrow: Pentagon 33"/>
              <p:cNvSpPr/>
              <p:nvPr/>
            </p:nvSpPr>
            <p:spPr>
              <a:xfrm>
                <a:off x="204506" y="61809"/>
                <a:ext cx="1423333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Arrow: Chevron 34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Arrow: Chevron 35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" name="TextBox 56"/>
            <p:cNvSpPr txBox="1"/>
            <p:nvPr/>
          </p:nvSpPr>
          <p:spPr>
            <a:xfrm>
              <a:off x="208271" y="-88133"/>
              <a:ext cx="905861" cy="267033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</a:t>
              </a:r>
              <a:r>
                <a:rPr lang="en-US" sz="44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4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2.</a:t>
              </a:r>
              <a:endParaRPr lang="en-US" sz="4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30274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000" y="1981200"/>
                <a:ext cx="11658600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4.27,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b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để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𝒕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𝒛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</a:t>
                </a:r>
                <a:r>
                  <a:rPr lang="en-US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acc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</m:acc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acc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</m:acc>
                          </m:e>
                        </m:eqAr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  <a:p>
                <a:pPr marL="0" indent="0"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981200"/>
                <a:ext cx="11658600" cy="11411749"/>
              </a:xfrm>
              <a:prstGeom prst="rect">
                <a:avLst/>
              </a:prstGeom>
              <a:blipFill>
                <a:blip r:embed="rId3"/>
                <a:stretch>
                  <a:fillRect l="-2351" b="-186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039600" y="1981200"/>
                <a:ext cx="120118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 ý: 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(H.4.28). 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</a:p>
              <a:p>
                <a:pPr marL="0" indent="0"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mọi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duy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nghĩa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duy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cặp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sao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9600" y="1981200"/>
                <a:ext cx="12011891" cy="11411749"/>
              </a:xfrm>
              <a:prstGeom prst="rect">
                <a:avLst/>
              </a:prstGeom>
              <a:blipFill>
                <a:blip r:embed="rId4"/>
                <a:stretch>
                  <a:fillRect l="-2231" t="-1814" r="-101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838200" y="1158549"/>
            <a:ext cx="5181600" cy="1645301"/>
            <a:chOff x="22440" y="-88133"/>
            <a:chExt cx="1134503" cy="307088"/>
          </a:xfrm>
        </p:grpSpPr>
        <p:grpSp>
          <p:nvGrpSpPr>
            <p:cNvPr id="5" name="Group 4"/>
            <p:cNvGrpSpPr/>
            <p:nvPr/>
          </p:nvGrpSpPr>
          <p:grpSpPr>
            <a:xfrm>
              <a:off x="22440" y="59288"/>
              <a:ext cx="1134503" cy="159667"/>
              <a:chOff x="31572" y="60276"/>
              <a:chExt cx="1596267" cy="197595"/>
            </a:xfrm>
          </p:grpSpPr>
          <p:sp>
            <p:nvSpPr>
              <p:cNvPr id="8" name="Arrow: Pentagon 33"/>
              <p:cNvSpPr/>
              <p:nvPr/>
            </p:nvSpPr>
            <p:spPr>
              <a:xfrm>
                <a:off x="204506" y="61809"/>
                <a:ext cx="1423333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Arrow: Chevron 34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Arrow: Chevron 35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" name="TextBox 56"/>
            <p:cNvSpPr txBox="1"/>
            <p:nvPr/>
          </p:nvSpPr>
          <p:spPr>
            <a:xfrm>
              <a:off x="208271" y="-88133"/>
              <a:ext cx="905861" cy="267033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</a:t>
              </a:r>
              <a:r>
                <a:rPr lang="en-US" sz="44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4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3.</a:t>
              </a:r>
              <a:endParaRPr lang="en-US" sz="4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1" name="Picture 10"/>
          <p:cNvPicPr/>
          <p:nvPr/>
        </p:nvPicPr>
        <p:blipFill>
          <a:blip r:embed="rId5"/>
          <a:stretch>
            <a:fillRect/>
          </a:stretch>
        </p:blipFill>
        <p:spPr>
          <a:xfrm>
            <a:off x="4718527" y="5771480"/>
            <a:ext cx="5345748" cy="3831187"/>
          </a:xfrm>
          <a:prstGeom prst="rect">
            <a:avLst/>
          </a:prstGeom>
        </p:spPr>
      </p:pic>
      <p:sp>
        <p:nvSpPr>
          <p:cNvPr id="12" name="Text Box 176"/>
          <p:cNvSpPr txBox="1"/>
          <p:nvPr/>
        </p:nvSpPr>
        <p:spPr>
          <a:xfrm>
            <a:off x="6019800" y="9602667"/>
            <a:ext cx="2743200" cy="60198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4.27</a:t>
            </a:r>
            <a:endParaRPr lang="en-US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6"/>
          <a:stretch>
            <a:fillRect/>
          </a:stretch>
        </p:blipFill>
        <p:spPr>
          <a:xfrm>
            <a:off x="15063661" y="3707910"/>
            <a:ext cx="6805739" cy="513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988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08C62C3-3138-4092-86C2-85A1567C6E78}"/>
              </a:ext>
            </a:extLst>
          </p:cNvPr>
          <p:cNvGrpSpPr/>
          <p:nvPr/>
        </p:nvGrpSpPr>
        <p:grpSpPr>
          <a:xfrm>
            <a:off x="981500" y="1809817"/>
            <a:ext cx="22817228" cy="9946698"/>
            <a:chOff x="1438699" y="1793813"/>
            <a:chExt cx="22817228" cy="10641062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17C9077-2F0E-4830-9CBB-2CF87E745444}"/>
                </a:ext>
              </a:extLst>
            </p:cNvPr>
            <p:cNvGrpSpPr/>
            <p:nvPr/>
          </p:nvGrpSpPr>
          <p:grpSpPr>
            <a:xfrm>
              <a:off x="1438699" y="1793813"/>
              <a:ext cx="22817228" cy="10641062"/>
              <a:chOff x="1438699" y="1793813"/>
              <a:chExt cx="22817228" cy="10641062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575873" y="1797127"/>
                <a:ext cx="22680054" cy="10637748"/>
                <a:chOff x="-3538955" y="3448230"/>
                <a:chExt cx="22680054" cy="10637748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538955" y="3448230"/>
                  <a:ext cx="22680054" cy="10637748"/>
                  <a:chOff x="-3538955" y="3448230"/>
                  <a:chExt cx="22680054" cy="10637748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538955" y="3592713"/>
                    <a:ext cx="22680054" cy="10493265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76200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6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759299" y="3448230"/>
                    <a:ext cx="3890809" cy="9233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fontAlgn="auto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5400" b="1" cap="all" dirty="0">
                        <a:ln w="0"/>
                        <a:solidFill>
                          <a:schemeClr val="bg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74" name="Right Triangle 73"/>
              <p:cNvSpPr/>
              <p:nvPr/>
            </p:nvSpPr>
            <p:spPr>
              <a:xfrm flipH="1">
                <a:off x="7921388" y="1793819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8114764" y="1793813"/>
                <a:ext cx="10807999" cy="1181261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8114763" y="1953929"/>
                <a:ext cx="10808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CHƯƠNG I</a:t>
                </a:r>
                <a:r>
                  <a:rPr lang="en-US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</a:t>
                </a:r>
                <a:r>
                  <a:rPr lang="vi-VN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endParaRPr lang="vi-VN" sz="48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75075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6" name="Group 60"/>
              <p:cNvGrpSpPr/>
              <p:nvPr/>
            </p:nvGrpSpPr>
            <p:grpSpPr>
              <a:xfrm>
                <a:off x="1438699" y="6012513"/>
                <a:ext cx="12732131" cy="904496"/>
                <a:chOff x="7450558" y="7834555"/>
                <a:chExt cx="12733596" cy="904601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9073745" y="7850045"/>
                  <a:ext cx="11110409" cy="8891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US" sz="4800" b="1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TÍCH CỦA MỘT VECTƠ VỚI MỘT SỐ</a:t>
                  </a:r>
                </a:p>
              </p:txBody>
            </p:sp>
            <p:grpSp>
              <p:nvGrpSpPr>
                <p:cNvPr id="58" name="Group 26"/>
                <p:cNvGrpSpPr/>
                <p:nvPr/>
              </p:nvGrpSpPr>
              <p:grpSpPr>
                <a:xfrm>
                  <a:off x="7450558" y="7834555"/>
                  <a:ext cx="1383018" cy="796752"/>
                  <a:chOff x="7450631" y="8291755"/>
                  <a:chExt cx="1371600" cy="796752"/>
                </a:xfrm>
              </p:grpSpPr>
              <p:sp>
                <p:nvSpPr>
                  <p:cNvPr id="59" name="Isosceles Triangle 44"/>
                  <p:cNvSpPr/>
                  <p:nvPr/>
                </p:nvSpPr>
                <p:spPr>
                  <a:xfrm rot="16200000">
                    <a:off x="7469936" y="8281488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60" name="Group 28"/>
                  <p:cNvGrpSpPr/>
                  <p:nvPr/>
                </p:nvGrpSpPr>
                <p:grpSpPr>
                  <a:xfrm>
                    <a:off x="7450631" y="8356987"/>
                    <a:ext cx="1371600" cy="731520"/>
                    <a:chOff x="7450631" y="8356987"/>
                    <a:chExt cx="1371600" cy="731520"/>
                  </a:xfrm>
                </p:grpSpPr>
                <p:sp>
                  <p:nvSpPr>
                    <p:cNvPr id="61" name="Round Same Side Corner Rectangle 60"/>
                    <p:cNvSpPr/>
                    <p:nvPr/>
                  </p:nvSpPr>
                  <p:spPr>
                    <a:xfrm rot="5400000">
                      <a:off x="7770671" y="8036947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62" name="TextBox 61"/>
                    <p:cNvSpPr txBox="1"/>
                    <p:nvPr/>
                  </p:nvSpPr>
                  <p:spPr>
                    <a:xfrm>
                      <a:off x="7940249" y="8360620"/>
                      <a:ext cx="507514" cy="7079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63" name="Group 67"/>
              <p:cNvGrpSpPr/>
              <p:nvPr/>
            </p:nvGrpSpPr>
            <p:grpSpPr>
              <a:xfrm>
                <a:off x="1447805" y="7460330"/>
                <a:ext cx="17537294" cy="979073"/>
                <a:chOff x="7459672" y="7170625"/>
                <a:chExt cx="17539305" cy="979184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9111075" y="7260701"/>
                  <a:ext cx="15887902" cy="88910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8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CÁC TÍNH CHẤT CỦA PHÉP NHÂN VECTƠ VỚI MỘT SỐ</a:t>
                  </a:r>
                </a:p>
              </p:txBody>
            </p:sp>
            <p:grpSp>
              <p:nvGrpSpPr>
                <p:cNvPr id="76" name="Group 32"/>
                <p:cNvGrpSpPr/>
                <p:nvPr/>
              </p:nvGrpSpPr>
              <p:grpSpPr>
                <a:xfrm>
                  <a:off x="7459672" y="7170625"/>
                  <a:ext cx="1411234" cy="848755"/>
                  <a:chOff x="7459669" y="6189930"/>
                  <a:chExt cx="1399583" cy="848755"/>
                </a:xfrm>
              </p:grpSpPr>
              <p:sp>
                <p:nvSpPr>
                  <p:cNvPr id="77" name="Isosceles Triangle 44"/>
                  <p:cNvSpPr/>
                  <p:nvPr/>
                </p:nvSpPr>
                <p:spPr>
                  <a:xfrm rot="16200000">
                    <a:off x="7469936" y="617966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78" name="Group 41"/>
                  <p:cNvGrpSpPr/>
                  <p:nvPr/>
                </p:nvGrpSpPr>
                <p:grpSpPr>
                  <a:xfrm>
                    <a:off x="7487652" y="6307165"/>
                    <a:ext cx="1371600" cy="731520"/>
                    <a:chOff x="7487652" y="6307165"/>
                    <a:chExt cx="1371600" cy="731520"/>
                  </a:xfrm>
                </p:grpSpPr>
                <p:sp>
                  <p:nvSpPr>
                    <p:cNvPr id="79" name="Round Same Side Corner Rectangle 78"/>
                    <p:cNvSpPr/>
                    <p:nvPr/>
                  </p:nvSpPr>
                  <p:spPr>
                    <a:xfrm rot="5400000">
                      <a:off x="7807692" y="5987125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80" name="TextBox 79"/>
                    <p:cNvSpPr txBox="1"/>
                    <p:nvPr/>
                  </p:nvSpPr>
                  <p:spPr>
                    <a:xfrm>
                      <a:off x="7977269" y="6310797"/>
                      <a:ext cx="507513" cy="70796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47" name="Group 67"/>
              <p:cNvGrpSpPr/>
              <p:nvPr/>
            </p:nvGrpSpPr>
            <p:grpSpPr>
              <a:xfrm>
                <a:off x="1447798" y="8899390"/>
                <a:ext cx="4175966" cy="965255"/>
                <a:chOff x="7459670" y="7441560"/>
                <a:chExt cx="5399182" cy="965366"/>
              </a:xfrm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9529919" y="7517816"/>
                  <a:ext cx="3328933" cy="889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8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BÀI TẬP</a:t>
                  </a:r>
                </a:p>
              </p:txBody>
            </p:sp>
            <p:grpSp>
              <p:nvGrpSpPr>
                <p:cNvPr id="49" name="Group 32"/>
                <p:cNvGrpSpPr/>
                <p:nvPr/>
              </p:nvGrpSpPr>
              <p:grpSpPr>
                <a:xfrm>
                  <a:off x="7459670" y="7441560"/>
                  <a:ext cx="1800333" cy="864774"/>
                  <a:chOff x="7459669" y="6460865"/>
                  <a:chExt cx="1785470" cy="864774"/>
                </a:xfrm>
              </p:grpSpPr>
              <p:sp>
                <p:nvSpPr>
                  <p:cNvPr id="50" name="Isosceles Triangle 44"/>
                  <p:cNvSpPr/>
                  <p:nvPr/>
                </p:nvSpPr>
                <p:spPr>
                  <a:xfrm rot="16200000">
                    <a:off x="7469936" y="6450598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51" name="Group 41"/>
                  <p:cNvGrpSpPr/>
                  <p:nvPr/>
                </p:nvGrpSpPr>
                <p:grpSpPr>
                  <a:xfrm>
                    <a:off x="7469193" y="6537082"/>
                    <a:ext cx="1775946" cy="788557"/>
                    <a:chOff x="7469193" y="6537082"/>
                    <a:chExt cx="1775946" cy="788557"/>
                  </a:xfrm>
                </p:grpSpPr>
                <p:sp>
                  <p:nvSpPr>
                    <p:cNvPr id="52" name="Round Same Side Corner Rectangle 51"/>
                    <p:cNvSpPr/>
                    <p:nvPr/>
                  </p:nvSpPr>
                  <p:spPr>
                    <a:xfrm rot="5400000">
                      <a:off x="7962887" y="6043388"/>
                      <a:ext cx="788557" cy="1775946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53" name="TextBox 52"/>
                    <p:cNvSpPr txBox="1"/>
                    <p:nvPr/>
                  </p:nvSpPr>
                  <p:spPr>
                    <a:xfrm>
                      <a:off x="8104943" y="6577389"/>
                      <a:ext cx="656096" cy="7079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</p:grpSp>
          </p:grpSp>
        </p:grpSp>
        <p:sp>
          <p:nvSpPr>
            <p:cNvPr id="103" name="Google Shape;122;p14">
              <a:extLst>
                <a:ext uri="{FF2B5EF4-FFF2-40B4-BE49-F238E27FC236}">
                  <a16:creationId xmlns:a16="http://schemas.microsoft.com/office/drawing/2014/main" id="{FAF7E6E7-D68E-4774-9801-54F6529B128E}"/>
                </a:ext>
              </a:extLst>
            </p:cNvPr>
            <p:cNvSpPr/>
            <p:nvPr/>
          </p:nvSpPr>
          <p:spPr>
            <a:xfrm>
              <a:off x="3165290" y="3009806"/>
              <a:ext cx="4418523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TOÁN ĐẠI SỐ  </a:t>
              </a:r>
              <a:endParaRPr sz="60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SemiBold SemiConden" panose="020B0502040204020203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EC462C3-097E-478F-9154-33220765427C}"/>
                </a:ext>
              </a:extLst>
            </p:cNvPr>
            <p:cNvGrpSpPr/>
            <p:nvPr/>
          </p:nvGrpSpPr>
          <p:grpSpPr>
            <a:xfrm>
              <a:off x="4441592" y="3900043"/>
              <a:ext cx="1316269" cy="1323399"/>
              <a:chOff x="4902568" y="2922072"/>
              <a:chExt cx="1316269" cy="1323399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5015148" y="2971696"/>
                <a:ext cx="1175009" cy="1143519"/>
                <a:chOff x="5015148" y="2971695"/>
                <a:chExt cx="1175009" cy="11435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5015148" y="2971695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5015148" y="2993775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:a16="http://schemas.microsoft.com/office/drawing/2014/main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4902568" y="2922072"/>
                <a:ext cx="1316269" cy="1323399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>
                    <a:solidFill>
                      <a:schemeClr val="bg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8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39786C1-301C-402F-B908-633A570E2C52}"/>
              </a:ext>
            </a:extLst>
          </p:cNvPr>
          <p:cNvGrpSpPr/>
          <p:nvPr/>
        </p:nvGrpSpPr>
        <p:grpSpPr>
          <a:xfrm>
            <a:off x="7007312" y="3313402"/>
            <a:ext cx="16791416" cy="1309627"/>
            <a:chOff x="7007312" y="3313402"/>
            <a:chExt cx="16791416" cy="1309627"/>
          </a:xfrm>
        </p:grpSpPr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1F6311BF-A4CF-4E55-85D0-0A86514BB33B}"/>
                </a:ext>
              </a:extLst>
            </p:cNvPr>
            <p:cNvGrpSpPr/>
            <p:nvPr/>
          </p:nvGrpSpPr>
          <p:grpSpPr>
            <a:xfrm>
              <a:off x="7007312" y="3330718"/>
              <a:ext cx="11110067" cy="1292311"/>
              <a:chOff x="-84747" y="97578"/>
              <a:chExt cx="6395438" cy="883658"/>
            </a:xfrm>
          </p:grpSpPr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id="{E248C2BE-8566-4C92-B9DC-0F7EBDD761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84747" y="97578"/>
                <a:ext cx="6395438" cy="824094"/>
              </a:xfrm>
              <a:prstGeom prst="rect">
                <a:avLst/>
              </a:prstGeom>
            </p:spPr>
          </p:pic>
          <p:sp>
            <p:nvSpPr>
              <p:cNvPr id="115" name="TextBox 321">
                <a:extLst>
                  <a:ext uri="{FF2B5EF4-FFF2-40B4-BE49-F238E27FC236}">
                    <a16:creationId xmlns:a16="http://schemas.microsoft.com/office/drawing/2014/main" id="{EFE5FD9A-8DAE-41E9-BE5B-4B8636094028}"/>
                  </a:ext>
                </a:extLst>
              </p:cNvPr>
              <p:cNvSpPr txBox="1"/>
              <p:nvPr/>
            </p:nvSpPr>
            <p:spPr>
              <a:xfrm>
                <a:off x="180215" y="108752"/>
                <a:ext cx="715323" cy="87248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algn="ct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6000" b="1" dirty="0">
                    <a:solidFill>
                      <a:srgbClr val="FFFFFF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9</a:t>
                </a:r>
                <a:endParaRPr lang="en-US" sz="6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93D231A-4F31-4CD1-BF95-3B25C6FBC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925800" y="3313402"/>
              <a:ext cx="7872928" cy="1222516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B80CDAB-FCA9-4E95-8F6A-72A9575E1286}"/>
              </a:ext>
            </a:extLst>
          </p:cNvPr>
          <p:cNvSpPr txBox="1"/>
          <p:nvPr/>
        </p:nvSpPr>
        <p:spPr>
          <a:xfrm>
            <a:off x="9829800" y="3434715"/>
            <a:ext cx="123597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 CỦA MỘT VECTƠ VỚI MỘT SỐ</a:t>
            </a:r>
          </a:p>
        </p:txBody>
      </p: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228600" y="1828800"/>
            <a:ext cx="12877800" cy="1167447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3258800" y="1828800"/>
            <a:ext cx="10896600" cy="1159034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28600" y="2057400"/>
                <a:ext cx="12725400" cy="106365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cặp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cánh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tay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đòn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6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luôn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duy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đỡ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cánh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tay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đòn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trạng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thái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cân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(H.4.20).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còn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những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quát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hơn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chẳng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cánh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tay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đòn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thay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bởi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tấm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ván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đa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𝒏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6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6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6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6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46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6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6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6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,...,</m:t>
                    </m:r>
                    <m:sSub>
                      <m:sSubPr>
                        <m:ctrlPr>
                          <a:rPr lang="en-US" sz="46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6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6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6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6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6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năng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6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6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46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(kg). Ở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coi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cánh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tay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đòn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tấm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ván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lý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khối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chất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6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6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6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6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46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6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6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6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,...,</m:t>
                    </m:r>
                    <m:sSub>
                      <m:sSubPr>
                        <m:ctrlPr>
                          <a:rPr lang="en-US" sz="46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6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6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khối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6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6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46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6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46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6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46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6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,..,</m:t>
                    </m:r>
                    <m:sSub>
                      <m:sSubPr>
                        <m:ctrlPr>
                          <a:rPr lang="en-US" sz="46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6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46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(kg).</a:t>
                </a:r>
                <a:endParaRPr lang="en-US" sz="46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057400"/>
                <a:ext cx="12725400" cy="10636566"/>
              </a:xfrm>
              <a:prstGeom prst="rect">
                <a:avLst/>
              </a:prstGeom>
              <a:blipFill>
                <a:blip r:embed="rId3"/>
                <a:stretch>
                  <a:fillRect l="-2060" t="-1433" r="-2012" b="-18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B20133AD-6C5F-4579-8086-E7B536BA02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5000" y="1905000"/>
            <a:ext cx="10896599" cy="348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698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3164800" cy="10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TÍCH CỦA MỘT VECTƠ VỚI MỘT SỐ</a:t>
            </a:r>
            <a:endParaRPr lang="en-US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8600" y="2805369"/>
                <a:ext cx="11988602" cy="10607675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b="1" dirty="0"/>
                  <a:t>  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lv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lvl="0" indent="0"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thế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về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805369"/>
                <a:ext cx="11988602" cy="10607675"/>
              </a:xfrm>
              <a:prstGeom prst="rect">
                <a:avLst/>
              </a:prstGeom>
              <a:blipFill>
                <a:blip r:embed="rId3"/>
                <a:stretch>
                  <a:fillRect l="-228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344400" y="2895601"/>
                <a:ext cx="11630891" cy="1052353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buNone/>
                </a:pPr>
                <a:r>
                  <a:rPr lang="en-US" b="1" dirty="0"/>
                  <a:t>                     </a:t>
                </a:r>
                <a:r>
                  <a:rPr lang="en-US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lv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acc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acc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𝑨𝑩</m:t>
                                </m:r>
                              </m:e>
                            </m:acc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𝑩𝑪</m:t>
                                </m:r>
                              </m:e>
                            </m:acc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𝑨𝑪</m:t>
                                </m:r>
                              </m:e>
                            </m:acc>
                          </m:e>
                          <m:e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acc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𝑨𝑩</m:t>
                                </m:r>
                              </m:e>
                            </m:acc>
                          </m:e>
                        </m:eqAr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Do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gấp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Hay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gấp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lv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Do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gấp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gấp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lvl="0"/>
                <a:endParaRPr lang="en-US" b="1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4400" y="2895601"/>
                <a:ext cx="11630891" cy="10523539"/>
              </a:xfrm>
              <a:prstGeom prst="rect">
                <a:avLst/>
              </a:prstGeom>
              <a:blipFill>
                <a:blip r:embed="rId4"/>
                <a:stretch>
                  <a:fillRect l="-2304" t="-2199" r="-230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8610600"/>
            <a:ext cx="8016240" cy="27279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roup 7"/>
          <p:cNvGrpSpPr/>
          <p:nvPr/>
        </p:nvGrpSpPr>
        <p:grpSpPr>
          <a:xfrm>
            <a:off x="1150311" y="2962478"/>
            <a:ext cx="3745843" cy="914400"/>
            <a:chOff x="0" y="12490"/>
            <a:chExt cx="1519062" cy="451406"/>
          </a:xfrm>
        </p:grpSpPr>
        <p:sp>
          <p:nvSpPr>
            <p:cNvPr id="9" name="TextBox 321"/>
            <p:cNvSpPr txBox="1"/>
            <p:nvPr/>
          </p:nvSpPr>
          <p:spPr>
            <a:xfrm>
              <a:off x="676123" y="12490"/>
              <a:ext cx="842939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800" b="1" kern="1200" dirty="0"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HĐ1: </a:t>
              </a:r>
              <a:endPara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4" name="Arrow: Pentagon 6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5" name="Arrow: Chevron 11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6" name="Arrow: Chevron 12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sp>
            <p:nvSpPr>
              <p:cNvPr id="12" name="Flowchart: Terminator 11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b="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49748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332510" y="1981200"/>
            <a:ext cx="11630892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1" i="1" dirty="0"/>
              </a:p>
              <a:p>
                <a:pPr marL="0" indent="0">
                  <a:buNone/>
                </a:pPr>
                <a:endParaRPr lang="en-US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/>
                  <a:t>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hay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marL="0" indent="0"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</a:t>
                </a:r>
                <a:r>
                  <a:rPr lang="en-US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332510" y="2002536"/>
                <a:ext cx="11630892" cy="5084064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90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10" y="2002536"/>
                <a:ext cx="11630892" cy="5084064"/>
              </a:xfrm>
              <a:prstGeom prst="roundRect">
                <a:avLst/>
              </a:prstGeom>
              <a:blipFill>
                <a:blip r:embed="rId5"/>
                <a:stretch>
                  <a:fillRect l="-209" r="-105"/>
                </a:stretch>
              </a:blipFill>
              <a:ln w="1905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/>
          <p:nvPr/>
        </p:nvPicPr>
        <p:blipFill>
          <a:blip r:embed="rId6"/>
          <a:stretch>
            <a:fillRect/>
          </a:stretch>
        </p:blipFill>
        <p:spPr>
          <a:xfrm>
            <a:off x="1784667" y="7677073"/>
            <a:ext cx="9232265" cy="5125403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3016984"/>
              </p:ext>
            </p:extLst>
          </p:nvPr>
        </p:nvGraphicFramePr>
        <p:xfrm>
          <a:off x="12344400" y="2209800"/>
          <a:ext cx="1530112" cy="1405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Bitmap Image" r:id="rId7" imgW="609524" imgH="561905" progId="Paint.Picture">
                  <p:embed/>
                </p:oleObj>
              </mc:Choice>
              <mc:Fallback>
                <p:oleObj name="Bitmap Image" r:id="rId7" imgW="609524" imgH="561905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44400" y="2209800"/>
                        <a:ext cx="1530112" cy="14057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627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  </a:t>
                </a:r>
              </a:p>
              <a:p>
                <a:pPr marL="0" indent="0">
                  <a:buNone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;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r>
                      <a:rPr lang="en-US" b="1" i="1">
                        <a:latin typeface="Cambria Math" panose="02040503050406030204" pitchFamily="18" charset="0"/>
                      </a:rPr>
                      <m:t>;−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về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𝑶𝑴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𝑶𝑵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𝑶𝑴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blipFill>
                <a:blip r:embed="rId3"/>
                <a:stretch>
                  <a:fillRect l="-2463" r="-43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/>
                  <a:t>                         </a:t>
                </a:r>
                <a:r>
                  <a:rPr lang="en-US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𝑶𝑴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𝑶𝑴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𝑶𝑵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𝑶𝑵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𝑶𝑴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blipFill>
                <a:blip r:embed="rId4"/>
                <a:stretch>
                  <a:fillRect l="-2260" t="-186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6576" y="485013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6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783090"/>
            <a:ext cx="10820400" cy="175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343400" y="10674542"/>
            <a:ext cx="292580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4.22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6"/>
          <a:stretch>
            <a:fillRect/>
          </a:stretch>
        </p:blipFill>
        <p:spPr>
          <a:xfrm>
            <a:off x="14401800" y="7687074"/>
            <a:ext cx="8153400" cy="5705875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168401" y="2514600"/>
            <a:ext cx="2971800" cy="838200"/>
            <a:chOff x="0" y="-45827"/>
            <a:chExt cx="1359670" cy="451406"/>
          </a:xfrm>
        </p:grpSpPr>
        <p:sp>
          <p:nvSpPr>
            <p:cNvPr id="11" name="TextBox 321"/>
            <p:cNvSpPr txBox="1"/>
            <p:nvPr/>
          </p:nvSpPr>
          <p:spPr>
            <a:xfrm>
              <a:off x="516731" y="-45827"/>
              <a:ext cx="842939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kern="12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4400" b="1" kern="1200" dirty="0"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HĐ2: </a:t>
              </a:r>
              <a:endParaRPr lang="en-US" sz="4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7" name="Arrow: Pentagon 6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" name="Arrow: Chevron 11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" name="Arrow: Chevron 12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5" name="Flowchart: Terminator 14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30811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304800" y="1981200"/>
            <a:ext cx="11125201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734800" y="1981200"/>
                <a:ext cx="123166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 ý: 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ước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</a:p>
              <a:p>
                <a:pPr marL="0" indent="0"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4.24,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𝑨𝑴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𝑩𝑵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𝑮𝑨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𝑮𝑴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𝑴𝑵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</a:p>
              <a:p>
                <a:endParaRPr lang="en-US" b="1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4800" y="1981200"/>
                <a:ext cx="12316691" cy="11411749"/>
              </a:xfrm>
              <a:prstGeom prst="rect">
                <a:avLst/>
              </a:prstGeom>
              <a:blipFill>
                <a:blip r:embed="rId3"/>
                <a:stretch>
                  <a:fillRect l="-2176" t="-1121" r="-173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381000" y="1981200"/>
                <a:ext cx="11125201" cy="3657600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90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981200"/>
                <a:ext cx="11125201" cy="3657600"/>
              </a:xfrm>
              <a:prstGeom prst="roundRect">
                <a:avLst/>
              </a:prstGeom>
              <a:blipFill>
                <a:blip r:embed="rId4"/>
                <a:stretch>
                  <a:fillRect l="-875" r="-711" b="-2985"/>
                </a:stretch>
              </a:blipFill>
              <a:ln w="1905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5"/>
          <a:stretch>
            <a:fillRect/>
          </a:stretch>
        </p:blipFill>
        <p:spPr>
          <a:xfrm>
            <a:off x="1219200" y="6400800"/>
            <a:ext cx="9296400" cy="6248400"/>
          </a:xfrm>
          <a:prstGeom prst="rect">
            <a:avLst/>
          </a:prstGeom>
        </p:spPr>
      </p:pic>
      <p:sp>
        <p:nvSpPr>
          <p:cNvPr id="10" name="Text Box 24"/>
          <p:cNvSpPr txBox="1"/>
          <p:nvPr/>
        </p:nvSpPr>
        <p:spPr>
          <a:xfrm>
            <a:off x="16322080" y="8367686"/>
            <a:ext cx="3440430" cy="7239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4.24</a:t>
            </a:r>
            <a:endParaRPr lang="en-US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705EC71-DD8E-48C6-BD7D-0A01FCA701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86098" y="3581400"/>
            <a:ext cx="8912395" cy="478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125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  <p:bldP spid="4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 </a:t>
                </a:r>
                <a:r>
                  <a:rPr lang="en-US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nếu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gì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</a:t>
                </a:r>
                <a:r>
                  <a:rPr lang="en-US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blipFill>
                <a:blip r:embed="rId4"/>
                <a:stretch>
                  <a:fillRect l="-2463" t="-1868" r="-229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192000" y="1981200"/>
            <a:ext cx="11859491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33121600" y="3568699"/>
            <a:ext cx="650240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2177992"/>
              </p:ext>
            </p:extLst>
          </p:nvPr>
        </p:nvGraphicFramePr>
        <p:xfrm>
          <a:off x="1066800" y="5105400"/>
          <a:ext cx="10668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Bitmap Image" r:id="rId5" imgW="487826" imgH="449619" progId="Paint.Picture">
                  <p:embed/>
                </p:oleObj>
              </mc:Choice>
              <mc:Fallback>
                <p:oleObj name="Bitmap Image" r:id="rId5" imgW="487826" imgH="449619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105400"/>
                        <a:ext cx="1066800" cy="1092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5137C090-0884-448D-9AF0-62E252E39B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63362" y="2438400"/>
            <a:ext cx="11161849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591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8284" y="2014744"/>
                <a:ext cx="23243315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minh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tồn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                  </a:t>
                </a:r>
                <a:r>
                  <a:rPr lang="en-US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Thật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acc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</m:acc>
                          </m:e>
                        </m:d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acc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</m:acc>
                          </m:e>
                        </m:d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284" y="2014744"/>
                <a:ext cx="23243315" cy="11411749"/>
              </a:xfrm>
              <a:prstGeom prst="rect">
                <a:avLst/>
              </a:prstGeom>
              <a:blipFill>
                <a:blip r:embed="rId3"/>
                <a:stretch>
                  <a:fillRect l="-115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1133370" y="2078016"/>
            <a:ext cx="3895830" cy="1427184"/>
            <a:chOff x="22440" y="59287"/>
            <a:chExt cx="617386" cy="230002"/>
          </a:xfrm>
        </p:grpSpPr>
        <p:grpSp>
          <p:nvGrpSpPr>
            <p:cNvPr id="19" name="Group 18"/>
            <p:cNvGrpSpPr/>
            <p:nvPr/>
          </p:nvGrpSpPr>
          <p:grpSpPr>
            <a:xfrm>
              <a:off x="22440" y="59287"/>
              <a:ext cx="605960" cy="159855"/>
              <a:chOff x="31572" y="60276"/>
              <a:chExt cx="852597" cy="197828"/>
            </a:xfrm>
          </p:grpSpPr>
          <p:sp>
            <p:nvSpPr>
              <p:cNvPr id="21" name="Arrow: Pentagon 25"/>
              <p:cNvSpPr/>
              <p:nvPr/>
            </p:nvSpPr>
            <p:spPr>
              <a:xfrm>
                <a:off x="204585" y="62042"/>
                <a:ext cx="679584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200" b="1" kern="120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Arrow: Chevron 26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Arrow: Chevron 27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0" name="TextBox 56"/>
            <p:cNvSpPr txBox="1"/>
            <p:nvPr/>
          </p:nvSpPr>
          <p:spPr>
            <a:xfrm>
              <a:off x="188148" y="59287"/>
              <a:ext cx="45167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4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lang="en-US" sz="44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1.</a:t>
              </a:r>
              <a:endParaRPr lang="en-US" sz="4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4734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3824</TotalTime>
  <Words>1546</Words>
  <PresentationFormat>Custom</PresentationFormat>
  <Paragraphs>185</Paragraphs>
  <Slides>15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Yu Gothic UI Semilight</vt:lpstr>
      <vt:lpstr>Arial</vt:lpstr>
      <vt:lpstr>Bahnschrift SemiBold SemiConden</vt:lpstr>
      <vt:lpstr>Calibri</vt:lpstr>
      <vt:lpstr>Calibri Light</vt:lpstr>
      <vt:lpstr>Cambria Math</vt:lpstr>
      <vt:lpstr>Tahoma</vt:lpstr>
      <vt:lpstr>Times New Roman</vt:lpstr>
      <vt:lpstr>Tomaho</vt:lpstr>
      <vt:lpstr>Office Theme</vt:lpstr>
      <vt:lpstr>1_Office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VnTeach.Com;</dc:title>
  <dc:creator>VnTeach.Com</dc:creator>
  <cp:keywords>VnTeach.Com</cp:keywords>
  <dcterms:created xsi:type="dcterms:W3CDTF">2013-08-31T11:42:51Z</dcterms:created>
  <dcterms:modified xsi:type="dcterms:W3CDTF">2022-04-06T16:30:22Z</dcterms:modified>
</cp:coreProperties>
</file>