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0" r:id="rId2"/>
    <p:sldId id="375" r:id="rId3"/>
    <p:sldId id="307" r:id="rId4"/>
    <p:sldId id="377" r:id="rId5"/>
    <p:sldId id="379" r:id="rId6"/>
    <p:sldId id="378" r:id="rId7"/>
    <p:sldId id="345" r:id="rId8"/>
    <p:sldId id="381" r:id="rId9"/>
    <p:sldId id="383" r:id="rId10"/>
    <p:sldId id="382" r:id="rId11"/>
    <p:sldId id="371" r:id="rId12"/>
  </p:sldIdLst>
  <p:sldSz cx="24384000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0066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2" d="100"/>
          <a:sy n="32" d="100"/>
        </p:scale>
        <p:origin x="68" y="8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9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4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0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920107" y="3719346"/>
            <a:ext cx="2071316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28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ỨNG DỤNG ĐẠO HÀM ĐỂ KHẢO SÁT VÀ VẼ ĐỒ THỊ HÀM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333162" y="9467304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 (TIẾT 1)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1413250" y="7509727"/>
            <a:ext cx="22513550" cy="1107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SỰ ĐỒNG BIẾN VÀ NGHỊCH BIẾN CỦA HÀM SỐ </a:t>
            </a:r>
            <a:r>
              <a:rPr lang="en-US" sz="66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(TIẾT 2)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626709" y="9019113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4896427-8A70-47DD-BF89-36897231AB77}"/>
              </a:ext>
            </a:extLst>
          </p:cNvPr>
          <p:cNvGrpSpPr/>
          <p:nvPr/>
        </p:nvGrpSpPr>
        <p:grpSpPr>
          <a:xfrm>
            <a:off x="4337173" y="10925035"/>
            <a:ext cx="18040022" cy="907192"/>
            <a:chOff x="7459670" y="7543799"/>
            <a:chExt cx="18042370" cy="90731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E84087-161F-4890-AB42-752188B8C535}"/>
                </a:ext>
              </a:extLst>
            </p:cNvPr>
            <p:cNvSpPr txBox="1"/>
            <p:nvPr/>
          </p:nvSpPr>
          <p:spPr>
            <a:xfrm>
              <a:off x="8993186" y="7620004"/>
              <a:ext cx="1650885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XÉT 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 (TIẾT 2)</a:t>
              </a:r>
            </a:p>
          </p:txBody>
        </p:sp>
        <p:grpSp>
          <p:nvGrpSpPr>
            <p:cNvPr id="31" name="Group 27">
              <a:extLst>
                <a:ext uri="{FF2B5EF4-FFF2-40B4-BE49-F238E27FC236}">
                  <a16:creationId xmlns:a16="http://schemas.microsoft.com/office/drawing/2014/main" id="{25A29B16-5B43-444D-A150-6DDAA4B49FFE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A13B9FDD-D451-42FB-A046-5CC52E30B35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DB2F7FC8-A7F9-432A-9F37-14CB48B4D1D4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6" name="Round Same Side Corner Rectangle 31">
                  <a:extLst>
                    <a:ext uri="{FF2B5EF4-FFF2-40B4-BE49-F238E27FC236}">
                      <a16:creationId xmlns:a16="http://schemas.microsoft.com/office/drawing/2014/main" id="{D6CAB304-876C-4D24-BC5F-88DE7305714B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568CD8-B424-447F-AC17-ADC122AB9C0C}"/>
                    </a:ext>
                  </a:extLst>
                </p:cNvPr>
                <p:cNvSpPr txBox="1"/>
                <p:nvPr/>
              </p:nvSpPr>
              <p:spPr>
                <a:xfrm>
                  <a:off x="7804733" y="7640053"/>
                  <a:ext cx="716957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933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70040" y="6991297"/>
            <a:ext cx="23220054" cy="690884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35526" y="2489717"/>
            <a:ext cx="23450851" cy="4220900"/>
            <a:chOff x="992187" y="2564544"/>
            <a:chExt cx="22409384" cy="422144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01514" y="2800362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802600" y="121158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600" y="121158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995878" y="2600968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err="1"/>
              <a:t>Hàm</a:t>
            </a:r>
            <a:r>
              <a:rPr lang="fr-FR" sz="4800" dirty="0"/>
              <a:t> </a:t>
            </a:r>
            <a:r>
              <a:rPr lang="fr-FR" sz="4800" dirty="0" err="1"/>
              <a:t>số</a:t>
            </a:r>
            <a:r>
              <a:rPr lang="fr-FR" sz="4800" dirty="0"/>
              <a:t> </a:t>
            </a:r>
            <a:r>
              <a:rPr lang="fr-FR" sz="4800" dirty="0" err="1"/>
              <a:t>nào</a:t>
            </a:r>
            <a:r>
              <a:rPr lang="fr-FR" sz="4800" dirty="0"/>
              <a:t> </a:t>
            </a:r>
            <a:r>
              <a:rPr lang="fr-FR" sz="4800" dirty="0" err="1"/>
              <a:t>dưới</a:t>
            </a:r>
            <a:r>
              <a:rPr lang="fr-FR" sz="4800" dirty="0"/>
              <a:t> </a:t>
            </a:r>
            <a:r>
              <a:rPr lang="fr-FR" sz="4800" dirty="0" err="1"/>
              <a:t>đây</a:t>
            </a:r>
            <a:r>
              <a:rPr lang="fr-FR" sz="4800" dirty="0"/>
              <a:t> </a:t>
            </a:r>
            <a:r>
              <a:rPr lang="fr-FR" sz="4800" dirty="0" err="1"/>
              <a:t>đồng</a:t>
            </a:r>
            <a:r>
              <a:rPr lang="fr-FR" sz="4800" dirty="0"/>
              <a:t> </a:t>
            </a:r>
            <a:r>
              <a:rPr lang="fr-FR" sz="4800" dirty="0" err="1"/>
              <a:t>biến</a:t>
            </a:r>
            <a:r>
              <a:rPr lang="fr-FR" sz="4800" dirty="0"/>
              <a:t> </a:t>
            </a:r>
            <a:r>
              <a:rPr lang="fr-FR" sz="4800" dirty="0" err="1"/>
              <a:t>trên</a:t>
            </a:r>
            <a:r>
              <a:rPr lang="fr-FR" sz="4800" dirty="0"/>
              <a:t> </a:t>
            </a:r>
            <a:r>
              <a:rPr lang="fr-FR" sz="4800" dirty="0">
                <a:latin typeface="Cambria Math"/>
              </a:rPr>
              <a:t>ℝ</a:t>
            </a:r>
            <a:r>
              <a:rPr lang="fr-FR" sz="4800" dirty="0"/>
              <a:t>?</a:t>
            </a:r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5654" y="3849463"/>
                <a:ext cx="825325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fr-FR" sz="48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FR" sz="4800" i="1">
                          <a:latin typeface="Cambria Math"/>
                        </a:rPr>
                        <m:t>−5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fr-FR" sz="4800" i="1">
                          <a:latin typeface="Cambria Math"/>
                        </a:rPr>
                        <m:t>+1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54" y="3849463"/>
                <a:ext cx="825325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40828" y="5030738"/>
                <a:ext cx="733531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fr-FR" sz="4800" i="1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fr-FR" sz="4800" i="1">
                          <a:latin typeface="Cambria Math"/>
                        </a:rPr>
                        <m:t>+3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fr-FR" sz="4800" i="1">
                          <a:latin typeface="Cambria Math"/>
                        </a:rPr>
                        <m:t>−2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28" y="5030738"/>
                <a:ext cx="733531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796132" y="3993907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fr-FR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4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fr-FR" sz="4800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fr-FR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6132" y="3993907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210800" y="4734666"/>
                <a:ext cx="7767708" cy="1492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fr-FR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fr-FR" sz="4800" i="1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fr-FR" sz="4800" i="1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4734666"/>
                <a:ext cx="7767708" cy="1492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257239" y="8434502"/>
                <a:ext cx="1053889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400" dirty="0"/>
                  <a:t>Xét đáp </a:t>
                </a:r>
                <a:r>
                  <a:rPr lang="fr-FR" sz="5400" dirty="0" err="1"/>
                  <a:t>án</a:t>
                </a:r>
                <a:r>
                  <a:rPr lang="fr-FR" sz="5400" dirty="0"/>
                  <a:t> </a:t>
                </a:r>
                <a:r>
                  <a:rPr lang="fr-FR" sz="5400" b="1" dirty="0"/>
                  <a:t>C</a:t>
                </a:r>
                <a:r>
                  <a:rPr lang="fr-FR" sz="5400" dirty="0"/>
                  <a:t>, </a:t>
                </a:r>
                <a:r>
                  <a:rPr lang="fr-FR" sz="5400" dirty="0" err="1"/>
                  <a:t>tập</a:t>
                </a:r>
                <a:r>
                  <a:rPr lang="fr-FR" sz="5400" dirty="0"/>
                  <a:t> </a:t>
                </a:r>
                <a:r>
                  <a:rPr lang="fr-FR" sz="5400" dirty="0" err="1"/>
                  <a:t>xác</a:t>
                </a:r>
                <a:r>
                  <a:rPr lang="fr-FR" sz="5400" dirty="0"/>
                  <a:t> </a:t>
                </a:r>
                <a:r>
                  <a:rPr lang="fr-FR" sz="5400" dirty="0" err="1"/>
                  <a:t>định</a:t>
                </a:r>
                <a:r>
                  <a:rPr lang="fr-FR" sz="5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5400">
                        <a:latin typeface="Cambria Math"/>
                      </a:rPr>
                      <m:t>D</m:t>
                    </m:r>
                    <m:r>
                      <a:rPr lang="fr-FR" sz="5400" i="1">
                        <a:latin typeface="Cambria Math"/>
                      </a:rPr>
                      <m:t>=</m:t>
                    </m:r>
                    <m:r>
                      <a:rPr lang="fr-FR" sz="5400" i="1">
                        <a:latin typeface="Cambria Math"/>
                      </a:rPr>
                      <m:t>ℝ</m:t>
                    </m:r>
                    <m:r>
                      <a:rPr lang="en-US" sz="5400">
                        <a:latin typeface="Cambria Math"/>
                      </a:rPr>
                      <m:t>.</m:t>
                    </m:r>
                  </m:oMath>
                </a14:m>
                <a:endParaRPr lang="vi-VN" sz="54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39" y="8434502"/>
                <a:ext cx="10538893" cy="923330"/>
              </a:xfrm>
              <a:prstGeom prst="rect">
                <a:avLst/>
              </a:prstGeom>
              <a:blipFill>
                <a:blip r:embed="rId8"/>
                <a:stretch>
                  <a:fillRect l="-3065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005987" y="500506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70A2DD-FE55-4BA0-9E7B-F5860033B4C3}"/>
                  </a:ext>
                </a:extLst>
              </p:cNvPr>
              <p:cNvSpPr txBox="1"/>
              <p:nvPr/>
            </p:nvSpPr>
            <p:spPr>
              <a:xfrm>
                <a:off x="1257239" y="9831530"/>
                <a:ext cx="1222408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dirty="0"/>
                  <a:t>Ta </a:t>
                </a:r>
                <a:r>
                  <a:rPr lang="fr-FR" sz="5400" dirty="0" err="1"/>
                  <a:t>có</a:t>
                </a:r>
                <a:r>
                  <a:rPr lang="fr-FR" sz="5400" dirty="0"/>
                  <a:t>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/>
                      </a:rPr>
                      <m:t>𝑦</m:t>
                    </m:r>
                    <m:r>
                      <a:rPr lang="fr-FR" sz="5400" i="1">
                        <a:latin typeface="Cambria Math"/>
                      </a:rPr>
                      <m:t>′=</m:t>
                    </m:r>
                    <m:r>
                      <a:rPr lang="fr-FR" sz="5400">
                        <a:latin typeface="Cambria Math"/>
                      </a:rPr>
                      <m:t>9</m:t>
                    </m:r>
                    <m:sSup>
                      <m:sSupPr>
                        <m:ctrlPr>
                          <a:rPr lang="vi-VN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sz="5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sz="5400" i="1">
                        <a:latin typeface="Cambria Math"/>
                      </a:rPr>
                      <m:t>+</m:t>
                    </m:r>
                    <m:r>
                      <a:rPr lang="fr-FR" sz="5400">
                        <a:latin typeface="Cambria Math"/>
                      </a:rPr>
                      <m:t>3</m:t>
                    </m:r>
                    <m:r>
                      <a:rPr lang="fr-FR" sz="5400" i="1">
                        <a:latin typeface="Cambria Math"/>
                      </a:rPr>
                      <m:t>&gt;</m:t>
                    </m:r>
                    <m:r>
                      <a:rPr lang="fr-FR" sz="5400">
                        <a:latin typeface="Cambria Math"/>
                      </a:rPr>
                      <m:t>0,</m:t>
                    </m:r>
                    <m:r>
                      <a:rPr lang="fr-FR" sz="5400" i="1">
                        <a:latin typeface="Cambria Math"/>
                      </a:rPr>
                      <m:t>∀</m:t>
                    </m:r>
                    <m:r>
                      <a:rPr lang="en-US" sz="5400" i="1">
                        <a:latin typeface="Cambria Math"/>
                      </a:rPr>
                      <m:t>𝑥</m:t>
                    </m:r>
                    <m:r>
                      <a:rPr lang="fr-FR" sz="5400" i="1">
                        <a:latin typeface="Cambria Math"/>
                      </a:rPr>
                      <m:t>∈</m:t>
                    </m:r>
                    <m:r>
                      <a:rPr lang="fr-FR" sz="5400" i="1">
                        <a:latin typeface="Cambria Math"/>
                      </a:rPr>
                      <m:t>ℝ</m:t>
                    </m:r>
                  </m:oMath>
                </a14:m>
                <a:r>
                  <a:rPr lang="en-US" sz="5400" dirty="0">
                    <a:latin typeface="Chu Van An" pitchFamily="18" charset="0"/>
                    <a:cs typeface="Chu Van An" pitchFamily="18" charset="0"/>
                  </a:rPr>
                  <a:t>.</a:t>
                </a:r>
                <a:endParaRPr lang="vi-VN" sz="54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70A2DD-FE55-4BA0-9E7B-F5860033B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39" y="9831530"/>
                <a:ext cx="12224084" cy="923330"/>
              </a:xfrm>
              <a:prstGeom prst="rect">
                <a:avLst/>
              </a:prstGeom>
              <a:blipFill>
                <a:blip r:embed="rId9"/>
                <a:stretch>
                  <a:fillRect l="-2642" t="-20530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E1DA0294-8FFB-437B-BF45-1F478B330211}"/>
              </a:ext>
            </a:extLst>
          </p:cNvPr>
          <p:cNvSpPr txBox="1"/>
          <p:nvPr/>
        </p:nvSpPr>
        <p:spPr>
          <a:xfrm>
            <a:off x="1257239" y="11169316"/>
            <a:ext cx="122240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400" dirty="0">
                <a:latin typeface="Arial" panose="020B0604020202020204" pitchFamily="34" charset="0"/>
                <a:cs typeface="Arial" panose="020B0604020202020204" pitchFamily="34" charset="0"/>
              </a:rPr>
              <a:t>Hàm số </a:t>
            </a:r>
            <a:r>
              <a:rPr lang="fr-FR" sz="5400" dirty="0" err="1"/>
              <a:t>đồng</a:t>
            </a:r>
            <a:r>
              <a:rPr lang="fr-FR" sz="5400" dirty="0"/>
              <a:t> </a:t>
            </a:r>
            <a:r>
              <a:rPr lang="fr-FR" sz="5400" dirty="0" err="1"/>
              <a:t>biến</a:t>
            </a:r>
            <a:r>
              <a:rPr lang="fr-FR" sz="5400" dirty="0"/>
              <a:t> </a:t>
            </a:r>
            <a:r>
              <a:rPr lang="fr-FR" sz="5400" dirty="0" err="1"/>
              <a:t>trên</a:t>
            </a:r>
            <a:r>
              <a:rPr lang="fr-FR" sz="5400" dirty="0"/>
              <a:t> </a:t>
            </a:r>
            <a:r>
              <a:rPr lang="fr-FR" sz="5400" dirty="0">
                <a:latin typeface="Cambria Math"/>
              </a:rPr>
              <a:t>ℝ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2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49" grpId="0" animBg="1"/>
      <p:bldP spid="51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2402234"/>
            <a:ext cx="23567119" cy="4558096"/>
            <a:chOff x="-557575" y="2370448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557575" y="2370448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6"/>
          <p:cNvGrpSpPr/>
          <p:nvPr/>
        </p:nvGrpSpPr>
        <p:grpSpPr>
          <a:xfrm>
            <a:off x="838954" y="1739366"/>
            <a:ext cx="12114292" cy="907192"/>
            <a:chOff x="7459670" y="7543799"/>
            <a:chExt cx="20011305" cy="907311"/>
          </a:xfrm>
        </p:grpSpPr>
        <p:sp>
          <p:nvSpPr>
            <p:cNvPr id="16" name="TextBox 15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1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3" name="Round Same Side Corner Rectangle 2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33930" y="2855717"/>
            <a:ext cx="1390143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0000FF"/>
                </a:solidFill>
              </a:rPr>
              <a:t>Nội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dung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cần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nhớ</a:t>
            </a:r>
            <a:r>
              <a:rPr lang="fr-FR" sz="4400" b="1" dirty="0">
                <a:solidFill>
                  <a:srgbClr val="0000FF"/>
                </a:solidFill>
              </a:rPr>
              <a:t>: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EBBDB4-FC97-40E6-9931-0E9E95FEE85D}"/>
                  </a:ext>
                </a:extLst>
              </p:cNvPr>
              <p:cNvSpPr/>
              <p:nvPr/>
            </p:nvSpPr>
            <p:spPr>
              <a:xfrm>
                <a:off x="888661" y="4190436"/>
                <a:ext cx="23088600" cy="2070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7145"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xảy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ra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hữu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FEBBDB4-FC97-40E6-9931-0E9E95FEE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61" y="4190436"/>
                <a:ext cx="23088600" cy="2070118"/>
              </a:xfrm>
              <a:prstGeom prst="rect">
                <a:avLst/>
              </a:prstGeom>
              <a:blipFill>
                <a:blip r:embed="rId3"/>
                <a:stretch>
                  <a:fillRect l="-1083" r="-977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EF78D3-CD73-47CB-A568-896ABD158632}"/>
                  </a:ext>
                </a:extLst>
              </p:cNvPr>
              <p:cNvSpPr/>
              <p:nvPr/>
            </p:nvSpPr>
            <p:spPr>
              <a:xfrm>
                <a:off x="1033930" y="6803833"/>
                <a:ext cx="23088600" cy="2070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17145"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≤0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chỉ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xảy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ra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hữu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3333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 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9EF78D3-CD73-47CB-A568-896ABD158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30" y="6803833"/>
                <a:ext cx="23088600" cy="2070118"/>
              </a:xfrm>
              <a:prstGeom prst="rect">
                <a:avLst/>
              </a:prstGeom>
              <a:blipFill>
                <a:blip r:embed="rId4"/>
                <a:stretch>
                  <a:fillRect l="-1083" r="-977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29E3D83-D697-47A1-864E-F32427966300}"/>
                  </a:ext>
                </a:extLst>
              </p:cNvPr>
              <p:cNvSpPr/>
              <p:nvPr/>
            </p:nvSpPr>
            <p:spPr>
              <a:xfrm>
                <a:off x="1033930" y="9384776"/>
                <a:ext cx="180381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29E3D83-D697-47A1-864E-F32427966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30" y="9384776"/>
                <a:ext cx="18038167" cy="769441"/>
              </a:xfrm>
              <a:prstGeom prst="rect">
                <a:avLst/>
              </a:prstGeom>
              <a:blipFill>
                <a:blip r:embed="rId5"/>
                <a:stretch>
                  <a:fillRect l="-1386" t="-18110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7E787E-1B69-4C12-ABB0-F4B7ECDFD091}"/>
                  </a:ext>
                </a:extLst>
              </p:cNvPr>
              <p:cNvSpPr/>
              <p:nvPr/>
            </p:nvSpPr>
            <p:spPr>
              <a:xfrm>
                <a:off x="1033930" y="10713169"/>
                <a:ext cx="174220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xuống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trái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qua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phải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7E787E-1B69-4C12-ABB0-F4B7ECDFD0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30" y="10713169"/>
                <a:ext cx="17422037" cy="769441"/>
              </a:xfrm>
              <a:prstGeom prst="rect">
                <a:avLst/>
              </a:prstGeom>
              <a:blipFill>
                <a:blip r:embed="rId6"/>
                <a:stretch>
                  <a:fillRect l="-1435" t="-18110" r="-630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9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7"/>
          <p:cNvGrpSpPr/>
          <p:nvPr/>
        </p:nvGrpSpPr>
        <p:grpSpPr>
          <a:xfrm>
            <a:off x="611109" y="1828804"/>
            <a:ext cx="836091" cy="872732"/>
            <a:chOff x="7459669" y="7543800"/>
            <a:chExt cx="1381118" cy="872846"/>
          </a:xfrm>
        </p:grpSpPr>
        <p:sp>
          <p:nvSpPr>
            <p:cNvPr id="47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29"/>
            <p:cNvGrpSpPr/>
            <p:nvPr/>
          </p:nvGrpSpPr>
          <p:grpSpPr>
            <a:xfrm>
              <a:off x="7469187" y="7640053"/>
              <a:ext cx="1371600" cy="776593"/>
              <a:chOff x="7469187" y="7640053"/>
              <a:chExt cx="1371600" cy="776593"/>
            </a:xfrm>
          </p:grpSpPr>
          <p:sp>
            <p:nvSpPr>
              <p:cNvPr id="49" name="Round Same Side Corner Rectangle 48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571128" y="7640053"/>
                <a:ext cx="1184168" cy="754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62367" y="2880243"/>
            <a:ext cx="72529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1.QUY TẮC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20978846" y="6596381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846" y="6596381"/>
                <a:ext cx="70801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262367" y="3649684"/>
            <a:ext cx="1534923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8827" y="3865127"/>
            <a:ext cx="10253833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1714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1: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95449" y="5016280"/>
                <a:ext cx="20258690" cy="2014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2: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đạo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hạn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=1,2,...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đạo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0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49" y="5016280"/>
                <a:ext cx="20258690" cy="2014334"/>
              </a:xfrm>
              <a:prstGeom prst="rect">
                <a:avLst/>
              </a:prstGeom>
              <a:blipFill>
                <a:blip r:embed="rId4"/>
                <a:stretch>
                  <a:fillRect l="-1204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294450" y="7287867"/>
            <a:ext cx="20226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3: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Sắp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xếp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tới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hạn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tăng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dần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27533" y="8380300"/>
            <a:ext cx="20260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4: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luận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nghịch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hàm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41990" y="1932856"/>
            <a:ext cx="1391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QUY TẮC XÉT TÍNH Đ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 ĐIỆU CỦA HÀM SỐ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8161" y="9430081"/>
            <a:ext cx="72529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ÁP DỤNG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0336" y="10076064"/>
                <a:ext cx="18800663" cy="3016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17145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+2.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6" y="10076064"/>
                <a:ext cx="18800663" cy="3016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9" grpId="0"/>
      <p:bldP spid="4" grpId="0"/>
      <p:bldP spid="16" grpId="0"/>
      <p:bldP spid="19" grpId="0"/>
      <p:bldP spid="21" grpId="0"/>
      <p:bldP spid="3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20978846" y="6596381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846" y="6596381"/>
                <a:ext cx="70801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262367" y="3649684"/>
            <a:ext cx="1534923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31887" y="2962154"/>
            <a:ext cx="72529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ÁP DỤNG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52719" y="3085466"/>
                <a:ext cx="18800663" cy="2425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Ví</a:t>
                </a:r>
                <a:r>
                  <a:rPr lang="en-US" sz="44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điệu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17145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9" y="3085466"/>
                <a:ext cx="18800663" cy="2425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800331" y="4122545"/>
            <a:ext cx="16671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1714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817" y="4804799"/>
                <a:ext cx="1028031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17145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mọi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7" y="4804799"/>
                <a:ext cx="10280315" cy="1107996"/>
              </a:xfrm>
              <a:prstGeom prst="rect">
                <a:avLst/>
              </a:prstGeom>
              <a:blipFill>
                <a:blip r:embed="rId5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10264" y="5511066"/>
                <a:ext cx="10472867" cy="1566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2.   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=0⇔</m:t>
                    </m:r>
                    <m:d>
                      <m:dPr>
                        <m:begChr m:val="["/>
                        <m:endChr m:val="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64" y="5511066"/>
                <a:ext cx="10472867" cy="1566776"/>
              </a:xfrm>
              <a:prstGeom prst="rect">
                <a:avLst/>
              </a:prstGeom>
              <a:blipFill>
                <a:blip r:embed="rId6"/>
                <a:stretch>
                  <a:fillRect l="-2386" r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45098" y="6862687"/>
            <a:ext cx="4110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thiên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353" y="7356904"/>
            <a:ext cx="9954857" cy="39080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69768" y="11543973"/>
                <a:ext cx="18056431" cy="1051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nghịch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68" y="11543973"/>
                <a:ext cx="18056431" cy="1051826"/>
              </a:xfrm>
              <a:prstGeom prst="rect">
                <a:avLst/>
              </a:prstGeom>
              <a:blipFill>
                <a:blip r:embed="rId8"/>
                <a:stretch>
                  <a:fillRect l="-1350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10264" y="12556751"/>
                <a:ext cx="11250772" cy="998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3185" marR="17145" indent="-26035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∞;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2;+∞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64" y="12556751"/>
                <a:ext cx="11250772" cy="998671"/>
              </a:xfrm>
              <a:prstGeom prst="rect">
                <a:avLst/>
              </a:prstGeom>
              <a:blipFill>
                <a:blip r:embed="rId9"/>
                <a:stretch>
                  <a:fillRect l="-1734" b="-2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38954" y="1739366"/>
            <a:ext cx="16687046" cy="1645855"/>
            <a:chOff x="7459670" y="7543799"/>
            <a:chExt cx="20011305" cy="164607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6" y="7620004"/>
              <a:ext cx="18477789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XÉT 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2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4" name="Round Same Side Corner Rectangle 3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977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2" grpId="0"/>
      <p:bldP spid="23" grpId="0"/>
      <p:bldP spid="3" grpId="0"/>
      <p:bldP spid="6" grpId="0"/>
      <p:bldP spid="8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27"/>
          <p:cNvGrpSpPr/>
          <p:nvPr/>
        </p:nvGrpSpPr>
        <p:grpSpPr>
          <a:xfrm>
            <a:off x="611109" y="1828804"/>
            <a:ext cx="836091" cy="872732"/>
            <a:chOff x="7459669" y="7543800"/>
            <a:chExt cx="1381118" cy="872846"/>
          </a:xfrm>
        </p:grpSpPr>
        <p:sp>
          <p:nvSpPr>
            <p:cNvPr id="47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29"/>
            <p:cNvGrpSpPr/>
            <p:nvPr/>
          </p:nvGrpSpPr>
          <p:grpSpPr>
            <a:xfrm>
              <a:off x="7469187" y="7640053"/>
              <a:ext cx="1371600" cy="776593"/>
              <a:chOff x="7469187" y="7640053"/>
              <a:chExt cx="1371600" cy="776593"/>
            </a:xfrm>
          </p:grpSpPr>
          <p:sp>
            <p:nvSpPr>
              <p:cNvPr id="49" name="Round Same Side Corner Rectangle 48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571128" y="7640053"/>
                <a:ext cx="1184168" cy="754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20978846" y="6596381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846" y="6596381"/>
                <a:ext cx="70801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262367" y="3649684"/>
                <a:ext cx="15349233" cy="1056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Ví </a:t>
                </a:r>
                <a:r>
                  <a:rPr lang="en-US" b="1" dirty="0" err="1"/>
                  <a:t>dụ</a:t>
                </a:r>
                <a:r>
                  <a:rPr lang="en-US" b="1" dirty="0"/>
                  <a:t> 4.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điệu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367" y="3649684"/>
                <a:ext cx="15349233" cy="1056187"/>
              </a:xfrm>
              <a:prstGeom prst="rect">
                <a:avLst/>
              </a:prstGeom>
              <a:blipFill>
                <a:blip r:embed="rId4"/>
                <a:stretch>
                  <a:fillRect l="-1549" b="-1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641990" y="1932856"/>
            <a:ext cx="13916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QUY TẮC XÉT TÍNH Đ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 ĐIỆU CỦA HÀM SỐ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231887" y="2962154"/>
            <a:ext cx="72529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ÁP DỤNG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3617" y="4354452"/>
            <a:ext cx="16671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1714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21411" y="5330905"/>
                <a:ext cx="10665035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17145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mọi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11" y="5330905"/>
                <a:ext cx="10665035" cy="1107996"/>
              </a:xfrm>
              <a:prstGeom prst="rect">
                <a:avLst/>
              </a:prstGeom>
              <a:blipFill>
                <a:blip r:embed="rId5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3302" y="6802910"/>
                <a:ext cx="19360698" cy="1162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 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ea typeface="Times New Roman" panose="02020603050405020304" pitchFamily="18" charset="0"/>
                          </a:rPr>
                          <m:t>à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đị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dirty="0" err="1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dirty="0">
                        <a:latin typeface="Arial" panose="020B0604020202020204" pitchFamily="34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02" y="6802910"/>
                <a:ext cx="19360698" cy="1162241"/>
              </a:xfrm>
              <a:prstGeom prst="rect">
                <a:avLst/>
              </a:prstGeom>
              <a:blipFill>
                <a:blip r:embed="rId6"/>
                <a:stretch>
                  <a:fillRect l="-1259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321007" y="7994724"/>
            <a:ext cx="41277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145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thiên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21007" y="11783144"/>
                <a:ext cx="18465383" cy="1292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3185" marR="17145" indent="-26035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∞;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1;+∞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7" y="11783144"/>
                <a:ext cx="18465383" cy="1292085"/>
              </a:xfrm>
              <a:prstGeom prst="rect">
                <a:avLst/>
              </a:prstGeom>
              <a:blipFill>
                <a:blip r:embed="rId7"/>
                <a:stretch>
                  <a:fillRect l="-1056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6E51C25-6D7B-4ADF-983C-CF75C667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548722"/>
            <a:ext cx="9372599" cy="32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7" grpId="0"/>
      <p:bldP spid="32" grpId="0"/>
      <p:bldP spid="3" grpId="0"/>
      <p:bldP spid="2" grpId="0"/>
      <p:bldP spid="5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/>
              <p:nvPr/>
            </p:nvSpPr>
            <p:spPr>
              <a:xfrm>
                <a:off x="20978846" y="6596381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D1704D-17DF-42EF-BD61-2FF951C61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846" y="6596381"/>
                <a:ext cx="70801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1262367" y="3649684"/>
            <a:ext cx="1534923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5984" y="2898629"/>
            <a:ext cx="72529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 ÁP DỤNG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0524" y="3738333"/>
                <a:ext cx="19406275" cy="148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Ví </a:t>
                </a:r>
                <a:r>
                  <a:rPr lang="en-US" sz="44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dụ</a:t>
                </a:r>
                <a:r>
                  <a:rPr lang="en-US" sz="44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5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bất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0&lt;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4" y="3738333"/>
                <a:ext cx="19406275" cy="1485728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160442" y="5420960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44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2110" y="6277282"/>
                <a:ext cx="10559366" cy="1084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0≤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10" y="6277282"/>
                <a:ext cx="10559366" cy="1084528"/>
              </a:xfrm>
              <a:prstGeom prst="rect">
                <a:avLst/>
              </a:prstGeom>
              <a:blipFill>
                <a:blip r:embed="rId5"/>
                <a:stretch>
                  <a:fillRect l="-2367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38827" y="7480588"/>
                <a:ext cx="19377972" cy="2070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≥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ì −1≤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17145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27" y="7480588"/>
                <a:ext cx="19377972" cy="20708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82110" y="8647466"/>
                <a:ext cx="11201849" cy="108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đồng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nửa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0;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10" y="8647466"/>
                <a:ext cx="11201849" cy="1082669"/>
              </a:xfrm>
              <a:prstGeom prst="rect">
                <a:avLst/>
              </a:prstGeom>
              <a:blipFill>
                <a:blip r:embed="rId7"/>
                <a:stretch>
                  <a:fillRect l="-223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7816" y="9730135"/>
                <a:ext cx="20630876" cy="1327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17145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16" y="9730135"/>
                <a:ext cx="20630876" cy="1327351"/>
              </a:xfrm>
              <a:prstGeom prst="rect">
                <a:avLst/>
              </a:prstGeom>
              <a:blipFill>
                <a:blip r:embed="rId8"/>
                <a:stretch>
                  <a:fillRect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6"/>
          <p:cNvGrpSpPr/>
          <p:nvPr/>
        </p:nvGrpSpPr>
        <p:grpSpPr>
          <a:xfrm>
            <a:off x="838954" y="1739366"/>
            <a:ext cx="16687046" cy="1645855"/>
            <a:chOff x="7459670" y="7543799"/>
            <a:chExt cx="20011305" cy="1646071"/>
          </a:xfrm>
        </p:grpSpPr>
        <p:sp>
          <p:nvSpPr>
            <p:cNvPr id="27" name="TextBox 26"/>
            <p:cNvSpPr txBox="1"/>
            <p:nvPr/>
          </p:nvSpPr>
          <p:spPr>
            <a:xfrm>
              <a:off x="8993186" y="7620004"/>
              <a:ext cx="18477789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 TẮC XÉT TÍNH Đ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 ĐIỆU CỦA HÀM SỐ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3" name="Round Same Side Corner Rectangle 3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3DB800-A36D-430E-8FCB-32983F7F8A2A}"/>
                  </a:ext>
                </a:extLst>
              </p:cNvPr>
              <p:cNvSpPr txBox="1"/>
              <p:nvPr/>
            </p:nvSpPr>
            <p:spPr>
              <a:xfrm>
                <a:off x="677816" y="11057486"/>
                <a:ext cx="12344400" cy="1359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17145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Vậy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0&lt;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3DB800-A36D-430E-8FCB-32983F7F8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16" y="11057486"/>
                <a:ext cx="12344400" cy="1359026"/>
              </a:xfrm>
              <a:prstGeom prst="rect">
                <a:avLst/>
              </a:prstGeom>
              <a:blipFill>
                <a:blip r:embed="rId9"/>
                <a:stretch>
                  <a:fillRect b="-6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0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2" grpId="0"/>
      <p:bldP spid="3" grpId="0"/>
      <p:bldP spid="6" grpId="0"/>
      <p:bldP spid="8" grpId="0"/>
      <p:bldP spid="9" grpId="0"/>
      <p:bldP spid="10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0055" y="6629400"/>
            <a:ext cx="23220054" cy="690884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28167" y="233146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20802600" y="121158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600" y="121158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13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800" dirty="0"/>
                  <a:t>Hàm số </a:t>
                </a:r>
                <a14:m>
                  <m:oMath xmlns:m="http://schemas.openxmlformats.org/officeDocument/2006/math">
                    <m:r>
                      <a:rPr lang="it-IT" sz="4800" i="1">
                        <a:latin typeface="Cambria Math"/>
                      </a:rPr>
                      <m:t>𝑦</m:t>
                    </m:r>
                    <m:r>
                      <a:rPr lang="it-IT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4800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t-IT" sz="480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it-IT" sz="4800" i="1">
                        <a:latin typeface="Cambria Math"/>
                      </a:rPr>
                      <m:t>−</m:t>
                    </m:r>
                    <m:r>
                      <a:rPr lang="it-IT" sz="480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it-IT" sz="4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t-IT" sz="4800" i="1">
                        <a:latin typeface="Cambria Math"/>
                      </a:rPr>
                      <m:t>+</m:t>
                    </m:r>
                    <m:r>
                      <a:rPr lang="it-IT" sz="4800">
                        <a:latin typeface="Cambria Math"/>
                      </a:rPr>
                      <m:t>3</m:t>
                    </m:r>
                    <m:r>
                      <a:rPr lang="it-IT" sz="4800" i="1">
                        <a:latin typeface="Cambria Math"/>
                      </a:rPr>
                      <m:t>𝑥</m:t>
                    </m:r>
                    <m:r>
                      <a:rPr lang="it-IT" sz="4800" i="1">
                        <a:latin typeface="Cambria Math"/>
                      </a:rPr>
                      <m:t>+</m:t>
                    </m:r>
                    <m:r>
                      <a:rPr lang="it-IT" sz="4800">
                        <a:latin typeface="Cambria Math"/>
                      </a:rPr>
                      <m:t>1</m:t>
                    </m:r>
                  </m:oMath>
                </a14:m>
                <a:r>
                  <a:rPr lang="it-IT" sz="4800" dirty="0"/>
                  <a:t> đồng biến trên khoảng nào sau đây?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139094"/>
              </a:xfrm>
              <a:prstGeom prst="rect">
                <a:avLst/>
              </a:prstGeom>
              <a:blipFill>
                <a:blip r:embed="rId4"/>
                <a:stretch>
                  <a:fillRect l="-1216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4572" y="487573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800" b="0" i="1">
                              <a:latin typeface="Cambria Math"/>
                            </a:rPr>
                            <m:t>2</m:t>
                          </m:r>
                          <m:r>
                            <a:rPr lang="it-IT" sz="4800" b="1">
                              <a:latin typeface="Cambria Math"/>
                            </a:rPr>
                            <m:t>;</m:t>
                          </m:r>
                          <m:r>
                            <a:rPr lang="it-IT" sz="4800" b="1" i="1">
                              <a:latin typeface="Cambria Math"/>
                            </a:rPr>
                            <m:t>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2" y="4875738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4491821" y="489689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800" b="0" i="1">
                              <a:latin typeface="Cambria Math"/>
                            </a:rPr>
                            <m:t>1</m:t>
                          </m:r>
                          <m:r>
                            <a:rPr lang="it-IT" sz="4800" b="1">
                              <a:latin typeface="Cambria Math"/>
                            </a:rPr>
                            <m:t>;</m:t>
                          </m:r>
                          <m:r>
                            <a:rPr lang="it-IT" sz="4800" b="1" i="1">
                              <a:latin typeface="Cambria Math"/>
                            </a:rPr>
                            <m:t>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21" y="4896896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9629911" y="490912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800" b="0" i="1">
                              <a:latin typeface="Cambria Math"/>
                            </a:rPr>
                            <m:t>1</m:t>
                          </m:r>
                          <m:r>
                            <a:rPr lang="it-IT" sz="4800" b="0">
                              <a:latin typeface="Cambria Math"/>
                            </a:rPr>
                            <m:t>;</m:t>
                          </m:r>
                          <m:r>
                            <a:rPr lang="it-IT" sz="4800" b="0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11" y="4909125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5272033" y="4875978"/>
                <a:ext cx="77677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800" b="1" i="1">
                              <a:latin typeface="Cambria Math"/>
                            </a:rPr>
                            <m:t>−∞</m:t>
                          </m:r>
                          <m:r>
                            <a:rPr lang="it-IT" sz="4800" b="1">
                              <a:latin typeface="Cambria Math"/>
                            </a:rPr>
                            <m:t>;</m:t>
                          </m:r>
                          <m:r>
                            <a:rPr lang="it-IT" sz="4800" b="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it-IT" sz="4800" dirty="0"/>
                        <m:t> </m:t>
                      </m:r>
                      <m:r>
                        <m:rPr>
                          <m:nor/>
                        </m:rPr>
                        <a:rPr lang="it-IT" sz="4800" dirty="0"/>
                        <m:t>v</m:t>
                      </m:r>
                      <m:r>
                        <m:rPr>
                          <m:nor/>
                        </m:rPr>
                        <a:rPr lang="it-IT" sz="4800" dirty="0"/>
                        <m:t>à 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800">
                              <a:latin typeface="Cambria Math"/>
                            </a:rPr>
                            <m:t>3;</m:t>
                          </m:r>
                          <m:r>
                            <a:rPr lang="it-IT" sz="4800" i="1">
                              <a:latin typeface="Cambria Math"/>
                            </a:rPr>
                            <m:t>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033" y="4875978"/>
                <a:ext cx="776770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257239" y="7946271"/>
                <a:ext cx="79176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+3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endParaRPr lang="vi-VN" sz="48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39" y="7946271"/>
                <a:ext cx="7917660" cy="830997"/>
              </a:xfrm>
              <a:prstGeom prst="rect">
                <a:avLst/>
              </a:prstGeom>
              <a:blipFill>
                <a:blip r:embed="rId9"/>
                <a:stretch>
                  <a:fillRect l="-3464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11DFEB97-AC77-4E8F-BA12-37AC6CBF85C0}"/>
              </a:ext>
            </a:extLst>
          </p:cNvPr>
          <p:cNvSpPr/>
          <p:nvPr/>
        </p:nvSpPr>
        <p:spPr>
          <a:xfrm>
            <a:off x="1257239" y="10446694"/>
            <a:ext cx="7917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Oval 48"/>
          <p:cNvSpPr/>
          <p:nvPr/>
        </p:nvSpPr>
        <p:spPr>
          <a:xfrm>
            <a:off x="15732423" y="478834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70A2DD-FE55-4BA0-9E7B-F5860033B4C3}"/>
                  </a:ext>
                </a:extLst>
              </p:cNvPr>
              <p:cNvSpPr txBox="1"/>
              <p:nvPr/>
            </p:nvSpPr>
            <p:spPr>
              <a:xfrm>
                <a:off x="1328469" y="8812403"/>
                <a:ext cx="12224084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4400" i="1">
                        <a:latin typeface="Cambria Math"/>
                      </a:rPr>
                      <m:t>𝑦</m:t>
                    </m:r>
                    <m:r>
                      <a:rPr lang="it-IT" sz="4400" i="1">
                        <a:latin typeface="Cambria Math"/>
                      </a:rPr>
                      <m:t>′=</m:t>
                    </m:r>
                    <m:r>
                      <a:rPr lang="it-IT" sz="4400">
                        <a:latin typeface="Cambria Math"/>
                      </a:rPr>
                      <m:t>0</m:t>
                    </m:r>
                    <m:r>
                      <a:rPr lang="it-IT" sz="44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it-IT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sz="440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it-IT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it-IT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sz="440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44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70A2DD-FE55-4BA0-9E7B-F5860033B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469" y="8812403"/>
                <a:ext cx="12224084" cy="1599156"/>
              </a:xfrm>
              <a:prstGeom prst="rect">
                <a:avLst/>
              </a:prstGeom>
              <a:blipFill>
                <a:blip r:embed="rId10"/>
                <a:stretch>
                  <a:fillRect l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DA0294-8FFB-437B-BF45-1F478B330211}"/>
                  </a:ext>
                </a:extLst>
              </p:cNvPr>
              <p:cNvSpPr txBox="1"/>
              <p:nvPr/>
            </p:nvSpPr>
            <p:spPr>
              <a:xfrm>
                <a:off x="1257238" y="11504972"/>
                <a:ext cx="1428756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Hàm số đồng biến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400" b="0" i="1">
                            <a:latin typeface="Cambria Math"/>
                          </a:rPr>
                          <m:t>−∞</m:t>
                        </m:r>
                        <m:r>
                          <a:rPr lang="it-IT" sz="4400" b="0">
                            <a:latin typeface="Cambria Math"/>
                          </a:rPr>
                          <m:t>;</m:t>
                        </m:r>
                        <m:r>
                          <a:rPr lang="it-IT" sz="4400" b="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sz="4400" dirty="0"/>
                      <m:t>v</m:t>
                    </m:r>
                    <m:r>
                      <m:rPr>
                        <m:nor/>
                      </m:rPr>
                      <a:rPr lang="it-IT" sz="4400" dirty="0"/>
                      <m:t>à 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400">
                            <a:latin typeface="Cambria Math"/>
                          </a:rPr>
                          <m:t>3;</m:t>
                        </m:r>
                        <m:r>
                          <a:rPr lang="it-IT" sz="4400" i="1">
                            <a:latin typeface="Cambria Math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DA0294-8FFB-437B-BF45-1F478B330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38" y="11504972"/>
                <a:ext cx="14287561" cy="769441"/>
              </a:xfrm>
              <a:prstGeom prst="rect">
                <a:avLst/>
              </a:prstGeom>
              <a:blipFill>
                <a:blip r:embed="rId11"/>
                <a:stretch>
                  <a:fillRect l="-1706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11">
            <a:extLst>
              <a:ext uri="{FF2B5EF4-FFF2-40B4-BE49-F238E27FC236}">
                <a16:creationId xmlns:a16="http://schemas.microsoft.com/office/drawing/2014/main" id="{53B5561A-1D02-4524-83DA-3C06DC3DA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8196508"/>
            <a:ext cx="11963400" cy="330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 build="p"/>
      <p:bldP spid="55" grpId="1" build="p"/>
      <p:bldP spid="5" grpId="0"/>
      <p:bldP spid="77" grpId="0"/>
      <p:bldP spid="49" grpId="0" animBg="1"/>
      <p:bldP spid="51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0055" y="6563539"/>
            <a:ext cx="23220054" cy="690884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28167" y="233146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802600" y="121158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600" y="121158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93808" y="3427893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Hỏi hàm số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+2017</m:t>
                    </m:r>
                  </m:oMath>
                </a14:m>
                <a:r>
                  <a:rPr lang="en-US" sz="4800" dirty="0"/>
                  <a:t> nghịch biến trên khoảng nào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đây</a:t>
                </a:r>
                <a:r>
                  <a:rPr lang="en-US" sz="4800" dirty="0"/>
                  <a:t>?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808" y="3427893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572" y="487573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  <m:r>
                            <a:rPr lang="en-US" sz="4800">
                              <a:latin typeface="Cambria Math"/>
                            </a:rPr>
                            <m:t>;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2" y="4875738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491821" y="489689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−∞</m:t>
                          </m:r>
                          <m:r>
                            <a:rPr lang="en-US" sz="4800">
                              <a:latin typeface="Cambria Math"/>
                            </a:rPr>
                            <m:t>;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21" y="4896896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629911" y="490912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  <m:r>
                            <a:rPr lang="en-US" sz="4800">
                              <a:latin typeface="Cambria Math"/>
                            </a:rPr>
                            <m:t>;</m:t>
                          </m:r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911" y="4909125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272033" y="4875978"/>
                <a:ext cx="77677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4800" i="1">
                              <a:latin typeface="Cambria Math"/>
                            </a:rPr>
                            <m:t>−∞</m:t>
                          </m:r>
                          <m:r>
                            <a:rPr lang="nl-NL" sz="4800">
                              <a:latin typeface="Cambria Math"/>
                            </a:rPr>
                            <m:t>;</m:t>
                          </m:r>
                          <m:r>
                            <a:rPr lang="nl-NL" sz="48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2033" y="4875978"/>
                <a:ext cx="776770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257239" y="7946271"/>
                <a:ext cx="79176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′=4</m:t>
                    </m:r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</m:oMath>
                </a14:m>
                <a:endParaRPr lang="vi-VN" sz="48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39" y="7946271"/>
                <a:ext cx="7917660" cy="830997"/>
              </a:xfrm>
              <a:prstGeom prst="rect">
                <a:avLst/>
              </a:prstGeom>
              <a:blipFill>
                <a:blip r:embed="rId9"/>
                <a:stretch>
                  <a:fillRect l="-3464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11DFEB97-AC77-4E8F-BA12-37AC6CBF85C0}"/>
              </a:ext>
            </a:extLst>
          </p:cNvPr>
          <p:cNvSpPr/>
          <p:nvPr/>
        </p:nvSpPr>
        <p:spPr>
          <a:xfrm>
            <a:off x="1257239" y="10446694"/>
            <a:ext cx="7917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Oval 48"/>
          <p:cNvSpPr/>
          <p:nvPr/>
        </p:nvSpPr>
        <p:spPr>
          <a:xfrm>
            <a:off x="5108229" y="477611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70A2DD-FE55-4BA0-9E7B-F5860033B4C3}"/>
                  </a:ext>
                </a:extLst>
              </p:cNvPr>
              <p:cNvSpPr txBox="1"/>
              <p:nvPr/>
            </p:nvSpPr>
            <p:spPr>
              <a:xfrm>
                <a:off x="1328469" y="8812403"/>
                <a:ext cx="12224084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′=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=±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4400" dirty="0">
                  <a:latin typeface="Chu Van An" pitchFamily="18" charset="0"/>
                  <a:cs typeface="Chu Van An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70A2DD-FE55-4BA0-9E7B-F5860033B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469" y="8812403"/>
                <a:ext cx="12224084" cy="1599156"/>
              </a:xfrm>
              <a:prstGeom prst="rect">
                <a:avLst/>
              </a:prstGeom>
              <a:blipFill>
                <a:blip r:embed="rId10"/>
                <a:stretch>
                  <a:fillRect l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DA0294-8FFB-437B-BF45-1F478B330211}"/>
                  </a:ext>
                </a:extLst>
              </p:cNvPr>
              <p:cNvSpPr txBox="1"/>
              <p:nvPr/>
            </p:nvSpPr>
            <p:spPr>
              <a:xfrm>
                <a:off x="1257239" y="11504972"/>
                <a:ext cx="1222408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Hàm số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it-IT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biến </a:t>
                </a:r>
                <a:r>
                  <a:rPr lang="it-IT" sz="4400">
                    <a:latin typeface="Arial" panose="020B0604020202020204" pitchFamily="34" charset="0"/>
                    <a:cs typeface="Arial" panose="020B0604020202020204" pitchFamily="34" charset="0"/>
                  </a:rPr>
                  <a:t>trên </a:t>
                </a:r>
                <a:r>
                  <a:rPr lang="it-IT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4400" b="0" i="1">
                            <a:latin typeface="Cambria Math"/>
                          </a:rPr>
                          <m:t>−∞</m:t>
                        </m:r>
                        <m:r>
                          <a:rPr lang="it-IT" sz="4400" b="0">
                            <a:latin typeface="Cambria Math"/>
                          </a:rPr>
                          <m:t>;</m:t>
                        </m:r>
                        <m:r>
                          <a:rPr lang="it-IT" sz="4400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DA0294-8FFB-437B-BF45-1F478B330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39" y="11504972"/>
                <a:ext cx="12224084" cy="769441"/>
              </a:xfrm>
              <a:prstGeom prst="rect">
                <a:avLst/>
              </a:prstGeom>
              <a:blipFill>
                <a:blip r:embed="rId11"/>
                <a:stretch>
                  <a:fillRect l="-1994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2">
            <a:extLst>
              <a:ext uri="{FF2B5EF4-FFF2-40B4-BE49-F238E27FC236}">
                <a16:creationId xmlns:a16="http://schemas.microsoft.com/office/drawing/2014/main" id="{28B34938-95AD-4BC0-BD43-D0189187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8229600"/>
            <a:ext cx="10210800" cy="327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0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  <p:bldP spid="51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80894" y="9958611"/>
            <a:ext cx="23174378" cy="3757389"/>
            <a:chOff x="1123207" y="6796517"/>
            <a:chExt cx="22135691" cy="6861615"/>
          </a:xfrm>
        </p:grpSpPr>
        <p:sp>
          <p:nvSpPr>
            <p:cNvPr id="125" name="Rounded Rectangle 124"/>
            <p:cNvSpPr/>
            <p:nvPr/>
          </p:nvSpPr>
          <p:spPr>
            <a:xfrm>
              <a:off x="1123207" y="6999753"/>
              <a:ext cx="22135691" cy="665837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96517"/>
              <a:ext cx="3506134" cy="1511256"/>
              <a:chOff x="1205494" y="6796517"/>
              <a:chExt cx="3506134" cy="151125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19368" y="6099182"/>
                <a:ext cx="1360303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70060" y="6796517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63330" y="2544042"/>
            <a:ext cx="23489831" cy="7122157"/>
            <a:chOff x="992187" y="2564544"/>
            <a:chExt cx="22446633" cy="398643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238763" y="25653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455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1148568" y="1249860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568" y="1249860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400269" y="2892195"/>
                <a:ext cx="22565882" cy="1140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dirty="0"/>
                  <a:t>Cho hàm số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/>
                      </a:rPr>
                      <m:t>𝑦</m:t>
                    </m:r>
                    <m:r>
                      <a:rPr lang="fr-FR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i="1">
                            <a:latin typeface="Cambria Math"/>
                          </a:rPr>
                          <m:t>−2</m:t>
                        </m:r>
                        <m:r>
                          <a:rPr lang="fr-FR" sz="4800" i="1">
                            <a:latin typeface="Cambria Math"/>
                          </a:rPr>
                          <m:t>𝑥</m:t>
                        </m:r>
                        <m:r>
                          <a:rPr lang="fr-FR" sz="4800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fr-FR" sz="4800" i="1">
                            <a:latin typeface="Cambria Math"/>
                          </a:rPr>
                          <m:t>𝑥</m:t>
                        </m:r>
                        <m:r>
                          <a:rPr lang="fr-FR" sz="4800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fr-FR" sz="4800" dirty="0"/>
                  <a:t>,  chọn phát </a:t>
                </a:r>
                <a:r>
                  <a:rPr lang="fr-FR" sz="4800" dirty="0" err="1"/>
                  <a:t>biểu</a:t>
                </a:r>
                <a:r>
                  <a:rPr lang="fr-FR" sz="4800" dirty="0"/>
                  <a:t> </a:t>
                </a:r>
                <a:r>
                  <a:rPr lang="fr-FR" sz="4800" dirty="0" err="1"/>
                  <a:t>đúng</a:t>
                </a:r>
                <a:r>
                  <a:rPr lang="fr-FR" sz="4800" dirty="0"/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69" y="2892195"/>
                <a:ext cx="22565882" cy="1140762"/>
              </a:xfrm>
              <a:prstGeom prst="rect">
                <a:avLst/>
              </a:prstGeom>
              <a:blipFill>
                <a:blip r:embed="rId4"/>
                <a:stretch>
                  <a:fillRect l="-1243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6510" y="4580588"/>
                <a:ext cx="1927166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dirty="0"/>
                        <m:t>H</m:t>
                      </m:r>
                      <m:r>
                        <m:rPr>
                          <m:nor/>
                        </m:rPr>
                        <a:rPr lang="fr-FR" sz="4800" dirty="0"/>
                        <m:t>à</m:t>
                      </m:r>
                      <m:r>
                        <m:rPr>
                          <m:nor/>
                        </m:rPr>
                        <a:rPr lang="fr-FR" sz="4800" dirty="0"/>
                        <m:t>m</m:t>
                      </m:r>
                      <m:r>
                        <m:rPr>
                          <m:nor/>
                        </m:rPr>
                        <a:rPr lang="fr-FR" sz="4800" dirty="0"/>
                        <m:t> </m:t>
                      </m:r>
                      <m:r>
                        <m:rPr>
                          <m:nor/>
                        </m:rPr>
                        <a:rPr lang="fr-FR" sz="4800" dirty="0"/>
                        <m:t>s</m:t>
                      </m:r>
                      <m:r>
                        <m:rPr>
                          <m:nor/>
                        </m:rPr>
                        <a:rPr lang="fr-FR" sz="4800" dirty="0"/>
                        <m:t>ố </m:t>
                      </m:r>
                      <m:r>
                        <m:rPr>
                          <m:nor/>
                        </m:rPr>
                        <a:rPr lang="fr-FR" sz="4800" dirty="0"/>
                        <m:t>lu</m:t>
                      </m:r>
                      <m:r>
                        <m:rPr>
                          <m:nor/>
                        </m:rPr>
                        <a:rPr lang="fr-FR" sz="4800" dirty="0"/>
                        <m:t>ô</m:t>
                      </m:r>
                      <m:r>
                        <m:rPr>
                          <m:nor/>
                        </m:rPr>
                        <a:rPr lang="fr-FR" sz="4800" dirty="0"/>
                        <m:t>n</m:t>
                      </m:r>
                      <m:r>
                        <m:rPr>
                          <m:nor/>
                        </m:rPr>
                        <a:rPr lang="fr-FR" sz="4800" dirty="0"/>
                        <m:t> </m:t>
                      </m:r>
                      <m:r>
                        <m:rPr>
                          <m:nor/>
                        </m:rPr>
                        <a:rPr lang="fr-FR" sz="4800" dirty="0"/>
                        <m:t>ngh</m:t>
                      </m:r>
                      <m:r>
                        <m:rPr>
                          <m:nor/>
                        </m:rPr>
                        <a:rPr lang="fr-FR" sz="4800" dirty="0"/>
                        <m:t>ị</m:t>
                      </m:r>
                      <m:r>
                        <m:rPr>
                          <m:nor/>
                        </m:rPr>
                        <a:rPr lang="fr-FR" sz="4800" dirty="0"/>
                        <m:t>ch</m:t>
                      </m:r>
                      <m:r>
                        <m:rPr>
                          <m:nor/>
                        </m:rPr>
                        <a:rPr lang="fr-FR" sz="4800" dirty="0"/>
                        <m:t> </m:t>
                      </m:r>
                      <m:r>
                        <m:rPr>
                          <m:nor/>
                        </m:rPr>
                        <a:rPr lang="fr-FR" sz="4800" dirty="0"/>
                        <m:t>bi</m:t>
                      </m:r>
                      <m:r>
                        <m:rPr>
                          <m:nor/>
                        </m:rPr>
                        <a:rPr lang="fr-FR" sz="4800" dirty="0"/>
                        <m:t>ế</m:t>
                      </m:r>
                      <m:r>
                        <m:rPr>
                          <m:nor/>
                        </m:rPr>
                        <a:rPr lang="fr-FR" sz="4800" dirty="0"/>
                        <m:t>n</m:t>
                      </m:r>
                      <m:r>
                        <m:rPr>
                          <m:nor/>
                        </m:rPr>
                        <a:rPr lang="fr-FR" sz="4800" dirty="0"/>
                        <m:t> </m:t>
                      </m:r>
                      <m:r>
                        <m:rPr>
                          <m:nor/>
                        </m:rPr>
                        <a:rPr lang="fr-FR" sz="4800" dirty="0"/>
                        <m:t>tr</m:t>
                      </m:r>
                      <m:r>
                        <m:rPr>
                          <m:nor/>
                        </m:rPr>
                        <a:rPr lang="fr-FR" sz="4800" dirty="0"/>
                        <m:t>ê</m:t>
                      </m:r>
                      <m:r>
                        <m:rPr>
                          <m:nor/>
                        </m:rPr>
                        <a:rPr lang="fr-FR" sz="4800" dirty="0"/>
                        <m:t>n</m:t>
                      </m:r>
                      <m:r>
                        <m:rPr>
                          <m:nor/>
                        </m:rPr>
                        <a:rPr lang="fr-FR" sz="4800" dirty="0"/>
                        <m:t> </m:t>
                      </m:r>
                      <m:r>
                        <m:rPr>
                          <m:nor/>
                        </m:rPr>
                        <a:rPr lang="fr-FR" sz="4800" dirty="0"/>
                        <m:t>c</m:t>
                      </m:r>
                      <m:r>
                        <m:rPr>
                          <m:nor/>
                        </m:rPr>
                        <a:rPr lang="fr-FR" sz="4800" dirty="0"/>
                        <m:t>á</m:t>
                      </m:r>
                      <m:r>
                        <m:rPr>
                          <m:nor/>
                        </m:rPr>
                        <a:rPr lang="fr-FR" sz="4800" dirty="0"/>
                        <m:t>c</m:t>
                      </m:r>
                      <m:r>
                        <m:rPr>
                          <m:nor/>
                        </m:rPr>
                        <a:rPr lang="fr-FR" sz="4800" dirty="0"/>
                        <m:t> </m:t>
                      </m:r>
                      <m:r>
                        <m:rPr>
                          <m:nor/>
                        </m:rPr>
                        <a:rPr lang="fr-FR" sz="4800" dirty="0"/>
                        <m:t>kho</m:t>
                      </m:r>
                      <m:r>
                        <m:rPr>
                          <m:nor/>
                        </m:rPr>
                        <a:rPr lang="fr-FR" sz="4800" dirty="0"/>
                        <m:t>ả</m:t>
                      </m:r>
                      <m:r>
                        <m:rPr>
                          <m:nor/>
                        </m:rPr>
                        <a:rPr lang="fr-FR" sz="4800" dirty="0"/>
                        <m:t>ng</m:t>
                      </m:r>
                      <m:r>
                        <m:rPr>
                          <m:nor/>
                        </m:rPr>
                        <a:rPr lang="fr-FR" sz="4800" dirty="0"/>
                        <m:t> </m:t>
                      </m:r>
                      <m:r>
                        <m:rPr>
                          <m:nor/>
                        </m:rPr>
                        <a:rPr lang="fr-FR" sz="4800" dirty="0"/>
                        <m:t>x</m:t>
                      </m:r>
                      <m:r>
                        <m:rPr>
                          <m:nor/>
                        </m:rPr>
                        <a:rPr lang="fr-FR" sz="4800" dirty="0"/>
                        <m:t>á</m:t>
                      </m:r>
                      <m:r>
                        <m:rPr>
                          <m:nor/>
                        </m:rPr>
                        <a:rPr lang="fr-FR" sz="4800" dirty="0"/>
                        <m:t>c</m:t>
                      </m:r>
                      <m:r>
                        <m:rPr>
                          <m:nor/>
                        </m:rPr>
                        <a:rPr lang="fr-FR" sz="4800" dirty="0"/>
                        <m:t> đị</m:t>
                      </m:r>
                      <m:r>
                        <m:rPr>
                          <m:nor/>
                        </m:rPr>
                        <a:rPr lang="fr-FR" sz="4800" dirty="0"/>
                        <m:t>nh</m:t>
                      </m:r>
                      <m:r>
                        <m:rPr>
                          <m:nor/>
                        </m:rPr>
                        <a:rPr lang="fr-FR" sz="4800" dirty="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10" y="4580588"/>
                <a:ext cx="1927166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059202" y="5557309"/>
                <a:ext cx="170224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fr-FR" sz="4800" dirty="0"/>
                  <a:t> Hàm số luôn đồng biến trên các khoảng xác định</a:t>
                </a:r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2" y="5557309"/>
                <a:ext cx="17022483" cy="830997"/>
              </a:xfrm>
              <a:prstGeom prst="rect">
                <a:avLst/>
              </a:prstGeom>
              <a:blipFill>
                <a:blip r:embed="rId6"/>
                <a:stretch>
                  <a:fillRect t="-19853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076954" y="6535072"/>
                <a:ext cx="162700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fr-FR" sz="4800" dirty="0"/>
                  <a:t>Hàm số luôn đồng biến trên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/>
                      </a:rPr>
                      <m:t>ℝ</m:t>
                    </m:r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954" y="6535072"/>
                <a:ext cx="16270074" cy="830997"/>
              </a:xfrm>
              <a:prstGeom prst="rect">
                <a:avLst/>
              </a:prstGeom>
              <a:blipFill>
                <a:blip r:embed="rId7"/>
                <a:stretch>
                  <a:fillRect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072177" y="7603529"/>
                <a:ext cx="229238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fr-FR" sz="4800" dirty="0"/>
                  <a:t>Hàm số có tập xác định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/>
                      </a:rPr>
                      <m:t>ℝ</m:t>
                    </m:r>
                    <m:r>
                      <a:rPr lang="fr-FR" sz="4800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177" y="7603529"/>
                <a:ext cx="22923878" cy="830997"/>
              </a:xfrm>
              <a:prstGeom prst="rect">
                <a:avLst/>
              </a:prstGeom>
              <a:blipFill>
                <a:blip r:embed="rId8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1545690" y="10563919"/>
                <a:ext cx="22196070" cy="158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Ta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4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ó</m:t>
                          </m:r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fr-FR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fr-FR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fr-FR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fr-FR" sz="4800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FR" sz="4800" i="1">
                          <a:latin typeface="Cambria Math"/>
                        </a:rPr>
                        <m:t>&gt;0​</m:t>
                      </m:r>
                      <m:r>
                        <a:rPr lang="en-US" sz="4800" i="1">
                          <a:latin typeface="Cambria Math"/>
                        </a:rPr>
                        <m:t>,</m:t>
                      </m:r>
                      <m:r>
                        <a:rPr lang="fr-FR" sz="4800" i="1">
                          <a:latin typeface="Cambria Math"/>
                        </a:rPr>
                        <m:t> </m:t>
                      </m:r>
                      <m:r>
                        <a:rPr lang="fr-FR" sz="4800" i="1">
                          <a:latin typeface="Cambria Math"/>
                        </a:rPr>
                        <m:t>𝑥</m:t>
                      </m:r>
                      <m:r>
                        <a:rPr lang="fr-FR" sz="4800" i="1">
                          <a:latin typeface="Cambria Math"/>
                        </a:rPr>
                        <m:t>≠−1. 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690" y="10563919"/>
                <a:ext cx="22196070" cy="15844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744440" y="555179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91E6157-5115-410F-8A00-4B3DE9707C5A}"/>
              </a:ext>
            </a:extLst>
          </p:cNvPr>
          <p:cNvSpPr txBox="1"/>
          <p:nvPr/>
        </p:nvSpPr>
        <p:spPr>
          <a:xfrm>
            <a:off x="1678754" y="12428657"/>
            <a:ext cx="144756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dirty="0" err="1"/>
              <a:t>Hàm</a:t>
            </a:r>
            <a:r>
              <a:rPr lang="fr-FR" sz="5400" dirty="0"/>
              <a:t> </a:t>
            </a:r>
            <a:r>
              <a:rPr lang="fr-FR" sz="5400" dirty="0" err="1"/>
              <a:t>số</a:t>
            </a:r>
            <a:r>
              <a:rPr lang="fr-FR" sz="5400" dirty="0"/>
              <a:t> </a:t>
            </a:r>
            <a:r>
              <a:rPr lang="fr-FR" sz="5400" dirty="0" err="1"/>
              <a:t>luôn</a:t>
            </a:r>
            <a:r>
              <a:rPr lang="fr-FR" sz="5400" dirty="0"/>
              <a:t> </a:t>
            </a:r>
            <a:r>
              <a:rPr lang="fr-FR" sz="5400" dirty="0" err="1"/>
              <a:t>đồng</a:t>
            </a:r>
            <a:r>
              <a:rPr lang="fr-FR" sz="5400" dirty="0"/>
              <a:t> </a:t>
            </a:r>
            <a:r>
              <a:rPr lang="fr-FR" sz="5400" dirty="0" err="1"/>
              <a:t>biến</a:t>
            </a:r>
            <a:r>
              <a:rPr lang="fr-FR" sz="5400" dirty="0"/>
              <a:t> </a:t>
            </a:r>
            <a:r>
              <a:rPr lang="fr-FR" sz="5400" dirty="0" err="1"/>
              <a:t>trên</a:t>
            </a:r>
            <a:r>
              <a:rPr lang="fr-FR" sz="5400" dirty="0"/>
              <a:t> </a:t>
            </a:r>
            <a:r>
              <a:rPr lang="fr-FR" sz="5400" dirty="0" err="1"/>
              <a:t>các</a:t>
            </a:r>
            <a:r>
              <a:rPr lang="fr-FR" sz="5400" dirty="0"/>
              <a:t> </a:t>
            </a:r>
            <a:r>
              <a:rPr lang="fr-FR" sz="5400" dirty="0" err="1"/>
              <a:t>khoảng</a:t>
            </a:r>
            <a:r>
              <a:rPr lang="fr-FR" sz="5400" dirty="0"/>
              <a:t> </a:t>
            </a:r>
            <a:r>
              <a:rPr lang="fr-FR" sz="5400" dirty="0" err="1"/>
              <a:t>xác</a:t>
            </a:r>
            <a:r>
              <a:rPr lang="fr-FR" sz="5400" dirty="0"/>
              <a:t> </a:t>
            </a:r>
            <a:r>
              <a:rPr lang="fr-FR" sz="5400" dirty="0" err="1"/>
              <a:t>định</a:t>
            </a:r>
            <a:r>
              <a:rPr lang="fr-FR" sz="5400" dirty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88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78" grpId="0"/>
      <p:bldP spid="49" grpId="0" animBg="1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57&quot;&gt;&lt;property id=&quot;20148&quot; value=&quot;5&quot;/&gt;&lt;property id=&quot;20300&quot; value=&quot;Slide 1&quot;/&gt;&lt;property id=&quot;20307&quot; value=&quot;380&quot;/&gt;&lt;/object&gt;&lt;object type=&quot;3&quot; unique_id=&quot;10058&quot;&gt;&lt;property id=&quot;20148&quot; value=&quot;5&quot;/&gt;&lt;property id=&quot;20300&quot; value=&quot;Slide 2&quot;/&gt;&lt;property id=&quot;20307&quot; value=&quot;375&quot;/&gt;&lt;/object&gt;&lt;object type=&quot;3&quot; unique_id=&quot;10059&quot;&gt;&lt;property id=&quot;20148&quot; value=&quot;5&quot;/&gt;&lt;property id=&quot;20300&quot; value=&quot;Slide 3&quot;/&gt;&lt;property id=&quot;20307&quot; value=&quot;307&quot;/&gt;&lt;/object&gt;&lt;object type=&quot;3&quot; unique_id=&quot;10060&quot;&gt;&lt;property id=&quot;20148&quot; value=&quot;5&quot;/&gt;&lt;property id=&quot;20300&quot; value=&quot;Slide 4&quot;/&gt;&lt;property id=&quot;20307&quot; value=&quot;377&quot;/&gt;&lt;/object&gt;&lt;object type=&quot;3&quot; unique_id=&quot;10061&quot;&gt;&lt;property id=&quot;20148&quot; value=&quot;5&quot;/&gt;&lt;property id=&quot;20300&quot; value=&quot;Slide 5&quot;/&gt;&lt;property id=&quot;20307&quot; value=&quot;379&quot;/&gt;&lt;/object&gt;&lt;object type=&quot;3&quot; unique_id=&quot;10062&quot;&gt;&lt;property id=&quot;20148&quot; value=&quot;5&quot;/&gt;&lt;property id=&quot;20300&quot; value=&quot;Slide 6&quot;/&gt;&lt;property id=&quot;20307&quot; value=&quot;378&quot;/&gt;&lt;/object&gt;&lt;object type=&quot;3&quot; unique_id=&quot;10063&quot;&gt;&lt;property id=&quot;20148&quot; value=&quot;5&quot;/&gt;&lt;property id=&quot;20300&quot; value=&quot;Slide 7&quot;/&gt;&lt;property id=&quot;20307&quot; value=&quot;345&quot;/&gt;&lt;/object&gt;&lt;object type=&quot;3&quot; unique_id=&quot;10064&quot;&gt;&lt;property id=&quot;20148&quot; value=&quot;5&quot;/&gt;&lt;property id=&quot;20300&quot; value=&quot;Slide 8&quot;/&gt;&lt;property id=&quot;20307&quot; value=&quot;381&quot;/&gt;&lt;/object&gt;&lt;object type=&quot;3&quot; unique_id=&quot;10065&quot;&gt;&lt;property id=&quot;20148&quot; value=&quot;5&quot;/&gt;&lt;property id=&quot;20300&quot; value=&quot;Slide 9&quot;/&gt;&lt;property id=&quot;20307&quot; value=&quot;383&quot;/&gt;&lt;/object&gt;&lt;object type=&quot;3&quot; unique_id=&quot;10066&quot;&gt;&lt;property id=&quot;20148&quot; value=&quot;5&quot;/&gt;&lt;property id=&quot;20300&quot; value=&quot;Slide 10&quot;/&gt;&lt;property id=&quot;20307&quot; value=&quot;382&quot;/&gt;&lt;/object&gt;&lt;object type=&quot;3&quot; unique_id=&quot;10067&quot;&gt;&lt;property id=&quot;20148&quot; value=&quot;5&quot;/&gt;&lt;property id=&quot;20300&quot; value=&quot;Slide 11&quot;/&gt;&lt;property id=&quot;20307&quot; value=&quot;371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6209</TotalTime>
  <Words>1009</Words>
  <Application>Microsoft Office PowerPoint</Application>
  <PresentationFormat>Custom</PresentationFormat>
  <Paragraphs>151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499</cp:revision>
  <dcterms:created xsi:type="dcterms:W3CDTF">2013-08-31T11:42:51Z</dcterms:created>
  <dcterms:modified xsi:type="dcterms:W3CDTF">2021-08-26T13:03:14Z</dcterms:modified>
</cp:coreProperties>
</file>