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7" r:id="rId3"/>
    <p:sldId id="356" r:id="rId4"/>
    <p:sldId id="384" r:id="rId5"/>
    <p:sldId id="372" r:id="rId6"/>
    <p:sldId id="373" r:id="rId7"/>
    <p:sldId id="379" r:id="rId8"/>
    <p:sldId id="375" r:id="rId9"/>
    <p:sldId id="377" r:id="rId10"/>
    <p:sldId id="345" r:id="rId11"/>
    <p:sldId id="360" r:id="rId12"/>
    <p:sldId id="380" r:id="rId13"/>
    <p:sldId id="378" r:id="rId14"/>
    <p:sldId id="381" r:id="rId15"/>
    <p:sldId id="382" r:id="rId16"/>
    <p:sldId id="371" r:id="rId17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0066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30" y="57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2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8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63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56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0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9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6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2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48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4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0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550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920107" y="3719346"/>
            <a:ext cx="207131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28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ỨNG DỤNG ĐẠO HÀM ĐỂ KHẢO SÁT VÀ VẼ ĐỒ THỊ HÀM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33162" y="9467304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 (TIẾT 1)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1641998" y="7509727"/>
            <a:ext cx="21764784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SỰ ĐỒNG BIẾN VÀ NGHỊCH BIẾN CỦA HÀM SỐ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626709" y="9019113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4896427-8A70-47DD-BF89-36897231AB77}"/>
              </a:ext>
            </a:extLst>
          </p:cNvPr>
          <p:cNvGrpSpPr/>
          <p:nvPr/>
        </p:nvGrpSpPr>
        <p:grpSpPr>
          <a:xfrm>
            <a:off x="4337173" y="10925035"/>
            <a:ext cx="18040022" cy="907192"/>
            <a:chOff x="7459670" y="7543799"/>
            <a:chExt cx="18042370" cy="90731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5E84087-161F-4890-AB42-752188B8C535}"/>
                </a:ext>
              </a:extLst>
            </p:cNvPr>
            <p:cNvSpPr txBox="1"/>
            <p:nvPr/>
          </p:nvSpPr>
          <p:spPr>
            <a:xfrm>
              <a:off x="8993186" y="7620004"/>
              <a:ext cx="1650885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XÉT 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 (TIẾT 2)</a:t>
              </a:r>
            </a:p>
          </p:txBody>
        </p:sp>
        <p:grpSp>
          <p:nvGrpSpPr>
            <p:cNvPr id="31" name="Group 27">
              <a:extLst>
                <a:ext uri="{FF2B5EF4-FFF2-40B4-BE49-F238E27FC236}">
                  <a16:creationId xmlns:a16="http://schemas.microsoft.com/office/drawing/2014/main" xmlns="" id="{25A29B16-5B43-444D-A150-6DDAA4B49FFE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xmlns="" id="{A13B9FDD-D451-42FB-A046-5CC52E30B35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xmlns="" id="{DB2F7FC8-A7F9-432A-9F37-14CB48B4D1D4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6" name="Round Same Side Corner Rectangle 31">
                  <a:extLst>
                    <a:ext uri="{FF2B5EF4-FFF2-40B4-BE49-F238E27FC236}">
                      <a16:creationId xmlns:a16="http://schemas.microsoft.com/office/drawing/2014/main" xmlns="" id="{D6CAB304-876C-4D24-BC5F-88DE7305714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E3568CD8-B424-447F-AC17-ADC122AB9C0C}"/>
                    </a:ext>
                  </a:extLst>
                </p:cNvPr>
                <p:cNvSpPr txBox="1"/>
                <p:nvPr/>
              </p:nvSpPr>
              <p:spPr>
                <a:xfrm>
                  <a:off x="7804733" y="7640053"/>
                  <a:ext cx="716957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4471052" y="11963400"/>
            <a:ext cx="9472086" cy="968318"/>
            <a:chOff x="739068" y="1515168"/>
            <a:chExt cx="9473319" cy="968444"/>
          </a:xfrm>
        </p:grpSpPr>
        <p:sp>
          <p:nvSpPr>
            <p:cNvPr id="3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1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80894" y="10515253"/>
            <a:ext cx="23174378" cy="3008850"/>
            <a:chOff x="1123207" y="6796517"/>
            <a:chExt cx="22135691" cy="6511179"/>
          </a:xfrm>
        </p:grpSpPr>
        <p:sp>
          <p:nvSpPr>
            <p:cNvPr id="125" name="Rounded Rectangle 124"/>
            <p:cNvSpPr/>
            <p:nvPr/>
          </p:nvSpPr>
          <p:spPr>
            <a:xfrm>
              <a:off x="1123207" y="6999753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96517"/>
              <a:ext cx="3506134" cy="1511256"/>
              <a:chOff x="1205494" y="6796517"/>
              <a:chExt cx="3506134" cy="151125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19368" y="6099182"/>
                <a:ext cx="1360303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70060" y="6796517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63330" y="2392832"/>
            <a:ext cx="23391942" cy="7368906"/>
            <a:chOff x="992187" y="2564544"/>
            <a:chExt cx="22353091" cy="412454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703458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1148568" y="1249860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568" y="1249860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400269" y="2892195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Cho hàm số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/>
                  <a:t> có đạo hàm trên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K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Khẳng định nào sau đây là sai?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269" y="2892195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4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11335" y="4387263"/>
                <a:ext cx="192716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dirty="0" smtClean="0"/>
                        <m:t>N</m:t>
                      </m:r>
                      <m:r>
                        <m:rPr>
                          <m:nor/>
                        </m:rPr>
                        <a:rPr lang="en-US" sz="4800" dirty="0" smtClean="0"/>
                        <m:t>ế</m:t>
                      </m:r>
                      <m:r>
                        <m:rPr>
                          <m:nor/>
                        </m:rPr>
                        <a:rPr lang="en-US" sz="4800" dirty="0" smtClean="0"/>
                        <m:t>u</m:t>
                      </m:r>
                      <m:r>
                        <m:rPr>
                          <m:nor/>
                        </m:rPr>
                        <a:rPr lang="en-US" sz="4800" dirty="0" smtClean="0"/>
                        <m:t> </m:t>
                      </m:r>
                      <m:r>
                        <m:rPr>
                          <m:nor/>
                        </m:rPr>
                        <a:rPr lang="en-US" sz="4800" dirty="0" smtClean="0"/>
                        <m:t>h</m:t>
                      </m:r>
                      <m:r>
                        <m:rPr>
                          <m:nor/>
                        </m:rPr>
                        <a:rPr lang="en-US" sz="4800" dirty="0" smtClean="0"/>
                        <m:t>à</m:t>
                      </m:r>
                      <m:r>
                        <m:rPr>
                          <m:nor/>
                        </m:rPr>
                        <a:rPr lang="en-US" sz="4800" dirty="0" smtClean="0"/>
                        <m:t>m</m:t>
                      </m:r>
                      <m:r>
                        <m:rPr>
                          <m:nor/>
                        </m:rPr>
                        <a:rPr lang="en-US" sz="4800" dirty="0" smtClean="0"/>
                        <m:t> </m:t>
                      </m:r>
                      <m:r>
                        <m:rPr>
                          <m:nor/>
                        </m:rPr>
                        <a:rPr lang="en-US" sz="4800" dirty="0" smtClean="0"/>
                        <m:t>s</m:t>
                      </m:r>
                      <m:r>
                        <m:rPr>
                          <m:nor/>
                        </m:rPr>
                        <a:rPr lang="en-US" sz="4800" dirty="0" smtClean="0"/>
                        <m:t>ố </m:t>
                      </m:r>
                      <m:r>
                        <a:rPr lang="en-US" sz="4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dirty="0"/>
                        <m:t>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đồ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ng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bi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ế</m:t>
                      </m:r>
                      <m:r>
                        <m:rPr>
                          <m:nor/>
                        </m:rPr>
                        <a:rPr lang="en-US" sz="4800" b="0" i="0" dirty="0" smtClean="0"/>
                        <m:t>n</m:t>
                      </m:r>
                      <m:r>
                        <m:rPr>
                          <m:nor/>
                        </m:rPr>
                        <a:rPr lang="en-US" sz="4800" dirty="0"/>
                        <m:t> </m:t>
                      </m:r>
                      <m:r>
                        <m:rPr>
                          <m:nor/>
                        </m:rPr>
                        <a:rPr lang="en-US" sz="4800" dirty="0"/>
                        <m:t>tr</m:t>
                      </m:r>
                      <m:r>
                        <m:rPr>
                          <m:nor/>
                        </m:rPr>
                        <a:rPr lang="en-US" sz="4800" dirty="0"/>
                        <m:t>ê</m:t>
                      </m:r>
                      <m:r>
                        <m:rPr>
                          <m:nor/>
                        </m:rPr>
                        <a:rPr lang="en-US" sz="4800" dirty="0"/>
                        <m:t>n</m:t>
                      </m:r>
                      <m:r>
                        <m:rPr>
                          <m:nor/>
                        </m:rPr>
                        <a:rPr lang="en-US" sz="4800" dirty="0"/>
                        <m:t> </m:t>
                      </m:r>
                      <m:r>
                        <m:rPr>
                          <m:nor/>
                        </m:rPr>
                        <a:rPr lang="en-US" sz="4800" dirty="0"/>
                        <m:t>kho</m:t>
                      </m:r>
                      <m:r>
                        <m:rPr>
                          <m:nor/>
                        </m:rPr>
                        <a:rPr lang="en-US" sz="4800" dirty="0"/>
                        <m:t>ả</m:t>
                      </m:r>
                      <m:r>
                        <m:rPr>
                          <m:nor/>
                        </m:rPr>
                        <a:rPr lang="en-US" sz="4800" dirty="0"/>
                        <m:t>ng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/>
                        <m:t>th</m:t>
                      </m:r>
                      <m:r>
                        <m:rPr>
                          <m:nor/>
                        </m:rPr>
                        <a:rPr lang="en-US" sz="4800" dirty="0"/>
                        <m:t>ì 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(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)≥</m:t>
                      </m:r>
                      <m:r>
                        <a:rPr lang="en-US" sz="4800">
                          <a:latin typeface="Cambria Math"/>
                        </a:rPr>
                        <m:t>0, </m:t>
                      </m:r>
                      <m:r>
                        <a:rPr lang="en-US" sz="4800" i="1">
                          <a:latin typeface="Cambria Math"/>
                        </a:rPr>
                        <m:t>∀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/>
                        </a:rPr>
                        <m:t>K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35" y="4387263"/>
                <a:ext cx="19271663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2059202" y="5557309"/>
                <a:ext cx="170224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/>
                      <m:t>N</m:t>
                    </m:r>
                    <m:r>
                      <m:rPr>
                        <m:nor/>
                      </m:rPr>
                      <a:rPr lang="en-US" sz="4800" dirty="0"/>
                      <m:t>ế</m:t>
                    </m:r>
                    <m:r>
                      <m:rPr>
                        <m:nor/>
                      </m:rPr>
                      <a:rPr lang="en-US" sz="4800" dirty="0"/>
                      <m:t>u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a:rPr lang="en-US" sz="4800" i="1">
                        <a:latin typeface="Cambria Math"/>
                      </a:rPr>
                      <m:t>𝑓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≥</m:t>
                    </m:r>
                    <m:r>
                      <a:rPr lang="en-US" sz="4800">
                        <a:latin typeface="Cambria Math"/>
                      </a:rPr>
                      <m:t>0,</m:t>
                    </m:r>
                    <m:r>
                      <a:rPr lang="en-US" sz="4800" i="1">
                        <a:latin typeface="Cambria Math"/>
                      </a:rPr>
                      <m:t>∀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K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th</m:t>
                    </m:r>
                    <m:r>
                      <m:rPr>
                        <m:nor/>
                      </m:rPr>
                      <a:rPr lang="en-US" sz="4800" dirty="0"/>
                      <m:t>ì </m:t>
                    </m:r>
                    <m:r>
                      <m:rPr>
                        <m:nor/>
                      </m:rPr>
                      <a:rPr lang="en-US" sz="4800" dirty="0"/>
                      <m:t>h</m:t>
                    </m:r>
                    <m:r>
                      <m:rPr>
                        <m:nor/>
                      </m:rPr>
                      <a:rPr lang="en-US" sz="4800" dirty="0"/>
                      <m:t>à</m:t>
                    </m:r>
                    <m:r>
                      <m:rPr>
                        <m:nor/>
                      </m:rPr>
                      <a:rPr lang="en-US" sz="4800" dirty="0"/>
                      <m:t>m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s</m:t>
                    </m:r>
                    <m:r>
                      <m:rPr>
                        <m:nor/>
                      </m:rPr>
                      <a:rPr lang="en-US" sz="4800" dirty="0"/>
                      <m:t>ố </m:t>
                    </m:r>
                    <m:r>
                      <a:rPr lang="en-US" sz="4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đồ</m:t>
                    </m:r>
                    <m:r>
                      <m:rPr>
                        <m:nor/>
                      </m:rPr>
                      <a:rPr lang="en-US" sz="4800" b="0" i="0" dirty="0" smtClean="0"/>
                      <m:t>ng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bi</m:t>
                    </m:r>
                    <m:r>
                      <m:rPr>
                        <m:nor/>
                      </m:rPr>
                      <a:rPr lang="en-US" sz="4800" b="0" i="0" dirty="0" smtClean="0"/>
                      <m:t>ế</m:t>
                    </m:r>
                    <m:r>
                      <m:rPr>
                        <m:nor/>
                      </m:rPr>
                      <a:rPr lang="en-US" sz="4800" b="0" i="0" dirty="0" smtClean="0"/>
                      <m:t>n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tr</m:t>
                    </m:r>
                    <m:r>
                      <m:rPr>
                        <m:nor/>
                      </m:rPr>
                      <a:rPr lang="en-US" sz="4800" dirty="0"/>
                      <m:t>ê</m:t>
                    </m:r>
                    <m:r>
                      <m:rPr>
                        <m:nor/>
                      </m:rPr>
                      <a:rPr lang="en-US" sz="4800" dirty="0"/>
                      <m:t>n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K</m:t>
                    </m:r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2" y="5557309"/>
                <a:ext cx="17022483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2059202" y="6873174"/>
                <a:ext cx="162700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/>
                      <m:t>N</m:t>
                    </m:r>
                    <m:r>
                      <m:rPr>
                        <m:nor/>
                      </m:rPr>
                      <a:rPr lang="en-US" sz="4800" dirty="0" smtClean="0"/>
                      <m:t>ế</m:t>
                    </m:r>
                    <m:r>
                      <m:rPr>
                        <m:nor/>
                      </m:rPr>
                      <a:rPr lang="en-US" sz="4800" dirty="0" smtClean="0"/>
                      <m:t>u</m:t>
                    </m:r>
                    <m:r>
                      <m:rPr>
                        <m:nor/>
                      </m:rPr>
                      <a:rPr lang="en-US" sz="4800" dirty="0" smtClean="0"/>
                      <m:t> </m:t>
                    </m:r>
                    <m:r>
                      <a:rPr lang="en-US" sz="4800" i="1">
                        <a:latin typeface="Cambria Math"/>
                      </a:rPr>
                      <m:t>𝑓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0,</m:t>
                    </m:r>
                    <m:r>
                      <a:rPr lang="en-US" sz="4800" i="1">
                        <a:latin typeface="Cambria Math"/>
                      </a:rPr>
                      <m:t>∀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K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th</m:t>
                    </m:r>
                    <m:r>
                      <m:rPr>
                        <m:nor/>
                      </m:rPr>
                      <a:rPr lang="en-US" sz="4800" dirty="0"/>
                      <m:t>ì </m:t>
                    </m:r>
                    <m:r>
                      <m:rPr>
                        <m:nor/>
                      </m:rPr>
                      <a:rPr lang="en-US" sz="4800" dirty="0"/>
                      <m:t>h</m:t>
                    </m:r>
                    <m:r>
                      <m:rPr>
                        <m:nor/>
                      </m:rPr>
                      <a:rPr lang="en-US" sz="4800" dirty="0"/>
                      <m:t>à</m:t>
                    </m:r>
                    <m:r>
                      <m:rPr>
                        <m:nor/>
                      </m:rPr>
                      <a:rPr lang="en-US" sz="4800" dirty="0"/>
                      <m:t>m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s</m:t>
                    </m:r>
                    <m:r>
                      <m:rPr>
                        <m:nor/>
                      </m:rPr>
                      <a:rPr lang="en-US" sz="4800" dirty="0"/>
                      <m:t>ố </m:t>
                    </m:r>
                    <m:r>
                      <a:rPr lang="en-US" sz="4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đồ</m:t>
                    </m:r>
                    <m:r>
                      <m:rPr>
                        <m:nor/>
                      </m:rPr>
                      <a:rPr lang="en-US" sz="4800" b="0" i="0" dirty="0" smtClean="0"/>
                      <m:t>ng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nor/>
                      </m:rPr>
                      <a:rPr lang="en-US" sz="4800" b="0" i="0" dirty="0" smtClean="0"/>
                      <m:t>bi</m:t>
                    </m:r>
                    <m:r>
                      <m:rPr>
                        <m:nor/>
                      </m:rPr>
                      <a:rPr lang="en-US" sz="4800" b="0" i="0" dirty="0" smtClean="0"/>
                      <m:t>ế</m:t>
                    </m:r>
                    <m:r>
                      <m:rPr>
                        <m:nor/>
                      </m:rPr>
                      <a:rPr lang="en-US" sz="4800" b="0" i="0" dirty="0" smtClean="0"/>
                      <m:t>n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tr</m:t>
                    </m:r>
                    <m:r>
                      <m:rPr>
                        <m:nor/>
                      </m:rPr>
                      <a:rPr lang="en-US" sz="4800" dirty="0"/>
                      <m:t>ê</m:t>
                    </m:r>
                    <m:r>
                      <m:rPr>
                        <m:nor/>
                      </m:rPr>
                      <a:rPr lang="en-US" sz="4800" dirty="0"/>
                      <m:t>n</m:t>
                    </m:r>
                  </m:oMath>
                </a14:m>
                <a:r>
                  <a:rPr lang="en-GB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K</m:t>
                    </m:r>
                  </m:oMath>
                </a14:m>
                <a:r>
                  <a:rPr lang="en-GB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2" y="6873174"/>
                <a:ext cx="16270074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2037431" y="8031401"/>
                <a:ext cx="2292387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/>
                      <m:t>N</m:t>
                    </m:r>
                    <m:r>
                      <m:rPr>
                        <m:nor/>
                      </m:rPr>
                      <a:rPr lang="en-US" sz="4800" dirty="0"/>
                      <m:t>ế</m:t>
                    </m:r>
                    <m:r>
                      <m:rPr>
                        <m:nor/>
                      </m:rPr>
                      <a:rPr lang="en-US" sz="4800" dirty="0"/>
                      <m:t>u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a:rPr lang="en-US" sz="4800" i="1">
                        <a:latin typeface="Cambria Math"/>
                      </a:rPr>
                      <m:t>𝑓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≥</m:t>
                    </m:r>
                    <m:r>
                      <a:rPr lang="en-US" sz="4800">
                        <a:latin typeface="Cambria Math"/>
                      </a:rPr>
                      <m:t>0,</m:t>
                    </m:r>
                    <m:r>
                      <a:rPr lang="en-US" sz="4800" i="1">
                        <a:latin typeface="Cambria Math"/>
                      </a:rPr>
                      <m:t>∀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K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v</m:t>
                    </m:r>
                    <m:r>
                      <m:rPr>
                        <m:nor/>
                      </m:rPr>
                      <a:rPr lang="en-US" sz="4800" dirty="0"/>
                      <m:t>à </m:t>
                    </m:r>
                    <m:r>
                      <a:rPr lang="en-US" sz="4800" i="1">
                        <a:latin typeface="Cambria Math"/>
                      </a:rPr>
                      <m:t>𝑓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/>
                      <m:t>ch</m:t>
                    </m:r>
                    <m:r>
                      <m:rPr>
                        <m:nor/>
                      </m:rPr>
                      <a:rPr lang="en-US" sz="4800" dirty="0"/>
                      <m:t>ỉ </m:t>
                    </m:r>
                    <m:r>
                      <m:rPr>
                        <m:nor/>
                      </m:rPr>
                      <a:rPr lang="en-US" sz="4800" dirty="0"/>
                      <m:t>t</m:t>
                    </m:r>
                    <m:r>
                      <m:rPr>
                        <m:nor/>
                      </m:rPr>
                      <a:rPr lang="en-US" sz="4800" dirty="0"/>
                      <m:t>ạ</m:t>
                    </m:r>
                    <m:r>
                      <m:rPr>
                        <m:nor/>
                      </m:rPr>
                      <a:rPr lang="en-US" sz="4800" dirty="0"/>
                      <m:t>i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m</m:t>
                    </m:r>
                    <m:r>
                      <m:rPr>
                        <m:nor/>
                      </m:rPr>
                      <a:rPr lang="en-US" sz="4800" dirty="0"/>
                      <m:t>ộ</m:t>
                    </m:r>
                    <m:r>
                      <m:rPr>
                        <m:nor/>
                      </m:rPr>
                      <a:rPr lang="en-US" sz="4800" dirty="0"/>
                      <m:t>t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s</m:t>
                    </m:r>
                    <m:r>
                      <m:rPr>
                        <m:nor/>
                      </m:rPr>
                      <a:rPr lang="en-US" sz="4800" dirty="0"/>
                      <m:t>ố </m:t>
                    </m:r>
                    <m:r>
                      <m:rPr>
                        <m:nor/>
                      </m:rPr>
                      <a:rPr lang="en-US" sz="4800" dirty="0"/>
                      <m:t>h</m:t>
                    </m:r>
                    <m:r>
                      <m:rPr>
                        <m:nor/>
                      </m:rPr>
                      <a:rPr lang="en-US" sz="4800" dirty="0"/>
                      <m:t>ữ</m:t>
                    </m:r>
                    <m:r>
                      <m:rPr>
                        <m:nor/>
                      </m:rPr>
                      <a:rPr lang="en-US" sz="4800" dirty="0"/>
                      <m:t>u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h</m:t>
                    </m:r>
                    <m:r>
                      <m:rPr>
                        <m:nor/>
                      </m:rPr>
                      <a:rPr lang="en-US" sz="4800" dirty="0"/>
                      <m:t>ạ</m:t>
                    </m:r>
                    <m:r>
                      <m:rPr>
                        <m:nor/>
                      </m:rPr>
                      <a:rPr lang="en-US" sz="4800" dirty="0"/>
                      <m:t>n</m:t>
                    </m:r>
                    <m:r>
                      <m:rPr>
                        <m:nor/>
                      </m:rPr>
                      <a:rPr lang="en-US" sz="4800" dirty="0"/>
                      <m:t> đ</m:t>
                    </m:r>
                    <m:r>
                      <m:rPr>
                        <m:nor/>
                      </m:rPr>
                      <a:rPr lang="en-US" sz="4800" dirty="0"/>
                      <m:t>i</m:t>
                    </m:r>
                    <m:r>
                      <m:rPr>
                        <m:nor/>
                      </m:rPr>
                      <a:rPr lang="en-US" sz="4800" dirty="0"/>
                      <m:t>ể</m:t>
                    </m:r>
                    <m:r>
                      <m:rPr>
                        <m:nor/>
                      </m:rPr>
                      <a:rPr lang="en-US" sz="4800" dirty="0"/>
                      <m:t>m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th</m:t>
                    </m:r>
                    <m:r>
                      <m:rPr>
                        <m:nor/>
                      </m:rPr>
                      <a:rPr lang="en-US" sz="4800" dirty="0"/>
                      <m:t>ì </m:t>
                    </m:r>
                    <m:r>
                      <m:rPr>
                        <m:nor/>
                      </m:rPr>
                      <a:rPr lang="en-US" sz="4800" dirty="0"/>
                      <m:t>h</m:t>
                    </m:r>
                    <m:r>
                      <m:rPr>
                        <m:nor/>
                      </m:rPr>
                      <a:rPr lang="en-US" sz="4800" dirty="0"/>
                      <m:t>à</m:t>
                    </m:r>
                    <m:r>
                      <m:rPr>
                        <m:nor/>
                      </m:rPr>
                      <a:rPr lang="en-US" sz="4800" dirty="0"/>
                      <m:t>m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s</m:t>
                    </m:r>
                    <m:r>
                      <m:rPr>
                        <m:nor/>
                      </m:rPr>
                      <a:rPr lang="en-US" sz="4800" dirty="0"/>
                      <m:t>ố </m:t>
                    </m:r>
                  </m:oMath>
                </a14:m>
                <a:endParaRPr lang="en-US" sz="4800" dirty="0" smtClean="0"/>
              </a:p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</a:rPr>
                      <m:t>đồ</m:t>
                    </m:r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</a:rPr>
                      <m:t>bi</m:t>
                    </m:r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4800" dirty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r>
                      <m:rPr>
                        <m:nor/>
                      </m:rPr>
                      <a:rPr lang="en-US" sz="4800" dirty="0"/>
                      <m:t>tr</m:t>
                    </m:r>
                    <m:r>
                      <m:rPr>
                        <m:nor/>
                      </m:rPr>
                      <a:rPr lang="en-US" sz="4800" dirty="0"/>
                      <m:t>ê</m:t>
                    </m:r>
                    <m:r>
                      <m:rPr>
                        <m:nor/>
                      </m:rPr>
                      <a:rPr lang="en-US" sz="4800" dirty="0"/>
                      <m:t>n</m:t>
                    </m:r>
                    <m:r>
                      <m:rPr>
                        <m:nor/>
                      </m:rPr>
                      <a:rPr lang="en-US" sz="4800" b="0" i="0" dirty="0" smtClean="0"/>
                      <m:t>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K</m:t>
                    </m:r>
                  </m:oMath>
                </a14:m>
                <a:r>
                  <a:rPr lang="en-US" sz="4800" dirty="0" smtClean="0"/>
                  <a:t>.</a:t>
                </a:r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431" y="8031401"/>
                <a:ext cx="22923878" cy="1569660"/>
              </a:xfrm>
              <a:prstGeom prst="rect">
                <a:avLst/>
              </a:prstGeom>
              <a:blipFill rotWithShape="0">
                <a:blip r:embed="rId8"/>
                <a:stretch>
                  <a:fillRect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A321F7A4-D50F-4201-AA3D-DEEA6E8E4D80}"/>
              </a:ext>
            </a:extLst>
          </p:cNvPr>
          <p:cNvSpPr/>
          <p:nvPr/>
        </p:nvSpPr>
        <p:spPr>
          <a:xfrm>
            <a:off x="2059202" y="11778914"/>
            <a:ext cx="1135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Theo </a:t>
            </a:r>
            <a:r>
              <a:rPr lang="en-US" sz="4800" dirty="0" err="1"/>
              <a:t>định</a:t>
            </a:r>
            <a:r>
              <a:rPr lang="en-US" sz="4800" dirty="0"/>
              <a:t> </a:t>
            </a:r>
            <a:r>
              <a:rPr lang="en-US" sz="4800" dirty="0" err="1"/>
              <a:t>lí</a:t>
            </a:r>
            <a:r>
              <a:rPr lang="en-US" sz="4800" dirty="0"/>
              <a:t> </a:t>
            </a:r>
            <a:r>
              <a:rPr lang="en-US" sz="4800" dirty="0" err="1"/>
              <a:t>mở</a:t>
            </a:r>
            <a:r>
              <a:rPr lang="en-US" sz="4800" dirty="0"/>
              <a:t> </a:t>
            </a:r>
            <a:r>
              <a:rPr lang="en-US" sz="4800" dirty="0" err="1"/>
              <a:t>rộng</a:t>
            </a:r>
            <a:r>
              <a:rPr lang="en-US" sz="4800" dirty="0"/>
              <a:t> </a:t>
            </a:r>
            <a:r>
              <a:rPr lang="en-US" sz="4800" dirty="0" err="1"/>
              <a:t>thì</a:t>
            </a:r>
            <a:r>
              <a:rPr lang="en-US" sz="4800" dirty="0"/>
              <a:t> </a:t>
            </a:r>
            <a:r>
              <a:rPr lang="en-US" sz="4800" dirty="0" err="1"/>
              <a:t>đáp</a:t>
            </a:r>
            <a:r>
              <a:rPr lang="en-US" sz="4800" dirty="0"/>
              <a:t> </a:t>
            </a:r>
            <a:r>
              <a:rPr lang="en-US" sz="4800" dirty="0" err="1"/>
              <a:t>án</a:t>
            </a:r>
            <a:r>
              <a:rPr lang="en-US" sz="4800" dirty="0"/>
              <a:t> </a:t>
            </a:r>
            <a:r>
              <a:rPr lang="en-US" sz="4800" b="1" dirty="0"/>
              <a:t>B</a:t>
            </a:r>
            <a:r>
              <a:rPr lang="en-US" sz="4800" dirty="0"/>
              <a:t> </a:t>
            </a:r>
            <a:r>
              <a:rPr lang="en-US" sz="4800" dirty="0" err="1"/>
              <a:t>sai</a:t>
            </a:r>
            <a:r>
              <a:rPr lang="en-US" sz="4800" dirty="0"/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744440" y="555179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78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9708816"/>
            <a:ext cx="23095611" cy="3777718"/>
            <a:chOff x="1205494" y="6760223"/>
            <a:chExt cx="22139783" cy="672717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60223"/>
              <a:ext cx="3493741" cy="1107299"/>
              <a:chOff x="1205494" y="6760223"/>
              <a:chExt cx="3493741" cy="110729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5185" y="6760223"/>
                <a:ext cx="2554050" cy="110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09007" y="2493570"/>
            <a:ext cx="23391942" cy="662468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799037" y="1225227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037" y="1225227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284624" y="2737410"/>
                <a:ext cx="17177784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 smtClean="0"/>
                  <a:t>Cho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5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5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5400" dirty="0"/>
                  <a:t>có bảng biến thiên như sau:</a:t>
                </a:r>
              </a:p>
              <a:p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24" y="2737410"/>
                <a:ext cx="17177784" cy="1661993"/>
              </a:xfrm>
              <a:prstGeom prst="rect">
                <a:avLst/>
              </a:prstGeom>
              <a:blipFill rotWithShape="0">
                <a:blip r:embed="rId4"/>
                <a:stretch>
                  <a:fillRect l="-1916" t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19321" y="8003594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/>
                        <m:t>(−2;0)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21" y="8003594"/>
                <a:ext cx="4388542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043146" y="8017592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/>
                        <m:t>(2;+</m:t>
                      </m:r>
                      <m:r>
                        <a:rPr lang="en-US" sz="5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vi-VN" sz="5400" dirty="0"/>
                        <m:t>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146" y="8017592"/>
                <a:ext cx="4388542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448402" y="7963508"/>
                <a:ext cx="444710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/>
                        <m:t>(0;+</m:t>
                      </m:r>
                      <m:r>
                        <a:rPr lang="en-US" sz="5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vi-VN" sz="5400" dirty="0"/>
                        <m:t>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402" y="7963508"/>
                <a:ext cx="4447108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870385" y="7871764"/>
                <a:ext cx="402346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/>
                        <m:t>(0;2)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0385" y="7871764"/>
                <a:ext cx="402346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991414" y="10437600"/>
                <a:ext cx="20944785" cy="175432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 smtClean="0"/>
                  <a:t>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5400" dirty="0"/>
                  <a:t> ta </a:t>
                </a:r>
                <a:r>
                  <a:rPr lang="en-US" sz="5400" dirty="0" err="1"/>
                  <a:t>thấy</a:t>
                </a:r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5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5400" dirty="0" smtClean="0"/>
                  <a:t> </a:t>
                </a:r>
                <a:r>
                  <a:rPr lang="en-US" sz="5400" dirty="0" err="1"/>
                  <a:t>nên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suy</a:t>
                </a:r>
                <a:r>
                  <a:rPr lang="en-US" sz="5400" dirty="0"/>
                  <a:t> ra hàm số đã cho </a:t>
                </a:r>
                <a:r>
                  <a:rPr lang="en-US" sz="5400" dirty="0" err="1"/>
                  <a:t>nghịch</a:t>
                </a:r>
                <a:r>
                  <a:rPr lang="en-US" sz="5400" dirty="0"/>
                  <a:t> </a:t>
                </a:r>
                <a:r>
                  <a:rPr lang="en-US" sz="5400" dirty="0" err="1"/>
                  <a:t>biến</a:t>
                </a:r>
                <a:r>
                  <a:rPr lang="en-US" sz="5400" dirty="0"/>
                  <a:t>.</a:t>
                </a:r>
                <a:endParaRPr lang="vi-VN" sz="5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4" y="10437600"/>
                <a:ext cx="20944785" cy="1754326"/>
              </a:xfrm>
              <a:prstGeom prst="rect">
                <a:avLst/>
              </a:prstGeom>
              <a:blipFill rotWithShape="0">
                <a:blip r:embed="rId9"/>
                <a:stretch>
                  <a:fillRect l="-1572" t="-9722" r="-1572" b="-2013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592800" y="7963508"/>
            <a:ext cx="873415" cy="84460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58" name="Picture Placeholder 12">
            <a:extLst>
              <a:ext uri="{FF2B5EF4-FFF2-40B4-BE49-F238E27FC236}">
                <a16:creationId xmlns:a16="http://schemas.microsoft.com/office/drawing/2014/main" xmlns="" id="{4F352611-2CBD-4A17-BF8B-D41F97F4AF30}"/>
              </a:ext>
            </a:extLst>
          </p:cNvPr>
          <p:cNvPicPr>
            <a:picLocks/>
          </p:cNvPicPr>
          <p:nvPr/>
        </p:nvPicPr>
        <p:blipFill>
          <a:blip r:embed="rId10"/>
          <a:srcRect l="131" r="131"/>
          <a:stretch>
            <a:fillRect/>
          </a:stretch>
        </p:blipFill>
        <p:spPr>
          <a:xfrm>
            <a:off x="5029200" y="3740058"/>
            <a:ext cx="15070176" cy="321798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C4A8DD9-E97B-48A8-8222-8B86EF340B3B}"/>
              </a:ext>
            </a:extLst>
          </p:cNvPr>
          <p:cNvSpPr txBox="1"/>
          <p:nvPr/>
        </p:nvSpPr>
        <p:spPr>
          <a:xfrm>
            <a:off x="2950824" y="6958042"/>
            <a:ext cx="19025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dirty="0"/>
              <a:t>Hàm số đã cho nghịch biến trên khoảng nào dưới đây?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6" grpId="0"/>
      <p:bldP spid="57" grpId="0" animBg="1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9185913"/>
            <a:ext cx="23095611" cy="4300622"/>
            <a:chOff x="1205494" y="6760223"/>
            <a:chExt cx="22139783" cy="672717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60223"/>
              <a:ext cx="3493741" cy="1107299"/>
              <a:chOff x="1205494" y="6760223"/>
              <a:chExt cx="3493741" cy="110729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5185" y="6760223"/>
                <a:ext cx="2554050" cy="110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09007" y="2493570"/>
            <a:ext cx="23391942" cy="662468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02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799037" y="1225227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037" y="12252272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284624" y="2737410"/>
                <a:ext cx="17177784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 smtClean="0"/>
                  <a:t>Cho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5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5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5400" dirty="0"/>
                  <a:t>có bảng biến thiên như sau:</a:t>
                </a:r>
              </a:p>
              <a:p>
                <a:endParaRPr lang="vi-VN" sz="48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24" y="2737410"/>
                <a:ext cx="17177784" cy="1661993"/>
              </a:xfrm>
              <a:prstGeom prst="rect">
                <a:avLst/>
              </a:prstGeom>
              <a:blipFill rotWithShape="0">
                <a:blip r:embed="rId4"/>
                <a:stretch>
                  <a:fillRect l="-1916" t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19321" y="8003594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5400" dirty="0"/>
                        <m:t>(</m:t>
                      </m:r>
                      <m:r>
                        <m:rPr>
                          <m:nor/>
                        </m:rPr>
                        <a:rPr lang="en-US" sz="5400" b="0" i="0" dirty="0" smtClean="0"/>
                        <m:t>-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5400" b="0" i="0" dirty="0" smtClean="0"/>
                        <m:t>;2</m:t>
                      </m:r>
                      <m:r>
                        <m:rPr>
                          <m:nor/>
                        </m:rPr>
                        <a:rPr lang="vi-VN" sz="5400" dirty="0"/>
                        <m:t>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21" y="8003594"/>
                <a:ext cx="438854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043145" y="8017592"/>
                <a:ext cx="599250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5400" dirty="0"/>
                        <m:t>(</m:t>
                      </m:r>
                      <m:r>
                        <m:rPr>
                          <m:nor/>
                        </m:rPr>
                        <a:rPr lang="en-US" sz="5400" dirty="0"/>
                        <m:t>−</m:t>
                      </m:r>
                      <m:r>
                        <a:rPr lang="en-US" sz="5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5400" dirty="0"/>
                        <m:t>;0</m:t>
                      </m:r>
                      <m:r>
                        <m:rPr>
                          <m:nor/>
                        </m:rPr>
                        <a:rPr lang="vi-VN" sz="5400" dirty="0"/>
                        <m:t>)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m:rPr>
                          <m:nor/>
                        </m:rPr>
                        <a:rPr lang="vi-VN" sz="5400" dirty="0"/>
                        <m:t>(</m:t>
                      </m:r>
                      <m:r>
                        <m:rPr>
                          <m:nor/>
                        </m:rPr>
                        <a:rPr lang="en-US" sz="5400" b="0" i="0" dirty="0" smtClean="0"/>
                        <m:t>1</m:t>
                      </m:r>
                      <m:r>
                        <m:rPr>
                          <m:nor/>
                        </m:rPr>
                        <a:rPr lang="vi-VN" sz="5400" dirty="0"/>
                        <m:t>;+</m:t>
                      </m:r>
                      <m:r>
                        <a:rPr lang="en-US" sz="5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vi-VN" sz="5400" dirty="0"/>
                        <m:t>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145" y="8017592"/>
                <a:ext cx="5992505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401154" y="7984690"/>
                <a:ext cx="444710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/>
                        <m:t>(0;</m:t>
                      </m:r>
                      <m:r>
                        <m:rPr>
                          <m:nor/>
                        </m:rPr>
                        <a:rPr lang="en-US" sz="5400" b="0" i="0" dirty="0" smtClean="0"/>
                        <m:t>1</m:t>
                      </m:r>
                      <m:r>
                        <m:rPr>
                          <m:nor/>
                        </m:rPr>
                        <a:rPr lang="vi-VN" sz="5400" dirty="0"/>
                        <m:t>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154" y="7984690"/>
                <a:ext cx="4447108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870385" y="7871764"/>
                <a:ext cx="402346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/>
                        <m:t>(</m:t>
                      </m:r>
                      <m:r>
                        <m:rPr>
                          <m:nor/>
                        </m:rPr>
                        <a:rPr lang="en-US" sz="5400" dirty="0"/>
                        <m:t>−</m:t>
                      </m:r>
                      <m:r>
                        <a:rPr lang="en-US" sz="5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vi-VN" sz="5400" dirty="0"/>
                        <m:t>;</m:t>
                      </m:r>
                      <m:r>
                        <m:rPr>
                          <m:nor/>
                        </m:rPr>
                        <a:rPr lang="en-US" sz="5400" b="0" i="0" dirty="0" smtClean="0"/>
                        <m:t>0</m:t>
                      </m:r>
                      <m:r>
                        <m:rPr>
                          <m:nor/>
                        </m:rPr>
                        <a:rPr lang="vi-VN" sz="5400" dirty="0"/>
                        <m:t>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0385" y="7871764"/>
                <a:ext cx="4023461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991414" y="10437600"/>
                <a:ext cx="20944785" cy="175432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5400" smtClean="0"/>
                  <a:t>Từ bảng biến thiên ta thấy hàm số nghịch biến trên khoảng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dirty="0"/>
                      <m:t>(</m:t>
                    </m:r>
                    <m:r>
                      <m:rPr>
                        <m:nor/>
                      </m:rPr>
                      <a:rPr lang="en-US" sz="5400" dirty="0"/>
                      <m:t>−</m:t>
                    </m:r>
                    <m:r>
                      <a:rPr lang="en-US" sz="5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m:rPr>
                        <m:nor/>
                      </m:rPr>
                      <a:rPr lang="en-US" sz="5400" dirty="0"/>
                      <m:t>;0</m:t>
                    </m:r>
                    <m:r>
                      <m:rPr>
                        <m:nor/>
                      </m:rPr>
                      <a:rPr lang="vi-VN" sz="5400" dirty="0"/>
                      <m:t>)</m:t>
                    </m:r>
                  </m:oMath>
                </a14:m>
                <a:r>
                  <a:rPr lang="en-US" sz="5400" smtClean="0"/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dirty="0"/>
                      <m:t>(</m:t>
                    </m:r>
                    <m:r>
                      <m:rPr>
                        <m:nor/>
                      </m:rPr>
                      <a:rPr lang="en-US" sz="5400" dirty="0"/>
                      <m:t>1</m:t>
                    </m:r>
                    <m:r>
                      <m:rPr>
                        <m:nor/>
                      </m:rPr>
                      <a:rPr lang="vi-VN" sz="5400" dirty="0"/>
                      <m:t>;+</m:t>
                    </m:r>
                    <m:r>
                      <a:rPr lang="en-US" sz="5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m:rPr>
                        <m:nor/>
                      </m:rPr>
                      <a:rPr lang="vi-VN" sz="5400" dirty="0"/>
                      <m:t>)</m:t>
                    </m:r>
                  </m:oMath>
                </a14:m>
                <a:r>
                  <a:rPr lang="en-US" sz="5400" smtClean="0">
                    <a:solidFill>
                      <a:schemeClr val="tx1"/>
                    </a:solidFill>
                  </a:rPr>
                  <a:t>. B sai vì dùng kí hiệu hợp.</a:t>
                </a:r>
                <a:endParaRPr lang="vi-VN" sz="5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4" y="10437600"/>
                <a:ext cx="20944785" cy="1754326"/>
              </a:xfrm>
              <a:prstGeom prst="rect">
                <a:avLst/>
              </a:prstGeom>
              <a:blipFill rotWithShape="0">
                <a:blip r:embed="rId9"/>
                <a:stretch>
                  <a:fillRect l="-1572" t="-9722" b="-2013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231592" y="7935434"/>
            <a:ext cx="873415" cy="84460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C4A8DD9-E97B-48A8-8222-8B86EF340B3B}"/>
              </a:ext>
            </a:extLst>
          </p:cNvPr>
          <p:cNvSpPr txBox="1"/>
          <p:nvPr/>
        </p:nvSpPr>
        <p:spPr>
          <a:xfrm>
            <a:off x="2950824" y="6958042"/>
            <a:ext cx="19025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dirty="0"/>
              <a:t>Hàm số đã cho nghịch biến trên khoảng nào dưới đây?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C9235B1D-4FB3-4860-A235-50FE05370C8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47" y="3639255"/>
            <a:ext cx="9872347" cy="3368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0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6" grpId="0"/>
      <p:bldP spid="57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83734" y="9908963"/>
            <a:ext cx="23417215" cy="3577571"/>
            <a:chOff x="1205494" y="6760223"/>
            <a:chExt cx="22139783" cy="672717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60223"/>
              <a:ext cx="3493741" cy="1107299"/>
              <a:chOff x="1205494" y="6760223"/>
              <a:chExt cx="3493741" cy="110729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5185" y="6760223"/>
                <a:ext cx="2554050" cy="110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67835" y="2561224"/>
            <a:ext cx="23391942" cy="662468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02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799037" y="1225227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037" y="1225227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284624" y="2737410"/>
                <a:ext cx="1717778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 dirty="0"/>
                  <a:t>Cho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5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5400" dirty="0"/>
                  <a:t>có có đồ thị như hình vẽ</a:t>
                </a:r>
                <a:r>
                  <a:rPr lang="en-US" sz="5400" dirty="0"/>
                  <a:t>.</a:t>
                </a:r>
              </a:p>
              <a:p>
                <a:r>
                  <a:rPr lang="vi-VN" sz="5400" dirty="0"/>
                  <a:t> 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24" y="2737410"/>
                <a:ext cx="17177784" cy="1754326"/>
              </a:xfrm>
              <a:prstGeom prst="rect">
                <a:avLst/>
              </a:prstGeom>
              <a:blipFill>
                <a:blip r:embed="rId4"/>
                <a:stretch>
                  <a:fillRect l="-1916" t="-10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34196" y="5671811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5400" dirty="0"/>
                        <m:t>(−</m:t>
                      </m:r>
                      <m:r>
                        <a:rPr lang="en-US" sz="5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vi-VN" sz="5400" dirty="0"/>
                        <m:t>;1)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96" y="5671811"/>
                <a:ext cx="438854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629502" y="5682341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/>
                        <m:t>(−1;3)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502" y="5682341"/>
                <a:ext cx="438854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434196" y="7428788"/>
                <a:ext cx="444710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/>
                        <m:t>(1;+</m:t>
                      </m:r>
                      <m:r>
                        <a:rPr lang="en-US" sz="5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vi-VN" sz="5400" dirty="0"/>
                        <m:t>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96" y="7428788"/>
                <a:ext cx="4447108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812042" y="7127681"/>
                <a:ext cx="402346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5400" dirty="0"/>
                        <m:t>(0;1)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042" y="7127681"/>
                <a:ext cx="402346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991414" y="10437600"/>
                <a:ext cx="20944785" cy="175432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/>
                  <a:t>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>
                            <a:latin typeface="Cambria Math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5400" dirty="0"/>
                  <a:t> ta </a:t>
                </a:r>
                <a:r>
                  <a:rPr lang="en-US" sz="5400" dirty="0" err="1"/>
                  <a:t>thấy</a:t>
                </a:r>
                <a:r>
                  <a:rPr lang="en-US" sz="5400" dirty="0"/>
                  <a:t> </a:t>
                </a:r>
                <a:r>
                  <a:rPr lang="en-US" sz="5400" dirty="0" err="1"/>
                  <a:t>dáng</a:t>
                </a:r>
                <a:r>
                  <a:rPr lang="en-US" sz="5400" dirty="0"/>
                  <a:t> đồ thị </a:t>
                </a:r>
                <a:r>
                  <a:rPr lang="en-US" sz="5400"/>
                  <a:t>đi </a:t>
                </a:r>
                <a:r>
                  <a:rPr lang="en-US" sz="5400" smtClean="0"/>
                  <a:t>lên. </a:t>
                </a:r>
                <a:r>
                  <a:rPr lang="en-US" sz="5400" dirty="0"/>
                  <a:t>Suy ra hàm số đã cho </a:t>
                </a:r>
                <a:r>
                  <a:rPr lang="en-US" sz="5400" dirty="0" err="1"/>
                  <a:t>đồng</a:t>
                </a:r>
                <a:r>
                  <a:rPr lang="en-US" sz="5400" dirty="0"/>
                  <a:t> </a:t>
                </a:r>
                <a:r>
                  <a:rPr lang="en-US" sz="5400" dirty="0" err="1"/>
                  <a:t>biến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trên</a:t>
                </a:r>
                <a:r>
                  <a:rPr lang="en-US" sz="5400" dirty="0"/>
                  <a:t>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>
                            <a:latin typeface="Cambria Math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5400" dirty="0"/>
                  <a:t>.</a:t>
                </a:r>
                <a:endParaRPr lang="vi-VN" sz="5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4" y="10437600"/>
                <a:ext cx="20944785" cy="1754326"/>
              </a:xfrm>
              <a:prstGeom prst="rect">
                <a:avLst/>
              </a:prstGeom>
              <a:blipFill rotWithShape="0">
                <a:blip r:embed="rId9"/>
                <a:stretch>
                  <a:fillRect l="-1572" t="-9722" r="-2300" b="-2013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9469786" y="7266259"/>
            <a:ext cx="873415" cy="84460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C4A8DD9-E97B-48A8-8222-8B86EF340B3B}"/>
              </a:ext>
            </a:extLst>
          </p:cNvPr>
          <p:cNvSpPr txBox="1"/>
          <p:nvPr/>
        </p:nvSpPr>
        <p:spPr>
          <a:xfrm>
            <a:off x="1205338" y="4025430"/>
            <a:ext cx="19025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dirty="0"/>
              <a:t>Hàm số đã cho đồng biến trên khoảng nào sau đây?</a:t>
            </a:r>
          </a:p>
        </p:txBody>
      </p:sp>
      <p:pic>
        <p:nvPicPr>
          <p:cNvPr id="50" name="Picture Placeholder 11">
            <a:extLst>
              <a:ext uri="{FF2B5EF4-FFF2-40B4-BE49-F238E27FC236}">
                <a16:creationId xmlns:a16="http://schemas.microsoft.com/office/drawing/2014/main" xmlns="" id="{4E893DF2-118B-4112-9DF1-A8F43915E3EF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2626"/>
          <a:stretch>
            <a:fillRect/>
          </a:stretch>
        </p:blipFill>
        <p:spPr bwMode="auto">
          <a:xfrm>
            <a:off x="17297401" y="2865515"/>
            <a:ext cx="6522384" cy="6021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9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6" grpId="0"/>
      <p:bldP spid="57" grpId="0" animBg="1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83734" y="10057873"/>
            <a:ext cx="23417215" cy="3428662"/>
            <a:chOff x="1205494" y="6760223"/>
            <a:chExt cx="22139783" cy="672717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60223"/>
              <a:ext cx="3493741" cy="1107299"/>
              <a:chOff x="1205494" y="6760223"/>
              <a:chExt cx="3493741" cy="110729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5185" y="6760223"/>
                <a:ext cx="2554050" cy="110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67835" y="2561224"/>
            <a:ext cx="23391942" cy="7167426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02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1232676" y="1235880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2676" y="12358802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301103" y="3085653"/>
                <a:ext cx="19859541" cy="592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17500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nl-NL" sz="44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</a:t>
                </a:r>
                <a:r>
                  <a:rPr lang="nl-NL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:r>
                  <a:rPr lang="nl-NL" sz="44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nl-NL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 </a:t>
                </a:r>
                <a:endParaRPr lang="nl-NL" sz="44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17500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nl-NL" sz="44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đồ thị như hình vẽ bên. </a:t>
                </a:r>
              </a:p>
              <a:p>
                <a:pPr marL="317500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mệnh đề sau, có </a:t>
                </a:r>
                <a:r>
                  <a:rPr lang="nl-NL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 </a:t>
                </a:r>
                <a:r>
                  <a:rPr lang="nl-NL" sz="44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</a:t>
                </a:r>
                <a:r>
                  <a:rPr lang="nl-NL" sz="4400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831850" indent="-514350">
                  <a:lnSpc>
                    <a:spcPct val="115000"/>
                  </a:lnSpc>
                  <a:spcAft>
                    <a:spcPts val="500"/>
                  </a:spcAft>
                  <a:buAutoNum type="romanLcParenR"/>
                </a:pP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đã cho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nl-NL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831850" indent="-514350">
                  <a:lnSpc>
                    <a:spcPct val="115000"/>
                  </a:lnSpc>
                  <a:spcAft>
                    <a:spcPts val="500"/>
                  </a:spcAft>
                  <a:buAutoNum type="romanLcParenR"/>
                </a:pPr>
                <a:r>
                  <a:rPr lang="nl-NL" sz="44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đã cho đồng biến trên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nl-NL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31850" indent="-514350">
                  <a:lnSpc>
                    <a:spcPct val="115000"/>
                  </a:lnSpc>
                  <a:spcAft>
                    <a:spcPts val="500"/>
                  </a:spcAft>
                  <a:buAutoNum type="romanLcParenR"/>
                </a:pPr>
                <a:r>
                  <a:rPr lang="nl-NL" sz="44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đã cho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2;+∞</m:t>
                        </m:r>
                      </m:e>
                    </m:d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831850" indent="-514350">
                  <a:lnSpc>
                    <a:spcPct val="115000"/>
                  </a:lnSpc>
                  <a:spcAft>
                    <a:spcPts val="500"/>
                  </a:spcAft>
                  <a:buAutoNum type="romanLcParenR"/>
                </a:pPr>
                <a:r>
                  <a:rPr lang="en-US" sz="44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vi-VN" sz="4400" dirty="0"/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103" y="3085653"/>
                <a:ext cx="19859541" cy="5927777"/>
              </a:xfrm>
              <a:prstGeom prst="rect">
                <a:avLst/>
              </a:prstGeom>
              <a:blipFill rotWithShape="0">
                <a:blip r:embed="rId4"/>
                <a:stretch>
                  <a:fillRect t="-1644" b="-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248400" y="8705307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0" i="0" dirty="0" smtClean="0"/>
                        <m:t>2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8705307"/>
                <a:ext cx="438854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1963400" y="8693471"/>
                <a:ext cx="444710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0" i="0" dirty="0" smtClean="0"/>
                        <m:t>3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8693471"/>
                <a:ext cx="4447108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411979" y="8670616"/>
                <a:ext cx="402346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0" i="0" dirty="0" smtClean="0"/>
                        <m:t>4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1979" y="8670616"/>
                <a:ext cx="4023461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56F458-7C7C-46AC-A9DE-C1232598B1F3}"/>
                  </a:ext>
                </a:extLst>
              </p:cNvPr>
              <p:cNvSpPr/>
              <p:nvPr/>
            </p:nvSpPr>
            <p:spPr>
              <a:xfrm>
                <a:off x="1838259" y="10873771"/>
                <a:ext cx="20944785" cy="171380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314960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bảng biến thiên của hàm số </a:t>
                </a:r>
                <a14:m>
                  <m:oMath xmlns:m="http://schemas.openxmlformats.org/officeDocument/2006/math">
                    <m:r>
                      <a:rPr lang="nl-NL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thấy</a:t>
                </a:r>
              </a:p>
              <a:p>
                <a:pPr marL="314960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nl-NL" sz="44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đồng biến trên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nl-NL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59" y="10873771"/>
                <a:ext cx="20944785" cy="1713802"/>
              </a:xfrm>
              <a:prstGeom prst="rect">
                <a:avLst/>
              </a:prstGeom>
              <a:blipFill rotWithShape="0">
                <a:blip r:embed="rId8"/>
                <a:stretch>
                  <a:fillRect t="-6050" b="-1174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817" y="2984817"/>
            <a:ext cx="7887424" cy="36465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/>
              <p:cNvSpPr/>
              <p:nvPr/>
            </p:nvSpPr>
            <p:spPr>
              <a:xfrm>
                <a:off x="1166499" y="8707297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99" y="8707297"/>
                <a:ext cx="4388542" cy="9233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/>
          <p:cNvSpPr/>
          <p:nvPr/>
        </p:nvSpPr>
        <p:spPr>
          <a:xfrm>
            <a:off x="2497791" y="8752248"/>
            <a:ext cx="873415" cy="84460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3" grpId="0"/>
      <p:bldP spid="54" grpId="0"/>
      <p:bldP spid="55" grpId="0"/>
      <p:bldP spid="56" grpId="0"/>
      <p:bldP spid="77" grpId="0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8440" y="2812305"/>
            <a:ext cx="23567119" cy="5390349"/>
            <a:chOff x="-557575" y="2729017"/>
            <a:chExt cx="22200057" cy="471335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-557575" y="3456745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6600" dirty="0">
                <a:solidFill>
                  <a:srgbClr val="FF0000"/>
                </a:solidFill>
              </a:endParaRPr>
            </a:p>
            <a:p>
              <a:pPr algn="ctr" defTabSz="2177060">
                <a:defRPr/>
              </a:pPr>
              <a:r>
                <a:rPr lang="en-US" sz="6600" smtClean="0">
                  <a:solidFill>
                    <a:srgbClr val="FF0000"/>
                  </a:solidFill>
                </a:rPr>
                <a:t>HỌC SINH ĐỌC TRƯỚC NỘI DUNG </a:t>
              </a:r>
            </a:p>
            <a:p>
              <a:pPr algn="ctr" defTabSz="2177060">
                <a:defRPr/>
              </a:pPr>
              <a:r>
                <a:rPr lang="en-US" sz="6600" smtClean="0">
                  <a:solidFill>
                    <a:srgbClr val="FF0000"/>
                  </a:solidFill>
                </a:rPr>
                <a:t>MỤC II. QUY TẮC XÉT TÍNH ĐƠN ĐIỆU CỦA HÀM SỐ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Freeform 71"/>
          <p:cNvSpPr>
            <a:spLocks/>
          </p:cNvSpPr>
          <p:nvPr/>
        </p:nvSpPr>
        <p:spPr bwMode="auto">
          <a:xfrm flipH="1">
            <a:off x="3420031" y="3011589"/>
            <a:ext cx="6961062" cy="417411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1"/>
          <p:cNvSpPr>
            <a:spLocks/>
          </p:cNvSpPr>
          <p:nvPr/>
        </p:nvSpPr>
        <p:spPr bwMode="auto">
          <a:xfrm>
            <a:off x="909007" y="3003473"/>
            <a:ext cx="6961062" cy="417411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72"/>
          <p:cNvSpPr>
            <a:spLocks noChangeArrowheads="1"/>
          </p:cNvSpPr>
          <p:nvPr/>
        </p:nvSpPr>
        <p:spPr bwMode="auto">
          <a:xfrm>
            <a:off x="1542264" y="2460682"/>
            <a:ext cx="285680" cy="280919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6"/>
          <p:cNvSpPr>
            <a:spLocks/>
          </p:cNvSpPr>
          <p:nvPr/>
        </p:nvSpPr>
        <p:spPr bwMode="auto">
          <a:xfrm>
            <a:off x="1470843" y="2719381"/>
            <a:ext cx="415823" cy="190453"/>
          </a:xfrm>
          <a:custGeom>
            <a:avLst/>
            <a:gdLst>
              <a:gd name="T0" fmla="*/ 72 w 111"/>
              <a:gd name="T1" fmla="*/ 8 h 51"/>
              <a:gd name="T2" fmla="*/ 56 w 111"/>
              <a:gd name="T3" fmla="*/ 11 h 51"/>
              <a:gd name="T4" fmla="*/ 39 w 111"/>
              <a:gd name="T5" fmla="*/ 8 h 51"/>
              <a:gd name="T6" fmla="*/ 0 w 111"/>
              <a:gd name="T7" fmla="*/ 18 h 51"/>
              <a:gd name="T8" fmla="*/ 56 w 111"/>
              <a:gd name="T9" fmla="*/ 51 h 51"/>
              <a:gd name="T10" fmla="*/ 111 w 111"/>
              <a:gd name="T11" fmla="*/ 18 h 51"/>
              <a:gd name="T12" fmla="*/ 72 w 111"/>
              <a:gd name="T13" fmla="*/ 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51">
                <a:moveTo>
                  <a:pt x="72" y="8"/>
                </a:moveTo>
                <a:cubicBezTo>
                  <a:pt x="63" y="11"/>
                  <a:pt x="59" y="11"/>
                  <a:pt x="56" y="11"/>
                </a:cubicBezTo>
                <a:cubicBezTo>
                  <a:pt x="52" y="11"/>
                  <a:pt x="48" y="11"/>
                  <a:pt x="39" y="8"/>
                </a:cubicBezTo>
                <a:cubicBezTo>
                  <a:pt x="10" y="0"/>
                  <a:pt x="0" y="18"/>
                  <a:pt x="0" y="18"/>
                </a:cubicBezTo>
                <a:cubicBezTo>
                  <a:pt x="30" y="24"/>
                  <a:pt x="56" y="51"/>
                  <a:pt x="56" y="51"/>
                </a:cubicBezTo>
                <a:cubicBezTo>
                  <a:pt x="56" y="51"/>
                  <a:pt x="82" y="24"/>
                  <a:pt x="111" y="18"/>
                </a:cubicBezTo>
                <a:cubicBezTo>
                  <a:pt x="111" y="18"/>
                  <a:pt x="101" y="0"/>
                  <a:pt x="72" y="8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43"/>
          <p:cNvSpPr txBox="1"/>
          <p:nvPr/>
        </p:nvSpPr>
        <p:spPr>
          <a:xfrm>
            <a:off x="2302489" y="2651543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79"/>
          <p:cNvSpPr>
            <a:spLocks/>
          </p:cNvSpPr>
          <p:nvPr/>
        </p:nvSpPr>
        <p:spPr bwMode="auto">
          <a:xfrm>
            <a:off x="1376411" y="2812305"/>
            <a:ext cx="617386" cy="472958"/>
          </a:xfrm>
          <a:custGeom>
            <a:avLst/>
            <a:gdLst>
              <a:gd name="T0" fmla="*/ 151 w 165"/>
              <a:gd name="T1" fmla="*/ 0 h 126"/>
              <a:gd name="T2" fmla="*/ 91 w 165"/>
              <a:gd name="T3" fmla="*/ 40 h 126"/>
              <a:gd name="T4" fmla="*/ 84 w 165"/>
              <a:gd name="T5" fmla="*/ 40 h 126"/>
              <a:gd name="T6" fmla="*/ 81 w 165"/>
              <a:gd name="T7" fmla="*/ 40 h 126"/>
              <a:gd name="T8" fmla="*/ 75 w 165"/>
              <a:gd name="T9" fmla="*/ 40 h 126"/>
              <a:gd name="T10" fmla="*/ 16 w 165"/>
              <a:gd name="T11" fmla="*/ 0 h 126"/>
              <a:gd name="T12" fmla="*/ 0 w 165"/>
              <a:gd name="T13" fmla="*/ 0 h 126"/>
              <a:gd name="T14" fmla="*/ 9 w 165"/>
              <a:gd name="T15" fmla="*/ 89 h 126"/>
              <a:gd name="T16" fmla="*/ 75 w 165"/>
              <a:gd name="T17" fmla="*/ 126 h 126"/>
              <a:gd name="T18" fmla="*/ 83 w 165"/>
              <a:gd name="T19" fmla="*/ 126 h 126"/>
              <a:gd name="T20" fmla="*/ 91 w 165"/>
              <a:gd name="T21" fmla="*/ 126 h 126"/>
              <a:gd name="T22" fmla="*/ 158 w 165"/>
              <a:gd name="T23" fmla="*/ 89 h 126"/>
              <a:gd name="T24" fmla="*/ 165 w 165"/>
              <a:gd name="T25" fmla="*/ 0 h 126"/>
              <a:gd name="T26" fmla="*/ 151 w 165"/>
              <a:gd name="T2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126">
                <a:moveTo>
                  <a:pt x="151" y="0"/>
                </a:moveTo>
                <a:cubicBezTo>
                  <a:pt x="120" y="9"/>
                  <a:pt x="91" y="40"/>
                  <a:pt x="91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40"/>
                  <a:pt x="46" y="9"/>
                  <a:pt x="16" y="0"/>
                </a:cubicBezTo>
                <a:cubicBezTo>
                  <a:pt x="12" y="0"/>
                  <a:pt x="0" y="0"/>
                  <a:pt x="0" y="0"/>
                </a:cubicBezTo>
                <a:cubicBezTo>
                  <a:pt x="0" y="0"/>
                  <a:pt x="9" y="71"/>
                  <a:pt x="9" y="89"/>
                </a:cubicBezTo>
                <a:cubicBezTo>
                  <a:pt x="14" y="89"/>
                  <a:pt x="43" y="90"/>
                  <a:pt x="75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91" y="126"/>
                </a:cubicBezTo>
                <a:cubicBezTo>
                  <a:pt x="123" y="90"/>
                  <a:pt x="151" y="89"/>
                  <a:pt x="158" y="89"/>
                </a:cubicBezTo>
                <a:cubicBezTo>
                  <a:pt x="158" y="71"/>
                  <a:pt x="165" y="0"/>
                  <a:pt x="165" y="0"/>
                </a:cubicBezTo>
                <a:cubicBezTo>
                  <a:pt x="165" y="0"/>
                  <a:pt x="154" y="0"/>
                  <a:pt x="151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8440" y="2812305"/>
            <a:ext cx="23567119" cy="5390349"/>
            <a:chOff x="-557575" y="2729017"/>
            <a:chExt cx="22200057" cy="471335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-557575" y="3456745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6600" dirty="0">
                <a:solidFill>
                  <a:srgbClr val="FF0000"/>
                </a:solidFill>
              </a:endParaRPr>
            </a:p>
            <a:p>
              <a:pPr algn="ctr" defTabSz="2177060">
                <a:defRPr/>
              </a:pPr>
              <a:r>
                <a:rPr lang="en-US" sz="6600" dirty="0">
                  <a:solidFill>
                    <a:srgbClr val="FF0000"/>
                  </a:solidFill>
                </a:rPr>
                <a:t>TIẾT HỌC KẾT THÚC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436313" y="3117180"/>
            <a:ext cx="72529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1</a:t>
            </a:r>
            <a:r>
              <a:rPr lang="fr-FR" sz="4400" b="1" smtClean="0">
                <a:solidFill>
                  <a:srgbClr val="0000FF"/>
                </a:solidFill>
              </a:rPr>
              <a:t>. NHẮC </a:t>
            </a:r>
            <a:r>
              <a:rPr lang="fr-FR" sz="4400" b="1" dirty="0">
                <a:solidFill>
                  <a:srgbClr val="0000FF"/>
                </a:solidFill>
              </a:rPr>
              <a:t>LẠI ĐỊNH NGHĨA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A5D1704D-17DF-42EF-BD61-2FF951C61086}"/>
                  </a:ext>
                </a:extLst>
              </p:cNvPr>
              <p:cNvSpPr/>
              <p:nvPr/>
            </p:nvSpPr>
            <p:spPr>
              <a:xfrm>
                <a:off x="20978846" y="6596381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846" y="6596381"/>
                <a:ext cx="70801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262367" y="3649684"/>
            <a:ext cx="1534923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11660" y="4092228"/>
                <a:ext cx="22804631" cy="998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450215" algn="l"/>
                  </a:tabLst>
                </a:pPr>
                <a:r>
                  <a:rPr lang="vi-VN" sz="4400" dirty="0">
                    <a:ea typeface="MS Mincho" panose="02020609040205080304" pitchFamily="49" charset="-128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 </a:t>
                </a:r>
                <a:r>
                  <a:rPr lang="vi-VN" sz="4400" dirty="0">
                    <a:ea typeface="MS Mincho" panose="02020609040205080304" pitchFamily="49" charset="-128"/>
                  </a:rPr>
                  <a:t>xác định trên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vi-VN" sz="4400" dirty="0">
                    <a:ea typeface="MS Mincho" panose="02020609040205080304" pitchFamily="49" charset="-128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vi-VN" sz="4400" dirty="0">
                    <a:ea typeface="MS Mincho" panose="02020609040205080304" pitchFamily="49" charset="-128"/>
                  </a:rPr>
                  <a:t> là một khoảng, nửa khoảng hoặc một đoạn.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0" y="4092228"/>
                <a:ext cx="22804631" cy="998671"/>
              </a:xfrm>
              <a:prstGeom prst="rect">
                <a:avLst/>
              </a:prstGeom>
              <a:blipFill rotWithShape="0">
                <a:blip r:embed="rId4"/>
                <a:stretch>
                  <a:fillRect r="-428" b="-2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71715" y="5228616"/>
                <a:ext cx="223817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vi-VN" sz="4400" smtClean="0">
                    <a:ea typeface="MS Mincho" panose="02020609040205080304" pitchFamily="49" charset="-128"/>
                  </a:rPr>
                  <a:t>Hàm </a:t>
                </a:r>
                <a:r>
                  <a:rPr lang="vi-VN" sz="4400" dirty="0" smtClean="0">
                    <a:ea typeface="MS Mincho" panose="02020609040205080304" pitchFamily="49" charset="-128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 smtClean="0">
                    <a:ea typeface="MS Mincho" panose="02020609040205080304" pitchFamily="49" charset="-128"/>
                  </a:rPr>
                  <a:t> </a:t>
                </a:r>
                <a:r>
                  <a:rPr lang="vi-VN" sz="4400" dirty="0" smtClean="0">
                    <a:ea typeface="MS Mincho" panose="02020609040205080304" pitchFamily="49" charset="-128"/>
                  </a:rPr>
                  <a:t>đồng </a:t>
                </a:r>
                <a:r>
                  <a:rPr lang="vi-VN" sz="4400" dirty="0">
                    <a:ea typeface="MS Mincho" panose="02020609040205080304" pitchFamily="49" charset="-128"/>
                  </a:rPr>
                  <a:t>biến (tăng) trên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vi-VN" sz="4400" dirty="0">
                    <a:ea typeface="MS Mincho" panose="02020609040205080304" pitchFamily="49" charset="-128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𝑥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1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𝑥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2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∈</m:t>
                    </m:r>
                    <m:r>
                      <a:rPr lang="en-US" sz="440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𝐾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</m:t>
                    </m:r>
                    <m:r>
                      <m:rPr>
                        <m:nor/>
                      </m:rPr>
                      <a:rPr lang="vi-VN" sz="4400" dirty="0">
                        <a:ea typeface="MS Mincho" panose="02020609040205080304" pitchFamily="49" charset="-128"/>
                      </a:rPr>
                      <m:t>m</m:t>
                    </m:r>
                    <m:r>
                      <m:rPr>
                        <m:nor/>
                      </m:rPr>
                      <a:rPr lang="vi-VN" sz="4400" dirty="0">
                        <a:ea typeface="MS Mincho" panose="02020609040205080304" pitchFamily="49" charset="-128"/>
                      </a:rPr>
                      <m:t>à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𝑥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1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&lt;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𝑥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2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⇒</m:t>
                    </m:r>
                    <m:r>
                      <a:rPr lang="en-US" sz="440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&lt;</m:t>
                    </m:r>
                    <m:r>
                      <a:rPr lang="en-US" sz="440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</m:ctrlPr>
                          </m:sSub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ea typeface="MS Mincho" panose="02020609040205080304" pitchFamily="49" charset="-128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15" y="5228616"/>
                <a:ext cx="22381738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089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41169" y="6011929"/>
                <a:ext cx="2364283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vi-VN" sz="4400" smtClean="0">
                    <a:ea typeface="MS Mincho" panose="02020609040205080304" pitchFamily="49" charset="-128"/>
                  </a:rPr>
                  <a:t>Hàm </a:t>
                </a:r>
                <a:r>
                  <a:rPr lang="vi-VN" sz="4400" dirty="0">
                    <a:ea typeface="MS Mincho" panose="02020609040205080304" pitchFamily="49" charset="-128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 smtClean="0">
                    <a:ea typeface="MS Mincho" panose="02020609040205080304" pitchFamily="49" charset="-128"/>
                  </a:rPr>
                  <a:t> </a:t>
                </a:r>
                <a:r>
                  <a:rPr lang="vi-VN" sz="4400" dirty="0">
                    <a:ea typeface="MS Mincho" panose="02020609040205080304" pitchFamily="49" charset="-128"/>
                  </a:rPr>
                  <a:t>nghịch biến (giảm) trên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vi-VN" sz="4400" dirty="0">
                    <a:ea typeface="MS Mincho" panose="02020609040205080304" pitchFamily="49" charset="-128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dirty="0">
                        <a:ea typeface="MS Mincho" panose="02020609040205080304" pitchFamily="49" charset="-128"/>
                      </a:rPr>
                      <m:t>m</m:t>
                    </m:r>
                    <m:r>
                      <m:rPr>
                        <m:nor/>
                      </m:rPr>
                      <a:rPr lang="vi-VN" sz="4400" dirty="0">
                        <a:ea typeface="MS Mincho" panose="02020609040205080304" pitchFamily="49" charset="-128"/>
                      </a:rPr>
                      <m:t>à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dirty="0">
                    <a:ea typeface="MS Mincho" panose="02020609040205080304" pitchFamily="49" charset="-128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69" y="6011929"/>
                <a:ext cx="23642831" cy="1107996"/>
              </a:xfrm>
              <a:prstGeom prst="rect">
                <a:avLst/>
              </a:prstGeom>
              <a:blipFill rotWithShape="0">
                <a:blip r:embed="rId6"/>
                <a:stretch>
                  <a:fillRect b="-1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539456" y="8263308"/>
            <a:ext cx="21275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i="1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CHÚ Ý:</a:t>
            </a:r>
            <a:endParaRPr lang="en-US" sz="44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44705" y="9543897"/>
                <a:ext cx="21562837" cy="1699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vi-VN" sz="4400" smtClean="0">
                    <a:ea typeface="MS Mincho" panose="02020609040205080304" pitchFamily="49" charset="-128"/>
                  </a:rPr>
                  <a:t>Hàm </a:t>
                </a:r>
                <a:r>
                  <a:rPr lang="vi-VN" sz="4400" dirty="0" smtClean="0">
                    <a:ea typeface="MS Mincho" panose="02020609040205080304" pitchFamily="49" charset="-128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 smtClean="0">
                    <a:ea typeface="MS Mincho" panose="02020609040205080304" pitchFamily="49" charset="-128"/>
                  </a:rPr>
                  <a:t> </a:t>
                </a:r>
                <a:r>
                  <a:rPr lang="vi-VN" sz="4400" dirty="0" smtClean="0">
                    <a:ea typeface="MS Mincho" panose="02020609040205080304" pitchFamily="49" charset="-128"/>
                  </a:rPr>
                  <a:t>đồng </a:t>
                </a:r>
                <a:r>
                  <a:rPr lang="vi-VN" sz="4400" dirty="0">
                    <a:ea typeface="MS Mincho" panose="02020609040205080304" pitchFamily="49" charset="-128"/>
                  </a:rPr>
                  <a:t>biến (tăng) trên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MS Mincho" panose="02020609040205080304" pitchFamily="49" charset="-128"/>
                  </a:rPr>
                  <a:t> 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&gt;0,∀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05" y="9543897"/>
                <a:ext cx="21562837" cy="16998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44705" y="10877905"/>
                <a:ext cx="21737493" cy="1699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</a:pPr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vi-VN" sz="4400" smtClean="0">
                    <a:ea typeface="MS Mincho" panose="02020609040205080304" pitchFamily="49" charset="-128"/>
                  </a:rPr>
                  <a:t>Hàm </a:t>
                </a:r>
                <a:r>
                  <a:rPr lang="vi-VN" sz="4400" dirty="0">
                    <a:ea typeface="MS Mincho" panose="02020609040205080304" pitchFamily="49" charset="-128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 smtClean="0">
                    <a:ea typeface="MS Mincho" panose="02020609040205080304" pitchFamily="49" charset="-128"/>
                  </a:rPr>
                  <a:t> </a:t>
                </a:r>
                <a:r>
                  <a:rPr lang="vi-VN" sz="4400" dirty="0">
                    <a:ea typeface="MS Mincho" panose="02020609040205080304" pitchFamily="49" charset="-128"/>
                  </a:rPr>
                  <a:t>nghịch biến (giảm) trên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&lt;0,∀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05" y="10877905"/>
                <a:ext cx="21737493" cy="1699889"/>
              </a:xfrm>
              <a:prstGeom prst="rect">
                <a:avLst/>
              </a:prstGeom>
              <a:blipFill rotWithShape="0">
                <a:blip r:embed="rId8"/>
                <a:stretch>
                  <a:fillRect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447199" y="7267855"/>
                <a:ext cx="2159915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chung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đơn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7267855"/>
                <a:ext cx="21599157" cy="769441"/>
              </a:xfrm>
              <a:prstGeom prst="rect">
                <a:avLst/>
              </a:prstGeom>
              <a:blipFill rotWithShape="0">
                <a:blip r:embed="rId9"/>
                <a:stretch>
                  <a:fillRect l="-1129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1425428" y="9597316"/>
            <a:ext cx="21750034" cy="3153071"/>
          </a:xfrm>
          <a:prstGeom prst="roundRect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229710" y="4002681"/>
            <a:ext cx="22849490" cy="4207208"/>
          </a:xfrm>
          <a:prstGeom prst="roundRect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9" grpId="0"/>
      <p:bldP spid="3" grpId="0"/>
      <p:bldP spid="5" grpId="0"/>
      <p:bldP spid="8" grpId="0"/>
      <p:bldP spid="10" grpId="0"/>
      <p:bldP spid="13" grpId="0"/>
      <p:bldP spid="15" grpId="0"/>
      <p:bldP spid="17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6"/>
          <p:cNvGrpSpPr/>
          <p:nvPr/>
        </p:nvGrpSpPr>
        <p:grpSpPr>
          <a:xfrm>
            <a:off x="838954" y="1739366"/>
            <a:ext cx="12114292" cy="907192"/>
            <a:chOff x="7459670" y="7543799"/>
            <a:chExt cx="20011305" cy="907311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</a:t>
              </a:r>
            </a:p>
          </p:txBody>
        </p:sp>
        <p:grpSp>
          <p:nvGrpSpPr>
            <p:cNvPr id="20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73832" y="3146006"/>
                <a:ext cx="180381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Nếu h</a:t>
                </a:r>
                <a:r>
                  <a:rPr lang="en-US" sz="440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àm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4400" i="1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en-US" sz="4400" i="1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440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sang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phải.</a:t>
                </a:r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32" y="3146006"/>
                <a:ext cx="18038167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386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773832" y="8298292"/>
                <a:ext cx="188698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Nếu h</a:t>
                </a:r>
                <a:r>
                  <a:rPr lang="en-US" sz="440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àm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4400" i="1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xuống</a:t>
                </a:r>
                <a:r>
                  <a:rPr lang="en-US" sz="4400" i="1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sang phải.</a:t>
                </a:r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32" y="8298292"/>
                <a:ext cx="18869838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325" t="-18254" r="-1002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457200" y="15557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938369" y="2986478"/>
            <a:ext cx="22849490" cy="4967012"/>
          </a:xfrm>
          <a:prstGeom prst="roundRect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88661" y="8298292"/>
            <a:ext cx="22849490" cy="4808108"/>
          </a:xfrm>
          <a:prstGeom prst="roundRect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507" y="4023616"/>
            <a:ext cx="4481512" cy="3694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507" y="9067733"/>
            <a:ext cx="4534274" cy="37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6"/>
          <p:cNvGrpSpPr/>
          <p:nvPr/>
        </p:nvGrpSpPr>
        <p:grpSpPr>
          <a:xfrm>
            <a:off x="838954" y="1739366"/>
            <a:ext cx="12114292" cy="907192"/>
            <a:chOff x="7459670" y="7543799"/>
            <a:chExt cx="20011305" cy="907311"/>
          </a:xfrm>
        </p:grpSpPr>
        <p:sp>
          <p:nvSpPr>
            <p:cNvPr id="16" name="TextBox 15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</a:t>
              </a: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62366" y="2880243"/>
            <a:ext cx="1390143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2.TÍNH Đ</a:t>
            </a:r>
            <a:r>
              <a:rPr lang="vi-VN" sz="4400" b="1" dirty="0">
                <a:solidFill>
                  <a:srgbClr val="0000FF"/>
                </a:solidFill>
              </a:rPr>
              <a:t>Ơ</a:t>
            </a:r>
            <a:r>
              <a:rPr lang="en-US" sz="4400" b="1" dirty="0">
                <a:solidFill>
                  <a:srgbClr val="0000FF"/>
                </a:solidFill>
              </a:rPr>
              <a:t>N ĐIỆU VÀ DẤU CỦA ĐẠO HÀM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3661136"/>
            <a:ext cx="1367358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err="1"/>
              <a:t>của</a:t>
            </a:r>
            <a:r>
              <a:rPr lang="en-US"/>
              <a:t> </a:t>
            </a:r>
            <a:r>
              <a:rPr lang="en-US" smtClean="0"/>
              <a:t>chúng: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39506" y="7554136"/>
                <a:ext cx="3762583" cy="11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06" y="7554136"/>
                <a:ext cx="3762583" cy="1120756"/>
              </a:xfrm>
              <a:prstGeom prst="rect">
                <a:avLst/>
              </a:prstGeom>
              <a:blipFill rotWithShape="0">
                <a:blip r:embed="rId3"/>
                <a:stretch>
                  <a:fillRect l="-648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039506" y="11092269"/>
                <a:ext cx="3762583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06" y="11092269"/>
                <a:ext cx="3762583" cy="1026691"/>
              </a:xfrm>
              <a:prstGeom prst="rect">
                <a:avLst/>
              </a:prstGeom>
              <a:blipFill rotWithShape="0">
                <a:blip r:embed="rId4"/>
                <a:stretch>
                  <a:fillRect l="-6483" b="-14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816" y="5851162"/>
            <a:ext cx="4334081" cy="3707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9380899"/>
            <a:ext cx="4255314" cy="4335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8699" y="5906957"/>
            <a:ext cx="8111255" cy="3509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84099" y="9450416"/>
            <a:ext cx="7996956" cy="41056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F4B212-BE96-4872-B011-B74DD8D42109}"/>
              </a:ext>
            </a:extLst>
          </p:cNvPr>
          <p:cNvSpPr txBox="1"/>
          <p:nvPr/>
        </p:nvSpPr>
        <p:spPr>
          <a:xfrm>
            <a:off x="304800" y="4313837"/>
            <a:ext cx="1687323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err="1"/>
              <a:t>vào</a:t>
            </a:r>
            <a:r>
              <a:rPr lang="en-US"/>
              <a:t> </a:t>
            </a:r>
            <a:r>
              <a:rPr lang="en-US" smtClean="0"/>
              <a:t>bảng tương ứng.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5006939"/>
            <a:ext cx="24079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nghịch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28634" y="6352742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073894" y="6352742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smtClean="0">
                <a:solidFill>
                  <a:srgbClr val="FF0000"/>
                </a:solidFill>
              </a:rPr>
              <a:t>-</a:t>
            </a:r>
            <a:endParaRPr lang="en-US" sz="6400" b="1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41958" y="666356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174863" y="1055629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smtClean="0">
                <a:solidFill>
                  <a:srgbClr val="FF0000"/>
                </a:solidFill>
              </a:rPr>
              <a:t>-</a:t>
            </a:r>
            <a:endParaRPr lang="en-US" sz="64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65958" y="1055629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smtClean="0">
                <a:solidFill>
                  <a:srgbClr val="FF0000"/>
                </a:solidFill>
              </a:rPr>
              <a:t>-</a:t>
            </a:r>
            <a:endParaRPr lang="en-US" sz="6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27" grpId="0"/>
      <p:bldP spid="28" grpId="0"/>
      <p:bldP spid="21" grpId="0"/>
      <p:bldP spid="26" grpId="0"/>
      <p:bldP spid="12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6"/>
          <p:cNvGrpSpPr/>
          <p:nvPr/>
        </p:nvGrpSpPr>
        <p:grpSpPr>
          <a:xfrm>
            <a:off x="838954" y="1739366"/>
            <a:ext cx="12114292" cy="907192"/>
            <a:chOff x="7459670" y="7543799"/>
            <a:chExt cx="20011305" cy="907311"/>
          </a:xfrm>
        </p:grpSpPr>
        <p:sp>
          <p:nvSpPr>
            <p:cNvPr id="16" name="TextBox 15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</a:t>
              </a: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62366" y="2880243"/>
            <a:ext cx="1390143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2.TÍNH Đ</a:t>
            </a:r>
            <a:r>
              <a:rPr lang="vi-VN" sz="4400" b="1" dirty="0">
                <a:solidFill>
                  <a:srgbClr val="0000FF"/>
                </a:solidFill>
              </a:rPr>
              <a:t>Ơ</a:t>
            </a:r>
            <a:r>
              <a:rPr lang="en-US" sz="4400" b="1" dirty="0">
                <a:solidFill>
                  <a:srgbClr val="0000FF"/>
                </a:solidFill>
              </a:rPr>
              <a:t>N ĐIỆU VÀ DẤU CỦA ĐẠO HÀM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5943" y="4029692"/>
            <a:ext cx="4544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789898" y="5503961"/>
                <a:ext cx="1084636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7145" algn="just">
                  <a:lnSpc>
                    <a:spcPct val="150000"/>
                  </a:lnSpc>
                </a:pPr>
                <a:r>
                  <a:rPr lang="en-US" sz="4400" i="1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h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àm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đạo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898" y="5503961"/>
                <a:ext cx="10846367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843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548750" y="6588204"/>
                <a:ext cx="1947305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1714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&gt;0,∀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750" y="6588204"/>
                <a:ext cx="19473050" cy="1107996"/>
              </a:xfrm>
              <a:prstGeom prst="rect">
                <a:avLst/>
              </a:prstGeom>
              <a:blipFill rotWithShape="0">
                <a:blip r:embed="rId4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548750" y="7655004"/>
                <a:ext cx="1719723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1714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&lt;0,∀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750" y="7655004"/>
                <a:ext cx="17197231" cy="1107996"/>
              </a:xfrm>
              <a:prstGeom prst="rect">
                <a:avLst/>
              </a:prstGeom>
              <a:blipFill rotWithShape="0">
                <a:blip r:embed="rId5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401394" y="9540486"/>
            <a:ext cx="4649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Ý:</a:t>
            </a:r>
            <a:endParaRPr lang="en-US" sz="44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4953000" y="10744624"/>
                <a:ext cx="1574545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1714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Nếu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0744624"/>
                <a:ext cx="15745459" cy="1107996"/>
              </a:xfrm>
              <a:prstGeom prst="rect">
                <a:avLst/>
              </a:prstGeom>
              <a:blipFill rotWithShape="0">
                <a:blip r:embed="rId6"/>
                <a:stretch>
                  <a:fillRect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734645" y="5352797"/>
            <a:ext cx="21750034" cy="3634025"/>
          </a:xfrm>
          <a:prstGeom prst="roundRect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734645" y="10646556"/>
            <a:ext cx="21750034" cy="1217374"/>
          </a:xfrm>
          <a:prstGeom prst="roundRect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1" grpId="0"/>
      <p:bldP spid="13" grpId="0"/>
      <p:bldP spid="18" grpId="0"/>
      <p:bldP spid="21" grpId="0"/>
      <p:bldP spid="26" grpId="0"/>
      <p:bldP spid="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6"/>
          <p:cNvGrpSpPr/>
          <p:nvPr/>
        </p:nvGrpSpPr>
        <p:grpSpPr>
          <a:xfrm>
            <a:off x="838954" y="1739366"/>
            <a:ext cx="12114292" cy="907192"/>
            <a:chOff x="7459670" y="7543799"/>
            <a:chExt cx="20011305" cy="907311"/>
          </a:xfrm>
        </p:grpSpPr>
        <p:sp>
          <p:nvSpPr>
            <p:cNvPr id="16" name="TextBox 15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</a:t>
              </a: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62366" y="2880243"/>
            <a:ext cx="1390143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2.TÍNH Đ</a:t>
            </a:r>
            <a:r>
              <a:rPr lang="vi-VN" sz="4400" b="1" dirty="0">
                <a:solidFill>
                  <a:srgbClr val="0000FF"/>
                </a:solidFill>
              </a:rPr>
              <a:t>Ơ</a:t>
            </a:r>
            <a:r>
              <a:rPr lang="en-US" sz="4400" b="1" dirty="0">
                <a:solidFill>
                  <a:srgbClr val="0000FF"/>
                </a:solidFill>
              </a:rPr>
              <a:t>N ĐIỆU VÀ DẤU CỦA ĐẠO HÀM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90212" y="3883369"/>
                <a:ext cx="2106498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7145">
                  <a:lnSpc>
                    <a:spcPct val="150000"/>
                  </a:lnSpc>
                </a:pPr>
                <a:r>
                  <a:rPr lang="en-US" sz="4400" b="1" smtClean="0">
                    <a:solidFill>
                      <a:srgbClr val="3333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VÍ DỤ </a:t>
                </a:r>
                <a:r>
                  <a:rPr lang="en-US" sz="4400" b="1" dirty="0">
                    <a:solidFill>
                      <a:srgbClr val="3333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1: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đơn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điệu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17145">
                  <a:lnSpc>
                    <a:spcPct val="150000"/>
                  </a:lnSpc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0;2</m:t>
                        </m:r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212" y="3883369"/>
                <a:ext cx="21064987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1157" b="-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654666" y="6041983"/>
            <a:ext cx="23238327" cy="6764644"/>
            <a:chOff x="1205494" y="6947472"/>
            <a:chExt cx="22139783" cy="7741082"/>
          </a:xfrm>
        </p:grpSpPr>
        <p:sp>
          <p:nvSpPr>
            <p:cNvPr id="19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75090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2055362" y="6796516"/>
                <a:ext cx="80335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4400" b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Bảng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thiên</a:t>
                </a:r>
                <a:endParaRPr lang="en-US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362" y="6796516"/>
                <a:ext cx="8033546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3113" t="-19048" r="-2202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616" y="7565957"/>
            <a:ext cx="8902983" cy="421865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855602" y="11892984"/>
                <a:ext cx="1440255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∞;0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</a:t>
                </a:r>
                <a:endParaRPr lang="en-US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02" y="11892984"/>
                <a:ext cx="14402553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693" t="-19048" r="-1650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15258155" y="11910896"/>
                <a:ext cx="79932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0;+∞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8155" y="11910896"/>
                <a:ext cx="7993214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3127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381000" y="6553200"/>
                <a:ext cx="1162747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97585" marR="17145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4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553200"/>
                <a:ext cx="11627478" cy="1107996"/>
              </a:xfrm>
              <a:prstGeom prst="rect">
                <a:avLst/>
              </a:prstGeom>
              <a:blipFill rotWithShape="0">
                <a:blip r:embed="rId8"/>
                <a:stretch>
                  <a:fillRect r="-1049" b="-1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5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6"/>
          <p:cNvGrpSpPr/>
          <p:nvPr/>
        </p:nvGrpSpPr>
        <p:grpSpPr>
          <a:xfrm>
            <a:off x="838954" y="1739366"/>
            <a:ext cx="12114292" cy="907192"/>
            <a:chOff x="7459670" y="7543799"/>
            <a:chExt cx="20011305" cy="907311"/>
          </a:xfrm>
        </p:grpSpPr>
        <p:sp>
          <p:nvSpPr>
            <p:cNvPr id="16" name="TextBox 15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</a:t>
              </a: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62366" y="2880243"/>
            <a:ext cx="1390143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2.TÍNH Đ</a:t>
            </a:r>
            <a:r>
              <a:rPr lang="vi-VN" sz="4400" b="1" dirty="0">
                <a:solidFill>
                  <a:srgbClr val="0000FF"/>
                </a:solidFill>
              </a:rPr>
              <a:t>Ơ</a:t>
            </a:r>
            <a:r>
              <a:rPr lang="en-US" sz="4400" b="1" dirty="0">
                <a:solidFill>
                  <a:srgbClr val="0000FF"/>
                </a:solidFill>
              </a:rPr>
              <a:t>N ĐIỆU VÀ DẤU CỦA ĐẠO HÀM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90212" y="3883369"/>
                <a:ext cx="2106498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7145">
                  <a:lnSpc>
                    <a:spcPct val="150000"/>
                  </a:lnSpc>
                </a:pPr>
                <a:r>
                  <a:rPr lang="en-US" sz="4400" b="1" smtClean="0">
                    <a:solidFill>
                      <a:srgbClr val="3333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VÍ DỤ </a:t>
                </a:r>
                <a:r>
                  <a:rPr lang="en-US" sz="4400" b="1" dirty="0">
                    <a:solidFill>
                      <a:srgbClr val="3333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1: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đơn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điệu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17145">
                  <a:lnSpc>
                    <a:spcPct val="150000"/>
                  </a:lnSpc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sin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0;2</m:t>
                        </m:r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212" y="3883369"/>
                <a:ext cx="21064987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1157" b="-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654666" y="6041982"/>
            <a:ext cx="23238327" cy="7445417"/>
            <a:chOff x="1205494" y="6947472"/>
            <a:chExt cx="22139783" cy="7741082"/>
          </a:xfrm>
        </p:grpSpPr>
        <p:sp>
          <p:nvSpPr>
            <p:cNvPr id="19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75090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1381972" y="6908256"/>
                <a:ext cx="1064073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7145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0;2</m:t>
                        </m:r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72" y="6908256"/>
                <a:ext cx="10640733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2350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2022705" y="6907819"/>
            <a:ext cx="41277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145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thiên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671783" y="11437275"/>
                <a:ext cx="16150047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</m:t>
                        </m:r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</a:t>
                </a:r>
                <a:endParaRPr lang="en-US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783" y="11437275"/>
                <a:ext cx="16150047" cy="1082669"/>
              </a:xfrm>
              <a:prstGeom prst="rect">
                <a:avLst/>
              </a:prstGeom>
              <a:blipFill rotWithShape="0">
                <a:blip r:embed="rId5"/>
                <a:stretch>
                  <a:fillRect l="-1509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7010400" y="12404948"/>
                <a:ext cx="8357224" cy="1082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2404948"/>
                <a:ext cx="8357224" cy="1082669"/>
              </a:xfrm>
              <a:prstGeom prst="rect">
                <a:avLst/>
              </a:prstGeom>
              <a:blipFill rotWithShape="0">
                <a:blip r:embed="rId6"/>
                <a:stretch>
                  <a:fillRect l="-2918" r="-1969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4D73BB4-FC46-463A-891A-DA9927A4A1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74" y="7842636"/>
            <a:ext cx="10210800" cy="35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4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6"/>
          <p:cNvGrpSpPr/>
          <p:nvPr/>
        </p:nvGrpSpPr>
        <p:grpSpPr>
          <a:xfrm>
            <a:off x="838954" y="1739366"/>
            <a:ext cx="12114292" cy="907192"/>
            <a:chOff x="7459670" y="7543799"/>
            <a:chExt cx="20011305" cy="907311"/>
          </a:xfrm>
        </p:grpSpPr>
        <p:sp>
          <p:nvSpPr>
            <p:cNvPr id="16" name="TextBox 15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</a:t>
              </a: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33930" y="2855717"/>
            <a:ext cx="1390143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2.TÍNH Đ</a:t>
            </a:r>
            <a:r>
              <a:rPr lang="vi-VN" sz="4400" b="1" dirty="0">
                <a:solidFill>
                  <a:srgbClr val="0000FF"/>
                </a:solidFill>
              </a:rPr>
              <a:t>Ơ</a:t>
            </a:r>
            <a:r>
              <a:rPr lang="en-US" sz="4400" b="1" dirty="0">
                <a:solidFill>
                  <a:srgbClr val="0000FF"/>
                </a:solidFill>
              </a:rPr>
              <a:t>N ĐIỆU VÀ DẤU CỦA ĐẠO HÀM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954" y="3913849"/>
            <a:ext cx="10474971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algn="just">
              <a:lnSpc>
                <a:spcPct val="150000"/>
              </a:lnSpc>
            </a:pPr>
            <a:r>
              <a:rPr lang="en-US" sz="4400" b="1" smtClean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ĐỊNH LÍ MỞ RỘNG</a:t>
            </a:r>
            <a:endParaRPr lang="en-US" sz="4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9FEBBDB4-FC97-40E6-9931-0E9E95FEE85D}"/>
                  </a:ext>
                </a:extLst>
              </p:cNvPr>
              <p:cNvSpPr/>
              <p:nvPr/>
            </p:nvSpPr>
            <p:spPr>
              <a:xfrm>
                <a:off x="888661" y="5332541"/>
                <a:ext cx="23088600" cy="200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7145"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xảy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ra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hữu</a:t>
                </a:r>
                <a:r>
                  <a:rPr lang="en-US" sz="4400" i="1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400" i="1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FEBBDB4-FC97-40E6-9931-0E9E95FEE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61" y="5332541"/>
                <a:ext cx="23088600" cy="2001253"/>
              </a:xfrm>
              <a:prstGeom prst="rect">
                <a:avLst/>
              </a:prstGeom>
              <a:blipFill rotWithShape="0">
                <a:blip r:embed="rId3"/>
                <a:stretch>
                  <a:fillRect l="-1083" r="-977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B9EF78D3-CD73-47CB-A568-896ABD158632}"/>
                  </a:ext>
                </a:extLst>
              </p:cNvPr>
              <p:cNvSpPr/>
              <p:nvPr/>
            </p:nvSpPr>
            <p:spPr>
              <a:xfrm>
                <a:off x="1033930" y="7769973"/>
                <a:ext cx="230886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7145"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≤0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xảy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ra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hữu</a:t>
                </a:r>
                <a:r>
                  <a:rPr lang="en-US" sz="4400" i="1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400" i="1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nghịch 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9EF78D3-CD73-47CB-A568-896ABD158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30" y="7769973"/>
                <a:ext cx="23088600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1083" r="-97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457200" y="5185053"/>
            <a:ext cx="23665330" cy="4954459"/>
          </a:xfrm>
          <a:prstGeom prst="roundRect">
            <a:avLst/>
          </a:pr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21" grpId="0"/>
      <p:bldP spid="2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6"/>
          <p:cNvGrpSpPr/>
          <p:nvPr/>
        </p:nvGrpSpPr>
        <p:grpSpPr>
          <a:xfrm>
            <a:off x="838954" y="1739366"/>
            <a:ext cx="12114292" cy="907192"/>
            <a:chOff x="7459670" y="7543799"/>
            <a:chExt cx="20011305" cy="907311"/>
          </a:xfrm>
        </p:grpSpPr>
        <p:sp>
          <p:nvSpPr>
            <p:cNvPr id="16" name="TextBox 15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</a:t>
              </a: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62366" y="2880243"/>
            <a:ext cx="1390143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2.TÍNH Đ</a:t>
            </a:r>
            <a:r>
              <a:rPr lang="vi-VN" sz="4400" b="1" dirty="0">
                <a:solidFill>
                  <a:srgbClr val="0000FF"/>
                </a:solidFill>
              </a:rPr>
              <a:t>Ơ</a:t>
            </a:r>
            <a:r>
              <a:rPr lang="en-US" sz="4400" b="1" dirty="0">
                <a:solidFill>
                  <a:srgbClr val="0000FF"/>
                </a:solidFill>
              </a:rPr>
              <a:t>N ĐIỆU VÀ DẤU CỦA ĐẠO HÀM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88660" y="4258191"/>
                <a:ext cx="2113313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solidFill>
                      <a:srgbClr val="3333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VÍ </a:t>
                </a:r>
                <a:r>
                  <a:rPr lang="en-US" sz="4400" b="1">
                    <a:solidFill>
                      <a:srgbClr val="3333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DỤ </a:t>
                </a:r>
                <a:r>
                  <a:rPr lang="en-US" sz="4400" b="1" smtClean="0">
                    <a:solidFill>
                      <a:srgbClr val="3333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2: </a:t>
                </a:r>
                <a:r>
                  <a:rPr lang="en-US" sz="44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Tìm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đ</a:t>
                </a:r>
                <a:r>
                  <a:rPr lang="vi-VN" sz="4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ơ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điệu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60" y="4258191"/>
                <a:ext cx="21133139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43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381000" y="5867401"/>
            <a:ext cx="23622000" cy="6629400"/>
            <a:chOff x="1205494" y="6947472"/>
            <a:chExt cx="22139783" cy="7741082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75090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895192" y="6778135"/>
                <a:ext cx="83121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440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xác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92" y="6778135"/>
                <a:ext cx="8312147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3008" t="-17460" r="-1834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38369" y="8102781"/>
                <a:ext cx="99635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+6=6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69" y="8102781"/>
                <a:ext cx="9963561" cy="769441"/>
              </a:xfrm>
              <a:prstGeom prst="rect">
                <a:avLst/>
              </a:prstGeom>
              <a:blipFill>
                <a:blip r:embed="rId5"/>
                <a:stretch>
                  <a:fillRect l="-250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41365" y="9231637"/>
                <a:ext cx="11659538" cy="985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17145">
                  <a:lnSpc>
                    <a:spcPct val="150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suy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ra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&gt;0,∀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65" y="9231637"/>
                <a:ext cx="11659538" cy="985591"/>
              </a:xfrm>
              <a:prstGeom prst="rect">
                <a:avLst/>
              </a:prstGeom>
              <a:blipFill>
                <a:blip r:embed="rId6"/>
                <a:stretch>
                  <a:fillRect l="-2144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47662" y="10622725"/>
                <a:ext cx="1663889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Theo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lý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mở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rộng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,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luôn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62" y="10622725"/>
                <a:ext cx="16638894" cy="769441"/>
              </a:xfrm>
              <a:prstGeom prst="rect">
                <a:avLst/>
              </a:prstGeom>
              <a:blipFill>
                <a:blip r:embed="rId7"/>
                <a:stretch>
                  <a:fillRect l="-146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ABAB656-295E-493A-B747-0CEEBA9E11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103" y="6457398"/>
            <a:ext cx="10387696" cy="39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2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6531</TotalTime>
  <Words>1560</Words>
  <Application>Microsoft Office PowerPoint</Application>
  <PresentationFormat>Custom</PresentationFormat>
  <Paragraphs>210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Symbol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Microsoft account</cp:lastModifiedBy>
  <cp:revision>515</cp:revision>
  <dcterms:created xsi:type="dcterms:W3CDTF">2013-08-31T11:42:51Z</dcterms:created>
  <dcterms:modified xsi:type="dcterms:W3CDTF">2021-08-26T17:47:53Z</dcterms:modified>
</cp:coreProperties>
</file>