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8"/>
  </p:notesMasterIdLst>
  <p:sldIdLst>
    <p:sldId id="256" r:id="rId2"/>
    <p:sldId id="257" r:id="rId3"/>
    <p:sldId id="259" r:id="rId4"/>
    <p:sldId id="266" r:id="rId5"/>
    <p:sldId id="267" r:id="rId6"/>
    <p:sldId id="268" r:id="rId7"/>
    <p:sldId id="269" r:id="rId8"/>
    <p:sldId id="270" r:id="rId9"/>
    <p:sldId id="260" r:id="rId10"/>
    <p:sldId id="271" r:id="rId11"/>
    <p:sldId id="261" r:id="rId12"/>
    <p:sldId id="272" r:id="rId13"/>
    <p:sldId id="273" r:id="rId14"/>
    <p:sldId id="274" r:id="rId15"/>
    <p:sldId id="275" r:id="rId16"/>
    <p:sldId id="276" r:id="rId17"/>
    <p:sldId id="277" r:id="rId18"/>
    <p:sldId id="278" r:id="rId19"/>
    <p:sldId id="281" r:id="rId20"/>
    <p:sldId id="279" r:id="rId21"/>
    <p:sldId id="280" r:id="rId22"/>
    <p:sldId id="282" r:id="rId23"/>
    <p:sldId id="283" r:id="rId24"/>
    <p:sldId id="284" r:id="rId25"/>
    <p:sldId id="285" r:id="rId26"/>
    <p:sldId id="286" r:id="rId27"/>
    <p:sldId id="287" r:id="rId28"/>
    <p:sldId id="288" r:id="rId29"/>
    <p:sldId id="262" r:id="rId30"/>
    <p:sldId id="289" r:id="rId31"/>
    <p:sldId id="290" r:id="rId32"/>
    <p:sldId id="292" r:id="rId33"/>
    <p:sldId id="291" r:id="rId34"/>
    <p:sldId id="302" r:id="rId35"/>
    <p:sldId id="293" r:id="rId36"/>
    <p:sldId id="294" r:id="rId37"/>
    <p:sldId id="295" r:id="rId38"/>
    <p:sldId id="296" r:id="rId39"/>
    <p:sldId id="303" r:id="rId40"/>
    <p:sldId id="297" r:id="rId41"/>
    <p:sldId id="304" r:id="rId42"/>
    <p:sldId id="305" r:id="rId43"/>
    <p:sldId id="298" r:id="rId44"/>
    <p:sldId id="299" r:id="rId45"/>
    <p:sldId id="312" r:id="rId46"/>
    <p:sldId id="306" r:id="rId47"/>
    <p:sldId id="307" r:id="rId48"/>
    <p:sldId id="313" r:id="rId49"/>
    <p:sldId id="308" r:id="rId50"/>
    <p:sldId id="309" r:id="rId51"/>
    <p:sldId id="314" r:id="rId52"/>
    <p:sldId id="310" r:id="rId53"/>
    <p:sldId id="318" r:id="rId54"/>
    <p:sldId id="311" r:id="rId55"/>
    <p:sldId id="315" r:id="rId56"/>
    <p:sldId id="316" r:id="rId57"/>
    <p:sldId id="320" r:id="rId58"/>
    <p:sldId id="317" r:id="rId59"/>
    <p:sldId id="324" r:id="rId60"/>
    <p:sldId id="319" r:id="rId61"/>
    <p:sldId id="325" r:id="rId62"/>
    <p:sldId id="323" r:id="rId63"/>
    <p:sldId id="326" r:id="rId64"/>
    <p:sldId id="322" r:id="rId65"/>
    <p:sldId id="327" r:id="rId66"/>
    <p:sldId id="264" r:id="rId67"/>
  </p:sldIdLst>
  <p:sldSz cx="18288000" cy="10287000"/>
  <p:notesSz cx="6858000" cy="9144000"/>
  <p:embeddedFontLst>
    <p:embeddedFont>
      <p:font typeface=".VnMystical" panose="020B7200000000000000" pitchFamily="34" charset="0"/>
      <p:regular r:id="rId69"/>
    </p:embeddedFont>
    <p:embeddedFont>
      <p:font typeface="Calibri" panose="020F0502020204030204" pitchFamily="34" charset="0"/>
      <p:regular r:id="rId70"/>
      <p:bold r:id="rId71"/>
      <p:italic r:id="rId72"/>
      <p:boldItalic r:id="rId73"/>
    </p:embeddedFont>
    <p:embeddedFont>
      <p:font typeface="Cambria" panose="02040503050406030204" pitchFamily="18" charset="0"/>
      <p:regular r:id="rId74"/>
      <p:bold r:id="rId75"/>
      <p:italic r:id="rId76"/>
      <p:boldItalic r:id="rId77"/>
    </p:embeddedFont>
    <p:embeddedFont>
      <p:font typeface="Childos Arabic" panose="020B0604020202020204" charset="-78"/>
      <p:regular r:id="rId78"/>
    </p:embeddedFont>
    <p:embeddedFont>
      <p:font typeface="Comic Sans MS" panose="030F0702030302020204" pitchFamily="66" charset="0"/>
      <p:regular r:id="rId79"/>
      <p:bold r:id="rId80"/>
      <p:italic r:id="rId81"/>
      <p:boldItalic r:id="rId82"/>
    </p:embeddedFont>
    <p:embeddedFont>
      <p:font typeface="One Little Font" panose="020B0604020202020204"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588" y="204"/>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D9AAA0-E6B6-465F-9345-DD9F0BBE684D}"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AE125-6756-4796-A3CD-EBD9334644D6}" type="slidenum">
              <a:rPr lang="en-US" smtClean="0"/>
              <a:t>‹#›</a:t>
            </a:fld>
            <a:endParaRPr lang="en-US"/>
          </a:p>
        </p:txBody>
      </p:sp>
    </p:spTree>
    <p:extLst>
      <p:ext uri="{BB962C8B-B14F-4D97-AF65-F5344CB8AC3E}">
        <p14:creationId xmlns:p14="http://schemas.microsoft.com/office/powerpoint/2010/main" val="27702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9AE125-6756-4796-A3CD-EBD9334644D6}" type="slidenum">
              <a:rPr lang="en-US" smtClean="0"/>
              <a:t>4</a:t>
            </a:fld>
            <a:endParaRPr lang="en-US"/>
          </a:p>
        </p:txBody>
      </p:sp>
    </p:spTree>
    <p:extLst>
      <p:ext uri="{BB962C8B-B14F-4D97-AF65-F5344CB8AC3E}">
        <p14:creationId xmlns:p14="http://schemas.microsoft.com/office/powerpoint/2010/main" val="229336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9AE125-6756-4796-A3CD-EBD9334644D6}" type="slidenum">
              <a:rPr lang="en-US" smtClean="0"/>
              <a:t>5</a:t>
            </a:fld>
            <a:endParaRPr lang="en-US"/>
          </a:p>
        </p:txBody>
      </p:sp>
    </p:spTree>
    <p:extLst>
      <p:ext uri="{BB962C8B-B14F-4D97-AF65-F5344CB8AC3E}">
        <p14:creationId xmlns:p14="http://schemas.microsoft.com/office/powerpoint/2010/main" val="348698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9AE125-6756-4796-A3CD-EBD9334644D6}" type="slidenum">
              <a:rPr lang="en-US" smtClean="0"/>
              <a:t>6</a:t>
            </a:fld>
            <a:endParaRPr lang="en-US"/>
          </a:p>
        </p:txBody>
      </p:sp>
    </p:spTree>
    <p:extLst>
      <p:ext uri="{BB962C8B-B14F-4D97-AF65-F5344CB8AC3E}">
        <p14:creationId xmlns:p14="http://schemas.microsoft.com/office/powerpoint/2010/main" val="318762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9AE125-6756-4796-A3CD-EBD9334644D6}" type="slidenum">
              <a:rPr lang="en-US" smtClean="0"/>
              <a:t>7</a:t>
            </a:fld>
            <a:endParaRPr lang="en-US"/>
          </a:p>
        </p:txBody>
      </p:sp>
    </p:spTree>
    <p:extLst>
      <p:ext uri="{BB962C8B-B14F-4D97-AF65-F5344CB8AC3E}">
        <p14:creationId xmlns:p14="http://schemas.microsoft.com/office/powerpoint/2010/main" val="115043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9AE125-6756-4796-A3CD-EBD9334644D6}" type="slidenum">
              <a:rPr lang="en-US" smtClean="0"/>
              <a:t>8</a:t>
            </a:fld>
            <a:endParaRPr lang="en-US"/>
          </a:p>
        </p:txBody>
      </p:sp>
    </p:spTree>
    <p:extLst>
      <p:ext uri="{BB962C8B-B14F-4D97-AF65-F5344CB8AC3E}">
        <p14:creationId xmlns:p14="http://schemas.microsoft.com/office/powerpoint/2010/main" val="116366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4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wordwall.net/resource/54543831" TargetMode="External"/><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hyperlink" Target="https://wordwall.net/resource/19050217"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ordwall.net/resource/7928531" TargetMode="External"/><Relationship Id="rId5" Type="http://schemas.openxmlformats.org/officeDocument/2006/relationships/image" Target="../media/image10.svg"/><Relationship Id="rId10" Type="http://schemas.openxmlformats.org/officeDocument/2006/relationships/hyperlink" Target="https://wordwall.net/resource/19275068" TargetMode="External"/><Relationship Id="rId4" Type="http://schemas.openxmlformats.org/officeDocument/2006/relationships/image" Target="../media/image9.pn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hyperlink" Target="https://wordwall.net/resource/25935016" TargetMode="External"/><Relationship Id="rId4" Type="http://schemas.openxmlformats.org/officeDocument/2006/relationships/image" Target="../media/image9.png"/><Relationship Id="rId9" Type="http://schemas.openxmlformats.org/officeDocument/2006/relationships/image" Target="../media/image45.sv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sv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svg"/><Relationship Id="rId18" Type="http://schemas.openxmlformats.org/officeDocument/2006/relationships/image" Target="../media/image25.png"/><Relationship Id="rId3" Type="http://schemas.microsoft.com/office/2007/relationships/media" Target="../media/media2.mp3"/><Relationship Id="rId21" Type="http://schemas.openxmlformats.org/officeDocument/2006/relationships/image" Target="../media/image28.png"/><Relationship Id="rId7" Type="http://schemas.microsoft.com/office/2007/relationships/media" Target="../media/media4.mp3"/><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7.sv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svg"/><Relationship Id="rId5" Type="http://schemas.microsoft.com/office/2007/relationships/media" Target="../media/media3.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21.png"/><Relationship Id="rId22"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5.svg"/><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54.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19.png"/><Relationship Id="rId18" Type="http://schemas.openxmlformats.org/officeDocument/2006/relationships/image" Target="../media/image31.png"/><Relationship Id="rId3" Type="http://schemas.microsoft.com/office/2007/relationships/media" Target="../media/media6.mp3"/><Relationship Id="rId21" Type="http://schemas.openxmlformats.org/officeDocument/2006/relationships/image" Target="../media/image27.svg"/><Relationship Id="rId7" Type="http://schemas.microsoft.com/office/2007/relationships/media" Target="../media/media8.mp3"/><Relationship Id="rId12" Type="http://schemas.openxmlformats.org/officeDocument/2006/relationships/image" Target="../media/image18.svg"/><Relationship Id="rId17" Type="http://schemas.openxmlformats.org/officeDocument/2006/relationships/image" Target="../media/image30.png"/><Relationship Id="rId2" Type="http://schemas.openxmlformats.org/officeDocument/2006/relationships/audio" Target="../media/media5.mp3"/><Relationship Id="rId16" Type="http://schemas.openxmlformats.org/officeDocument/2006/relationships/image" Target="../media/image22.svg"/><Relationship Id="rId20" Type="http://schemas.openxmlformats.org/officeDocument/2006/relationships/image" Target="../media/image26.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7.png"/><Relationship Id="rId5" Type="http://schemas.microsoft.com/office/2007/relationships/media" Target="../media/media7.mp3"/><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notesSlide" Target="../notesSlides/notesSlide1.xml"/><Relationship Id="rId19" Type="http://schemas.openxmlformats.org/officeDocument/2006/relationships/image" Target="../media/image32.png"/><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20.svg"/><Relationship Id="rId22"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svg"/><Relationship Id="rId12" Type="http://schemas.openxmlformats.org/officeDocument/2006/relationships/image" Target="../media/image29.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0.png"/><Relationship Id="rId11" Type="http://schemas.openxmlformats.org/officeDocument/2006/relationships/image" Target="../media/image45.svg"/><Relationship Id="rId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48.png"/><Relationship Id="rId9" Type="http://schemas.openxmlformats.org/officeDocument/2006/relationships/image" Target="../media/image53.svg"/></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svg"/><Relationship Id="rId12" Type="http://schemas.openxmlformats.org/officeDocument/2006/relationships/image" Target="../media/image2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0.png"/><Relationship Id="rId11" Type="http://schemas.openxmlformats.org/officeDocument/2006/relationships/image" Target="../media/image45.svg"/><Relationship Id="rId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48.png"/><Relationship Id="rId9" Type="http://schemas.openxmlformats.org/officeDocument/2006/relationships/image" Target="../media/image53.svg"/></Relationships>
</file>

<file path=ppt/slides/_rels/slide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19.png"/><Relationship Id="rId18" Type="http://schemas.openxmlformats.org/officeDocument/2006/relationships/image" Target="../media/image35.png"/><Relationship Id="rId3" Type="http://schemas.microsoft.com/office/2007/relationships/media" Target="../media/media10.mp3"/><Relationship Id="rId21" Type="http://schemas.openxmlformats.org/officeDocument/2006/relationships/image" Target="../media/image27.svg"/><Relationship Id="rId7" Type="http://schemas.microsoft.com/office/2007/relationships/media" Target="../media/media12.mp3"/><Relationship Id="rId12" Type="http://schemas.openxmlformats.org/officeDocument/2006/relationships/image" Target="../media/image18.svg"/><Relationship Id="rId17" Type="http://schemas.openxmlformats.org/officeDocument/2006/relationships/image" Target="../media/image34.png"/><Relationship Id="rId2" Type="http://schemas.openxmlformats.org/officeDocument/2006/relationships/audio" Target="../media/media9.mp3"/><Relationship Id="rId16" Type="http://schemas.openxmlformats.org/officeDocument/2006/relationships/image" Target="../media/image22.svg"/><Relationship Id="rId20" Type="http://schemas.openxmlformats.org/officeDocument/2006/relationships/image" Target="../media/image26.pn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17.png"/><Relationship Id="rId5" Type="http://schemas.microsoft.com/office/2007/relationships/media" Target="../media/media11.mp3"/><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notesSlide" Target="../notesSlides/notesSlide2.xml"/><Relationship Id="rId19" Type="http://schemas.openxmlformats.org/officeDocument/2006/relationships/image" Target="../media/image36.png"/><Relationship Id="rId4" Type="http://schemas.openxmlformats.org/officeDocument/2006/relationships/audio" Target="../media/media10.mp3"/><Relationship Id="rId9" Type="http://schemas.openxmlformats.org/officeDocument/2006/relationships/slideLayout" Target="../slideLayouts/slideLayout7.xml"/><Relationship Id="rId14" Type="http://schemas.openxmlformats.org/officeDocument/2006/relationships/image" Target="../media/image20.svg"/><Relationship Id="rId22" Type="http://schemas.openxmlformats.org/officeDocument/2006/relationships/image" Target="../media/image37.png"/></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5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image" Target="../media/image19.png"/><Relationship Id="rId18" Type="http://schemas.openxmlformats.org/officeDocument/2006/relationships/image" Target="../media/image39.png"/><Relationship Id="rId3" Type="http://schemas.microsoft.com/office/2007/relationships/media" Target="../media/media14.mp3"/><Relationship Id="rId21" Type="http://schemas.openxmlformats.org/officeDocument/2006/relationships/image" Target="../media/image27.svg"/><Relationship Id="rId7" Type="http://schemas.microsoft.com/office/2007/relationships/media" Target="../media/media16.mp3"/><Relationship Id="rId12" Type="http://schemas.openxmlformats.org/officeDocument/2006/relationships/image" Target="../media/image18.svg"/><Relationship Id="rId17" Type="http://schemas.openxmlformats.org/officeDocument/2006/relationships/image" Target="../media/image38.png"/><Relationship Id="rId2" Type="http://schemas.openxmlformats.org/officeDocument/2006/relationships/audio" Target="../media/media13.mp3"/><Relationship Id="rId16" Type="http://schemas.openxmlformats.org/officeDocument/2006/relationships/image" Target="../media/image22.svg"/><Relationship Id="rId20" Type="http://schemas.openxmlformats.org/officeDocument/2006/relationships/image" Target="../media/image26.png"/><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17.png"/><Relationship Id="rId5" Type="http://schemas.microsoft.com/office/2007/relationships/media" Target="../media/media15.mp3"/><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notesSlide" Target="../notesSlides/notesSlide3.xml"/><Relationship Id="rId19" Type="http://schemas.openxmlformats.org/officeDocument/2006/relationships/image" Target="../media/image40.png"/><Relationship Id="rId4" Type="http://schemas.openxmlformats.org/officeDocument/2006/relationships/audio" Target="../media/media14.mp3"/><Relationship Id="rId9" Type="http://schemas.openxmlformats.org/officeDocument/2006/relationships/slideLayout" Target="../slideLayouts/slideLayout7.xml"/><Relationship Id="rId14" Type="http://schemas.openxmlformats.org/officeDocument/2006/relationships/image" Target="../media/image20.svg"/><Relationship Id="rId22" Type="http://schemas.openxmlformats.org/officeDocument/2006/relationships/image" Target="../media/image41.png"/></Relationships>
</file>

<file path=ppt/slides/_rels/slide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6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6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45.svg"/></Relationships>
</file>

<file path=ppt/slides/_rels/slide6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6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6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5.svg"/></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svg"/><Relationship Id="rId7" Type="http://schemas.openxmlformats.org/officeDocument/2006/relationships/image" Target="../media/image53.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2.svg"/><Relationship Id="rId5" Type="http://schemas.openxmlformats.org/officeDocument/2006/relationships/image" Target="../media/image51.svg"/><Relationship Id="rId10"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6.png"/><Relationship Id="rId3" Type="http://schemas.microsoft.com/office/2007/relationships/media" Target="../media/media18.mp3"/><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9.png"/><Relationship Id="rId2" Type="http://schemas.openxmlformats.org/officeDocument/2006/relationships/audio" Target="../media/media17.mp3"/><Relationship Id="rId16" Type="http://schemas.openxmlformats.org/officeDocument/2006/relationships/image" Target="../media/image43.png"/><Relationship Id="rId1" Type="http://schemas.microsoft.com/office/2007/relationships/media" Target="../media/media17.mp3"/><Relationship Id="rId6" Type="http://schemas.openxmlformats.org/officeDocument/2006/relationships/notesSlide" Target="../notesSlides/notesSlide4.xml"/><Relationship Id="rId11" Type="http://schemas.openxmlformats.org/officeDocument/2006/relationships/image" Target="../media/image21.png"/><Relationship Id="rId5" Type="http://schemas.openxmlformats.org/officeDocument/2006/relationships/slideLayout" Target="../slideLayouts/slideLayout7.xml"/><Relationship Id="rId15" Type="http://schemas.openxmlformats.org/officeDocument/2006/relationships/image" Target="../media/image42.png"/><Relationship Id="rId10" Type="http://schemas.openxmlformats.org/officeDocument/2006/relationships/image" Target="../media/image20.svg"/><Relationship Id="rId4" Type="http://schemas.openxmlformats.org/officeDocument/2006/relationships/audio" Target="../media/media18.mp3"/><Relationship Id="rId9" Type="http://schemas.openxmlformats.org/officeDocument/2006/relationships/image" Target="../media/image19.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18.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ordwall.net/resource/57255598" TargetMode="External"/><Relationship Id="rId5" Type="http://schemas.openxmlformats.org/officeDocument/2006/relationships/image" Target="../media/image10.svg"/><Relationship Id="rId10" Type="http://schemas.openxmlformats.org/officeDocument/2006/relationships/hyperlink" Target="https://wordwall.net/resource/6858887" TargetMode="External"/><Relationship Id="rId4" Type="http://schemas.openxmlformats.org/officeDocument/2006/relationships/image" Target="../media/image9.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2929370" y="1989929"/>
            <a:ext cx="13225029" cy="6014194"/>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7D2"/>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326719">
            <a:off x="4200789" y="1518341"/>
            <a:ext cx="3564645" cy="920326"/>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695080">
            <a:off x="11605962" y="7571174"/>
            <a:ext cx="3564645" cy="920326"/>
          </a:xfrm>
          <a:custGeom>
            <a:avLst/>
            <a:gdLst/>
            <a:ahLst/>
            <a:cxnLst/>
            <a:rect l="l" t="t" r="r" b="b"/>
            <a:pathLst>
              <a:path w="3564645" h="920326">
                <a:moveTo>
                  <a:pt x="0" y="0"/>
                </a:moveTo>
                <a:lnTo>
                  <a:pt x="3564644" y="0"/>
                </a:lnTo>
                <a:lnTo>
                  <a:pt x="3564644" y="920327"/>
                </a:lnTo>
                <a:lnTo>
                  <a:pt x="0" y="9203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4234120" y="401682"/>
            <a:ext cx="3542588" cy="3065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2534254">
            <a:off x="745765" y="820694"/>
            <a:ext cx="1454101" cy="2338467"/>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8211718">
            <a:off x="15537102" y="792902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719906">
            <a:off x="1092295" y="7599320"/>
            <a:ext cx="2262728" cy="1777270"/>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3515039" y="2542334"/>
            <a:ext cx="11814092" cy="4431983"/>
          </a:xfrm>
          <a:prstGeom prst="rect">
            <a:avLst/>
          </a:prstGeom>
        </p:spPr>
        <p:txBody>
          <a:bodyPr wrap="square" lIns="0" tIns="0" rIns="0" bIns="0" rtlCol="0" anchor="t">
            <a:spAutoFit/>
          </a:bodyPr>
          <a:lstStyle/>
          <a:p>
            <a:pPr algn="ctr"/>
            <a:r>
              <a:rPr lang="en-US" sz="9600" spc="636">
                <a:solidFill>
                  <a:srgbClr val="002060"/>
                </a:solidFill>
                <a:latin typeface="Childos Arabic"/>
              </a:rPr>
              <a:t>UNIT 5. </a:t>
            </a:r>
          </a:p>
          <a:p>
            <a:pPr algn="ctr"/>
            <a:r>
              <a:rPr lang="en-US" sz="9600" spc="636">
                <a:solidFill>
                  <a:srgbClr val="002060"/>
                </a:solidFill>
                <a:latin typeface="Childos Arabic"/>
              </a:rPr>
              <a:t>NATURAL WONDERS OF VIET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3378882" y="841341"/>
            <a:ext cx="9144000" cy="3704421"/>
            <a:chOff x="2224777" y="2833572"/>
            <a:chExt cx="91440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2224777" y="4242862"/>
              <a:ext cx="9144000" cy="1446550"/>
            </a:xfrm>
            <a:prstGeom prst="rect">
              <a:avLst/>
            </a:prstGeom>
            <a:noFill/>
          </p:spPr>
          <p:txBody>
            <a:bodyPr wrap="square">
              <a:spAutoFit/>
            </a:bodyPr>
            <a:lstStyle/>
            <a:p>
              <a:r>
                <a:rPr lang="en-US" sz="8800" b="1">
                  <a:latin typeface=".VnMystical" panose="020B7200000000000000" pitchFamily="34" charset="0"/>
                </a:rPr>
                <a:t>PART 1. THEORY</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II. GRAMMAR</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40283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775636" y="-224441"/>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346908" y="245300"/>
            <a:ext cx="16291214" cy="9559925"/>
          </a:xfrm>
          <a:prstGeom prst="rect">
            <a:avLst/>
          </a:prstGeom>
          <a:noFill/>
        </p:spPr>
        <p:txBody>
          <a:bodyPr wrap="square">
            <a:spAutoFit/>
          </a:bodyPr>
          <a:lstStyle/>
          <a:p>
            <a:pPr algn="ctr">
              <a:lnSpc>
                <a:spcPct val="150000"/>
              </a:lnSpc>
              <a:spcAft>
                <a:spcPts val="600"/>
              </a:spcAft>
              <a:tabLst>
                <a:tab pos="314325" algn="l"/>
              </a:tabLst>
            </a:pPr>
            <a:r>
              <a:rPr lang="en-US" sz="4400" b="1">
                <a:effectLst/>
                <a:latin typeface="Calibri" panose="020F0502020204030204" pitchFamily="34" charset="0"/>
                <a:ea typeface="Cambria" panose="02040503050406030204" pitchFamily="18" charset="0"/>
                <a:cs typeface="Cambria" panose="02040503050406030204" pitchFamily="18" charset="0"/>
              </a:rPr>
              <a:t>1.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Countable and uncountable nouns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(Danh từ đ</a:t>
            </a:r>
            <a:r>
              <a:rPr lang="en-US" sz="4400" b="1">
                <a:effectLst/>
                <a:latin typeface="Calibri" panose="020F0502020204030204" pitchFamily="34" charset="0"/>
                <a:ea typeface="Cambria" panose="02040503050406030204" pitchFamily="18" charset="0"/>
                <a:cs typeface="Cambria" panose="02040503050406030204" pitchFamily="18" charset="0"/>
              </a:rPr>
              <a:t>ếm</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 được và danh từ không đ</a:t>
            </a:r>
            <a:r>
              <a:rPr lang="en-US" sz="4400" b="1">
                <a:effectLst/>
                <a:latin typeface="Calibri" panose="020F0502020204030204" pitchFamily="34" charset="0"/>
                <a:ea typeface="Cambria" panose="02040503050406030204" pitchFamily="18" charset="0"/>
                <a:cs typeface="Cambria" panose="02040503050406030204" pitchFamily="18" charset="0"/>
              </a:rPr>
              <a:t>ế</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 được)</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tabLst>
                <a:tab pos="60769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a. Danh từ đếm được (Countable Nouns)</a:t>
            </a:r>
            <a:endParaRPr lang="en-US" sz="44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b="1">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effectLst/>
                <a:latin typeface="Calibri" panose="020F0502020204030204" pitchFamily="34" charset="0"/>
                <a:ea typeface="Cambria" panose="02040503050406030204" pitchFamily="18" charset="0"/>
                <a:cs typeface="Cambria" panose="02040503050406030204" pitchFamily="18" charset="0"/>
              </a:rPr>
              <a:t>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Định nghĩa danh từ đếm được</a:t>
            </a:r>
            <a:endParaRPr lang="en-US" sz="44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Danh từ đếm được (Countable Nouns) là những danh từ chỉ sự vật tồn tại độc lập riêng lẻ, có th</a:t>
            </a:r>
            <a:r>
              <a:rPr lang="en-US" sz="4400">
                <a:effectLst/>
                <a:latin typeface="Calibri" panose="020F0502020204030204" pitchFamily="34" charset="0"/>
                <a:ea typeface="Cambria" panose="02040503050406030204" pitchFamily="18" charset="0"/>
                <a:cs typeface="Cambria" panose="02040503050406030204" pitchFamily="18" charset="0"/>
              </a:rPr>
              <a:t>ể</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đếm được, có th</a:t>
            </a:r>
            <a:r>
              <a:rPr lang="en-US" sz="4400">
                <a:effectLst/>
                <a:latin typeface="Calibri" panose="020F0502020204030204" pitchFamily="34" charset="0"/>
                <a:ea typeface="Cambria" panose="02040503050406030204" pitchFamily="18" charset="0"/>
                <a:cs typeface="Cambria" panose="02040503050406030204" pitchFamily="18" charset="0"/>
              </a:rPr>
              <a:t>ể</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sử dụng với số đếm đi liền đằng trước từ đó.</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Ex:</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an apple (quả táo), two cats (hai con mèo), five books (năm quyển sách),...</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6">
                                            <p:txEl>
                                              <p:pRg st="1" end="1"/>
                                            </p:txEl>
                                          </p:spTgt>
                                        </p:tgtEl>
                                        <p:attrNameLst>
                                          <p:attrName>style.visibility</p:attrName>
                                        </p:attrNameLst>
                                      </p:cBhvr>
                                      <p:to>
                                        <p:strVal val="visible"/>
                                      </p:to>
                                    </p:set>
                                    <p:anim calcmode="lin" valueType="num">
                                      <p:cBhvr additive="base">
                                        <p:cTn id="38"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6">
                                            <p:txEl>
                                              <p:pRg st="2" end="2"/>
                                            </p:txEl>
                                          </p:spTgt>
                                        </p:tgtEl>
                                        <p:attrNameLst>
                                          <p:attrName>style.visibility</p:attrName>
                                        </p:attrNameLst>
                                      </p:cBhvr>
                                      <p:to>
                                        <p:strVal val="visible"/>
                                      </p:to>
                                    </p:set>
                                    <p:anim calcmode="lin" valueType="num">
                                      <p:cBhvr additive="base">
                                        <p:cTn id="44"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6">
                                            <p:txEl>
                                              <p:pRg st="3" end="3"/>
                                            </p:txEl>
                                          </p:spTgt>
                                        </p:tgtEl>
                                        <p:attrNameLst>
                                          <p:attrName>style.visibility</p:attrName>
                                        </p:attrNameLst>
                                      </p:cBhvr>
                                      <p:to>
                                        <p:strVal val="visible"/>
                                      </p:to>
                                    </p:set>
                                    <p:anim calcmode="lin" valueType="num">
                                      <p:cBhvr additive="base">
                                        <p:cTn id="50"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6">
                                            <p:txEl>
                                              <p:pRg st="4" end="4"/>
                                            </p:txEl>
                                          </p:spTgt>
                                        </p:tgtEl>
                                        <p:attrNameLst>
                                          <p:attrName>style.visibility</p:attrName>
                                        </p:attrNameLst>
                                      </p:cBhvr>
                                      <p:to>
                                        <p:strVal val="visible"/>
                                      </p:to>
                                    </p:set>
                                    <p:anim calcmode="lin" valueType="num">
                                      <p:cBhvr additive="base">
                                        <p:cTn id="56"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6">
                                            <p:txEl>
                                              <p:pRg st="5" end="5"/>
                                            </p:txEl>
                                          </p:spTgt>
                                        </p:tgtEl>
                                        <p:attrNameLst>
                                          <p:attrName>style.visibility</p:attrName>
                                        </p:attrNameLst>
                                      </p:cBhvr>
                                      <p:to>
                                        <p:strVal val="visible"/>
                                      </p:to>
                                    </p:set>
                                    <p:anim calcmode="lin" valueType="num">
                                      <p:cBhvr additive="base">
                                        <p:cTn id="62"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775636" y="-224441"/>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346908" y="245300"/>
            <a:ext cx="16291214" cy="9067803"/>
          </a:xfrm>
          <a:prstGeom prst="rect">
            <a:avLst/>
          </a:prstGeom>
          <a:noFill/>
        </p:spPr>
        <p:txBody>
          <a:bodyPr wrap="square">
            <a:spAutoFit/>
          </a:bodyPr>
          <a:lstStyle/>
          <a:p>
            <a:pPr algn="just">
              <a:lnSpc>
                <a:spcPct val="150000"/>
              </a:lnSpc>
              <a:spcAft>
                <a:spcPts val="600"/>
              </a:spcAft>
            </a:pPr>
            <a:r>
              <a:rPr lang="en-US" sz="4800" b="1">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latin typeface="Calibri" panose="020F0502020204030204" pitchFamily="34" charset="0"/>
                <a:ea typeface="Cambria" panose="02040503050406030204" pitchFamily="18" charset="0"/>
                <a:cs typeface="Cambria" panose="02040503050406030204" pitchFamily="18" charset="0"/>
              </a:rPr>
              <a:t> </a:t>
            </a: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Phân loại danh từ đếm được</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Danh từ đếm được có hai loại hình thái, được phân loại thành danh từ số ít và danh từ số nhiều. Danh từ số ít thường được chuyển sang dạng số nhiều bằng cách thêm "s” hoặc "es" vào tận cùng của danh từ, hoặc có một số trường hợp bất quy tắc.</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Đa phần ta thêm "s" vào sau danh từ số ít để hình thành danh từ số nhiều</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 dog - two dogs </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a pen - two pens</a:t>
            </a:r>
            <a:endParaRPr lang="en-US" sz="5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4899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xEl>
                                              <p:pRg st="2" end="2"/>
                                            </p:txEl>
                                          </p:spTgt>
                                        </p:tgtEl>
                                        <p:attrNameLst>
                                          <p:attrName>style.visibility</p:attrName>
                                        </p:attrNameLst>
                                      </p:cBhvr>
                                      <p:to>
                                        <p:strVal val="visible"/>
                                      </p:to>
                                    </p:set>
                                    <p:anim calcmode="lin" valueType="num">
                                      <p:cBhvr additive="base">
                                        <p:cTn id="4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6">
                                            <p:txEl>
                                              <p:pRg st="3" end="3"/>
                                            </p:txEl>
                                          </p:spTgt>
                                        </p:tgtEl>
                                        <p:attrNameLst>
                                          <p:attrName>style.visibility</p:attrName>
                                        </p:attrNameLst>
                                      </p:cBhvr>
                                      <p:to>
                                        <p:strVal val="visible"/>
                                      </p:to>
                                    </p:set>
                                    <p:anim calcmode="lin" valueType="num">
                                      <p:cBhvr additive="base">
                                        <p:cTn id="52"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775636" y="-224441"/>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461884" y="349880"/>
            <a:ext cx="16291214" cy="9587240"/>
          </a:xfrm>
          <a:prstGeom prst="rect">
            <a:avLst/>
          </a:prstGeom>
          <a:noFill/>
        </p:spPr>
        <p:txBody>
          <a:bodyPr wrap="square">
            <a:spAutoFit/>
          </a:bodyPr>
          <a:lstStyle/>
          <a:p>
            <a:pPr algn="just">
              <a:lnSpc>
                <a:spcPct val="120000"/>
              </a:lnSpc>
              <a:spcAft>
                <a:spcPts val="600"/>
              </a:spcAft>
            </a:pP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Tuy nhiên có một số quy tắc ngoại lệ như:</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Danh từ có tận cùng là </a:t>
            </a:r>
            <a:r>
              <a:rPr lang="en-US" sz="4400" i="1">
                <a:solidFill>
                  <a:srgbClr val="000000"/>
                </a:solidFill>
                <a:latin typeface="Calibri" panose="020F0502020204030204" pitchFamily="34" charset="0"/>
                <a:ea typeface="Cambria" panose="02040503050406030204" pitchFamily="18" charset="0"/>
                <a:cs typeface="Cambria" panose="02040503050406030204" pitchFamily="18" charset="0"/>
              </a:rPr>
              <a:t>ch, sh, s, </a:t>
            </a:r>
            <a:r>
              <a:rPr lang="en-US" sz="4400" i="1">
                <a:latin typeface="Calibri" panose="020F0502020204030204" pitchFamily="34" charset="0"/>
                <a:ea typeface="Cambria" panose="02040503050406030204" pitchFamily="18" charset="0"/>
                <a:cs typeface="Cambria" panose="02040503050406030204" pitchFamily="18" charset="0"/>
              </a:rPr>
              <a:t>x</a:t>
            </a:r>
            <a:r>
              <a:rPr lang="en-US" sz="4400" i="1">
                <a:solidFill>
                  <a:srgbClr val="000000"/>
                </a:solidFill>
                <a:latin typeface="Calibri" panose="020F0502020204030204" pitchFamily="34" charset="0"/>
                <a:ea typeface="Cambria" panose="02040503050406030204" pitchFamily="18" charset="0"/>
                <a:cs typeface="Cambria" panose="02040503050406030204" pitchFamily="18" charset="0"/>
              </a:rPr>
              <a:t>, o</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thì thêm "es" vào cuối.</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236474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a class </a:t>
            </a: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classes	a bus </a:t>
            </a: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buses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Danh từ có tận cùng lày khi sang số nhiều đổi “y”thành "i” và thêm "es":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a candy </a:t>
            </a: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candies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90550"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Danh từ có tận cùng là </a:t>
            </a:r>
            <a:r>
              <a:rPr lang="en-US" sz="4400" i="1">
                <a:solidFill>
                  <a:srgbClr val="000000"/>
                </a:solidFill>
                <a:latin typeface="Calibri" panose="020F0502020204030204" pitchFamily="34" charset="0"/>
                <a:ea typeface="Cambria" panose="02040503050406030204" pitchFamily="18" charset="0"/>
                <a:cs typeface="Cambria" panose="02040503050406030204" pitchFamily="18" charset="0"/>
              </a:rPr>
              <a:t>f, fe</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ta bỏ "f/ fe" đi và thêm "ves” vào cuối.</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244284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a knife </a:t>
            </a: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knives	a leaf </a:t>
            </a: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leaves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400" b="1" i="1">
                <a:solidFill>
                  <a:srgbClr val="0070C0"/>
                </a:solidFill>
                <a:latin typeface="Calibri" panose="020F0502020204030204" pitchFamily="34" charset="0"/>
                <a:ea typeface="Cambria" panose="02040503050406030204" pitchFamily="18" charset="0"/>
                <a:cs typeface="Cambria" panose="02040503050406030204" pitchFamily="18" charset="0"/>
              </a:rPr>
              <a:t>Lưu ý:</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Nếu trước "y" là 1 nguyên âm thì ta vẫn thêm </a:t>
            </a:r>
            <a:r>
              <a:rPr lang="en-US" sz="4400" i="1">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như bình thường.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Ex</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a boy </a:t>
            </a:r>
            <a:r>
              <a:rPr lang="en-US" sz="44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two boys	a key </a:t>
            </a:r>
            <a:r>
              <a:rPr lang="en-US" sz="44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two keys</a:t>
            </a:r>
            <a:r>
              <a:rPr lang="en-US" sz="4400" b="1" u="sng">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xEl>
                                              <p:pRg st="2" end="2"/>
                                            </p:txEl>
                                          </p:spTgt>
                                        </p:tgtEl>
                                        <p:attrNameLst>
                                          <p:attrName>style.visibility</p:attrName>
                                        </p:attrNameLst>
                                      </p:cBhvr>
                                      <p:to>
                                        <p:strVal val="visible"/>
                                      </p:to>
                                    </p:set>
                                    <p:anim calcmode="lin" valueType="num">
                                      <p:cBhvr additive="base">
                                        <p:cTn id="4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6">
                                            <p:txEl>
                                              <p:pRg st="3" end="3"/>
                                            </p:txEl>
                                          </p:spTgt>
                                        </p:tgtEl>
                                        <p:attrNameLst>
                                          <p:attrName>style.visibility</p:attrName>
                                        </p:attrNameLst>
                                      </p:cBhvr>
                                      <p:to>
                                        <p:strVal val="visible"/>
                                      </p:to>
                                    </p:set>
                                    <p:anim calcmode="lin" valueType="num">
                                      <p:cBhvr additive="base">
                                        <p:cTn id="52"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6">
                                            <p:txEl>
                                              <p:pRg st="4" end="4"/>
                                            </p:txEl>
                                          </p:spTgt>
                                        </p:tgtEl>
                                        <p:attrNameLst>
                                          <p:attrName>style.visibility</p:attrName>
                                        </p:attrNameLst>
                                      </p:cBhvr>
                                      <p:to>
                                        <p:strVal val="visible"/>
                                      </p:to>
                                    </p:set>
                                    <p:anim calcmode="lin" valueType="num">
                                      <p:cBhvr additive="base">
                                        <p:cTn id="58"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6">
                                            <p:txEl>
                                              <p:pRg st="5" end="5"/>
                                            </p:txEl>
                                          </p:spTgt>
                                        </p:tgtEl>
                                        <p:attrNameLst>
                                          <p:attrName>style.visibility</p:attrName>
                                        </p:attrNameLst>
                                      </p:cBhvr>
                                      <p:to>
                                        <p:strVal val="visible"/>
                                      </p:to>
                                    </p:set>
                                    <p:anim calcmode="lin" valueType="num">
                                      <p:cBhvr additive="base">
                                        <p:cTn id="64"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6">
                                            <p:txEl>
                                              <p:pRg st="6" end="6"/>
                                            </p:txEl>
                                          </p:spTgt>
                                        </p:tgtEl>
                                        <p:attrNameLst>
                                          <p:attrName>style.visibility</p:attrName>
                                        </p:attrNameLst>
                                      </p:cBhvr>
                                      <p:to>
                                        <p:strVal val="visible"/>
                                      </p:to>
                                    </p:set>
                                    <p:anim calcmode="lin" valueType="num">
                                      <p:cBhvr additive="base">
                                        <p:cTn id="70"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6">
                                            <p:txEl>
                                              <p:pRg st="7" end="7"/>
                                            </p:txEl>
                                          </p:spTgt>
                                        </p:tgtEl>
                                        <p:attrNameLst>
                                          <p:attrName>style.visibility</p:attrName>
                                        </p:attrNameLst>
                                      </p:cBhvr>
                                      <p:to>
                                        <p:strVal val="visible"/>
                                      </p:to>
                                    </p:set>
                                    <p:anim calcmode="lin" valueType="num">
                                      <p:cBhvr additive="base">
                                        <p:cTn id="76" dur="500" fill="hold"/>
                                        <p:tgtEl>
                                          <p:spTgt spid="26">
                                            <p:txEl>
                                              <p:pRg st="7" end="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6">
                                            <p:txEl>
                                              <p:pRg st="8" end="8"/>
                                            </p:txEl>
                                          </p:spTgt>
                                        </p:tgtEl>
                                        <p:attrNameLst>
                                          <p:attrName>style.visibility</p:attrName>
                                        </p:attrNameLst>
                                      </p:cBhvr>
                                      <p:to>
                                        <p:strVal val="visible"/>
                                      </p:to>
                                    </p:set>
                                    <p:anim calcmode="lin" valueType="num">
                                      <p:cBhvr additive="base">
                                        <p:cTn id="82" dur="500" fill="hold"/>
                                        <p:tgtEl>
                                          <p:spTgt spid="26">
                                            <p:txEl>
                                              <p:pRg st="8" end="8"/>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775636" y="-224441"/>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2277809" y="568502"/>
            <a:ext cx="16291214" cy="1003031"/>
          </a:xfrm>
          <a:prstGeom prst="rect">
            <a:avLst/>
          </a:prstGeom>
          <a:noFill/>
        </p:spPr>
        <p:txBody>
          <a:bodyPr wrap="square">
            <a:spAutoFit/>
          </a:bodyPr>
          <a:lstStyle/>
          <a:p>
            <a:pPr algn="just">
              <a:lnSpc>
                <a:spcPct val="150000"/>
              </a:lnSpc>
              <a:spcAft>
                <a:spcPts val="800"/>
              </a:spcAft>
            </a:pPr>
            <a:r>
              <a:rPr lang="en-US" sz="4400" b="1" i="1">
                <a:solidFill>
                  <a:srgbClr val="0070C0"/>
                </a:solidFill>
                <a:latin typeface="Calibri" panose="020F0502020204030204" pitchFamily="34" charset="0"/>
                <a:ea typeface="Calibri" panose="020F0502020204030204" pitchFamily="34" charset="0"/>
                <a:cs typeface="Calibri" panose="020F0502020204030204" pitchFamily="34" charset="0"/>
              </a:rPr>
              <a:t>Lưu ý:</a:t>
            </a:r>
            <a:r>
              <a:rPr lang="en-US" sz="4400" b="1">
                <a:solidFill>
                  <a:srgbClr val="000000"/>
                </a:solidFill>
                <a:latin typeface="Calibri" panose="020F0502020204030204" pitchFamily="34" charset="0"/>
                <a:ea typeface="Calibri" panose="020F0502020204030204" pitchFamily="34" charset="0"/>
                <a:cs typeface="Calibri" panose="020F0502020204030204" pitchFamily="34" charset="0"/>
              </a:rPr>
              <a:t> Có một số danh từ đếm được bất quy tắc cần ghi nhớ.</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3B88CF7-0F38-4655-B921-8AFAE193716B}"/>
              </a:ext>
            </a:extLst>
          </p:cNvPr>
          <p:cNvGraphicFramePr>
            <a:graphicFrameLocks noGrp="1"/>
          </p:cNvGraphicFramePr>
          <p:nvPr>
            <p:extLst>
              <p:ext uri="{D42A27DB-BD31-4B8C-83A1-F6EECF244321}">
                <p14:modId xmlns:p14="http://schemas.microsoft.com/office/powerpoint/2010/main" val="387963096"/>
              </p:ext>
            </p:extLst>
          </p:nvPr>
        </p:nvGraphicFramePr>
        <p:xfrm>
          <a:off x="2305687" y="1837774"/>
          <a:ext cx="14343263" cy="7379208"/>
        </p:xfrm>
        <a:graphic>
          <a:graphicData uri="http://schemas.openxmlformats.org/drawingml/2006/table">
            <a:tbl>
              <a:tblPr firstRow="1" firstCol="1" bandRow="1"/>
              <a:tblGrid>
                <a:gridCol w="7031841">
                  <a:extLst>
                    <a:ext uri="{9D8B030D-6E8A-4147-A177-3AD203B41FA5}">
                      <a16:colId xmlns:a16="http://schemas.microsoft.com/office/drawing/2014/main" val="308278399"/>
                    </a:ext>
                  </a:extLst>
                </a:gridCol>
                <a:gridCol w="7311422">
                  <a:extLst>
                    <a:ext uri="{9D8B030D-6E8A-4147-A177-3AD203B41FA5}">
                      <a16:colId xmlns:a16="http://schemas.microsoft.com/office/drawing/2014/main" val="3446550701"/>
                    </a:ext>
                  </a:extLst>
                </a:gridCol>
              </a:tblGrid>
              <a:tr h="810277">
                <a:tc>
                  <a:txBody>
                    <a:bodyPr/>
                    <a:lstStyle/>
                    <a:p>
                      <a:pPr algn="ctr">
                        <a:lnSpc>
                          <a:spcPct val="150000"/>
                        </a:lnSpc>
                        <a:spcBef>
                          <a:spcPts val="1200"/>
                        </a:spcBef>
                        <a:spcAft>
                          <a:spcPts val="800"/>
                        </a:spcAft>
                      </a:pPr>
                      <a:r>
                        <a:rPr lang="en-US" sz="4000" b="1">
                          <a:solidFill>
                            <a:srgbClr val="000000"/>
                          </a:solidFill>
                          <a:effectLst/>
                          <a:latin typeface="Calibri" panose="020F0502020204030204" pitchFamily="34" charset="0"/>
                          <a:ea typeface="Calibri" panose="020F0502020204030204" pitchFamily="34" charset="0"/>
                          <a:cs typeface="Calibri" panose="020F0502020204030204" pitchFamily="34" charset="0"/>
                        </a:rPr>
                        <a:t>Danh từ đếm được số ít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50000"/>
                        </a:lnSpc>
                        <a:spcBef>
                          <a:spcPts val="1200"/>
                        </a:spcBef>
                        <a:spcAft>
                          <a:spcPts val="800"/>
                        </a:spcAft>
                      </a:pPr>
                      <a:r>
                        <a:rPr lang="en-US" sz="4000" b="1">
                          <a:solidFill>
                            <a:srgbClr val="000000"/>
                          </a:solidFill>
                          <a:effectLst/>
                          <a:latin typeface="Calibri" panose="020F0502020204030204" pitchFamily="34" charset="0"/>
                          <a:ea typeface="Calibri" panose="020F0502020204030204" pitchFamily="34" charset="0"/>
                          <a:cs typeface="Calibri" panose="020F0502020204030204" pitchFamily="34" charset="0"/>
                        </a:rPr>
                        <a:t>Danh từ đếm được số nhiêu</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582645944"/>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person (một người)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people (vài người)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871065"/>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man (một người đàn ông)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men (vài người đàn ông)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687606"/>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woman (một người phụ nữ)</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women (vài người phụ nữ)</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9691284"/>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tooth (một cái răng)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teeth (vài cái răng)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442180"/>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child (một đứa trẻ)</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children (vài đứa trẻ)</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492279"/>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foot (một bàn chân)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feet (vài bàn chân)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0010009"/>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mouse (một con chuột)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mice (vài con chuột)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482153"/>
                  </a:ext>
                </a:extLst>
              </a:tr>
              <a:tr h="810277">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goose (một con ngỗng)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1200"/>
                        </a:spcBef>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Some geese (vài con ngỗng)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054386"/>
                  </a:ext>
                </a:extLst>
              </a:tr>
            </a:tbl>
          </a:graphicData>
        </a:graphic>
      </p:graphicFrame>
    </p:spTree>
    <p:extLst>
      <p:ext uri="{BB962C8B-B14F-4D97-AF65-F5344CB8AC3E}">
        <p14:creationId xmlns:p14="http://schemas.microsoft.com/office/powerpoint/2010/main" val="309337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775636" y="-224441"/>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295400" y="1023190"/>
            <a:ext cx="16383000" cy="8292206"/>
          </a:xfrm>
          <a:prstGeom prst="rect">
            <a:avLst/>
          </a:prstGeom>
          <a:noFill/>
        </p:spPr>
        <p:txBody>
          <a:bodyPr wrap="square">
            <a:spAutoFit/>
          </a:bodyPr>
          <a:lstStyle/>
          <a:p>
            <a:pPr algn="just">
              <a:lnSpc>
                <a:spcPct val="150000"/>
              </a:lnSpc>
              <a:spcAft>
                <a:spcPts val="800"/>
              </a:spcAft>
              <a:tabLst>
                <a:tab pos="58356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b. Danh từ không đếm được (Uncountable Nouns)</a:t>
            </a:r>
            <a:endParaRPr lang="en-US" sz="48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Ngược lại với danh từ đếm được, danh từ không đếm được là danh từ chỉ sự vật hiện tượng không sử dụng số đếm trong cuộc sống như chất lỏng, chất khí,</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Khác với danh từ đếm được, danh từ không đếm được không có dạng thức số ít hay số nhiều vì không dùng số đếm. Do vậy, không được sử dụng </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mạo từ "a, an”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trước danh từ không đếm được.</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	Ex:</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water, oil, milk, ...</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09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xEl>
                                              <p:pRg st="2" end="2"/>
                                            </p:txEl>
                                          </p:spTgt>
                                        </p:tgtEl>
                                        <p:attrNameLst>
                                          <p:attrName>style.visibility</p:attrName>
                                        </p:attrNameLst>
                                      </p:cBhvr>
                                      <p:to>
                                        <p:strVal val="visible"/>
                                      </p:to>
                                    </p:set>
                                    <p:anim calcmode="lin" valueType="num">
                                      <p:cBhvr additive="base">
                                        <p:cTn id="4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775636" y="-224441"/>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2316394" y="551534"/>
            <a:ext cx="16383000" cy="1003031"/>
          </a:xfrm>
          <a:prstGeom prst="rect">
            <a:avLst/>
          </a:prstGeom>
          <a:noFill/>
        </p:spPr>
        <p:txBody>
          <a:bodyPr wrap="square">
            <a:spAutoFit/>
          </a:bodyPr>
          <a:lstStyle/>
          <a:p>
            <a:pPr algn="just">
              <a:lnSpc>
                <a:spcPct val="150000"/>
              </a:lnSpc>
              <a:spcAft>
                <a:spcPts val="800"/>
              </a:spcAft>
              <a:tabLst>
                <a:tab pos="583565" algn="l"/>
              </a:tabLst>
            </a:pPr>
            <a:r>
              <a:rPr lang="vi-VN" sz="4400" b="1">
                <a:solidFill>
                  <a:srgbClr val="0070C0"/>
                </a:solidFill>
                <a:latin typeface="Calibri" panose="020F0502020204030204" pitchFamily="34" charset="0"/>
                <a:ea typeface="Cambria" panose="02040503050406030204" pitchFamily="18" charset="0"/>
                <a:cs typeface="Cambria" panose="02040503050406030204" pitchFamily="18" charset="0"/>
              </a:rPr>
              <a:t>Dưới đây là một số danh từ không đếm được điển hình:</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F8BDEB2-47A4-4E05-A9CA-6A2FAF4579C6}"/>
              </a:ext>
            </a:extLst>
          </p:cNvPr>
          <p:cNvGraphicFramePr>
            <a:graphicFrameLocks noGrp="1"/>
          </p:cNvGraphicFramePr>
          <p:nvPr>
            <p:extLst>
              <p:ext uri="{D42A27DB-BD31-4B8C-83A1-F6EECF244321}">
                <p14:modId xmlns:p14="http://schemas.microsoft.com/office/powerpoint/2010/main" val="2612916517"/>
              </p:ext>
            </p:extLst>
          </p:nvPr>
        </p:nvGraphicFramePr>
        <p:xfrm>
          <a:off x="1367745" y="1792525"/>
          <a:ext cx="16216479" cy="7215128"/>
        </p:xfrm>
        <a:graphic>
          <a:graphicData uri="http://schemas.openxmlformats.org/drawingml/2006/table">
            <a:tbl>
              <a:tblPr firstRow="1" firstCol="1" bandRow="1"/>
              <a:tblGrid>
                <a:gridCol w="3242645">
                  <a:extLst>
                    <a:ext uri="{9D8B030D-6E8A-4147-A177-3AD203B41FA5}">
                      <a16:colId xmlns:a16="http://schemas.microsoft.com/office/drawing/2014/main" val="647763606"/>
                    </a:ext>
                  </a:extLst>
                </a:gridCol>
                <a:gridCol w="3242645">
                  <a:extLst>
                    <a:ext uri="{9D8B030D-6E8A-4147-A177-3AD203B41FA5}">
                      <a16:colId xmlns:a16="http://schemas.microsoft.com/office/drawing/2014/main" val="1867953655"/>
                    </a:ext>
                  </a:extLst>
                </a:gridCol>
                <a:gridCol w="3242645">
                  <a:extLst>
                    <a:ext uri="{9D8B030D-6E8A-4147-A177-3AD203B41FA5}">
                      <a16:colId xmlns:a16="http://schemas.microsoft.com/office/drawing/2014/main" val="1748085925"/>
                    </a:ext>
                  </a:extLst>
                </a:gridCol>
                <a:gridCol w="3244272">
                  <a:extLst>
                    <a:ext uri="{9D8B030D-6E8A-4147-A177-3AD203B41FA5}">
                      <a16:colId xmlns:a16="http://schemas.microsoft.com/office/drawing/2014/main" val="2925731607"/>
                    </a:ext>
                  </a:extLst>
                </a:gridCol>
                <a:gridCol w="3244272">
                  <a:extLst>
                    <a:ext uri="{9D8B030D-6E8A-4147-A177-3AD203B41FA5}">
                      <a16:colId xmlns:a16="http://schemas.microsoft.com/office/drawing/2014/main" val="1231241531"/>
                    </a:ext>
                  </a:extLst>
                </a:gridCol>
              </a:tblGrid>
              <a:tr h="850997">
                <a:tc>
                  <a:txBody>
                    <a:bodyPr/>
                    <a:lstStyle/>
                    <a:p>
                      <a:pPr algn="just">
                        <a:lnSpc>
                          <a:spcPct val="150000"/>
                        </a:lnSpc>
                        <a:spcAft>
                          <a:spcPts val="800"/>
                        </a:spcAft>
                      </a:pPr>
                      <a:r>
                        <a:rPr lang="en-US" sz="4400" b="1">
                          <a:solidFill>
                            <a:srgbClr val="000000"/>
                          </a:solidFill>
                          <a:effectLst/>
                          <a:latin typeface="Calibri" panose="020F0502020204030204" pitchFamily="34" charset="0"/>
                          <a:ea typeface="Calibri" panose="020F0502020204030204" pitchFamily="34" charset="0"/>
                          <a:cs typeface="Calibri" panose="020F0502020204030204" pitchFamily="34" charset="0"/>
                        </a:rPr>
                        <a:t>Đồ ăn</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b="1">
                          <a:solidFill>
                            <a:srgbClr val="000000"/>
                          </a:solidFill>
                          <a:effectLst/>
                          <a:latin typeface="Calibri" panose="020F0502020204030204" pitchFamily="34" charset="0"/>
                          <a:ea typeface="Calibri" panose="020F0502020204030204" pitchFamily="34" charset="0"/>
                          <a:cs typeface="Calibri" panose="020F0502020204030204" pitchFamily="34" charset="0"/>
                        </a:rPr>
                        <a:t>Môn học</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b="1">
                          <a:solidFill>
                            <a:srgbClr val="000000"/>
                          </a:solidFill>
                          <a:effectLst/>
                          <a:latin typeface="Calibri" panose="020F0502020204030204" pitchFamily="34" charset="0"/>
                          <a:ea typeface="Calibri" panose="020F0502020204030204" pitchFamily="34" charset="0"/>
                          <a:cs typeface="Calibri" panose="020F0502020204030204" pitchFamily="34" charset="0"/>
                        </a:rPr>
                        <a:t>Trừu tượng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b="1">
                          <a:solidFill>
                            <a:srgbClr val="000000"/>
                          </a:solidFill>
                          <a:effectLst/>
                          <a:latin typeface="Calibri" panose="020F0502020204030204" pitchFamily="34" charset="0"/>
                          <a:ea typeface="Calibri" panose="020F0502020204030204" pitchFamily="34" charset="0"/>
                          <a:cs typeface="Calibri" panose="020F0502020204030204" pitchFamily="34" charset="0"/>
                        </a:rPr>
                        <a:t>Hoạt động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b="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 tiết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091886"/>
                  </a:ext>
                </a:extLst>
              </a:tr>
              <a:tr h="899259">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food</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Mathematics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advice</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swimming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thunder</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296352"/>
                  </a:ext>
                </a:extLst>
              </a:tr>
              <a:tr h="850997">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flour</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Economics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help</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walking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lightning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22883"/>
                  </a:ext>
                </a:extLst>
              </a:tr>
              <a:tr h="850997">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meat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Physics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fun</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driving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snow</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481885"/>
                  </a:ext>
                </a:extLst>
              </a:tr>
              <a:tr h="850997">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rice</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Ethics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recreation</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jogging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rain</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02648"/>
                  </a:ext>
                </a:extLst>
              </a:tr>
              <a:tr h="850997">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bread</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Civics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enjoyment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reading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sleet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105774"/>
                  </a:ext>
                </a:extLst>
              </a:tr>
              <a:tr h="850997">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ice cream</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Art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writing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ice</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045102"/>
                  </a:ext>
                </a:extLst>
              </a:tr>
              <a:tr h="850997">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cheese</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Architecture</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listening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heat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174836"/>
                  </a:ext>
                </a:extLst>
              </a:tr>
            </a:tbl>
          </a:graphicData>
        </a:graphic>
      </p:graphicFrame>
    </p:spTree>
    <p:extLst>
      <p:ext uri="{BB962C8B-B14F-4D97-AF65-F5344CB8AC3E}">
        <p14:creationId xmlns:p14="http://schemas.microsoft.com/office/powerpoint/2010/main" val="7481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3957" y="-25199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174915" y="559745"/>
            <a:ext cx="16383000" cy="3272691"/>
          </a:xfrm>
          <a:prstGeom prst="rect">
            <a:avLst/>
          </a:prstGeom>
          <a:noFill/>
        </p:spPr>
        <p:txBody>
          <a:bodyPr wrap="square">
            <a:spAutoFit/>
          </a:bodyPr>
          <a:lstStyle/>
          <a:p>
            <a:pPr algn="just">
              <a:spcAft>
                <a:spcPts val="8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c. Lượng từ dùng với danh từ đếm được</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Trong ngữ pháp tiếng Anh, chúng ta sử dụng "a/an" trước các danh từ đếm được số ít để chỉ số lượng một, duy nhất, "few/a few” trước các danh từ đếm</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được số nhiều để chỉ số lượng một vài, một ít và "many” để chỉ số lượng nhiều.</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406AF0F5-8473-4C57-87D0-5893706365D7}"/>
              </a:ext>
            </a:extLst>
          </p:cNvPr>
          <p:cNvGraphicFramePr>
            <a:graphicFrameLocks noGrp="1"/>
          </p:cNvGraphicFramePr>
          <p:nvPr>
            <p:extLst>
              <p:ext uri="{D42A27DB-BD31-4B8C-83A1-F6EECF244321}">
                <p14:modId xmlns:p14="http://schemas.microsoft.com/office/powerpoint/2010/main" val="3872717649"/>
              </p:ext>
            </p:extLst>
          </p:nvPr>
        </p:nvGraphicFramePr>
        <p:xfrm>
          <a:off x="1495672" y="3870292"/>
          <a:ext cx="15741486" cy="5471160"/>
        </p:xfrm>
        <a:graphic>
          <a:graphicData uri="http://schemas.openxmlformats.org/drawingml/2006/table">
            <a:tbl>
              <a:tblPr firstRow="1" firstCol="1" bandRow="1"/>
              <a:tblGrid>
                <a:gridCol w="7870743">
                  <a:extLst>
                    <a:ext uri="{9D8B030D-6E8A-4147-A177-3AD203B41FA5}">
                      <a16:colId xmlns:a16="http://schemas.microsoft.com/office/drawing/2014/main" val="2243327691"/>
                    </a:ext>
                  </a:extLst>
                </a:gridCol>
                <a:gridCol w="7870743">
                  <a:extLst>
                    <a:ext uri="{9D8B030D-6E8A-4147-A177-3AD203B41FA5}">
                      <a16:colId xmlns:a16="http://schemas.microsoft.com/office/drawing/2014/main" val="3942103339"/>
                    </a:ext>
                  </a:extLst>
                </a:gridCol>
              </a:tblGrid>
              <a:tr h="0">
                <a:tc>
                  <a:txBody>
                    <a:bodyPr/>
                    <a:lstStyle/>
                    <a:p>
                      <a:pPr indent="457200" algn="just">
                        <a:lnSpc>
                          <a:spcPct val="100000"/>
                        </a:lnSpc>
                        <a:spcAft>
                          <a:spcPts val="1000"/>
                        </a:spcAft>
                        <a:tabLst>
                          <a:tab pos="33083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VỚI DANH TỪ Đ</a:t>
                      </a:r>
                      <a:r>
                        <a:rPr lang="en-US" sz="3600" b="1">
                          <a:effectLst/>
                          <a:latin typeface="Calibri" panose="020F0502020204030204" pitchFamily="34" charset="0"/>
                          <a:ea typeface="Cambria" panose="02040503050406030204" pitchFamily="18" charset="0"/>
                          <a:cs typeface="Cambria" panose="02040503050406030204" pitchFamily="18" charset="0"/>
                        </a:rPr>
                        <a:t>Ế</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M ĐƯỢC</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00000"/>
                        </a:lnSpc>
                        <a:spcAft>
                          <a:spcPts val="1000"/>
                        </a:spcAft>
                        <a:tabLst>
                          <a:tab pos="33083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VỚI DANH TỪ KHÔNG ĐẾM ĐƯỢC</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624992"/>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an (một)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a student, a pencil, a bike,...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Many (nhiêu)</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many books, many pens,...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Few (it)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few bananas, few questions,...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few (Một ít, một chút, một vài)</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just">
                        <a:lnSpc>
                          <a:spcPct val="100000"/>
                        </a:lnSpc>
                        <a:spcAft>
                          <a:spcPts val="1000"/>
                        </a:spcAft>
                        <a:tabLst>
                          <a:tab pos="330835" algn="l"/>
                        </a:tabLs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a few topics, a few chairs,...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Much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(nhiều)</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much money, much oil,...</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Little (it)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little milk, little sugar,...</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little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(một it)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just">
                        <a:lnSpc>
                          <a:spcPct val="100000"/>
                        </a:lnSpc>
                        <a:spcAft>
                          <a:spcPts val="1000"/>
                        </a:spcAft>
                        <a:tabLst>
                          <a:tab pos="330835" algn="l"/>
                        </a:tabLs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Ex: a little money, a little time ...</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436199"/>
                  </a:ext>
                </a:extLst>
              </a:tr>
            </a:tbl>
          </a:graphicData>
        </a:graphic>
      </p:graphicFrame>
    </p:spTree>
    <p:extLst>
      <p:ext uri="{BB962C8B-B14F-4D97-AF65-F5344CB8AC3E}">
        <p14:creationId xmlns:p14="http://schemas.microsoft.com/office/powerpoint/2010/main" val="15437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174915" y="559745"/>
            <a:ext cx="16383000" cy="3272691"/>
          </a:xfrm>
          <a:prstGeom prst="rect">
            <a:avLst/>
          </a:prstGeom>
          <a:noFill/>
        </p:spPr>
        <p:txBody>
          <a:bodyPr wrap="square">
            <a:spAutoFit/>
          </a:bodyPr>
          <a:lstStyle/>
          <a:p>
            <a:pPr algn="just">
              <a:spcAft>
                <a:spcPts val="8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d. Lượng từ dùng với danh từ đếm được</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Trong ngữ pháp tiếng Anh, chúng ta sử dụng "a/an" trước các danh từ đếm được số ít để chỉ số lượng một, duy nhất, "few/a few” trước các danh từ đếm</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được số nhiều để chỉ số lượng một vài, một ít và "many” để chỉ số lượng nhiều.</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3" name="Table 2">
            <a:extLst>
              <a:ext uri="{FF2B5EF4-FFF2-40B4-BE49-F238E27FC236}">
                <a16:creationId xmlns:a16="http://schemas.microsoft.com/office/drawing/2014/main" id="{406AF0F5-8473-4C57-87D0-5893706365D7}"/>
              </a:ext>
            </a:extLst>
          </p:cNvPr>
          <p:cNvGraphicFramePr>
            <a:graphicFrameLocks noGrp="1"/>
          </p:cNvGraphicFramePr>
          <p:nvPr>
            <p:extLst>
              <p:ext uri="{D42A27DB-BD31-4B8C-83A1-F6EECF244321}">
                <p14:modId xmlns:p14="http://schemas.microsoft.com/office/powerpoint/2010/main" val="434328652"/>
              </p:ext>
            </p:extLst>
          </p:nvPr>
        </p:nvGraphicFramePr>
        <p:xfrm>
          <a:off x="1495672" y="3870292"/>
          <a:ext cx="15741486" cy="5745480"/>
        </p:xfrm>
        <a:graphic>
          <a:graphicData uri="http://schemas.openxmlformats.org/drawingml/2006/table">
            <a:tbl>
              <a:tblPr firstRow="1" firstCol="1" bandRow="1"/>
              <a:tblGrid>
                <a:gridCol w="7870743">
                  <a:extLst>
                    <a:ext uri="{9D8B030D-6E8A-4147-A177-3AD203B41FA5}">
                      <a16:colId xmlns:a16="http://schemas.microsoft.com/office/drawing/2014/main" val="2243327691"/>
                    </a:ext>
                  </a:extLst>
                </a:gridCol>
                <a:gridCol w="7870743">
                  <a:extLst>
                    <a:ext uri="{9D8B030D-6E8A-4147-A177-3AD203B41FA5}">
                      <a16:colId xmlns:a16="http://schemas.microsoft.com/office/drawing/2014/main" val="3942103339"/>
                    </a:ext>
                  </a:extLst>
                </a:gridCol>
              </a:tblGrid>
              <a:tr h="0">
                <a:tc>
                  <a:txBody>
                    <a:bodyPr/>
                    <a:lstStyle/>
                    <a:p>
                      <a:pPr indent="457200" algn="just">
                        <a:lnSpc>
                          <a:spcPct val="100000"/>
                        </a:lnSpc>
                        <a:spcAft>
                          <a:spcPts val="1000"/>
                        </a:spcAft>
                        <a:tabLst>
                          <a:tab pos="330835" algn="l"/>
                        </a:tabLs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VỚI DANH TỪ Đ</a:t>
                      </a:r>
                      <a:r>
                        <a:rPr lang="en-US" sz="3800" b="1">
                          <a:effectLst/>
                          <a:latin typeface="Calibri" panose="020F0502020204030204" pitchFamily="34" charset="0"/>
                          <a:ea typeface="Cambria" panose="02040503050406030204" pitchFamily="18" charset="0"/>
                          <a:cs typeface="Cambria" panose="02040503050406030204" pitchFamily="18" charset="0"/>
                        </a:rPr>
                        <a:t>Ế</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M ĐƯỢC</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00000"/>
                        </a:lnSpc>
                        <a:spcAft>
                          <a:spcPts val="1000"/>
                        </a:spcAft>
                        <a:tabLst>
                          <a:tab pos="330835" algn="l"/>
                        </a:tabLs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VỚI DANH TỪ KHÔNG ĐẾM ĐƯỢC</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624992"/>
                  </a:ext>
                </a:extLst>
              </a:tr>
              <a:tr h="0">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an (một)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a student, a pencil, a bike,...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Many (nhiêu)</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many books, many pens,...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Few (it)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few bananas, few questions,...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few (Một ít, một chút, một vài)</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indent="457200" algn="just">
                        <a:lnSpc>
                          <a:spcPct val="100000"/>
                        </a:lnSpc>
                        <a:spcAft>
                          <a:spcPts val="1000"/>
                        </a:spcAft>
                        <a:tabLst>
                          <a:tab pos="330835" algn="l"/>
                        </a:tabLs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a few topics, a few chairs,...</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Much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(nhiều)</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much money, much oil,...</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Little (it)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little milk, little sugar,...</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lnSpc>
                          <a:spcPct val="100000"/>
                        </a:lnSpc>
                        <a:spcAft>
                          <a:spcPts val="600"/>
                        </a:spcAft>
                      </a:pP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little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(một it)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indent="457200" algn="just">
                        <a:lnSpc>
                          <a:spcPct val="100000"/>
                        </a:lnSpc>
                        <a:spcAft>
                          <a:spcPts val="1000"/>
                        </a:spcAft>
                        <a:tabLst>
                          <a:tab pos="330835" algn="l"/>
                        </a:tabLs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Ex: a little money, a little time ...</a:t>
                      </a:r>
                      <a:endParaRPr lang="en-US" sz="3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436199"/>
                  </a:ext>
                </a:extLst>
              </a:tr>
            </a:tbl>
          </a:graphicData>
        </a:graphic>
      </p:graphicFrame>
    </p:spTree>
    <p:extLst>
      <p:ext uri="{BB962C8B-B14F-4D97-AF65-F5344CB8AC3E}">
        <p14:creationId xmlns:p14="http://schemas.microsoft.com/office/powerpoint/2010/main" val="15395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15000943" y="-131187"/>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2534254">
            <a:off x="495238" y="7965332"/>
            <a:ext cx="1658679" cy="2667466"/>
          </a:xfrm>
          <a:custGeom>
            <a:avLst/>
            <a:gdLst/>
            <a:ahLst/>
            <a:cxnLst/>
            <a:rect l="l" t="t" r="r" b="b"/>
            <a:pathLst>
              <a:path w="1658679" h="2667466">
                <a:moveTo>
                  <a:pt x="0" y="0"/>
                </a:moveTo>
                <a:lnTo>
                  <a:pt x="1658679" y="0"/>
                </a:lnTo>
                <a:lnTo>
                  <a:pt x="1658679" y="2667467"/>
                </a:lnTo>
                <a:lnTo>
                  <a:pt x="0" y="2667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1611535">
            <a:off x="1964137" y="6913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a:extLst>
              <a:ext uri="{FF2B5EF4-FFF2-40B4-BE49-F238E27FC236}">
                <a16:creationId xmlns:a16="http://schemas.microsoft.com/office/drawing/2014/main" id="{7674A34D-6073-4329-9093-50AFDC5C922E}"/>
              </a:ext>
            </a:extLst>
          </p:cNvPr>
          <p:cNvSpPr/>
          <p:nvPr/>
        </p:nvSpPr>
        <p:spPr>
          <a:xfrm rot="1611535">
            <a:off x="14969474" y="7790582"/>
            <a:ext cx="2418050" cy="1899269"/>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Cloud 16">
            <a:extLst>
              <a:ext uri="{FF2B5EF4-FFF2-40B4-BE49-F238E27FC236}">
                <a16:creationId xmlns:a16="http://schemas.microsoft.com/office/drawing/2014/main" id="{011CFF02-974C-4F9D-8204-7FA4D26BF3F5}"/>
              </a:ext>
            </a:extLst>
          </p:cNvPr>
          <p:cNvSpPr/>
          <p:nvPr/>
        </p:nvSpPr>
        <p:spPr>
          <a:xfrm>
            <a:off x="601863" y="1204774"/>
            <a:ext cx="16383000" cy="8129726"/>
          </a:xfrm>
          <a:prstGeom prst="cloud">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F4065D6-E714-41B6-919D-FB831F612851}"/>
              </a:ext>
            </a:extLst>
          </p:cNvPr>
          <p:cNvSpPr txBox="1"/>
          <p:nvPr/>
        </p:nvSpPr>
        <p:spPr>
          <a:xfrm>
            <a:off x="3378604" y="2261684"/>
            <a:ext cx="13393633" cy="1569660"/>
          </a:xfrm>
          <a:prstGeom prst="rect">
            <a:avLst/>
          </a:prstGeom>
          <a:noFill/>
        </p:spPr>
        <p:txBody>
          <a:bodyPr wrap="square">
            <a:spAutoFit/>
          </a:bodyPr>
          <a:lstStyle/>
          <a:p>
            <a:r>
              <a:rPr lang="en-US" sz="9600" b="1">
                <a:latin typeface=".VnMystical" panose="020B7200000000000000" pitchFamily="34" charset="0"/>
              </a:rPr>
              <a:t>GRAMMAR CHECKING</a:t>
            </a:r>
          </a:p>
        </p:txBody>
      </p:sp>
      <p:sp>
        <p:nvSpPr>
          <p:cNvPr id="20" name="TextBox 19">
            <a:extLst>
              <a:ext uri="{FF2B5EF4-FFF2-40B4-BE49-F238E27FC236}">
                <a16:creationId xmlns:a16="http://schemas.microsoft.com/office/drawing/2014/main" id="{D9E55F93-D326-4BAB-B5AF-6DE8CE6DF61A}"/>
              </a:ext>
            </a:extLst>
          </p:cNvPr>
          <p:cNvSpPr txBox="1"/>
          <p:nvPr/>
        </p:nvSpPr>
        <p:spPr>
          <a:xfrm>
            <a:off x="4038600" y="3821721"/>
            <a:ext cx="11511643" cy="1569660"/>
          </a:xfrm>
          <a:prstGeom prst="rect">
            <a:avLst/>
          </a:prstGeom>
          <a:noFill/>
        </p:spPr>
        <p:txBody>
          <a:bodyPr wrap="square">
            <a:spAutoFit/>
          </a:bodyPr>
          <a:lstStyle/>
          <a:p>
            <a:r>
              <a:rPr lang="en-US" sz="4800" b="1">
                <a:hlinkClick r:id="rId10"/>
              </a:rPr>
              <a:t>https://wordwall.net/resource/19275068</a:t>
            </a:r>
            <a:endParaRPr lang="en-US" sz="4800" b="1"/>
          </a:p>
          <a:p>
            <a:endParaRPr lang="en-US" sz="4800" b="1"/>
          </a:p>
        </p:txBody>
      </p:sp>
      <p:sp>
        <p:nvSpPr>
          <p:cNvPr id="23" name="TextBox 22">
            <a:extLst>
              <a:ext uri="{FF2B5EF4-FFF2-40B4-BE49-F238E27FC236}">
                <a16:creationId xmlns:a16="http://schemas.microsoft.com/office/drawing/2014/main" id="{8A6D0901-39BF-4AA6-9C0E-45BBF811DCC4}"/>
              </a:ext>
            </a:extLst>
          </p:cNvPr>
          <p:cNvSpPr txBox="1"/>
          <p:nvPr/>
        </p:nvSpPr>
        <p:spPr>
          <a:xfrm>
            <a:off x="3635829" y="7379579"/>
            <a:ext cx="11511643" cy="1569660"/>
          </a:xfrm>
          <a:prstGeom prst="rect">
            <a:avLst/>
          </a:prstGeom>
          <a:noFill/>
        </p:spPr>
        <p:txBody>
          <a:bodyPr wrap="square">
            <a:spAutoFit/>
          </a:bodyPr>
          <a:lstStyle/>
          <a:p>
            <a:r>
              <a:rPr lang="en-US" sz="4800" b="1">
                <a:hlinkClick r:id="rId11"/>
              </a:rPr>
              <a:t>https://wordwall.net/resource/7928531</a:t>
            </a:r>
            <a:endParaRPr lang="en-US" sz="4800" b="1"/>
          </a:p>
          <a:p>
            <a:endParaRPr lang="en-US" sz="4800" b="1"/>
          </a:p>
        </p:txBody>
      </p:sp>
      <p:sp>
        <p:nvSpPr>
          <p:cNvPr id="10" name="TextBox 9">
            <a:extLst>
              <a:ext uri="{FF2B5EF4-FFF2-40B4-BE49-F238E27FC236}">
                <a16:creationId xmlns:a16="http://schemas.microsoft.com/office/drawing/2014/main" id="{ECA42322-7353-4F85-91B1-B7A51A3BBA64}"/>
              </a:ext>
            </a:extLst>
          </p:cNvPr>
          <p:cNvSpPr txBox="1"/>
          <p:nvPr/>
        </p:nvSpPr>
        <p:spPr>
          <a:xfrm>
            <a:off x="1684705" y="5053736"/>
            <a:ext cx="11511643" cy="1569660"/>
          </a:xfrm>
          <a:prstGeom prst="rect">
            <a:avLst/>
          </a:prstGeom>
          <a:noFill/>
        </p:spPr>
        <p:txBody>
          <a:bodyPr wrap="square">
            <a:spAutoFit/>
          </a:bodyPr>
          <a:lstStyle/>
          <a:p>
            <a:r>
              <a:rPr lang="en-US" sz="4800" b="1">
                <a:hlinkClick r:id="rId12"/>
              </a:rPr>
              <a:t>https://wordwall.net/resource/19050217</a:t>
            </a:r>
            <a:endParaRPr lang="en-US" sz="4800" b="1"/>
          </a:p>
          <a:p>
            <a:endParaRPr lang="en-US" sz="4800" b="1"/>
          </a:p>
        </p:txBody>
      </p:sp>
      <p:sp>
        <p:nvSpPr>
          <p:cNvPr id="11" name="TextBox 10">
            <a:extLst>
              <a:ext uri="{FF2B5EF4-FFF2-40B4-BE49-F238E27FC236}">
                <a16:creationId xmlns:a16="http://schemas.microsoft.com/office/drawing/2014/main" id="{8F016796-02AF-456D-A633-57A8645739F3}"/>
              </a:ext>
            </a:extLst>
          </p:cNvPr>
          <p:cNvSpPr txBox="1"/>
          <p:nvPr/>
        </p:nvSpPr>
        <p:spPr>
          <a:xfrm>
            <a:off x="2436173" y="6116052"/>
            <a:ext cx="11511643" cy="1569660"/>
          </a:xfrm>
          <a:prstGeom prst="rect">
            <a:avLst/>
          </a:prstGeom>
          <a:noFill/>
        </p:spPr>
        <p:txBody>
          <a:bodyPr wrap="square">
            <a:spAutoFit/>
          </a:bodyPr>
          <a:lstStyle/>
          <a:p>
            <a:r>
              <a:rPr lang="en-US" sz="4800" b="1">
                <a:hlinkClick r:id="rId13"/>
              </a:rPr>
              <a:t>https://wordwall.net/resource/54543831</a:t>
            </a:r>
            <a:endParaRPr lang="en-US" sz="4800" b="1"/>
          </a:p>
          <a:p>
            <a:endParaRPr lang="en-US" sz="4800" b="1"/>
          </a:p>
        </p:txBody>
      </p:sp>
    </p:spTree>
    <p:extLst>
      <p:ext uri="{BB962C8B-B14F-4D97-AF65-F5344CB8AC3E}">
        <p14:creationId xmlns:p14="http://schemas.microsoft.com/office/powerpoint/2010/main" val="22779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P spid="23"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3378882" y="841341"/>
            <a:ext cx="9144000" cy="3704421"/>
            <a:chOff x="2224777" y="2833572"/>
            <a:chExt cx="91440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2224777" y="4242862"/>
              <a:ext cx="9144000" cy="1446550"/>
            </a:xfrm>
            <a:prstGeom prst="rect">
              <a:avLst/>
            </a:prstGeom>
            <a:noFill/>
          </p:spPr>
          <p:txBody>
            <a:bodyPr wrap="square">
              <a:spAutoFit/>
            </a:bodyPr>
            <a:lstStyle/>
            <a:p>
              <a:r>
                <a:rPr lang="en-US" sz="8800" b="1">
                  <a:latin typeface=".VnMystical" panose="020B7200000000000000" pitchFamily="34" charset="0"/>
                </a:rPr>
                <a:t>PART 1. THEORY</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244478" cy="3704421"/>
            <a:chOff x="2326172" y="2833572"/>
            <a:chExt cx="9244478"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426650" y="4131018"/>
              <a:ext cx="9144000" cy="1446550"/>
            </a:xfrm>
            <a:prstGeom prst="rect">
              <a:avLst/>
            </a:prstGeom>
            <a:noFill/>
          </p:spPr>
          <p:txBody>
            <a:bodyPr wrap="square">
              <a:spAutoFit/>
            </a:bodyPr>
            <a:lstStyle/>
            <a:p>
              <a:r>
                <a:rPr lang="en-US" sz="8800" b="1">
                  <a:latin typeface=".VnMystical" panose="020B7200000000000000" pitchFamily="34" charset="0"/>
                </a:rPr>
                <a:t>I. VOCABULARY</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174915" y="559745"/>
            <a:ext cx="16383000" cy="8959440"/>
          </a:xfrm>
          <a:prstGeom prst="rect">
            <a:avLst/>
          </a:prstGeom>
          <a:noFill/>
        </p:spPr>
        <p:txBody>
          <a:bodyPr wrap="square">
            <a:spAutoFit/>
          </a:bodyPr>
          <a:lstStyle/>
          <a:p>
            <a:pPr indent="457200" algn="ctr">
              <a:lnSpc>
                <a:spcPct val="120000"/>
              </a:lnSpc>
              <a:spcAft>
                <a:spcPts val="1000"/>
              </a:spcAft>
              <a:tabLst>
                <a:tab pos="330835" algn="l"/>
              </a:tabLst>
            </a:pPr>
            <a:r>
              <a:rPr lang="en-US" sz="4000" b="1">
                <a:latin typeface="Calibri" panose="020F0502020204030204" pitchFamily="34" charset="0"/>
                <a:ea typeface="Cambria" panose="02040503050406030204" pitchFamily="18" charset="0"/>
                <a:cs typeface="Cambria" panose="02040503050406030204" pitchFamily="18" charset="0"/>
              </a:rPr>
              <a:t>2.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Must/ Musn’t</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7658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a. Must: phải, nên, cần phải</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 Cấu trúc</a:t>
            </a:r>
            <a:endParaRPr lang="en-US" sz="3600">
              <a:latin typeface="Calibri" panose="020F0502020204030204" pitchFamily="34" charset="0"/>
              <a:ea typeface="Calibri" panose="020F0502020204030204" pitchFamily="34" charset="0"/>
              <a:cs typeface="Times New Roman" panose="02020603050405020304" pitchFamily="18" charset="0"/>
            </a:endParaRPr>
          </a:p>
          <a:p>
            <a:pPr marL="2286000" indent="457200" algn="just">
              <a:lnSpc>
                <a:spcPct val="120000"/>
              </a:lnSpc>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S + must + V-inf...</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600"/>
              </a:spcAft>
            </a:pPr>
            <a:r>
              <a:rPr lang="en-US" sz="4000" b="1">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 Cách dùng</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i="1">
                <a:latin typeface="Calibri" panose="020F0502020204030204" pitchFamily="34" charset="0"/>
                <a:ea typeface="Cambria" panose="02040503050406030204" pitchFamily="18" charset="0"/>
                <a:cs typeface="Cambria" panose="02040503050406030204" pitchFamily="18" charset="0"/>
              </a:rPr>
              <a:t>- </a:t>
            </a:r>
            <a:r>
              <a:rPr lang="en-US" sz="4000" b="1" i="1">
                <a:solidFill>
                  <a:srgbClr val="000000"/>
                </a:solidFill>
                <a:latin typeface="Calibri" panose="020F0502020204030204" pitchFamily="34" charset="0"/>
                <a:ea typeface="Cambria" panose="02040503050406030204" pitchFamily="18" charset="0"/>
                <a:cs typeface="Cambria" panose="02040503050406030204" pitchFamily="18" charset="0"/>
              </a:rPr>
              <a:t>Must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dùng để diễn tả sự bắt buộc, mệnh lệnh hay sự cần thiết trong một vấn đề cụ thể.</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Mr. Sim hasn’t got much time. He must hurry.</a:t>
            </a:r>
            <a:endParaRPr lang="en-US" sz="4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(Ngài Sim đã không còn nhiều thời gian, ông ấy phải nhanh lên).</a:t>
            </a:r>
            <a:endParaRPr lang="en-US" sz="4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That car is very important. You must look after it very carefully.</a:t>
            </a:r>
            <a:endParaRPr lang="en-US" sz="4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2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(Chiếc xe kia rất quan trọng. Bạn phải chăm sóc nó thật cẩn thận).</a:t>
            </a:r>
            <a:endParaRPr lang="en-US" sz="4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25807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xEl>
                                              <p:pRg st="2" end="2"/>
                                            </p:txEl>
                                          </p:spTgt>
                                        </p:tgtEl>
                                        <p:attrNameLst>
                                          <p:attrName>style.visibility</p:attrName>
                                        </p:attrNameLst>
                                      </p:cBhvr>
                                      <p:to>
                                        <p:strVal val="visible"/>
                                      </p:to>
                                    </p:set>
                                    <p:anim calcmode="lin" valueType="num">
                                      <p:cBhvr additive="base">
                                        <p:cTn id="4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6">
                                            <p:txEl>
                                              <p:pRg st="3" end="3"/>
                                            </p:txEl>
                                          </p:spTgt>
                                        </p:tgtEl>
                                        <p:attrNameLst>
                                          <p:attrName>style.visibility</p:attrName>
                                        </p:attrNameLst>
                                      </p:cBhvr>
                                      <p:to>
                                        <p:strVal val="visible"/>
                                      </p:to>
                                    </p:set>
                                    <p:anim calcmode="lin" valueType="num">
                                      <p:cBhvr additive="base">
                                        <p:cTn id="52"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6">
                                            <p:txEl>
                                              <p:pRg st="4" end="4"/>
                                            </p:txEl>
                                          </p:spTgt>
                                        </p:tgtEl>
                                        <p:attrNameLst>
                                          <p:attrName>style.visibility</p:attrName>
                                        </p:attrNameLst>
                                      </p:cBhvr>
                                      <p:to>
                                        <p:strVal val="visible"/>
                                      </p:to>
                                    </p:set>
                                    <p:anim calcmode="lin" valueType="num">
                                      <p:cBhvr additive="base">
                                        <p:cTn id="58"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6">
                                            <p:txEl>
                                              <p:pRg st="5" end="5"/>
                                            </p:txEl>
                                          </p:spTgt>
                                        </p:tgtEl>
                                        <p:attrNameLst>
                                          <p:attrName>style.visibility</p:attrName>
                                        </p:attrNameLst>
                                      </p:cBhvr>
                                      <p:to>
                                        <p:strVal val="visible"/>
                                      </p:to>
                                    </p:set>
                                    <p:anim calcmode="lin" valueType="num">
                                      <p:cBhvr additive="base">
                                        <p:cTn id="64"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6">
                                            <p:txEl>
                                              <p:pRg st="6" end="6"/>
                                            </p:txEl>
                                          </p:spTgt>
                                        </p:tgtEl>
                                        <p:attrNameLst>
                                          <p:attrName>style.visibility</p:attrName>
                                        </p:attrNameLst>
                                      </p:cBhvr>
                                      <p:to>
                                        <p:strVal val="visible"/>
                                      </p:to>
                                    </p:set>
                                    <p:anim calcmode="lin" valueType="num">
                                      <p:cBhvr additive="base">
                                        <p:cTn id="70"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6">
                                            <p:txEl>
                                              <p:pRg st="7" end="7"/>
                                            </p:txEl>
                                          </p:spTgt>
                                        </p:tgtEl>
                                        <p:attrNameLst>
                                          <p:attrName>style.visibility</p:attrName>
                                        </p:attrNameLst>
                                      </p:cBhvr>
                                      <p:to>
                                        <p:strVal val="visible"/>
                                      </p:to>
                                    </p:set>
                                    <p:anim calcmode="lin" valueType="num">
                                      <p:cBhvr additive="base">
                                        <p:cTn id="76" dur="500" fill="hold"/>
                                        <p:tgtEl>
                                          <p:spTgt spid="26">
                                            <p:txEl>
                                              <p:pRg st="7" end="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6">
                                            <p:txEl>
                                              <p:pRg st="8" end="8"/>
                                            </p:txEl>
                                          </p:spTgt>
                                        </p:tgtEl>
                                        <p:attrNameLst>
                                          <p:attrName>style.visibility</p:attrName>
                                        </p:attrNameLst>
                                      </p:cBhvr>
                                      <p:to>
                                        <p:strVal val="visible"/>
                                      </p:to>
                                    </p:set>
                                    <p:anim calcmode="lin" valueType="num">
                                      <p:cBhvr additive="base">
                                        <p:cTn id="82" dur="500" fill="hold"/>
                                        <p:tgtEl>
                                          <p:spTgt spid="26">
                                            <p:txEl>
                                              <p:pRg st="8" end="8"/>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6">
                                            <p:txEl>
                                              <p:pRg st="9" end="9"/>
                                            </p:txEl>
                                          </p:spTgt>
                                        </p:tgtEl>
                                        <p:attrNameLst>
                                          <p:attrName>style.visibility</p:attrName>
                                        </p:attrNameLst>
                                      </p:cBhvr>
                                      <p:to>
                                        <p:strVal val="visible"/>
                                      </p:to>
                                    </p:set>
                                    <p:anim calcmode="lin" valueType="num">
                                      <p:cBhvr additive="base">
                                        <p:cTn id="88" dur="500" fill="hold"/>
                                        <p:tgtEl>
                                          <p:spTgt spid="26">
                                            <p:txEl>
                                              <p:pRg st="9" end="9"/>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174914" y="559745"/>
            <a:ext cx="16579685" cy="8771632"/>
          </a:xfrm>
          <a:prstGeom prst="rect">
            <a:avLst/>
          </a:prstGeom>
          <a:noFill/>
        </p:spPr>
        <p:txBody>
          <a:bodyPr wrap="square">
            <a:spAutoFit/>
          </a:bodyPr>
          <a:lstStyle/>
          <a:p>
            <a:pPr algn="ctr">
              <a:spcAft>
                <a:spcPts val="600"/>
              </a:spcAft>
              <a:tabLst>
                <a:tab pos="584835" algn="l"/>
              </a:tabLst>
            </a:pPr>
            <a:r>
              <a:rPr lang="en-US" sz="3600" b="1">
                <a:latin typeface="Calibri" panose="020F0502020204030204" pitchFamily="34" charset="0"/>
                <a:ea typeface="Cambria" panose="02040503050406030204" pitchFamily="18" charset="0"/>
                <a:cs typeface="Cambria" panose="02040503050406030204" pitchFamily="18" charset="0"/>
              </a:rPr>
              <a:t>b. Mustn't (Must not): cấm, không được</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 Cấu trúc</a:t>
            </a:r>
            <a:r>
              <a:rPr lang="en-US" sz="3600">
                <a:latin typeface="Cambria" panose="02040503050406030204" pitchFamily="18" charset="0"/>
                <a:ea typeface="Cambria" panose="02040503050406030204" pitchFamily="18" charset="0"/>
                <a:cs typeface="Cambria" panose="02040503050406030204" pitchFamily="18" charset="0"/>
              </a:rPr>
              <a:t>                              </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S + mustn’t + V-inf...</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 Cách dùng</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i="1">
                <a:latin typeface="Calibri" panose="020F0502020204030204" pitchFamily="34" charset="0"/>
                <a:ea typeface="Cambria" panose="02040503050406030204" pitchFamily="18" charset="0"/>
                <a:cs typeface="Cambria" panose="02040503050406030204" pitchFamily="18" charset="0"/>
              </a:rPr>
              <a:t>- </a:t>
            </a:r>
            <a:r>
              <a:rPr lang="en-US" sz="3600" b="1" i="1">
                <a:solidFill>
                  <a:srgbClr val="000000"/>
                </a:solidFill>
                <a:latin typeface="Calibri" panose="020F0502020204030204" pitchFamily="34" charset="0"/>
                <a:ea typeface="Cambria" panose="02040503050406030204" pitchFamily="18" charset="0"/>
                <a:cs typeface="Cambria" panose="02040503050406030204" pitchFamily="18" charset="0"/>
              </a:rPr>
              <a:t>Mustn’t</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mang nghĩa là cấm đoán, bắt buộc người khác không được phép làm điều gì. (Mustn’t = Prohibit: c</a:t>
            </a:r>
            <a:r>
              <a:rPr lang="en-US" sz="3600">
                <a:latin typeface="Calibri" panose="020F0502020204030204" pitchFamily="34" charset="0"/>
                <a:ea typeface="Cambria" panose="02040503050406030204" pitchFamily="18" charset="0"/>
                <a:cs typeface="Cambria" panose="02040503050406030204" pitchFamily="18" charset="0"/>
              </a:rPr>
              <a:t>ấ</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m)</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Tom mustn’t park here.</a:t>
            </a:r>
            <a:endParaRPr lang="en-US" sz="3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(Tom không được phép đỗ xe ở đây).</a:t>
            </a:r>
            <a:endParaRPr lang="en-US" sz="3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Hung mustn’t go on the left of the streets.</a:t>
            </a:r>
            <a:endParaRPr lang="en-US" sz="3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(Hùng không được phép đi bên trái đường).</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i="1">
                <a:solidFill>
                  <a:srgbClr val="0070C0"/>
                </a:solidFill>
                <a:latin typeface="Calibri" panose="020F0502020204030204" pitchFamily="34" charset="0"/>
                <a:ea typeface="Cambria" panose="02040503050406030204" pitchFamily="18" charset="0"/>
                <a:cs typeface="Cambria" panose="02040503050406030204" pitchFamily="18" charset="0"/>
              </a:rPr>
              <a:t>Lưu ý:</a:t>
            </a:r>
            <a:r>
              <a:rPr lang="en-US" sz="3600" b="1">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Khi muốn diễn tả ý nghĩa "không cần thiết” người ta sử dụng </a:t>
            </a:r>
            <a:r>
              <a:rPr lang="en-US" sz="3600" i="1">
                <a:solidFill>
                  <a:srgbClr val="000000"/>
                </a:solidFill>
                <a:latin typeface="Calibri" panose="020F0502020204030204" pitchFamily="34" charset="0"/>
                <a:ea typeface="Cambria" panose="02040503050406030204" pitchFamily="18" charset="0"/>
                <a:cs typeface="Cambria" panose="02040503050406030204" pitchFamily="18" charset="0"/>
              </a:rPr>
              <a:t>don’t/ doesn't need</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Must I do my homework now?</a:t>
            </a:r>
            <a:endParaRPr lang="en-US" sz="3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(Tôi có phải làm bài tập ngay bây giờ không?</a:t>
            </a:r>
            <a:endParaRPr lang="en-US" sz="3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No, you don't need to do it now. You can do it tomorrow.</a:t>
            </a:r>
            <a:endParaRPr lang="en-US" sz="3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600"/>
              </a:spcAft>
            </a:pP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(Không, bạn không cần làm ngay bây giờ đâu. Ngày mai bạn làm cũng được.)</a:t>
            </a:r>
            <a:endParaRPr lang="en-US" sz="36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4408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xEl>
                                              <p:pRg st="2" end="2"/>
                                            </p:txEl>
                                          </p:spTgt>
                                        </p:tgtEl>
                                        <p:attrNameLst>
                                          <p:attrName>style.visibility</p:attrName>
                                        </p:attrNameLst>
                                      </p:cBhvr>
                                      <p:to>
                                        <p:strVal val="visible"/>
                                      </p:to>
                                    </p:set>
                                    <p:anim calcmode="lin" valueType="num">
                                      <p:cBhvr additive="base">
                                        <p:cTn id="4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6">
                                            <p:txEl>
                                              <p:pRg st="3" end="3"/>
                                            </p:txEl>
                                          </p:spTgt>
                                        </p:tgtEl>
                                        <p:attrNameLst>
                                          <p:attrName>style.visibility</p:attrName>
                                        </p:attrNameLst>
                                      </p:cBhvr>
                                      <p:to>
                                        <p:strVal val="visible"/>
                                      </p:to>
                                    </p:set>
                                    <p:anim calcmode="lin" valueType="num">
                                      <p:cBhvr additive="base">
                                        <p:cTn id="52"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6">
                                            <p:txEl>
                                              <p:pRg st="4" end="4"/>
                                            </p:txEl>
                                          </p:spTgt>
                                        </p:tgtEl>
                                        <p:attrNameLst>
                                          <p:attrName>style.visibility</p:attrName>
                                        </p:attrNameLst>
                                      </p:cBhvr>
                                      <p:to>
                                        <p:strVal val="visible"/>
                                      </p:to>
                                    </p:set>
                                    <p:anim calcmode="lin" valueType="num">
                                      <p:cBhvr additive="base">
                                        <p:cTn id="58"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6">
                                            <p:txEl>
                                              <p:pRg st="5" end="5"/>
                                            </p:txEl>
                                          </p:spTgt>
                                        </p:tgtEl>
                                        <p:attrNameLst>
                                          <p:attrName>style.visibility</p:attrName>
                                        </p:attrNameLst>
                                      </p:cBhvr>
                                      <p:to>
                                        <p:strVal val="visible"/>
                                      </p:to>
                                    </p:set>
                                    <p:anim calcmode="lin" valueType="num">
                                      <p:cBhvr additive="base">
                                        <p:cTn id="62"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6">
                                            <p:txEl>
                                              <p:pRg st="6" end="6"/>
                                            </p:txEl>
                                          </p:spTgt>
                                        </p:tgtEl>
                                        <p:attrNameLst>
                                          <p:attrName>style.visibility</p:attrName>
                                        </p:attrNameLst>
                                      </p:cBhvr>
                                      <p:to>
                                        <p:strVal val="visible"/>
                                      </p:to>
                                    </p:set>
                                    <p:anim calcmode="lin" valueType="num">
                                      <p:cBhvr additive="base">
                                        <p:cTn id="68"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6">
                                            <p:txEl>
                                              <p:pRg st="6" end="6"/>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6">
                                            <p:txEl>
                                              <p:pRg st="7" end="7"/>
                                            </p:txEl>
                                          </p:spTgt>
                                        </p:tgtEl>
                                        <p:attrNameLst>
                                          <p:attrName>style.visibility</p:attrName>
                                        </p:attrNameLst>
                                      </p:cBhvr>
                                      <p:to>
                                        <p:strVal val="visible"/>
                                      </p:to>
                                    </p:set>
                                    <p:anim calcmode="lin" valueType="num">
                                      <p:cBhvr additive="base">
                                        <p:cTn id="72" dur="500" fill="hold"/>
                                        <p:tgtEl>
                                          <p:spTgt spid="26">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6">
                                            <p:txEl>
                                              <p:pRg st="8" end="8"/>
                                            </p:txEl>
                                          </p:spTgt>
                                        </p:tgtEl>
                                        <p:attrNameLst>
                                          <p:attrName>style.visibility</p:attrName>
                                        </p:attrNameLst>
                                      </p:cBhvr>
                                      <p:to>
                                        <p:strVal val="visible"/>
                                      </p:to>
                                    </p:set>
                                    <p:anim calcmode="lin" valueType="num">
                                      <p:cBhvr additive="base">
                                        <p:cTn id="78" dur="500" fill="hold"/>
                                        <p:tgtEl>
                                          <p:spTgt spid="26">
                                            <p:txEl>
                                              <p:pRg st="8" end="8"/>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6">
                                            <p:txEl>
                                              <p:pRg st="9" end="9"/>
                                            </p:txEl>
                                          </p:spTgt>
                                        </p:tgtEl>
                                        <p:attrNameLst>
                                          <p:attrName>style.visibility</p:attrName>
                                        </p:attrNameLst>
                                      </p:cBhvr>
                                      <p:to>
                                        <p:strVal val="visible"/>
                                      </p:to>
                                    </p:set>
                                    <p:anim calcmode="lin" valueType="num">
                                      <p:cBhvr additive="base">
                                        <p:cTn id="84" dur="500" fill="hold"/>
                                        <p:tgtEl>
                                          <p:spTgt spid="26">
                                            <p:txEl>
                                              <p:pRg st="9" end="9"/>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6">
                                            <p:txEl>
                                              <p:pRg st="9" end="9"/>
                                            </p:txEl>
                                          </p:spTgt>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6">
                                            <p:txEl>
                                              <p:pRg st="10" end="10"/>
                                            </p:txEl>
                                          </p:spTgt>
                                        </p:tgtEl>
                                        <p:attrNameLst>
                                          <p:attrName>style.visibility</p:attrName>
                                        </p:attrNameLst>
                                      </p:cBhvr>
                                      <p:to>
                                        <p:strVal val="visible"/>
                                      </p:to>
                                    </p:set>
                                    <p:anim calcmode="lin" valueType="num">
                                      <p:cBhvr additive="base">
                                        <p:cTn id="88" dur="500" fill="hold"/>
                                        <p:tgtEl>
                                          <p:spTgt spid="26">
                                            <p:txEl>
                                              <p:pRg st="10" end="1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6">
                                            <p:txEl>
                                              <p:pRg st="11" end="11"/>
                                            </p:txEl>
                                          </p:spTgt>
                                        </p:tgtEl>
                                        <p:attrNameLst>
                                          <p:attrName>style.visibility</p:attrName>
                                        </p:attrNameLst>
                                      </p:cBhvr>
                                      <p:to>
                                        <p:strVal val="visible"/>
                                      </p:to>
                                    </p:set>
                                    <p:anim calcmode="lin" valueType="num">
                                      <p:cBhvr additive="base">
                                        <p:cTn id="94" dur="500" fill="hold"/>
                                        <p:tgtEl>
                                          <p:spTgt spid="26">
                                            <p:txEl>
                                              <p:pRg st="11" end="11"/>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6">
                                            <p:txEl>
                                              <p:pRg st="11" end="11"/>
                                            </p:txEl>
                                          </p:spTgt>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26">
                                            <p:txEl>
                                              <p:pRg st="12" end="12"/>
                                            </p:txEl>
                                          </p:spTgt>
                                        </p:tgtEl>
                                        <p:attrNameLst>
                                          <p:attrName>style.visibility</p:attrName>
                                        </p:attrNameLst>
                                      </p:cBhvr>
                                      <p:to>
                                        <p:strVal val="visible"/>
                                      </p:to>
                                    </p:set>
                                    <p:anim calcmode="lin" valueType="num">
                                      <p:cBhvr additive="base">
                                        <p:cTn id="98" dur="500" fill="hold"/>
                                        <p:tgtEl>
                                          <p:spTgt spid="26">
                                            <p:txEl>
                                              <p:pRg st="12" end="12"/>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2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15000943" y="-131187"/>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2534254">
            <a:off x="495238" y="7965332"/>
            <a:ext cx="1658679" cy="2667466"/>
          </a:xfrm>
          <a:custGeom>
            <a:avLst/>
            <a:gdLst/>
            <a:ahLst/>
            <a:cxnLst/>
            <a:rect l="l" t="t" r="r" b="b"/>
            <a:pathLst>
              <a:path w="1658679" h="2667466">
                <a:moveTo>
                  <a:pt x="0" y="0"/>
                </a:moveTo>
                <a:lnTo>
                  <a:pt x="1658679" y="0"/>
                </a:lnTo>
                <a:lnTo>
                  <a:pt x="1658679" y="2667467"/>
                </a:lnTo>
                <a:lnTo>
                  <a:pt x="0" y="2667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1611535">
            <a:off x="1964137" y="6913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a:extLst>
              <a:ext uri="{FF2B5EF4-FFF2-40B4-BE49-F238E27FC236}">
                <a16:creationId xmlns:a16="http://schemas.microsoft.com/office/drawing/2014/main" id="{7674A34D-6073-4329-9093-50AFDC5C922E}"/>
              </a:ext>
            </a:extLst>
          </p:cNvPr>
          <p:cNvSpPr/>
          <p:nvPr/>
        </p:nvSpPr>
        <p:spPr>
          <a:xfrm rot="1611535">
            <a:off x="14969474" y="7790582"/>
            <a:ext cx="2418050" cy="1899269"/>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Cloud 16">
            <a:extLst>
              <a:ext uri="{FF2B5EF4-FFF2-40B4-BE49-F238E27FC236}">
                <a16:creationId xmlns:a16="http://schemas.microsoft.com/office/drawing/2014/main" id="{011CFF02-974C-4F9D-8204-7FA4D26BF3F5}"/>
              </a:ext>
            </a:extLst>
          </p:cNvPr>
          <p:cNvSpPr/>
          <p:nvPr/>
        </p:nvSpPr>
        <p:spPr>
          <a:xfrm>
            <a:off x="601863" y="1204774"/>
            <a:ext cx="16383000" cy="8129726"/>
          </a:xfrm>
          <a:prstGeom prst="cloud">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F4065D6-E714-41B6-919D-FB831F612851}"/>
              </a:ext>
            </a:extLst>
          </p:cNvPr>
          <p:cNvSpPr txBox="1"/>
          <p:nvPr/>
        </p:nvSpPr>
        <p:spPr>
          <a:xfrm>
            <a:off x="4292504" y="3485893"/>
            <a:ext cx="13393633" cy="1569660"/>
          </a:xfrm>
          <a:prstGeom prst="rect">
            <a:avLst/>
          </a:prstGeom>
          <a:noFill/>
        </p:spPr>
        <p:txBody>
          <a:bodyPr wrap="square">
            <a:spAutoFit/>
          </a:bodyPr>
          <a:lstStyle/>
          <a:p>
            <a:r>
              <a:rPr lang="en-US" sz="9600" b="1">
                <a:latin typeface=".VnMystical" panose="020B7200000000000000" pitchFamily="34" charset="0"/>
              </a:rPr>
              <a:t>GRAMMAR CHECKING</a:t>
            </a:r>
          </a:p>
        </p:txBody>
      </p:sp>
      <p:sp>
        <p:nvSpPr>
          <p:cNvPr id="20" name="TextBox 19">
            <a:extLst>
              <a:ext uri="{FF2B5EF4-FFF2-40B4-BE49-F238E27FC236}">
                <a16:creationId xmlns:a16="http://schemas.microsoft.com/office/drawing/2014/main" id="{D9E55F93-D326-4BAB-B5AF-6DE8CE6DF61A}"/>
              </a:ext>
            </a:extLst>
          </p:cNvPr>
          <p:cNvSpPr txBox="1"/>
          <p:nvPr/>
        </p:nvSpPr>
        <p:spPr>
          <a:xfrm>
            <a:off x="3886200" y="5665383"/>
            <a:ext cx="11511643" cy="1569660"/>
          </a:xfrm>
          <a:prstGeom prst="rect">
            <a:avLst/>
          </a:prstGeom>
          <a:noFill/>
        </p:spPr>
        <p:txBody>
          <a:bodyPr wrap="square">
            <a:spAutoFit/>
          </a:bodyPr>
          <a:lstStyle/>
          <a:p>
            <a:r>
              <a:rPr lang="en-US" sz="4800" b="1">
                <a:hlinkClick r:id="rId10"/>
              </a:rPr>
              <a:t>https://wordwall.net/resource/25935016</a:t>
            </a:r>
            <a:endParaRPr lang="en-US" sz="4800" b="1"/>
          </a:p>
          <a:p>
            <a:endParaRPr lang="en-US" sz="4800" b="1"/>
          </a:p>
        </p:txBody>
      </p:sp>
    </p:spTree>
    <p:extLst>
      <p:ext uri="{BB962C8B-B14F-4D97-AF65-F5344CB8AC3E}">
        <p14:creationId xmlns:p14="http://schemas.microsoft.com/office/powerpoint/2010/main" val="35945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3378882" y="841341"/>
            <a:ext cx="9144000" cy="3704421"/>
            <a:chOff x="2224777" y="2833572"/>
            <a:chExt cx="91440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2224777" y="4242862"/>
              <a:ext cx="9144000" cy="1446550"/>
            </a:xfrm>
            <a:prstGeom prst="rect">
              <a:avLst/>
            </a:prstGeom>
            <a:noFill/>
          </p:spPr>
          <p:txBody>
            <a:bodyPr wrap="square">
              <a:spAutoFit/>
            </a:bodyPr>
            <a:lstStyle/>
            <a:p>
              <a:r>
                <a:rPr lang="en-US" sz="8800" b="1">
                  <a:latin typeface=".VnMystical" panose="020B7200000000000000" pitchFamily="34" charset="0"/>
                </a:rPr>
                <a:t>PART 1. THEORY</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III. PHONETICS</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40753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1174914" y="559745"/>
            <a:ext cx="16579685" cy="2131353"/>
          </a:xfrm>
          <a:prstGeom prst="rect">
            <a:avLst/>
          </a:prstGeom>
          <a:noFill/>
        </p:spPr>
        <p:txBody>
          <a:bodyPr wrap="square">
            <a:spAutoFit/>
          </a:bodyPr>
          <a:lstStyle/>
          <a:p>
            <a:pPr algn="ctr">
              <a:spcAft>
                <a:spcPts val="800"/>
              </a:spcAft>
            </a:pPr>
            <a:r>
              <a:rPr lang="en-US" sz="4000" b="1">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latin typeface="Calibri" panose="020F0502020204030204" pitchFamily="34" charset="0"/>
                <a:ea typeface="Cambria" panose="02040503050406030204" pitchFamily="18" charset="0"/>
                <a:cs typeface="Cambria" panose="02040503050406030204" pitchFamily="18" charset="0"/>
              </a:rPr>
              <a:t> Cách phát âm âm /</a:t>
            </a:r>
            <a:r>
              <a:rPr lang="en-US" sz="4000" b="1">
                <a:solidFill>
                  <a:srgbClr val="333333"/>
                </a:solidFill>
                <a:latin typeface="Calibri" panose="020F0502020204030204" pitchFamily="34" charset="0"/>
                <a:ea typeface="Cambria" panose="02040503050406030204" pitchFamily="18" charset="0"/>
                <a:cs typeface="Cambria" panose="02040503050406030204" pitchFamily="18" charset="0"/>
              </a:rPr>
              <a:t>t</a:t>
            </a:r>
            <a:r>
              <a:rPr lang="en-US" sz="4000" b="1">
                <a:latin typeface="Calibri" panose="020F0502020204030204" pitchFamily="34" charset="0"/>
                <a:ea typeface="Cambria" panose="02040503050406030204" pitchFamily="18" charset="0"/>
                <a:cs typeface="Cambria" panose="02040503050406030204" pitchFamily="18" charset="0"/>
              </a:rPr>
              <a:t>/ và /d/.</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spcAft>
                <a:spcPts val="7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a. Âm /t/</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Cách phát âm</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13EA300F-FEDB-4C88-A200-CDA2CC9507E9}"/>
              </a:ext>
            </a:extLst>
          </p:cNvPr>
          <p:cNvGraphicFramePr>
            <a:graphicFrameLocks noGrp="1"/>
          </p:cNvGraphicFramePr>
          <p:nvPr>
            <p:extLst>
              <p:ext uri="{D42A27DB-BD31-4B8C-83A1-F6EECF244321}">
                <p14:modId xmlns:p14="http://schemas.microsoft.com/office/powerpoint/2010/main" val="138982984"/>
              </p:ext>
            </p:extLst>
          </p:nvPr>
        </p:nvGraphicFramePr>
        <p:xfrm>
          <a:off x="1907509" y="2691098"/>
          <a:ext cx="15205577" cy="7292912"/>
        </p:xfrm>
        <a:graphic>
          <a:graphicData uri="http://schemas.openxmlformats.org/drawingml/2006/table">
            <a:tbl>
              <a:tblPr firstRow="1" firstCol="1" bandRow="1"/>
              <a:tblGrid>
                <a:gridCol w="9945748">
                  <a:extLst>
                    <a:ext uri="{9D8B030D-6E8A-4147-A177-3AD203B41FA5}">
                      <a16:colId xmlns:a16="http://schemas.microsoft.com/office/drawing/2014/main" val="1108257422"/>
                    </a:ext>
                  </a:extLst>
                </a:gridCol>
                <a:gridCol w="5259829">
                  <a:extLst>
                    <a:ext uri="{9D8B030D-6E8A-4147-A177-3AD203B41FA5}">
                      <a16:colId xmlns:a16="http://schemas.microsoft.com/office/drawing/2014/main" val="1507855696"/>
                    </a:ext>
                  </a:extLst>
                </a:gridCol>
              </a:tblGrid>
              <a:tr h="0">
                <a:tc>
                  <a:txBody>
                    <a:bodyPr/>
                    <a:lstStyle/>
                    <a:p>
                      <a:pPr algn="just">
                        <a:lnSpc>
                          <a:spcPct val="15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 là một phụ âm vô thanh. Khi phát âm âm này, dây thanh không rung. Ta phát âm nó như sau:</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Đầu tiên ta khép chặt hai hàm răng lại. Sau đó nhẹ nhàng nâng đầu lưỡi sao cho chạm được vào chân răng cửa hàm trên. Sau đó ta hạ đâu lưỡi xuống, đồng thời bật thật mạnh hơi ra và phát âm /t/.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endParaRPr lang="en-US" sz="4000">
                        <a:effectLst/>
                        <a:latin typeface="Calibri" panose="020F0502020204030204" pitchFamily="34"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657003"/>
                  </a:ext>
                </a:extLst>
              </a:tr>
            </a:tbl>
          </a:graphicData>
        </a:graphic>
      </p:graphicFrame>
      <p:pic>
        <p:nvPicPr>
          <p:cNvPr id="6145" name="Picture 38">
            <a:extLst>
              <a:ext uri="{FF2B5EF4-FFF2-40B4-BE49-F238E27FC236}">
                <a16:creationId xmlns:a16="http://schemas.microsoft.com/office/drawing/2014/main" id="{2F2E68A4-1BAC-445E-906F-97E0D061B2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85052" y="2844050"/>
            <a:ext cx="4156672" cy="540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4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 calcmode="lin" valueType="num">
                                      <p:cBhvr additive="base">
                                        <p:cTn id="40"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xEl>
                                              <p:pRg st="2" end="2"/>
                                            </p:txEl>
                                          </p:spTgt>
                                        </p:tgtEl>
                                        <p:attrNameLst>
                                          <p:attrName>style.visibility</p:attrName>
                                        </p:attrNameLst>
                                      </p:cBhvr>
                                      <p:to>
                                        <p:strVal val="visible"/>
                                      </p:to>
                                    </p:set>
                                    <p:anim calcmode="lin" valueType="num">
                                      <p:cBhvr additive="base">
                                        <p:cTn id="46"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6145"/>
                                        </p:tgtEl>
                                        <p:attrNameLst>
                                          <p:attrName>style.visibility</p:attrName>
                                        </p:attrNameLst>
                                      </p:cBhvr>
                                      <p:to>
                                        <p:strVal val="visible"/>
                                      </p:to>
                                    </p:set>
                                    <p:anim calcmode="lin" valueType="num">
                                      <p:cBhvr additive="base">
                                        <p:cTn id="54" dur="500" fill="hold"/>
                                        <p:tgtEl>
                                          <p:spTgt spid="6145"/>
                                        </p:tgtEl>
                                        <p:attrNameLst>
                                          <p:attrName>ppt_x</p:attrName>
                                        </p:attrNameLst>
                                      </p:cBhvr>
                                      <p:tavLst>
                                        <p:tav tm="0">
                                          <p:val>
                                            <p:strVal val="#ppt_x"/>
                                          </p:val>
                                        </p:tav>
                                        <p:tav tm="100000">
                                          <p:val>
                                            <p:strVal val="#ppt_x"/>
                                          </p:val>
                                        </p:tav>
                                      </p:tavLst>
                                    </p:anim>
                                    <p:anim calcmode="lin" valueType="num">
                                      <p:cBhvr additive="base">
                                        <p:cTn id="55" dur="500" fill="hold"/>
                                        <p:tgtEl>
                                          <p:spTgt spid="6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3535740" y="526242"/>
            <a:ext cx="16579685" cy="1081002"/>
          </a:xfrm>
          <a:prstGeom prst="rect">
            <a:avLst/>
          </a:prstGeom>
          <a:noFill/>
        </p:spPr>
        <p:txBody>
          <a:bodyPr wrap="square">
            <a:spAutoFit/>
          </a:bodyPr>
          <a:lstStyle/>
          <a:p>
            <a:pPr algn="just">
              <a:lnSpc>
                <a:spcPct val="150000"/>
              </a:lnSpc>
              <a:spcAft>
                <a:spcPts val="7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Các em tập thực hành phát âm các từ sau:</a:t>
            </a:r>
            <a:endParaRPr lang="en-US" sz="5400" b="1">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7BC00F99-8B7C-456D-B987-370757C298C2}"/>
              </a:ext>
            </a:extLst>
          </p:cNvPr>
          <p:cNvSpPr txBox="1"/>
          <p:nvPr/>
        </p:nvSpPr>
        <p:spPr>
          <a:xfrm>
            <a:off x="2543763" y="1991539"/>
            <a:ext cx="10805530" cy="6863417"/>
          </a:xfrm>
          <a:prstGeom prst="rect">
            <a:avLst/>
          </a:prstGeom>
          <a:noFill/>
        </p:spPr>
        <p:txBody>
          <a:bodyPr wrap="square">
            <a:spAutoFit/>
          </a:bodyPr>
          <a:lstStyle/>
          <a:p>
            <a:pPr algn="just">
              <a:lnSpc>
                <a:spcPct val="150000"/>
              </a:lnSpc>
              <a:spcAft>
                <a:spcPts val="6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eat /i:t/</a:t>
            </a:r>
            <a:endParaRPr lang="en-US" sz="6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suit /su:t/</a:t>
            </a:r>
            <a:endParaRPr lang="en-US" sz="6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tea /ti:/ </a:t>
            </a:r>
            <a:endParaRPr lang="en-US" sz="6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tall /t</a:t>
            </a:r>
            <a:r>
              <a:rPr lang="en-US" sz="6000">
                <a:solidFill>
                  <a:srgbClr val="202124"/>
                </a:solidFill>
                <a:effectLst/>
                <a:latin typeface="Calibri" panose="020F0502020204030204" pitchFamily="34" charset="0"/>
                <a:ea typeface="Cambria" panose="02040503050406030204" pitchFamily="18" charset="0"/>
                <a:cs typeface="Cambria" panose="02040503050406030204" pitchFamily="18" charset="0"/>
              </a:rPr>
              <a:t>ɔ:</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l/ </a:t>
            </a:r>
            <a:endParaRPr lang="en-US" sz="6000">
              <a:effectLst/>
              <a:latin typeface="Cambria" panose="02040503050406030204" pitchFamily="18" charset="0"/>
              <a:ea typeface="Cambria" panose="02040503050406030204" pitchFamily="18" charset="0"/>
              <a:cs typeface="Cambria" panose="02040503050406030204" pitchFamily="18" charset="0"/>
            </a:endParaRPr>
          </a:p>
          <a:p>
            <a:r>
              <a:rPr lang="en-US" sz="6000">
                <a:solidFill>
                  <a:srgbClr val="000000"/>
                </a:solidFill>
                <a:effectLst/>
                <a:latin typeface="Calibri" panose="020F0502020204030204" pitchFamily="34" charset="0"/>
                <a:ea typeface="Calibri" panose="020F0502020204030204" pitchFamily="34" charset="0"/>
              </a:rPr>
              <a:t>stamp /st</a:t>
            </a:r>
            <a:r>
              <a:rPr lang="en-US" sz="6000">
                <a:solidFill>
                  <a:srgbClr val="333333"/>
                </a:solidFill>
                <a:effectLst/>
                <a:latin typeface="Calibri" panose="020F0502020204030204" pitchFamily="34" charset="0"/>
                <a:ea typeface="Calibri" panose="020F0502020204030204" pitchFamily="34" charset="0"/>
              </a:rPr>
              <a:t>æ</a:t>
            </a:r>
            <a:r>
              <a:rPr lang="en-US" sz="6000">
                <a:solidFill>
                  <a:srgbClr val="000000"/>
                </a:solidFill>
                <a:effectLst/>
                <a:latin typeface="Calibri" panose="020F0502020204030204" pitchFamily="34" charset="0"/>
                <a:ea typeface="Calibri" panose="020F0502020204030204" pitchFamily="34" charset="0"/>
              </a:rPr>
              <a:t>mp/</a:t>
            </a:r>
            <a:endParaRPr lang="en-US" sz="6000"/>
          </a:p>
        </p:txBody>
      </p:sp>
      <p:sp>
        <p:nvSpPr>
          <p:cNvPr id="12" name="TextBox 11">
            <a:extLst>
              <a:ext uri="{FF2B5EF4-FFF2-40B4-BE49-F238E27FC236}">
                <a16:creationId xmlns:a16="http://schemas.microsoft.com/office/drawing/2014/main" id="{21C77223-32A0-4421-A450-9F7C678FA6EC}"/>
              </a:ext>
            </a:extLst>
          </p:cNvPr>
          <p:cNvSpPr txBox="1"/>
          <p:nvPr/>
        </p:nvSpPr>
        <p:spPr>
          <a:xfrm>
            <a:off x="9810676" y="1991539"/>
            <a:ext cx="10805530" cy="6863417"/>
          </a:xfrm>
          <a:prstGeom prst="rect">
            <a:avLst/>
          </a:prstGeom>
          <a:noFill/>
        </p:spPr>
        <p:txBody>
          <a:bodyPr wrap="square">
            <a:spAutoFit/>
          </a:bodyPr>
          <a:lstStyle/>
          <a:p>
            <a:pPr algn="just">
              <a:lnSpc>
                <a:spcPct val="150000"/>
              </a:lnSpc>
              <a:spcAft>
                <a:spcPts val="6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table /‘te</a:t>
            </a:r>
            <a:r>
              <a:rPr lang="en-US" sz="60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bl/ </a:t>
            </a:r>
            <a:endParaRPr lang="en-US" sz="66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6000">
                <a:solidFill>
                  <a:srgbClr val="000000"/>
                </a:solidFill>
                <a:effectLst/>
                <a:latin typeface="Calibri" panose="020F0502020204030204" pitchFamily="34" charset="0"/>
                <a:ea typeface="Calibri" panose="020F0502020204030204" pitchFamily="34" charset="0"/>
                <a:cs typeface="Calibri" panose="020F0502020204030204" pitchFamily="34" charset="0"/>
              </a:rPr>
              <a:t>hotel /h</a:t>
            </a:r>
            <a:r>
              <a:rPr lang="en-US" sz="6000">
                <a:solidFill>
                  <a:srgbClr val="333333"/>
                </a:solidFill>
                <a:effectLst/>
                <a:latin typeface="Calibri" panose="020F0502020204030204" pitchFamily="34" charset="0"/>
                <a:ea typeface="Calibri" panose="020F0502020204030204" pitchFamily="34" charset="0"/>
                <a:cs typeface="Calibri" panose="020F0502020204030204" pitchFamily="34" charset="0"/>
              </a:rPr>
              <a:t>əʊ</a:t>
            </a:r>
            <a:r>
              <a:rPr lang="en-US" sz="6000">
                <a:solidFill>
                  <a:srgbClr val="000000"/>
                </a:solidFill>
                <a:effectLst/>
                <a:latin typeface="Calibri" panose="020F0502020204030204" pitchFamily="34" charset="0"/>
                <a:ea typeface="Calibri" panose="020F0502020204030204" pitchFamily="34" charset="0"/>
                <a:cs typeface="Calibri" panose="020F0502020204030204" pitchFamily="34" charset="0"/>
              </a:rPr>
              <a:t>'tel/ </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twenty /'twent</a:t>
            </a:r>
            <a:r>
              <a:rPr lang="en-US" sz="60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66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700"/>
              </a:spcAft>
            </a:pP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Thailand /'ta</a:t>
            </a:r>
            <a:r>
              <a:rPr lang="en-US" sz="60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l</a:t>
            </a:r>
            <a:r>
              <a:rPr lang="en-US" sz="6000">
                <a:solidFill>
                  <a:srgbClr val="333333"/>
                </a:solidFill>
                <a:effectLst/>
                <a:latin typeface="Calibri" panose="020F0502020204030204" pitchFamily="34" charset="0"/>
                <a:ea typeface="Cambria" panose="02040503050406030204" pitchFamily="18" charset="0"/>
                <a:cs typeface="Cambria" panose="02040503050406030204" pitchFamily="18" charset="0"/>
              </a:rPr>
              <a:t>æ</a:t>
            </a:r>
            <a:r>
              <a:rPr lang="en-US" sz="6000">
                <a:solidFill>
                  <a:srgbClr val="000000"/>
                </a:solidFill>
                <a:effectLst/>
                <a:latin typeface="Calibri" panose="020F0502020204030204" pitchFamily="34" charset="0"/>
                <a:ea typeface="Cambria" panose="02040503050406030204" pitchFamily="18" charset="0"/>
                <a:cs typeface="Cambria" panose="02040503050406030204" pitchFamily="18" charset="0"/>
              </a:rPr>
              <a:t>nd/ </a:t>
            </a:r>
            <a:endParaRPr lang="en-US" sz="6600">
              <a:effectLst/>
              <a:latin typeface="Cambria" panose="02040503050406030204" pitchFamily="18" charset="0"/>
              <a:ea typeface="Cambria" panose="02040503050406030204" pitchFamily="18" charset="0"/>
              <a:cs typeface="Cambria" panose="02040503050406030204" pitchFamily="18" charset="0"/>
            </a:endParaRPr>
          </a:p>
          <a:p>
            <a:r>
              <a:rPr lang="en-US" sz="6000">
                <a:solidFill>
                  <a:srgbClr val="000000"/>
                </a:solidFill>
                <a:effectLst/>
                <a:latin typeface="Calibri" panose="020F0502020204030204" pitchFamily="34" charset="0"/>
                <a:ea typeface="Calibri" panose="020F0502020204030204" pitchFamily="34" charset="0"/>
              </a:rPr>
              <a:t>complete /k</a:t>
            </a:r>
            <a:r>
              <a:rPr lang="en-US" sz="6000">
                <a:solidFill>
                  <a:srgbClr val="333333"/>
                </a:solidFill>
                <a:effectLst/>
                <a:latin typeface="Calibri" panose="020F0502020204030204" pitchFamily="34" charset="0"/>
                <a:ea typeface="Calibri" panose="020F0502020204030204" pitchFamily="34" charset="0"/>
              </a:rPr>
              <a:t>ə</a:t>
            </a:r>
            <a:r>
              <a:rPr lang="en-US" sz="6000">
                <a:solidFill>
                  <a:srgbClr val="000000"/>
                </a:solidFill>
                <a:effectLst/>
                <a:latin typeface="Calibri" panose="020F0502020204030204" pitchFamily="34" charset="0"/>
                <a:ea typeface="Calibri" panose="020F0502020204030204" pitchFamily="34" charset="0"/>
              </a:rPr>
              <a:t>m'pli:t/</a:t>
            </a:r>
            <a:endParaRPr lang="en-US" sz="6000"/>
          </a:p>
        </p:txBody>
      </p:sp>
    </p:spTree>
    <p:extLst>
      <p:ext uri="{BB962C8B-B14F-4D97-AF65-F5344CB8AC3E}">
        <p14:creationId xmlns:p14="http://schemas.microsoft.com/office/powerpoint/2010/main" val="173150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7772400" y="406793"/>
            <a:ext cx="16579685"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b. Âm /d/</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13EA300F-FEDB-4C88-A200-CDA2CC9507E9}"/>
              </a:ext>
            </a:extLst>
          </p:cNvPr>
          <p:cNvGraphicFramePr>
            <a:graphicFrameLocks noGrp="1"/>
          </p:cNvGraphicFramePr>
          <p:nvPr>
            <p:extLst>
              <p:ext uri="{D42A27DB-BD31-4B8C-83A1-F6EECF244321}">
                <p14:modId xmlns:p14="http://schemas.microsoft.com/office/powerpoint/2010/main" val="2408521016"/>
              </p:ext>
            </p:extLst>
          </p:nvPr>
        </p:nvGraphicFramePr>
        <p:xfrm>
          <a:off x="1907509" y="24493634"/>
          <a:ext cx="15205577" cy="7292912"/>
        </p:xfrm>
        <a:graphic>
          <a:graphicData uri="http://schemas.openxmlformats.org/drawingml/2006/table">
            <a:tbl>
              <a:tblPr firstRow="1" firstCol="1" bandRow="1"/>
              <a:tblGrid>
                <a:gridCol w="9945748">
                  <a:extLst>
                    <a:ext uri="{9D8B030D-6E8A-4147-A177-3AD203B41FA5}">
                      <a16:colId xmlns:a16="http://schemas.microsoft.com/office/drawing/2014/main" val="1108257422"/>
                    </a:ext>
                  </a:extLst>
                </a:gridCol>
                <a:gridCol w="5259829">
                  <a:extLst>
                    <a:ext uri="{9D8B030D-6E8A-4147-A177-3AD203B41FA5}">
                      <a16:colId xmlns:a16="http://schemas.microsoft.com/office/drawing/2014/main" val="1507855696"/>
                    </a:ext>
                  </a:extLst>
                </a:gridCol>
              </a:tblGrid>
              <a:tr h="0">
                <a:tc>
                  <a:txBody>
                    <a:bodyPr/>
                    <a:lstStyle/>
                    <a:p>
                      <a:pPr algn="just">
                        <a:lnSpc>
                          <a:spcPct val="15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 là một phụ âm vô thanh. Khi phát âm âm này, dây thanh không rung. Ta phát âm nó như sau:</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Đầu tiên ta khép chặt hai hàm răng lại. Sau đó nhẹ nhàng nâng đầu lưỡi sao cho chạm được vào chân răng cửa hàm trên. Sau đó ta hạ đâu lưỡi xuống, đồng thời bật thật mạnh hơi ra và phát âm /t/.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endParaRPr lang="en-US" sz="4000">
                        <a:effectLst/>
                        <a:latin typeface="Calibri" panose="020F0502020204030204" pitchFamily="34"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657003"/>
                  </a:ext>
                </a:extLst>
              </a:tr>
            </a:tbl>
          </a:graphicData>
        </a:graphic>
      </p:graphicFrame>
      <p:graphicFrame>
        <p:nvGraphicFramePr>
          <p:cNvPr id="3" name="Table 2">
            <a:extLst>
              <a:ext uri="{FF2B5EF4-FFF2-40B4-BE49-F238E27FC236}">
                <a16:creationId xmlns:a16="http://schemas.microsoft.com/office/drawing/2014/main" id="{512A756B-B8F1-466D-8CDB-03CC48CE2B96}"/>
              </a:ext>
            </a:extLst>
          </p:cNvPr>
          <p:cNvGraphicFramePr>
            <a:graphicFrameLocks noGrp="1"/>
          </p:cNvGraphicFramePr>
          <p:nvPr>
            <p:extLst>
              <p:ext uri="{D42A27DB-BD31-4B8C-83A1-F6EECF244321}">
                <p14:modId xmlns:p14="http://schemas.microsoft.com/office/powerpoint/2010/main" val="740044708"/>
              </p:ext>
            </p:extLst>
          </p:nvPr>
        </p:nvGraphicFramePr>
        <p:xfrm>
          <a:off x="1068829" y="1920812"/>
          <a:ext cx="16199321" cy="6932549"/>
        </p:xfrm>
        <a:graphic>
          <a:graphicData uri="http://schemas.openxmlformats.org/drawingml/2006/table">
            <a:tbl>
              <a:tblPr firstRow="1" firstCol="1" bandRow="1"/>
              <a:tblGrid>
                <a:gridCol w="10595741">
                  <a:extLst>
                    <a:ext uri="{9D8B030D-6E8A-4147-A177-3AD203B41FA5}">
                      <a16:colId xmlns:a16="http://schemas.microsoft.com/office/drawing/2014/main" val="3280723269"/>
                    </a:ext>
                  </a:extLst>
                </a:gridCol>
                <a:gridCol w="5603580">
                  <a:extLst>
                    <a:ext uri="{9D8B030D-6E8A-4147-A177-3AD203B41FA5}">
                      <a16:colId xmlns:a16="http://schemas.microsoft.com/office/drawing/2014/main" val="678321870"/>
                    </a:ext>
                  </a:extLst>
                </a:gridCol>
              </a:tblGrid>
              <a:tr h="0">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400">
                          <a:effectLst/>
                          <a:latin typeface="Calibri" panose="020F0502020204030204" pitchFamily="34" charset="0"/>
                          <a:ea typeface="Cambria" panose="02040503050406030204" pitchFamily="18" charset="0"/>
                          <a:cs typeface="Cambria" panose="02040503050406030204" pitchFamily="18" charset="0"/>
                        </a:rPr>
                        <a:t>d</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là một phụ âm hữu thanh. Khi phát âm âm này, dây thanh rung lên nhẹ. Ta phát âm nó như sau: Đầu tiên ta khép chặt hai hàm răng lại. Sau đó nhẹ nhàng nâng dẫu lưỡi lên sao cho lưỡi chạm được vào chân răng cửa hàm trên. Sau đó ta hạ đầu lưỡi xuống, đồng thời bật thật mạnh hơi ra và phát âm /d/.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endParaRPr lang="en-US" sz="4400">
                        <a:effectLst/>
                        <a:latin typeface="Calibri" panose="020F0502020204030204" pitchFamily="34"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897124"/>
                  </a:ext>
                </a:extLst>
              </a:tr>
            </a:tbl>
          </a:graphicData>
        </a:graphic>
      </p:graphicFrame>
      <p:pic>
        <p:nvPicPr>
          <p:cNvPr id="11265" name="Picture 42">
            <a:extLst>
              <a:ext uri="{FF2B5EF4-FFF2-40B4-BE49-F238E27FC236}">
                <a16:creationId xmlns:a16="http://schemas.microsoft.com/office/drawing/2014/main" id="{6967C1AE-40B5-44DC-8A3A-29756E63B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53583" y="2548258"/>
            <a:ext cx="4686300" cy="468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265"/>
                                        </p:tgtEl>
                                        <p:attrNameLst>
                                          <p:attrName>style.visibility</p:attrName>
                                        </p:attrNameLst>
                                      </p:cBhvr>
                                      <p:to>
                                        <p:strVal val="visible"/>
                                      </p:to>
                                    </p:set>
                                    <p:animEffect transition="in" filter="fade">
                                      <p:cBhvr>
                                        <p:cTn id="38" dur="1000"/>
                                        <p:tgtEl>
                                          <p:spTgt spid="11265"/>
                                        </p:tgtEl>
                                      </p:cBhvr>
                                    </p:animEffect>
                                    <p:anim calcmode="lin" valueType="num">
                                      <p:cBhvr>
                                        <p:cTn id="39" dur="1000" fill="hold"/>
                                        <p:tgtEl>
                                          <p:spTgt spid="11265"/>
                                        </p:tgtEl>
                                        <p:attrNameLst>
                                          <p:attrName>ppt_x</p:attrName>
                                        </p:attrNameLst>
                                      </p:cBhvr>
                                      <p:tavLst>
                                        <p:tav tm="0">
                                          <p:val>
                                            <p:strVal val="#ppt_x"/>
                                          </p:val>
                                        </p:tav>
                                        <p:tav tm="100000">
                                          <p:val>
                                            <p:strVal val="#ppt_x"/>
                                          </p:val>
                                        </p:tav>
                                      </p:tavLst>
                                    </p:anim>
                                    <p:anim calcmode="lin" valueType="num">
                                      <p:cBhvr>
                                        <p:cTn id="40" dur="1000" fill="hold"/>
                                        <p:tgtEl>
                                          <p:spTgt spid="1126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9615" y="406793"/>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6" name="Freeform 16"/>
          <p:cNvSpPr/>
          <p:nvPr/>
        </p:nvSpPr>
        <p:spPr>
          <a:xfrm>
            <a:off x="-1401180" y="7873632"/>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8211718">
            <a:off x="-183031" y="-299002"/>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881971">
            <a:off x="17025187" y="8383567"/>
            <a:ext cx="1388914" cy="2233634"/>
          </a:xfrm>
          <a:custGeom>
            <a:avLst/>
            <a:gdLst/>
            <a:ahLst/>
            <a:cxnLst/>
            <a:rect l="l" t="t" r="r" b="b"/>
            <a:pathLst>
              <a:path w="1388914" h="2233634">
                <a:moveTo>
                  <a:pt x="0" y="0"/>
                </a:moveTo>
                <a:lnTo>
                  <a:pt x="1388915" y="0"/>
                </a:lnTo>
                <a:lnTo>
                  <a:pt x="1388915" y="2233634"/>
                </a:lnTo>
                <a:lnTo>
                  <a:pt x="0" y="223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2258109">
            <a:off x="16921851" y="-36239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TextBox 25">
            <a:extLst>
              <a:ext uri="{FF2B5EF4-FFF2-40B4-BE49-F238E27FC236}">
                <a16:creationId xmlns:a16="http://schemas.microsoft.com/office/drawing/2014/main" id="{A7779886-C82F-4563-A474-7573F820C634}"/>
              </a:ext>
            </a:extLst>
          </p:cNvPr>
          <p:cNvSpPr txBox="1"/>
          <p:nvPr/>
        </p:nvSpPr>
        <p:spPr>
          <a:xfrm>
            <a:off x="3535740" y="526242"/>
            <a:ext cx="16579685" cy="1081002"/>
          </a:xfrm>
          <a:prstGeom prst="rect">
            <a:avLst/>
          </a:prstGeom>
          <a:noFill/>
        </p:spPr>
        <p:txBody>
          <a:bodyPr wrap="square">
            <a:spAutoFit/>
          </a:bodyPr>
          <a:lstStyle/>
          <a:p>
            <a:pPr algn="just">
              <a:lnSpc>
                <a:spcPct val="150000"/>
              </a:lnSpc>
              <a:spcAft>
                <a:spcPts val="7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Các em tập thực hành phát âm các từ sau:</a:t>
            </a:r>
            <a:endParaRPr lang="en-US" sz="5400" b="1">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7BC00F99-8B7C-456D-B987-370757C298C2}"/>
              </a:ext>
            </a:extLst>
          </p:cNvPr>
          <p:cNvSpPr txBox="1"/>
          <p:nvPr/>
        </p:nvSpPr>
        <p:spPr>
          <a:xfrm>
            <a:off x="2543763" y="1991539"/>
            <a:ext cx="10805530" cy="7181966"/>
          </a:xfrm>
          <a:prstGeom prst="rect">
            <a:avLst/>
          </a:prstGeom>
          <a:noFill/>
        </p:spPr>
        <p:txBody>
          <a:bodyPr wrap="square">
            <a:spAutoFit/>
          </a:bodyPr>
          <a:lstStyle/>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door /dɔ:r/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deep /di:p/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down /daʊn/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head /hed/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food /fu:d/</a:t>
            </a:r>
          </a:p>
        </p:txBody>
      </p:sp>
      <p:sp>
        <p:nvSpPr>
          <p:cNvPr id="12" name="TextBox 11">
            <a:extLst>
              <a:ext uri="{FF2B5EF4-FFF2-40B4-BE49-F238E27FC236}">
                <a16:creationId xmlns:a16="http://schemas.microsoft.com/office/drawing/2014/main" id="{21C77223-32A0-4421-A450-9F7C678FA6EC}"/>
              </a:ext>
            </a:extLst>
          </p:cNvPr>
          <p:cNvSpPr txBox="1"/>
          <p:nvPr/>
        </p:nvSpPr>
        <p:spPr>
          <a:xfrm>
            <a:off x="9810676" y="1991539"/>
            <a:ext cx="10805530" cy="7181966"/>
          </a:xfrm>
          <a:prstGeom prst="rect">
            <a:avLst/>
          </a:prstGeom>
          <a:noFill/>
        </p:spPr>
        <p:txBody>
          <a:bodyPr wrap="square">
            <a:spAutoFit/>
          </a:bodyPr>
          <a:lstStyle/>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lady /leɪdɪ/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ready /'redɪ/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dinner /'dɪnər/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middle /'mɪdi/ </a:t>
            </a:r>
          </a:p>
          <a:p>
            <a:pPr algn="just">
              <a:lnSpc>
                <a:spcPct val="150000"/>
              </a:lnSpc>
              <a:spcAft>
                <a:spcPts val="60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address /ə'dres/</a:t>
            </a:r>
          </a:p>
        </p:txBody>
      </p:sp>
    </p:spTree>
    <p:extLst>
      <p:ext uri="{BB962C8B-B14F-4D97-AF65-F5344CB8AC3E}">
        <p14:creationId xmlns:p14="http://schemas.microsoft.com/office/powerpoint/2010/main" val="109007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71800" y="841341"/>
            <a:ext cx="9551082" cy="3704421"/>
            <a:chOff x="1817695" y="2833572"/>
            <a:chExt cx="9551082"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817695" y="4242862"/>
              <a:ext cx="9551082" cy="1446550"/>
            </a:xfrm>
            <a:prstGeom prst="rect">
              <a:avLst/>
            </a:prstGeom>
            <a:noFill/>
          </p:spPr>
          <p:txBody>
            <a:bodyPr wrap="square">
              <a:spAutoFit/>
            </a:bodyPr>
            <a:lstStyle/>
            <a:p>
              <a:r>
                <a:rPr lang="en-US" sz="8800" b="1">
                  <a:latin typeface=".VnMystical" panose="020B7200000000000000" pitchFamily="34" charset="0"/>
                </a:rPr>
                <a:t>PART 2. LANGUAGE</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 VOCABULARY</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7259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4876836" y="494395"/>
            <a:ext cx="10167256" cy="916213"/>
          </a:xfrm>
          <a:prstGeom prst="rect">
            <a:avLst/>
          </a:prstGeom>
          <a:noFill/>
        </p:spPr>
        <p:txBody>
          <a:bodyPr wrap="square">
            <a:spAutoFit/>
          </a:bodyPr>
          <a:lstStyle/>
          <a:p>
            <a:pPr algn="just">
              <a:lnSpc>
                <a:spcPct val="150000"/>
              </a:lnSpc>
            </a:pPr>
            <a:r>
              <a:rPr lang="en-US" sz="4000" b="1">
                <a:solidFill>
                  <a:srgbClr val="0070C0"/>
                </a:solidFill>
                <a:effectLst/>
                <a:latin typeface="Calibri" panose="020F0502020204030204" pitchFamily="34" charset="0"/>
                <a:ea typeface="Arial" panose="020B0604020202020204" pitchFamily="34" charset="0"/>
                <a:cs typeface="Cambria" panose="02040503050406030204" pitchFamily="18" charset="0"/>
              </a:rPr>
              <a:t>Exercise 1. Choose the odd one out.</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0" name="Table 19">
            <a:extLst>
              <a:ext uri="{FF2B5EF4-FFF2-40B4-BE49-F238E27FC236}">
                <a16:creationId xmlns:a16="http://schemas.microsoft.com/office/drawing/2014/main" id="{86F1BBE3-A30E-4764-8A90-546F8FBBDB1F}"/>
              </a:ext>
            </a:extLst>
          </p:cNvPr>
          <p:cNvGraphicFramePr>
            <a:graphicFrameLocks noGrp="1"/>
          </p:cNvGraphicFramePr>
          <p:nvPr>
            <p:extLst>
              <p:ext uri="{D42A27DB-BD31-4B8C-83A1-F6EECF244321}">
                <p14:modId xmlns:p14="http://schemas.microsoft.com/office/powerpoint/2010/main" val="1180256278"/>
              </p:ext>
            </p:extLst>
          </p:nvPr>
        </p:nvGraphicFramePr>
        <p:xfrm>
          <a:off x="1565227" y="918978"/>
          <a:ext cx="16528493" cy="7638735"/>
        </p:xfrm>
        <a:graphic>
          <a:graphicData uri="http://schemas.openxmlformats.org/drawingml/2006/table">
            <a:tbl>
              <a:tblPr firstRow="1" firstCol="1" bandRow="1"/>
              <a:tblGrid>
                <a:gridCol w="4914788">
                  <a:extLst>
                    <a:ext uri="{9D8B030D-6E8A-4147-A177-3AD203B41FA5}">
                      <a16:colId xmlns:a16="http://schemas.microsoft.com/office/drawing/2014/main" val="1799592725"/>
                    </a:ext>
                  </a:extLst>
                </a:gridCol>
                <a:gridCol w="3810000">
                  <a:extLst>
                    <a:ext uri="{9D8B030D-6E8A-4147-A177-3AD203B41FA5}">
                      <a16:colId xmlns:a16="http://schemas.microsoft.com/office/drawing/2014/main" val="3217634173"/>
                    </a:ext>
                  </a:extLst>
                </a:gridCol>
                <a:gridCol w="3810000">
                  <a:extLst>
                    <a:ext uri="{9D8B030D-6E8A-4147-A177-3AD203B41FA5}">
                      <a16:colId xmlns:a16="http://schemas.microsoft.com/office/drawing/2014/main" val="3648733600"/>
                    </a:ext>
                  </a:extLst>
                </a:gridCol>
                <a:gridCol w="3993705">
                  <a:extLst>
                    <a:ext uri="{9D8B030D-6E8A-4147-A177-3AD203B41FA5}">
                      <a16:colId xmlns:a16="http://schemas.microsoft.com/office/drawing/2014/main" val="480155811"/>
                    </a:ext>
                  </a:extLst>
                </a:gridCol>
              </a:tblGrid>
              <a:tr h="880087">
                <a:tc>
                  <a:txBody>
                    <a:bodyPr/>
                    <a:lstStyle/>
                    <a:p>
                      <a:pPr algn="just">
                        <a:lnSpc>
                          <a:spcPct val="250000"/>
                        </a:lnSpc>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A. sleeping bag</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 sun cream</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effectLst/>
                          <a:latin typeface="Calibri" panose="020F0502020204030204" pitchFamily="34" charset="0"/>
                          <a:ea typeface="Cambria" panose="02040503050406030204" pitchFamily="18" charset="0"/>
                          <a:cs typeface="Cambria" panose="02040503050406030204" pitchFamily="18" charset="0"/>
                        </a:rPr>
                        <a:t>C.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backpack</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 eraser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7434476"/>
                  </a:ext>
                </a:extLst>
              </a:tr>
              <a:tr h="762000">
                <a:tc>
                  <a:txBody>
                    <a:bodyPr/>
                    <a:lstStyle/>
                    <a:p>
                      <a:pPr algn="just">
                        <a:lnSpc>
                          <a:spcPct val="250000"/>
                        </a:lnSpc>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A. weightlifter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 tennis</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effectLst/>
                          <a:latin typeface="Calibri" panose="020F0502020204030204" pitchFamily="34" charset="0"/>
                          <a:ea typeface="Cambria" panose="02040503050406030204" pitchFamily="18" charset="0"/>
                          <a:cs typeface="Cambria" panose="02040503050406030204" pitchFamily="18" charset="0"/>
                        </a:rPr>
                        <a:t>C</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volleyball</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 soccer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7589348"/>
                  </a:ext>
                </a:extLst>
              </a:tr>
              <a:tr h="824608">
                <a:tc>
                  <a:txBody>
                    <a:bodyPr/>
                    <a:lstStyle/>
                    <a:p>
                      <a:pPr algn="just">
                        <a:lnSpc>
                          <a:spcPct val="250000"/>
                        </a:lnSpc>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A. visit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 walk</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effectLst/>
                          <a:latin typeface="Calibri" panose="020F0502020204030204" pitchFamily="34" charset="0"/>
                          <a:ea typeface="Cambria" panose="02040503050406030204" pitchFamily="18" charset="0"/>
                          <a:cs typeface="Cambria" panose="02040503050406030204" pitchFamily="18" charset="0"/>
                        </a:rPr>
                        <a:t>C</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map</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 climb</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6920135"/>
                  </a:ext>
                </a:extLst>
              </a:tr>
              <a:tr h="824608">
                <a:tc>
                  <a:txBody>
                    <a:bodyPr/>
                    <a:lstStyle/>
                    <a:p>
                      <a:pPr algn="just">
                        <a:lnSpc>
                          <a:spcPct val="250000"/>
                        </a:lnSpc>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A. highest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 hotter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effectLst/>
                          <a:latin typeface="Calibri" panose="020F0502020204030204" pitchFamily="34" charset="0"/>
                          <a:ea typeface="Cambria" panose="02040503050406030204" pitchFamily="18" charset="0"/>
                          <a:cs typeface="Cambria" panose="02040503050406030204" pitchFamily="18" charset="0"/>
                        </a:rPr>
                        <a:t>C</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longest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 nicest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38974"/>
                  </a:ext>
                </a:extLst>
              </a:tr>
              <a:tr h="824608">
                <a:tc>
                  <a:txBody>
                    <a:bodyPr/>
                    <a:lstStyle/>
                    <a:p>
                      <a:pPr algn="just">
                        <a:lnSpc>
                          <a:spcPct val="250000"/>
                        </a:lnSpc>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A. river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 lake</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effectLst/>
                          <a:latin typeface="Calibri" panose="020F0502020204030204" pitchFamily="34" charset="0"/>
                          <a:ea typeface="Cambria" panose="02040503050406030204" pitchFamily="18" charset="0"/>
                          <a:cs typeface="Cambria" panose="02040503050406030204" pitchFamily="18" charset="0"/>
                        </a:rPr>
                        <a:t>C</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mountain</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2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 stream</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7493483"/>
                  </a:ext>
                </a:extLst>
              </a:tr>
            </a:tbl>
          </a:graphicData>
        </a:graphic>
      </p:graphicFrame>
      <p:sp>
        <p:nvSpPr>
          <p:cNvPr id="21" name="Oval 20">
            <a:extLst>
              <a:ext uri="{FF2B5EF4-FFF2-40B4-BE49-F238E27FC236}">
                <a16:creationId xmlns:a16="http://schemas.microsoft.com/office/drawing/2014/main" id="{7019BA34-FFCA-42D5-9752-5FEB25469F5A}"/>
              </a:ext>
            </a:extLst>
          </p:cNvPr>
          <p:cNvSpPr/>
          <p:nvPr/>
        </p:nvSpPr>
        <p:spPr>
          <a:xfrm>
            <a:off x="13868400" y="1562100"/>
            <a:ext cx="914400" cy="94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253977-B5C2-48FE-9F06-E0951BE08E1E}"/>
              </a:ext>
            </a:extLst>
          </p:cNvPr>
          <p:cNvSpPr/>
          <p:nvPr/>
        </p:nvSpPr>
        <p:spPr>
          <a:xfrm>
            <a:off x="1974516" y="3217149"/>
            <a:ext cx="914400" cy="94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231B2B-1560-4047-99C4-442D6EDB0DF0}"/>
              </a:ext>
            </a:extLst>
          </p:cNvPr>
          <p:cNvSpPr/>
          <p:nvPr/>
        </p:nvSpPr>
        <p:spPr>
          <a:xfrm>
            <a:off x="9960464" y="4689125"/>
            <a:ext cx="914400" cy="94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6E191DF-DE51-45E9-A64D-BAEA1E70D2E1}"/>
              </a:ext>
            </a:extLst>
          </p:cNvPr>
          <p:cNvSpPr/>
          <p:nvPr/>
        </p:nvSpPr>
        <p:spPr>
          <a:xfrm>
            <a:off x="6248400" y="6179176"/>
            <a:ext cx="914400" cy="94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4B4E07-AAE0-43FD-A850-D87FCC86E154}"/>
              </a:ext>
            </a:extLst>
          </p:cNvPr>
          <p:cNvSpPr/>
          <p:nvPr/>
        </p:nvSpPr>
        <p:spPr>
          <a:xfrm>
            <a:off x="10048696" y="7769850"/>
            <a:ext cx="914400" cy="94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1" grpId="0" animBg="1"/>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534189" y="326972"/>
            <a:ext cx="17330797" cy="9633055"/>
          </a:xfrm>
          <a:custGeom>
            <a:avLst/>
            <a:gdLst/>
            <a:ahLst/>
            <a:cxnLst/>
            <a:rect l="l" t="t" r="r" b="b"/>
            <a:pathLst>
              <a:path w="1394158" h="1705107">
                <a:moveTo>
                  <a:pt x="74590" y="0"/>
                </a:moveTo>
                <a:lnTo>
                  <a:pt x="1319568" y="0"/>
                </a:lnTo>
                <a:cubicBezTo>
                  <a:pt x="1360763" y="0"/>
                  <a:pt x="1394158" y="33395"/>
                  <a:pt x="1394158" y="74590"/>
                </a:cubicBezTo>
                <a:lnTo>
                  <a:pt x="1394158" y="1630517"/>
                </a:lnTo>
                <a:cubicBezTo>
                  <a:pt x="1394158" y="1671712"/>
                  <a:pt x="1360763" y="1705107"/>
                  <a:pt x="1319568" y="1705107"/>
                </a:cubicBezTo>
                <a:lnTo>
                  <a:pt x="74590" y="1705107"/>
                </a:lnTo>
                <a:cubicBezTo>
                  <a:pt x="33395" y="1705107"/>
                  <a:pt x="0" y="1671712"/>
                  <a:pt x="0" y="1630517"/>
                </a:cubicBezTo>
                <a:lnTo>
                  <a:pt x="0" y="74590"/>
                </a:lnTo>
                <a:cubicBezTo>
                  <a:pt x="0" y="33395"/>
                  <a:pt x="33395" y="0"/>
                  <a:pt x="74590" y="0"/>
                </a:cubicBezTo>
                <a:close/>
              </a:path>
            </a:pathLst>
          </a:custGeom>
          <a:solidFill>
            <a:schemeClr val="bg1"/>
          </a:solidFill>
        </p:spPr>
      </p:sp>
      <p:sp>
        <p:nvSpPr>
          <p:cNvPr id="8" name="TextBox 8"/>
          <p:cNvSpPr txBox="1"/>
          <p:nvPr/>
        </p:nvSpPr>
        <p:spPr>
          <a:xfrm>
            <a:off x="347603" y="596132"/>
            <a:ext cx="10103928" cy="3266926"/>
          </a:xfrm>
          <a:prstGeom prst="rect">
            <a:avLst/>
          </a:prstGeom>
        </p:spPr>
        <p:txBody>
          <a:bodyPr lIns="50800" tIns="50800" rIns="50800" bIns="50800" rtlCol="0" anchor="ctr"/>
          <a:lstStyle/>
          <a:p>
            <a:pPr algn="ctr">
              <a:lnSpc>
                <a:spcPts val="2659"/>
              </a:lnSpc>
            </a:pPr>
            <a:endParaRPr/>
          </a:p>
        </p:txBody>
      </p:sp>
      <p:sp>
        <p:nvSpPr>
          <p:cNvPr id="21" name="Freeform 21"/>
          <p:cNvSpPr/>
          <p:nvPr/>
        </p:nvSpPr>
        <p:spPr>
          <a:xfrm rot="20050080">
            <a:off x="15777218" y="8640924"/>
            <a:ext cx="2804729" cy="1709978"/>
          </a:xfrm>
          <a:custGeom>
            <a:avLst/>
            <a:gdLst/>
            <a:ahLst/>
            <a:cxnLst/>
            <a:rect l="l" t="t" r="r" b="b"/>
            <a:pathLst>
              <a:path w="3495969" h="2076393">
                <a:moveTo>
                  <a:pt x="0" y="0"/>
                </a:moveTo>
                <a:lnTo>
                  <a:pt x="3495969" y="0"/>
                </a:lnTo>
                <a:lnTo>
                  <a:pt x="3495969" y="2076394"/>
                </a:lnTo>
                <a:lnTo>
                  <a:pt x="0" y="2076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3" name="Graphic 22" descr="Fireworks">
            <a:extLst>
              <a:ext uri="{FF2B5EF4-FFF2-40B4-BE49-F238E27FC236}">
                <a16:creationId xmlns:a16="http://schemas.microsoft.com/office/drawing/2014/main" id="{D9A29A79-8E05-4B52-B3EE-FC5A89F5FE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391603" y="-310598"/>
            <a:ext cx="2022191" cy="2022191"/>
          </a:xfrm>
          <a:prstGeom prst="rect">
            <a:avLst/>
          </a:prstGeom>
        </p:spPr>
      </p:pic>
      <p:pic>
        <p:nvPicPr>
          <p:cNvPr id="25" name="Graphic 24" descr="Rainbow">
            <a:extLst>
              <a:ext uri="{FF2B5EF4-FFF2-40B4-BE49-F238E27FC236}">
                <a16:creationId xmlns:a16="http://schemas.microsoft.com/office/drawing/2014/main" id="{B8B5C13E-FE86-419B-B4DE-34C22E6B7A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245551">
            <a:off x="-422506" y="-422322"/>
            <a:ext cx="2209800" cy="2209800"/>
          </a:xfrm>
          <a:prstGeom prst="rect">
            <a:avLst/>
          </a:prstGeom>
        </p:spPr>
      </p:pic>
      <p:sp>
        <p:nvSpPr>
          <p:cNvPr id="28" name="TextBox 8">
            <a:extLst>
              <a:ext uri="{FF2B5EF4-FFF2-40B4-BE49-F238E27FC236}">
                <a16:creationId xmlns:a16="http://schemas.microsoft.com/office/drawing/2014/main" id="{20CC2D5F-1FC6-4E77-97ED-F37E78E4A915}"/>
              </a:ext>
            </a:extLst>
          </p:cNvPr>
          <p:cNvSpPr txBox="1"/>
          <p:nvPr/>
        </p:nvSpPr>
        <p:spPr>
          <a:xfrm>
            <a:off x="-250962"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 backpack: </a:t>
            </a:r>
          </a:p>
        </p:txBody>
      </p:sp>
      <p:sp>
        <p:nvSpPr>
          <p:cNvPr id="29" name="Rectangle 28">
            <a:extLst>
              <a:ext uri="{FF2B5EF4-FFF2-40B4-BE49-F238E27FC236}">
                <a16:creationId xmlns:a16="http://schemas.microsoft.com/office/drawing/2014/main" id="{E676D505-F263-420C-8091-984CDE7CBDEC}"/>
              </a:ext>
            </a:extLst>
          </p:cNvPr>
          <p:cNvSpPr/>
          <p:nvPr/>
        </p:nvSpPr>
        <p:spPr>
          <a:xfrm>
            <a:off x="5122821" y="844286"/>
            <a:ext cx="9144000" cy="1569660"/>
          </a:xfrm>
          <a:prstGeom prst="rect">
            <a:avLst/>
          </a:prstGeom>
        </p:spPr>
        <p:txBody>
          <a:bodyPr>
            <a:spAutoFit/>
          </a:bodyPr>
          <a:lstStyle/>
          <a:p>
            <a:r>
              <a:rPr lang="en-US" sz="4800" b="1">
                <a:solidFill>
                  <a:schemeClr val="tx1">
                    <a:lumMod val="95000"/>
                    <a:lumOff val="5000"/>
                  </a:schemeClr>
                </a:solidFill>
              </a:rPr>
              <a:t>/’bækpæk/</a:t>
            </a:r>
          </a:p>
          <a:p>
            <a:r>
              <a:rPr lang="en-US" sz="4800" b="1">
                <a:solidFill>
                  <a:schemeClr val="tx1">
                    <a:lumMod val="95000"/>
                    <a:lumOff val="5000"/>
                  </a:schemeClr>
                </a:solidFill>
              </a:rPr>
              <a:t>ba lô</a:t>
            </a:r>
          </a:p>
        </p:txBody>
      </p:sp>
      <p:sp>
        <p:nvSpPr>
          <p:cNvPr id="30" name="TextBox 8">
            <a:extLst>
              <a:ext uri="{FF2B5EF4-FFF2-40B4-BE49-F238E27FC236}">
                <a16:creationId xmlns:a16="http://schemas.microsoft.com/office/drawing/2014/main" id="{82124979-0DAD-4CAD-B534-03BA6DF41358}"/>
              </a:ext>
            </a:extLst>
          </p:cNvPr>
          <p:cNvSpPr txBox="1"/>
          <p:nvPr/>
        </p:nvSpPr>
        <p:spPr>
          <a:xfrm>
            <a:off x="540984" y="5087418"/>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3. cave :</a:t>
            </a:r>
          </a:p>
        </p:txBody>
      </p:sp>
      <p:sp>
        <p:nvSpPr>
          <p:cNvPr id="31" name="Rectangle 30">
            <a:extLst>
              <a:ext uri="{FF2B5EF4-FFF2-40B4-BE49-F238E27FC236}">
                <a16:creationId xmlns:a16="http://schemas.microsoft.com/office/drawing/2014/main" id="{12DDF4C8-F31A-4CBB-86DF-F810EC62DDFC}"/>
              </a:ext>
            </a:extLst>
          </p:cNvPr>
          <p:cNvSpPr/>
          <p:nvPr/>
        </p:nvSpPr>
        <p:spPr>
          <a:xfrm>
            <a:off x="5334000" y="5094372"/>
            <a:ext cx="9144000" cy="1569660"/>
          </a:xfrm>
          <a:prstGeom prst="rect">
            <a:avLst/>
          </a:prstGeom>
        </p:spPr>
        <p:txBody>
          <a:bodyPr>
            <a:spAutoFit/>
          </a:bodyPr>
          <a:lstStyle/>
          <a:p>
            <a:r>
              <a:rPr lang="en-US" sz="4800" b="1">
                <a:solidFill>
                  <a:schemeClr val="tx1">
                    <a:lumMod val="95000"/>
                    <a:lumOff val="5000"/>
                  </a:schemeClr>
                </a:solidFill>
              </a:rPr>
              <a:t>/keɪv/</a:t>
            </a:r>
          </a:p>
          <a:p>
            <a:r>
              <a:rPr lang="en-US" sz="4800" b="1">
                <a:solidFill>
                  <a:schemeClr val="tx1">
                    <a:lumMod val="95000"/>
                    <a:lumOff val="5000"/>
                  </a:schemeClr>
                </a:solidFill>
              </a:rPr>
              <a:t>hang động</a:t>
            </a:r>
          </a:p>
        </p:txBody>
      </p:sp>
      <p:sp>
        <p:nvSpPr>
          <p:cNvPr id="32" name="TextBox 8">
            <a:extLst>
              <a:ext uri="{FF2B5EF4-FFF2-40B4-BE49-F238E27FC236}">
                <a16:creationId xmlns:a16="http://schemas.microsoft.com/office/drawing/2014/main" id="{4D28C296-89C1-42F5-A8A2-AC1CECEB8044}"/>
              </a:ext>
            </a:extLst>
          </p:cNvPr>
          <p:cNvSpPr txBox="1"/>
          <p:nvPr/>
        </p:nvSpPr>
        <p:spPr>
          <a:xfrm>
            <a:off x="8142938" y="4991100"/>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4. compass : </a:t>
            </a:r>
          </a:p>
        </p:txBody>
      </p:sp>
      <p:sp>
        <p:nvSpPr>
          <p:cNvPr id="33" name="Rectangle 32">
            <a:extLst>
              <a:ext uri="{FF2B5EF4-FFF2-40B4-BE49-F238E27FC236}">
                <a16:creationId xmlns:a16="http://schemas.microsoft.com/office/drawing/2014/main" id="{5874396B-0DD6-459D-8C7F-095084232074}"/>
              </a:ext>
            </a:extLst>
          </p:cNvPr>
          <p:cNvSpPr/>
          <p:nvPr/>
        </p:nvSpPr>
        <p:spPr>
          <a:xfrm>
            <a:off x="13490426" y="5081574"/>
            <a:ext cx="9144000" cy="1569660"/>
          </a:xfrm>
          <a:prstGeom prst="rect">
            <a:avLst/>
          </a:prstGeom>
        </p:spPr>
        <p:txBody>
          <a:bodyPr>
            <a:spAutoFit/>
          </a:bodyPr>
          <a:lstStyle/>
          <a:p>
            <a:r>
              <a:rPr lang="en-US" sz="4800" b="1">
                <a:solidFill>
                  <a:schemeClr val="tx1">
                    <a:lumMod val="95000"/>
                    <a:lumOff val="5000"/>
                  </a:schemeClr>
                </a:solidFill>
              </a:rPr>
              <a:t>/’kʌmpəs/</a:t>
            </a:r>
          </a:p>
          <a:p>
            <a:r>
              <a:rPr lang="en-US" sz="4800" b="1">
                <a:solidFill>
                  <a:schemeClr val="tx1">
                    <a:lumMod val="95000"/>
                    <a:lumOff val="5000"/>
                  </a:schemeClr>
                </a:solidFill>
              </a:rPr>
              <a:t>la bàn</a:t>
            </a:r>
          </a:p>
        </p:txBody>
      </p:sp>
      <p:sp>
        <p:nvSpPr>
          <p:cNvPr id="34" name="TextBox 8">
            <a:extLst>
              <a:ext uri="{FF2B5EF4-FFF2-40B4-BE49-F238E27FC236}">
                <a16:creationId xmlns:a16="http://schemas.microsoft.com/office/drawing/2014/main" id="{205F6501-6C96-493A-8021-58A1229BE156}"/>
              </a:ext>
            </a:extLst>
          </p:cNvPr>
          <p:cNvSpPr txBox="1"/>
          <p:nvPr/>
        </p:nvSpPr>
        <p:spPr>
          <a:xfrm>
            <a:off x="8229403"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2. beach: </a:t>
            </a:r>
          </a:p>
        </p:txBody>
      </p:sp>
      <p:sp>
        <p:nvSpPr>
          <p:cNvPr id="35" name="Rectangle 34">
            <a:extLst>
              <a:ext uri="{FF2B5EF4-FFF2-40B4-BE49-F238E27FC236}">
                <a16:creationId xmlns:a16="http://schemas.microsoft.com/office/drawing/2014/main" id="{082F95AB-20F6-4339-9AB2-D667870E5018}"/>
              </a:ext>
            </a:extLst>
          </p:cNvPr>
          <p:cNvSpPr/>
          <p:nvPr/>
        </p:nvSpPr>
        <p:spPr>
          <a:xfrm>
            <a:off x="13171714" y="786111"/>
            <a:ext cx="9144000" cy="1569660"/>
          </a:xfrm>
          <a:prstGeom prst="rect">
            <a:avLst/>
          </a:prstGeom>
        </p:spPr>
        <p:txBody>
          <a:bodyPr>
            <a:spAutoFit/>
          </a:bodyPr>
          <a:lstStyle/>
          <a:p>
            <a:r>
              <a:rPr lang="en-US" sz="4800" b="1">
                <a:solidFill>
                  <a:schemeClr val="tx1">
                    <a:lumMod val="95000"/>
                    <a:lumOff val="5000"/>
                  </a:schemeClr>
                </a:solidFill>
              </a:rPr>
              <a:t>/bi:tʃ/</a:t>
            </a:r>
          </a:p>
          <a:p>
            <a:r>
              <a:rPr lang="en-US" sz="4800" b="1">
                <a:solidFill>
                  <a:schemeClr val="tx1">
                    <a:lumMod val="95000"/>
                    <a:lumOff val="5000"/>
                  </a:schemeClr>
                </a:solidFill>
              </a:rPr>
              <a:t>bãi biển</a:t>
            </a:r>
          </a:p>
        </p:txBody>
      </p:sp>
      <p:pic>
        <p:nvPicPr>
          <p:cNvPr id="36" name="Picture 35">
            <a:extLst>
              <a:ext uri="{FF2B5EF4-FFF2-40B4-BE49-F238E27FC236}">
                <a16:creationId xmlns:a16="http://schemas.microsoft.com/office/drawing/2014/main" id="{D11411D7-E0F5-4C81-B78A-F08B307BF038}"/>
              </a:ext>
            </a:extLst>
          </p:cNvPr>
          <p:cNvPicPr>
            <a:picLocks noChangeAspect="1"/>
          </p:cNvPicPr>
          <p:nvPr/>
        </p:nvPicPr>
        <p:blipFill>
          <a:blip r:embed="rId16"/>
          <a:stretch>
            <a:fillRect/>
          </a:stretch>
        </p:blipFill>
        <p:spPr>
          <a:xfrm flipH="1">
            <a:off x="1512801" y="1570941"/>
            <a:ext cx="3244256" cy="3629964"/>
          </a:xfrm>
          <a:prstGeom prst="rect">
            <a:avLst/>
          </a:prstGeom>
        </p:spPr>
      </p:pic>
      <p:pic>
        <p:nvPicPr>
          <p:cNvPr id="37" name="Picture 36">
            <a:extLst>
              <a:ext uri="{FF2B5EF4-FFF2-40B4-BE49-F238E27FC236}">
                <a16:creationId xmlns:a16="http://schemas.microsoft.com/office/drawing/2014/main" id="{111B3BCA-7B96-484D-B131-11D73705353E}"/>
              </a:ext>
            </a:extLst>
          </p:cNvPr>
          <p:cNvPicPr>
            <a:picLocks noChangeAspect="1"/>
          </p:cNvPicPr>
          <p:nvPr/>
        </p:nvPicPr>
        <p:blipFill>
          <a:blip r:embed="rId17"/>
          <a:stretch>
            <a:fillRect/>
          </a:stretch>
        </p:blipFill>
        <p:spPr>
          <a:xfrm>
            <a:off x="8399583" y="1780247"/>
            <a:ext cx="4453939" cy="2846825"/>
          </a:xfrm>
          <a:prstGeom prst="rect">
            <a:avLst/>
          </a:prstGeom>
        </p:spPr>
      </p:pic>
      <p:pic>
        <p:nvPicPr>
          <p:cNvPr id="38" name="Picture 37">
            <a:extLst>
              <a:ext uri="{FF2B5EF4-FFF2-40B4-BE49-F238E27FC236}">
                <a16:creationId xmlns:a16="http://schemas.microsoft.com/office/drawing/2014/main" id="{0E38210B-3A36-46C3-A472-F7543CD7B79F}"/>
              </a:ext>
            </a:extLst>
          </p:cNvPr>
          <p:cNvPicPr>
            <a:picLocks noChangeAspect="1"/>
          </p:cNvPicPr>
          <p:nvPr/>
        </p:nvPicPr>
        <p:blipFill>
          <a:blip r:embed="rId18"/>
          <a:stretch>
            <a:fillRect/>
          </a:stretch>
        </p:blipFill>
        <p:spPr>
          <a:xfrm>
            <a:off x="1307570" y="6073817"/>
            <a:ext cx="3943258" cy="3670333"/>
          </a:xfrm>
          <a:prstGeom prst="rect">
            <a:avLst/>
          </a:prstGeom>
        </p:spPr>
      </p:pic>
      <p:pic>
        <p:nvPicPr>
          <p:cNvPr id="27" name="Graphic 26" descr="Snowflake">
            <a:extLst>
              <a:ext uri="{FF2B5EF4-FFF2-40B4-BE49-F238E27FC236}">
                <a16:creationId xmlns:a16="http://schemas.microsoft.com/office/drawing/2014/main" id="{1727C91A-AC6F-4D2C-8659-FDA05601B62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0471125">
            <a:off x="-811635" y="8472600"/>
            <a:ext cx="2777156" cy="2777156"/>
          </a:xfrm>
          <a:prstGeom prst="rect">
            <a:avLst/>
          </a:prstGeom>
        </p:spPr>
      </p:pic>
      <p:pic>
        <p:nvPicPr>
          <p:cNvPr id="39" name="Picture 38">
            <a:extLst>
              <a:ext uri="{FF2B5EF4-FFF2-40B4-BE49-F238E27FC236}">
                <a16:creationId xmlns:a16="http://schemas.microsoft.com/office/drawing/2014/main" id="{74356844-5E6F-4EA7-9DF8-EB9EA18A3DEE}"/>
              </a:ext>
            </a:extLst>
          </p:cNvPr>
          <p:cNvPicPr>
            <a:picLocks noChangeAspect="1"/>
          </p:cNvPicPr>
          <p:nvPr/>
        </p:nvPicPr>
        <p:blipFill>
          <a:blip r:embed="rId21"/>
          <a:stretch>
            <a:fillRect/>
          </a:stretch>
        </p:blipFill>
        <p:spPr>
          <a:xfrm>
            <a:off x="8720986" y="5962722"/>
            <a:ext cx="4516525" cy="3421248"/>
          </a:xfrm>
          <a:prstGeom prst="rect">
            <a:avLst/>
          </a:prstGeom>
        </p:spPr>
      </p:pic>
      <p:pic>
        <p:nvPicPr>
          <p:cNvPr id="40" name="backpack">
            <a:hlinkClick r:id="" action="ppaction://media"/>
            <a:extLst>
              <a:ext uri="{FF2B5EF4-FFF2-40B4-BE49-F238E27FC236}">
                <a16:creationId xmlns:a16="http://schemas.microsoft.com/office/drawing/2014/main" id="{F3425BDF-EB57-4009-ADF1-970B274ADF2B}"/>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4708931" y="3004206"/>
            <a:ext cx="609600" cy="609600"/>
          </a:xfrm>
          <a:prstGeom prst="rect">
            <a:avLst/>
          </a:prstGeom>
        </p:spPr>
      </p:pic>
      <p:pic>
        <p:nvPicPr>
          <p:cNvPr id="41" name="beach">
            <a:hlinkClick r:id="" action="ppaction://media"/>
            <a:extLst>
              <a:ext uri="{FF2B5EF4-FFF2-40B4-BE49-F238E27FC236}">
                <a16:creationId xmlns:a16="http://schemas.microsoft.com/office/drawing/2014/main" id="{F7B3F0C0-2EFA-45C3-AF8E-B921496E5B71}"/>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342861" y="2987640"/>
            <a:ext cx="609600" cy="609600"/>
          </a:xfrm>
          <a:prstGeom prst="rect">
            <a:avLst/>
          </a:prstGeom>
        </p:spPr>
      </p:pic>
      <p:pic>
        <p:nvPicPr>
          <p:cNvPr id="42" name="cave">
            <a:hlinkClick r:id="" action="ppaction://media"/>
            <a:extLst>
              <a:ext uri="{FF2B5EF4-FFF2-40B4-BE49-F238E27FC236}">
                <a16:creationId xmlns:a16="http://schemas.microsoft.com/office/drawing/2014/main" id="{BF91AE1A-029D-47BF-AB03-1FFDA0D5EB94}"/>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5592208" y="7590546"/>
            <a:ext cx="609600" cy="609600"/>
          </a:xfrm>
          <a:prstGeom prst="rect">
            <a:avLst/>
          </a:prstGeom>
        </p:spPr>
      </p:pic>
      <p:pic>
        <p:nvPicPr>
          <p:cNvPr id="43" name="compass">
            <a:hlinkClick r:id="" action="ppaction://media"/>
            <a:extLst>
              <a:ext uri="{FF2B5EF4-FFF2-40B4-BE49-F238E27FC236}">
                <a16:creationId xmlns:a16="http://schemas.microsoft.com/office/drawing/2014/main" id="{73E3ACEE-41AD-4F52-82F0-AFE587F8290C}"/>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3675759" y="76041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ppt_x"/>
                                          </p:val>
                                        </p:tav>
                                        <p:tav tm="100000">
                                          <p:val>
                                            <p:strVal val="#ppt_x"/>
                                          </p:val>
                                        </p:tav>
                                      </p:tavLst>
                                    </p:anim>
                                    <p:anim calcmode="lin" valueType="num">
                                      <p:cBhvr additive="base">
                                        <p:cTn id="104" dur="500" fill="hold"/>
                                        <p:tgtEl>
                                          <p:spTgt spid="4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ppt_x"/>
                                          </p:val>
                                        </p:tav>
                                        <p:tav tm="100000">
                                          <p:val>
                                            <p:strVal val="#ppt_x"/>
                                          </p:val>
                                        </p:tav>
                                      </p:tavLst>
                                    </p:anim>
                                    <p:anim calcmode="lin" valueType="num">
                                      <p:cBhvr additive="base">
                                        <p:cTn id="10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40"/>
                </p:tgtEl>
              </p:cMediaNode>
            </p:audio>
            <p:audio>
              <p:cMediaNode vol="80000">
                <p:cTn id="116" fill="hold" display="0">
                  <p:stCondLst>
                    <p:cond delay="indefinite"/>
                  </p:stCondLst>
                  <p:endCondLst>
                    <p:cond evt="onStopAudio" delay="0">
                      <p:tgtEl>
                        <p:sldTgt/>
                      </p:tgtEl>
                    </p:cond>
                  </p:endCondLst>
                </p:cTn>
                <p:tgtEl>
                  <p:spTgt spid="41"/>
                </p:tgtEl>
              </p:cMediaNode>
            </p:audio>
            <p:audio>
              <p:cMediaNode vol="80000">
                <p:cTn id="117" fill="hold" display="0">
                  <p:stCondLst>
                    <p:cond delay="indefinite"/>
                  </p:stCondLst>
                  <p:endCondLst>
                    <p:cond evt="onStopAudio" delay="0">
                      <p:tgtEl>
                        <p:sldTgt/>
                      </p:tgtEl>
                    </p:cond>
                  </p:endCondLst>
                </p:cTn>
                <p:tgtEl>
                  <p:spTgt spid="42"/>
                </p:tgtEl>
              </p:cMediaNode>
            </p:audio>
            <p:audio>
              <p:cMediaNode vol="80000">
                <p:cTn id="118" fill="hold" display="0">
                  <p:stCondLst>
                    <p:cond delay="indefinite"/>
                  </p:stCondLst>
                  <p:endCondLst>
                    <p:cond evt="onStopAudio" delay="0">
                      <p:tgtEl>
                        <p:sldTgt/>
                      </p:tgtEl>
                    </p:cond>
                  </p:endCondLst>
                </p:cTn>
                <p:tgtEl>
                  <p:spTgt spid="43"/>
                </p:tgtEl>
              </p:cMediaNode>
            </p:audio>
          </p:childTnLst>
        </p:cTn>
      </p:par>
    </p:tnLst>
    <p:bldLst>
      <p:bldP spid="8" grpId="0"/>
      <p:bldP spid="28" grpId="0"/>
      <p:bldP spid="29" grpId="0"/>
      <p:bldP spid="30" grpId="0"/>
      <p:bldP spid="31" grpId="0"/>
      <p:bldP spid="32" grpId="0"/>
      <p:bldP spid="33" grpId="0"/>
      <p:bldP spid="34"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2">
              <a:lum contrast="20000"/>
              <a:extLst>
                <a:ext uri="{96DAC541-7B7A-43D3-8B79-37D633B846F1}">
                  <asvg:svgBlip xmlns:asvg="http://schemas.microsoft.com/office/drawing/2016/SVG/main" r:embed="rId3"/>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807734" y="76512"/>
            <a:ext cx="13119408"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Look at the picture and write the correct word</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3" name="Picture 2">
            <a:extLst>
              <a:ext uri="{FF2B5EF4-FFF2-40B4-BE49-F238E27FC236}">
                <a16:creationId xmlns:a16="http://schemas.microsoft.com/office/drawing/2014/main" id="{00695704-E937-4D98-B8D6-44D312769DA8}"/>
              </a:ext>
            </a:extLst>
          </p:cNvPr>
          <p:cNvPicPr>
            <a:picLocks noChangeAspect="1"/>
          </p:cNvPicPr>
          <p:nvPr/>
        </p:nvPicPr>
        <p:blipFill>
          <a:blip r:embed="rId4"/>
          <a:stretch>
            <a:fillRect/>
          </a:stretch>
        </p:blipFill>
        <p:spPr>
          <a:xfrm>
            <a:off x="873540" y="1150933"/>
            <a:ext cx="16500060" cy="8616408"/>
          </a:xfrm>
          <a:prstGeom prst="rect">
            <a:avLst/>
          </a:prstGeom>
        </p:spPr>
      </p:pic>
      <p:sp>
        <p:nvSpPr>
          <p:cNvPr id="13" name="Freeform 13"/>
          <p:cNvSpPr/>
          <p:nvPr/>
        </p:nvSpPr>
        <p:spPr>
          <a:xfrm>
            <a:off x="-1398168" y="8102076"/>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5">
              <a:lum bright="20000" contrast="40000"/>
              <a:extLst>
                <a:ext uri="{96DAC541-7B7A-43D3-8B79-37D633B846F1}">
                  <asvg:svgBlip xmlns:asvg="http://schemas.microsoft.com/office/drawing/2016/SVG/main" r:embed="rId6"/>
                </a:ext>
              </a:extLst>
            </a:blip>
            <a:stretch>
              <a:fillRect/>
            </a:stretch>
          </a:blipFill>
        </p:spPr>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5">
              <a:lum bright="20000" contrast="4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7">
            <a:extLst>
              <a:ext uri="{FF2B5EF4-FFF2-40B4-BE49-F238E27FC236}">
                <a16:creationId xmlns:a16="http://schemas.microsoft.com/office/drawing/2014/main" id="{17D97A13-EC13-4501-8D6A-B038DE2D37C5}"/>
              </a:ext>
            </a:extLst>
          </p:cNvPr>
          <p:cNvSpPr txBox="1"/>
          <p:nvPr/>
        </p:nvSpPr>
        <p:spPr>
          <a:xfrm>
            <a:off x="2100461" y="3263783"/>
            <a:ext cx="3614539" cy="923330"/>
          </a:xfrm>
          <a:prstGeom prst="rect">
            <a:avLst/>
          </a:prstGeom>
          <a:noFill/>
        </p:spPr>
        <p:txBody>
          <a:bodyPr wrap="square">
            <a:spAutoFit/>
          </a:bodyPr>
          <a:lstStyle/>
          <a:p>
            <a:r>
              <a:rPr lang="en-US" sz="5400" b="1">
                <a:solidFill>
                  <a:srgbClr val="FF0000"/>
                </a:solidFill>
                <a:effectLst/>
                <a:latin typeface="+mj-lt"/>
                <a:ea typeface="Calibri" panose="020F0502020204030204" pitchFamily="34" charset="0"/>
              </a:rPr>
              <a:t>mountain</a:t>
            </a:r>
            <a:endParaRPr lang="en-US" sz="5400" b="1">
              <a:solidFill>
                <a:srgbClr val="FF0000"/>
              </a:solidFill>
              <a:latin typeface="+mj-lt"/>
            </a:endParaRPr>
          </a:p>
        </p:txBody>
      </p:sp>
      <p:sp>
        <p:nvSpPr>
          <p:cNvPr id="20" name="TextBox 19">
            <a:extLst>
              <a:ext uri="{FF2B5EF4-FFF2-40B4-BE49-F238E27FC236}">
                <a16:creationId xmlns:a16="http://schemas.microsoft.com/office/drawing/2014/main" id="{2BB3D2E3-02D6-4B13-AE1F-865DD4B67115}"/>
              </a:ext>
            </a:extLst>
          </p:cNvPr>
          <p:cNvSpPr txBox="1"/>
          <p:nvPr/>
        </p:nvSpPr>
        <p:spPr>
          <a:xfrm>
            <a:off x="7858268" y="3263783"/>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waterfall</a:t>
            </a:r>
            <a:endParaRPr lang="en-US" sz="5400" b="1">
              <a:solidFill>
                <a:srgbClr val="FF0000"/>
              </a:solidFill>
              <a:latin typeface="+mj-lt"/>
            </a:endParaRPr>
          </a:p>
        </p:txBody>
      </p:sp>
      <p:sp>
        <p:nvSpPr>
          <p:cNvPr id="21" name="TextBox 20">
            <a:extLst>
              <a:ext uri="{FF2B5EF4-FFF2-40B4-BE49-F238E27FC236}">
                <a16:creationId xmlns:a16="http://schemas.microsoft.com/office/drawing/2014/main" id="{FF93F8AF-60B6-4721-AF9E-91A0669FC7F2}"/>
              </a:ext>
            </a:extLst>
          </p:cNvPr>
          <p:cNvSpPr txBox="1"/>
          <p:nvPr/>
        </p:nvSpPr>
        <p:spPr>
          <a:xfrm>
            <a:off x="13840395" y="3272145"/>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sun cream </a:t>
            </a:r>
            <a:endParaRPr lang="en-US" sz="5400" b="1">
              <a:solidFill>
                <a:srgbClr val="FF0000"/>
              </a:solidFill>
              <a:latin typeface="+mj-lt"/>
            </a:endParaRPr>
          </a:p>
        </p:txBody>
      </p:sp>
      <p:sp>
        <p:nvSpPr>
          <p:cNvPr id="22" name="TextBox 21">
            <a:extLst>
              <a:ext uri="{FF2B5EF4-FFF2-40B4-BE49-F238E27FC236}">
                <a16:creationId xmlns:a16="http://schemas.microsoft.com/office/drawing/2014/main" id="{2A007CA6-C76A-4892-8A2C-B37CD7D6E0A7}"/>
              </a:ext>
            </a:extLst>
          </p:cNvPr>
          <p:cNvSpPr txBox="1"/>
          <p:nvPr/>
        </p:nvSpPr>
        <p:spPr>
          <a:xfrm>
            <a:off x="2014593" y="6016679"/>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cave </a:t>
            </a:r>
            <a:endParaRPr lang="en-US" sz="5400" b="1">
              <a:solidFill>
                <a:srgbClr val="FF0000"/>
              </a:solidFill>
              <a:latin typeface="+mj-lt"/>
            </a:endParaRPr>
          </a:p>
        </p:txBody>
      </p:sp>
      <p:sp>
        <p:nvSpPr>
          <p:cNvPr id="23" name="TextBox 22">
            <a:extLst>
              <a:ext uri="{FF2B5EF4-FFF2-40B4-BE49-F238E27FC236}">
                <a16:creationId xmlns:a16="http://schemas.microsoft.com/office/drawing/2014/main" id="{C5FB9B0D-1381-42E0-A574-8D924079624A}"/>
              </a:ext>
            </a:extLst>
          </p:cNvPr>
          <p:cNvSpPr txBox="1"/>
          <p:nvPr/>
        </p:nvSpPr>
        <p:spPr>
          <a:xfrm>
            <a:off x="7377743" y="6016679"/>
            <a:ext cx="4586965"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walking boots </a:t>
            </a:r>
            <a:endParaRPr lang="en-US" sz="5400" b="1">
              <a:solidFill>
                <a:srgbClr val="FF0000"/>
              </a:solidFill>
              <a:latin typeface="+mj-lt"/>
            </a:endParaRPr>
          </a:p>
        </p:txBody>
      </p:sp>
      <p:sp>
        <p:nvSpPr>
          <p:cNvPr id="24" name="TextBox 23">
            <a:extLst>
              <a:ext uri="{FF2B5EF4-FFF2-40B4-BE49-F238E27FC236}">
                <a16:creationId xmlns:a16="http://schemas.microsoft.com/office/drawing/2014/main" id="{8F939C8C-2405-43C3-89B4-801755986BDF}"/>
              </a:ext>
            </a:extLst>
          </p:cNvPr>
          <p:cNvSpPr txBox="1"/>
          <p:nvPr/>
        </p:nvSpPr>
        <p:spPr>
          <a:xfrm>
            <a:off x="13754527" y="6025041"/>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compass </a:t>
            </a:r>
            <a:endParaRPr lang="en-US" sz="5400" b="1">
              <a:solidFill>
                <a:srgbClr val="FF0000"/>
              </a:solidFill>
              <a:latin typeface="+mj-lt"/>
            </a:endParaRPr>
          </a:p>
        </p:txBody>
      </p:sp>
      <p:sp>
        <p:nvSpPr>
          <p:cNvPr id="25" name="TextBox 24">
            <a:extLst>
              <a:ext uri="{FF2B5EF4-FFF2-40B4-BE49-F238E27FC236}">
                <a16:creationId xmlns:a16="http://schemas.microsoft.com/office/drawing/2014/main" id="{01FE0756-71F7-4C95-B332-3A9B136C19CC}"/>
              </a:ext>
            </a:extLst>
          </p:cNvPr>
          <p:cNvSpPr txBox="1"/>
          <p:nvPr/>
        </p:nvSpPr>
        <p:spPr>
          <a:xfrm>
            <a:off x="1885170" y="8979045"/>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 beach </a:t>
            </a:r>
            <a:endParaRPr lang="en-US" sz="5400" b="1">
              <a:solidFill>
                <a:srgbClr val="FF0000"/>
              </a:solidFill>
              <a:latin typeface="+mj-lt"/>
            </a:endParaRPr>
          </a:p>
        </p:txBody>
      </p:sp>
      <p:sp>
        <p:nvSpPr>
          <p:cNvPr id="26" name="TextBox 25">
            <a:extLst>
              <a:ext uri="{FF2B5EF4-FFF2-40B4-BE49-F238E27FC236}">
                <a16:creationId xmlns:a16="http://schemas.microsoft.com/office/drawing/2014/main" id="{3989D7F6-46AE-4DBB-9511-C75371346690}"/>
              </a:ext>
            </a:extLst>
          </p:cNvPr>
          <p:cNvSpPr txBox="1"/>
          <p:nvPr/>
        </p:nvSpPr>
        <p:spPr>
          <a:xfrm>
            <a:off x="7642977" y="8979045"/>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 lake </a:t>
            </a:r>
            <a:endParaRPr lang="en-US" sz="5400" b="1">
              <a:solidFill>
                <a:srgbClr val="FF0000"/>
              </a:solidFill>
              <a:latin typeface="+mj-lt"/>
            </a:endParaRPr>
          </a:p>
        </p:txBody>
      </p:sp>
      <p:sp>
        <p:nvSpPr>
          <p:cNvPr id="27" name="TextBox 26">
            <a:extLst>
              <a:ext uri="{FF2B5EF4-FFF2-40B4-BE49-F238E27FC236}">
                <a16:creationId xmlns:a16="http://schemas.microsoft.com/office/drawing/2014/main" id="{BFBC45D9-573F-4E1C-8FDC-A9681EBA8F07}"/>
              </a:ext>
            </a:extLst>
          </p:cNvPr>
          <p:cNvSpPr txBox="1"/>
          <p:nvPr/>
        </p:nvSpPr>
        <p:spPr>
          <a:xfrm>
            <a:off x="13625104" y="8987407"/>
            <a:ext cx="3614539"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rPr>
              <a:t>backpack </a:t>
            </a:r>
            <a:endParaRPr lang="en-US" sz="5400" b="1">
              <a:solidFill>
                <a:srgbClr val="FF0000"/>
              </a:solidFill>
              <a:latin typeface="+mj-lt"/>
            </a:endParaRPr>
          </a:p>
        </p:txBody>
      </p:sp>
    </p:spTree>
    <p:extLst>
      <p:ext uri="{BB962C8B-B14F-4D97-AF65-F5344CB8AC3E}">
        <p14:creationId xmlns:p14="http://schemas.microsoft.com/office/powerpoint/2010/main" val="356679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arn(inVertical)">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barn(inVertical)">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arn(inVertical)">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P spid="24"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7000062" y="8590388"/>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261638" y="-783962"/>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5383868" y="138731"/>
            <a:ext cx="10167256" cy="916213"/>
          </a:xfrm>
          <a:prstGeom prst="rect">
            <a:avLst/>
          </a:prstGeom>
          <a:noFill/>
        </p:spPr>
        <p:txBody>
          <a:bodyPr wrap="square">
            <a:spAutoFit/>
          </a:bodyPr>
          <a:lstStyle/>
          <a:p>
            <a:pPr algn="just">
              <a:lnSpc>
                <a:spcPct val="150000"/>
              </a:lnSpc>
            </a:pPr>
            <a:r>
              <a:rPr lang="en-US" sz="4000" b="1">
                <a:solidFill>
                  <a:srgbClr val="0070C0"/>
                </a:solidFill>
                <a:effectLst/>
                <a:latin typeface="Calibri" panose="020F0502020204030204" pitchFamily="34" charset="0"/>
                <a:ea typeface="Arial" panose="020B0604020202020204" pitchFamily="34" charset="0"/>
                <a:cs typeface="Cambria" panose="02040503050406030204" pitchFamily="18" charset="0"/>
              </a:rPr>
              <a:t>Exercise 1. Choose the odd one out.</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0" name="TextBox 9">
            <a:extLst>
              <a:ext uri="{FF2B5EF4-FFF2-40B4-BE49-F238E27FC236}">
                <a16:creationId xmlns:a16="http://schemas.microsoft.com/office/drawing/2014/main" id="{12F63B0F-1E50-4ECC-843F-AF95F1A4F231}"/>
              </a:ext>
            </a:extLst>
          </p:cNvPr>
          <p:cNvSpPr txBox="1"/>
          <p:nvPr/>
        </p:nvSpPr>
        <p:spPr>
          <a:xfrm>
            <a:off x="914400" y="952502"/>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waterfall</a:t>
            </a:r>
          </a:p>
        </p:txBody>
      </p:sp>
      <p:sp>
        <p:nvSpPr>
          <p:cNvPr id="18" name="TextBox 17">
            <a:extLst>
              <a:ext uri="{FF2B5EF4-FFF2-40B4-BE49-F238E27FC236}">
                <a16:creationId xmlns:a16="http://schemas.microsoft.com/office/drawing/2014/main" id="{C660D857-FB52-49B2-B6B1-AB7FEA3D65C9}"/>
              </a:ext>
            </a:extLst>
          </p:cNvPr>
          <p:cNvSpPr txBox="1"/>
          <p:nvPr/>
        </p:nvSpPr>
        <p:spPr>
          <a:xfrm>
            <a:off x="2974846" y="922158"/>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lake</a:t>
            </a:r>
          </a:p>
        </p:txBody>
      </p:sp>
      <p:sp>
        <p:nvSpPr>
          <p:cNvPr id="20" name="TextBox 19">
            <a:extLst>
              <a:ext uri="{FF2B5EF4-FFF2-40B4-BE49-F238E27FC236}">
                <a16:creationId xmlns:a16="http://schemas.microsoft.com/office/drawing/2014/main" id="{2D817BAF-CE7A-4CED-AFD5-DD43C987A216}"/>
              </a:ext>
            </a:extLst>
          </p:cNvPr>
          <p:cNvSpPr txBox="1"/>
          <p:nvPr/>
        </p:nvSpPr>
        <p:spPr>
          <a:xfrm>
            <a:off x="4626656" y="991713"/>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river</a:t>
            </a:r>
          </a:p>
        </p:txBody>
      </p:sp>
      <p:sp>
        <p:nvSpPr>
          <p:cNvPr id="21" name="TextBox 20">
            <a:extLst>
              <a:ext uri="{FF2B5EF4-FFF2-40B4-BE49-F238E27FC236}">
                <a16:creationId xmlns:a16="http://schemas.microsoft.com/office/drawing/2014/main" id="{0BB1E7FE-2D57-4CC7-833E-D126190AFAF5}"/>
              </a:ext>
            </a:extLst>
          </p:cNvPr>
          <p:cNvSpPr txBox="1"/>
          <p:nvPr/>
        </p:nvSpPr>
        <p:spPr>
          <a:xfrm>
            <a:off x="6283736" y="963609"/>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cave</a:t>
            </a:r>
          </a:p>
        </p:txBody>
      </p:sp>
      <p:sp>
        <p:nvSpPr>
          <p:cNvPr id="22" name="TextBox 21">
            <a:extLst>
              <a:ext uri="{FF2B5EF4-FFF2-40B4-BE49-F238E27FC236}">
                <a16:creationId xmlns:a16="http://schemas.microsoft.com/office/drawing/2014/main" id="{7588295A-C126-4454-897E-12A16BE07E07}"/>
              </a:ext>
            </a:extLst>
          </p:cNvPr>
          <p:cNvSpPr txBox="1"/>
          <p:nvPr/>
        </p:nvSpPr>
        <p:spPr>
          <a:xfrm>
            <a:off x="13778541" y="984158"/>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valley</a:t>
            </a:r>
          </a:p>
        </p:txBody>
      </p:sp>
      <p:sp>
        <p:nvSpPr>
          <p:cNvPr id="23" name="TextBox 22">
            <a:extLst>
              <a:ext uri="{FF2B5EF4-FFF2-40B4-BE49-F238E27FC236}">
                <a16:creationId xmlns:a16="http://schemas.microsoft.com/office/drawing/2014/main" id="{77A61786-C45B-49CB-AF31-935E4C27F2F4}"/>
              </a:ext>
            </a:extLst>
          </p:cNvPr>
          <p:cNvSpPr txBox="1"/>
          <p:nvPr/>
        </p:nvSpPr>
        <p:spPr>
          <a:xfrm>
            <a:off x="7992928" y="990318"/>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island</a:t>
            </a:r>
          </a:p>
        </p:txBody>
      </p:sp>
      <p:sp>
        <p:nvSpPr>
          <p:cNvPr id="24" name="TextBox 23">
            <a:extLst>
              <a:ext uri="{FF2B5EF4-FFF2-40B4-BE49-F238E27FC236}">
                <a16:creationId xmlns:a16="http://schemas.microsoft.com/office/drawing/2014/main" id="{52402338-7AEF-4E12-B9B2-2777DBA72280}"/>
              </a:ext>
            </a:extLst>
          </p:cNvPr>
          <p:cNvSpPr txBox="1"/>
          <p:nvPr/>
        </p:nvSpPr>
        <p:spPr>
          <a:xfrm>
            <a:off x="9901276" y="1032017"/>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forest</a:t>
            </a:r>
          </a:p>
        </p:txBody>
      </p:sp>
      <p:sp>
        <p:nvSpPr>
          <p:cNvPr id="25" name="TextBox 24">
            <a:extLst>
              <a:ext uri="{FF2B5EF4-FFF2-40B4-BE49-F238E27FC236}">
                <a16:creationId xmlns:a16="http://schemas.microsoft.com/office/drawing/2014/main" id="{80B84CB8-78B1-4706-8410-6B74B169F89F}"/>
              </a:ext>
            </a:extLst>
          </p:cNvPr>
          <p:cNvSpPr txBox="1"/>
          <p:nvPr/>
        </p:nvSpPr>
        <p:spPr>
          <a:xfrm>
            <a:off x="11914210" y="990317"/>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desert</a:t>
            </a:r>
          </a:p>
        </p:txBody>
      </p:sp>
      <p:graphicFrame>
        <p:nvGraphicFramePr>
          <p:cNvPr id="2" name="Table 1">
            <a:extLst>
              <a:ext uri="{FF2B5EF4-FFF2-40B4-BE49-F238E27FC236}">
                <a16:creationId xmlns:a16="http://schemas.microsoft.com/office/drawing/2014/main" id="{FDFD917B-E0F5-4AFC-A043-3CE4F6BE1E8F}"/>
              </a:ext>
            </a:extLst>
          </p:cNvPr>
          <p:cNvGraphicFramePr>
            <a:graphicFrameLocks noGrp="1"/>
          </p:cNvGraphicFramePr>
          <p:nvPr>
            <p:extLst>
              <p:ext uri="{D42A27DB-BD31-4B8C-83A1-F6EECF244321}">
                <p14:modId xmlns:p14="http://schemas.microsoft.com/office/powerpoint/2010/main" val="1612633760"/>
              </p:ext>
            </p:extLst>
          </p:nvPr>
        </p:nvGraphicFramePr>
        <p:xfrm>
          <a:off x="599288" y="2218737"/>
          <a:ext cx="17140552" cy="7197856"/>
        </p:xfrm>
        <a:graphic>
          <a:graphicData uri="http://schemas.openxmlformats.org/drawingml/2006/table">
            <a:tbl>
              <a:tblPr firstRow="1" firstCol="1" bandRow="1"/>
              <a:tblGrid>
                <a:gridCol w="1211663">
                  <a:extLst>
                    <a:ext uri="{9D8B030D-6E8A-4147-A177-3AD203B41FA5}">
                      <a16:colId xmlns:a16="http://schemas.microsoft.com/office/drawing/2014/main" val="3900748451"/>
                    </a:ext>
                  </a:extLst>
                </a:gridCol>
                <a:gridCol w="13143271">
                  <a:extLst>
                    <a:ext uri="{9D8B030D-6E8A-4147-A177-3AD203B41FA5}">
                      <a16:colId xmlns:a16="http://schemas.microsoft.com/office/drawing/2014/main" val="344203012"/>
                    </a:ext>
                  </a:extLst>
                </a:gridCol>
                <a:gridCol w="2785618">
                  <a:extLst>
                    <a:ext uri="{9D8B030D-6E8A-4147-A177-3AD203B41FA5}">
                      <a16:colId xmlns:a16="http://schemas.microsoft.com/office/drawing/2014/main" val="814423922"/>
                    </a:ext>
                  </a:extLst>
                </a:gridCol>
              </a:tblGrid>
              <a:tr h="0">
                <a:tc>
                  <a:txBody>
                    <a:bodyPr/>
                    <a:lstStyle/>
                    <a:p>
                      <a:pPr algn="ctr">
                        <a:lnSpc>
                          <a:spcPct val="100000"/>
                        </a:lnSpc>
                        <a:spcAft>
                          <a:spcPts val="600"/>
                        </a:spcAft>
                        <a:tabLst>
                          <a:tab pos="62293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No.</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0000"/>
                        </a:lnSpc>
                        <a:spcAft>
                          <a:spcPts val="600"/>
                        </a:spcAft>
                        <a:tabLst>
                          <a:tab pos="62293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Definition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0000"/>
                        </a:lnSpc>
                        <a:spcAft>
                          <a:spcPts val="600"/>
                        </a:spcAft>
                        <a:tabLst>
                          <a:tab pos="62293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Words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69906517"/>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large area of land where there is almost no water, rains, trees, or plants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0969"/>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large area of water that flows towards the sea</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799535"/>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large area of water that is surrounded by land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161074"/>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piece of land that is completely surrounded by water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181665"/>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place where a stream or river falls down from a high place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431741"/>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6.</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large area of land that is covered with a lot of trees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924178"/>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7.</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low area of land between mountains or hills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74129"/>
                  </a:ext>
                </a:extLst>
              </a:tr>
              <a:tr h="0">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8.</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large hole in the side of a hill or under the ground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600"/>
                        </a:spcAft>
                        <a:tabLst>
                          <a:tab pos="6229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422322"/>
                  </a:ext>
                </a:extLst>
              </a:tr>
            </a:tbl>
          </a:graphicData>
        </a:graphic>
      </p:graphicFrame>
    </p:spTree>
    <p:extLst>
      <p:ext uri="{BB962C8B-B14F-4D97-AF65-F5344CB8AC3E}">
        <p14:creationId xmlns:p14="http://schemas.microsoft.com/office/powerpoint/2010/main" val="67165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path" presetSubtype="0" accel="50000" decel="50000" fill="hold" grpId="1" nodeType="clickEffect">
                                  <p:stCondLst>
                                    <p:cond delay="0"/>
                                  </p:stCondLst>
                                  <p:childTnLst>
                                    <p:animMotion origin="layout" path="M -8.33333E-7 3.58025E-6 L 0.15295 0.1966 " pathEditMode="relative" rAng="0" ptsTypes="AA">
                                      <p:cBhvr>
                                        <p:cTn id="93" dur="500" fill="hold"/>
                                        <p:tgtEl>
                                          <p:spTgt spid="25"/>
                                        </p:tgtEl>
                                        <p:attrNameLst>
                                          <p:attrName>ppt_x</p:attrName>
                                          <p:attrName>ppt_y</p:attrName>
                                        </p:attrNameLst>
                                      </p:cBhvr>
                                      <p:rCtr x="7648" y="9830"/>
                                    </p:animMotion>
                                  </p:childTnLst>
                                </p:cTn>
                              </p:par>
                            </p:childTnLst>
                          </p:cTn>
                        </p:par>
                      </p:childTnLst>
                    </p:cTn>
                  </p:par>
                  <p:par>
                    <p:cTn id="94" fill="hold">
                      <p:stCondLst>
                        <p:cond delay="indefinite"/>
                      </p:stCondLst>
                      <p:childTnLst>
                        <p:par>
                          <p:cTn id="95" fill="hold">
                            <p:stCondLst>
                              <p:cond delay="0"/>
                            </p:stCondLst>
                            <p:childTnLst>
                              <p:par>
                                <p:cTn id="96" presetID="49" presetClass="path" presetSubtype="0" accel="50000" decel="50000" fill="hold" grpId="1" nodeType="clickEffect">
                                  <p:stCondLst>
                                    <p:cond delay="0"/>
                                  </p:stCondLst>
                                  <p:childTnLst>
                                    <p:animMotion origin="layout" path="M 3.47222E-6 -7.40741E-7 L 0.55599 0.31543 " pathEditMode="relative" rAng="0" ptsTypes="AA">
                                      <p:cBhvr>
                                        <p:cTn id="97" dur="500" fill="hold"/>
                                        <p:tgtEl>
                                          <p:spTgt spid="20"/>
                                        </p:tgtEl>
                                        <p:attrNameLst>
                                          <p:attrName>ppt_x</p:attrName>
                                          <p:attrName>ppt_y</p:attrName>
                                        </p:attrNameLst>
                                      </p:cBhvr>
                                      <p:rCtr x="27795" y="15772"/>
                                    </p:animMotion>
                                  </p:childTnLst>
                                </p:cTn>
                              </p:par>
                            </p:childTnLst>
                          </p:cTn>
                        </p:par>
                      </p:childTnLst>
                    </p:cTn>
                  </p:par>
                  <p:par>
                    <p:cTn id="98" fill="hold">
                      <p:stCondLst>
                        <p:cond delay="indefinite"/>
                      </p:stCondLst>
                      <p:childTnLst>
                        <p:par>
                          <p:cTn id="99" fill="hold">
                            <p:stCondLst>
                              <p:cond delay="0"/>
                            </p:stCondLst>
                            <p:childTnLst>
                              <p:par>
                                <p:cTn id="100" presetID="49" presetClass="path" presetSubtype="0" accel="50000" decel="50000" fill="hold" grpId="1" nodeType="clickEffect">
                                  <p:stCondLst>
                                    <p:cond delay="0"/>
                                  </p:stCondLst>
                                  <p:childTnLst>
                                    <p:animMotion origin="layout" path="M 1.25E-6 -6.17284E-7 L 0.64661 0.39568 " pathEditMode="relative" rAng="0" ptsTypes="AA">
                                      <p:cBhvr>
                                        <p:cTn id="101" dur="500" fill="hold"/>
                                        <p:tgtEl>
                                          <p:spTgt spid="18"/>
                                        </p:tgtEl>
                                        <p:attrNameLst>
                                          <p:attrName>ppt_x</p:attrName>
                                          <p:attrName>ppt_y</p:attrName>
                                        </p:attrNameLst>
                                      </p:cBhvr>
                                      <p:rCtr x="32326" y="19784"/>
                                    </p:animMotion>
                                  </p:childTnLst>
                                </p:cTn>
                              </p:par>
                            </p:childTnLst>
                          </p:cTn>
                        </p:par>
                      </p:childTnLst>
                    </p:cTn>
                  </p:par>
                  <p:par>
                    <p:cTn id="102" fill="hold">
                      <p:stCondLst>
                        <p:cond delay="indefinite"/>
                      </p:stCondLst>
                      <p:childTnLst>
                        <p:par>
                          <p:cTn id="103" fill="hold">
                            <p:stCondLst>
                              <p:cond delay="0"/>
                            </p:stCondLst>
                            <p:childTnLst>
                              <p:par>
                                <p:cTn id="104" presetID="49" presetClass="path" presetSubtype="0" accel="50000" decel="50000" fill="hold" grpId="1" nodeType="clickEffect">
                                  <p:stCondLst>
                                    <p:cond delay="0"/>
                                  </p:stCondLst>
                                  <p:childTnLst>
                                    <p:animMotion origin="layout" path="M -1.11111E-6 3.58025E-6 L 0.36806 0.45941 " pathEditMode="relative" rAng="0" ptsTypes="AA">
                                      <p:cBhvr>
                                        <p:cTn id="105" dur="500" fill="hold"/>
                                        <p:tgtEl>
                                          <p:spTgt spid="23"/>
                                        </p:tgtEl>
                                        <p:attrNameLst>
                                          <p:attrName>ppt_x</p:attrName>
                                          <p:attrName>ppt_y</p:attrName>
                                        </p:attrNameLst>
                                      </p:cBhvr>
                                      <p:rCtr x="18403" y="22963"/>
                                    </p:animMotion>
                                  </p:childTnLst>
                                </p:cTn>
                              </p:par>
                            </p:childTnLst>
                          </p:cTn>
                        </p:par>
                      </p:childTnLst>
                    </p:cTn>
                  </p:par>
                  <p:par>
                    <p:cTn id="106" fill="hold">
                      <p:stCondLst>
                        <p:cond delay="indefinite"/>
                      </p:stCondLst>
                      <p:childTnLst>
                        <p:par>
                          <p:cTn id="107" fill="hold">
                            <p:stCondLst>
                              <p:cond delay="0"/>
                            </p:stCondLst>
                            <p:childTnLst>
                              <p:par>
                                <p:cTn id="108" presetID="49" presetClass="path" presetSubtype="0" accel="50000" decel="50000" fill="hold" grpId="1" nodeType="clickEffect">
                                  <p:stCondLst>
                                    <p:cond delay="0"/>
                                  </p:stCondLst>
                                  <p:childTnLst>
                                    <p:animMotion origin="layout" path="M 4.86111E-6 -2.71605E-6 L 0.76345 0.52608 " pathEditMode="relative" rAng="0" ptsTypes="AA">
                                      <p:cBhvr>
                                        <p:cTn id="109" dur="500" fill="hold"/>
                                        <p:tgtEl>
                                          <p:spTgt spid="10"/>
                                        </p:tgtEl>
                                        <p:attrNameLst>
                                          <p:attrName>ppt_x</p:attrName>
                                          <p:attrName>ppt_y</p:attrName>
                                        </p:attrNameLst>
                                      </p:cBhvr>
                                      <p:rCtr x="38168" y="26296"/>
                                    </p:animMotion>
                                  </p:childTnLst>
                                </p:cTn>
                              </p:par>
                            </p:childTnLst>
                          </p:cTn>
                        </p:par>
                      </p:childTnLst>
                    </p:cTn>
                  </p:par>
                  <p:par>
                    <p:cTn id="110" fill="hold">
                      <p:stCondLst>
                        <p:cond delay="indefinite"/>
                      </p:stCondLst>
                      <p:childTnLst>
                        <p:par>
                          <p:cTn id="111" fill="hold">
                            <p:stCondLst>
                              <p:cond delay="0"/>
                            </p:stCondLst>
                            <p:childTnLst>
                              <p:par>
                                <p:cTn id="112" presetID="49" presetClass="path" presetSubtype="0" accel="50000" decel="50000" fill="hold" grpId="1" nodeType="clickEffect">
                                  <p:stCondLst>
                                    <p:cond delay="0"/>
                                  </p:stCondLst>
                                  <p:childTnLst>
                                    <p:animMotion origin="layout" path="M -1.38889E-6 1.23457E-6 L 0.26302 0.58241 " pathEditMode="relative" rAng="0" ptsTypes="AA">
                                      <p:cBhvr>
                                        <p:cTn id="113" dur="500" fill="hold"/>
                                        <p:tgtEl>
                                          <p:spTgt spid="24"/>
                                        </p:tgtEl>
                                        <p:attrNameLst>
                                          <p:attrName>ppt_x</p:attrName>
                                          <p:attrName>ppt_y</p:attrName>
                                        </p:attrNameLst>
                                      </p:cBhvr>
                                      <p:rCtr x="13151" y="29120"/>
                                    </p:animMotion>
                                  </p:childTnLst>
                                </p:cTn>
                              </p:par>
                            </p:childTnLst>
                          </p:cTn>
                        </p:par>
                      </p:childTnLst>
                    </p:cTn>
                  </p:par>
                  <p:par>
                    <p:cTn id="114" fill="hold">
                      <p:stCondLst>
                        <p:cond delay="indefinite"/>
                      </p:stCondLst>
                      <p:childTnLst>
                        <p:par>
                          <p:cTn id="115" fill="hold">
                            <p:stCondLst>
                              <p:cond delay="0"/>
                            </p:stCondLst>
                            <p:childTnLst>
                              <p:par>
                                <p:cTn id="116" presetID="49" presetClass="path" presetSubtype="0" accel="50000" decel="50000" fill="hold" grpId="1" nodeType="clickEffect">
                                  <p:stCondLst>
                                    <p:cond delay="0"/>
                                  </p:stCondLst>
                                  <p:childTnLst>
                                    <p:animMotion origin="layout" path="M -5.55556E-7 8.64198E-7 L 0.05712 0.66111 " pathEditMode="relative" rAng="0" ptsTypes="AA">
                                      <p:cBhvr>
                                        <p:cTn id="117" dur="500" fill="hold"/>
                                        <p:tgtEl>
                                          <p:spTgt spid="22"/>
                                        </p:tgtEl>
                                        <p:attrNameLst>
                                          <p:attrName>ppt_x</p:attrName>
                                          <p:attrName>ppt_y</p:attrName>
                                        </p:attrNameLst>
                                      </p:cBhvr>
                                      <p:rCtr x="2856" y="33056"/>
                                    </p:animMotion>
                                  </p:childTnLst>
                                </p:cTn>
                              </p:par>
                            </p:childTnLst>
                          </p:cTn>
                        </p:par>
                      </p:childTnLst>
                    </p:cTn>
                  </p:par>
                  <p:par>
                    <p:cTn id="118" fill="hold">
                      <p:stCondLst>
                        <p:cond delay="indefinite"/>
                      </p:stCondLst>
                      <p:childTnLst>
                        <p:par>
                          <p:cTn id="119" fill="hold">
                            <p:stCondLst>
                              <p:cond delay="0"/>
                            </p:stCondLst>
                            <p:childTnLst>
                              <p:par>
                                <p:cTn id="120" presetID="49" presetClass="path" presetSubtype="0" accel="50000" decel="50000" fill="hold" grpId="1" nodeType="clickEffect">
                                  <p:stCondLst>
                                    <p:cond delay="0"/>
                                  </p:stCondLst>
                                  <p:childTnLst>
                                    <p:animMotion origin="layout" path="M -1.52778E-6 -2.96296E-6 L 0.46988 0.73982 " pathEditMode="relative" rAng="0" ptsTypes="AA">
                                      <p:cBhvr>
                                        <p:cTn id="121" dur="500" fill="hold"/>
                                        <p:tgtEl>
                                          <p:spTgt spid="21"/>
                                        </p:tgtEl>
                                        <p:attrNameLst>
                                          <p:attrName>ppt_x</p:attrName>
                                          <p:attrName>ppt_y</p:attrName>
                                        </p:attrNameLst>
                                      </p:cBhvr>
                                      <p:rCtr x="23490" y="36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0" grpId="0"/>
      <p:bldP spid="10" grpId="1"/>
      <p:bldP spid="18" grpId="0"/>
      <p:bldP spid="18" grpId="1"/>
      <p:bldP spid="20" grpId="0"/>
      <p:bldP spid="20" grpId="1"/>
      <p:bldP spid="21" grpId="0"/>
      <p:bldP spid="21" grpId="1"/>
      <p:bldP spid="22" grpId="0"/>
      <p:bldP spid="22" grpId="1"/>
      <p:bldP spid="23" grpId="0"/>
      <p:bldP spid="23" grpId="1"/>
      <p:bldP spid="24" grpId="0"/>
      <p:bldP spid="24" grpId="1"/>
      <p:bldP spid="25" grpId="0"/>
      <p:bldP spid="2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764000" y="-936135"/>
            <a:ext cx="2780588" cy="2706210"/>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047725" y="8801100"/>
            <a:ext cx="2419325" cy="2039100"/>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895600" y="138731"/>
            <a:ext cx="12655524"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4. Fill in the blanks with the words in the box.</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EF5EE49F-175F-4611-A567-E7C2FFA40979}"/>
              </a:ext>
            </a:extLst>
          </p:cNvPr>
          <p:cNvSpPr txBox="1"/>
          <p:nvPr/>
        </p:nvSpPr>
        <p:spPr>
          <a:xfrm>
            <a:off x="969801" y="1740462"/>
            <a:ext cx="16754242" cy="8164351"/>
          </a:xfrm>
          <a:prstGeom prst="rect">
            <a:avLst/>
          </a:prstGeom>
          <a:noFill/>
        </p:spPr>
        <p:txBody>
          <a:bodyPr wrap="square">
            <a:spAutoFit/>
          </a:bodyPr>
          <a:lstStyle/>
          <a:p>
            <a:pPr algn="just">
              <a:lnSpc>
                <a:spcPct val="120000"/>
              </a:lnSpc>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Just off the coast of South Korea, Jeju Island pulls in vacationers and honeymooners by the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Even if you haven’t just gotten</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married, a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____________here sure can feel like it</a:t>
            </a:r>
            <a:r>
              <a:rPr lang="en-US" sz="4000">
                <a:effectLst/>
                <a:latin typeface="Calibri" panose="020F0502020204030204" pitchFamily="34" charset="0"/>
                <a:ea typeface="Cambria" panose="02040503050406030204" pitchFamily="18" charset="0"/>
                <a:cs typeface="Cambria" panose="02040503050406030204" pitchFamily="18" charset="0"/>
              </a:rPr>
              <a: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Regular direct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____________to</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and from international cities such as</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Tokyo, Osaka, Beijing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____________Shanghai (as well as South Korea's</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domestic airports) and liberal visa requirements also make getting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____________a</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nap.</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2544445" algn="r"/>
                <a:tab pos="2674620"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Jeju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____________features	</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volcanic Hallasan commanding the island</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from the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7</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 a 224-kilometer semi-tropical forested national</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park, a (</a:t>
            </a: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8</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____________coastline dotted with waterfalls and the longest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lava tube in 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C1F76E95-BC7B-4886-9330-6B3A65DD9ADF}"/>
              </a:ext>
            </a:extLst>
          </p:cNvPr>
          <p:cNvSpPr txBox="1"/>
          <p:nvPr/>
        </p:nvSpPr>
        <p:spPr>
          <a:xfrm>
            <a:off x="794172" y="849625"/>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vacation</a:t>
            </a:r>
            <a:endPar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1" name="TextBox 20">
            <a:extLst>
              <a:ext uri="{FF2B5EF4-FFF2-40B4-BE49-F238E27FC236}">
                <a16:creationId xmlns:a16="http://schemas.microsoft.com/office/drawing/2014/main" id="{049DE30F-22D9-4591-99C0-AABF306C7DB7}"/>
              </a:ext>
            </a:extLst>
          </p:cNvPr>
          <p:cNvSpPr txBox="1"/>
          <p:nvPr/>
        </p:nvSpPr>
        <p:spPr>
          <a:xfrm>
            <a:off x="3005988" y="861123"/>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island</a:t>
            </a:r>
          </a:p>
        </p:txBody>
      </p:sp>
      <p:sp>
        <p:nvSpPr>
          <p:cNvPr id="22" name="TextBox 21">
            <a:extLst>
              <a:ext uri="{FF2B5EF4-FFF2-40B4-BE49-F238E27FC236}">
                <a16:creationId xmlns:a16="http://schemas.microsoft.com/office/drawing/2014/main" id="{AAF7007A-D3F1-452E-94AA-54BF6B1828AC}"/>
              </a:ext>
            </a:extLst>
          </p:cNvPr>
          <p:cNvSpPr txBox="1"/>
          <p:nvPr/>
        </p:nvSpPr>
        <p:spPr>
          <a:xfrm>
            <a:off x="5035092" y="822497"/>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flights</a:t>
            </a:r>
          </a:p>
        </p:txBody>
      </p:sp>
      <p:sp>
        <p:nvSpPr>
          <p:cNvPr id="25" name="TextBox 24">
            <a:extLst>
              <a:ext uri="{FF2B5EF4-FFF2-40B4-BE49-F238E27FC236}">
                <a16:creationId xmlns:a16="http://schemas.microsoft.com/office/drawing/2014/main" id="{9E4C5950-A996-4F50-8855-F0986E559BF9}"/>
              </a:ext>
            </a:extLst>
          </p:cNvPr>
          <p:cNvSpPr txBox="1"/>
          <p:nvPr/>
        </p:nvSpPr>
        <p:spPr>
          <a:xfrm>
            <a:off x="6924186" y="803891"/>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wild</a:t>
            </a:r>
          </a:p>
        </p:txBody>
      </p:sp>
      <p:sp>
        <p:nvSpPr>
          <p:cNvPr id="26" name="TextBox 25">
            <a:extLst>
              <a:ext uri="{FF2B5EF4-FFF2-40B4-BE49-F238E27FC236}">
                <a16:creationId xmlns:a16="http://schemas.microsoft.com/office/drawing/2014/main" id="{C30DE004-15CC-4F5E-9F20-EF4467C36E1C}"/>
              </a:ext>
            </a:extLst>
          </p:cNvPr>
          <p:cNvSpPr txBox="1"/>
          <p:nvPr/>
        </p:nvSpPr>
        <p:spPr>
          <a:xfrm>
            <a:off x="9136898" y="794216"/>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thousands</a:t>
            </a:r>
          </a:p>
        </p:txBody>
      </p:sp>
      <p:sp>
        <p:nvSpPr>
          <p:cNvPr id="27" name="TextBox 26">
            <a:extLst>
              <a:ext uri="{FF2B5EF4-FFF2-40B4-BE49-F238E27FC236}">
                <a16:creationId xmlns:a16="http://schemas.microsoft.com/office/drawing/2014/main" id="{A096701D-196D-4094-BBC6-66F5B78A69CF}"/>
              </a:ext>
            </a:extLst>
          </p:cNvPr>
          <p:cNvSpPr txBox="1"/>
          <p:nvPr/>
        </p:nvSpPr>
        <p:spPr>
          <a:xfrm>
            <a:off x="11610278" y="778340"/>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center</a:t>
            </a:r>
          </a:p>
        </p:txBody>
      </p:sp>
      <p:sp>
        <p:nvSpPr>
          <p:cNvPr id="28" name="TextBox 27">
            <a:extLst>
              <a:ext uri="{FF2B5EF4-FFF2-40B4-BE49-F238E27FC236}">
                <a16:creationId xmlns:a16="http://schemas.microsoft.com/office/drawing/2014/main" id="{BDDED486-094B-424D-818C-1BBC74A0360F}"/>
              </a:ext>
            </a:extLst>
          </p:cNvPr>
          <p:cNvSpPr txBox="1"/>
          <p:nvPr/>
        </p:nvSpPr>
        <p:spPr>
          <a:xfrm>
            <a:off x="13418791" y="792084"/>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and</a:t>
            </a:r>
          </a:p>
        </p:txBody>
      </p:sp>
      <p:sp>
        <p:nvSpPr>
          <p:cNvPr id="29" name="TextBox 28">
            <a:extLst>
              <a:ext uri="{FF2B5EF4-FFF2-40B4-BE49-F238E27FC236}">
                <a16:creationId xmlns:a16="http://schemas.microsoft.com/office/drawing/2014/main" id="{9D0AC702-3D54-4A88-A772-3616E965BF86}"/>
              </a:ext>
            </a:extLst>
          </p:cNvPr>
          <p:cNvSpPr txBox="1"/>
          <p:nvPr/>
        </p:nvSpPr>
        <p:spPr>
          <a:xfrm>
            <a:off x="15232270" y="801646"/>
            <a:ext cx="2850420" cy="9110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omic Sans MS" panose="030F0702030302020204" pitchFamily="66" charset="0"/>
                <a:ea typeface="Cambria" panose="02040503050406030204" pitchFamily="18" charset="0"/>
                <a:cs typeface="Calibri" panose="020F0502020204030204" pitchFamily="34" charset="0"/>
              </a:rPr>
              <a:t>here</a:t>
            </a:r>
          </a:p>
        </p:txBody>
      </p:sp>
    </p:spTree>
    <p:extLst>
      <p:ext uri="{BB962C8B-B14F-4D97-AF65-F5344CB8AC3E}">
        <p14:creationId xmlns:p14="http://schemas.microsoft.com/office/powerpoint/2010/main" val="141491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fltVal val="0"/>
                                          </p:val>
                                        </p:tav>
                                        <p:tav tm="100000">
                                          <p:val>
                                            <p:strVal val="#ppt_w"/>
                                          </p:val>
                                        </p:tav>
                                      </p:tavLst>
                                    </p:anim>
                                    <p:anim calcmode="lin" valueType="num">
                                      <p:cBhvr>
                                        <p:cTn id="78" dur="500" fill="hold"/>
                                        <p:tgtEl>
                                          <p:spTgt spid="27"/>
                                        </p:tgtEl>
                                        <p:attrNameLst>
                                          <p:attrName>ppt_h</p:attrName>
                                        </p:attrNameLst>
                                      </p:cBhvr>
                                      <p:tavLst>
                                        <p:tav tm="0">
                                          <p:val>
                                            <p:fltVal val="0"/>
                                          </p:val>
                                        </p:tav>
                                        <p:tav tm="100000">
                                          <p:val>
                                            <p:strVal val="#ppt_h"/>
                                          </p:val>
                                        </p:tav>
                                      </p:tavLst>
                                    </p:anim>
                                    <p:animEffect transition="in" filter="fade">
                                      <p:cBhvr>
                                        <p:cTn id="79" dur="500"/>
                                        <p:tgtEl>
                                          <p:spTgt spid="2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path" presetSubtype="0" accel="50000" decel="50000" fill="hold" grpId="1" nodeType="clickEffect">
                                  <p:stCondLst>
                                    <p:cond delay="0"/>
                                  </p:stCondLst>
                                  <p:childTnLst>
                                    <p:animMotion origin="layout" path="M 2.63889E-6 -6.17284E-7 L -0.1125 0.14892 " pathEditMode="relative" rAng="0" ptsTypes="AA">
                                      <p:cBhvr>
                                        <p:cTn id="93" dur="500" fill="hold"/>
                                        <p:tgtEl>
                                          <p:spTgt spid="26"/>
                                        </p:tgtEl>
                                        <p:attrNameLst>
                                          <p:attrName>ppt_x</p:attrName>
                                          <p:attrName>ppt_y</p:attrName>
                                        </p:attrNameLst>
                                      </p:cBhvr>
                                      <p:rCtr x="-5625" y="7438"/>
                                    </p:animMotion>
                                  </p:childTnLst>
                                </p:cTn>
                              </p:par>
                            </p:childTnLst>
                          </p:cTn>
                        </p:par>
                      </p:childTnLst>
                    </p:cTn>
                  </p:par>
                  <p:par>
                    <p:cTn id="94" fill="hold">
                      <p:stCondLst>
                        <p:cond delay="indefinite"/>
                      </p:stCondLst>
                      <p:childTnLst>
                        <p:par>
                          <p:cTn id="95" fill="hold">
                            <p:stCondLst>
                              <p:cond delay="0"/>
                            </p:stCondLst>
                            <p:childTnLst>
                              <p:par>
                                <p:cTn id="96" presetID="49" presetClass="path" presetSubtype="0" accel="50000" decel="50000" fill="hold" grpId="1" nodeType="clickEffect">
                                  <p:stCondLst>
                                    <p:cond delay="0"/>
                                  </p:stCondLst>
                                  <p:childTnLst>
                                    <p:animMotion origin="layout" path="M -4.16667E-6 -1.85185E-6 L 0.17683 0.22423 " pathEditMode="relative" rAng="0" ptsTypes="AA">
                                      <p:cBhvr>
                                        <p:cTn id="97" dur="500" fill="hold"/>
                                        <p:tgtEl>
                                          <p:spTgt spid="20"/>
                                        </p:tgtEl>
                                        <p:attrNameLst>
                                          <p:attrName>ppt_x</p:attrName>
                                          <p:attrName>ppt_y</p:attrName>
                                        </p:attrNameLst>
                                      </p:cBhvr>
                                      <p:rCtr x="8837" y="11204"/>
                                    </p:animMotion>
                                  </p:childTnLst>
                                </p:cTn>
                              </p:par>
                            </p:childTnLst>
                          </p:cTn>
                        </p:par>
                      </p:childTnLst>
                    </p:cTn>
                  </p:par>
                  <p:par>
                    <p:cTn id="98" fill="hold">
                      <p:stCondLst>
                        <p:cond delay="indefinite"/>
                      </p:stCondLst>
                      <p:childTnLst>
                        <p:par>
                          <p:cTn id="99" fill="hold">
                            <p:stCondLst>
                              <p:cond delay="0"/>
                            </p:stCondLst>
                            <p:childTnLst>
                              <p:par>
                                <p:cTn id="100" presetID="49" presetClass="path" presetSubtype="0" accel="50000" decel="50000" fill="hold" grpId="1" nodeType="clickEffect">
                                  <p:stCondLst>
                                    <p:cond delay="0"/>
                                  </p:stCondLst>
                                  <p:childTnLst>
                                    <p:animMotion origin="layout" path="M -1.80556E-6 1.60494E-6 L -0.0059 0.29429 " pathEditMode="relative" rAng="0" ptsTypes="AA">
                                      <p:cBhvr>
                                        <p:cTn id="101" dur="500" fill="hold"/>
                                        <p:tgtEl>
                                          <p:spTgt spid="22"/>
                                        </p:tgtEl>
                                        <p:attrNameLst>
                                          <p:attrName>ppt_x</p:attrName>
                                          <p:attrName>ppt_y</p:attrName>
                                        </p:attrNameLst>
                                      </p:cBhvr>
                                      <p:rCtr x="-295" y="14707"/>
                                    </p:animMotion>
                                  </p:childTnLst>
                                </p:cTn>
                              </p:par>
                            </p:childTnLst>
                          </p:cTn>
                        </p:par>
                      </p:childTnLst>
                    </p:cTn>
                  </p:par>
                  <p:par>
                    <p:cTn id="102" fill="hold">
                      <p:stCondLst>
                        <p:cond delay="indefinite"/>
                      </p:stCondLst>
                      <p:childTnLst>
                        <p:par>
                          <p:cTn id="103" fill="hold">
                            <p:stCondLst>
                              <p:cond delay="0"/>
                            </p:stCondLst>
                            <p:childTnLst>
                              <p:par>
                                <p:cTn id="104" presetID="49" presetClass="path" presetSubtype="0" accel="50000" decel="50000" fill="hold" grpId="1" nodeType="clickEffect">
                                  <p:stCondLst>
                                    <p:cond delay="0"/>
                                  </p:stCondLst>
                                  <p:childTnLst>
                                    <p:animMotion origin="layout" path="M -1.94444E-6 0.0074 L -0.45998 0.36389 " pathEditMode="relative" rAng="0" ptsTypes="AA">
                                      <p:cBhvr>
                                        <p:cTn id="105" dur="500" fill="hold"/>
                                        <p:tgtEl>
                                          <p:spTgt spid="28"/>
                                        </p:tgtEl>
                                        <p:attrNameLst>
                                          <p:attrName>ppt_x</p:attrName>
                                          <p:attrName>ppt_y</p:attrName>
                                        </p:attrNameLst>
                                      </p:cBhvr>
                                      <p:rCtr x="-23003" y="17824"/>
                                    </p:animMotion>
                                  </p:childTnLst>
                                </p:cTn>
                              </p:par>
                            </p:childTnLst>
                          </p:cTn>
                        </p:par>
                      </p:childTnLst>
                    </p:cTn>
                  </p:par>
                  <p:par>
                    <p:cTn id="106" fill="hold">
                      <p:stCondLst>
                        <p:cond delay="indefinite"/>
                      </p:stCondLst>
                      <p:childTnLst>
                        <p:par>
                          <p:cTn id="107" fill="hold">
                            <p:stCondLst>
                              <p:cond delay="0"/>
                            </p:stCondLst>
                            <p:childTnLst>
                              <p:par>
                                <p:cTn id="108" presetID="49" presetClass="path" presetSubtype="0" accel="50000" decel="50000" fill="hold" grpId="1" nodeType="clickEffect">
                                  <p:stCondLst>
                                    <p:cond delay="0"/>
                                  </p:stCondLst>
                                  <p:childTnLst>
                                    <p:animMotion origin="layout" path="M -6.94444E-7 -2.22222E-6 L -0.05382 0.43704 " pathEditMode="relative" rAng="0" ptsTypes="AA">
                                      <p:cBhvr>
                                        <p:cTn id="109" dur="500" fill="hold"/>
                                        <p:tgtEl>
                                          <p:spTgt spid="29"/>
                                        </p:tgtEl>
                                        <p:attrNameLst>
                                          <p:attrName>ppt_x</p:attrName>
                                          <p:attrName>ppt_y</p:attrName>
                                        </p:attrNameLst>
                                      </p:cBhvr>
                                      <p:rCtr x="-2691" y="21852"/>
                                    </p:animMotion>
                                  </p:childTnLst>
                                </p:cTn>
                              </p:par>
                            </p:childTnLst>
                          </p:cTn>
                        </p:par>
                      </p:childTnLst>
                    </p:cTn>
                  </p:par>
                  <p:par>
                    <p:cTn id="110" fill="hold">
                      <p:stCondLst>
                        <p:cond delay="indefinite"/>
                      </p:stCondLst>
                      <p:childTnLst>
                        <p:par>
                          <p:cTn id="111" fill="hold">
                            <p:stCondLst>
                              <p:cond delay="0"/>
                            </p:stCondLst>
                            <p:childTnLst>
                              <p:par>
                                <p:cTn id="112" presetID="49" presetClass="path" presetSubtype="0" accel="50000" decel="50000" fill="hold" grpId="1" nodeType="clickEffect">
                                  <p:stCondLst>
                                    <p:cond delay="0"/>
                                  </p:stCondLst>
                                  <p:childTnLst>
                                    <p:animMotion origin="layout" path="M -4.30556E-6 0.00911 L -0.01597 0.5713 " pathEditMode="relative" rAng="0" ptsTypes="AA">
                                      <p:cBhvr>
                                        <p:cTn id="113" dur="500" fill="hold"/>
                                        <p:tgtEl>
                                          <p:spTgt spid="21"/>
                                        </p:tgtEl>
                                        <p:attrNameLst>
                                          <p:attrName>ppt_x</p:attrName>
                                          <p:attrName>ppt_y</p:attrName>
                                        </p:attrNameLst>
                                      </p:cBhvr>
                                      <p:rCtr x="-799" y="28102"/>
                                    </p:animMotion>
                                  </p:childTnLst>
                                </p:cTn>
                              </p:par>
                            </p:childTnLst>
                          </p:cTn>
                        </p:par>
                      </p:childTnLst>
                    </p:cTn>
                  </p:par>
                  <p:par>
                    <p:cTn id="114" fill="hold">
                      <p:stCondLst>
                        <p:cond delay="indefinite"/>
                      </p:stCondLst>
                      <p:childTnLst>
                        <p:par>
                          <p:cTn id="115" fill="hold">
                            <p:stCondLst>
                              <p:cond delay="0"/>
                            </p:stCondLst>
                            <p:childTnLst>
                              <p:par>
                                <p:cTn id="116" presetID="49" presetClass="path" presetSubtype="0" accel="50000" decel="50000" fill="hold" grpId="1" nodeType="clickEffect">
                                  <p:stCondLst>
                                    <p:cond delay="0"/>
                                  </p:stCondLst>
                                  <p:childTnLst>
                                    <p:animMotion origin="layout" path="M -4.16667E-7 2.59259E-6 L -0.48203 0.65355 " pathEditMode="relative" rAng="0" ptsTypes="AA">
                                      <p:cBhvr>
                                        <p:cTn id="117" dur="500" fill="hold"/>
                                        <p:tgtEl>
                                          <p:spTgt spid="27"/>
                                        </p:tgtEl>
                                        <p:attrNameLst>
                                          <p:attrName>ppt_x</p:attrName>
                                          <p:attrName>ppt_y</p:attrName>
                                        </p:attrNameLst>
                                      </p:cBhvr>
                                      <p:rCtr x="-24106" y="32670"/>
                                    </p:animMotion>
                                  </p:childTnLst>
                                </p:cTn>
                              </p:par>
                            </p:childTnLst>
                          </p:cTn>
                        </p:par>
                      </p:childTnLst>
                    </p:cTn>
                  </p:par>
                  <p:par>
                    <p:cTn id="118" fill="hold">
                      <p:stCondLst>
                        <p:cond delay="indefinite"/>
                      </p:stCondLst>
                      <p:childTnLst>
                        <p:par>
                          <p:cTn id="119" fill="hold">
                            <p:stCondLst>
                              <p:cond delay="0"/>
                            </p:stCondLst>
                            <p:childTnLst>
                              <p:par>
                                <p:cTn id="120" presetID="49" presetClass="path" presetSubtype="0" accel="50000" decel="50000" fill="hold" grpId="1" nodeType="clickEffect">
                                  <p:stCondLst>
                                    <p:cond delay="0"/>
                                  </p:stCondLst>
                                  <p:childTnLst>
                                    <p:animMotion origin="layout" path="M -4.16667E-7 0.02206 L -0.27717 0.73055 " pathEditMode="relative" rAng="0" ptsTypes="AA">
                                      <p:cBhvr>
                                        <p:cTn id="121" dur="500" fill="hold"/>
                                        <p:tgtEl>
                                          <p:spTgt spid="25"/>
                                        </p:tgtEl>
                                        <p:attrNameLst>
                                          <p:attrName>ppt_x</p:attrName>
                                          <p:attrName>ppt_y</p:attrName>
                                        </p:attrNameLst>
                                      </p:cBhvr>
                                      <p:rCtr x="-13863" y="35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0" grpId="1"/>
      <p:bldP spid="21" grpId="0"/>
      <p:bldP spid="21" grpId="1"/>
      <p:bldP spid="22" grpId="0"/>
      <p:bldP spid="22" grpId="1"/>
      <p:bldP spid="25" grpId="0"/>
      <p:bldP spid="25" grpId="1"/>
      <p:bldP spid="26" grpId="0"/>
      <p:bldP spid="26" grpId="1"/>
      <p:bldP spid="27" grpId="0"/>
      <p:bldP spid="27" grpId="1"/>
      <p:bldP spid="28" grpId="0"/>
      <p:bldP spid="28" grpId="1"/>
      <p:bldP spid="29" grpId="0"/>
      <p:bldP spid="2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240294" y="-905300"/>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30" name="TextBox 29">
            <a:extLst>
              <a:ext uri="{FF2B5EF4-FFF2-40B4-BE49-F238E27FC236}">
                <a16:creationId xmlns:a16="http://schemas.microsoft.com/office/drawing/2014/main" id="{6EF0F0A5-B98E-4580-B26D-4C9BC64A5AA8}"/>
              </a:ext>
            </a:extLst>
          </p:cNvPr>
          <p:cNvSpPr txBox="1"/>
          <p:nvPr/>
        </p:nvSpPr>
        <p:spPr>
          <a:xfrm>
            <a:off x="2322565" y="322989"/>
            <a:ext cx="17116308" cy="646331"/>
          </a:xfrm>
          <a:prstGeom prst="rect">
            <a:avLst/>
          </a:prstGeom>
          <a:noFill/>
        </p:spPr>
        <p:txBody>
          <a:bodyPr wrap="square">
            <a:spAutoFit/>
          </a:bodyPr>
          <a:lstStyle/>
          <a:p>
            <a:pPr algn="just"/>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5. Complete the sentences with suitable words from the box.</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31" name="TextBox 30">
            <a:extLst>
              <a:ext uri="{FF2B5EF4-FFF2-40B4-BE49-F238E27FC236}">
                <a16:creationId xmlns:a16="http://schemas.microsoft.com/office/drawing/2014/main" id="{C37391C6-D60A-4064-9A64-357FA568D45C}"/>
              </a:ext>
            </a:extLst>
          </p:cNvPr>
          <p:cNvSpPr txBox="1"/>
          <p:nvPr/>
        </p:nvSpPr>
        <p:spPr>
          <a:xfrm>
            <a:off x="681173" y="2258475"/>
            <a:ext cx="16761999" cy="7432804"/>
          </a:xfrm>
          <a:prstGeom prst="rect">
            <a:avLst/>
          </a:prstGeom>
          <a:noFill/>
        </p:spPr>
        <p:txBody>
          <a:bodyPr wrap="square">
            <a:spAutoFit/>
          </a:bodyPr>
          <a:lstStyle/>
          <a:p>
            <a:pPr algn="just">
              <a:spcAft>
                <a:spcPts val="600"/>
              </a:spcAft>
              <a:tabLst>
                <a:tab pos="611505" algn="l"/>
                <a:tab pos="152082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______________is a warm bag that you sleep in, especially when camping.</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1505" algn="l"/>
                <a:tab pos="152082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____________is a temporary shelter you use when you go camping.</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1505" algn="l"/>
                <a:tab pos="266509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Have you got any ____________? I've cut my finger.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1505" algn="l"/>
                <a:tab pos="5938520"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We are going hiking this weekend, so I need a new pair of _______________</a:t>
            </a:r>
            <a:r>
              <a:rPr lang="en-US" sz="3600">
                <a:latin typeface="Calibri" panose="020F0502020204030204" pitchFamily="34" charset="0"/>
                <a:ea typeface="Cambria" panose="02040503050406030204" pitchFamily="18" charset="0"/>
                <a:cs typeface="Cambria" panose="02040503050406030204" pitchFamily="18" charset="0"/>
              </a:rPr>
              <a: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1505" algn="l"/>
                <a:tab pos="306006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She took some strong</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_______________for her headaches.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1505" algn="l"/>
                <a:tab pos="266509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You should put</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 on your skin to protect it from the harmful</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effects of the sun.</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1505" algn="l"/>
                <a:tab pos="266509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Don’t shine your</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____________straight into my eyes!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2770" algn="l"/>
                <a:tab pos="1482090"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A</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____________shows you which direction is north.</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682750" algn="r"/>
                <a:tab pos="181165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___________________will	</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keep you safe and dry, whether you're spending a day</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out in the rain.</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682750" algn="r"/>
                <a:tab pos="181165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 Could you pass me those ____________, please? These don't cut very well.</a:t>
            </a:r>
            <a:endParaRPr lang="en-US" sz="5400">
              <a:latin typeface="Cambria" panose="02040503050406030204" pitchFamily="18" charset="0"/>
              <a:ea typeface="Cambria" panose="02040503050406030204" pitchFamily="18" charset="0"/>
              <a:cs typeface="Cambria" panose="02040503050406030204" pitchFamily="18" charset="0"/>
            </a:endParaRPr>
          </a:p>
        </p:txBody>
      </p:sp>
      <p:sp>
        <p:nvSpPr>
          <p:cNvPr id="32" name="TextBox 31">
            <a:extLst>
              <a:ext uri="{FF2B5EF4-FFF2-40B4-BE49-F238E27FC236}">
                <a16:creationId xmlns:a16="http://schemas.microsoft.com/office/drawing/2014/main" id="{BA524686-F8B6-4F2D-B38E-CB1069FF92C7}"/>
              </a:ext>
            </a:extLst>
          </p:cNvPr>
          <p:cNvSpPr txBox="1"/>
          <p:nvPr/>
        </p:nvSpPr>
        <p:spPr>
          <a:xfrm>
            <a:off x="374597" y="646154"/>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plasters</a:t>
            </a:r>
          </a:p>
        </p:txBody>
      </p:sp>
      <p:sp>
        <p:nvSpPr>
          <p:cNvPr id="33" name="TextBox 32">
            <a:extLst>
              <a:ext uri="{FF2B5EF4-FFF2-40B4-BE49-F238E27FC236}">
                <a16:creationId xmlns:a16="http://schemas.microsoft.com/office/drawing/2014/main" id="{0F42C4AB-9FA5-441A-AA3B-92B9CD04BB10}"/>
              </a:ext>
            </a:extLst>
          </p:cNvPr>
          <p:cNvSpPr txBox="1"/>
          <p:nvPr/>
        </p:nvSpPr>
        <p:spPr>
          <a:xfrm>
            <a:off x="3100929" y="672372"/>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sun cream</a:t>
            </a:r>
          </a:p>
        </p:txBody>
      </p:sp>
      <p:sp>
        <p:nvSpPr>
          <p:cNvPr id="34" name="TextBox 33">
            <a:extLst>
              <a:ext uri="{FF2B5EF4-FFF2-40B4-BE49-F238E27FC236}">
                <a16:creationId xmlns:a16="http://schemas.microsoft.com/office/drawing/2014/main" id="{A38A2E37-A7BE-47BA-880C-DEB1A24A725C}"/>
              </a:ext>
            </a:extLst>
          </p:cNvPr>
          <p:cNvSpPr txBox="1"/>
          <p:nvPr/>
        </p:nvSpPr>
        <p:spPr>
          <a:xfrm>
            <a:off x="6629400" y="672372"/>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compass</a:t>
            </a:r>
          </a:p>
        </p:txBody>
      </p:sp>
      <p:sp>
        <p:nvSpPr>
          <p:cNvPr id="35" name="TextBox 34">
            <a:extLst>
              <a:ext uri="{FF2B5EF4-FFF2-40B4-BE49-F238E27FC236}">
                <a16:creationId xmlns:a16="http://schemas.microsoft.com/office/drawing/2014/main" id="{299F42E2-689B-48F1-A6B6-F9509CCD0517}"/>
              </a:ext>
            </a:extLst>
          </p:cNvPr>
          <p:cNvSpPr txBox="1"/>
          <p:nvPr/>
        </p:nvSpPr>
        <p:spPr>
          <a:xfrm>
            <a:off x="9228943" y="672372"/>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tent</a:t>
            </a:r>
          </a:p>
        </p:txBody>
      </p:sp>
      <p:sp>
        <p:nvSpPr>
          <p:cNvPr id="36" name="TextBox 35">
            <a:extLst>
              <a:ext uri="{FF2B5EF4-FFF2-40B4-BE49-F238E27FC236}">
                <a16:creationId xmlns:a16="http://schemas.microsoft.com/office/drawing/2014/main" id="{5F28D62F-099C-4CA4-A058-2D06C80EDACC}"/>
              </a:ext>
            </a:extLst>
          </p:cNvPr>
          <p:cNvSpPr txBox="1"/>
          <p:nvPr/>
        </p:nvSpPr>
        <p:spPr>
          <a:xfrm>
            <a:off x="11788134" y="672372"/>
            <a:ext cx="4789730" cy="9135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waterproof coats</a:t>
            </a:r>
          </a:p>
        </p:txBody>
      </p:sp>
      <p:sp>
        <p:nvSpPr>
          <p:cNvPr id="37" name="TextBox 36">
            <a:extLst>
              <a:ext uri="{FF2B5EF4-FFF2-40B4-BE49-F238E27FC236}">
                <a16:creationId xmlns:a16="http://schemas.microsoft.com/office/drawing/2014/main" id="{1CC09BD2-BA89-444C-BB1A-EE9695302A2A}"/>
              </a:ext>
            </a:extLst>
          </p:cNvPr>
          <p:cNvSpPr txBox="1"/>
          <p:nvPr/>
        </p:nvSpPr>
        <p:spPr>
          <a:xfrm>
            <a:off x="1613779" y="1362903"/>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painkillers</a:t>
            </a:r>
          </a:p>
        </p:txBody>
      </p:sp>
      <p:sp>
        <p:nvSpPr>
          <p:cNvPr id="38" name="TextBox 37">
            <a:extLst>
              <a:ext uri="{FF2B5EF4-FFF2-40B4-BE49-F238E27FC236}">
                <a16:creationId xmlns:a16="http://schemas.microsoft.com/office/drawing/2014/main" id="{FBAF073A-D14E-47BB-83FF-CBF66BA69682}"/>
              </a:ext>
            </a:extLst>
          </p:cNvPr>
          <p:cNvSpPr txBox="1"/>
          <p:nvPr/>
        </p:nvSpPr>
        <p:spPr>
          <a:xfrm>
            <a:off x="4803902" y="1389121"/>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sleeping bag</a:t>
            </a:r>
          </a:p>
        </p:txBody>
      </p:sp>
      <p:sp>
        <p:nvSpPr>
          <p:cNvPr id="39" name="TextBox 38">
            <a:extLst>
              <a:ext uri="{FF2B5EF4-FFF2-40B4-BE49-F238E27FC236}">
                <a16:creationId xmlns:a16="http://schemas.microsoft.com/office/drawing/2014/main" id="{3FAE99D2-BFC7-4AAE-87B8-2557BAC54F31}"/>
              </a:ext>
            </a:extLst>
          </p:cNvPr>
          <p:cNvSpPr txBox="1"/>
          <p:nvPr/>
        </p:nvSpPr>
        <p:spPr>
          <a:xfrm>
            <a:off x="8699226" y="1411832"/>
            <a:ext cx="3469376" cy="9135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walking boots</a:t>
            </a:r>
          </a:p>
        </p:txBody>
      </p:sp>
      <p:sp>
        <p:nvSpPr>
          <p:cNvPr id="40" name="TextBox 39">
            <a:extLst>
              <a:ext uri="{FF2B5EF4-FFF2-40B4-BE49-F238E27FC236}">
                <a16:creationId xmlns:a16="http://schemas.microsoft.com/office/drawing/2014/main" id="{1EB76444-1045-4E1F-9FF9-C18BF94DF958}"/>
              </a:ext>
            </a:extLst>
          </p:cNvPr>
          <p:cNvSpPr txBox="1"/>
          <p:nvPr/>
        </p:nvSpPr>
        <p:spPr>
          <a:xfrm>
            <a:off x="12052239" y="1404023"/>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torch</a:t>
            </a:r>
          </a:p>
        </p:txBody>
      </p:sp>
      <p:sp>
        <p:nvSpPr>
          <p:cNvPr id="41" name="TextBox 40">
            <a:extLst>
              <a:ext uri="{FF2B5EF4-FFF2-40B4-BE49-F238E27FC236}">
                <a16:creationId xmlns:a16="http://schemas.microsoft.com/office/drawing/2014/main" id="{7ADFF68E-44CD-4649-A756-089DDDA0DE90}"/>
              </a:ext>
            </a:extLst>
          </p:cNvPr>
          <p:cNvSpPr txBox="1"/>
          <p:nvPr/>
        </p:nvSpPr>
        <p:spPr>
          <a:xfrm>
            <a:off x="14557777" y="1389121"/>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scissors</a:t>
            </a:r>
          </a:p>
        </p:txBody>
      </p:sp>
    </p:spTree>
    <p:extLst>
      <p:ext uri="{BB962C8B-B14F-4D97-AF65-F5344CB8AC3E}">
        <p14:creationId xmlns:p14="http://schemas.microsoft.com/office/powerpoint/2010/main" val="10733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500" fill="hold"/>
                                        <p:tgtEl>
                                          <p:spTgt spid="33"/>
                                        </p:tgtEl>
                                        <p:attrNameLst>
                                          <p:attrName>ppt_w</p:attrName>
                                        </p:attrNameLst>
                                      </p:cBhvr>
                                      <p:tavLst>
                                        <p:tav tm="0">
                                          <p:val>
                                            <p:fltVal val="0"/>
                                          </p:val>
                                        </p:tav>
                                        <p:tav tm="100000">
                                          <p:val>
                                            <p:strVal val="#ppt_w"/>
                                          </p:val>
                                        </p:tav>
                                      </p:tavLst>
                                    </p:anim>
                                    <p:anim calcmode="lin" valueType="num">
                                      <p:cBhvr>
                                        <p:cTn id="58" dur="500" fill="hold"/>
                                        <p:tgtEl>
                                          <p:spTgt spid="33"/>
                                        </p:tgtEl>
                                        <p:attrNameLst>
                                          <p:attrName>ppt_h</p:attrName>
                                        </p:attrNameLst>
                                      </p:cBhvr>
                                      <p:tavLst>
                                        <p:tav tm="0">
                                          <p:val>
                                            <p:fltVal val="0"/>
                                          </p:val>
                                        </p:tav>
                                        <p:tav tm="100000">
                                          <p:val>
                                            <p:strVal val="#ppt_h"/>
                                          </p:val>
                                        </p:tav>
                                      </p:tavLst>
                                    </p:anim>
                                    <p:animEffect transition="in" filter="fade">
                                      <p:cBhvr>
                                        <p:cTn id="59" dur="500"/>
                                        <p:tgtEl>
                                          <p:spTgt spid="3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ppt_w</p:attrName>
                                        </p:attrNameLst>
                                      </p:cBhvr>
                                      <p:tavLst>
                                        <p:tav tm="0">
                                          <p:val>
                                            <p:fltVal val="0"/>
                                          </p:val>
                                        </p:tav>
                                        <p:tav tm="100000">
                                          <p:val>
                                            <p:strVal val="#ppt_w"/>
                                          </p:val>
                                        </p:tav>
                                      </p:tavLst>
                                    </p:anim>
                                    <p:anim calcmode="lin" valueType="num">
                                      <p:cBhvr>
                                        <p:cTn id="78" dur="500" fill="hold"/>
                                        <p:tgtEl>
                                          <p:spTgt spid="37"/>
                                        </p:tgtEl>
                                        <p:attrNameLst>
                                          <p:attrName>ppt_h</p:attrName>
                                        </p:attrNameLst>
                                      </p:cBhvr>
                                      <p:tavLst>
                                        <p:tav tm="0">
                                          <p:val>
                                            <p:fltVal val="0"/>
                                          </p:val>
                                        </p:tav>
                                        <p:tav tm="100000">
                                          <p:val>
                                            <p:strVal val="#ppt_h"/>
                                          </p:val>
                                        </p:tav>
                                      </p:tavLst>
                                    </p:anim>
                                    <p:animEffect transition="in" filter="fade">
                                      <p:cBhvr>
                                        <p:cTn id="79" dur="500"/>
                                        <p:tgtEl>
                                          <p:spTgt spid="3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500" fill="hold"/>
                                        <p:tgtEl>
                                          <p:spTgt spid="39"/>
                                        </p:tgtEl>
                                        <p:attrNameLst>
                                          <p:attrName>ppt_w</p:attrName>
                                        </p:attrNameLst>
                                      </p:cBhvr>
                                      <p:tavLst>
                                        <p:tav tm="0">
                                          <p:val>
                                            <p:fltVal val="0"/>
                                          </p:val>
                                        </p:tav>
                                        <p:tav tm="100000">
                                          <p:val>
                                            <p:strVal val="#ppt_w"/>
                                          </p:val>
                                        </p:tav>
                                      </p:tavLst>
                                    </p:anim>
                                    <p:anim calcmode="lin" valueType="num">
                                      <p:cBhvr>
                                        <p:cTn id="88" dur="500" fill="hold"/>
                                        <p:tgtEl>
                                          <p:spTgt spid="39"/>
                                        </p:tgtEl>
                                        <p:attrNameLst>
                                          <p:attrName>ppt_h</p:attrName>
                                        </p:attrNameLst>
                                      </p:cBhvr>
                                      <p:tavLst>
                                        <p:tav tm="0">
                                          <p:val>
                                            <p:fltVal val="0"/>
                                          </p:val>
                                        </p:tav>
                                        <p:tav tm="100000">
                                          <p:val>
                                            <p:strVal val="#ppt_h"/>
                                          </p:val>
                                        </p:tav>
                                      </p:tavLst>
                                    </p:anim>
                                    <p:animEffect transition="in" filter="fade">
                                      <p:cBhvr>
                                        <p:cTn id="89" dur="500"/>
                                        <p:tgtEl>
                                          <p:spTgt spid="3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animEffect transition="in" filter="fade">
                                      <p:cBhvr>
                                        <p:cTn id="94" dur="500"/>
                                        <p:tgtEl>
                                          <p:spTgt spid="40"/>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49" presetClass="path" presetSubtype="0" accel="50000" decel="50000" fill="hold" grpId="1" nodeType="clickEffect">
                                  <p:stCondLst>
                                    <p:cond delay="0"/>
                                  </p:stCondLst>
                                  <p:childTnLst>
                                    <p:animMotion origin="layout" path="M 1.25E-6 -9.87654E-7 L -0.17318 0.06111 " pathEditMode="relative" rAng="0" ptsTypes="AA">
                                      <p:cBhvr>
                                        <p:cTn id="103" dur="500" fill="hold"/>
                                        <p:tgtEl>
                                          <p:spTgt spid="38"/>
                                        </p:tgtEl>
                                        <p:attrNameLst>
                                          <p:attrName>ppt_x</p:attrName>
                                          <p:attrName>ppt_y</p:attrName>
                                        </p:attrNameLst>
                                      </p:cBhvr>
                                      <p:rCtr x="-8663" y="3056"/>
                                    </p:animMotion>
                                  </p:childTnLst>
                                </p:cTn>
                              </p:par>
                            </p:childTnLst>
                          </p:cTn>
                        </p:par>
                      </p:childTnLst>
                    </p:cTn>
                  </p:par>
                  <p:par>
                    <p:cTn id="104" fill="hold">
                      <p:stCondLst>
                        <p:cond delay="indefinite"/>
                      </p:stCondLst>
                      <p:childTnLst>
                        <p:par>
                          <p:cTn id="105" fill="hold">
                            <p:stCondLst>
                              <p:cond delay="0"/>
                            </p:stCondLst>
                            <p:childTnLst>
                              <p:par>
                                <p:cTn id="106" presetID="49" presetClass="path" presetSubtype="0" accel="50000" decel="50000" fill="hold" grpId="1" nodeType="clickEffect">
                                  <p:stCondLst>
                                    <p:cond delay="0"/>
                                  </p:stCondLst>
                                  <p:childTnLst>
                                    <p:animMotion origin="layout" path="M -2.63889E-6 2.09877E-6 L -0.43915 0.19938 " pathEditMode="relative" rAng="0" ptsTypes="AA">
                                      <p:cBhvr>
                                        <p:cTn id="107" dur="500" fill="hold"/>
                                        <p:tgtEl>
                                          <p:spTgt spid="35"/>
                                        </p:tgtEl>
                                        <p:attrNameLst>
                                          <p:attrName>ppt_x</p:attrName>
                                          <p:attrName>ppt_y</p:attrName>
                                        </p:attrNameLst>
                                      </p:cBhvr>
                                      <p:rCtr x="-21962" y="9969"/>
                                    </p:animMotion>
                                  </p:childTnLst>
                                </p:cTn>
                              </p:par>
                            </p:childTnLst>
                          </p:cTn>
                        </p:par>
                      </p:childTnLst>
                    </p:cTn>
                  </p:par>
                  <p:par>
                    <p:cTn id="108" fill="hold">
                      <p:stCondLst>
                        <p:cond delay="indefinite"/>
                      </p:stCondLst>
                      <p:childTnLst>
                        <p:par>
                          <p:cTn id="109" fill="hold">
                            <p:stCondLst>
                              <p:cond delay="0"/>
                            </p:stCondLst>
                            <p:childTnLst>
                              <p:par>
                                <p:cTn id="110" presetID="49" presetClass="path" presetSubtype="0" accel="50000" decel="50000" fill="hold" grpId="1" nodeType="clickEffect">
                                  <p:stCondLst>
                                    <p:cond delay="0"/>
                                  </p:stCondLst>
                                  <p:childTnLst>
                                    <p:animMotion origin="layout" path="M -1.25E-6 0.00401 L 0.21728 0.25216 " pathEditMode="relative" rAng="0" ptsTypes="AA">
                                      <p:cBhvr>
                                        <p:cTn id="111" dur="500" fill="hold"/>
                                        <p:tgtEl>
                                          <p:spTgt spid="32"/>
                                        </p:tgtEl>
                                        <p:attrNameLst>
                                          <p:attrName>ppt_x</p:attrName>
                                          <p:attrName>ppt_y</p:attrName>
                                        </p:attrNameLst>
                                      </p:cBhvr>
                                      <p:rCtr x="10859" y="12407"/>
                                    </p:animMotion>
                                  </p:childTnLst>
                                </p:cTn>
                              </p:par>
                            </p:childTnLst>
                          </p:cTn>
                        </p:par>
                      </p:childTnLst>
                    </p:cTn>
                  </p:par>
                  <p:par>
                    <p:cTn id="112" fill="hold">
                      <p:stCondLst>
                        <p:cond delay="indefinite"/>
                      </p:stCondLst>
                      <p:childTnLst>
                        <p:par>
                          <p:cTn id="113" fill="hold">
                            <p:stCondLst>
                              <p:cond delay="0"/>
                            </p:stCondLst>
                            <p:childTnLst>
                              <p:par>
                                <p:cTn id="114" presetID="49" presetClass="path" presetSubtype="0" accel="50000" decel="50000" fill="hold" grpId="1" nodeType="clickEffect">
                                  <p:stCondLst>
                                    <p:cond delay="0"/>
                                  </p:stCondLst>
                                  <p:childTnLst>
                                    <p:animMotion origin="layout" path="M 3.88889E-6 4.19753E-6 L 0.17387 0.24429 " pathEditMode="relative" rAng="0" ptsTypes="AA">
                                      <p:cBhvr>
                                        <p:cTn id="115" dur="500" fill="hold"/>
                                        <p:tgtEl>
                                          <p:spTgt spid="39"/>
                                        </p:tgtEl>
                                        <p:attrNameLst>
                                          <p:attrName>ppt_x</p:attrName>
                                          <p:attrName>ppt_y</p:attrName>
                                        </p:attrNameLst>
                                      </p:cBhvr>
                                      <p:rCtr x="8689" y="12207"/>
                                    </p:animMotion>
                                  </p:childTnLst>
                                </p:cTn>
                              </p:par>
                            </p:childTnLst>
                          </p:cTn>
                        </p:par>
                      </p:childTnLst>
                    </p:cTn>
                  </p:par>
                  <p:par>
                    <p:cTn id="116" fill="hold">
                      <p:stCondLst>
                        <p:cond delay="indefinite"/>
                      </p:stCondLst>
                      <p:childTnLst>
                        <p:par>
                          <p:cTn id="117" fill="hold">
                            <p:stCondLst>
                              <p:cond delay="0"/>
                            </p:stCondLst>
                            <p:childTnLst>
                              <p:par>
                                <p:cTn id="118" presetID="49" presetClass="path" presetSubtype="0" accel="50000" decel="50000" fill="hold" grpId="1" nodeType="clickEffect">
                                  <p:stCondLst>
                                    <p:cond delay="0"/>
                                  </p:stCondLst>
                                  <p:childTnLst>
                                    <p:animMotion origin="layout" path="M 3.61111E-6 2.46914E-6 L 0.20998 0.30849 " pathEditMode="relative" rAng="0" ptsTypes="AA">
                                      <p:cBhvr>
                                        <p:cTn id="119" dur="500" fill="hold"/>
                                        <p:tgtEl>
                                          <p:spTgt spid="37"/>
                                        </p:tgtEl>
                                        <p:attrNameLst>
                                          <p:attrName>ppt_x</p:attrName>
                                          <p:attrName>ppt_y</p:attrName>
                                        </p:attrNameLst>
                                      </p:cBhvr>
                                      <p:rCtr x="10495" y="15417"/>
                                    </p:animMotion>
                                  </p:childTnLst>
                                </p:cTn>
                              </p:par>
                            </p:childTnLst>
                          </p:cTn>
                        </p:par>
                      </p:childTnLst>
                    </p:cTn>
                  </p:par>
                  <p:par>
                    <p:cTn id="120" fill="hold">
                      <p:stCondLst>
                        <p:cond delay="indefinite"/>
                      </p:stCondLst>
                      <p:childTnLst>
                        <p:par>
                          <p:cTn id="121" fill="hold">
                            <p:stCondLst>
                              <p:cond delay="0"/>
                            </p:stCondLst>
                            <p:childTnLst>
                              <p:par>
                                <p:cTn id="122" presetID="49" presetClass="path" presetSubtype="0" accel="50000" decel="50000" fill="hold" grpId="1" nodeType="clickEffect">
                                  <p:stCondLst>
                                    <p:cond delay="0"/>
                                  </p:stCondLst>
                                  <p:childTnLst>
                                    <p:animMotion origin="layout" path="M 3.61111E-6 2.09877E-6 L 0.03593 0.43487 " pathEditMode="relative" rAng="0" ptsTypes="AA">
                                      <p:cBhvr>
                                        <p:cTn id="123" dur="500" fill="hold"/>
                                        <p:tgtEl>
                                          <p:spTgt spid="33"/>
                                        </p:tgtEl>
                                        <p:attrNameLst>
                                          <p:attrName>ppt_x</p:attrName>
                                          <p:attrName>ppt_y</p:attrName>
                                        </p:attrNameLst>
                                      </p:cBhvr>
                                      <p:rCtr x="1797" y="21744"/>
                                    </p:animMotion>
                                  </p:childTnLst>
                                </p:cTn>
                              </p:par>
                            </p:childTnLst>
                          </p:cTn>
                        </p:par>
                      </p:childTnLst>
                    </p:cTn>
                  </p:par>
                  <p:par>
                    <p:cTn id="124" fill="hold">
                      <p:stCondLst>
                        <p:cond delay="indefinite"/>
                      </p:stCondLst>
                      <p:childTnLst>
                        <p:par>
                          <p:cTn id="125" fill="hold">
                            <p:stCondLst>
                              <p:cond delay="0"/>
                            </p:stCondLst>
                            <p:childTnLst>
                              <p:par>
                                <p:cTn id="126" presetID="49" presetClass="path" presetSubtype="0" accel="50000" decel="50000" fill="hold" grpId="1" nodeType="clickEffect">
                                  <p:stCondLst>
                                    <p:cond delay="0"/>
                                  </p:stCondLst>
                                  <p:childTnLst>
                                    <p:animMotion origin="layout" path="M -2.91667E-6 1.23457E-7 L -0.42526 0.48225 " pathEditMode="relative" rAng="0" ptsTypes="AA">
                                      <p:cBhvr>
                                        <p:cTn id="127" dur="500" fill="hold"/>
                                        <p:tgtEl>
                                          <p:spTgt spid="40"/>
                                        </p:tgtEl>
                                        <p:attrNameLst>
                                          <p:attrName>ppt_x</p:attrName>
                                          <p:attrName>ppt_y</p:attrName>
                                        </p:attrNameLst>
                                      </p:cBhvr>
                                      <p:rCtr x="-21267" y="24105"/>
                                    </p:animMotion>
                                  </p:childTnLst>
                                </p:cTn>
                              </p:par>
                            </p:childTnLst>
                          </p:cTn>
                        </p:par>
                      </p:childTnLst>
                    </p:cTn>
                  </p:par>
                  <p:par>
                    <p:cTn id="128" fill="hold">
                      <p:stCondLst>
                        <p:cond delay="indefinite"/>
                      </p:stCondLst>
                      <p:childTnLst>
                        <p:par>
                          <p:cTn id="129" fill="hold">
                            <p:stCondLst>
                              <p:cond delay="0"/>
                            </p:stCondLst>
                            <p:childTnLst>
                              <p:par>
                                <p:cTn id="130" presetID="49" presetClass="path" presetSubtype="0" accel="50000" decel="50000" fill="hold" grpId="1" nodeType="clickEffect">
                                  <p:stCondLst>
                                    <p:cond delay="0"/>
                                  </p:stCondLst>
                                  <p:childTnLst>
                                    <p:animMotion origin="layout" path="M 4.86111E-6 2.09877E-6 L -0.29697 0.60524 " pathEditMode="relative" rAng="0" ptsTypes="AA">
                                      <p:cBhvr>
                                        <p:cTn id="131" dur="500" fill="hold"/>
                                        <p:tgtEl>
                                          <p:spTgt spid="34"/>
                                        </p:tgtEl>
                                        <p:attrNameLst>
                                          <p:attrName>ppt_x</p:attrName>
                                          <p:attrName>ppt_y</p:attrName>
                                        </p:attrNameLst>
                                      </p:cBhvr>
                                      <p:rCtr x="-14852" y="30262"/>
                                    </p:animMotion>
                                  </p:childTnLst>
                                </p:cTn>
                              </p:par>
                            </p:childTnLst>
                          </p:cTn>
                        </p:par>
                      </p:childTnLst>
                    </p:cTn>
                  </p:par>
                  <p:par>
                    <p:cTn id="132" fill="hold">
                      <p:stCondLst>
                        <p:cond delay="indefinite"/>
                      </p:stCondLst>
                      <p:childTnLst>
                        <p:par>
                          <p:cTn id="133" fill="hold">
                            <p:stCondLst>
                              <p:cond delay="0"/>
                            </p:stCondLst>
                            <p:childTnLst>
                              <p:par>
                                <p:cTn id="134" presetID="49" presetClass="path" presetSubtype="0" accel="50000" decel="50000" fill="hold" grpId="1" nodeType="clickEffect">
                                  <p:stCondLst>
                                    <p:cond delay="0"/>
                                  </p:stCondLst>
                                  <p:childTnLst>
                                    <p:animMotion origin="layout" path="M -0.00755 -2.22222E-6 L -0.59219 0.66374 " pathEditMode="relative" rAng="0" ptsTypes="AA">
                                      <p:cBhvr>
                                        <p:cTn id="135" dur="500" fill="hold"/>
                                        <p:tgtEl>
                                          <p:spTgt spid="36"/>
                                        </p:tgtEl>
                                        <p:attrNameLst>
                                          <p:attrName>ppt_x</p:attrName>
                                          <p:attrName>ppt_y</p:attrName>
                                        </p:attrNameLst>
                                      </p:cBhvr>
                                      <p:rCtr x="-29236" y="33179"/>
                                    </p:animMotion>
                                  </p:childTnLst>
                                </p:cTn>
                              </p:par>
                            </p:childTnLst>
                          </p:cTn>
                        </p:par>
                      </p:childTnLst>
                    </p:cTn>
                  </p:par>
                  <p:par>
                    <p:cTn id="136" fill="hold">
                      <p:stCondLst>
                        <p:cond delay="indefinite"/>
                      </p:stCondLst>
                      <p:childTnLst>
                        <p:par>
                          <p:cTn id="137" fill="hold">
                            <p:stCondLst>
                              <p:cond delay="0"/>
                            </p:stCondLst>
                            <p:childTnLst>
                              <p:par>
                                <p:cTn id="138" presetID="49" presetClass="path" presetSubtype="0" accel="50000" decel="50000" fill="hold" grpId="1" nodeType="clickEffect">
                                  <p:stCondLst>
                                    <p:cond delay="0"/>
                                  </p:stCondLst>
                                  <p:childTnLst>
                                    <p:animMotion origin="layout" path="M -2.08333E-6 0.00741 L -0.47005 0.71327 " pathEditMode="relative" rAng="0" ptsTypes="AA">
                                      <p:cBhvr>
                                        <p:cTn id="139" dur="500" fill="hold"/>
                                        <p:tgtEl>
                                          <p:spTgt spid="41"/>
                                        </p:tgtEl>
                                        <p:attrNameLst>
                                          <p:attrName>ppt_x</p:attrName>
                                          <p:attrName>ppt_y</p:attrName>
                                        </p:attrNameLst>
                                      </p:cBhvr>
                                      <p:rCtr x="-23507" y="352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71800" y="841341"/>
            <a:ext cx="9551082" cy="3704421"/>
            <a:chOff x="1817695" y="2833572"/>
            <a:chExt cx="9551082"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817695" y="4242862"/>
              <a:ext cx="9551082" cy="1446550"/>
            </a:xfrm>
            <a:prstGeom prst="rect">
              <a:avLst/>
            </a:prstGeom>
            <a:noFill/>
          </p:spPr>
          <p:txBody>
            <a:bodyPr wrap="square">
              <a:spAutoFit/>
            </a:bodyPr>
            <a:lstStyle/>
            <a:p>
              <a:r>
                <a:rPr lang="en-US" sz="8800" b="1">
                  <a:latin typeface=".VnMystical" panose="020B7200000000000000" pitchFamily="34" charset="0"/>
                </a:rPr>
                <a:t>PART 2. LANGUAGE</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II. GRAMMAR</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841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047725" y="8228555"/>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7554934" y="8505558"/>
            <a:ext cx="908850" cy="2970408"/>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4114800" y="190501"/>
            <a:ext cx="12803596"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Turn singular nouns into plural nouns.</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A945F0C6-D3A1-4B40-97DE-8A376B8090D8}"/>
              </a:ext>
            </a:extLst>
          </p:cNvPr>
          <p:cNvGraphicFramePr>
            <a:graphicFrameLocks noGrp="1"/>
          </p:cNvGraphicFramePr>
          <p:nvPr>
            <p:extLst>
              <p:ext uri="{D42A27DB-BD31-4B8C-83A1-F6EECF244321}">
                <p14:modId xmlns:p14="http://schemas.microsoft.com/office/powerpoint/2010/main" val="3416911619"/>
              </p:ext>
            </p:extLst>
          </p:nvPr>
        </p:nvGraphicFramePr>
        <p:xfrm>
          <a:off x="1128422" y="1101630"/>
          <a:ext cx="16031156" cy="8994869"/>
        </p:xfrm>
        <a:graphic>
          <a:graphicData uri="http://schemas.openxmlformats.org/drawingml/2006/table">
            <a:tbl>
              <a:tblPr firstRow="1" firstCol="1" bandRow="1"/>
              <a:tblGrid>
                <a:gridCol w="3505200">
                  <a:extLst>
                    <a:ext uri="{9D8B030D-6E8A-4147-A177-3AD203B41FA5}">
                      <a16:colId xmlns:a16="http://schemas.microsoft.com/office/drawing/2014/main" val="2650692105"/>
                    </a:ext>
                  </a:extLst>
                </a:gridCol>
                <a:gridCol w="4508768">
                  <a:extLst>
                    <a:ext uri="{9D8B030D-6E8A-4147-A177-3AD203B41FA5}">
                      <a16:colId xmlns:a16="http://schemas.microsoft.com/office/drawing/2014/main" val="3825818251"/>
                    </a:ext>
                  </a:extLst>
                </a:gridCol>
                <a:gridCol w="3492232">
                  <a:extLst>
                    <a:ext uri="{9D8B030D-6E8A-4147-A177-3AD203B41FA5}">
                      <a16:colId xmlns:a16="http://schemas.microsoft.com/office/drawing/2014/main" val="28483257"/>
                    </a:ext>
                  </a:extLst>
                </a:gridCol>
                <a:gridCol w="4524956">
                  <a:extLst>
                    <a:ext uri="{9D8B030D-6E8A-4147-A177-3AD203B41FA5}">
                      <a16:colId xmlns:a16="http://schemas.microsoft.com/office/drawing/2014/main" val="580561913"/>
                    </a:ext>
                  </a:extLst>
                </a:gridCol>
              </a:tblGrid>
              <a:tr h="583617">
                <a:tc>
                  <a:txBody>
                    <a:bodyPr/>
                    <a:lstStyle/>
                    <a:p>
                      <a:pPr indent="457200" algn="just">
                        <a:lnSpc>
                          <a:spcPct val="10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Singular nouns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indent="457200" algn="just">
                        <a:lnSpc>
                          <a:spcPct val="10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Plural nouns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indent="457200" algn="just">
                        <a:lnSpc>
                          <a:spcPct val="10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Singular nouns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indent="457200" algn="just">
                        <a:lnSpc>
                          <a:spcPct val="10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Plural nouns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59494641"/>
                  </a:ext>
                </a:extLst>
              </a:tr>
              <a:tr h="8411252">
                <a:tc>
                  <a:txBody>
                    <a:bodyPr/>
                    <a:lstStyle/>
                    <a:p>
                      <a:pPr algn="just">
                        <a:lnSpc>
                          <a:spcPct val="110000"/>
                        </a:lnSpc>
                        <a:spcAft>
                          <a:spcPts val="600"/>
                        </a:spcAft>
                        <a:tabLst>
                          <a:tab pos="178435" algn="l"/>
                        </a:tabLst>
                      </a:pPr>
                      <a:r>
                        <a:rPr lang="en-US" sz="3600">
                          <a:effectLst/>
                          <a:latin typeface="Calibri" panose="020F0502020204030204" pitchFamily="34" charset="0"/>
                          <a:ea typeface="Cambria" panose="02040503050406030204" pitchFamily="18" charset="0"/>
                          <a:cs typeface="Cambria" panose="02040503050406030204" pitchFamily="18" charset="0"/>
                        </a:rPr>
                        <a:t>1.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2880" algn="l"/>
                        </a:tabLst>
                      </a:pPr>
                      <a:r>
                        <a:rPr lang="en-US" sz="3600">
                          <a:effectLst/>
                          <a:latin typeface="Calibri" panose="020F0502020204030204" pitchFamily="34" charset="0"/>
                          <a:ea typeface="Cambria" panose="02040503050406030204" pitchFamily="18" charset="0"/>
                          <a:cs typeface="Cambria" panose="02040503050406030204" pitchFamily="18" charset="0"/>
                        </a:rPr>
                        <a:t>2.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dog</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2880" algn="l"/>
                        </a:tabLst>
                      </a:pPr>
                      <a:r>
                        <a:rPr lang="en-US" sz="3600">
                          <a:effectLst/>
                          <a:latin typeface="Calibri" panose="020F0502020204030204" pitchFamily="34" charset="0"/>
                          <a:ea typeface="Cambria" panose="02040503050406030204" pitchFamily="18" charset="0"/>
                          <a:cs typeface="Cambria" panose="02040503050406030204" pitchFamily="18" charset="0"/>
                        </a:rPr>
                        <a:t>3.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house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7325" algn="l"/>
                        </a:tabLst>
                      </a:pPr>
                      <a:r>
                        <a:rPr lang="en-US" sz="3600">
                          <a:effectLst/>
                          <a:latin typeface="Calibri" panose="020F0502020204030204" pitchFamily="34" charset="0"/>
                          <a:ea typeface="Cambria" panose="02040503050406030204" pitchFamily="18" charset="0"/>
                          <a:cs typeface="Cambria" panose="02040503050406030204" pitchFamily="18" charset="0"/>
                        </a:rPr>
                        <a:t>4.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potato</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78435" algn="l"/>
                        </a:tabLst>
                      </a:pPr>
                      <a:r>
                        <a:rPr lang="en-US" sz="3600">
                          <a:effectLst/>
                          <a:latin typeface="Calibri" panose="020F0502020204030204" pitchFamily="34" charset="0"/>
                          <a:ea typeface="Cambria" panose="02040503050406030204" pitchFamily="18" charset="0"/>
                          <a:cs typeface="Cambria" panose="02040503050406030204" pitchFamily="18" charset="0"/>
                        </a:rPr>
                        <a:t>5.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tomato</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2880" algn="l"/>
                        </a:tabLst>
                      </a:pPr>
                      <a:r>
                        <a:rPr lang="en-US" sz="3600">
                          <a:effectLst/>
                          <a:latin typeface="Calibri" panose="020F0502020204030204" pitchFamily="34" charset="0"/>
                          <a:ea typeface="Cambria" panose="02040503050406030204" pitchFamily="18" charset="0"/>
                          <a:cs typeface="Cambria" panose="02040503050406030204" pitchFamily="18" charset="0"/>
                        </a:rPr>
                        <a:t>6.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class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78435" algn="l"/>
                        </a:tabLst>
                      </a:pPr>
                      <a:r>
                        <a:rPr lang="en-US" sz="3600">
                          <a:effectLst/>
                          <a:latin typeface="Calibri" panose="020F0502020204030204" pitchFamily="34" charset="0"/>
                          <a:ea typeface="Cambria" panose="02040503050406030204" pitchFamily="18" charset="0"/>
                          <a:cs typeface="Cambria" panose="02040503050406030204" pitchFamily="18" charset="0"/>
                        </a:rPr>
                        <a:t>7.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box</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78435" algn="l"/>
                        </a:tabLst>
                      </a:pPr>
                      <a:r>
                        <a:rPr lang="en-US" sz="3600">
                          <a:effectLst/>
                          <a:latin typeface="Calibri" panose="020F0502020204030204" pitchFamily="34" charset="0"/>
                          <a:ea typeface="Cambria" panose="02040503050406030204" pitchFamily="18" charset="0"/>
                          <a:cs typeface="Cambria" panose="02040503050406030204" pitchFamily="18" charset="0"/>
                        </a:rPr>
                        <a:t>8.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watch</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7325" algn="l"/>
                        </a:tabLst>
                      </a:pPr>
                      <a:r>
                        <a:rPr lang="en-US" sz="3600">
                          <a:effectLst/>
                          <a:latin typeface="Calibri" panose="020F0502020204030204" pitchFamily="34" charset="0"/>
                          <a:ea typeface="Cambria" panose="02040503050406030204" pitchFamily="18" charset="0"/>
                          <a:cs typeface="Cambria" panose="02040503050406030204" pitchFamily="18" charset="0"/>
                        </a:rPr>
                        <a:t>9.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bush</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10.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kilo</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11.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Photo</a:t>
                      </a:r>
                      <a:endParaRPr lang="en-US" sz="3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12.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piano</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600"/>
                        </a:spcAft>
                        <a:tabLst>
                          <a:tab pos="272415" algn="l"/>
                        </a:tabLst>
                      </a:pPr>
                      <a:r>
                        <a:rPr lang="en-US" sz="3600">
                          <a:effectLst/>
                          <a:latin typeface="Calibri" panose="020F0502020204030204" pitchFamily="34" charset="0"/>
                          <a:ea typeface="Cambria" panose="02040503050406030204" pitchFamily="18" charset="0"/>
                          <a:cs typeface="Cambria" panose="02040503050406030204" pitchFamily="18" charset="0"/>
                        </a:rPr>
                        <a:t>13.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country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2415" algn="l"/>
                        </a:tabLst>
                      </a:pPr>
                      <a:r>
                        <a:rPr lang="en-US" sz="3600">
                          <a:effectLst/>
                          <a:latin typeface="Calibri" panose="020F0502020204030204" pitchFamily="34" charset="0"/>
                          <a:ea typeface="Cambria" panose="02040503050406030204" pitchFamily="18" charset="0"/>
                          <a:cs typeface="Cambria" panose="02040503050406030204" pitchFamily="18" charset="0"/>
                        </a:rPr>
                        <a:t>14.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baby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2415" algn="l"/>
                        </a:tabLst>
                      </a:pPr>
                      <a:r>
                        <a:rPr lang="en-US" sz="3600">
                          <a:effectLst/>
                          <a:latin typeface="Calibri" panose="020F0502020204030204" pitchFamily="34" charset="0"/>
                          <a:ea typeface="Cambria" panose="02040503050406030204" pitchFamily="18" charset="0"/>
                          <a:cs typeface="Cambria" panose="02040503050406030204" pitchFamily="18" charset="0"/>
                        </a:rPr>
                        <a:t>15.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fly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2415" algn="l"/>
                        </a:tabLst>
                      </a:pPr>
                      <a:r>
                        <a:rPr lang="en-US" sz="3600">
                          <a:effectLst/>
                          <a:latin typeface="Calibri" panose="020F0502020204030204" pitchFamily="34" charset="0"/>
                          <a:ea typeface="Cambria" panose="02040503050406030204" pitchFamily="18" charset="0"/>
                          <a:cs typeface="Cambria" panose="02040503050406030204" pitchFamily="18" charset="0"/>
                        </a:rPr>
                        <a:t>16.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day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2415" algn="l"/>
                        </a:tabLst>
                      </a:pPr>
                      <a:r>
                        <a:rPr lang="en-US" sz="3600">
                          <a:effectLst/>
                          <a:latin typeface="Calibri" panose="020F0502020204030204" pitchFamily="34" charset="0"/>
                          <a:ea typeface="Cambria" panose="02040503050406030204" pitchFamily="18" charset="0"/>
                          <a:cs typeface="Cambria" panose="02040503050406030204" pitchFamily="18" charset="0"/>
                        </a:rPr>
                        <a:t>17.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boy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67970" algn="l"/>
                        </a:tabLst>
                      </a:pPr>
                      <a:r>
                        <a:rPr lang="en-US" sz="3600">
                          <a:effectLst/>
                          <a:latin typeface="Calibri" panose="020F0502020204030204" pitchFamily="34" charset="0"/>
                          <a:ea typeface="Cambria" panose="02040503050406030204" pitchFamily="18" charset="0"/>
                          <a:cs typeface="Cambria" panose="02040503050406030204" pitchFamily="18" charset="0"/>
                        </a:rPr>
                        <a:t>18.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leaf</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67970" algn="l"/>
                        </a:tabLst>
                      </a:pPr>
                      <a:r>
                        <a:rPr lang="en-US" sz="3600">
                          <a:effectLst/>
                          <a:latin typeface="Calibri" panose="020F0502020204030204" pitchFamily="34" charset="0"/>
                          <a:ea typeface="Cambria" panose="02040503050406030204" pitchFamily="18" charset="0"/>
                          <a:cs typeface="Cambria" panose="02040503050406030204" pitchFamily="18" charset="0"/>
                        </a:rPr>
                        <a:t>19.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loaf</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20.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man</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21.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foot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80670" algn="l"/>
                        </a:tabLst>
                      </a:pPr>
                      <a:r>
                        <a:rPr lang="en-US" sz="3600">
                          <a:effectLst/>
                          <a:latin typeface="Calibri" panose="020F0502020204030204" pitchFamily="34" charset="0"/>
                          <a:ea typeface="Cambria" panose="02040503050406030204" pitchFamily="18" charset="0"/>
                          <a:cs typeface="Cambria" panose="02040503050406030204" pitchFamily="18" charset="0"/>
                        </a:rPr>
                        <a:t>22.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mouse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23.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Child</a:t>
                      </a:r>
                      <a:endParaRPr lang="en-US" sz="3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276225" algn="l"/>
                        </a:tabLst>
                      </a:pPr>
                      <a:r>
                        <a:rPr lang="en-US" sz="3600">
                          <a:effectLst/>
                          <a:latin typeface="Calibri" panose="020F0502020204030204" pitchFamily="34" charset="0"/>
                          <a:ea typeface="Cambria" panose="02040503050406030204" pitchFamily="18" charset="0"/>
                          <a:cs typeface="Cambria" panose="02040503050406030204" pitchFamily="18" charset="0"/>
                        </a:rPr>
                        <a:t>24.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sheep</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indent="457200" algn="ctr">
                        <a:lnSpc>
                          <a:spcPct val="100000"/>
                        </a:lnSpc>
                        <a:spcAft>
                          <a:spcPts val="1000"/>
                        </a:spcAft>
                      </a:pP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37871" marR="3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309947"/>
                  </a:ext>
                </a:extLst>
              </a:tr>
            </a:tbl>
          </a:graphicData>
        </a:graphic>
      </p:graphicFrame>
      <p:sp>
        <p:nvSpPr>
          <p:cNvPr id="18" name="TextBox 17">
            <a:extLst>
              <a:ext uri="{FF2B5EF4-FFF2-40B4-BE49-F238E27FC236}">
                <a16:creationId xmlns:a16="http://schemas.microsoft.com/office/drawing/2014/main" id="{651A8A15-AA3B-4405-A282-64B639926100}"/>
              </a:ext>
            </a:extLst>
          </p:cNvPr>
          <p:cNvSpPr txBox="1"/>
          <p:nvPr/>
        </p:nvSpPr>
        <p:spPr>
          <a:xfrm>
            <a:off x="6510227" y="1526395"/>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cats</a:t>
            </a:r>
            <a:endParaRPr lang="en-US" sz="4800" b="1">
              <a:solidFill>
                <a:srgbClr val="FF0000"/>
              </a:solidFill>
              <a:latin typeface="+mj-lt"/>
            </a:endParaRPr>
          </a:p>
        </p:txBody>
      </p:sp>
      <p:sp>
        <p:nvSpPr>
          <p:cNvPr id="20" name="TextBox 19">
            <a:extLst>
              <a:ext uri="{FF2B5EF4-FFF2-40B4-BE49-F238E27FC236}">
                <a16:creationId xmlns:a16="http://schemas.microsoft.com/office/drawing/2014/main" id="{FBEFBDDA-2DD2-45EB-8A25-59EF66298BF8}"/>
              </a:ext>
            </a:extLst>
          </p:cNvPr>
          <p:cNvSpPr txBox="1"/>
          <p:nvPr/>
        </p:nvSpPr>
        <p:spPr>
          <a:xfrm>
            <a:off x="6510227" y="2269064"/>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dogs</a:t>
            </a:r>
            <a:endParaRPr lang="en-US" sz="4800" b="1">
              <a:solidFill>
                <a:srgbClr val="FF0000"/>
              </a:solidFill>
              <a:latin typeface="+mj-lt"/>
            </a:endParaRPr>
          </a:p>
        </p:txBody>
      </p:sp>
      <p:sp>
        <p:nvSpPr>
          <p:cNvPr id="21" name="TextBox 20">
            <a:extLst>
              <a:ext uri="{FF2B5EF4-FFF2-40B4-BE49-F238E27FC236}">
                <a16:creationId xmlns:a16="http://schemas.microsoft.com/office/drawing/2014/main" id="{604FE2C7-6D6D-4A8A-8570-A7E74C4D4889}"/>
              </a:ext>
            </a:extLst>
          </p:cNvPr>
          <p:cNvSpPr txBox="1"/>
          <p:nvPr/>
        </p:nvSpPr>
        <p:spPr>
          <a:xfrm>
            <a:off x="6162125" y="2947699"/>
            <a:ext cx="3503413"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houses</a:t>
            </a:r>
            <a:endParaRPr lang="en-US" sz="4800" b="1">
              <a:solidFill>
                <a:srgbClr val="FF0000"/>
              </a:solidFill>
              <a:latin typeface="+mj-lt"/>
            </a:endParaRPr>
          </a:p>
        </p:txBody>
      </p:sp>
      <p:sp>
        <p:nvSpPr>
          <p:cNvPr id="22" name="TextBox 21">
            <a:extLst>
              <a:ext uri="{FF2B5EF4-FFF2-40B4-BE49-F238E27FC236}">
                <a16:creationId xmlns:a16="http://schemas.microsoft.com/office/drawing/2014/main" id="{793790F8-805D-46C0-8F01-A78A53B84180}"/>
              </a:ext>
            </a:extLst>
          </p:cNvPr>
          <p:cNvSpPr txBox="1"/>
          <p:nvPr/>
        </p:nvSpPr>
        <p:spPr>
          <a:xfrm>
            <a:off x="6173276" y="3538059"/>
            <a:ext cx="3503413"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potatoes</a:t>
            </a:r>
            <a:endParaRPr lang="en-US" sz="4800" b="1">
              <a:solidFill>
                <a:srgbClr val="FF0000"/>
              </a:solidFill>
              <a:latin typeface="+mj-lt"/>
            </a:endParaRPr>
          </a:p>
        </p:txBody>
      </p:sp>
      <p:sp>
        <p:nvSpPr>
          <p:cNvPr id="23" name="TextBox 22">
            <a:extLst>
              <a:ext uri="{FF2B5EF4-FFF2-40B4-BE49-F238E27FC236}">
                <a16:creationId xmlns:a16="http://schemas.microsoft.com/office/drawing/2014/main" id="{A751A92B-1488-4EA2-ACD4-D98FEBE2EA48}"/>
              </a:ext>
            </a:extLst>
          </p:cNvPr>
          <p:cNvSpPr txBox="1"/>
          <p:nvPr/>
        </p:nvSpPr>
        <p:spPr>
          <a:xfrm>
            <a:off x="6019801" y="4202376"/>
            <a:ext cx="366804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tomatoes</a:t>
            </a:r>
            <a:endParaRPr lang="en-US" sz="4800" b="1">
              <a:solidFill>
                <a:srgbClr val="FF0000"/>
              </a:solidFill>
              <a:latin typeface="+mj-lt"/>
            </a:endParaRPr>
          </a:p>
        </p:txBody>
      </p:sp>
      <p:sp>
        <p:nvSpPr>
          <p:cNvPr id="24" name="TextBox 23">
            <a:extLst>
              <a:ext uri="{FF2B5EF4-FFF2-40B4-BE49-F238E27FC236}">
                <a16:creationId xmlns:a16="http://schemas.microsoft.com/office/drawing/2014/main" id="{099594C2-6ABD-4BA4-BC55-2E49F9A83287}"/>
              </a:ext>
            </a:extLst>
          </p:cNvPr>
          <p:cNvSpPr txBox="1"/>
          <p:nvPr/>
        </p:nvSpPr>
        <p:spPr>
          <a:xfrm>
            <a:off x="6184427" y="4945045"/>
            <a:ext cx="3503413"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classes</a:t>
            </a:r>
            <a:endParaRPr lang="en-US" sz="4800" b="1">
              <a:solidFill>
                <a:srgbClr val="FF0000"/>
              </a:solidFill>
              <a:latin typeface="+mj-lt"/>
            </a:endParaRPr>
          </a:p>
        </p:txBody>
      </p:sp>
      <p:sp>
        <p:nvSpPr>
          <p:cNvPr id="25" name="TextBox 24">
            <a:extLst>
              <a:ext uri="{FF2B5EF4-FFF2-40B4-BE49-F238E27FC236}">
                <a16:creationId xmlns:a16="http://schemas.microsoft.com/office/drawing/2014/main" id="{8ABED3EA-9833-4E9F-AB4A-CB0067030482}"/>
              </a:ext>
            </a:extLst>
          </p:cNvPr>
          <p:cNvSpPr txBox="1"/>
          <p:nvPr/>
        </p:nvSpPr>
        <p:spPr>
          <a:xfrm>
            <a:off x="6532529" y="5623680"/>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boxes</a:t>
            </a:r>
            <a:endParaRPr lang="en-US" sz="4800" b="1">
              <a:solidFill>
                <a:srgbClr val="FF0000"/>
              </a:solidFill>
              <a:latin typeface="+mj-lt"/>
            </a:endParaRPr>
          </a:p>
        </p:txBody>
      </p:sp>
      <p:sp>
        <p:nvSpPr>
          <p:cNvPr id="26" name="TextBox 25">
            <a:extLst>
              <a:ext uri="{FF2B5EF4-FFF2-40B4-BE49-F238E27FC236}">
                <a16:creationId xmlns:a16="http://schemas.microsoft.com/office/drawing/2014/main" id="{8F03A532-56C8-4EA1-90D6-AE9DC95ABB1A}"/>
              </a:ext>
            </a:extLst>
          </p:cNvPr>
          <p:cNvSpPr txBox="1"/>
          <p:nvPr/>
        </p:nvSpPr>
        <p:spPr>
          <a:xfrm>
            <a:off x="6162126" y="6214040"/>
            <a:ext cx="353686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watches</a:t>
            </a:r>
            <a:endParaRPr lang="en-US" sz="4800" b="1">
              <a:solidFill>
                <a:srgbClr val="FF0000"/>
              </a:solidFill>
              <a:latin typeface="+mj-lt"/>
            </a:endParaRPr>
          </a:p>
        </p:txBody>
      </p:sp>
      <p:sp>
        <p:nvSpPr>
          <p:cNvPr id="27" name="TextBox 26">
            <a:extLst>
              <a:ext uri="{FF2B5EF4-FFF2-40B4-BE49-F238E27FC236}">
                <a16:creationId xmlns:a16="http://schemas.microsoft.com/office/drawing/2014/main" id="{D2E79ECA-9A08-41D2-8622-E916FB0BC291}"/>
              </a:ext>
            </a:extLst>
          </p:cNvPr>
          <p:cNvSpPr txBox="1"/>
          <p:nvPr/>
        </p:nvSpPr>
        <p:spPr>
          <a:xfrm>
            <a:off x="6184428" y="6997129"/>
            <a:ext cx="3514564"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bushes</a:t>
            </a:r>
            <a:endParaRPr lang="en-US" sz="4800" b="1">
              <a:solidFill>
                <a:srgbClr val="FF0000"/>
              </a:solidFill>
              <a:latin typeface="+mj-lt"/>
            </a:endParaRPr>
          </a:p>
        </p:txBody>
      </p:sp>
      <p:sp>
        <p:nvSpPr>
          <p:cNvPr id="28" name="TextBox 27">
            <a:extLst>
              <a:ext uri="{FF2B5EF4-FFF2-40B4-BE49-F238E27FC236}">
                <a16:creationId xmlns:a16="http://schemas.microsoft.com/office/drawing/2014/main" id="{6E7D398E-C836-433A-BF80-517BFC51E77E}"/>
              </a:ext>
            </a:extLst>
          </p:cNvPr>
          <p:cNvSpPr txBox="1"/>
          <p:nvPr/>
        </p:nvSpPr>
        <p:spPr>
          <a:xfrm>
            <a:off x="6477000" y="7658100"/>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kilos</a:t>
            </a:r>
            <a:endParaRPr lang="en-US" sz="4800" b="1">
              <a:solidFill>
                <a:srgbClr val="FF0000"/>
              </a:solidFill>
              <a:latin typeface="+mj-lt"/>
            </a:endParaRPr>
          </a:p>
        </p:txBody>
      </p:sp>
      <p:sp>
        <p:nvSpPr>
          <p:cNvPr id="29" name="TextBox 28">
            <a:extLst>
              <a:ext uri="{FF2B5EF4-FFF2-40B4-BE49-F238E27FC236}">
                <a16:creationId xmlns:a16="http://schemas.microsoft.com/office/drawing/2014/main" id="{5778EC71-BEDC-4343-9DA8-3101C9AB0590}"/>
              </a:ext>
            </a:extLst>
          </p:cNvPr>
          <p:cNvSpPr txBox="1"/>
          <p:nvPr/>
        </p:nvSpPr>
        <p:spPr>
          <a:xfrm>
            <a:off x="6390838" y="8267700"/>
            <a:ext cx="3308153"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photos</a:t>
            </a:r>
            <a:endParaRPr lang="en-US" sz="4800" b="1">
              <a:solidFill>
                <a:srgbClr val="FF0000"/>
              </a:solidFill>
              <a:latin typeface="+mj-lt"/>
            </a:endParaRPr>
          </a:p>
        </p:txBody>
      </p:sp>
      <p:sp>
        <p:nvSpPr>
          <p:cNvPr id="30" name="TextBox 29">
            <a:extLst>
              <a:ext uri="{FF2B5EF4-FFF2-40B4-BE49-F238E27FC236}">
                <a16:creationId xmlns:a16="http://schemas.microsoft.com/office/drawing/2014/main" id="{E35AFE6D-CAAC-4FAB-A51D-432BBB342087}"/>
              </a:ext>
            </a:extLst>
          </p:cNvPr>
          <p:cNvSpPr txBox="1"/>
          <p:nvPr/>
        </p:nvSpPr>
        <p:spPr>
          <a:xfrm>
            <a:off x="6554831" y="9008793"/>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pianos</a:t>
            </a:r>
            <a:endParaRPr lang="en-US" sz="4800" b="1">
              <a:solidFill>
                <a:srgbClr val="FF0000"/>
              </a:solidFill>
              <a:latin typeface="+mj-lt"/>
            </a:endParaRPr>
          </a:p>
        </p:txBody>
      </p:sp>
      <p:sp>
        <p:nvSpPr>
          <p:cNvPr id="31" name="TextBox 30">
            <a:extLst>
              <a:ext uri="{FF2B5EF4-FFF2-40B4-BE49-F238E27FC236}">
                <a16:creationId xmlns:a16="http://schemas.microsoft.com/office/drawing/2014/main" id="{7DFA19E4-2C37-41C7-A6F8-66149FA5B65D}"/>
              </a:ext>
            </a:extLst>
          </p:cNvPr>
          <p:cNvSpPr txBox="1"/>
          <p:nvPr/>
        </p:nvSpPr>
        <p:spPr>
          <a:xfrm>
            <a:off x="13744050" y="1526395"/>
            <a:ext cx="3730178"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coutries</a:t>
            </a:r>
            <a:endParaRPr lang="en-US" sz="4800" b="1">
              <a:solidFill>
                <a:srgbClr val="FF0000"/>
              </a:solidFill>
              <a:latin typeface="+mj-lt"/>
            </a:endParaRPr>
          </a:p>
        </p:txBody>
      </p:sp>
      <p:sp>
        <p:nvSpPr>
          <p:cNvPr id="32" name="TextBox 31">
            <a:extLst>
              <a:ext uri="{FF2B5EF4-FFF2-40B4-BE49-F238E27FC236}">
                <a16:creationId xmlns:a16="http://schemas.microsoft.com/office/drawing/2014/main" id="{F26FF75C-39AD-4803-B360-9C2A45C12631}"/>
              </a:ext>
            </a:extLst>
          </p:cNvPr>
          <p:cNvSpPr txBox="1"/>
          <p:nvPr/>
        </p:nvSpPr>
        <p:spPr>
          <a:xfrm>
            <a:off x="13970814" y="2269064"/>
            <a:ext cx="3503413"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babies</a:t>
            </a:r>
            <a:endParaRPr lang="en-US" sz="4800" b="1">
              <a:solidFill>
                <a:srgbClr val="FF0000"/>
              </a:solidFill>
              <a:latin typeface="+mj-lt"/>
            </a:endParaRPr>
          </a:p>
        </p:txBody>
      </p:sp>
      <p:sp>
        <p:nvSpPr>
          <p:cNvPr id="33" name="TextBox 32">
            <a:extLst>
              <a:ext uri="{FF2B5EF4-FFF2-40B4-BE49-F238E27FC236}">
                <a16:creationId xmlns:a16="http://schemas.microsoft.com/office/drawing/2014/main" id="{18FFEF44-F30C-4506-BF6E-228570571CFA}"/>
              </a:ext>
            </a:extLst>
          </p:cNvPr>
          <p:cNvSpPr txBox="1"/>
          <p:nvPr/>
        </p:nvSpPr>
        <p:spPr>
          <a:xfrm>
            <a:off x="14318916" y="2947699"/>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flies</a:t>
            </a:r>
            <a:endParaRPr lang="en-US" sz="4800" b="1">
              <a:solidFill>
                <a:srgbClr val="FF0000"/>
              </a:solidFill>
              <a:latin typeface="+mj-lt"/>
            </a:endParaRPr>
          </a:p>
        </p:txBody>
      </p:sp>
      <p:sp>
        <p:nvSpPr>
          <p:cNvPr id="34" name="TextBox 33">
            <a:extLst>
              <a:ext uri="{FF2B5EF4-FFF2-40B4-BE49-F238E27FC236}">
                <a16:creationId xmlns:a16="http://schemas.microsoft.com/office/drawing/2014/main" id="{A356F75F-D061-4607-A38E-43EF2142D2BD}"/>
              </a:ext>
            </a:extLst>
          </p:cNvPr>
          <p:cNvSpPr txBox="1"/>
          <p:nvPr/>
        </p:nvSpPr>
        <p:spPr>
          <a:xfrm>
            <a:off x="14330067" y="3538059"/>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days</a:t>
            </a:r>
            <a:endParaRPr lang="en-US" sz="4800" b="1">
              <a:solidFill>
                <a:srgbClr val="FF0000"/>
              </a:solidFill>
              <a:latin typeface="+mj-lt"/>
            </a:endParaRPr>
          </a:p>
        </p:txBody>
      </p:sp>
      <p:sp>
        <p:nvSpPr>
          <p:cNvPr id="35" name="TextBox 34">
            <a:extLst>
              <a:ext uri="{FF2B5EF4-FFF2-40B4-BE49-F238E27FC236}">
                <a16:creationId xmlns:a16="http://schemas.microsoft.com/office/drawing/2014/main" id="{8C227BEB-ABE1-41EE-BA64-7BB43C513F2F}"/>
              </a:ext>
            </a:extLst>
          </p:cNvPr>
          <p:cNvSpPr txBox="1"/>
          <p:nvPr/>
        </p:nvSpPr>
        <p:spPr>
          <a:xfrm>
            <a:off x="14341218" y="4202376"/>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boys</a:t>
            </a:r>
            <a:endParaRPr lang="en-US" sz="4800" b="1">
              <a:solidFill>
                <a:srgbClr val="FF0000"/>
              </a:solidFill>
              <a:latin typeface="+mj-lt"/>
            </a:endParaRPr>
          </a:p>
        </p:txBody>
      </p:sp>
      <p:sp>
        <p:nvSpPr>
          <p:cNvPr id="36" name="TextBox 35">
            <a:extLst>
              <a:ext uri="{FF2B5EF4-FFF2-40B4-BE49-F238E27FC236}">
                <a16:creationId xmlns:a16="http://schemas.microsoft.com/office/drawing/2014/main" id="{F1BAF913-3F03-41DA-AD9B-7157A3382B3C}"/>
              </a:ext>
            </a:extLst>
          </p:cNvPr>
          <p:cNvSpPr txBox="1"/>
          <p:nvPr/>
        </p:nvSpPr>
        <p:spPr>
          <a:xfrm>
            <a:off x="14341218" y="4945045"/>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leaves</a:t>
            </a:r>
            <a:endParaRPr lang="en-US" sz="4800" b="1">
              <a:solidFill>
                <a:srgbClr val="FF0000"/>
              </a:solidFill>
              <a:latin typeface="+mj-lt"/>
            </a:endParaRPr>
          </a:p>
        </p:txBody>
      </p:sp>
      <p:sp>
        <p:nvSpPr>
          <p:cNvPr id="37" name="TextBox 36">
            <a:extLst>
              <a:ext uri="{FF2B5EF4-FFF2-40B4-BE49-F238E27FC236}">
                <a16:creationId xmlns:a16="http://schemas.microsoft.com/office/drawing/2014/main" id="{C371347E-FD85-43A9-A7E6-9D0AA6A913B8}"/>
              </a:ext>
            </a:extLst>
          </p:cNvPr>
          <p:cNvSpPr txBox="1"/>
          <p:nvPr/>
        </p:nvSpPr>
        <p:spPr>
          <a:xfrm>
            <a:off x="14341218" y="5623680"/>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loaves</a:t>
            </a:r>
            <a:endParaRPr lang="en-US" sz="4800" b="1">
              <a:solidFill>
                <a:srgbClr val="FF0000"/>
              </a:solidFill>
              <a:latin typeface="+mj-lt"/>
            </a:endParaRPr>
          </a:p>
        </p:txBody>
      </p:sp>
      <p:sp>
        <p:nvSpPr>
          <p:cNvPr id="38" name="TextBox 37">
            <a:extLst>
              <a:ext uri="{FF2B5EF4-FFF2-40B4-BE49-F238E27FC236}">
                <a16:creationId xmlns:a16="http://schemas.microsoft.com/office/drawing/2014/main" id="{8E2AF3D8-5D0B-4B79-BE21-42222E3F1F78}"/>
              </a:ext>
            </a:extLst>
          </p:cNvPr>
          <p:cNvSpPr txBox="1"/>
          <p:nvPr/>
        </p:nvSpPr>
        <p:spPr>
          <a:xfrm>
            <a:off x="14352369" y="6214040"/>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men</a:t>
            </a:r>
            <a:endParaRPr lang="en-US" sz="4800" b="1">
              <a:solidFill>
                <a:srgbClr val="FF0000"/>
              </a:solidFill>
              <a:latin typeface="+mj-lt"/>
            </a:endParaRPr>
          </a:p>
        </p:txBody>
      </p:sp>
      <p:sp>
        <p:nvSpPr>
          <p:cNvPr id="39" name="TextBox 38">
            <a:extLst>
              <a:ext uri="{FF2B5EF4-FFF2-40B4-BE49-F238E27FC236}">
                <a16:creationId xmlns:a16="http://schemas.microsoft.com/office/drawing/2014/main" id="{E03C0C7A-F622-4FEF-819D-247EDAC27CF5}"/>
              </a:ext>
            </a:extLst>
          </p:cNvPr>
          <p:cNvSpPr txBox="1"/>
          <p:nvPr/>
        </p:nvSpPr>
        <p:spPr>
          <a:xfrm>
            <a:off x="14352369" y="6997129"/>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feet</a:t>
            </a:r>
            <a:endParaRPr lang="en-US" sz="4800" b="1">
              <a:solidFill>
                <a:srgbClr val="FF0000"/>
              </a:solidFill>
              <a:latin typeface="+mj-lt"/>
            </a:endParaRPr>
          </a:p>
        </p:txBody>
      </p:sp>
      <p:sp>
        <p:nvSpPr>
          <p:cNvPr id="40" name="TextBox 39">
            <a:extLst>
              <a:ext uri="{FF2B5EF4-FFF2-40B4-BE49-F238E27FC236}">
                <a16:creationId xmlns:a16="http://schemas.microsoft.com/office/drawing/2014/main" id="{48ADD539-981F-46D6-93E0-6202C3B80DA4}"/>
              </a:ext>
            </a:extLst>
          </p:cNvPr>
          <p:cNvSpPr txBox="1"/>
          <p:nvPr/>
        </p:nvSpPr>
        <p:spPr>
          <a:xfrm>
            <a:off x="14352369" y="7602437"/>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mice</a:t>
            </a:r>
            <a:endParaRPr lang="en-US" sz="4800" b="1">
              <a:solidFill>
                <a:srgbClr val="FF0000"/>
              </a:solidFill>
              <a:latin typeface="+mj-lt"/>
            </a:endParaRPr>
          </a:p>
        </p:txBody>
      </p:sp>
      <p:sp>
        <p:nvSpPr>
          <p:cNvPr id="41" name="TextBox 40">
            <a:extLst>
              <a:ext uri="{FF2B5EF4-FFF2-40B4-BE49-F238E27FC236}">
                <a16:creationId xmlns:a16="http://schemas.microsoft.com/office/drawing/2014/main" id="{502C4581-A0B8-40D5-8A9B-C55F033613FB}"/>
              </a:ext>
            </a:extLst>
          </p:cNvPr>
          <p:cNvSpPr txBox="1"/>
          <p:nvPr/>
        </p:nvSpPr>
        <p:spPr>
          <a:xfrm>
            <a:off x="14123701" y="8294722"/>
            <a:ext cx="3308153"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children</a:t>
            </a:r>
            <a:endParaRPr lang="en-US" sz="4800" b="1">
              <a:solidFill>
                <a:srgbClr val="FF0000"/>
              </a:solidFill>
              <a:latin typeface="+mj-lt"/>
            </a:endParaRPr>
          </a:p>
        </p:txBody>
      </p:sp>
      <p:sp>
        <p:nvSpPr>
          <p:cNvPr id="42" name="TextBox 41">
            <a:extLst>
              <a:ext uri="{FF2B5EF4-FFF2-40B4-BE49-F238E27FC236}">
                <a16:creationId xmlns:a16="http://schemas.microsoft.com/office/drawing/2014/main" id="{765F1EB1-4DED-4D8F-A8BB-5EF2B55552A3}"/>
              </a:ext>
            </a:extLst>
          </p:cNvPr>
          <p:cNvSpPr txBox="1"/>
          <p:nvPr/>
        </p:nvSpPr>
        <p:spPr>
          <a:xfrm>
            <a:off x="14363520" y="9008793"/>
            <a:ext cx="3155311"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sheep</a:t>
            </a:r>
            <a:endParaRPr lang="en-US" sz="4800" b="1">
              <a:solidFill>
                <a:srgbClr val="FF0000"/>
              </a:solidFill>
              <a:latin typeface="+mj-lt"/>
            </a:endParaRPr>
          </a:p>
        </p:txBody>
      </p:sp>
    </p:spTree>
    <p:extLst>
      <p:ext uri="{BB962C8B-B14F-4D97-AF65-F5344CB8AC3E}">
        <p14:creationId xmlns:p14="http://schemas.microsoft.com/office/powerpoint/2010/main" val="21035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arn(inVertical)">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barn(inVertical)">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arn(inVertical)">
                                      <p:cBhvr>
                                        <p:cTn id="94" dur="5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Vertical)">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barn(inVertical)">
                                      <p:cBhvr>
                                        <p:cTn id="109" dur="500"/>
                                        <p:tgtEl>
                                          <p:spTgt spid="30"/>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barn(inVertical)">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barn(inVertical)">
                                      <p:cBhvr>
                                        <p:cTn id="119" dur="5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barn(inVertical)">
                                      <p:cBhvr>
                                        <p:cTn id="124" dur="5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barn(inVertical)">
                                      <p:cBhvr>
                                        <p:cTn id="129" dur="500"/>
                                        <p:tgtEl>
                                          <p:spTgt spid="34"/>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barn(inVertical)">
                                      <p:cBhvr>
                                        <p:cTn id="134" dur="500"/>
                                        <p:tgtEl>
                                          <p:spTgt spid="35"/>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Effect transition="in" filter="barn(inVertical)">
                                      <p:cBhvr>
                                        <p:cTn id="139" dur="500"/>
                                        <p:tgtEl>
                                          <p:spTgt spid="36"/>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barn(inVertical)">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barn(inVertical)">
                                      <p:cBhvr>
                                        <p:cTn id="149" dur="5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barn(inVertical)">
                                      <p:cBhvr>
                                        <p:cTn id="154" dur="500"/>
                                        <p:tgtEl>
                                          <p:spTgt spid="39"/>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barn(inVertical)">
                                      <p:cBhvr>
                                        <p:cTn id="159" dur="500"/>
                                        <p:tgtEl>
                                          <p:spTgt spid="40"/>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grpId="0" nodeType="click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barn(inVertical)">
                                      <p:cBhvr>
                                        <p:cTn id="164" dur="500"/>
                                        <p:tgtEl>
                                          <p:spTgt spid="41"/>
                                        </p:tgtEl>
                                      </p:cBhvr>
                                    </p:animEffec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grpId="0" nodeType="clickEffect">
                                  <p:stCondLst>
                                    <p:cond delay="0"/>
                                  </p:stCondLst>
                                  <p:childTnLst>
                                    <p:set>
                                      <p:cBhvr>
                                        <p:cTn id="168" dur="1" fill="hold">
                                          <p:stCondLst>
                                            <p:cond delay="0"/>
                                          </p:stCondLst>
                                        </p:cTn>
                                        <p:tgtEl>
                                          <p:spTgt spid="42"/>
                                        </p:tgtEl>
                                        <p:attrNameLst>
                                          <p:attrName>style.visibility</p:attrName>
                                        </p:attrNameLst>
                                      </p:cBhvr>
                                      <p:to>
                                        <p:strVal val="visible"/>
                                      </p:to>
                                    </p:set>
                                    <p:animEffect transition="in" filter="barn(inVertical)">
                                      <p:cBhvr>
                                        <p:cTn id="1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418401" y="288804"/>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461453" y="76512"/>
            <a:ext cx="14935200" cy="833883"/>
          </a:xfrm>
          <a:prstGeom prst="rect">
            <a:avLst/>
          </a:prstGeom>
          <a:noFill/>
        </p:spPr>
        <p:txBody>
          <a:bodyPr wrap="square">
            <a:spAutoFit/>
          </a:bodyPr>
          <a:lstStyle/>
          <a:p>
            <a:pPr algn="just">
              <a:lnSpc>
                <a:spcPct val="150000"/>
              </a:lnSpc>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2. Complete the sentences with How much or How many.</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AF06F9F7-E4D1-49C5-9221-49F6E631C815}"/>
              </a:ext>
            </a:extLst>
          </p:cNvPr>
          <p:cNvSpPr txBox="1"/>
          <p:nvPr/>
        </p:nvSpPr>
        <p:spPr>
          <a:xfrm>
            <a:off x="2057400" y="617300"/>
            <a:ext cx="15734600" cy="9519337"/>
          </a:xfrm>
          <a:prstGeom prst="rect">
            <a:avLst/>
          </a:prstGeom>
          <a:noFill/>
        </p:spPr>
        <p:txBody>
          <a:bodyPr wrap="square">
            <a:spAutoFit/>
          </a:bodyPr>
          <a:lstStyle/>
          <a:p>
            <a:pPr algn="just">
              <a:lnSpc>
                <a:spcPct val="130000"/>
              </a:lnSpc>
              <a:spcAft>
                <a:spcPts val="600"/>
              </a:spcAft>
              <a:tabLst>
                <a:tab pos="491490"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beer is there in the fridge?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4997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eggs do you want?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4997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languages do you speak?</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people are there in the class?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days are there in a week?</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6.</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milk do you drink everyday?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8"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7.</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kilos of rice do you want?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8"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8.</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soda does she want?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8"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9.</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is this? It's ten dollars.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8"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10.</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pens do you want? Six, please.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8"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11.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books are there on the shelf?</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8" algn="just">
              <a:lnSpc>
                <a:spcPct val="130000"/>
              </a:lnSpc>
              <a:spcAft>
                <a:spcPts val="600"/>
              </a:spcAft>
              <a:tabLst>
                <a:tab pos="512445" algn="l"/>
                <a:tab pos="1482090" algn="l"/>
              </a:tabLs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12.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oranges</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are there in the fridge?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55A61356-A47B-4703-AF07-6B6A18F79AB3}"/>
              </a:ext>
            </a:extLst>
          </p:cNvPr>
          <p:cNvSpPr txBox="1"/>
          <p:nvPr/>
        </p:nvSpPr>
        <p:spPr>
          <a:xfrm>
            <a:off x="2734393" y="617300"/>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much </a:t>
            </a:r>
            <a:endParaRPr lang="en-US" sz="4800" b="1">
              <a:solidFill>
                <a:srgbClr val="FF0000"/>
              </a:solidFill>
              <a:latin typeface="+mj-lt"/>
            </a:endParaRPr>
          </a:p>
        </p:txBody>
      </p:sp>
      <p:sp>
        <p:nvSpPr>
          <p:cNvPr id="21" name="TextBox 20">
            <a:extLst>
              <a:ext uri="{FF2B5EF4-FFF2-40B4-BE49-F238E27FC236}">
                <a16:creationId xmlns:a16="http://schemas.microsoft.com/office/drawing/2014/main" id="{88E51C7A-A966-4F04-8C0D-315C9866CF6F}"/>
              </a:ext>
            </a:extLst>
          </p:cNvPr>
          <p:cNvSpPr txBox="1"/>
          <p:nvPr/>
        </p:nvSpPr>
        <p:spPr>
          <a:xfrm>
            <a:off x="2734393" y="1374527"/>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 </a:t>
            </a:r>
            <a:endParaRPr lang="en-US" sz="4800" b="1">
              <a:solidFill>
                <a:srgbClr val="FF0000"/>
              </a:solidFill>
              <a:latin typeface="+mj-lt"/>
            </a:endParaRPr>
          </a:p>
        </p:txBody>
      </p:sp>
      <p:sp>
        <p:nvSpPr>
          <p:cNvPr id="22" name="TextBox 21">
            <a:extLst>
              <a:ext uri="{FF2B5EF4-FFF2-40B4-BE49-F238E27FC236}">
                <a16:creationId xmlns:a16="http://schemas.microsoft.com/office/drawing/2014/main" id="{E9595426-CE3A-4D66-8B05-43147F3ABACA}"/>
              </a:ext>
            </a:extLst>
          </p:cNvPr>
          <p:cNvSpPr txBox="1"/>
          <p:nvPr/>
        </p:nvSpPr>
        <p:spPr>
          <a:xfrm>
            <a:off x="2734393" y="2178251"/>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a:t>
            </a:r>
            <a:endParaRPr lang="en-US" sz="4800" b="1">
              <a:solidFill>
                <a:srgbClr val="FF0000"/>
              </a:solidFill>
              <a:latin typeface="+mj-lt"/>
            </a:endParaRPr>
          </a:p>
        </p:txBody>
      </p:sp>
      <p:sp>
        <p:nvSpPr>
          <p:cNvPr id="23" name="TextBox 22">
            <a:extLst>
              <a:ext uri="{FF2B5EF4-FFF2-40B4-BE49-F238E27FC236}">
                <a16:creationId xmlns:a16="http://schemas.microsoft.com/office/drawing/2014/main" id="{423E59AA-0174-41CD-BF74-4B8654B62180}"/>
              </a:ext>
            </a:extLst>
          </p:cNvPr>
          <p:cNvSpPr txBox="1"/>
          <p:nvPr/>
        </p:nvSpPr>
        <p:spPr>
          <a:xfrm>
            <a:off x="2751803" y="2914454"/>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a:t>
            </a:r>
            <a:endParaRPr lang="en-US" sz="4800" b="1">
              <a:solidFill>
                <a:srgbClr val="FF0000"/>
              </a:solidFill>
              <a:latin typeface="+mj-lt"/>
            </a:endParaRPr>
          </a:p>
        </p:txBody>
      </p:sp>
      <p:sp>
        <p:nvSpPr>
          <p:cNvPr id="24" name="TextBox 23">
            <a:extLst>
              <a:ext uri="{FF2B5EF4-FFF2-40B4-BE49-F238E27FC236}">
                <a16:creationId xmlns:a16="http://schemas.microsoft.com/office/drawing/2014/main" id="{B9D6B9A9-B5D4-45B4-9EEF-6B06B237537D}"/>
              </a:ext>
            </a:extLst>
          </p:cNvPr>
          <p:cNvSpPr txBox="1"/>
          <p:nvPr/>
        </p:nvSpPr>
        <p:spPr>
          <a:xfrm>
            <a:off x="2769213" y="3718178"/>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a:t>
            </a:r>
            <a:endParaRPr lang="en-US" sz="4800" b="1">
              <a:solidFill>
                <a:srgbClr val="FF0000"/>
              </a:solidFill>
              <a:latin typeface="+mj-lt"/>
            </a:endParaRPr>
          </a:p>
        </p:txBody>
      </p:sp>
      <p:sp>
        <p:nvSpPr>
          <p:cNvPr id="25" name="TextBox 24">
            <a:extLst>
              <a:ext uri="{FF2B5EF4-FFF2-40B4-BE49-F238E27FC236}">
                <a16:creationId xmlns:a16="http://schemas.microsoft.com/office/drawing/2014/main" id="{492C1913-F35E-438E-959E-7B49CD0C2981}"/>
              </a:ext>
            </a:extLst>
          </p:cNvPr>
          <p:cNvSpPr txBox="1"/>
          <p:nvPr/>
        </p:nvSpPr>
        <p:spPr>
          <a:xfrm>
            <a:off x="2715370" y="4554892"/>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much </a:t>
            </a:r>
            <a:endParaRPr lang="en-US" sz="4800" b="1">
              <a:solidFill>
                <a:srgbClr val="FF0000"/>
              </a:solidFill>
              <a:latin typeface="+mj-lt"/>
            </a:endParaRPr>
          </a:p>
        </p:txBody>
      </p:sp>
      <p:sp>
        <p:nvSpPr>
          <p:cNvPr id="26" name="TextBox 25">
            <a:extLst>
              <a:ext uri="{FF2B5EF4-FFF2-40B4-BE49-F238E27FC236}">
                <a16:creationId xmlns:a16="http://schemas.microsoft.com/office/drawing/2014/main" id="{50A90653-FBBD-4969-AC29-38CC8950A7F9}"/>
              </a:ext>
            </a:extLst>
          </p:cNvPr>
          <p:cNvSpPr txBox="1"/>
          <p:nvPr/>
        </p:nvSpPr>
        <p:spPr>
          <a:xfrm>
            <a:off x="6488830" y="5354143"/>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 </a:t>
            </a:r>
            <a:endParaRPr lang="en-US" sz="4800" b="1">
              <a:solidFill>
                <a:srgbClr val="FF0000"/>
              </a:solidFill>
              <a:latin typeface="+mj-lt"/>
            </a:endParaRPr>
          </a:p>
        </p:txBody>
      </p:sp>
      <p:sp>
        <p:nvSpPr>
          <p:cNvPr id="27" name="TextBox 26">
            <a:extLst>
              <a:ext uri="{FF2B5EF4-FFF2-40B4-BE49-F238E27FC236}">
                <a16:creationId xmlns:a16="http://schemas.microsoft.com/office/drawing/2014/main" id="{6D147BB3-8830-42FF-8929-1DE4C1DC6F7E}"/>
              </a:ext>
            </a:extLst>
          </p:cNvPr>
          <p:cNvSpPr txBox="1"/>
          <p:nvPr/>
        </p:nvSpPr>
        <p:spPr>
          <a:xfrm>
            <a:off x="6419435" y="6123504"/>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much </a:t>
            </a:r>
            <a:endParaRPr lang="en-US" sz="4800" b="1">
              <a:solidFill>
                <a:srgbClr val="FF0000"/>
              </a:solidFill>
              <a:latin typeface="+mj-lt"/>
            </a:endParaRPr>
          </a:p>
        </p:txBody>
      </p:sp>
      <p:sp>
        <p:nvSpPr>
          <p:cNvPr id="28" name="TextBox 27">
            <a:extLst>
              <a:ext uri="{FF2B5EF4-FFF2-40B4-BE49-F238E27FC236}">
                <a16:creationId xmlns:a16="http://schemas.microsoft.com/office/drawing/2014/main" id="{C4616E87-3E8B-4988-BB41-CD3B447E5B4B}"/>
              </a:ext>
            </a:extLst>
          </p:cNvPr>
          <p:cNvSpPr txBox="1"/>
          <p:nvPr/>
        </p:nvSpPr>
        <p:spPr>
          <a:xfrm>
            <a:off x="6487172" y="6892865"/>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much </a:t>
            </a:r>
            <a:endParaRPr lang="en-US" sz="4800" b="1">
              <a:solidFill>
                <a:srgbClr val="FF0000"/>
              </a:solidFill>
              <a:latin typeface="+mj-lt"/>
            </a:endParaRPr>
          </a:p>
        </p:txBody>
      </p:sp>
      <p:sp>
        <p:nvSpPr>
          <p:cNvPr id="29" name="TextBox 28">
            <a:extLst>
              <a:ext uri="{FF2B5EF4-FFF2-40B4-BE49-F238E27FC236}">
                <a16:creationId xmlns:a16="http://schemas.microsoft.com/office/drawing/2014/main" id="{C92CFB69-77B5-42CF-A1D9-B4921CE52DEC}"/>
              </a:ext>
            </a:extLst>
          </p:cNvPr>
          <p:cNvSpPr txBox="1"/>
          <p:nvPr/>
        </p:nvSpPr>
        <p:spPr>
          <a:xfrm>
            <a:off x="6485514" y="7723862"/>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a:t>
            </a:r>
            <a:endParaRPr lang="en-US" sz="4800" b="1">
              <a:solidFill>
                <a:srgbClr val="FF0000"/>
              </a:solidFill>
              <a:latin typeface="+mj-lt"/>
            </a:endParaRPr>
          </a:p>
        </p:txBody>
      </p:sp>
      <p:sp>
        <p:nvSpPr>
          <p:cNvPr id="30" name="TextBox 29">
            <a:extLst>
              <a:ext uri="{FF2B5EF4-FFF2-40B4-BE49-F238E27FC236}">
                <a16:creationId xmlns:a16="http://schemas.microsoft.com/office/drawing/2014/main" id="{1B559445-F837-4ACF-99E5-C358B27F3C90}"/>
              </a:ext>
            </a:extLst>
          </p:cNvPr>
          <p:cNvSpPr txBox="1"/>
          <p:nvPr/>
        </p:nvSpPr>
        <p:spPr>
          <a:xfrm>
            <a:off x="6608419" y="8515392"/>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 </a:t>
            </a:r>
            <a:endParaRPr lang="en-US" sz="4800" b="1">
              <a:solidFill>
                <a:srgbClr val="FF0000"/>
              </a:solidFill>
              <a:latin typeface="+mj-lt"/>
            </a:endParaRPr>
          </a:p>
        </p:txBody>
      </p:sp>
      <p:sp>
        <p:nvSpPr>
          <p:cNvPr id="31" name="TextBox 30">
            <a:extLst>
              <a:ext uri="{FF2B5EF4-FFF2-40B4-BE49-F238E27FC236}">
                <a16:creationId xmlns:a16="http://schemas.microsoft.com/office/drawing/2014/main" id="{1C798C1C-2CE4-4CA5-A8BB-506016458F13}"/>
              </a:ext>
            </a:extLst>
          </p:cNvPr>
          <p:cNvSpPr txBox="1"/>
          <p:nvPr/>
        </p:nvSpPr>
        <p:spPr>
          <a:xfrm>
            <a:off x="6648425" y="9274822"/>
            <a:ext cx="3285420"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How many</a:t>
            </a:r>
            <a:endParaRPr lang="en-US" sz="4800" b="1">
              <a:solidFill>
                <a:srgbClr val="FF0000"/>
              </a:solidFill>
              <a:latin typeface="+mj-lt"/>
            </a:endParaRPr>
          </a:p>
        </p:txBody>
      </p:sp>
    </p:spTree>
    <p:extLst>
      <p:ext uri="{BB962C8B-B14F-4D97-AF65-F5344CB8AC3E}">
        <p14:creationId xmlns:p14="http://schemas.microsoft.com/office/powerpoint/2010/main" val="293347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inVertic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barn(inVertical)">
                                      <p:cBhvr>
                                        <p:cTn id="94" dur="500"/>
                                        <p:tgtEl>
                                          <p:spTgt spid="28"/>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barn(inVertical)">
                                      <p:cBhvr>
                                        <p:cTn id="99" dur="5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barn(inVertical)">
                                      <p:cBhvr>
                                        <p:cTn id="104" dur="5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barn(inVertical)">
                                      <p:cBhvr>
                                        <p:cTn id="10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4038600" y="138731"/>
            <a:ext cx="11512524"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Underline the mistake and correct it.</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A5621276-3119-49E6-83E9-A69836F45848}"/>
              </a:ext>
            </a:extLst>
          </p:cNvPr>
          <p:cNvGraphicFramePr>
            <a:graphicFrameLocks noGrp="1"/>
          </p:cNvGraphicFramePr>
          <p:nvPr>
            <p:extLst>
              <p:ext uri="{D42A27DB-BD31-4B8C-83A1-F6EECF244321}">
                <p14:modId xmlns:p14="http://schemas.microsoft.com/office/powerpoint/2010/main" val="1775590944"/>
              </p:ext>
            </p:extLst>
          </p:nvPr>
        </p:nvGraphicFramePr>
        <p:xfrm>
          <a:off x="1718530" y="1152274"/>
          <a:ext cx="15181391" cy="8691245"/>
        </p:xfrm>
        <a:graphic>
          <a:graphicData uri="http://schemas.openxmlformats.org/drawingml/2006/table">
            <a:tbl>
              <a:tblPr firstRow="1" firstCol="1" bandRow="1"/>
              <a:tblGrid>
                <a:gridCol w="10323881">
                  <a:extLst>
                    <a:ext uri="{9D8B030D-6E8A-4147-A177-3AD203B41FA5}">
                      <a16:colId xmlns:a16="http://schemas.microsoft.com/office/drawing/2014/main" val="958809370"/>
                    </a:ext>
                  </a:extLst>
                </a:gridCol>
                <a:gridCol w="4857510">
                  <a:extLst>
                    <a:ext uri="{9D8B030D-6E8A-4147-A177-3AD203B41FA5}">
                      <a16:colId xmlns:a16="http://schemas.microsoft.com/office/drawing/2014/main" val="1620451053"/>
                    </a:ext>
                  </a:extLst>
                </a:gridCol>
              </a:tblGrid>
              <a:tr h="0">
                <a:tc>
                  <a:txBody>
                    <a:bodyPr/>
                    <a:lstStyle/>
                    <a:p>
                      <a:pPr algn="ctr">
                        <a:lnSpc>
                          <a:spcPct val="10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Sentence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Correct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43026748"/>
                  </a:ext>
                </a:extLst>
              </a:tr>
              <a:tr h="0">
                <a:tc>
                  <a:txBody>
                    <a:bodyPr/>
                    <a:lstStyle/>
                    <a:p>
                      <a:pPr algn="just">
                        <a:lnSpc>
                          <a:spcPct val="110000"/>
                        </a:lnSpc>
                        <a:spcAft>
                          <a:spcPts val="600"/>
                        </a:spcAft>
                        <a:tabLst>
                          <a:tab pos="17780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many chocolate is there?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224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much oranges are there?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605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many pencil are there on the desk?</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9050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much water are there in the glass?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605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many chairs does you have?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9050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6.</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much bread does Mary has?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605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7.</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sisters many have you got?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9050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8.</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sugar much has Timmy got?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605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9.</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many boys there are in your class?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10.</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much meat there is in the fridge?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pPr>
                      <a:r>
                        <a:rPr lang="en-US" sz="4400">
                          <a:effectLst/>
                          <a:latin typeface="Calibri" panose="020F0502020204030204" pitchFamily="34" charset="0"/>
                          <a:ea typeface="Arial" panose="020B0604020202020204" pitchFamily="34"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331656"/>
                  </a:ext>
                </a:extLst>
              </a:tr>
            </a:tbl>
          </a:graphicData>
        </a:graphic>
      </p:graphicFrame>
      <p:sp>
        <p:nvSpPr>
          <p:cNvPr id="3" name="Rectangle 2">
            <a:extLst>
              <a:ext uri="{FF2B5EF4-FFF2-40B4-BE49-F238E27FC236}">
                <a16:creationId xmlns:a16="http://schemas.microsoft.com/office/drawing/2014/main" id="{029DF881-D69D-4654-9F70-0A6BFDD79674}"/>
              </a:ext>
            </a:extLst>
          </p:cNvPr>
          <p:cNvSpPr/>
          <p:nvPr/>
        </p:nvSpPr>
        <p:spPr>
          <a:xfrm>
            <a:off x="3352800" y="2506980"/>
            <a:ext cx="1524000"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DB2657-C003-4FC4-8C19-DF5D52DD47AA}"/>
              </a:ext>
            </a:extLst>
          </p:cNvPr>
          <p:cNvSpPr txBox="1"/>
          <p:nvPr/>
        </p:nvSpPr>
        <p:spPr>
          <a:xfrm>
            <a:off x="12420600" y="1698273"/>
            <a:ext cx="2757278" cy="830997"/>
          </a:xfrm>
          <a:prstGeom prst="rect">
            <a:avLst/>
          </a:prstGeom>
          <a:noFill/>
        </p:spPr>
        <p:txBody>
          <a:bodyPr wrap="square" rtlCol="0">
            <a:spAutoFit/>
          </a:bodyPr>
          <a:lstStyle/>
          <a:p>
            <a:r>
              <a:rPr lang="en-US" sz="4800" b="1">
                <a:solidFill>
                  <a:srgbClr val="FF0000"/>
                </a:solidFill>
              </a:rPr>
              <a:t>much</a:t>
            </a:r>
          </a:p>
        </p:txBody>
      </p:sp>
      <p:sp>
        <p:nvSpPr>
          <p:cNvPr id="18" name="Rectangle 17">
            <a:extLst>
              <a:ext uri="{FF2B5EF4-FFF2-40B4-BE49-F238E27FC236}">
                <a16:creationId xmlns:a16="http://schemas.microsoft.com/office/drawing/2014/main" id="{09D14729-E681-409F-87AE-F5E528F478C2}"/>
              </a:ext>
            </a:extLst>
          </p:cNvPr>
          <p:cNvSpPr/>
          <p:nvPr/>
        </p:nvSpPr>
        <p:spPr>
          <a:xfrm>
            <a:off x="3401774" y="3329637"/>
            <a:ext cx="1524000"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67D5FB-4107-43AA-97A7-859E4C0EE87E}"/>
              </a:ext>
            </a:extLst>
          </p:cNvPr>
          <p:cNvSpPr txBox="1"/>
          <p:nvPr/>
        </p:nvSpPr>
        <p:spPr>
          <a:xfrm>
            <a:off x="12469574" y="2520930"/>
            <a:ext cx="2757278" cy="830997"/>
          </a:xfrm>
          <a:prstGeom prst="rect">
            <a:avLst/>
          </a:prstGeom>
          <a:noFill/>
        </p:spPr>
        <p:txBody>
          <a:bodyPr wrap="square" rtlCol="0">
            <a:spAutoFit/>
          </a:bodyPr>
          <a:lstStyle/>
          <a:p>
            <a:r>
              <a:rPr lang="en-US" sz="4800" b="1">
                <a:solidFill>
                  <a:srgbClr val="FF0000"/>
                </a:solidFill>
              </a:rPr>
              <a:t>many</a:t>
            </a:r>
          </a:p>
        </p:txBody>
      </p:sp>
      <p:sp>
        <p:nvSpPr>
          <p:cNvPr id="21" name="Rectangle 20">
            <a:extLst>
              <a:ext uri="{FF2B5EF4-FFF2-40B4-BE49-F238E27FC236}">
                <a16:creationId xmlns:a16="http://schemas.microsoft.com/office/drawing/2014/main" id="{D9D4F604-2EEA-4C91-8B00-0F6602A7F718}"/>
              </a:ext>
            </a:extLst>
          </p:cNvPr>
          <p:cNvSpPr/>
          <p:nvPr/>
        </p:nvSpPr>
        <p:spPr>
          <a:xfrm>
            <a:off x="4800600" y="4220071"/>
            <a:ext cx="1524000"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2F8695-EBFF-48FC-B9B2-6D79FB292FE5}"/>
              </a:ext>
            </a:extLst>
          </p:cNvPr>
          <p:cNvSpPr txBox="1"/>
          <p:nvPr/>
        </p:nvSpPr>
        <p:spPr>
          <a:xfrm>
            <a:off x="12449130" y="3411364"/>
            <a:ext cx="2757278" cy="830997"/>
          </a:xfrm>
          <a:prstGeom prst="rect">
            <a:avLst/>
          </a:prstGeom>
          <a:noFill/>
        </p:spPr>
        <p:txBody>
          <a:bodyPr wrap="square" rtlCol="0">
            <a:spAutoFit/>
          </a:bodyPr>
          <a:lstStyle/>
          <a:p>
            <a:r>
              <a:rPr lang="en-US" sz="4800" b="1">
                <a:solidFill>
                  <a:srgbClr val="FF0000"/>
                </a:solidFill>
              </a:rPr>
              <a:t>pencils</a:t>
            </a:r>
          </a:p>
        </p:txBody>
      </p:sp>
      <p:sp>
        <p:nvSpPr>
          <p:cNvPr id="23" name="Rectangle 22">
            <a:extLst>
              <a:ext uri="{FF2B5EF4-FFF2-40B4-BE49-F238E27FC236}">
                <a16:creationId xmlns:a16="http://schemas.microsoft.com/office/drawing/2014/main" id="{F4E69910-1851-4AF4-B7B0-A7E77B572C23}"/>
              </a:ext>
            </a:extLst>
          </p:cNvPr>
          <p:cNvSpPr/>
          <p:nvPr/>
        </p:nvSpPr>
        <p:spPr>
          <a:xfrm>
            <a:off x="6283969" y="4959862"/>
            <a:ext cx="878831" cy="594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111E4-3817-4F46-BEF7-F9D9BCEB093F}"/>
              </a:ext>
            </a:extLst>
          </p:cNvPr>
          <p:cNvSpPr txBox="1"/>
          <p:nvPr/>
        </p:nvSpPr>
        <p:spPr>
          <a:xfrm>
            <a:off x="12469574" y="4128865"/>
            <a:ext cx="2757278" cy="830997"/>
          </a:xfrm>
          <a:prstGeom prst="rect">
            <a:avLst/>
          </a:prstGeom>
          <a:noFill/>
        </p:spPr>
        <p:txBody>
          <a:bodyPr wrap="square" rtlCol="0">
            <a:spAutoFit/>
          </a:bodyPr>
          <a:lstStyle/>
          <a:p>
            <a:r>
              <a:rPr lang="en-US" sz="4800" b="1">
                <a:solidFill>
                  <a:srgbClr val="FF0000"/>
                </a:solidFill>
              </a:rPr>
              <a:t>is</a:t>
            </a:r>
          </a:p>
        </p:txBody>
      </p:sp>
      <p:sp>
        <p:nvSpPr>
          <p:cNvPr id="25" name="Rectangle 24">
            <a:extLst>
              <a:ext uri="{FF2B5EF4-FFF2-40B4-BE49-F238E27FC236}">
                <a16:creationId xmlns:a16="http://schemas.microsoft.com/office/drawing/2014/main" id="{4CE9ECAF-5501-49E2-96BF-47A4ABAD6F7E}"/>
              </a:ext>
            </a:extLst>
          </p:cNvPr>
          <p:cNvSpPr/>
          <p:nvPr/>
        </p:nvSpPr>
        <p:spPr>
          <a:xfrm>
            <a:off x="6324600" y="5827436"/>
            <a:ext cx="1143000" cy="594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502CF20-8CC5-4368-86E8-2236C226033E}"/>
              </a:ext>
            </a:extLst>
          </p:cNvPr>
          <p:cNvSpPr txBox="1"/>
          <p:nvPr/>
        </p:nvSpPr>
        <p:spPr>
          <a:xfrm>
            <a:off x="12389254" y="5019299"/>
            <a:ext cx="2757278" cy="830997"/>
          </a:xfrm>
          <a:prstGeom prst="rect">
            <a:avLst/>
          </a:prstGeom>
          <a:noFill/>
        </p:spPr>
        <p:txBody>
          <a:bodyPr wrap="square" rtlCol="0">
            <a:spAutoFit/>
          </a:bodyPr>
          <a:lstStyle/>
          <a:p>
            <a:r>
              <a:rPr lang="en-US" sz="4800" b="1">
                <a:solidFill>
                  <a:srgbClr val="FF0000"/>
                </a:solidFill>
              </a:rPr>
              <a:t>do</a:t>
            </a:r>
          </a:p>
        </p:txBody>
      </p:sp>
      <p:sp>
        <p:nvSpPr>
          <p:cNvPr id="27" name="Rectangle 26">
            <a:extLst>
              <a:ext uri="{FF2B5EF4-FFF2-40B4-BE49-F238E27FC236}">
                <a16:creationId xmlns:a16="http://schemas.microsoft.com/office/drawing/2014/main" id="{7B55F6B1-1229-4199-8349-05D8CE235177}"/>
              </a:ext>
            </a:extLst>
          </p:cNvPr>
          <p:cNvSpPr/>
          <p:nvPr/>
        </p:nvSpPr>
        <p:spPr>
          <a:xfrm>
            <a:off x="8879497" y="6549293"/>
            <a:ext cx="985919" cy="511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745C634-A774-4500-87D6-7A522FCFEB99}"/>
              </a:ext>
            </a:extLst>
          </p:cNvPr>
          <p:cNvSpPr txBox="1"/>
          <p:nvPr/>
        </p:nvSpPr>
        <p:spPr>
          <a:xfrm>
            <a:off x="12469574" y="5822469"/>
            <a:ext cx="2757278" cy="830997"/>
          </a:xfrm>
          <a:prstGeom prst="rect">
            <a:avLst/>
          </a:prstGeom>
          <a:noFill/>
        </p:spPr>
        <p:txBody>
          <a:bodyPr wrap="square" rtlCol="0">
            <a:spAutoFit/>
          </a:bodyPr>
          <a:lstStyle/>
          <a:p>
            <a:r>
              <a:rPr lang="en-US" sz="4800" b="1">
                <a:solidFill>
                  <a:srgbClr val="FF0000"/>
                </a:solidFill>
              </a:rPr>
              <a:t>have</a:t>
            </a:r>
          </a:p>
        </p:txBody>
      </p:sp>
      <p:sp>
        <p:nvSpPr>
          <p:cNvPr id="29" name="Rectangle 28">
            <a:extLst>
              <a:ext uri="{FF2B5EF4-FFF2-40B4-BE49-F238E27FC236}">
                <a16:creationId xmlns:a16="http://schemas.microsoft.com/office/drawing/2014/main" id="{B52B3618-736A-4A1D-BBE9-8E12F89486DF}"/>
              </a:ext>
            </a:extLst>
          </p:cNvPr>
          <p:cNvSpPr/>
          <p:nvPr/>
        </p:nvSpPr>
        <p:spPr>
          <a:xfrm>
            <a:off x="3526691" y="7409119"/>
            <a:ext cx="2757278"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24579D-FBB0-4CEB-B34E-F09CA4BA8371}"/>
              </a:ext>
            </a:extLst>
          </p:cNvPr>
          <p:cNvSpPr txBox="1"/>
          <p:nvPr/>
        </p:nvSpPr>
        <p:spPr>
          <a:xfrm>
            <a:off x="12469574" y="6600412"/>
            <a:ext cx="4115473" cy="830997"/>
          </a:xfrm>
          <a:prstGeom prst="rect">
            <a:avLst/>
          </a:prstGeom>
          <a:noFill/>
        </p:spPr>
        <p:txBody>
          <a:bodyPr wrap="square" rtlCol="0">
            <a:spAutoFit/>
          </a:bodyPr>
          <a:lstStyle/>
          <a:p>
            <a:r>
              <a:rPr lang="en-US" sz="4800" b="1">
                <a:solidFill>
                  <a:srgbClr val="FF0000"/>
                </a:solidFill>
              </a:rPr>
              <a:t>many sisters</a:t>
            </a:r>
          </a:p>
        </p:txBody>
      </p:sp>
      <p:sp>
        <p:nvSpPr>
          <p:cNvPr id="31" name="Rectangle 30">
            <a:extLst>
              <a:ext uri="{FF2B5EF4-FFF2-40B4-BE49-F238E27FC236}">
                <a16:creationId xmlns:a16="http://schemas.microsoft.com/office/drawing/2014/main" id="{49C6DB35-652F-4788-878B-7D2DEB453B86}"/>
              </a:ext>
            </a:extLst>
          </p:cNvPr>
          <p:cNvSpPr/>
          <p:nvPr/>
        </p:nvSpPr>
        <p:spPr>
          <a:xfrm flipV="1">
            <a:off x="3526691" y="8231776"/>
            <a:ext cx="2697402"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8BF9B55-0FF1-441B-80F9-5A3C2366EAF6}"/>
              </a:ext>
            </a:extLst>
          </p:cNvPr>
          <p:cNvSpPr txBox="1"/>
          <p:nvPr/>
        </p:nvSpPr>
        <p:spPr>
          <a:xfrm>
            <a:off x="12449130" y="7377350"/>
            <a:ext cx="4076041" cy="830997"/>
          </a:xfrm>
          <a:prstGeom prst="rect">
            <a:avLst/>
          </a:prstGeom>
          <a:noFill/>
        </p:spPr>
        <p:txBody>
          <a:bodyPr wrap="square" rtlCol="0">
            <a:spAutoFit/>
          </a:bodyPr>
          <a:lstStyle/>
          <a:p>
            <a:r>
              <a:rPr lang="en-US" sz="4800" b="1">
                <a:solidFill>
                  <a:srgbClr val="FF0000"/>
                </a:solidFill>
              </a:rPr>
              <a:t>much sugar</a:t>
            </a:r>
          </a:p>
        </p:txBody>
      </p:sp>
      <p:sp>
        <p:nvSpPr>
          <p:cNvPr id="33" name="Rectangle 32">
            <a:extLst>
              <a:ext uri="{FF2B5EF4-FFF2-40B4-BE49-F238E27FC236}">
                <a16:creationId xmlns:a16="http://schemas.microsoft.com/office/drawing/2014/main" id="{377D97BD-2F53-4F76-9451-261925179CE5}"/>
              </a:ext>
            </a:extLst>
          </p:cNvPr>
          <p:cNvSpPr/>
          <p:nvPr/>
        </p:nvSpPr>
        <p:spPr>
          <a:xfrm>
            <a:off x="6259405" y="9079294"/>
            <a:ext cx="1524000"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68384EA-86AD-4BEC-9E9F-68BC08F09F55}"/>
              </a:ext>
            </a:extLst>
          </p:cNvPr>
          <p:cNvSpPr txBox="1"/>
          <p:nvPr/>
        </p:nvSpPr>
        <p:spPr>
          <a:xfrm>
            <a:off x="12469574" y="8270587"/>
            <a:ext cx="5614909" cy="830997"/>
          </a:xfrm>
          <a:prstGeom prst="rect">
            <a:avLst/>
          </a:prstGeom>
          <a:noFill/>
        </p:spPr>
        <p:txBody>
          <a:bodyPr wrap="square" rtlCol="0">
            <a:spAutoFit/>
          </a:bodyPr>
          <a:lstStyle/>
          <a:p>
            <a:r>
              <a:rPr lang="en-US" sz="4800" b="1">
                <a:solidFill>
                  <a:srgbClr val="FF0000"/>
                </a:solidFill>
              </a:rPr>
              <a:t>are there</a:t>
            </a:r>
          </a:p>
        </p:txBody>
      </p:sp>
      <p:sp>
        <p:nvSpPr>
          <p:cNvPr id="35" name="Rectangle 34">
            <a:extLst>
              <a:ext uri="{FF2B5EF4-FFF2-40B4-BE49-F238E27FC236}">
                <a16:creationId xmlns:a16="http://schemas.microsoft.com/office/drawing/2014/main" id="{7547CE2A-1DCB-4883-B394-162B36EB5986}"/>
              </a:ext>
            </a:extLst>
          </p:cNvPr>
          <p:cNvSpPr/>
          <p:nvPr/>
        </p:nvSpPr>
        <p:spPr>
          <a:xfrm>
            <a:off x="6483324" y="9811040"/>
            <a:ext cx="1524000" cy="45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A307F84-16E1-4B01-9F9F-22FB3E20D4A3}"/>
              </a:ext>
            </a:extLst>
          </p:cNvPr>
          <p:cNvSpPr txBox="1"/>
          <p:nvPr/>
        </p:nvSpPr>
        <p:spPr>
          <a:xfrm>
            <a:off x="12469574" y="9002333"/>
            <a:ext cx="5838828" cy="830997"/>
          </a:xfrm>
          <a:prstGeom prst="rect">
            <a:avLst/>
          </a:prstGeom>
          <a:noFill/>
        </p:spPr>
        <p:txBody>
          <a:bodyPr wrap="square" rtlCol="0">
            <a:spAutoFit/>
          </a:bodyPr>
          <a:lstStyle/>
          <a:p>
            <a:r>
              <a:rPr lang="en-US" sz="4800" b="1">
                <a:solidFill>
                  <a:srgbClr val="FF0000"/>
                </a:solidFill>
              </a:rPr>
              <a:t>is there</a:t>
            </a:r>
          </a:p>
        </p:txBody>
      </p:sp>
    </p:spTree>
    <p:extLst>
      <p:ext uri="{BB962C8B-B14F-4D97-AF65-F5344CB8AC3E}">
        <p14:creationId xmlns:p14="http://schemas.microsoft.com/office/powerpoint/2010/main" val="21221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down)">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down)">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down)">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down)">
                                      <p:cBhvr>
                                        <p:cTn id="89" dur="500"/>
                                        <p:tgtEl>
                                          <p:spTgt spid="2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down)">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wipe(down)">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down)">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wipe(down)">
                                      <p:cBhvr>
                                        <p:cTn id="114" dur="500"/>
                                        <p:tgtEl>
                                          <p:spTgt spid="29"/>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wipe(down)">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wipe(down)">
                                      <p:cBhvr>
                                        <p:cTn id="124" dur="5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wipe(down)">
                                      <p:cBhvr>
                                        <p:cTn id="129" dur="500"/>
                                        <p:tgtEl>
                                          <p:spTgt spid="32"/>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wipe(down)">
                                      <p:cBhvr>
                                        <p:cTn id="134" dur="500"/>
                                        <p:tgtEl>
                                          <p:spTgt spid="33"/>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wipe(down)">
                                      <p:cBhvr>
                                        <p:cTn id="139" dur="500"/>
                                        <p:tgtEl>
                                          <p:spTgt spid="34"/>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5"/>
                                        </p:tgtEl>
                                        <p:attrNameLst>
                                          <p:attrName>style.visibility</p:attrName>
                                        </p:attrNameLst>
                                      </p:cBhvr>
                                      <p:to>
                                        <p:strVal val="visible"/>
                                      </p:to>
                                    </p:set>
                                    <p:animEffect transition="in" filter="wipe(down)">
                                      <p:cBhvr>
                                        <p:cTn id="144" dur="500"/>
                                        <p:tgtEl>
                                          <p:spTgt spid="35"/>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36"/>
                                        </p:tgtEl>
                                        <p:attrNameLst>
                                          <p:attrName>style.visibility</p:attrName>
                                        </p:attrNameLst>
                                      </p:cBhvr>
                                      <p:to>
                                        <p:strVal val="visible"/>
                                      </p:to>
                                    </p:set>
                                    <p:animEffect transition="in" filter="wipe(down)">
                                      <p:cBhvr>
                                        <p:cTn id="1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3" grpId="0" animBg="1"/>
      <p:bldP spid="4" grpId="0"/>
      <p:bldP spid="18"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33" grpId="0" animBg="1"/>
      <p:bldP spid="34" grpId="0"/>
      <p:bldP spid="35" grpId="0" animBg="1"/>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003821" y="138731"/>
            <a:ext cx="13323433"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4. Choose the best option to complete the sentence.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D91C7959-0522-4AC3-93B3-EA231E130849}"/>
              </a:ext>
            </a:extLst>
          </p:cNvPr>
          <p:cNvSpPr txBox="1"/>
          <p:nvPr/>
        </p:nvSpPr>
        <p:spPr>
          <a:xfrm>
            <a:off x="1574227" y="1033708"/>
            <a:ext cx="16489756" cy="8710077"/>
          </a:xfrm>
          <a:prstGeom prst="rect">
            <a:avLst/>
          </a:prstGeom>
          <a:noFill/>
        </p:spPr>
        <p:txBody>
          <a:bodyPr wrap="square">
            <a:spAutoFit/>
          </a:bodyPr>
          <a:lstStyle/>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1.</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beef does she want?</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How much</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 How many</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How</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 How long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2.</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apples</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want?</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How often</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 How many</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How much		D. How</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3.</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oranges</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want?</a:t>
            </a:r>
            <a:r>
              <a:rPr lang="en-US" sz="4000">
                <a:effectLst/>
                <a:latin typeface="Calibri" panose="020F0502020204030204" pitchFamily="34" charset="0"/>
                <a:ea typeface="Calibri" panose="020F0502020204030204" pitchFamily="34" charset="0"/>
                <a:cs typeface="Calibri" panose="020F0502020204030204" pitchFamily="34" charset="0"/>
              </a:rPr>
              <a:t> -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dozen.</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How much</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 How many</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How</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 What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4.</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things</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to do here.</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many				B. much</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a lot</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 little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5.</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We haven't got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time.</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much</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 a lot</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many</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 some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6.</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How much rice does she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want</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 wants</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wanting</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 to want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a:solidFill>
                  <a:srgbClr val="0070C0"/>
                </a:solidFill>
                <a:effectLst/>
                <a:latin typeface="Calibri" panose="020F0502020204030204" pitchFamily="34" charset="0"/>
                <a:ea typeface="Calibri" panose="020F0502020204030204" pitchFamily="34" charset="0"/>
                <a:cs typeface="Calibri" panose="020F0502020204030204" pitchFamily="34" charset="0"/>
              </a:rPr>
              <a:t>7.</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How </a:t>
            </a: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apples are there on the table?</a:t>
            </a:r>
            <a:r>
              <a:rPr lang="en-US" sz="4000">
                <a:effectLst/>
                <a:latin typeface="Calibri" panose="020F0502020204030204" pitchFamily="34" charset="0"/>
                <a:ea typeface="Calibri" panose="020F0502020204030204" pitchFamily="34" charset="0"/>
                <a:cs typeface="Calibri" panose="020F0502020204030204" pitchFamily="34"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many</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B. much</a:t>
            </a:r>
            <a:r>
              <a:rPr lang="en-US" sz="4000">
                <a:effectLst/>
                <a:latin typeface="Calibri" panose="020F0502020204030204" pitchFamily="34" charset="0"/>
                <a:ea typeface="Calibri" panose="020F0502020204030204" pitchFamily="34" charset="0"/>
                <a:cs typeface="Calibri" panose="020F0502020204030204" pitchFamily="34" charset="0"/>
              </a:rPr>
              <a:t> 				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some</a:t>
            </a:r>
            <a:r>
              <a:rPr lang="en-US" sz="4000">
                <a:effectLst/>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 any</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AD18271-2EB8-45B8-892D-44FC7D87D165}"/>
              </a:ext>
            </a:extLst>
          </p:cNvPr>
          <p:cNvSpPr/>
          <p:nvPr/>
        </p:nvSpPr>
        <p:spPr>
          <a:xfrm>
            <a:off x="1524000" y="1638300"/>
            <a:ext cx="609600" cy="643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31484-B4C8-4C08-84DF-3692CCDBFBA0}"/>
              </a:ext>
            </a:extLst>
          </p:cNvPr>
          <p:cNvSpPr/>
          <p:nvPr/>
        </p:nvSpPr>
        <p:spPr>
          <a:xfrm>
            <a:off x="6096000" y="2781300"/>
            <a:ext cx="609600" cy="916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34FBA2-E6D9-4165-81A8-648C66B55034}"/>
              </a:ext>
            </a:extLst>
          </p:cNvPr>
          <p:cNvSpPr/>
          <p:nvPr/>
        </p:nvSpPr>
        <p:spPr>
          <a:xfrm>
            <a:off x="6096000" y="3983178"/>
            <a:ext cx="609600" cy="916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6AD7FC-9C90-4C39-A9E5-EFF5B9F5CA10}"/>
              </a:ext>
            </a:extLst>
          </p:cNvPr>
          <p:cNvSpPr/>
          <p:nvPr/>
        </p:nvSpPr>
        <p:spPr>
          <a:xfrm>
            <a:off x="1493248" y="5138737"/>
            <a:ext cx="609600" cy="916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90C981E-124C-47CC-A565-35821D9412AC}"/>
              </a:ext>
            </a:extLst>
          </p:cNvPr>
          <p:cNvSpPr/>
          <p:nvPr/>
        </p:nvSpPr>
        <p:spPr>
          <a:xfrm>
            <a:off x="1524000" y="6418442"/>
            <a:ext cx="609600" cy="916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7B99D60-F43F-4D2A-B9EE-31F577AD7A8B}"/>
              </a:ext>
            </a:extLst>
          </p:cNvPr>
          <p:cNvSpPr/>
          <p:nvPr/>
        </p:nvSpPr>
        <p:spPr>
          <a:xfrm>
            <a:off x="1524000" y="7673119"/>
            <a:ext cx="609600" cy="916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389DB03-17CE-47A8-95EC-7D5E659E736D}"/>
              </a:ext>
            </a:extLst>
          </p:cNvPr>
          <p:cNvSpPr/>
          <p:nvPr/>
        </p:nvSpPr>
        <p:spPr>
          <a:xfrm>
            <a:off x="1493248" y="8927328"/>
            <a:ext cx="609600" cy="916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4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1" grpId="0" animBg="1"/>
      <p:bldP spid="22" grpId="0" animBg="1"/>
      <p:bldP spid="23" grpId="0" animBg="1"/>
      <p:bldP spid="24" grpId="0" animBg="1"/>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003821" y="138731"/>
            <a:ext cx="13323433" cy="833883"/>
          </a:xfrm>
          <a:prstGeom prst="rect">
            <a:avLst/>
          </a:prstGeom>
          <a:noFill/>
        </p:spPr>
        <p:txBody>
          <a:bodyPr wrap="square">
            <a:spAutoFit/>
          </a:bodyPr>
          <a:lstStyle/>
          <a:p>
            <a:pPr algn="just">
              <a:lnSpc>
                <a:spcPct val="150000"/>
              </a:lnSpc>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4. Choose the best option to complete the sentence.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D91C7959-0522-4AC3-93B3-EA231E130849}"/>
              </a:ext>
            </a:extLst>
          </p:cNvPr>
          <p:cNvSpPr txBox="1"/>
          <p:nvPr/>
        </p:nvSpPr>
        <p:spPr>
          <a:xfrm>
            <a:off x="1929151" y="876300"/>
            <a:ext cx="16489756" cy="9202519"/>
          </a:xfrm>
          <a:prstGeom prst="rect">
            <a:avLst/>
          </a:prstGeom>
          <a:noFill/>
        </p:spPr>
        <p:txBody>
          <a:bodyPr wrap="square">
            <a:spAutoFit/>
          </a:bodyPr>
          <a:lstStyle/>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How</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does the T-shirt cost?</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many			B. much			</a:t>
            </a:r>
            <a:r>
              <a:rPr lang="en-US" sz="3700">
                <a:latin typeface="Calibri" panose="020F0502020204030204" pitchFamily="34" charset="0"/>
                <a:ea typeface="Calibri" panose="020F0502020204030204" pitchFamily="34" charset="0"/>
                <a:cs typeface="Calibri" panose="020F0502020204030204" pitchFamily="34" charset="0"/>
              </a:rPr>
              <a:t>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some			D. any</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9.</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How much</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shoes?</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do			B. does			</a:t>
            </a:r>
            <a:r>
              <a:rPr lang="en-US" sz="3700">
                <a:latin typeface="Calibri" panose="020F0502020204030204" pitchFamily="34" charset="0"/>
                <a:ea typeface="Calibri" panose="020F0502020204030204" pitchFamily="34" charset="0"/>
                <a:cs typeface="Calibri" panose="020F0502020204030204" pitchFamily="34" charset="0"/>
              </a:rPr>
              <a:t>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are			D. is</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10.</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much</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is a loaf of bread?</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What			B. Where			</a:t>
            </a:r>
            <a:r>
              <a:rPr lang="en-US" sz="3700">
                <a:latin typeface="Calibri" panose="020F0502020204030204" pitchFamily="34" charset="0"/>
                <a:ea typeface="Calibri" panose="020F0502020204030204" pitchFamily="34" charset="0"/>
                <a:cs typeface="Calibri" panose="020F0502020204030204" pitchFamily="34" charset="0"/>
              </a:rPr>
              <a:t>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When			D. How</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11.</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How</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glasses of water do you drink in the morning?</a:t>
            </a:r>
            <a:r>
              <a:rPr lang="en-US" sz="3700">
                <a:latin typeface="Calibri" panose="020F0502020204030204" pitchFamily="34" charset="0"/>
                <a:ea typeface="Calibri" panose="020F0502020204030204" pitchFamily="34" charset="0"/>
                <a:cs typeface="Calibri" panose="020F0502020204030204" pitchFamily="34" charset="0"/>
              </a:rPr>
              <a:t> </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many</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B. much</a:t>
            </a:r>
            <a:r>
              <a:rPr lang="en-US" sz="3700">
                <a:latin typeface="Calibri" panose="020F0502020204030204" pitchFamily="34" charset="0"/>
                <a:ea typeface="Calibri" panose="020F0502020204030204" pitchFamily="34" charset="0"/>
                <a:cs typeface="Calibri" panose="020F0502020204030204" pitchFamily="34" charset="0"/>
              </a:rPr>
              <a:t> 			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some</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D. any</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12.</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This dictionary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90,000 dong.</a:t>
            </a:r>
            <a:r>
              <a:rPr lang="en-US" sz="3700">
                <a:latin typeface="Calibri" panose="020F0502020204030204" pitchFamily="34" charset="0"/>
                <a:ea typeface="Calibri" panose="020F0502020204030204" pitchFamily="34" charset="0"/>
                <a:cs typeface="Calibri" panose="020F0502020204030204" pitchFamily="34" charset="0"/>
              </a:rPr>
              <a:t> </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cost			B. costs			</a:t>
            </a:r>
            <a:r>
              <a:rPr lang="en-US" sz="3700">
                <a:latin typeface="Calibri" panose="020F0502020204030204" pitchFamily="34" charset="0"/>
                <a:ea typeface="Calibri" panose="020F0502020204030204" pitchFamily="34" charset="0"/>
                <a:cs typeface="Calibri" panose="020F0502020204030204" pitchFamily="34" charset="0"/>
              </a:rPr>
              <a:t>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is costing		D. costing</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13.</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How much water</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there in the glass?</a:t>
            </a:r>
            <a:r>
              <a:rPr lang="en-US" sz="3700">
                <a:latin typeface="Calibri" panose="020F0502020204030204" pitchFamily="34" charset="0"/>
                <a:ea typeface="Calibri" panose="020F0502020204030204" pitchFamily="34" charset="0"/>
                <a:cs typeface="Calibri" panose="020F0502020204030204" pitchFamily="34" charset="0"/>
              </a:rPr>
              <a:t> </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be			B. am			</a:t>
            </a:r>
            <a:r>
              <a:rPr lang="en-US" sz="3700">
                <a:latin typeface="Calibri" panose="020F0502020204030204" pitchFamily="34" charset="0"/>
                <a:ea typeface="Calibri" panose="020F0502020204030204" pitchFamily="34" charset="0"/>
                <a:cs typeface="Calibri" panose="020F0502020204030204" pitchFamily="34" charset="0"/>
              </a:rPr>
              <a:t>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is				D. are</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14.</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How much</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kilo of rice?</a:t>
            </a:r>
            <a:r>
              <a:rPr lang="en-US" sz="3700">
                <a:latin typeface="Calibri" panose="020F0502020204030204" pitchFamily="34" charset="0"/>
                <a:ea typeface="Calibri" panose="020F0502020204030204" pitchFamily="34" charset="0"/>
                <a:cs typeface="Calibri" panose="020F0502020204030204" pitchFamily="34" charset="0"/>
              </a:rPr>
              <a:t> </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be</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B. am</a:t>
            </a:r>
            <a:r>
              <a:rPr lang="en-US" sz="3700">
                <a:latin typeface="Calibri" panose="020F0502020204030204" pitchFamily="34" charset="0"/>
                <a:ea typeface="Calibri" panose="020F0502020204030204" pitchFamily="34" charset="0"/>
                <a:cs typeface="Calibri" panose="020F0502020204030204" pitchFamily="34" charset="0"/>
              </a:rPr>
              <a:t> 			C</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 is</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D. are</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b="1">
                <a:solidFill>
                  <a:srgbClr val="0070C0"/>
                </a:solidFill>
                <a:latin typeface="Calibri" panose="020F0502020204030204" pitchFamily="34" charset="0"/>
                <a:ea typeface="Calibri" panose="020F0502020204030204" pitchFamily="34" charset="0"/>
                <a:cs typeface="Calibri" panose="020F0502020204030204" pitchFamily="34" charset="0"/>
              </a:rPr>
              <a:t>15.</a:t>
            </a:r>
            <a:r>
              <a:rPr lang="en-US" sz="3700">
                <a:latin typeface="Calibri" panose="020F0502020204030204" pitchFamily="34" charset="0"/>
                <a:ea typeface="Calibri" panose="020F0502020204030204" pitchFamily="34" charset="0"/>
                <a:cs typeface="Calibri" panose="020F0502020204030204" pitchFamily="34" charset="0"/>
              </a:rPr>
              <a:t> </a:t>
            </a:r>
            <a:r>
              <a:rPr lang="en-US" sz="3700">
                <a:solidFill>
                  <a:srgbClr val="0070C0"/>
                </a:solidFill>
                <a:latin typeface="Calibri" panose="020F0502020204030204" pitchFamily="34" charset="0"/>
                <a:ea typeface="Calibri" panose="020F0502020204030204" pitchFamily="34" charset="0"/>
                <a:cs typeface="Calibri" panose="020F0502020204030204" pitchFamily="34" charset="0"/>
              </a:rPr>
              <a:t>______________ </a:t>
            </a:r>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books are there on the shelf?</a:t>
            </a:r>
            <a:endParaRPr lang="en-US" sz="3700">
              <a:latin typeface="Calibri" panose="020F0502020204030204" pitchFamily="34" charset="0"/>
              <a:ea typeface="Calibri" panose="020F0502020204030204" pitchFamily="34" charset="0"/>
              <a:cs typeface="Times New Roman" panose="02020603050405020304" pitchFamily="18" charset="0"/>
            </a:endParaRPr>
          </a:p>
          <a:p>
            <a:pPr algn="just"/>
            <a:r>
              <a:rPr lang="en-US" sz="3700">
                <a:solidFill>
                  <a:srgbClr val="000000"/>
                </a:solidFill>
                <a:latin typeface="Calibri" panose="020F0502020204030204" pitchFamily="34" charset="0"/>
                <a:ea typeface="Calibri" panose="020F0502020204030204" pitchFamily="34" charset="0"/>
                <a:cs typeface="Calibri" panose="020F0502020204030204" pitchFamily="34" charset="0"/>
              </a:rPr>
              <a:t>A. Where 		B. What 			C. How much 		D. How many</a:t>
            </a:r>
            <a:endParaRPr lang="en-US" sz="370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5E6CE3CB-F02F-4C1F-86B4-D649F4C9DE20}"/>
              </a:ext>
            </a:extLst>
          </p:cNvPr>
          <p:cNvSpPr/>
          <p:nvPr/>
        </p:nvSpPr>
        <p:spPr>
          <a:xfrm>
            <a:off x="5486400" y="1485900"/>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D0B562-24E4-4DED-BE28-C85FFB4159F2}"/>
              </a:ext>
            </a:extLst>
          </p:cNvPr>
          <p:cNvSpPr/>
          <p:nvPr/>
        </p:nvSpPr>
        <p:spPr>
          <a:xfrm>
            <a:off x="9156712" y="2616486"/>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C7784B9-D838-4345-BE6D-EBE8576150A0}"/>
              </a:ext>
            </a:extLst>
          </p:cNvPr>
          <p:cNvSpPr/>
          <p:nvPr/>
        </p:nvSpPr>
        <p:spPr>
          <a:xfrm>
            <a:off x="12877800" y="3743719"/>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30D911-AA18-4A6B-89D7-D413643E4BC5}"/>
              </a:ext>
            </a:extLst>
          </p:cNvPr>
          <p:cNvSpPr/>
          <p:nvPr/>
        </p:nvSpPr>
        <p:spPr>
          <a:xfrm>
            <a:off x="1822116" y="4857946"/>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CB7F1FC-48F7-47B0-9B3A-B79032255A49}"/>
              </a:ext>
            </a:extLst>
          </p:cNvPr>
          <p:cNvSpPr/>
          <p:nvPr/>
        </p:nvSpPr>
        <p:spPr>
          <a:xfrm>
            <a:off x="5486400" y="5981700"/>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CBFB92-E0EA-4721-A209-68B180E60922}"/>
              </a:ext>
            </a:extLst>
          </p:cNvPr>
          <p:cNvSpPr/>
          <p:nvPr/>
        </p:nvSpPr>
        <p:spPr>
          <a:xfrm>
            <a:off x="9144000" y="7124700"/>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3CEC21A-9F63-4FD1-B142-A0EA5A0E0F43}"/>
              </a:ext>
            </a:extLst>
          </p:cNvPr>
          <p:cNvSpPr/>
          <p:nvPr/>
        </p:nvSpPr>
        <p:spPr>
          <a:xfrm>
            <a:off x="9144000" y="8244040"/>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E8D3A68-E726-40F5-BC63-D1F1EB32EB42}"/>
              </a:ext>
            </a:extLst>
          </p:cNvPr>
          <p:cNvSpPr/>
          <p:nvPr/>
        </p:nvSpPr>
        <p:spPr>
          <a:xfrm>
            <a:off x="12801600" y="9410700"/>
            <a:ext cx="609600" cy="56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1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arn(inVertical)">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barn(inVertical)">
                                      <p:cBhvr>
                                        <p:cTn id="8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 grpId="0" animBg="1"/>
      <p:bldP spid="20" grpId="0" animBg="1"/>
      <p:bldP spid="21" grpId="0" animBg="1"/>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380260" y="326972"/>
            <a:ext cx="17330797" cy="9633055"/>
          </a:xfrm>
          <a:custGeom>
            <a:avLst/>
            <a:gdLst/>
            <a:ahLst/>
            <a:cxnLst/>
            <a:rect l="l" t="t" r="r" b="b"/>
            <a:pathLst>
              <a:path w="1394158" h="1705107">
                <a:moveTo>
                  <a:pt x="74590" y="0"/>
                </a:moveTo>
                <a:lnTo>
                  <a:pt x="1319568" y="0"/>
                </a:lnTo>
                <a:cubicBezTo>
                  <a:pt x="1360763" y="0"/>
                  <a:pt x="1394158" y="33395"/>
                  <a:pt x="1394158" y="74590"/>
                </a:cubicBezTo>
                <a:lnTo>
                  <a:pt x="1394158" y="1630517"/>
                </a:lnTo>
                <a:cubicBezTo>
                  <a:pt x="1394158" y="1671712"/>
                  <a:pt x="1360763" y="1705107"/>
                  <a:pt x="1319568" y="1705107"/>
                </a:cubicBezTo>
                <a:lnTo>
                  <a:pt x="74590" y="1705107"/>
                </a:lnTo>
                <a:cubicBezTo>
                  <a:pt x="33395" y="1705107"/>
                  <a:pt x="0" y="1671712"/>
                  <a:pt x="0" y="1630517"/>
                </a:cubicBezTo>
                <a:lnTo>
                  <a:pt x="0" y="74590"/>
                </a:lnTo>
                <a:cubicBezTo>
                  <a:pt x="0" y="33395"/>
                  <a:pt x="33395" y="0"/>
                  <a:pt x="74590" y="0"/>
                </a:cubicBezTo>
                <a:close/>
              </a:path>
            </a:pathLst>
          </a:custGeom>
          <a:solidFill>
            <a:schemeClr val="bg1"/>
          </a:solidFill>
        </p:spPr>
      </p:sp>
      <p:sp>
        <p:nvSpPr>
          <p:cNvPr id="8" name="TextBox 8"/>
          <p:cNvSpPr txBox="1"/>
          <p:nvPr/>
        </p:nvSpPr>
        <p:spPr>
          <a:xfrm>
            <a:off x="347603" y="596132"/>
            <a:ext cx="10103928" cy="3266926"/>
          </a:xfrm>
          <a:prstGeom prst="rect">
            <a:avLst/>
          </a:prstGeom>
        </p:spPr>
        <p:txBody>
          <a:bodyPr lIns="50800" tIns="50800" rIns="50800" bIns="50800" rtlCol="0" anchor="ctr"/>
          <a:lstStyle/>
          <a:p>
            <a:pPr algn="ctr">
              <a:lnSpc>
                <a:spcPts val="2659"/>
              </a:lnSpc>
            </a:pPr>
            <a:endParaRPr/>
          </a:p>
        </p:txBody>
      </p:sp>
      <p:sp>
        <p:nvSpPr>
          <p:cNvPr id="21" name="Freeform 21"/>
          <p:cNvSpPr/>
          <p:nvPr/>
        </p:nvSpPr>
        <p:spPr>
          <a:xfrm rot="20050080">
            <a:off x="15777218" y="8640924"/>
            <a:ext cx="2804729" cy="1709978"/>
          </a:xfrm>
          <a:custGeom>
            <a:avLst/>
            <a:gdLst/>
            <a:ahLst/>
            <a:cxnLst/>
            <a:rect l="l" t="t" r="r" b="b"/>
            <a:pathLst>
              <a:path w="3495969" h="2076393">
                <a:moveTo>
                  <a:pt x="0" y="0"/>
                </a:moveTo>
                <a:lnTo>
                  <a:pt x="3495969" y="0"/>
                </a:lnTo>
                <a:lnTo>
                  <a:pt x="3495969" y="2076394"/>
                </a:lnTo>
                <a:lnTo>
                  <a:pt x="0" y="20763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3" name="Graphic 22" descr="Fireworks">
            <a:extLst>
              <a:ext uri="{FF2B5EF4-FFF2-40B4-BE49-F238E27FC236}">
                <a16:creationId xmlns:a16="http://schemas.microsoft.com/office/drawing/2014/main" id="{D9A29A79-8E05-4B52-B3EE-FC5A89F5FE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391603" y="-310598"/>
            <a:ext cx="2022191" cy="2022191"/>
          </a:xfrm>
          <a:prstGeom prst="rect">
            <a:avLst/>
          </a:prstGeom>
        </p:spPr>
      </p:pic>
      <p:pic>
        <p:nvPicPr>
          <p:cNvPr id="25" name="Graphic 24" descr="Rainbow">
            <a:extLst>
              <a:ext uri="{FF2B5EF4-FFF2-40B4-BE49-F238E27FC236}">
                <a16:creationId xmlns:a16="http://schemas.microsoft.com/office/drawing/2014/main" id="{B8B5C13E-FE86-419B-B4DE-34C22E6B7AB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245551">
            <a:off x="-422506" y="-422322"/>
            <a:ext cx="2209800" cy="2209800"/>
          </a:xfrm>
          <a:prstGeom prst="rect">
            <a:avLst/>
          </a:prstGeom>
        </p:spPr>
      </p:pic>
      <p:sp>
        <p:nvSpPr>
          <p:cNvPr id="28" name="TextBox 8">
            <a:extLst>
              <a:ext uri="{FF2B5EF4-FFF2-40B4-BE49-F238E27FC236}">
                <a16:creationId xmlns:a16="http://schemas.microsoft.com/office/drawing/2014/main" id="{20CC2D5F-1FC6-4E77-97ED-F37E78E4A915}"/>
              </a:ext>
            </a:extLst>
          </p:cNvPr>
          <p:cNvSpPr txBox="1"/>
          <p:nvPr/>
        </p:nvSpPr>
        <p:spPr>
          <a:xfrm>
            <a:off x="724369"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5. desert: </a:t>
            </a:r>
          </a:p>
        </p:txBody>
      </p:sp>
      <p:sp>
        <p:nvSpPr>
          <p:cNvPr id="29" name="Rectangle 28">
            <a:extLst>
              <a:ext uri="{FF2B5EF4-FFF2-40B4-BE49-F238E27FC236}">
                <a16:creationId xmlns:a16="http://schemas.microsoft.com/office/drawing/2014/main" id="{E676D505-F263-420C-8091-984CDE7CBDEC}"/>
              </a:ext>
            </a:extLst>
          </p:cNvPr>
          <p:cNvSpPr/>
          <p:nvPr/>
        </p:nvSpPr>
        <p:spPr>
          <a:xfrm>
            <a:off x="5599222" y="786111"/>
            <a:ext cx="9144000" cy="1569660"/>
          </a:xfrm>
          <a:prstGeom prst="rect">
            <a:avLst/>
          </a:prstGeom>
        </p:spPr>
        <p:txBody>
          <a:bodyPr>
            <a:spAutoFit/>
          </a:bodyPr>
          <a:lstStyle/>
          <a:p>
            <a:r>
              <a:rPr lang="en-US" sz="4800" b="1">
                <a:solidFill>
                  <a:schemeClr val="tx1">
                    <a:lumMod val="95000"/>
                    <a:lumOff val="5000"/>
                  </a:schemeClr>
                </a:solidFill>
              </a:rPr>
              <a:t>/’dezət/</a:t>
            </a:r>
          </a:p>
          <a:p>
            <a:r>
              <a:rPr lang="en-US" sz="4800" b="1">
                <a:solidFill>
                  <a:schemeClr val="tx1">
                    <a:lumMod val="95000"/>
                    <a:lumOff val="5000"/>
                  </a:schemeClr>
                </a:solidFill>
              </a:rPr>
              <a:t>sa mạc</a:t>
            </a:r>
          </a:p>
        </p:txBody>
      </p:sp>
      <p:sp>
        <p:nvSpPr>
          <p:cNvPr id="30" name="TextBox 8">
            <a:extLst>
              <a:ext uri="{FF2B5EF4-FFF2-40B4-BE49-F238E27FC236}">
                <a16:creationId xmlns:a16="http://schemas.microsoft.com/office/drawing/2014/main" id="{82124979-0DAD-4CAD-B534-03BA6DF41358}"/>
              </a:ext>
            </a:extLst>
          </p:cNvPr>
          <p:cNvSpPr txBox="1"/>
          <p:nvPr/>
        </p:nvSpPr>
        <p:spPr>
          <a:xfrm>
            <a:off x="809019" y="5060516"/>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7. island:</a:t>
            </a:r>
          </a:p>
        </p:txBody>
      </p:sp>
      <p:sp>
        <p:nvSpPr>
          <p:cNvPr id="31" name="Rectangle 30">
            <a:extLst>
              <a:ext uri="{FF2B5EF4-FFF2-40B4-BE49-F238E27FC236}">
                <a16:creationId xmlns:a16="http://schemas.microsoft.com/office/drawing/2014/main" id="{12DDF4C8-F31A-4CBB-86DF-F810EC62DDFC}"/>
              </a:ext>
            </a:extLst>
          </p:cNvPr>
          <p:cNvSpPr/>
          <p:nvPr/>
        </p:nvSpPr>
        <p:spPr>
          <a:xfrm>
            <a:off x="5681603" y="5150990"/>
            <a:ext cx="9144000" cy="1569660"/>
          </a:xfrm>
          <a:prstGeom prst="rect">
            <a:avLst/>
          </a:prstGeom>
        </p:spPr>
        <p:txBody>
          <a:bodyPr>
            <a:spAutoFit/>
          </a:bodyPr>
          <a:lstStyle/>
          <a:p>
            <a:r>
              <a:rPr lang="en-US" sz="4800" b="1">
                <a:solidFill>
                  <a:schemeClr val="tx1">
                    <a:lumMod val="95000"/>
                    <a:lumOff val="5000"/>
                  </a:schemeClr>
                </a:solidFill>
              </a:rPr>
              <a:t>/’aɪlənd/</a:t>
            </a:r>
          </a:p>
          <a:p>
            <a:r>
              <a:rPr lang="en-US" sz="4800" b="1">
                <a:solidFill>
                  <a:schemeClr val="tx1">
                    <a:lumMod val="95000"/>
                    <a:lumOff val="5000"/>
                  </a:schemeClr>
                </a:solidFill>
              </a:rPr>
              <a:t>đảo</a:t>
            </a:r>
          </a:p>
        </p:txBody>
      </p:sp>
      <p:sp>
        <p:nvSpPr>
          <p:cNvPr id="32" name="TextBox 8">
            <a:extLst>
              <a:ext uri="{FF2B5EF4-FFF2-40B4-BE49-F238E27FC236}">
                <a16:creationId xmlns:a16="http://schemas.microsoft.com/office/drawing/2014/main" id="{4D28C296-89C1-42F5-A8A2-AC1CECEB8044}"/>
              </a:ext>
            </a:extLst>
          </p:cNvPr>
          <p:cNvSpPr txBox="1"/>
          <p:nvPr/>
        </p:nvSpPr>
        <p:spPr>
          <a:xfrm>
            <a:off x="9180640" y="4993238"/>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8. lake : </a:t>
            </a:r>
          </a:p>
        </p:txBody>
      </p:sp>
      <p:sp>
        <p:nvSpPr>
          <p:cNvPr id="33" name="Rectangle 32">
            <a:extLst>
              <a:ext uri="{FF2B5EF4-FFF2-40B4-BE49-F238E27FC236}">
                <a16:creationId xmlns:a16="http://schemas.microsoft.com/office/drawing/2014/main" id="{5874396B-0DD6-459D-8C7F-095084232074}"/>
              </a:ext>
            </a:extLst>
          </p:cNvPr>
          <p:cNvSpPr/>
          <p:nvPr/>
        </p:nvSpPr>
        <p:spPr>
          <a:xfrm>
            <a:off x="13868400" y="5060516"/>
            <a:ext cx="9144000" cy="1569660"/>
          </a:xfrm>
          <a:prstGeom prst="rect">
            <a:avLst/>
          </a:prstGeom>
        </p:spPr>
        <p:txBody>
          <a:bodyPr>
            <a:spAutoFit/>
          </a:bodyPr>
          <a:lstStyle/>
          <a:p>
            <a:r>
              <a:rPr lang="en-US" sz="4800" b="1">
                <a:solidFill>
                  <a:schemeClr val="tx1">
                    <a:lumMod val="95000"/>
                    <a:lumOff val="5000"/>
                  </a:schemeClr>
                </a:solidFill>
              </a:rPr>
              <a:t>/leɪk/</a:t>
            </a:r>
          </a:p>
          <a:p>
            <a:r>
              <a:rPr lang="en-US" sz="4800" b="1">
                <a:solidFill>
                  <a:schemeClr val="tx1">
                    <a:lumMod val="95000"/>
                    <a:lumOff val="5000"/>
                  </a:schemeClr>
                </a:solidFill>
              </a:rPr>
              <a:t>hồ</a:t>
            </a:r>
          </a:p>
        </p:txBody>
      </p:sp>
      <p:sp>
        <p:nvSpPr>
          <p:cNvPr id="34" name="TextBox 8">
            <a:extLst>
              <a:ext uri="{FF2B5EF4-FFF2-40B4-BE49-F238E27FC236}">
                <a16:creationId xmlns:a16="http://schemas.microsoft.com/office/drawing/2014/main" id="{205F6501-6C96-493A-8021-58A1229BE156}"/>
              </a:ext>
            </a:extLst>
          </p:cNvPr>
          <p:cNvSpPr txBox="1"/>
          <p:nvPr/>
        </p:nvSpPr>
        <p:spPr>
          <a:xfrm>
            <a:off x="8805606"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6. forest: </a:t>
            </a:r>
          </a:p>
        </p:txBody>
      </p:sp>
      <p:sp>
        <p:nvSpPr>
          <p:cNvPr id="35" name="Rectangle 34">
            <a:extLst>
              <a:ext uri="{FF2B5EF4-FFF2-40B4-BE49-F238E27FC236}">
                <a16:creationId xmlns:a16="http://schemas.microsoft.com/office/drawing/2014/main" id="{082F95AB-20F6-4339-9AB2-D667870E5018}"/>
              </a:ext>
            </a:extLst>
          </p:cNvPr>
          <p:cNvSpPr/>
          <p:nvPr/>
        </p:nvSpPr>
        <p:spPr>
          <a:xfrm>
            <a:off x="13715260" y="832961"/>
            <a:ext cx="9144000" cy="1569660"/>
          </a:xfrm>
          <a:prstGeom prst="rect">
            <a:avLst/>
          </a:prstGeom>
        </p:spPr>
        <p:txBody>
          <a:bodyPr>
            <a:spAutoFit/>
          </a:bodyPr>
          <a:lstStyle/>
          <a:p>
            <a:r>
              <a:rPr lang="en-US" sz="4800" b="1">
                <a:solidFill>
                  <a:schemeClr val="tx1">
                    <a:lumMod val="95000"/>
                    <a:lumOff val="5000"/>
                  </a:schemeClr>
                </a:solidFill>
              </a:rPr>
              <a:t>/‘fɒrɪst/</a:t>
            </a:r>
          </a:p>
          <a:p>
            <a:r>
              <a:rPr lang="en-US" sz="4800" b="1">
                <a:solidFill>
                  <a:schemeClr val="tx1">
                    <a:lumMod val="95000"/>
                    <a:lumOff val="5000"/>
                  </a:schemeClr>
                </a:solidFill>
              </a:rPr>
              <a:t>rừng</a:t>
            </a:r>
          </a:p>
        </p:txBody>
      </p:sp>
      <p:pic>
        <p:nvPicPr>
          <p:cNvPr id="2" name="Picture 1">
            <a:extLst>
              <a:ext uri="{FF2B5EF4-FFF2-40B4-BE49-F238E27FC236}">
                <a16:creationId xmlns:a16="http://schemas.microsoft.com/office/drawing/2014/main" id="{6FE60274-7BE5-4AA4-8882-2416B3CB4F1C}"/>
              </a:ext>
            </a:extLst>
          </p:cNvPr>
          <p:cNvPicPr>
            <a:picLocks noChangeAspect="1"/>
          </p:cNvPicPr>
          <p:nvPr/>
        </p:nvPicPr>
        <p:blipFill>
          <a:blip r:embed="rId17"/>
          <a:stretch>
            <a:fillRect/>
          </a:stretch>
        </p:blipFill>
        <p:spPr>
          <a:xfrm>
            <a:off x="1531386" y="1718106"/>
            <a:ext cx="3859132" cy="3432884"/>
          </a:xfrm>
          <a:prstGeom prst="rect">
            <a:avLst/>
          </a:prstGeom>
        </p:spPr>
      </p:pic>
      <p:pic>
        <p:nvPicPr>
          <p:cNvPr id="3" name="Picture 2">
            <a:extLst>
              <a:ext uri="{FF2B5EF4-FFF2-40B4-BE49-F238E27FC236}">
                <a16:creationId xmlns:a16="http://schemas.microsoft.com/office/drawing/2014/main" id="{79433EB0-9579-4B45-AB1E-53F17D1238F3}"/>
              </a:ext>
            </a:extLst>
          </p:cNvPr>
          <p:cNvPicPr>
            <a:picLocks noChangeAspect="1"/>
          </p:cNvPicPr>
          <p:nvPr/>
        </p:nvPicPr>
        <p:blipFill>
          <a:blip r:embed="rId18"/>
          <a:stretch>
            <a:fillRect/>
          </a:stretch>
        </p:blipFill>
        <p:spPr>
          <a:xfrm>
            <a:off x="8490710" y="1705602"/>
            <a:ext cx="4823024" cy="2776538"/>
          </a:xfrm>
          <a:prstGeom prst="rect">
            <a:avLst/>
          </a:prstGeom>
        </p:spPr>
      </p:pic>
      <p:pic>
        <p:nvPicPr>
          <p:cNvPr id="4" name="Picture 3">
            <a:extLst>
              <a:ext uri="{FF2B5EF4-FFF2-40B4-BE49-F238E27FC236}">
                <a16:creationId xmlns:a16="http://schemas.microsoft.com/office/drawing/2014/main" id="{703CDFCD-4BA0-4BD4-9724-1958635AC0C5}"/>
              </a:ext>
            </a:extLst>
          </p:cNvPr>
          <p:cNvPicPr>
            <a:picLocks noChangeAspect="1"/>
          </p:cNvPicPr>
          <p:nvPr/>
        </p:nvPicPr>
        <p:blipFill>
          <a:blip r:embed="rId19"/>
          <a:stretch>
            <a:fillRect/>
          </a:stretch>
        </p:blipFill>
        <p:spPr>
          <a:xfrm>
            <a:off x="1417962" y="5996500"/>
            <a:ext cx="3972556" cy="3525609"/>
          </a:xfrm>
          <a:prstGeom prst="rect">
            <a:avLst/>
          </a:prstGeom>
        </p:spPr>
      </p:pic>
      <p:pic>
        <p:nvPicPr>
          <p:cNvPr id="27" name="Graphic 26" descr="Snowflake">
            <a:extLst>
              <a:ext uri="{FF2B5EF4-FFF2-40B4-BE49-F238E27FC236}">
                <a16:creationId xmlns:a16="http://schemas.microsoft.com/office/drawing/2014/main" id="{1727C91A-AC6F-4D2C-8659-FDA05601B62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471125">
            <a:off x="-811635" y="8472600"/>
            <a:ext cx="2777156" cy="2777156"/>
          </a:xfrm>
          <a:prstGeom prst="rect">
            <a:avLst/>
          </a:prstGeom>
        </p:spPr>
      </p:pic>
      <p:pic>
        <p:nvPicPr>
          <p:cNvPr id="5" name="Picture 4">
            <a:extLst>
              <a:ext uri="{FF2B5EF4-FFF2-40B4-BE49-F238E27FC236}">
                <a16:creationId xmlns:a16="http://schemas.microsoft.com/office/drawing/2014/main" id="{E5F04784-1C6A-4CE1-8815-1C4ADD900824}"/>
              </a:ext>
            </a:extLst>
          </p:cNvPr>
          <p:cNvPicPr>
            <a:picLocks noChangeAspect="1"/>
          </p:cNvPicPr>
          <p:nvPr/>
        </p:nvPicPr>
        <p:blipFill>
          <a:blip r:embed="rId22"/>
          <a:stretch>
            <a:fillRect/>
          </a:stretch>
        </p:blipFill>
        <p:spPr>
          <a:xfrm>
            <a:off x="8902467" y="6099655"/>
            <a:ext cx="4812793" cy="3239773"/>
          </a:xfrm>
          <a:prstGeom prst="rect">
            <a:avLst/>
          </a:prstGeom>
        </p:spPr>
      </p:pic>
      <p:pic>
        <p:nvPicPr>
          <p:cNvPr id="6" name="desert">
            <a:hlinkClick r:id="" action="ppaction://media"/>
            <a:extLst>
              <a:ext uri="{FF2B5EF4-FFF2-40B4-BE49-F238E27FC236}">
                <a16:creationId xmlns:a16="http://schemas.microsoft.com/office/drawing/2014/main" id="{4EFCEFC4-9174-43DE-BE4E-049B6CBF9C41}"/>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5681603" y="2824948"/>
            <a:ext cx="609600" cy="609600"/>
          </a:xfrm>
          <a:prstGeom prst="rect">
            <a:avLst/>
          </a:prstGeom>
        </p:spPr>
      </p:pic>
      <p:pic>
        <p:nvPicPr>
          <p:cNvPr id="9" name="forest">
            <a:hlinkClick r:id="" action="ppaction://media"/>
            <a:extLst>
              <a:ext uri="{FF2B5EF4-FFF2-40B4-BE49-F238E27FC236}">
                <a16:creationId xmlns:a16="http://schemas.microsoft.com/office/drawing/2014/main" id="{E1FF6E2D-6532-44A1-BB44-520AB184395C}"/>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726747" y="2793533"/>
            <a:ext cx="609600" cy="609600"/>
          </a:xfrm>
          <a:prstGeom prst="rect">
            <a:avLst/>
          </a:prstGeom>
        </p:spPr>
      </p:pic>
      <p:pic>
        <p:nvPicPr>
          <p:cNvPr id="10" name="island">
            <a:hlinkClick r:id="" action="ppaction://media"/>
            <a:extLst>
              <a:ext uri="{FF2B5EF4-FFF2-40B4-BE49-F238E27FC236}">
                <a16:creationId xmlns:a16="http://schemas.microsoft.com/office/drawing/2014/main" id="{BB61C09C-121C-4FBD-8A08-832F9DE39CF3}"/>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5807134" y="7414741"/>
            <a:ext cx="609600" cy="609600"/>
          </a:xfrm>
          <a:prstGeom prst="rect">
            <a:avLst/>
          </a:prstGeom>
        </p:spPr>
      </p:pic>
      <p:pic>
        <p:nvPicPr>
          <p:cNvPr id="11" name="lake">
            <a:hlinkClick r:id="" action="ppaction://media"/>
            <a:extLst>
              <a:ext uri="{FF2B5EF4-FFF2-40B4-BE49-F238E27FC236}">
                <a16:creationId xmlns:a16="http://schemas.microsoft.com/office/drawing/2014/main" id="{10134587-FF49-4B4E-90A5-79C853CCAD2C}"/>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3947871" y="7430305"/>
            <a:ext cx="609600" cy="609600"/>
          </a:xfrm>
          <a:prstGeom prst="rect">
            <a:avLst/>
          </a:prstGeom>
        </p:spPr>
      </p:pic>
    </p:spTree>
    <p:extLst>
      <p:ext uri="{BB962C8B-B14F-4D97-AF65-F5344CB8AC3E}">
        <p14:creationId xmlns:p14="http://schemas.microsoft.com/office/powerpoint/2010/main" val="11762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5"/>
                                        </p:tgtEl>
                                        <p:attrNameLst>
                                          <p:attrName>style.visibility</p:attrName>
                                        </p:attrNameLst>
                                      </p:cBhvr>
                                      <p:to>
                                        <p:strVal val="visible"/>
                                      </p:to>
                                    </p:set>
                                    <p:anim calcmode="lin" valueType="num">
                                      <p:cBhvr additive="base">
                                        <p:cTn id="99" dur="500" fill="hold"/>
                                        <p:tgtEl>
                                          <p:spTgt spid="5"/>
                                        </p:tgtEl>
                                        <p:attrNameLst>
                                          <p:attrName>ppt_x</p:attrName>
                                        </p:attrNameLst>
                                      </p:cBhvr>
                                      <p:tavLst>
                                        <p:tav tm="0">
                                          <p:val>
                                            <p:strVal val="#ppt_x"/>
                                          </p:val>
                                        </p:tav>
                                        <p:tav tm="100000">
                                          <p:val>
                                            <p:strVal val="#ppt_x"/>
                                          </p:val>
                                        </p:tav>
                                      </p:tavLst>
                                    </p:anim>
                                    <p:anim calcmode="lin" valueType="num">
                                      <p:cBhvr additive="base">
                                        <p:cTn id="100" dur="500" fill="hold"/>
                                        <p:tgtEl>
                                          <p:spTgt spid="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ppt_x"/>
                                          </p:val>
                                        </p:tav>
                                        <p:tav tm="100000">
                                          <p:val>
                                            <p:strVal val="#ppt_x"/>
                                          </p:val>
                                        </p:tav>
                                      </p:tavLst>
                                    </p:anim>
                                    <p:anim calcmode="lin" valueType="num">
                                      <p:cBhvr additive="base">
                                        <p:cTn id="104" dur="500" fill="hold"/>
                                        <p:tgtEl>
                                          <p:spTgt spid="1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ppt_x"/>
                                          </p:val>
                                        </p:tav>
                                        <p:tav tm="100000">
                                          <p:val>
                                            <p:strVal val="#ppt_x"/>
                                          </p:val>
                                        </p:tav>
                                      </p:tavLst>
                                    </p:anim>
                                    <p:anim calcmode="lin" valueType="num">
                                      <p:cBhvr additive="base">
                                        <p:cTn id="10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6"/>
                </p:tgtEl>
              </p:cMediaNode>
            </p:audio>
            <p:audio>
              <p:cMediaNode vol="80000">
                <p:cTn id="116" fill="hold" display="0">
                  <p:stCondLst>
                    <p:cond delay="indefinite"/>
                  </p:stCondLst>
                  <p:endCondLst>
                    <p:cond evt="onStopAudio" delay="0">
                      <p:tgtEl>
                        <p:sldTgt/>
                      </p:tgtEl>
                    </p:cond>
                  </p:endCondLst>
                </p:cTn>
                <p:tgtEl>
                  <p:spTgt spid="9"/>
                </p:tgtEl>
              </p:cMediaNode>
            </p:audio>
            <p:audio>
              <p:cMediaNode vol="80000">
                <p:cTn id="117" fill="hold" display="0">
                  <p:stCondLst>
                    <p:cond delay="indefinite"/>
                  </p:stCondLst>
                  <p:endCondLst>
                    <p:cond evt="onStopAudio" delay="0">
                      <p:tgtEl>
                        <p:sldTgt/>
                      </p:tgtEl>
                    </p:cond>
                  </p:endCondLst>
                </p:cTn>
                <p:tgtEl>
                  <p:spTgt spid="10"/>
                </p:tgtEl>
              </p:cMediaNode>
            </p:audio>
            <p:audio>
              <p:cMediaNode vol="80000">
                <p:cTn id="118" fill="hold" display="0">
                  <p:stCondLst>
                    <p:cond delay="indefinite"/>
                  </p:stCondLst>
                  <p:endCondLst>
                    <p:cond evt="onStopAudio" delay="0">
                      <p:tgtEl>
                        <p:sldTgt/>
                      </p:tgtEl>
                    </p:cond>
                  </p:endCondLst>
                </p:cTn>
                <p:tgtEl>
                  <p:spTgt spid="11"/>
                </p:tgtEl>
              </p:cMediaNode>
            </p:audio>
          </p:childTnLst>
        </p:cTn>
      </p:par>
    </p:tnLst>
    <p:bldLst>
      <p:bldP spid="8" grpId="0"/>
      <p:bldP spid="28" grpId="0"/>
      <p:bldP spid="29" grpId="0"/>
      <p:bldP spid="30" grpId="0"/>
      <p:bldP spid="31" grpId="0"/>
      <p:bldP spid="32" grpId="0"/>
      <p:bldP spid="33" grpId="0"/>
      <p:bldP spid="34"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733800" y="138731"/>
            <a:ext cx="11817324"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5a. Fill in the blanks with </a:t>
            </a:r>
            <a:r>
              <a:rPr lang="en-US" sz="4000" b="1" i="1">
                <a:solidFill>
                  <a:srgbClr val="0070C0"/>
                </a:solidFill>
                <a:latin typeface="Calibri" panose="020F0502020204030204" pitchFamily="34" charset="0"/>
                <a:ea typeface="Cambria" panose="02040503050406030204" pitchFamily="18" charset="0"/>
                <a:cs typeface="Cambria" panose="02040503050406030204" pitchFamily="18" charset="0"/>
              </a:rPr>
              <a:t>must</a:t>
            </a: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 or </a:t>
            </a:r>
            <a:r>
              <a:rPr lang="en-US" sz="4000" b="1" i="1">
                <a:solidFill>
                  <a:srgbClr val="0070C0"/>
                </a:solidFill>
                <a:latin typeface="Calibri" panose="020F0502020204030204" pitchFamily="34" charset="0"/>
                <a:ea typeface="Cambria" panose="02040503050406030204" pitchFamily="18" charset="0"/>
                <a:cs typeface="Cambria" panose="02040503050406030204" pitchFamily="18" charset="0"/>
              </a:rPr>
              <a:t>mustn't.</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2F1124DE-FEA7-40E1-8EDA-9A43794FBAA9}"/>
              </a:ext>
            </a:extLst>
          </p:cNvPr>
          <p:cNvSpPr txBox="1"/>
          <p:nvPr/>
        </p:nvSpPr>
        <p:spPr>
          <a:xfrm>
            <a:off x="1087930" y="1311926"/>
            <a:ext cx="17200070" cy="8248412"/>
          </a:xfrm>
          <a:prstGeom prst="rect">
            <a:avLst/>
          </a:prstGeom>
          <a:noFill/>
        </p:spPr>
        <p:txBody>
          <a:bodyPr wrap="square">
            <a:spAutoFit/>
          </a:bodyPr>
          <a:lstStyle/>
          <a:p>
            <a:pPr algn="just">
              <a:spcAft>
                <a:spcPts val="1200"/>
              </a:spcAft>
              <a:tabLst>
                <a:tab pos="558165" algn="l"/>
                <a:tab pos="277812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She is ill, so she</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see the doctor.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58165" algn="l"/>
                <a:tab pos="277812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It is raining. 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take your umbrella.</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58165" algn="l"/>
                <a:tab pos="182372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throw litter on the stairs.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58165" algn="l"/>
                <a:tab pos="3071495"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is a secret. 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tell anybody.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58165" algn="l"/>
                <a:tab pos="182372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make noise in the library.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1200"/>
              </a:spcAft>
              <a:tabLst>
                <a:tab pos="558165" algn="l"/>
                <a:tab pos="182372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6.</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We</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hurry or we will miss the bus.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1200"/>
              </a:spcAft>
              <a:tabLst>
                <a:tab pos="558165" algn="l"/>
                <a:tab pos="182372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7.</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eat fruit and vegetables.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1200"/>
              </a:spcAft>
              <a:tabLst>
                <a:tab pos="558165" algn="l"/>
                <a:tab pos="4038600" algn="r"/>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8.</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baby is sleeping. 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shout.</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1200"/>
              </a:spcAft>
              <a:tabLst>
                <a:tab pos="558165" algn="l"/>
                <a:tab pos="1823720" algn="l"/>
              </a:tabLs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9.</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You</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70C0"/>
                </a:solidFill>
                <a:effectLst/>
                <a:latin typeface="Calibri" panose="020F0502020204030204" pitchFamily="34" charset="0"/>
                <a:ea typeface="Cambria" panose="02040503050406030204" pitchFamily="18" charset="0"/>
                <a:cs typeface="Cambria" panose="02040503050406030204" pitchFamily="18" charset="0"/>
              </a:rPr>
              <a:t>______________</a:t>
            </a:r>
            <a:r>
              <a:rPr lang="en-US" sz="4400">
                <a:solidFill>
                  <a:srgbClr val="0070C0"/>
                </a:solidFill>
                <a:effectLst/>
                <a:latin typeface="Cambria" panose="02040503050406030204" pitchFamily="18" charset="0"/>
                <a:ea typeface="Cambria" panose="02040503050406030204" pitchFamily="18" charset="0"/>
                <a:cs typeface="Calibri" panose="020F0502020204030204" pitchFamily="34"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be friendly to everybody.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12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10.</a:t>
            </a:r>
            <a:r>
              <a:rPr lang="en-US" sz="4400">
                <a:effectLst/>
                <a:latin typeface="Calibri" panose="020F0502020204030204" pitchFamily="34" charset="0"/>
                <a:ea typeface="Calibri" panose="020F0502020204030204" pitchFamily="34" charset="0"/>
                <a:cs typeface="Calibri" panose="020F0502020204030204" pitchFamily="34" charset="0"/>
              </a:rPr>
              <a:t> </a:t>
            </a: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You</a:t>
            </a:r>
            <a:r>
              <a:rPr lang="en-US" sz="4400">
                <a:effectLst/>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______________ </a:t>
            </a: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walk on the grass in the park.</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1952358-9B57-4988-88C7-208213335773}"/>
              </a:ext>
            </a:extLst>
          </p:cNvPr>
          <p:cNvSpPr txBox="1"/>
          <p:nvPr/>
        </p:nvSpPr>
        <p:spPr>
          <a:xfrm>
            <a:off x="6400800" y="1247234"/>
            <a:ext cx="216333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a:t>
            </a:r>
            <a:endParaRPr lang="en-US" sz="4800" b="1">
              <a:solidFill>
                <a:srgbClr val="FF0000"/>
              </a:solidFill>
              <a:latin typeface="+mj-lt"/>
            </a:endParaRPr>
          </a:p>
        </p:txBody>
      </p:sp>
      <p:sp>
        <p:nvSpPr>
          <p:cNvPr id="21" name="TextBox 20">
            <a:extLst>
              <a:ext uri="{FF2B5EF4-FFF2-40B4-BE49-F238E27FC236}">
                <a16:creationId xmlns:a16="http://schemas.microsoft.com/office/drawing/2014/main" id="{D58625F5-1736-4D8F-B04B-E1A830956CB4}"/>
              </a:ext>
            </a:extLst>
          </p:cNvPr>
          <p:cNvSpPr txBox="1"/>
          <p:nvPr/>
        </p:nvSpPr>
        <p:spPr>
          <a:xfrm>
            <a:off x="6400800" y="2048329"/>
            <a:ext cx="216333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a:t>
            </a:r>
            <a:endParaRPr lang="en-US" sz="4800" b="1">
              <a:solidFill>
                <a:srgbClr val="FF0000"/>
              </a:solidFill>
              <a:latin typeface="+mj-lt"/>
            </a:endParaRPr>
          </a:p>
        </p:txBody>
      </p:sp>
      <p:sp>
        <p:nvSpPr>
          <p:cNvPr id="22" name="TextBox 21">
            <a:extLst>
              <a:ext uri="{FF2B5EF4-FFF2-40B4-BE49-F238E27FC236}">
                <a16:creationId xmlns:a16="http://schemas.microsoft.com/office/drawing/2014/main" id="{B617839B-7A82-4636-B660-14D796E309B7}"/>
              </a:ext>
            </a:extLst>
          </p:cNvPr>
          <p:cNvSpPr txBox="1"/>
          <p:nvPr/>
        </p:nvSpPr>
        <p:spPr>
          <a:xfrm>
            <a:off x="3200400" y="2887507"/>
            <a:ext cx="2596375"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mustn’t</a:t>
            </a:r>
            <a:endParaRPr lang="en-US" sz="4800" b="1">
              <a:solidFill>
                <a:srgbClr val="FF0000"/>
              </a:solidFill>
              <a:latin typeface="+mj-lt"/>
            </a:endParaRPr>
          </a:p>
        </p:txBody>
      </p:sp>
      <p:sp>
        <p:nvSpPr>
          <p:cNvPr id="23" name="TextBox 22">
            <a:extLst>
              <a:ext uri="{FF2B5EF4-FFF2-40B4-BE49-F238E27FC236}">
                <a16:creationId xmlns:a16="http://schemas.microsoft.com/office/drawing/2014/main" id="{40998BAA-E2D3-4636-9A80-ABBA4B9CE2C4}"/>
              </a:ext>
            </a:extLst>
          </p:cNvPr>
          <p:cNvSpPr txBox="1"/>
          <p:nvPr/>
        </p:nvSpPr>
        <p:spPr>
          <a:xfrm>
            <a:off x="7315200" y="3718504"/>
            <a:ext cx="2327262" cy="830997"/>
          </a:xfrm>
          <a:prstGeom prst="rect">
            <a:avLst/>
          </a:prstGeom>
          <a:noFill/>
        </p:spPr>
        <p:txBody>
          <a:bodyPr wrap="square">
            <a:spAutoFit/>
          </a:bodyPr>
          <a:lstStyle/>
          <a:p>
            <a:r>
              <a:rPr lang="en-US" sz="4800" b="1">
                <a:solidFill>
                  <a:srgbClr val="FF0000"/>
                </a:solidFill>
                <a:ea typeface="Calibri" panose="020F0502020204030204" pitchFamily="34" charset="0"/>
              </a:rPr>
              <a:t>mustn’t</a:t>
            </a:r>
            <a:endParaRPr lang="en-US" sz="4800" b="1">
              <a:solidFill>
                <a:srgbClr val="FF0000"/>
              </a:solidFill>
            </a:endParaRPr>
          </a:p>
        </p:txBody>
      </p:sp>
      <p:sp>
        <p:nvSpPr>
          <p:cNvPr id="24" name="TextBox 23">
            <a:extLst>
              <a:ext uri="{FF2B5EF4-FFF2-40B4-BE49-F238E27FC236}">
                <a16:creationId xmlns:a16="http://schemas.microsoft.com/office/drawing/2014/main" id="{F30785C8-0C26-4B15-BA23-D3189B7ACF7B}"/>
              </a:ext>
            </a:extLst>
          </p:cNvPr>
          <p:cNvSpPr txBox="1"/>
          <p:nvPr/>
        </p:nvSpPr>
        <p:spPr>
          <a:xfrm>
            <a:off x="3633439" y="4557682"/>
            <a:ext cx="2163336" cy="830997"/>
          </a:xfrm>
          <a:prstGeom prst="rect">
            <a:avLst/>
          </a:prstGeom>
          <a:noFill/>
        </p:spPr>
        <p:txBody>
          <a:bodyPr wrap="square">
            <a:spAutoFit/>
          </a:bodyPr>
          <a:lstStyle/>
          <a:p>
            <a:r>
              <a:rPr lang="en-US" sz="4800" b="1">
                <a:solidFill>
                  <a:srgbClr val="FF0000"/>
                </a:solidFill>
                <a:ea typeface="Calibri" panose="020F0502020204030204" pitchFamily="34" charset="0"/>
              </a:rPr>
              <a:t>mustn’t</a:t>
            </a:r>
            <a:endParaRPr lang="en-US" sz="4800" b="1">
              <a:solidFill>
                <a:srgbClr val="FF0000"/>
              </a:solidFill>
            </a:endParaRPr>
          </a:p>
        </p:txBody>
      </p:sp>
      <p:sp>
        <p:nvSpPr>
          <p:cNvPr id="25" name="TextBox 24">
            <a:extLst>
              <a:ext uri="{FF2B5EF4-FFF2-40B4-BE49-F238E27FC236}">
                <a16:creationId xmlns:a16="http://schemas.microsoft.com/office/drawing/2014/main" id="{439B1DEF-4B72-4B2F-8CAA-48C3532EF0FD}"/>
              </a:ext>
            </a:extLst>
          </p:cNvPr>
          <p:cNvSpPr txBox="1"/>
          <p:nvPr/>
        </p:nvSpPr>
        <p:spPr>
          <a:xfrm>
            <a:off x="5478555" y="5358777"/>
            <a:ext cx="216333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a:t>
            </a:r>
            <a:endParaRPr lang="en-US" sz="4800" b="1">
              <a:solidFill>
                <a:srgbClr val="FF0000"/>
              </a:solidFill>
              <a:latin typeface="+mj-lt"/>
            </a:endParaRPr>
          </a:p>
        </p:txBody>
      </p:sp>
      <p:sp>
        <p:nvSpPr>
          <p:cNvPr id="26" name="TextBox 25">
            <a:extLst>
              <a:ext uri="{FF2B5EF4-FFF2-40B4-BE49-F238E27FC236}">
                <a16:creationId xmlns:a16="http://schemas.microsoft.com/office/drawing/2014/main" id="{9D7F601C-7E1A-4066-8D80-29C61855983F}"/>
              </a:ext>
            </a:extLst>
          </p:cNvPr>
          <p:cNvSpPr txBox="1"/>
          <p:nvPr/>
        </p:nvSpPr>
        <p:spPr>
          <a:xfrm>
            <a:off x="5472979" y="6197955"/>
            <a:ext cx="216333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a:t>
            </a:r>
            <a:endParaRPr lang="en-US" sz="4800" b="1">
              <a:solidFill>
                <a:srgbClr val="FF0000"/>
              </a:solidFill>
              <a:latin typeface="+mj-lt"/>
            </a:endParaRPr>
          </a:p>
        </p:txBody>
      </p:sp>
      <p:sp>
        <p:nvSpPr>
          <p:cNvPr id="27" name="TextBox 26">
            <a:extLst>
              <a:ext uri="{FF2B5EF4-FFF2-40B4-BE49-F238E27FC236}">
                <a16:creationId xmlns:a16="http://schemas.microsoft.com/office/drawing/2014/main" id="{5F9584B0-DD9B-44F9-85AB-D292A8A503DB}"/>
              </a:ext>
            </a:extLst>
          </p:cNvPr>
          <p:cNvSpPr txBox="1"/>
          <p:nvPr/>
        </p:nvSpPr>
        <p:spPr>
          <a:xfrm>
            <a:off x="10058400" y="7028952"/>
            <a:ext cx="262053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mustn’t</a:t>
            </a:r>
            <a:endParaRPr lang="en-US" sz="4800" b="1">
              <a:solidFill>
                <a:srgbClr val="FF0000"/>
              </a:solidFill>
              <a:latin typeface="+mj-lt"/>
            </a:endParaRPr>
          </a:p>
        </p:txBody>
      </p:sp>
      <p:sp>
        <p:nvSpPr>
          <p:cNvPr id="28" name="TextBox 27">
            <a:extLst>
              <a:ext uri="{FF2B5EF4-FFF2-40B4-BE49-F238E27FC236}">
                <a16:creationId xmlns:a16="http://schemas.microsoft.com/office/drawing/2014/main" id="{F7286EA5-3BC8-4C1D-9BFE-9030963ADD63}"/>
              </a:ext>
            </a:extLst>
          </p:cNvPr>
          <p:cNvSpPr txBox="1"/>
          <p:nvPr/>
        </p:nvSpPr>
        <p:spPr>
          <a:xfrm>
            <a:off x="5609064" y="7830047"/>
            <a:ext cx="2163336"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must</a:t>
            </a:r>
            <a:endParaRPr lang="en-US" sz="4800" b="1">
              <a:solidFill>
                <a:srgbClr val="FF0000"/>
              </a:solidFill>
              <a:latin typeface="+mj-lt"/>
            </a:endParaRPr>
          </a:p>
        </p:txBody>
      </p:sp>
      <p:sp>
        <p:nvSpPr>
          <p:cNvPr id="29" name="TextBox 28">
            <a:extLst>
              <a:ext uri="{FF2B5EF4-FFF2-40B4-BE49-F238E27FC236}">
                <a16:creationId xmlns:a16="http://schemas.microsoft.com/office/drawing/2014/main" id="{8C3F7281-808B-4710-8A1C-D7FC854F3B50}"/>
              </a:ext>
            </a:extLst>
          </p:cNvPr>
          <p:cNvSpPr txBox="1"/>
          <p:nvPr/>
        </p:nvSpPr>
        <p:spPr>
          <a:xfrm>
            <a:off x="5609064" y="8631142"/>
            <a:ext cx="2784649" cy="830997"/>
          </a:xfrm>
          <a:prstGeom prst="rect">
            <a:avLst/>
          </a:prstGeom>
          <a:noFill/>
        </p:spPr>
        <p:txBody>
          <a:bodyPr wrap="square">
            <a:spAutoFit/>
          </a:bodyPr>
          <a:lstStyle/>
          <a:p>
            <a:r>
              <a:rPr lang="en-US" sz="4800" b="1">
                <a:solidFill>
                  <a:srgbClr val="FF0000"/>
                </a:solidFill>
                <a:ea typeface="Calibri" panose="020F0502020204030204" pitchFamily="34" charset="0"/>
              </a:rPr>
              <a:t>mustn’t</a:t>
            </a:r>
            <a:endParaRPr lang="en-US" sz="4800" b="1">
              <a:solidFill>
                <a:srgbClr val="FF0000"/>
              </a:solidFill>
            </a:endParaRPr>
          </a:p>
        </p:txBody>
      </p:sp>
    </p:spTree>
    <p:extLst>
      <p:ext uri="{BB962C8B-B14F-4D97-AF65-F5344CB8AC3E}">
        <p14:creationId xmlns:p14="http://schemas.microsoft.com/office/powerpoint/2010/main" val="3688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inVertic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barn(inVertical)">
                                      <p:cBhvr>
                                        <p:cTn id="94" dur="500"/>
                                        <p:tgtEl>
                                          <p:spTgt spid="28"/>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barn(inVertical)">
                                      <p:cBhvr>
                                        <p:cTn id="9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P spid="24" grpId="0"/>
      <p:bldP spid="25" grpId="0"/>
      <p:bldP spid="26"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764000" y="-936135"/>
            <a:ext cx="2780588" cy="2706210"/>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047725" y="8801100"/>
            <a:ext cx="2419325" cy="2039100"/>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280601" y="-878264"/>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812911" y="94852"/>
            <a:ext cx="15705253"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5b. Fill in the blanks with must and one of the verbs in the box.</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EF5EE49F-175F-4611-A567-E7C2FFA40979}"/>
              </a:ext>
            </a:extLst>
          </p:cNvPr>
          <p:cNvSpPr txBox="1"/>
          <p:nvPr/>
        </p:nvSpPr>
        <p:spPr>
          <a:xfrm>
            <a:off x="969801" y="1740462"/>
            <a:ext cx="16754242" cy="7922169"/>
          </a:xfrm>
          <a:prstGeom prst="rect">
            <a:avLst/>
          </a:prstGeom>
          <a:noFill/>
        </p:spPr>
        <p:txBody>
          <a:bodyPr wrap="square">
            <a:spAutoFit/>
          </a:bodyPr>
          <a:lstStyle/>
          <a:p>
            <a:pPr algn="just">
              <a:lnSpc>
                <a:spcPct val="150000"/>
              </a:lnSpc>
              <a:spcAft>
                <a:spcPts val="600"/>
              </a:spcAft>
              <a:tabLst>
                <a:tab pos="589280" algn="l"/>
                <a:tab pos="2064385" algn="r"/>
                <a:tab pos="214757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We</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to</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the bank today. We haven't got any money.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9280" algn="l"/>
                <a:tab pos="472948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Marilyn is a very interesting person. You</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her.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9280" algn="l"/>
                <a:tab pos="3663950" algn="r"/>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My hands are dirty. I</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9280" algn="l"/>
                <a:tab pos="2064385" algn="r"/>
                <a:tab pos="219900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You</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to</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drive. It will be very useful.</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9280" algn="l"/>
                <a:tab pos="4435475" algn="r"/>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 have some letters to send. I</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stamps.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9280" algn="l"/>
                <a:tab pos="545338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game tomorrow is very important for US. We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latin typeface="Calibri" panose="020F0502020204030204" pitchFamily="34" charset="0"/>
                <a:ea typeface="Cambria" panose="02040503050406030204" pitchFamily="18" charset="0"/>
                <a:cs typeface="Cambria" panose="02040503050406030204" pitchFamily="18" charset="0"/>
              </a:rPr>
              <a: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9280" algn="l"/>
                <a:tab pos="5787390" algn="r"/>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You can’t always have things immediately. You</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patient.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_________________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some money. I don’t have any money in my pocket.</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1F76E95-BC7B-4886-9330-6B3A65DD9ADF}"/>
              </a:ext>
            </a:extLst>
          </p:cNvPr>
          <p:cNvSpPr txBox="1"/>
          <p:nvPr/>
        </p:nvSpPr>
        <p:spPr>
          <a:xfrm>
            <a:off x="794172" y="849625"/>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be</a:t>
            </a:r>
          </a:p>
        </p:txBody>
      </p:sp>
      <p:sp>
        <p:nvSpPr>
          <p:cNvPr id="21" name="TextBox 20">
            <a:extLst>
              <a:ext uri="{FF2B5EF4-FFF2-40B4-BE49-F238E27FC236}">
                <a16:creationId xmlns:a16="http://schemas.microsoft.com/office/drawing/2014/main" id="{049DE30F-22D9-4591-99C0-AABF306C7DB7}"/>
              </a:ext>
            </a:extLst>
          </p:cNvPr>
          <p:cNvSpPr txBox="1"/>
          <p:nvPr/>
        </p:nvSpPr>
        <p:spPr>
          <a:xfrm>
            <a:off x="3005988" y="861123"/>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buy</a:t>
            </a:r>
          </a:p>
        </p:txBody>
      </p:sp>
      <p:sp>
        <p:nvSpPr>
          <p:cNvPr id="22" name="TextBox 21">
            <a:extLst>
              <a:ext uri="{FF2B5EF4-FFF2-40B4-BE49-F238E27FC236}">
                <a16:creationId xmlns:a16="http://schemas.microsoft.com/office/drawing/2014/main" id="{AAF7007A-D3F1-452E-94AA-54BF6B1828AC}"/>
              </a:ext>
            </a:extLst>
          </p:cNvPr>
          <p:cNvSpPr txBox="1"/>
          <p:nvPr/>
        </p:nvSpPr>
        <p:spPr>
          <a:xfrm>
            <a:off x="5035092" y="822497"/>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learn</a:t>
            </a:r>
          </a:p>
        </p:txBody>
      </p:sp>
      <p:sp>
        <p:nvSpPr>
          <p:cNvPr id="25" name="TextBox 24">
            <a:extLst>
              <a:ext uri="{FF2B5EF4-FFF2-40B4-BE49-F238E27FC236}">
                <a16:creationId xmlns:a16="http://schemas.microsoft.com/office/drawing/2014/main" id="{9E4C5950-A996-4F50-8855-F0986E559BF9}"/>
              </a:ext>
            </a:extLst>
          </p:cNvPr>
          <p:cNvSpPr txBox="1"/>
          <p:nvPr/>
        </p:nvSpPr>
        <p:spPr>
          <a:xfrm>
            <a:off x="6924186" y="803891"/>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meet</a:t>
            </a:r>
          </a:p>
        </p:txBody>
      </p:sp>
      <p:sp>
        <p:nvSpPr>
          <p:cNvPr id="26" name="TextBox 25">
            <a:extLst>
              <a:ext uri="{FF2B5EF4-FFF2-40B4-BE49-F238E27FC236}">
                <a16:creationId xmlns:a16="http://schemas.microsoft.com/office/drawing/2014/main" id="{C30DE004-15CC-4F5E-9F20-EF4467C36E1C}"/>
              </a:ext>
            </a:extLst>
          </p:cNvPr>
          <p:cNvSpPr txBox="1"/>
          <p:nvPr/>
        </p:nvSpPr>
        <p:spPr>
          <a:xfrm>
            <a:off x="9136898" y="794216"/>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withdraw</a:t>
            </a:r>
          </a:p>
        </p:txBody>
      </p:sp>
      <p:sp>
        <p:nvSpPr>
          <p:cNvPr id="27" name="TextBox 26">
            <a:extLst>
              <a:ext uri="{FF2B5EF4-FFF2-40B4-BE49-F238E27FC236}">
                <a16:creationId xmlns:a16="http://schemas.microsoft.com/office/drawing/2014/main" id="{A096701D-196D-4094-BBC6-66F5B78A69CF}"/>
              </a:ext>
            </a:extLst>
          </p:cNvPr>
          <p:cNvSpPr txBox="1"/>
          <p:nvPr/>
        </p:nvSpPr>
        <p:spPr>
          <a:xfrm>
            <a:off x="11610278" y="778340"/>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go</a:t>
            </a:r>
          </a:p>
        </p:txBody>
      </p:sp>
      <p:sp>
        <p:nvSpPr>
          <p:cNvPr id="28" name="TextBox 27">
            <a:extLst>
              <a:ext uri="{FF2B5EF4-FFF2-40B4-BE49-F238E27FC236}">
                <a16:creationId xmlns:a16="http://schemas.microsoft.com/office/drawing/2014/main" id="{BDDED486-094B-424D-818C-1BBC74A0360F}"/>
              </a:ext>
            </a:extLst>
          </p:cNvPr>
          <p:cNvSpPr txBox="1"/>
          <p:nvPr/>
        </p:nvSpPr>
        <p:spPr>
          <a:xfrm>
            <a:off x="13418791" y="792084"/>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wash</a:t>
            </a:r>
          </a:p>
        </p:txBody>
      </p:sp>
      <p:sp>
        <p:nvSpPr>
          <p:cNvPr id="29" name="TextBox 28">
            <a:extLst>
              <a:ext uri="{FF2B5EF4-FFF2-40B4-BE49-F238E27FC236}">
                <a16:creationId xmlns:a16="http://schemas.microsoft.com/office/drawing/2014/main" id="{9D0AC702-3D54-4A88-A772-3616E965BF86}"/>
              </a:ext>
            </a:extLst>
          </p:cNvPr>
          <p:cNvSpPr txBox="1"/>
          <p:nvPr/>
        </p:nvSpPr>
        <p:spPr>
          <a:xfrm>
            <a:off x="15232270" y="801646"/>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win</a:t>
            </a:r>
          </a:p>
        </p:txBody>
      </p:sp>
      <p:sp>
        <p:nvSpPr>
          <p:cNvPr id="23" name="TextBox 22">
            <a:extLst>
              <a:ext uri="{FF2B5EF4-FFF2-40B4-BE49-F238E27FC236}">
                <a16:creationId xmlns:a16="http://schemas.microsoft.com/office/drawing/2014/main" id="{BDB26867-F5BD-4E5B-BE24-8E88ABD472C1}"/>
              </a:ext>
            </a:extLst>
          </p:cNvPr>
          <p:cNvSpPr txBox="1"/>
          <p:nvPr/>
        </p:nvSpPr>
        <p:spPr>
          <a:xfrm>
            <a:off x="2375166" y="1696878"/>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go</a:t>
            </a:r>
          </a:p>
        </p:txBody>
      </p:sp>
      <p:sp>
        <p:nvSpPr>
          <p:cNvPr id="3" name="Rectangle 2">
            <a:extLst>
              <a:ext uri="{FF2B5EF4-FFF2-40B4-BE49-F238E27FC236}">
                <a16:creationId xmlns:a16="http://schemas.microsoft.com/office/drawing/2014/main" id="{B66913F5-6815-4B40-8E4D-A0633039C7F9}"/>
              </a:ext>
            </a:extLst>
          </p:cNvPr>
          <p:cNvSpPr/>
          <p:nvPr/>
        </p:nvSpPr>
        <p:spPr>
          <a:xfrm>
            <a:off x="11733874" y="1085042"/>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0F02253-5270-4395-BCE1-2B5CA81AA0AB}"/>
              </a:ext>
            </a:extLst>
          </p:cNvPr>
          <p:cNvSpPr txBox="1"/>
          <p:nvPr/>
        </p:nvSpPr>
        <p:spPr>
          <a:xfrm>
            <a:off x="10248393" y="2726354"/>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meet</a:t>
            </a:r>
          </a:p>
        </p:txBody>
      </p:sp>
      <p:sp>
        <p:nvSpPr>
          <p:cNvPr id="30" name="Rectangle 29">
            <a:extLst>
              <a:ext uri="{FF2B5EF4-FFF2-40B4-BE49-F238E27FC236}">
                <a16:creationId xmlns:a16="http://schemas.microsoft.com/office/drawing/2014/main" id="{EC5B0286-6016-4665-82F6-6D8B1466585A}"/>
              </a:ext>
            </a:extLst>
          </p:cNvPr>
          <p:cNvSpPr/>
          <p:nvPr/>
        </p:nvSpPr>
        <p:spPr>
          <a:xfrm>
            <a:off x="7311970" y="984038"/>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922D2F-E580-47E6-BC4D-D0E829BB6BC6}"/>
              </a:ext>
            </a:extLst>
          </p:cNvPr>
          <p:cNvSpPr txBox="1"/>
          <p:nvPr/>
        </p:nvSpPr>
        <p:spPr>
          <a:xfrm>
            <a:off x="5856408" y="3760890"/>
            <a:ext cx="3181944" cy="9135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wash</a:t>
            </a:r>
          </a:p>
        </p:txBody>
      </p:sp>
      <p:sp>
        <p:nvSpPr>
          <p:cNvPr id="32" name="Rectangle 31">
            <a:extLst>
              <a:ext uri="{FF2B5EF4-FFF2-40B4-BE49-F238E27FC236}">
                <a16:creationId xmlns:a16="http://schemas.microsoft.com/office/drawing/2014/main" id="{A3480F02-0371-4A3B-A6C6-E5F7F96EC457}"/>
              </a:ext>
            </a:extLst>
          </p:cNvPr>
          <p:cNvSpPr/>
          <p:nvPr/>
        </p:nvSpPr>
        <p:spPr>
          <a:xfrm>
            <a:off x="13715996" y="964577"/>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D0DF2C9-94EC-4126-ABF1-10149AA1619D}"/>
              </a:ext>
            </a:extLst>
          </p:cNvPr>
          <p:cNvSpPr txBox="1"/>
          <p:nvPr/>
        </p:nvSpPr>
        <p:spPr>
          <a:xfrm>
            <a:off x="2542330" y="4634581"/>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learn</a:t>
            </a:r>
          </a:p>
        </p:txBody>
      </p:sp>
      <p:sp>
        <p:nvSpPr>
          <p:cNvPr id="34" name="Rectangle 33">
            <a:extLst>
              <a:ext uri="{FF2B5EF4-FFF2-40B4-BE49-F238E27FC236}">
                <a16:creationId xmlns:a16="http://schemas.microsoft.com/office/drawing/2014/main" id="{E0776D46-21CC-4240-B20D-F091767EF10F}"/>
              </a:ext>
            </a:extLst>
          </p:cNvPr>
          <p:cNvSpPr/>
          <p:nvPr/>
        </p:nvSpPr>
        <p:spPr>
          <a:xfrm>
            <a:off x="5319835" y="860744"/>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8F79D4C-F46F-4CC4-8601-C46CA26436A9}"/>
              </a:ext>
            </a:extLst>
          </p:cNvPr>
          <p:cNvSpPr txBox="1"/>
          <p:nvPr/>
        </p:nvSpPr>
        <p:spPr>
          <a:xfrm>
            <a:off x="7913390" y="5728406"/>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buy</a:t>
            </a:r>
          </a:p>
        </p:txBody>
      </p:sp>
      <p:sp>
        <p:nvSpPr>
          <p:cNvPr id="36" name="Rectangle 35">
            <a:extLst>
              <a:ext uri="{FF2B5EF4-FFF2-40B4-BE49-F238E27FC236}">
                <a16:creationId xmlns:a16="http://schemas.microsoft.com/office/drawing/2014/main" id="{9B21254F-1752-4C4A-8DAD-4FB02D4D9473}"/>
              </a:ext>
            </a:extLst>
          </p:cNvPr>
          <p:cNvSpPr/>
          <p:nvPr/>
        </p:nvSpPr>
        <p:spPr>
          <a:xfrm>
            <a:off x="3645523" y="968640"/>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E4A0C3C-6611-491D-AE2D-F281D6041F1C}"/>
              </a:ext>
            </a:extLst>
          </p:cNvPr>
          <p:cNvSpPr txBox="1"/>
          <p:nvPr/>
        </p:nvSpPr>
        <p:spPr>
          <a:xfrm>
            <a:off x="11894987" y="6681189"/>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win</a:t>
            </a:r>
          </a:p>
        </p:txBody>
      </p:sp>
      <p:sp>
        <p:nvSpPr>
          <p:cNvPr id="38" name="Rectangle 37">
            <a:extLst>
              <a:ext uri="{FF2B5EF4-FFF2-40B4-BE49-F238E27FC236}">
                <a16:creationId xmlns:a16="http://schemas.microsoft.com/office/drawing/2014/main" id="{20F7594A-4F09-4AB3-9ED2-AEFC58DF650B}"/>
              </a:ext>
            </a:extLst>
          </p:cNvPr>
          <p:cNvSpPr/>
          <p:nvPr/>
        </p:nvSpPr>
        <p:spPr>
          <a:xfrm>
            <a:off x="15185525" y="1080782"/>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6A277CA-DC7E-46EB-8349-930C6E840A48}"/>
              </a:ext>
            </a:extLst>
          </p:cNvPr>
          <p:cNvSpPr txBox="1"/>
          <p:nvPr/>
        </p:nvSpPr>
        <p:spPr>
          <a:xfrm>
            <a:off x="11469054" y="7686987"/>
            <a:ext cx="2850420"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be</a:t>
            </a:r>
          </a:p>
        </p:txBody>
      </p:sp>
      <p:sp>
        <p:nvSpPr>
          <p:cNvPr id="40" name="Rectangle 39">
            <a:extLst>
              <a:ext uri="{FF2B5EF4-FFF2-40B4-BE49-F238E27FC236}">
                <a16:creationId xmlns:a16="http://schemas.microsoft.com/office/drawing/2014/main" id="{755F9167-B52F-48A7-8C97-85D99A84E208}"/>
              </a:ext>
            </a:extLst>
          </p:cNvPr>
          <p:cNvSpPr/>
          <p:nvPr/>
        </p:nvSpPr>
        <p:spPr>
          <a:xfrm>
            <a:off x="1164976" y="1009807"/>
            <a:ext cx="2074852"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C45652A-A869-4AE5-9F88-9C4244BF0C67}"/>
              </a:ext>
            </a:extLst>
          </p:cNvPr>
          <p:cNvSpPr txBox="1"/>
          <p:nvPr/>
        </p:nvSpPr>
        <p:spPr>
          <a:xfrm>
            <a:off x="2048472" y="8644293"/>
            <a:ext cx="3807936" cy="9135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must withdraw</a:t>
            </a:r>
          </a:p>
        </p:txBody>
      </p:sp>
      <p:sp>
        <p:nvSpPr>
          <p:cNvPr id="42" name="Rectangle 41">
            <a:extLst>
              <a:ext uri="{FF2B5EF4-FFF2-40B4-BE49-F238E27FC236}">
                <a16:creationId xmlns:a16="http://schemas.microsoft.com/office/drawing/2014/main" id="{2D83D9C8-07F0-41BB-9358-AE996CDD29E4}"/>
              </a:ext>
            </a:extLst>
          </p:cNvPr>
          <p:cNvSpPr/>
          <p:nvPr/>
        </p:nvSpPr>
        <p:spPr>
          <a:xfrm>
            <a:off x="9127858" y="1012661"/>
            <a:ext cx="2724969" cy="71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5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fltVal val="0"/>
                                          </p:val>
                                        </p:tav>
                                        <p:tav tm="100000">
                                          <p:val>
                                            <p:strVal val="#ppt_w"/>
                                          </p:val>
                                        </p:tav>
                                      </p:tavLst>
                                    </p:anim>
                                    <p:anim calcmode="lin" valueType="num">
                                      <p:cBhvr>
                                        <p:cTn id="78" dur="500" fill="hold"/>
                                        <p:tgtEl>
                                          <p:spTgt spid="27"/>
                                        </p:tgtEl>
                                        <p:attrNameLst>
                                          <p:attrName>ppt_h</p:attrName>
                                        </p:attrNameLst>
                                      </p:cBhvr>
                                      <p:tavLst>
                                        <p:tav tm="0">
                                          <p:val>
                                            <p:fltVal val="0"/>
                                          </p:val>
                                        </p:tav>
                                        <p:tav tm="100000">
                                          <p:val>
                                            <p:strVal val="#ppt_h"/>
                                          </p:val>
                                        </p:tav>
                                      </p:tavLst>
                                    </p:anim>
                                    <p:animEffect transition="in" filter="fade">
                                      <p:cBhvr>
                                        <p:cTn id="79" dur="500"/>
                                        <p:tgtEl>
                                          <p:spTgt spid="2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barn(inVertical)">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barn(inVertical)">
                                      <p:cBhvr>
                                        <p:cTn id="102" dur="500"/>
                                        <p:tgtEl>
                                          <p:spTgt spid="24"/>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barn(inVertical)">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barn(inVertical)">
                                      <p:cBhvr>
                                        <p:cTn id="110" dur="500"/>
                                        <p:tgtEl>
                                          <p:spTgt spid="3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barn(inVertical)">
                                      <p:cBhvr>
                                        <p:cTn id="113" dur="500"/>
                                        <p:tgtEl>
                                          <p:spTgt spid="32"/>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barn(inVertical)">
                                      <p:cBhvr>
                                        <p:cTn id="118" dur="500"/>
                                        <p:tgtEl>
                                          <p:spTgt spid="33"/>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barn(inVertical)">
                                      <p:cBhvr>
                                        <p:cTn id="121" dur="500"/>
                                        <p:tgtEl>
                                          <p:spTgt spid="34"/>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barn(inVertical)">
                                      <p:cBhvr>
                                        <p:cTn id="126" dur="500"/>
                                        <p:tgtEl>
                                          <p:spTgt spid="35"/>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36"/>
                                        </p:tgtEl>
                                        <p:attrNameLst>
                                          <p:attrName>style.visibility</p:attrName>
                                        </p:attrNameLst>
                                      </p:cBhvr>
                                      <p:to>
                                        <p:strVal val="visible"/>
                                      </p:to>
                                    </p:set>
                                    <p:animEffect transition="in" filter="barn(inVertical)">
                                      <p:cBhvr>
                                        <p:cTn id="129" dur="500"/>
                                        <p:tgtEl>
                                          <p:spTgt spid="36"/>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barn(inVertical)">
                                      <p:cBhvr>
                                        <p:cTn id="134" dur="500"/>
                                        <p:tgtEl>
                                          <p:spTgt spid="37"/>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barn(inVertical)">
                                      <p:cBhvr>
                                        <p:cTn id="137" dur="500"/>
                                        <p:tgtEl>
                                          <p:spTgt spid="38"/>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barn(inVertical)">
                                      <p:cBhvr>
                                        <p:cTn id="142" dur="500"/>
                                        <p:tgtEl>
                                          <p:spTgt spid="39"/>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barn(inVertical)">
                                      <p:cBhvr>
                                        <p:cTn id="145" dur="500"/>
                                        <p:tgtEl>
                                          <p:spTgt spid="40"/>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41"/>
                                        </p:tgtEl>
                                        <p:attrNameLst>
                                          <p:attrName>style.visibility</p:attrName>
                                        </p:attrNameLst>
                                      </p:cBhvr>
                                      <p:to>
                                        <p:strVal val="visible"/>
                                      </p:to>
                                    </p:set>
                                    <p:animEffect transition="in" filter="barn(inVertical)">
                                      <p:cBhvr>
                                        <p:cTn id="150" dur="500"/>
                                        <p:tgtEl>
                                          <p:spTgt spid="41"/>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42"/>
                                        </p:tgtEl>
                                        <p:attrNameLst>
                                          <p:attrName>style.visibility</p:attrName>
                                        </p:attrNameLst>
                                      </p:cBhvr>
                                      <p:to>
                                        <p:strVal val="visible"/>
                                      </p:to>
                                    </p:set>
                                    <p:animEffect transition="in" filter="barn(inVertical)">
                                      <p:cBhvr>
                                        <p:cTn id="1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5" grpId="0"/>
      <p:bldP spid="26" grpId="0"/>
      <p:bldP spid="27" grpId="0"/>
      <p:bldP spid="28" grpId="0"/>
      <p:bldP spid="29" grpId="0"/>
      <p:bldP spid="23" grpId="0"/>
      <p:bldP spid="3" grpId="0" animBg="1"/>
      <p:bldP spid="24"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71800" y="841341"/>
            <a:ext cx="9551082" cy="3704421"/>
            <a:chOff x="1817695" y="2833572"/>
            <a:chExt cx="9551082"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817695" y="4242862"/>
              <a:ext cx="9551082" cy="1446550"/>
            </a:xfrm>
            <a:prstGeom prst="rect">
              <a:avLst/>
            </a:prstGeom>
            <a:noFill/>
          </p:spPr>
          <p:txBody>
            <a:bodyPr wrap="square">
              <a:spAutoFit/>
            </a:bodyPr>
            <a:lstStyle/>
            <a:p>
              <a:r>
                <a:rPr lang="en-US" sz="8800" b="1">
                  <a:latin typeface=".VnMystical" panose="020B7200000000000000" pitchFamily="34" charset="0"/>
                </a:rPr>
                <a:t>PART 2. LANGUAGE</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III. PHONETICS</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8610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322096" y="337519"/>
            <a:ext cx="12579324"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Divide the words into the correct column.</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0" name="TextBox 9">
            <a:extLst>
              <a:ext uri="{FF2B5EF4-FFF2-40B4-BE49-F238E27FC236}">
                <a16:creationId xmlns:a16="http://schemas.microsoft.com/office/drawing/2014/main" id="{C7F1E598-BCA6-4CD2-A655-030C897DEDD0}"/>
              </a:ext>
            </a:extLst>
          </p:cNvPr>
          <p:cNvSpPr txBox="1"/>
          <p:nvPr/>
        </p:nvSpPr>
        <p:spPr>
          <a:xfrm>
            <a:off x="374597" y="1224472"/>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deep</a:t>
            </a:r>
            <a:endPar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706D47BB-545D-4967-A28F-1DF5C708C3C7}"/>
              </a:ext>
            </a:extLst>
          </p:cNvPr>
          <p:cNvSpPr txBox="1"/>
          <p:nvPr/>
        </p:nvSpPr>
        <p:spPr>
          <a:xfrm>
            <a:off x="2183367" y="1203356"/>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ready</a:t>
            </a:r>
          </a:p>
        </p:txBody>
      </p:sp>
      <p:sp>
        <p:nvSpPr>
          <p:cNvPr id="20" name="TextBox 19">
            <a:extLst>
              <a:ext uri="{FF2B5EF4-FFF2-40B4-BE49-F238E27FC236}">
                <a16:creationId xmlns:a16="http://schemas.microsoft.com/office/drawing/2014/main" id="{B8F956FD-F691-42C2-AFCA-4A9489316811}"/>
              </a:ext>
            </a:extLst>
          </p:cNvPr>
          <p:cNvSpPr txBox="1"/>
          <p:nvPr/>
        </p:nvSpPr>
        <p:spPr>
          <a:xfrm>
            <a:off x="4335694" y="1250690"/>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dinner</a:t>
            </a:r>
          </a:p>
        </p:txBody>
      </p:sp>
      <p:sp>
        <p:nvSpPr>
          <p:cNvPr id="21" name="TextBox 20">
            <a:extLst>
              <a:ext uri="{FF2B5EF4-FFF2-40B4-BE49-F238E27FC236}">
                <a16:creationId xmlns:a16="http://schemas.microsoft.com/office/drawing/2014/main" id="{279DFE95-4AFE-44BD-9901-5431FDBF3AB7}"/>
              </a:ext>
            </a:extLst>
          </p:cNvPr>
          <p:cNvSpPr txBox="1"/>
          <p:nvPr/>
        </p:nvSpPr>
        <p:spPr>
          <a:xfrm>
            <a:off x="6498874" y="1226182"/>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middle</a:t>
            </a:r>
          </a:p>
        </p:txBody>
      </p:sp>
      <p:sp>
        <p:nvSpPr>
          <p:cNvPr id="22" name="TextBox 21">
            <a:extLst>
              <a:ext uri="{FF2B5EF4-FFF2-40B4-BE49-F238E27FC236}">
                <a16:creationId xmlns:a16="http://schemas.microsoft.com/office/drawing/2014/main" id="{BF8FAD0C-73E0-4B4E-B281-602A11A893C0}"/>
              </a:ext>
            </a:extLst>
          </p:cNvPr>
          <p:cNvSpPr txBox="1"/>
          <p:nvPr/>
        </p:nvSpPr>
        <p:spPr>
          <a:xfrm>
            <a:off x="8909752" y="1203356"/>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address</a:t>
            </a:r>
          </a:p>
        </p:txBody>
      </p:sp>
      <p:sp>
        <p:nvSpPr>
          <p:cNvPr id="23" name="TextBox 22">
            <a:extLst>
              <a:ext uri="{FF2B5EF4-FFF2-40B4-BE49-F238E27FC236}">
                <a16:creationId xmlns:a16="http://schemas.microsoft.com/office/drawing/2014/main" id="{1364C36A-7E46-4FB9-847B-3C54A6E28F82}"/>
              </a:ext>
            </a:extLst>
          </p:cNvPr>
          <p:cNvSpPr txBox="1"/>
          <p:nvPr/>
        </p:nvSpPr>
        <p:spPr>
          <a:xfrm>
            <a:off x="11261748" y="1203926"/>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hotel</a:t>
            </a:r>
          </a:p>
        </p:txBody>
      </p:sp>
      <p:sp>
        <p:nvSpPr>
          <p:cNvPr id="24" name="TextBox 23">
            <a:extLst>
              <a:ext uri="{FF2B5EF4-FFF2-40B4-BE49-F238E27FC236}">
                <a16:creationId xmlns:a16="http://schemas.microsoft.com/office/drawing/2014/main" id="{201FFAF4-6F6B-4372-9B15-B74974811825}"/>
              </a:ext>
            </a:extLst>
          </p:cNvPr>
          <p:cNvSpPr txBox="1"/>
          <p:nvPr/>
        </p:nvSpPr>
        <p:spPr>
          <a:xfrm>
            <a:off x="13672626" y="1181100"/>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complete</a:t>
            </a:r>
          </a:p>
        </p:txBody>
      </p:sp>
      <p:sp>
        <p:nvSpPr>
          <p:cNvPr id="25" name="TextBox 24">
            <a:extLst>
              <a:ext uri="{FF2B5EF4-FFF2-40B4-BE49-F238E27FC236}">
                <a16:creationId xmlns:a16="http://schemas.microsoft.com/office/drawing/2014/main" id="{2774EDE2-B011-443D-90E8-5F2C9509F68F}"/>
              </a:ext>
            </a:extLst>
          </p:cNvPr>
          <p:cNvSpPr txBox="1"/>
          <p:nvPr/>
        </p:nvSpPr>
        <p:spPr>
          <a:xfrm>
            <a:off x="628267" y="2148799"/>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suit</a:t>
            </a:r>
          </a:p>
        </p:txBody>
      </p:sp>
      <p:sp>
        <p:nvSpPr>
          <p:cNvPr id="26" name="TextBox 25">
            <a:extLst>
              <a:ext uri="{FF2B5EF4-FFF2-40B4-BE49-F238E27FC236}">
                <a16:creationId xmlns:a16="http://schemas.microsoft.com/office/drawing/2014/main" id="{95CB3977-FF8E-4378-A536-4987D8679038}"/>
              </a:ext>
            </a:extLst>
          </p:cNvPr>
          <p:cNvSpPr txBox="1"/>
          <p:nvPr/>
        </p:nvSpPr>
        <p:spPr>
          <a:xfrm>
            <a:off x="2437037" y="2127683"/>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teacher</a:t>
            </a:r>
          </a:p>
        </p:txBody>
      </p:sp>
      <p:sp>
        <p:nvSpPr>
          <p:cNvPr id="27" name="TextBox 26">
            <a:extLst>
              <a:ext uri="{FF2B5EF4-FFF2-40B4-BE49-F238E27FC236}">
                <a16:creationId xmlns:a16="http://schemas.microsoft.com/office/drawing/2014/main" id="{B933CC36-B7A7-43AE-977A-1AC76867E844}"/>
              </a:ext>
            </a:extLst>
          </p:cNvPr>
          <p:cNvSpPr txBox="1"/>
          <p:nvPr/>
        </p:nvSpPr>
        <p:spPr>
          <a:xfrm>
            <a:off x="4589364" y="2175017"/>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tall</a:t>
            </a:r>
          </a:p>
        </p:txBody>
      </p:sp>
      <p:sp>
        <p:nvSpPr>
          <p:cNvPr id="28" name="TextBox 27">
            <a:extLst>
              <a:ext uri="{FF2B5EF4-FFF2-40B4-BE49-F238E27FC236}">
                <a16:creationId xmlns:a16="http://schemas.microsoft.com/office/drawing/2014/main" id="{81C0C4E2-7F3E-4B69-8634-CDED21B93824}"/>
              </a:ext>
            </a:extLst>
          </p:cNvPr>
          <p:cNvSpPr txBox="1"/>
          <p:nvPr/>
        </p:nvSpPr>
        <p:spPr>
          <a:xfrm>
            <a:off x="6752544" y="2150509"/>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door</a:t>
            </a:r>
          </a:p>
        </p:txBody>
      </p:sp>
      <p:sp>
        <p:nvSpPr>
          <p:cNvPr id="29" name="TextBox 28">
            <a:extLst>
              <a:ext uri="{FF2B5EF4-FFF2-40B4-BE49-F238E27FC236}">
                <a16:creationId xmlns:a16="http://schemas.microsoft.com/office/drawing/2014/main" id="{B7CAAB38-A552-4C1F-BE19-DD8FAB432479}"/>
              </a:ext>
            </a:extLst>
          </p:cNvPr>
          <p:cNvSpPr txBox="1"/>
          <p:nvPr/>
        </p:nvSpPr>
        <p:spPr>
          <a:xfrm>
            <a:off x="9163422" y="2127683"/>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stamp</a:t>
            </a:r>
          </a:p>
        </p:txBody>
      </p:sp>
      <p:sp>
        <p:nvSpPr>
          <p:cNvPr id="30" name="TextBox 29">
            <a:extLst>
              <a:ext uri="{FF2B5EF4-FFF2-40B4-BE49-F238E27FC236}">
                <a16:creationId xmlns:a16="http://schemas.microsoft.com/office/drawing/2014/main" id="{7A6FFC42-D90C-473D-83CC-E5F49A03C0B1}"/>
              </a:ext>
            </a:extLst>
          </p:cNvPr>
          <p:cNvSpPr txBox="1"/>
          <p:nvPr/>
        </p:nvSpPr>
        <p:spPr>
          <a:xfrm>
            <a:off x="11515418" y="2128253"/>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table</a:t>
            </a:r>
          </a:p>
        </p:txBody>
      </p:sp>
      <p:sp>
        <p:nvSpPr>
          <p:cNvPr id="31" name="TextBox 30">
            <a:extLst>
              <a:ext uri="{FF2B5EF4-FFF2-40B4-BE49-F238E27FC236}">
                <a16:creationId xmlns:a16="http://schemas.microsoft.com/office/drawing/2014/main" id="{E9076CF7-FABB-48D7-9FBB-FC317EC670CF}"/>
              </a:ext>
            </a:extLst>
          </p:cNvPr>
          <p:cNvSpPr txBox="1"/>
          <p:nvPr/>
        </p:nvSpPr>
        <p:spPr>
          <a:xfrm>
            <a:off x="13926296" y="2105427"/>
            <a:ext cx="3166664" cy="911083"/>
          </a:xfrm>
          <a:prstGeom prst="rect">
            <a:avLst/>
          </a:prstGeom>
          <a:noFill/>
        </p:spPr>
        <p:txBody>
          <a:bodyPr wrap="square">
            <a:spAutoFit/>
          </a:bodyPr>
          <a:lstStyle/>
          <a:p>
            <a:pPr lvl="0" algn="ctr">
              <a:lnSpc>
                <a:spcPct val="150000"/>
              </a:lnSpc>
              <a:defRPr/>
            </a:pPr>
            <a:r>
              <a:rPr lang="en-US" sz="4000">
                <a:solidFill>
                  <a:srgbClr val="FF0000"/>
                </a:solidFill>
                <a:latin typeface="Comic Sans MS" panose="030F0702030302020204" pitchFamily="66" charset="0"/>
                <a:ea typeface="Cambria" panose="02040503050406030204" pitchFamily="18" charset="0"/>
                <a:cs typeface="Calibri" panose="020F0502020204030204" pitchFamily="34" charset="0"/>
              </a:rPr>
              <a:t>tea</a:t>
            </a:r>
          </a:p>
        </p:txBody>
      </p:sp>
      <p:graphicFrame>
        <p:nvGraphicFramePr>
          <p:cNvPr id="4" name="Table 3">
            <a:extLst>
              <a:ext uri="{FF2B5EF4-FFF2-40B4-BE49-F238E27FC236}">
                <a16:creationId xmlns:a16="http://schemas.microsoft.com/office/drawing/2014/main" id="{892D582B-2B24-47C1-986D-A2D3A3161C02}"/>
              </a:ext>
            </a:extLst>
          </p:cNvPr>
          <p:cNvGraphicFramePr>
            <a:graphicFrameLocks noGrp="1"/>
          </p:cNvGraphicFramePr>
          <p:nvPr>
            <p:extLst>
              <p:ext uri="{D42A27DB-BD31-4B8C-83A1-F6EECF244321}">
                <p14:modId xmlns:p14="http://schemas.microsoft.com/office/powerpoint/2010/main" val="385347497"/>
              </p:ext>
            </p:extLst>
          </p:nvPr>
        </p:nvGraphicFramePr>
        <p:xfrm>
          <a:off x="2587188" y="3176125"/>
          <a:ext cx="12263562" cy="6233542"/>
        </p:xfrm>
        <a:graphic>
          <a:graphicData uri="http://schemas.openxmlformats.org/drawingml/2006/table">
            <a:tbl>
              <a:tblPr firstRow="1" firstCol="1" bandRow="1"/>
              <a:tblGrid>
                <a:gridCol w="6131781">
                  <a:extLst>
                    <a:ext uri="{9D8B030D-6E8A-4147-A177-3AD203B41FA5}">
                      <a16:colId xmlns:a16="http://schemas.microsoft.com/office/drawing/2014/main" val="1362192671"/>
                    </a:ext>
                  </a:extLst>
                </a:gridCol>
                <a:gridCol w="6131781">
                  <a:extLst>
                    <a:ext uri="{9D8B030D-6E8A-4147-A177-3AD203B41FA5}">
                      <a16:colId xmlns:a16="http://schemas.microsoft.com/office/drawing/2014/main" val="1136669075"/>
                    </a:ext>
                  </a:extLst>
                </a:gridCol>
              </a:tblGrid>
              <a:tr h="0">
                <a:tc>
                  <a:txBody>
                    <a:bodyPr/>
                    <a:lstStyle/>
                    <a:p>
                      <a:pPr algn="ctr">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/d/</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651965153"/>
                  </a:ext>
                </a:extLst>
              </a:tr>
              <a:tr h="0">
                <a:tc>
                  <a:txBody>
                    <a:bodyPr/>
                    <a:lstStyle/>
                    <a:p>
                      <a:pPr algn="just">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400" b="1">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69224"/>
                  </a:ext>
                </a:extLst>
              </a:tr>
            </a:tbl>
          </a:graphicData>
        </a:graphic>
      </p:graphicFrame>
    </p:spTree>
    <p:extLst>
      <p:ext uri="{BB962C8B-B14F-4D97-AF65-F5344CB8AC3E}">
        <p14:creationId xmlns:p14="http://schemas.microsoft.com/office/powerpoint/2010/main" val="425370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Effect transition="in" filter="fade">
                                      <p:cBhvr>
                                        <p:cTn id="104" dur="500"/>
                                        <p:tgtEl>
                                          <p:spTgt spid="3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p:cTn id="107" dur="500" fill="hold"/>
                                        <p:tgtEl>
                                          <p:spTgt spid="31"/>
                                        </p:tgtEl>
                                        <p:attrNameLst>
                                          <p:attrName>ppt_w</p:attrName>
                                        </p:attrNameLst>
                                      </p:cBhvr>
                                      <p:tavLst>
                                        <p:tav tm="0">
                                          <p:val>
                                            <p:fltVal val="0"/>
                                          </p:val>
                                        </p:tav>
                                        <p:tav tm="100000">
                                          <p:val>
                                            <p:strVal val="#ppt_w"/>
                                          </p:val>
                                        </p:tav>
                                      </p:tavLst>
                                    </p:anim>
                                    <p:anim calcmode="lin" valueType="num">
                                      <p:cBhvr>
                                        <p:cTn id="108" dur="500" fill="hold"/>
                                        <p:tgtEl>
                                          <p:spTgt spid="31"/>
                                        </p:tgtEl>
                                        <p:attrNameLst>
                                          <p:attrName>ppt_h</p:attrName>
                                        </p:attrNameLst>
                                      </p:cBhvr>
                                      <p:tavLst>
                                        <p:tav tm="0">
                                          <p:val>
                                            <p:fltVal val="0"/>
                                          </p:val>
                                        </p:tav>
                                        <p:tav tm="100000">
                                          <p:val>
                                            <p:strVal val="#ppt_h"/>
                                          </p:val>
                                        </p:tav>
                                      </p:tavLst>
                                    </p:anim>
                                    <p:animEffect transition="in" filter="fade">
                                      <p:cBhvr>
                                        <p:cTn id="109" dur="500"/>
                                        <p:tgtEl>
                                          <p:spTgt spid="31"/>
                                        </p:tgtEl>
                                      </p:cBhvr>
                                    </p:animEffect>
                                  </p:childTnLst>
                                </p:cTn>
                              </p:par>
                              <p:par>
                                <p:cTn id="110" presetID="53" presetClass="entr" presetSubtype="16" fill="hold"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path" presetSubtype="0" accel="50000" decel="50000" fill="hold" grpId="1" nodeType="clickEffect">
                                  <p:stCondLst>
                                    <p:cond delay="0"/>
                                  </p:stCondLst>
                                  <p:childTnLst>
                                    <p:animMotion origin="layout" path="M -1.25E-6 -1.60494E-6 L 0.40998 0.26266 " pathEditMode="relative" rAng="0" ptsTypes="AA">
                                      <p:cBhvr>
                                        <p:cTn id="118" dur="500" fill="hold"/>
                                        <p:tgtEl>
                                          <p:spTgt spid="10"/>
                                        </p:tgtEl>
                                        <p:attrNameLst>
                                          <p:attrName>ppt_x</p:attrName>
                                          <p:attrName>ppt_y</p:attrName>
                                        </p:attrNameLst>
                                      </p:cBhvr>
                                      <p:rCtr x="20495" y="13133"/>
                                    </p:animMotion>
                                  </p:childTnLst>
                                </p:cTn>
                              </p:par>
                            </p:childTnLst>
                          </p:cTn>
                        </p:par>
                      </p:childTnLst>
                    </p:cTn>
                  </p:par>
                  <p:par>
                    <p:cTn id="119" fill="hold">
                      <p:stCondLst>
                        <p:cond delay="indefinite"/>
                      </p:stCondLst>
                      <p:childTnLst>
                        <p:par>
                          <p:cTn id="120" fill="hold">
                            <p:stCondLst>
                              <p:cond delay="0"/>
                            </p:stCondLst>
                            <p:childTnLst>
                              <p:par>
                                <p:cTn id="121" presetID="49" presetClass="path" presetSubtype="0" accel="50000" decel="50000" fill="hold" grpId="1" nodeType="clickEffect">
                                  <p:stCondLst>
                                    <p:cond delay="0"/>
                                  </p:stCondLst>
                                  <p:childTnLst>
                                    <p:animMotion origin="layout" path="M -2.77778E-6 4.5679E-6 L 0.38464 0.33873 " pathEditMode="relative" rAng="0" ptsTypes="AA">
                                      <p:cBhvr>
                                        <p:cTn id="122" dur="500" fill="hold"/>
                                        <p:tgtEl>
                                          <p:spTgt spid="18"/>
                                        </p:tgtEl>
                                        <p:attrNameLst>
                                          <p:attrName>ppt_x</p:attrName>
                                          <p:attrName>ppt_y</p:attrName>
                                        </p:attrNameLst>
                                      </p:cBhvr>
                                      <p:rCtr x="19227" y="16929"/>
                                    </p:animMotion>
                                  </p:childTnLst>
                                </p:cTn>
                              </p:par>
                            </p:childTnLst>
                          </p:cTn>
                        </p:par>
                      </p:childTnLst>
                    </p:cTn>
                  </p:par>
                  <p:par>
                    <p:cTn id="123" fill="hold">
                      <p:stCondLst>
                        <p:cond delay="indefinite"/>
                      </p:stCondLst>
                      <p:childTnLst>
                        <p:par>
                          <p:cTn id="124" fill="hold">
                            <p:stCondLst>
                              <p:cond delay="0"/>
                            </p:stCondLst>
                            <p:childTnLst>
                              <p:par>
                                <p:cTn id="125" presetID="49" presetClass="path" presetSubtype="0" accel="50000" decel="50000" fill="hold" grpId="1" nodeType="clickEffect">
                                  <p:stCondLst>
                                    <p:cond delay="0"/>
                                  </p:stCondLst>
                                  <p:childTnLst>
                                    <p:animMotion origin="layout" path="M -1.11111E-6 4.93827E-6 L 0.35061 0.40077 " pathEditMode="relative" rAng="0" ptsTypes="AA">
                                      <p:cBhvr>
                                        <p:cTn id="126" dur="500" fill="hold"/>
                                        <p:tgtEl>
                                          <p:spTgt spid="20"/>
                                        </p:tgtEl>
                                        <p:attrNameLst>
                                          <p:attrName>ppt_x</p:attrName>
                                          <p:attrName>ppt_y</p:attrName>
                                        </p:attrNameLst>
                                      </p:cBhvr>
                                      <p:rCtr x="17526" y="20031"/>
                                    </p:animMotion>
                                  </p:childTnLst>
                                </p:cTn>
                              </p:par>
                            </p:childTnLst>
                          </p:cTn>
                        </p:par>
                      </p:childTnLst>
                    </p:cTn>
                  </p:par>
                  <p:par>
                    <p:cTn id="127" fill="hold">
                      <p:stCondLst>
                        <p:cond delay="indefinite"/>
                      </p:stCondLst>
                      <p:childTnLst>
                        <p:par>
                          <p:cTn id="128" fill="hold">
                            <p:stCondLst>
                              <p:cond delay="0"/>
                            </p:stCondLst>
                            <p:childTnLst>
                              <p:par>
                                <p:cTn id="129" presetID="49" presetClass="path" presetSubtype="0" accel="50000" decel="50000" fill="hold" grpId="1" nodeType="clickEffect">
                                  <p:stCondLst>
                                    <p:cond delay="0"/>
                                  </p:stCondLst>
                                  <p:childTnLst>
                                    <p:animMotion origin="layout" path="M 2.91667E-6 4.07407E-6 L 0.28507 0.50694 " pathEditMode="relative" rAng="0" ptsTypes="AA">
                                      <p:cBhvr>
                                        <p:cTn id="130" dur="500" fill="hold"/>
                                        <p:tgtEl>
                                          <p:spTgt spid="21"/>
                                        </p:tgtEl>
                                        <p:attrNameLst>
                                          <p:attrName>ppt_x</p:attrName>
                                          <p:attrName>ppt_y</p:attrName>
                                        </p:attrNameLst>
                                      </p:cBhvr>
                                      <p:rCtr x="14253" y="25340"/>
                                    </p:animMotion>
                                  </p:childTnLst>
                                </p:cTn>
                              </p:par>
                            </p:childTnLst>
                          </p:cTn>
                        </p:par>
                      </p:childTnLst>
                    </p:cTn>
                  </p:par>
                  <p:par>
                    <p:cTn id="131" fill="hold">
                      <p:stCondLst>
                        <p:cond delay="indefinite"/>
                      </p:stCondLst>
                      <p:childTnLst>
                        <p:par>
                          <p:cTn id="132" fill="hold">
                            <p:stCondLst>
                              <p:cond delay="0"/>
                            </p:stCondLst>
                            <p:childTnLst>
                              <p:par>
                                <p:cTn id="133" presetID="49" presetClass="path" presetSubtype="0" accel="50000" decel="50000" fill="hold" grpId="1" nodeType="clickEffect">
                                  <p:stCondLst>
                                    <p:cond delay="0"/>
                                  </p:stCondLst>
                                  <p:childTnLst>
                                    <p:animMotion origin="layout" path="M 2.08333E-6 4.5679E-6 L 0.05599 0.63194 " pathEditMode="relative" rAng="0" ptsTypes="AA">
                                      <p:cBhvr>
                                        <p:cTn id="134" dur="500" fill="hold"/>
                                        <p:tgtEl>
                                          <p:spTgt spid="22"/>
                                        </p:tgtEl>
                                        <p:attrNameLst>
                                          <p:attrName>ppt_x</p:attrName>
                                          <p:attrName>ppt_y</p:attrName>
                                        </p:attrNameLst>
                                      </p:cBhvr>
                                      <p:rCtr x="2795" y="31590"/>
                                    </p:animMotion>
                                  </p:childTnLst>
                                </p:cTn>
                              </p:par>
                            </p:childTnLst>
                          </p:cTn>
                        </p:par>
                      </p:childTnLst>
                    </p:cTn>
                  </p:par>
                  <p:par>
                    <p:cTn id="135" fill="hold">
                      <p:stCondLst>
                        <p:cond delay="indefinite"/>
                      </p:stCondLst>
                      <p:childTnLst>
                        <p:par>
                          <p:cTn id="136" fill="hold">
                            <p:stCondLst>
                              <p:cond delay="0"/>
                            </p:stCondLst>
                            <p:childTnLst>
                              <p:par>
                                <p:cTn id="137" presetID="49" presetClass="path" presetSubtype="0" accel="50000" decel="50000" fill="hold" grpId="1" nodeType="clickEffect">
                                  <p:stCondLst>
                                    <p:cond delay="0"/>
                                  </p:stCondLst>
                                  <p:childTnLst>
                                    <p:animMotion origin="layout" path="M -3.75E-6 4.5679E-6 L -0.27821 0.26466 " pathEditMode="relative" rAng="0" ptsTypes="AA">
                                      <p:cBhvr>
                                        <p:cTn id="138" dur="500" fill="hold"/>
                                        <p:tgtEl>
                                          <p:spTgt spid="23"/>
                                        </p:tgtEl>
                                        <p:attrNameLst>
                                          <p:attrName>ppt_x</p:attrName>
                                          <p:attrName>ppt_y</p:attrName>
                                        </p:attrNameLst>
                                      </p:cBhvr>
                                      <p:rCtr x="-13915" y="13225"/>
                                    </p:animMotion>
                                  </p:childTnLst>
                                </p:cTn>
                              </p:par>
                            </p:childTnLst>
                          </p:cTn>
                        </p:par>
                      </p:childTnLst>
                    </p:cTn>
                  </p:par>
                  <p:par>
                    <p:cTn id="139" fill="hold">
                      <p:stCondLst>
                        <p:cond delay="indefinite"/>
                      </p:stCondLst>
                      <p:childTnLst>
                        <p:par>
                          <p:cTn id="140" fill="hold">
                            <p:stCondLst>
                              <p:cond delay="0"/>
                            </p:stCondLst>
                            <p:childTnLst>
                              <p:par>
                                <p:cTn id="141" presetID="49" presetClass="path" presetSubtype="0" accel="50000" decel="50000" fill="hold" grpId="1" nodeType="clickEffect">
                                  <p:stCondLst>
                                    <p:cond delay="0"/>
                                  </p:stCondLst>
                                  <p:childTnLst>
                                    <p:animMotion origin="layout" path="M -1.38889E-6 -4.93827E-6 L -0.4914 0.31868 " pathEditMode="relative" rAng="0" ptsTypes="AA">
                                      <p:cBhvr>
                                        <p:cTn id="142" dur="500" fill="hold"/>
                                        <p:tgtEl>
                                          <p:spTgt spid="24"/>
                                        </p:tgtEl>
                                        <p:attrNameLst>
                                          <p:attrName>ppt_x</p:attrName>
                                          <p:attrName>ppt_y</p:attrName>
                                        </p:attrNameLst>
                                      </p:cBhvr>
                                      <p:rCtr x="-24575" y="15926"/>
                                    </p:animMotion>
                                  </p:childTnLst>
                                </p:cTn>
                              </p:par>
                            </p:childTnLst>
                          </p:cTn>
                        </p:par>
                      </p:childTnLst>
                    </p:cTn>
                  </p:par>
                  <p:par>
                    <p:cTn id="143" fill="hold">
                      <p:stCondLst>
                        <p:cond delay="indefinite"/>
                      </p:stCondLst>
                      <p:childTnLst>
                        <p:par>
                          <p:cTn id="144" fill="hold">
                            <p:stCondLst>
                              <p:cond delay="0"/>
                            </p:stCondLst>
                            <p:childTnLst>
                              <p:par>
                                <p:cTn id="145" presetID="49" presetClass="path" presetSubtype="0" accel="50000" decel="50000" fill="hold" grpId="1" nodeType="clickEffect">
                                  <p:stCondLst>
                                    <p:cond delay="0"/>
                                  </p:stCondLst>
                                  <p:childTnLst>
                                    <p:animMotion origin="layout" path="M -1.38889E-7 3.58025E-6 L 0.14939 0.26913 " pathEditMode="relative" rAng="0" ptsTypes="AA">
                                      <p:cBhvr>
                                        <p:cTn id="146" dur="500" fill="hold"/>
                                        <p:tgtEl>
                                          <p:spTgt spid="25"/>
                                        </p:tgtEl>
                                        <p:attrNameLst>
                                          <p:attrName>ppt_x</p:attrName>
                                          <p:attrName>ppt_y</p:attrName>
                                        </p:attrNameLst>
                                      </p:cBhvr>
                                      <p:rCtr x="7465" y="13457"/>
                                    </p:animMotion>
                                  </p:childTnLst>
                                </p:cTn>
                              </p:par>
                            </p:childTnLst>
                          </p:cTn>
                        </p:par>
                      </p:childTnLst>
                    </p:cTn>
                  </p:par>
                  <p:par>
                    <p:cTn id="147" fill="hold">
                      <p:stCondLst>
                        <p:cond delay="indefinite"/>
                      </p:stCondLst>
                      <p:childTnLst>
                        <p:par>
                          <p:cTn id="148" fill="hold">
                            <p:stCondLst>
                              <p:cond delay="0"/>
                            </p:stCondLst>
                            <p:childTnLst>
                              <p:par>
                                <p:cTn id="149" presetID="49" presetClass="path" presetSubtype="0" accel="50000" decel="50000" fill="hold" grpId="1" nodeType="clickEffect">
                                  <p:stCondLst>
                                    <p:cond delay="0"/>
                                  </p:stCondLst>
                                  <p:childTnLst>
                                    <p:animMotion origin="layout" path="M -1.66667E-6 -2.46914E-7 L -0.01779 0.31559 " pathEditMode="relative" rAng="0" ptsTypes="AA">
                                      <p:cBhvr>
                                        <p:cTn id="150" dur="500" fill="hold"/>
                                        <p:tgtEl>
                                          <p:spTgt spid="26"/>
                                        </p:tgtEl>
                                        <p:attrNameLst>
                                          <p:attrName>ppt_x</p:attrName>
                                          <p:attrName>ppt_y</p:attrName>
                                        </p:attrNameLst>
                                      </p:cBhvr>
                                      <p:rCtr x="-894" y="15772"/>
                                    </p:animMotion>
                                  </p:childTnLst>
                                </p:cTn>
                              </p:par>
                            </p:childTnLst>
                          </p:cTn>
                        </p:par>
                      </p:childTnLst>
                    </p:cTn>
                  </p:par>
                  <p:par>
                    <p:cTn id="151" fill="hold">
                      <p:stCondLst>
                        <p:cond delay="indefinite"/>
                      </p:stCondLst>
                      <p:childTnLst>
                        <p:par>
                          <p:cTn id="152" fill="hold">
                            <p:stCondLst>
                              <p:cond delay="0"/>
                            </p:stCondLst>
                            <p:childTnLst>
                              <p:par>
                                <p:cTn id="153" presetID="49" presetClass="path" presetSubtype="0" accel="50000" decel="50000" fill="hold" grpId="1" nodeType="clickEffect">
                                  <p:stCondLst>
                                    <p:cond delay="0"/>
                                  </p:stCondLst>
                                  <p:childTnLst>
                                    <p:animMotion origin="layout" path="M 5.55112E-17 1.23457E-7 L -0.10043 0.38503 " pathEditMode="relative" rAng="0" ptsTypes="AA">
                                      <p:cBhvr>
                                        <p:cTn id="154" dur="500" fill="hold"/>
                                        <p:tgtEl>
                                          <p:spTgt spid="27"/>
                                        </p:tgtEl>
                                        <p:attrNameLst>
                                          <p:attrName>ppt_x</p:attrName>
                                          <p:attrName>ppt_y</p:attrName>
                                        </p:attrNameLst>
                                      </p:cBhvr>
                                      <p:rCtr x="-5026" y="19244"/>
                                    </p:animMotion>
                                  </p:childTnLst>
                                </p:cTn>
                              </p:par>
                            </p:childTnLst>
                          </p:cTn>
                        </p:par>
                      </p:childTnLst>
                    </p:cTn>
                  </p:par>
                  <p:par>
                    <p:cTn id="155" fill="hold">
                      <p:stCondLst>
                        <p:cond delay="indefinite"/>
                      </p:stCondLst>
                      <p:childTnLst>
                        <p:par>
                          <p:cTn id="156" fill="hold">
                            <p:stCondLst>
                              <p:cond delay="0"/>
                            </p:stCondLst>
                            <p:childTnLst>
                              <p:par>
                                <p:cTn id="157" presetID="49" presetClass="path" presetSubtype="0" accel="50000" decel="50000" fill="hold" grpId="1" nodeType="clickEffect">
                                  <p:stCondLst>
                                    <p:cond delay="0"/>
                                  </p:stCondLst>
                                  <p:childTnLst>
                                    <p:animMotion origin="layout" path="M 4.02778E-6 4.93827E-6 L 0.09687 0.60601 " pathEditMode="relative" rAng="0" ptsTypes="AA">
                                      <p:cBhvr>
                                        <p:cTn id="158" dur="500" fill="hold"/>
                                        <p:tgtEl>
                                          <p:spTgt spid="28"/>
                                        </p:tgtEl>
                                        <p:attrNameLst>
                                          <p:attrName>ppt_x</p:attrName>
                                          <p:attrName>ppt_y</p:attrName>
                                        </p:attrNameLst>
                                      </p:cBhvr>
                                      <p:rCtr x="4844" y="30293"/>
                                    </p:animMotion>
                                  </p:childTnLst>
                                </p:cTn>
                              </p:par>
                            </p:childTnLst>
                          </p:cTn>
                        </p:par>
                      </p:childTnLst>
                    </p:cTn>
                  </p:par>
                  <p:par>
                    <p:cTn id="159" fill="hold">
                      <p:stCondLst>
                        <p:cond delay="indefinite"/>
                      </p:stCondLst>
                      <p:childTnLst>
                        <p:par>
                          <p:cTn id="160" fill="hold">
                            <p:stCondLst>
                              <p:cond delay="0"/>
                            </p:stCondLst>
                            <p:childTnLst>
                              <p:par>
                                <p:cTn id="161" presetID="49" presetClass="path" presetSubtype="0" accel="50000" decel="50000" fill="hold" grpId="1" nodeType="clickEffect">
                                  <p:stCondLst>
                                    <p:cond delay="0"/>
                                  </p:stCondLst>
                                  <p:childTnLst>
                                    <p:animMotion origin="layout" path="M 3.19444E-6 -2.46914E-7 L -0.29506 0.45355 " pathEditMode="relative" rAng="0" ptsTypes="AA">
                                      <p:cBhvr>
                                        <p:cTn id="162" dur="500" fill="hold"/>
                                        <p:tgtEl>
                                          <p:spTgt spid="29"/>
                                        </p:tgtEl>
                                        <p:attrNameLst>
                                          <p:attrName>ppt_x</p:attrName>
                                          <p:attrName>ppt_y</p:attrName>
                                        </p:attrNameLst>
                                      </p:cBhvr>
                                      <p:rCtr x="-14757" y="22670"/>
                                    </p:animMotion>
                                  </p:childTnLst>
                                </p:cTn>
                              </p:par>
                            </p:childTnLst>
                          </p:cTn>
                        </p:par>
                      </p:childTnLst>
                    </p:cTn>
                  </p:par>
                  <p:par>
                    <p:cTn id="163" fill="hold">
                      <p:stCondLst>
                        <p:cond delay="indefinite"/>
                      </p:stCondLst>
                      <p:childTnLst>
                        <p:par>
                          <p:cTn id="164" fill="hold">
                            <p:stCondLst>
                              <p:cond delay="0"/>
                            </p:stCondLst>
                            <p:childTnLst>
                              <p:par>
                                <p:cTn id="165" presetID="49" presetClass="path" presetSubtype="0" accel="50000" decel="50000" fill="hold" grpId="1" nodeType="clickEffect">
                                  <p:stCondLst>
                                    <p:cond delay="0"/>
                                  </p:stCondLst>
                                  <p:childTnLst>
                                    <p:animMotion origin="layout" path="M -2.63889E-6 -4.5679E-6 L -0.37691 0.53735 " pathEditMode="relative" rAng="0" ptsTypes="AA">
                                      <p:cBhvr>
                                        <p:cTn id="166" dur="500" fill="hold"/>
                                        <p:tgtEl>
                                          <p:spTgt spid="30"/>
                                        </p:tgtEl>
                                        <p:attrNameLst>
                                          <p:attrName>ppt_x</p:attrName>
                                          <p:attrName>ppt_y</p:attrName>
                                        </p:attrNameLst>
                                      </p:cBhvr>
                                      <p:rCtr x="-18845" y="26867"/>
                                    </p:animMotion>
                                  </p:childTnLst>
                                </p:cTn>
                              </p:par>
                            </p:childTnLst>
                          </p:cTn>
                        </p:par>
                      </p:childTnLst>
                    </p:cTn>
                  </p:par>
                  <p:par>
                    <p:cTn id="167" fill="hold">
                      <p:stCondLst>
                        <p:cond delay="indefinite"/>
                      </p:stCondLst>
                      <p:childTnLst>
                        <p:par>
                          <p:cTn id="168" fill="hold">
                            <p:stCondLst>
                              <p:cond delay="0"/>
                            </p:stCondLst>
                            <p:childTnLst>
                              <p:par>
                                <p:cTn id="169" presetID="49" presetClass="path" presetSubtype="0" accel="50000" decel="50000" fill="hold" grpId="1" nodeType="clickEffect">
                                  <p:stCondLst>
                                    <p:cond delay="0"/>
                                  </p:stCondLst>
                                  <p:childTnLst>
                                    <p:animMotion origin="layout" path="M -3.47222E-6 2.46914E-7 L -0.42387 0.60602 " pathEditMode="relative" rAng="0" ptsTypes="AA">
                                      <p:cBhvr>
                                        <p:cTn id="170" dur="500" fill="hold"/>
                                        <p:tgtEl>
                                          <p:spTgt spid="31"/>
                                        </p:tgtEl>
                                        <p:attrNameLst>
                                          <p:attrName>ppt_x</p:attrName>
                                          <p:attrName>ppt_y</p:attrName>
                                        </p:attrNameLst>
                                      </p:cBhvr>
                                      <p:rCtr x="-21198" y="302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0" grpId="1"/>
      <p:bldP spid="18" grpId="0"/>
      <p:bldP spid="18"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227691" y="138731"/>
            <a:ext cx="13774309"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Underline the words having the sounds /t/ or /d/.</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9B05ED08-7624-4D1C-A78B-1D899E9B3D7A}"/>
              </a:ext>
            </a:extLst>
          </p:cNvPr>
          <p:cNvSpPr txBox="1"/>
          <p:nvPr/>
        </p:nvSpPr>
        <p:spPr>
          <a:xfrm>
            <a:off x="1524000" y="763416"/>
            <a:ext cx="15685517" cy="9226500"/>
          </a:xfrm>
          <a:prstGeom prst="rect">
            <a:avLst/>
          </a:prstGeom>
          <a:noFill/>
        </p:spPr>
        <p:txBody>
          <a:bodyPr wrap="square">
            <a:spAutoFit/>
          </a:bodyPr>
          <a:lstStyle/>
          <a:p>
            <a:pPr algn="just">
              <a:lnSpc>
                <a:spcPct val="150000"/>
              </a:lnSpc>
              <a:spcAft>
                <a:spcPts val="600"/>
              </a:spcAft>
              <a:tabLst>
                <a:tab pos="59055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Tony goes downtown to buy some tools.</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055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Tom didn't study last night. He talked to his friends for two hours.</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055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David doesn’t want to do the dishes.</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055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Tuan is ready for the boat trip around the bay.</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island is too large to go round by motorbike.</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800" b="1">
                <a:solidFill>
                  <a:srgbClr val="0070C0"/>
                </a:solidFill>
                <a:effectLst/>
                <a:latin typeface="Calibri" panose="020F0502020204030204" pitchFamily="34" charset="0"/>
                <a:ea typeface="Calibri" panose="020F0502020204030204" pitchFamily="34" charset="0"/>
                <a:cs typeface="Calibri" panose="020F0502020204030204" pitchFamily="34" charset="0"/>
              </a:rPr>
              <a:t>6.</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weather in this island is too hot in summer but too cold in winter.</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5F94659-B23A-4A0A-9A08-BEF12081393D}"/>
              </a:ext>
            </a:extLst>
          </p:cNvPr>
          <p:cNvSpPr/>
          <p:nvPr/>
        </p:nvSpPr>
        <p:spPr>
          <a:xfrm>
            <a:off x="2227691" y="1765175"/>
            <a:ext cx="1123113"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2CF46D-866F-44BF-8139-B93540D1CA0B}"/>
              </a:ext>
            </a:extLst>
          </p:cNvPr>
          <p:cNvSpPr/>
          <p:nvPr/>
        </p:nvSpPr>
        <p:spPr>
          <a:xfrm>
            <a:off x="4881892" y="1746155"/>
            <a:ext cx="2509508" cy="12074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03225A-EE25-4202-833D-94B84D0444B0}"/>
              </a:ext>
            </a:extLst>
          </p:cNvPr>
          <p:cNvSpPr/>
          <p:nvPr/>
        </p:nvSpPr>
        <p:spPr>
          <a:xfrm>
            <a:off x="10744200" y="1714341"/>
            <a:ext cx="1123113"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63A3E4D-99F8-40FB-A5C6-186172EDF898}"/>
              </a:ext>
            </a:extLst>
          </p:cNvPr>
          <p:cNvSpPr/>
          <p:nvPr/>
        </p:nvSpPr>
        <p:spPr>
          <a:xfrm>
            <a:off x="2227690" y="2965898"/>
            <a:ext cx="1123113"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E89823-8C0D-41E1-B1D7-AC890F96E041}"/>
              </a:ext>
            </a:extLst>
          </p:cNvPr>
          <p:cNvSpPr/>
          <p:nvPr/>
        </p:nvSpPr>
        <p:spPr>
          <a:xfrm>
            <a:off x="3638343" y="2920966"/>
            <a:ext cx="1123113"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7F84474-9157-4C42-B617-645899122AC6}"/>
              </a:ext>
            </a:extLst>
          </p:cNvPr>
          <p:cNvSpPr/>
          <p:nvPr/>
        </p:nvSpPr>
        <p:spPr>
          <a:xfrm>
            <a:off x="5118987" y="2920966"/>
            <a:ext cx="1123113"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07D8D3-3E1D-4BAA-A45B-6836E7A5C9C8}"/>
              </a:ext>
            </a:extLst>
          </p:cNvPr>
          <p:cNvSpPr/>
          <p:nvPr/>
        </p:nvSpPr>
        <p:spPr>
          <a:xfrm>
            <a:off x="6683502" y="2920966"/>
            <a:ext cx="732156" cy="12074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FAC7F5-2C60-4D19-AB89-750E52842851}"/>
              </a:ext>
            </a:extLst>
          </p:cNvPr>
          <p:cNvSpPr/>
          <p:nvPr/>
        </p:nvSpPr>
        <p:spPr>
          <a:xfrm>
            <a:off x="7686176" y="2920966"/>
            <a:ext cx="1123113"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C4B389-4EE8-4ECA-A34A-C16B05002E0F}"/>
              </a:ext>
            </a:extLst>
          </p:cNvPr>
          <p:cNvSpPr/>
          <p:nvPr/>
        </p:nvSpPr>
        <p:spPr>
          <a:xfrm>
            <a:off x="10012915" y="2876363"/>
            <a:ext cx="1645685" cy="895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15A6272-05F1-4A4B-9A99-C6432BBD52D5}"/>
              </a:ext>
            </a:extLst>
          </p:cNvPr>
          <p:cNvSpPr/>
          <p:nvPr/>
        </p:nvSpPr>
        <p:spPr>
          <a:xfrm>
            <a:off x="11754845" y="2876363"/>
            <a:ext cx="665755" cy="895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7B6023F-C1D8-4007-9122-77DE6B9FDC54}"/>
              </a:ext>
            </a:extLst>
          </p:cNvPr>
          <p:cNvSpPr/>
          <p:nvPr/>
        </p:nvSpPr>
        <p:spPr>
          <a:xfrm>
            <a:off x="16126480" y="2876362"/>
            <a:ext cx="1083037" cy="1017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ABC7DF-10E2-44C6-B72C-D1225BC4DFD7}"/>
              </a:ext>
            </a:extLst>
          </p:cNvPr>
          <p:cNvSpPr/>
          <p:nvPr/>
        </p:nvSpPr>
        <p:spPr>
          <a:xfrm>
            <a:off x="1953330" y="5213619"/>
            <a:ext cx="1397474"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2284A36-93F4-4365-9ABD-F34F455195AF}"/>
              </a:ext>
            </a:extLst>
          </p:cNvPr>
          <p:cNvSpPr/>
          <p:nvPr/>
        </p:nvSpPr>
        <p:spPr>
          <a:xfrm>
            <a:off x="5757749" y="5175600"/>
            <a:ext cx="1123113" cy="871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B4A6DF4-38B1-47C2-8716-B9C41CF28DB7}"/>
              </a:ext>
            </a:extLst>
          </p:cNvPr>
          <p:cNvSpPr/>
          <p:nvPr/>
        </p:nvSpPr>
        <p:spPr>
          <a:xfrm flipV="1">
            <a:off x="7086600" y="5196302"/>
            <a:ext cx="665755"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9EB74A3-2C7D-469F-9FDA-6EAFBDCD48C0}"/>
              </a:ext>
            </a:extLst>
          </p:cNvPr>
          <p:cNvSpPr/>
          <p:nvPr/>
        </p:nvSpPr>
        <p:spPr>
          <a:xfrm>
            <a:off x="3919467" y="5164439"/>
            <a:ext cx="1397474"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FCF4111-D418-4683-90DB-BF494E77B3EB}"/>
              </a:ext>
            </a:extLst>
          </p:cNvPr>
          <p:cNvSpPr/>
          <p:nvPr/>
        </p:nvSpPr>
        <p:spPr>
          <a:xfrm flipV="1">
            <a:off x="7875747" y="5196302"/>
            <a:ext cx="665755" cy="457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18B6F37-4379-4F6E-A82A-85E4E22B76D1}"/>
              </a:ext>
            </a:extLst>
          </p:cNvPr>
          <p:cNvSpPr/>
          <p:nvPr/>
        </p:nvSpPr>
        <p:spPr>
          <a:xfrm>
            <a:off x="2090509" y="6316932"/>
            <a:ext cx="1397474"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CCE7632-394D-43A9-8325-643D9FD0FF75}"/>
              </a:ext>
            </a:extLst>
          </p:cNvPr>
          <p:cNvSpPr/>
          <p:nvPr/>
        </p:nvSpPr>
        <p:spPr>
          <a:xfrm>
            <a:off x="4038600" y="6334756"/>
            <a:ext cx="1397474"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9073067-BEC4-461B-B5D1-6F341F1460E9}"/>
              </a:ext>
            </a:extLst>
          </p:cNvPr>
          <p:cNvSpPr/>
          <p:nvPr/>
        </p:nvSpPr>
        <p:spPr>
          <a:xfrm>
            <a:off x="7400296" y="6334756"/>
            <a:ext cx="1100755" cy="805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97A0C44-8BB1-4F5A-A922-8E7E03291C56}"/>
              </a:ext>
            </a:extLst>
          </p:cNvPr>
          <p:cNvSpPr/>
          <p:nvPr/>
        </p:nvSpPr>
        <p:spPr>
          <a:xfrm>
            <a:off x="8600120" y="6312313"/>
            <a:ext cx="1100755" cy="805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F2DEA80-DE6E-4CDC-A5EE-225AC38BF5DB}"/>
              </a:ext>
            </a:extLst>
          </p:cNvPr>
          <p:cNvSpPr/>
          <p:nvPr/>
        </p:nvSpPr>
        <p:spPr>
          <a:xfrm>
            <a:off x="9914895" y="6334755"/>
            <a:ext cx="1510785"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559CA7A-29A9-4999-845D-8DEF6E4B36FF}"/>
              </a:ext>
            </a:extLst>
          </p:cNvPr>
          <p:cNvSpPr/>
          <p:nvPr/>
        </p:nvSpPr>
        <p:spPr>
          <a:xfrm>
            <a:off x="3283207" y="7500374"/>
            <a:ext cx="1510785"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AC04188-9F8B-499C-9C7D-A2F378F37DFA}"/>
              </a:ext>
            </a:extLst>
          </p:cNvPr>
          <p:cNvSpPr/>
          <p:nvPr/>
        </p:nvSpPr>
        <p:spPr>
          <a:xfrm>
            <a:off x="5381253" y="7500374"/>
            <a:ext cx="860847"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C920E93-76EA-498E-A871-2A81E75ABD4F}"/>
              </a:ext>
            </a:extLst>
          </p:cNvPr>
          <p:cNvSpPr/>
          <p:nvPr/>
        </p:nvSpPr>
        <p:spPr>
          <a:xfrm>
            <a:off x="7581977" y="7497361"/>
            <a:ext cx="665755" cy="895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9CF0C6-C17D-4D03-A8FB-F5F4E9B908F6}"/>
              </a:ext>
            </a:extLst>
          </p:cNvPr>
          <p:cNvSpPr/>
          <p:nvPr/>
        </p:nvSpPr>
        <p:spPr>
          <a:xfrm>
            <a:off x="9047159" y="7479437"/>
            <a:ext cx="1510785"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8C90C17-7659-4827-A882-E902588331CD}"/>
              </a:ext>
            </a:extLst>
          </p:cNvPr>
          <p:cNvSpPr/>
          <p:nvPr/>
        </p:nvSpPr>
        <p:spPr>
          <a:xfrm>
            <a:off x="11510673" y="7479437"/>
            <a:ext cx="2795036" cy="11929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AABDCFD-5A47-422B-9F18-25B05913CECE}"/>
              </a:ext>
            </a:extLst>
          </p:cNvPr>
          <p:cNvSpPr/>
          <p:nvPr/>
        </p:nvSpPr>
        <p:spPr>
          <a:xfrm>
            <a:off x="7120354" y="8669780"/>
            <a:ext cx="1510785"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DA24FE-1D63-45CF-B3C8-6D2C6194DBA5}"/>
              </a:ext>
            </a:extLst>
          </p:cNvPr>
          <p:cNvSpPr/>
          <p:nvPr/>
        </p:nvSpPr>
        <p:spPr>
          <a:xfrm>
            <a:off x="9270451" y="8718959"/>
            <a:ext cx="860847"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2695CA8-4E80-46E7-8B77-C1AC9E226FBD}"/>
              </a:ext>
            </a:extLst>
          </p:cNvPr>
          <p:cNvSpPr/>
          <p:nvPr/>
        </p:nvSpPr>
        <p:spPr>
          <a:xfrm>
            <a:off x="10294993" y="8734114"/>
            <a:ext cx="860847" cy="1412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CC58295-D5AE-462E-9E9C-27361BA4396C}"/>
              </a:ext>
            </a:extLst>
          </p:cNvPr>
          <p:cNvSpPr/>
          <p:nvPr/>
        </p:nvSpPr>
        <p:spPr>
          <a:xfrm>
            <a:off x="14052127" y="8648184"/>
            <a:ext cx="860847" cy="1412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42B4DBE-6864-4A54-859B-9B6771C6ADC2}"/>
              </a:ext>
            </a:extLst>
          </p:cNvPr>
          <p:cNvSpPr/>
          <p:nvPr/>
        </p:nvSpPr>
        <p:spPr>
          <a:xfrm>
            <a:off x="15121863" y="8697500"/>
            <a:ext cx="860847" cy="1412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F15609C-07A3-477B-89C1-29E7C440283E}"/>
              </a:ext>
            </a:extLst>
          </p:cNvPr>
          <p:cNvSpPr/>
          <p:nvPr/>
        </p:nvSpPr>
        <p:spPr>
          <a:xfrm>
            <a:off x="16086531" y="8676044"/>
            <a:ext cx="1019291" cy="1283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8590EAC-3B50-4F3B-8AAD-A2E7A91FF11D}"/>
              </a:ext>
            </a:extLst>
          </p:cNvPr>
          <p:cNvSpPr/>
          <p:nvPr/>
        </p:nvSpPr>
        <p:spPr>
          <a:xfrm>
            <a:off x="2227690" y="9724278"/>
            <a:ext cx="1510785" cy="1120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42AF22D-1D36-4996-95A9-782308980269}"/>
              </a:ext>
            </a:extLst>
          </p:cNvPr>
          <p:cNvSpPr/>
          <p:nvPr/>
        </p:nvSpPr>
        <p:spPr>
          <a:xfrm>
            <a:off x="7678224" y="1761759"/>
            <a:ext cx="665755" cy="895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42910EE-B6A4-4152-A64F-B2BE90013714}"/>
              </a:ext>
            </a:extLst>
          </p:cNvPr>
          <p:cNvSpPr/>
          <p:nvPr/>
        </p:nvSpPr>
        <p:spPr>
          <a:xfrm>
            <a:off x="13418707" y="2920966"/>
            <a:ext cx="1645685" cy="895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04CC9F8-4C3A-415A-8E78-37D04538D0C6}"/>
              </a:ext>
            </a:extLst>
          </p:cNvPr>
          <p:cNvSpPr/>
          <p:nvPr/>
        </p:nvSpPr>
        <p:spPr>
          <a:xfrm>
            <a:off x="9700874" y="5180550"/>
            <a:ext cx="1510785" cy="983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95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barn(inVertical)">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arn(inVertical)">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barn(inVertical)">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arn(inVertical)">
                                      <p:cBhvr>
                                        <p:cTn id="94" dur="5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Vertical)">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barn(inVertical)">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barn(inVertic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barn(inVertical)">
                                      <p:cBhvr>
                                        <p:cTn id="119" dur="500"/>
                                        <p:tgtEl>
                                          <p:spTgt spid="31"/>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barn(inVertical)">
                                      <p:cBhvr>
                                        <p:cTn id="124" dur="5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barn(inVertical)">
                                      <p:cBhvr>
                                        <p:cTn id="129" dur="500"/>
                                        <p:tgtEl>
                                          <p:spTgt spid="32"/>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barn(inVertical)">
                                      <p:cBhvr>
                                        <p:cTn id="134" dur="500"/>
                                        <p:tgtEl>
                                          <p:spTgt spid="33"/>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barn(inVertical)">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55"/>
                                        </p:tgtEl>
                                        <p:attrNameLst>
                                          <p:attrName>style.visibility</p:attrName>
                                        </p:attrNameLst>
                                      </p:cBhvr>
                                      <p:to>
                                        <p:strVal val="visible"/>
                                      </p:to>
                                    </p:set>
                                    <p:animEffect transition="in" filter="barn(inVertical)">
                                      <p:cBhvr>
                                        <p:cTn id="144" dur="500"/>
                                        <p:tgtEl>
                                          <p:spTgt spid="55"/>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36"/>
                                        </p:tgtEl>
                                        <p:attrNameLst>
                                          <p:attrName>style.visibility</p:attrName>
                                        </p:attrNameLst>
                                      </p:cBhvr>
                                      <p:to>
                                        <p:strVal val="visible"/>
                                      </p:to>
                                    </p:set>
                                    <p:animEffect transition="in" filter="barn(inVertical)">
                                      <p:cBhvr>
                                        <p:cTn id="149" dur="500"/>
                                        <p:tgtEl>
                                          <p:spTgt spid="36"/>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barn(inVertical)">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barn(inVertical)">
                                      <p:cBhvr>
                                        <p:cTn id="159" dur="500"/>
                                        <p:tgtEl>
                                          <p:spTgt spid="38"/>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grpId="0" nodeType="clickEffect">
                                  <p:stCondLst>
                                    <p:cond delay="0"/>
                                  </p:stCondLst>
                                  <p:childTnLst>
                                    <p:set>
                                      <p:cBhvr>
                                        <p:cTn id="163" dur="1" fill="hold">
                                          <p:stCondLst>
                                            <p:cond delay="0"/>
                                          </p:stCondLst>
                                        </p:cTn>
                                        <p:tgtEl>
                                          <p:spTgt spid="39"/>
                                        </p:tgtEl>
                                        <p:attrNameLst>
                                          <p:attrName>style.visibility</p:attrName>
                                        </p:attrNameLst>
                                      </p:cBhvr>
                                      <p:to>
                                        <p:strVal val="visible"/>
                                      </p:to>
                                    </p:set>
                                    <p:animEffect transition="in" filter="barn(inVertical)">
                                      <p:cBhvr>
                                        <p:cTn id="164" dur="500"/>
                                        <p:tgtEl>
                                          <p:spTgt spid="39"/>
                                        </p:tgtEl>
                                      </p:cBhvr>
                                    </p:animEffec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grpId="0" nodeType="clickEffect">
                                  <p:stCondLst>
                                    <p:cond delay="0"/>
                                  </p:stCondLst>
                                  <p:childTnLst>
                                    <p:set>
                                      <p:cBhvr>
                                        <p:cTn id="168" dur="1" fill="hold">
                                          <p:stCondLst>
                                            <p:cond delay="0"/>
                                          </p:stCondLst>
                                        </p:cTn>
                                        <p:tgtEl>
                                          <p:spTgt spid="40"/>
                                        </p:tgtEl>
                                        <p:attrNameLst>
                                          <p:attrName>style.visibility</p:attrName>
                                        </p:attrNameLst>
                                      </p:cBhvr>
                                      <p:to>
                                        <p:strVal val="visible"/>
                                      </p:to>
                                    </p:set>
                                    <p:animEffect transition="in" filter="barn(inVertical)">
                                      <p:cBhvr>
                                        <p:cTn id="169" dur="500"/>
                                        <p:tgtEl>
                                          <p:spTgt spid="40"/>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41"/>
                                        </p:tgtEl>
                                        <p:attrNameLst>
                                          <p:attrName>style.visibility</p:attrName>
                                        </p:attrNameLst>
                                      </p:cBhvr>
                                      <p:to>
                                        <p:strVal val="visible"/>
                                      </p:to>
                                    </p:set>
                                    <p:animEffect transition="in" filter="barn(inVertical)">
                                      <p:cBhvr>
                                        <p:cTn id="174" dur="500"/>
                                        <p:tgtEl>
                                          <p:spTgt spid="41"/>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42"/>
                                        </p:tgtEl>
                                        <p:attrNameLst>
                                          <p:attrName>style.visibility</p:attrName>
                                        </p:attrNameLst>
                                      </p:cBhvr>
                                      <p:to>
                                        <p:strVal val="visible"/>
                                      </p:to>
                                    </p:set>
                                    <p:animEffect transition="in" filter="barn(inVertical)">
                                      <p:cBhvr>
                                        <p:cTn id="179" dur="500"/>
                                        <p:tgtEl>
                                          <p:spTgt spid="42"/>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43"/>
                                        </p:tgtEl>
                                        <p:attrNameLst>
                                          <p:attrName>style.visibility</p:attrName>
                                        </p:attrNameLst>
                                      </p:cBhvr>
                                      <p:to>
                                        <p:strVal val="visible"/>
                                      </p:to>
                                    </p:set>
                                    <p:animEffect transition="in" filter="barn(inVertical)">
                                      <p:cBhvr>
                                        <p:cTn id="184" dur="500"/>
                                        <p:tgtEl>
                                          <p:spTgt spid="43"/>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barn(inVertical)">
                                      <p:cBhvr>
                                        <p:cTn id="189" dur="500"/>
                                        <p:tgtEl>
                                          <p:spTgt spid="44"/>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45"/>
                                        </p:tgtEl>
                                        <p:attrNameLst>
                                          <p:attrName>style.visibility</p:attrName>
                                        </p:attrNameLst>
                                      </p:cBhvr>
                                      <p:to>
                                        <p:strVal val="visible"/>
                                      </p:to>
                                    </p:set>
                                    <p:animEffect transition="in" filter="barn(inVertical)">
                                      <p:cBhvr>
                                        <p:cTn id="194" dur="500"/>
                                        <p:tgtEl>
                                          <p:spTgt spid="45"/>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46"/>
                                        </p:tgtEl>
                                        <p:attrNameLst>
                                          <p:attrName>style.visibility</p:attrName>
                                        </p:attrNameLst>
                                      </p:cBhvr>
                                      <p:to>
                                        <p:strVal val="visible"/>
                                      </p:to>
                                    </p:set>
                                    <p:animEffect transition="in" filter="barn(inVertical)">
                                      <p:cBhvr>
                                        <p:cTn id="199" dur="500"/>
                                        <p:tgtEl>
                                          <p:spTgt spid="46"/>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47"/>
                                        </p:tgtEl>
                                        <p:attrNameLst>
                                          <p:attrName>style.visibility</p:attrName>
                                        </p:attrNameLst>
                                      </p:cBhvr>
                                      <p:to>
                                        <p:strVal val="visible"/>
                                      </p:to>
                                    </p:set>
                                    <p:animEffect transition="in" filter="barn(inVertical)">
                                      <p:cBhvr>
                                        <p:cTn id="204" dur="500"/>
                                        <p:tgtEl>
                                          <p:spTgt spid="47"/>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48"/>
                                        </p:tgtEl>
                                        <p:attrNameLst>
                                          <p:attrName>style.visibility</p:attrName>
                                        </p:attrNameLst>
                                      </p:cBhvr>
                                      <p:to>
                                        <p:strVal val="visible"/>
                                      </p:to>
                                    </p:set>
                                    <p:animEffect transition="in" filter="barn(inVertical)">
                                      <p:cBhvr>
                                        <p:cTn id="209" dur="500"/>
                                        <p:tgtEl>
                                          <p:spTgt spid="48"/>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49"/>
                                        </p:tgtEl>
                                        <p:attrNameLst>
                                          <p:attrName>style.visibility</p:attrName>
                                        </p:attrNameLst>
                                      </p:cBhvr>
                                      <p:to>
                                        <p:strVal val="visible"/>
                                      </p:to>
                                    </p:set>
                                    <p:animEffect transition="in" filter="barn(inVertical)">
                                      <p:cBhvr>
                                        <p:cTn id="214" dur="500"/>
                                        <p:tgtEl>
                                          <p:spTgt spid="49"/>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grpId="0"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barn(inVertical)">
                                      <p:cBhvr>
                                        <p:cTn id="219" dur="500"/>
                                        <p:tgtEl>
                                          <p:spTgt spid="50"/>
                                        </p:tgtEl>
                                      </p:cBhvr>
                                    </p:animEffect>
                                  </p:childTnLst>
                                </p:cTn>
                              </p:par>
                            </p:childTnLst>
                          </p:cTn>
                        </p:par>
                      </p:childTnLst>
                    </p:cTn>
                  </p:par>
                  <p:par>
                    <p:cTn id="220" fill="hold">
                      <p:stCondLst>
                        <p:cond delay="indefinite"/>
                      </p:stCondLst>
                      <p:childTnLst>
                        <p:par>
                          <p:cTn id="221" fill="hold">
                            <p:stCondLst>
                              <p:cond delay="0"/>
                            </p:stCondLst>
                            <p:childTnLst>
                              <p:par>
                                <p:cTn id="222" presetID="16" presetClass="entr" presetSubtype="21" fill="hold" grpId="0" nodeType="clickEffect">
                                  <p:stCondLst>
                                    <p:cond delay="0"/>
                                  </p:stCondLst>
                                  <p:childTnLst>
                                    <p:set>
                                      <p:cBhvr>
                                        <p:cTn id="223" dur="1" fill="hold">
                                          <p:stCondLst>
                                            <p:cond delay="0"/>
                                          </p:stCondLst>
                                        </p:cTn>
                                        <p:tgtEl>
                                          <p:spTgt spid="51"/>
                                        </p:tgtEl>
                                        <p:attrNameLst>
                                          <p:attrName>style.visibility</p:attrName>
                                        </p:attrNameLst>
                                      </p:cBhvr>
                                      <p:to>
                                        <p:strVal val="visible"/>
                                      </p:to>
                                    </p:set>
                                    <p:animEffect transition="in" filter="barn(inVertical)">
                                      <p:cBhvr>
                                        <p:cTn id="224" dur="500"/>
                                        <p:tgtEl>
                                          <p:spTgt spid="51"/>
                                        </p:tgtEl>
                                      </p:cBhvr>
                                    </p:animEffect>
                                  </p:childTnLst>
                                </p:cTn>
                              </p:par>
                            </p:childTnLst>
                          </p:cTn>
                        </p:par>
                      </p:childTnLst>
                    </p:cTn>
                  </p:par>
                  <p:par>
                    <p:cTn id="225" fill="hold">
                      <p:stCondLst>
                        <p:cond delay="indefinite"/>
                      </p:stCondLst>
                      <p:childTnLst>
                        <p:par>
                          <p:cTn id="226" fill="hold">
                            <p:stCondLst>
                              <p:cond delay="0"/>
                            </p:stCondLst>
                            <p:childTnLst>
                              <p:par>
                                <p:cTn id="227" presetID="16" presetClass="entr" presetSubtype="21" fill="hold" grpId="0" nodeType="clickEffect">
                                  <p:stCondLst>
                                    <p:cond delay="0"/>
                                  </p:stCondLst>
                                  <p:childTnLst>
                                    <p:set>
                                      <p:cBhvr>
                                        <p:cTn id="228" dur="1" fill="hold">
                                          <p:stCondLst>
                                            <p:cond delay="0"/>
                                          </p:stCondLst>
                                        </p:cTn>
                                        <p:tgtEl>
                                          <p:spTgt spid="52"/>
                                        </p:tgtEl>
                                        <p:attrNameLst>
                                          <p:attrName>style.visibility</p:attrName>
                                        </p:attrNameLst>
                                      </p:cBhvr>
                                      <p:to>
                                        <p:strVal val="visible"/>
                                      </p:to>
                                    </p:set>
                                    <p:animEffect transition="in" filter="barn(inVertical)">
                                      <p:cBhvr>
                                        <p:cTn id="2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3"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12156560"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33700" y="841341"/>
            <a:ext cx="12420600" cy="3704421"/>
            <a:chOff x="1779595" y="2833572"/>
            <a:chExt cx="124206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779595" y="4488199"/>
              <a:ext cx="12420600" cy="1200329"/>
            </a:xfrm>
            <a:prstGeom prst="rect">
              <a:avLst/>
            </a:prstGeom>
            <a:noFill/>
          </p:spPr>
          <p:txBody>
            <a:bodyPr wrap="square">
              <a:spAutoFit/>
            </a:bodyPr>
            <a:lstStyle/>
            <a:p>
              <a:r>
                <a:rPr lang="en-US" sz="7200" b="1">
                  <a:latin typeface=".VnMystical" panose="020B7200000000000000" pitchFamily="34" charset="0"/>
                </a:rPr>
                <a:t>PART 3. COMMUNICATION SKILLS</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 LISTENING</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20261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4">
              <a:lum bright="20000" contrast="40000"/>
              <a:extLst>
                <a:ext uri="{96DAC541-7B7A-43D3-8B79-37D633B846F1}">
                  <asvg:svgBlip xmlns:asvg="http://schemas.microsoft.com/office/drawing/2016/SVG/main" r:embed="rId5"/>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4">
              <a:lum bright="20000" contrast="40000"/>
              <a:extLst>
                <a:ext uri="{96DAC541-7B7A-43D3-8B79-37D633B846F1}">
                  <asvg:svgBlip xmlns:asvg="http://schemas.microsoft.com/office/drawing/2016/SVG/main" r:embed="rId5"/>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10">
              <a:lum contrast="20000"/>
              <a:extLst>
                <a:ext uri="{96DAC541-7B7A-43D3-8B79-37D633B846F1}">
                  <asvg:svgBlip xmlns:asvg="http://schemas.microsoft.com/office/drawing/2016/SVG/main" r:embed="rId11"/>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052158" y="1241773"/>
            <a:ext cx="16581043" cy="7793928"/>
          </a:xfrm>
          <a:prstGeom prst="rect">
            <a:avLst/>
          </a:prstGeom>
          <a:noFill/>
        </p:spPr>
        <p:txBody>
          <a:bodyPr wrap="square">
            <a:spAutoFit/>
          </a:bodyPr>
          <a:lstStyle/>
          <a:p>
            <a:pPr algn="ctr">
              <a:lnSpc>
                <a:spcPct val="150000"/>
              </a:lnSpc>
              <a:spcAft>
                <a:spcPts val="800"/>
              </a:spcAft>
            </a:pPr>
            <a:r>
              <a:rPr lang="en-US" sz="4000" b="1">
                <a:solidFill>
                  <a:srgbClr val="0070C0"/>
                </a:solidFill>
                <a:latin typeface="Calibri" panose="020F0502020204030204" pitchFamily="34" charset="0"/>
                <a:ea typeface="Arial" panose="020B0604020202020204" pitchFamily="34" charset="0"/>
                <a:cs typeface="Calibri" panose="020F0502020204030204" pitchFamily="34" charset="0"/>
              </a:rPr>
              <a:t>Exercise 1. </a:t>
            </a: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Listen and decide if each statement is True (T) or False (F).</a:t>
            </a:r>
            <a:r>
              <a:rPr lang="en-US" sz="4000" b="1">
                <a:solidFill>
                  <a:srgbClr val="0070C0"/>
                </a:solidFill>
                <a:latin typeface="Calibri" panose="020F0502020204030204" pitchFamily="34" charset="0"/>
                <a:ea typeface="Arial" panose="020B0604020202020204" pitchFamily="34" charset="0"/>
                <a:cs typeface="Calibri" panose="020F0502020204030204" pitchFamily="34" charset="0"/>
              </a:rPr>
              <a:t>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tabLst>
                <a:tab pos="5905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Death Valley is the hottest, driest and highest place</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in North America. 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0550" algn="l"/>
                <a:tab pos="5388610" algn="l"/>
                <a:tab pos="600964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Badwater is full of sea water. 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05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weather in Death Valley is hot in summer and cold</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in winter. 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05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Although Death Valley is very hot, the heat there is not</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high enough to kill people. 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Ubehebe Crater is the remains of a major volcanic explosion. _________</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Track 09">
            <a:hlinkClick r:id="" action="ppaction://media"/>
            <a:extLst>
              <a:ext uri="{FF2B5EF4-FFF2-40B4-BE49-F238E27FC236}">
                <a16:creationId xmlns:a16="http://schemas.microsoft.com/office/drawing/2014/main" id="{58E4CB61-9ED3-4339-9D7B-6074111653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98486" y="459854"/>
            <a:ext cx="985295" cy="985295"/>
          </a:xfrm>
          <a:prstGeom prst="rect">
            <a:avLst/>
          </a:prstGeom>
        </p:spPr>
      </p:pic>
      <p:sp>
        <p:nvSpPr>
          <p:cNvPr id="18" name="TextBox 17">
            <a:extLst>
              <a:ext uri="{FF2B5EF4-FFF2-40B4-BE49-F238E27FC236}">
                <a16:creationId xmlns:a16="http://schemas.microsoft.com/office/drawing/2014/main" id="{3CA7E3BF-9E6A-42C8-9320-6D8EF8EFA86D}"/>
              </a:ext>
            </a:extLst>
          </p:cNvPr>
          <p:cNvSpPr txBox="1"/>
          <p:nvPr/>
        </p:nvSpPr>
        <p:spPr>
          <a:xfrm>
            <a:off x="1866019" y="3193320"/>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a:t>
            </a:r>
            <a:endParaRPr lang="en-US" sz="3200">
              <a:solidFill>
                <a:srgbClr val="FF0000"/>
              </a:solidFill>
            </a:endParaRPr>
          </a:p>
        </p:txBody>
      </p:sp>
      <p:sp>
        <p:nvSpPr>
          <p:cNvPr id="20" name="TextBox 19">
            <a:extLst>
              <a:ext uri="{FF2B5EF4-FFF2-40B4-BE49-F238E27FC236}">
                <a16:creationId xmlns:a16="http://schemas.microsoft.com/office/drawing/2014/main" id="{CB810B00-7250-4B26-AD92-F316B7EECFBA}"/>
              </a:ext>
            </a:extLst>
          </p:cNvPr>
          <p:cNvSpPr txBox="1"/>
          <p:nvPr/>
        </p:nvSpPr>
        <p:spPr>
          <a:xfrm>
            <a:off x="8405311" y="4171290"/>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a:t>
            </a:r>
            <a:endParaRPr lang="en-US" sz="3200">
              <a:solidFill>
                <a:srgbClr val="FF0000"/>
              </a:solidFill>
            </a:endParaRPr>
          </a:p>
        </p:txBody>
      </p:sp>
      <p:sp>
        <p:nvSpPr>
          <p:cNvPr id="21" name="TextBox 20">
            <a:extLst>
              <a:ext uri="{FF2B5EF4-FFF2-40B4-BE49-F238E27FC236}">
                <a16:creationId xmlns:a16="http://schemas.microsoft.com/office/drawing/2014/main" id="{695AE51A-F536-4BD7-B5CF-35858A2AA672}"/>
              </a:ext>
            </a:extLst>
          </p:cNvPr>
          <p:cNvSpPr txBox="1"/>
          <p:nvPr/>
        </p:nvSpPr>
        <p:spPr>
          <a:xfrm>
            <a:off x="15559442" y="5138737"/>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a:t>
            </a:r>
            <a:endParaRPr lang="en-US" sz="3200">
              <a:solidFill>
                <a:srgbClr val="FF0000"/>
              </a:solidFill>
            </a:endParaRPr>
          </a:p>
        </p:txBody>
      </p:sp>
      <p:sp>
        <p:nvSpPr>
          <p:cNvPr id="22" name="TextBox 21">
            <a:extLst>
              <a:ext uri="{FF2B5EF4-FFF2-40B4-BE49-F238E27FC236}">
                <a16:creationId xmlns:a16="http://schemas.microsoft.com/office/drawing/2014/main" id="{6D761EDA-185D-46F5-89A4-CC684BA7BC77}"/>
              </a:ext>
            </a:extLst>
          </p:cNvPr>
          <p:cNvSpPr txBox="1"/>
          <p:nvPr/>
        </p:nvSpPr>
        <p:spPr>
          <a:xfrm>
            <a:off x="3496878" y="7099407"/>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a:t>
            </a:r>
            <a:endParaRPr lang="en-US" sz="3200">
              <a:solidFill>
                <a:srgbClr val="FF0000"/>
              </a:solidFill>
            </a:endParaRPr>
          </a:p>
        </p:txBody>
      </p:sp>
      <p:sp>
        <p:nvSpPr>
          <p:cNvPr id="23" name="TextBox 22">
            <a:extLst>
              <a:ext uri="{FF2B5EF4-FFF2-40B4-BE49-F238E27FC236}">
                <a16:creationId xmlns:a16="http://schemas.microsoft.com/office/drawing/2014/main" id="{C82315C6-AC57-4D3F-BE1F-DCDF83C981B0}"/>
              </a:ext>
            </a:extLst>
          </p:cNvPr>
          <p:cNvSpPr txBox="1"/>
          <p:nvPr/>
        </p:nvSpPr>
        <p:spPr>
          <a:xfrm>
            <a:off x="15091133" y="8124559"/>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a:t>
            </a:r>
            <a:endParaRPr lang="en-US" sz="3200">
              <a:solidFill>
                <a:srgbClr val="FF0000"/>
              </a:solidFill>
            </a:endParaRPr>
          </a:p>
        </p:txBody>
      </p:sp>
    </p:spTree>
    <p:extLst>
      <p:ext uri="{BB962C8B-B14F-4D97-AF65-F5344CB8AC3E}">
        <p14:creationId xmlns:p14="http://schemas.microsoft.com/office/powerpoint/2010/main" val="27803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bldLst>
      <p:bldP spid="11" grpId="0"/>
      <p:bldP spid="19" grpId="0"/>
      <p:bldP spid="18" grpId="0"/>
      <p:bldP spid="20"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4">
              <a:lum bright="20000" contrast="40000"/>
              <a:extLst>
                <a:ext uri="{96DAC541-7B7A-43D3-8B79-37D633B846F1}">
                  <asvg:svgBlip xmlns:asvg="http://schemas.microsoft.com/office/drawing/2016/SVG/main" r:embed="rId5"/>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4">
              <a:lum bright="20000" contrast="40000"/>
              <a:extLst>
                <a:ext uri="{96DAC541-7B7A-43D3-8B79-37D633B846F1}">
                  <asvg:svgBlip xmlns:asvg="http://schemas.microsoft.com/office/drawing/2016/SVG/main" r:embed="rId5"/>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10">
              <a:lum contrast="20000"/>
              <a:extLst>
                <a:ext uri="{96DAC541-7B7A-43D3-8B79-37D633B846F1}">
                  <asvg:svgBlip xmlns:asvg="http://schemas.microsoft.com/office/drawing/2016/SVG/main" r:embed="rId11"/>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825638" y="485326"/>
            <a:ext cx="14636724" cy="8992205"/>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again and answer the question.</a:t>
            </a:r>
            <a:r>
              <a:rPr lang="en-US" sz="4000" b="1">
                <a:latin typeface="Calibri" panose="020F0502020204030204" pitchFamily="34" charset="0"/>
                <a:ea typeface="Cambria" panose="02040503050406030204" pitchFamily="18" charset="0"/>
                <a:cs typeface="Cambria" panose="02040503050406030204" pitchFamily="18" charset="0"/>
              </a:rPr>
              <a:t> </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905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Where is Death Valley?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9055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It is in North America.</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3009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What is the annual rainfall of Badwater?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9055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It is fewer than five centimeters.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3009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How high is the temperature which Death Valley can get in Summer?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9055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It can reach fifty-seven degrees Celsius.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48323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What can storms in the mountain do to the Death Valley?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9055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They can produce sudden flooding on the valley floor.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How deep is Ubehebe Crater?</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tabLst>
                <a:tab pos="59055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It is more than two hundred thirty meters deep.</a:t>
            </a:r>
            <a:endParaRPr lang="en-US" sz="4400">
              <a:latin typeface="Cambria" panose="02040503050406030204" pitchFamily="18" charset="0"/>
              <a:ea typeface="Cambria" panose="02040503050406030204" pitchFamily="18" charset="0"/>
              <a:cs typeface="Cambria" panose="02040503050406030204" pitchFamily="18" charset="0"/>
            </a:endParaRPr>
          </a:p>
        </p:txBody>
      </p:sp>
      <p:pic>
        <p:nvPicPr>
          <p:cNvPr id="2" name="Track 10">
            <a:hlinkClick r:id="" action="ppaction://media"/>
            <a:extLst>
              <a:ext uri="{FF2B5EF4-FFF2-40B4-BE49-F238E27FC236}">
                <a16:creationId xmlns:a16="http://schemas.microsoft.com/office/drawing/2014/main" id="{B4C1B155-FEA0-4DB8-8F2B-8E54A9B431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45055" y="596838"/>
            <a:ext cx="1386656" cy="1386656"/>
          </a:xfrm>
          <a:prstGeom prst="rect">
            <a:avLst/>
          </a:prstGeom>
        </p:spPr>
      </p:pic>
    </p:spTree>
    <p:extLst>
      <p:ext uri="{BB962C8B-B14F-4D97-AF65-F5344CB8AC3E}">
        <p14:creationId xmlns:p14="http://schemas.microsoft.com/office/powerpoint/2010/main" val="421437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 calcmode="lin" valueType="num">
                                      <p:cBhvr>
                                        <p:cTn id="4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9">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anim calcmode="lin" valueType="num">
                                      <p:cBhvr>
                                        <p:cTn id="52"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54" dur="500"/>
                                        <p:tgtEl>
                                          <p:spTgt spid="19">
                                            <p:txEl>
                                              <p:pRg st="1" end="1"/>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anim calcmode="lin" valueType="num">
                                      <p:cBhvr>
                                        <p:cTn id="57"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19">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19">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9">
                                            <p:txEl>
                                              <p:pRg st="5" end="5"/>
                                            </p:txEl>
                                          </p:spTgt>
                                        </p:tgtEl>
                                        <p:attrNameLst>
                                          <p:attrName>style.visibility</p:attrName>
                                        </p:attrNameLst>
                                      </p:cBhvr>
                                      <p:to>
                                        <p:strVal val="visible"/>
                                      </p:to>
                                    </p:set>
                                    <p:anim calcmode="lin" valueType="num">
                                      <p:cBhvr>
                                        <p:cTn id="62" dur="500" fill="hold"/>
                                        <p:tgtEl>
                                          <p:spTgt spid="19">
                                            <p:txEl>
                                              <p:pRg st="5" end="5"/>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5" end="5"/>
                                            </p:txEl>
                                          </p:spTgt>
                                        </p:tgtEl>
                                        <p:attrNameLst>
                                          <p:attrName>ppt_h</p:attrName>
                                        </p:attrNameLst>
                                      </p:cBhvr>
                                      <p:tavLst>
                                        <p:tav tm="0">
                                          <p:val>
                                            <p:fltVal val="0"/>
                                          </p:val>
                                        </p:tav>
                                        <p:tav tm="100000">
                                          <p:val>
                                            <p:strVal val="#ppt_h"/>
                                          </p:val>
                                        </p:tav>
                                      </p:tavLst>
                                    </p:anim>
                                    <p:animEffect transition="in" filter="fade">
                                      <p:cBhvr>
                                        <p:cTn id="64" dur="500"/>
                                        <p:tgtEl>
                                          <p:spTgt spid="19">
                                            <p:txEl>
                                              <p:pRg st="5" end="5"/>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19">
                                            <p:txEl>
                                              <p:pRg st="7" end="7"/>
                                            </p:txEl>
                                          </p:spTgt>
                                        </p:tgtEl>
                                        <p:attrNameLst>
                                          <p:attrName>style.visibility</p:attrName>
                                        </p:attrNameLst>
                                      </p:cBhvr>
                                      <p:to>
                                        <p:strVal val="visible"/>
                                      </p:to>
                                    </p:set>
                                    <p:anim calcmode="lin" valueType="num">
                                      <p:cBhvr>
                                        <p:cTn id="67" dur="500" fill="hold"/>
                                        <p:tgtEl>
                                          <p:spTgt spid="19">
                                            <p:txEl>
                                              <p:pRg st="7" end="7"/>
                                            </p:txEl>
                                          </p:spTgt>
                                        </p:tgtEl>
                                        <p:attrNameLst>
                                          <p:attrName>ppt_w</p:attrName>
                                        </p:attrNameLst>
                                      </p:cBhvr>
                                      <p:tavLst>
                                        <p:tav tm="0">
                                          <p:val>
                                            <p:fltVal val="0"/>
                                          </p:val>
                                        </p:tav>
                                        <p:tav tm="100000">
                                          <p:val>
                                            <p:strVal val="#ppt_w"/>
                                          </p:val>
                                        </p:tav>
                                      </p:tavLst>
                                    </p:anim>
                                    <p:anim calcmode="lin" valueType="num">
                                      <p:cBhvr>
                                        <p:cTn id="68" dur="500" fill="hold"/>
                                        <p:tgtEl>
                                          <p:spTgt spid="19">
                                            <p:txEl>
                                              <p:pRg st="7" end="7"/>
                                            </p:txEl>
                                          </p:spTgt>
                                        </p:tgtEl>
                                        <p:attrNameLst>
                                          <p:attrName>ppt_h</p:attrName>
                                        </p:attrNameLst>
                                      </p:cBhvr>
                                      <p:tavLst>
                                        <p:tav tm="0">
                                          <p:val>
                                            <p:fltVal val="0"/>
                                          </p:val>
                                        </p:tav>
                                        <p:tav tm="100000">
                                          <p:val>
                                            <p:strVal val="#ppt_h"/>
                                          </p:val>
                                        </p:tav>
                                      </p:tavLst>
                                    </p:anim>
                                    <p:animEffect transition="in" filter="fade">
                                      <p:cBhvr>
                                        <p:cTn id="69" dur="500"/>
                                        <p:tgtEl>
                                          <p:spTgt spid="19">
                                            <p:txEl>
                                              <p:pRg st="7" end="7"/>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19">
                                            <p:txEl>
                                              <p:pRg st="9" end="9"/>
                                            </p:txEl>
                                          </p:spTgt>
                                        </p:tgtEl>
                                        <p:attrNameLst>
                                          <p:attrName>style.visibility</p:attrName>
                                        </p:attrNameLst>
                                      </p:cBhvr>
                                      <p:to>
                                        <p:strVal val="visible"/>
                                      </p:to>
                                    </p:set>
                                    <p:anim calcmode="lin" valueType="num">
                                      <p:cBhvr>
                                        <p:cTn id="72" dur="500" fill="hold"/>
                                        <p:tgtEl>
                                          <p:spTgt spid="19">
                                            <p:txEl>
                                              <p:pRg st="9" end="9"/>
                                            </p:txEl>
                                          </p:spTgt>
                                        </p:tgtEl>
                                        <p:attrNameLst>
                                          <p:attrName>ppt_w</p:attrName>
                                        </p:attrNameLst>
                                      </p:cBhvr>
                                      <p:tavLst>
                                        <p:tav tm="0">
                                          <p:val>
                                            <p:fltVal val="0"/>
                                          </p:val>
                                        </p:tav>
                                        <p:tav tm="100000">
                                          <p:val>
                                            <p:strVal val="#ppt_w"/>
                                          </p:val>
                                        </p:tav>
                                      </p:tavLst>
                                    </p:anim>
                                    <p:anim calcmode="lin" valueType="num">
                                      <p:cBhvr>
                                        <p:cTn id="73" dur="500" fill="hold"/>
                                        <p:tgtEl>
                                          <p:spTgt spid="19">
                                            <p:txEl>
                                              <p:pRg st="9" end="9"/>
                                            </p:txEl>
                                          </p:spTgt>
                                        </p:tgtEl>
                                        <p:attrNameLst>
                                          <p:attrName>ppt_h</p:attrName>
                                        </p:attrNameLst>
                                      </p:cBhvr>
                                      <p:tavLst>
                                        <p:tav tm="0">
                                          <p:val>
                                            <p:fltVal val="0"/>
                                          </p:val>
                                        </p:tav>
                                        <p:tav tm="100000">
                                          <p:val>
                                            <p:strVal val="#ppt_h"/>
                                          </p:val>
                                        </p:tav>
                                      </p:tavLst>
                                    </p:anim>
                                    <p:animEffect transition="in" filter="fade">
                                      <p:cBhvr>
                                        <p:cTn id="74" dur="500"/>
                                        <p:tgtEl>
                                          <p:spTgt spid="19">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9">
                                            <p:txEl>
                                              <p:pRg st="2" end="2"/>
                                            </p:txEl>
                                          </p:spTgt>
                                        </p:tgtEl>
                                        <p:attrNameLst>
                                          <p:attrName>style.visibility</p:attrName>
                                        </p:attrNameLst>
                                      </p:cBhvr>
                                      <p:to>
                                        <p:strVal val="visible"/>
                                      </p:to>
                                    </p:set>
                                    <p:anim calcmode="lin" valueType="num">
                                      <p:cBhvr>
                                        <p:cTn id="79"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80" dur="500" fill="hold"/>
                                        <p:tgtEl>
                                          <p:spTgt spid="19">
                                            <p:txEl>
                                              <p:pRg st="2" end="2"/>
                                            </p:txEl>
                                          </p:spTgt>
                                        </p:tgtEl>
                                        <p:attrNameLst>
                                          <p:attrName>ppt_h</p:attrName>
                                        </p:attrNameLst>
                                      </p:cBhvr>
                                      <p:tavLst>
                                        <p:tav tm="0">
                                          <p:val>
                                            <p:fltVal val="0"/>
                                          </p:val>
                                        </p:tav>
                                        <p:tav tm="100000">
                                          <p:val>
                                            <p:strVal val="#ppt_h"/>
                                          </p:val>
                                        </p:tav>
                                      </p:tavLst>
                                    </p:anim>
                                    <p:animEffect transition="in" filter="fade">
                                      <p:cBhvr>
                                        <p:cTn id="81" dur="500"/>
                                        <p:tgtEl>
                                          <p:spTgt spid="19">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9">
                                            <p:txEl>
                                              <p:pRg st="4" end="4"/>
                                            </p:txEl>
                                          </p:spTgt>
                                        </p:tgtEl>
                                        <p:attrNameLst>
                                          <p:attrName>style.visibility</p:attrName>
                                        </p:attrNameLst>
                                      </p:cBhvr>
                                      <p:to>
                                        <p:strVal val="visible"/>
                                      </p:to>
                                    </p:set>
                                    <p:anim calcmode="lin" valueType="num">
                                      <p:cBhvr>
                                        <p:cTn id="86"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87" dur="500" fill="hold"/>
                                        <p:tgtEl>
                                          <p:spTgt spid="19">
                                            <p:txEl>
                                              <p:pRg st="4" end="4"/>
                                            </p:txEl>
                                          </p:spTgt>
                                        </p:tgtEl>
                                        <p:attrNameLst>
                                          <p:attrName>ppt_h</p:attrName>
                                        </p:attrNameLst>
                                      </p:cBhvr>
                                      <p:tavLst>
                                        <p:tav tm="0">
                                          <p:val>
                                            <p:fltVal val="0"/>
                                          </p:val>
                                        </p:tav>
                                        <p:tav tm="100000">
                                          <p:val>
                                            <p:strVal val="#ppt_h"/>
                                          </p:val>
                                        </p:tav>
                                      </p:tavLst>
                                    </p:anim>
                                    <p:animEffect transition="in" filter="fade">
                                      <p:cBhvr>
                                        <p:cTn id="88" dur="500"/>
                                        <p:tgtEl>
                                          <p:spTgt spid="19">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19">
                                            <p:txEl>
                                              <p:pRg st="6" end="6"/>
                                            </p:txEl>
                                          </p:spTgt>
                                        </p:tgtEl>
                                        <p:attrNameLst>
                                          <p:attrName>style.visibility</p:attrName>
                                        </p:attrNameLst>
                                      </p:cBhvr>
                                      <p:to>
                                        <p:strVal val="visible"/>
                                      </p:to>
                                    </p:set>
                                    <p:anim calcmode="lin" valueType="num">
                                      <p:cBhvr>
                                        <p:cTn id="93" dur="500" fill="hold"/>
                                        <p:tgtEl>
                                          <p:spTgt spid="19">
                                            <p:txEl>
                                              <p:pRg st="6" end="6"/>
                                            </p:txEl>
                                          </p:spTgt>
                                        </p:tgtEl>
                                        <p:attrNameLst>
                                          <p:attrName>ppt_w</p:attrName>
                                        </p:attrNameLst>
                                      </p:cBhvr>
                                      <p:tavLst>
                                        <p:tav tm="0">
                                          <p:val>
                                            <p:fltVal val="0"/>
                                          </p:val>
                                        </p:tav>
                                        <p:tav tm="100000">
                                          <p:val>
                                            <p:strVal val="#ppt_w"/>
                                          </p:val>
                                        </p:tav>
                                      </p:tavLst>
                                    </p:anim>
                                    <p:anim calcmode="lin" valueType="num">
                                      <p:cBhvr>
                                        <p:cTn id="94" dur="500" fill="hold"/>
                                        <p:tgtEl>
                                          <p:spTgt spid="19">
                                            <p:txEl>
                                              <p:pRg st="6" end="6"/>
                                            </p:txEl>
                                          </p:spTgt>
                                        </p:tgtEl>
                                        <p:attrNameLst>
                                          <p:attrName>ppt_h</p:attrName>
                                        </p:attrNameLst>
                                      </p:cBhvr>
                                      <p:tavLst>
                                        <p:tav tm="0">
                                          <p:val>
                                            <p:fltVal val="0"/>
                                          </p:val>
                                        </p:tav>
                                        <p:tav tm="100000">
                                          <p:val>
                                            <p:strVal val="#ppt_h"/>
                                          </p:val>
                                        </p:tav>
                                      </p:tavLst>
                                    </p:anim>
                                    <p:animEffect transition="in" filter="fade">
                                      <p:cBhvr>
                                        <p:cTn id="95" dur="500"/>
                                        <p:tgtEl>
                                          <p:spTgt spid="19">
                                            <p:txEl>
                                              <p:pRg st="6" end="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9">
                                            <p:txEl>
                                              <p:pRg st="8" end="8"/>
                                            </p:txEl>
                                          </p:spTgt>
                                        </p:tgtEl>
                                        <p:attrNameLst>
                                          <p:attrName>style.visibility</p:attrName>
                                        </p:attrNameLst>
                                      </p:cBhvr>
                                      <p:to>
                                        <p:strVal val="visible"/>
                                      </p:to>
                                    </p:set>
                                    <p:anim calcmode="lin" valueType="num">
                                      <p:cBhvr>
                                        <p:cTn id="100" dur="500" fill="hold"/>
                                        <p:tgtEl>
                                          <p:spTgt spid="19">
                                            <p:txEl>
                                              <p:pRg st="8" end="8"/>
                                            </p:txEl>
                                          </p:spTgt>
                                        </p:tgtEl>
                                        <p:attrNameLst>
                                          <p:attrName>ppt_w</p:attrName>
                                        </p:attrNameLst>
                                      </p:cBhvr>
                                      <p:tavLst>
                                        <p:tav tm="0">
                                          <p:val>
                                            <p:fltVal val="0"/>
                                          </p:val>
                                        </p:tav>
                                        <p:tav tm="100000">
                                          <p:val>
                                            <p:strVal val="#ppt_w"/>
                                          </p:val>
                                        </p:tav>
                                      </p:tavLst>
                                    </p:anim>
                                    <p:anim calcmode="lin" valueType="num">
                                      <p:cBhvr>
                                        <p:cTn id="101" dur="500" fill="hold"/>
                                        <p:tgtEl>
                                          <p:spTgt spid="19">
                                            <p:txEl>
                                              <p:pRg st="8" end="8"/>
                                            </p:txEl>
                                          </p:spTgt>
                                        </p:tgtEl>
                                        <p:attrNameLst>
                                          <p:attrName>ppt_h</p:attrName>
                                        </p:attrNameLst>
                                      </p:cBhvr>
                                      <p:tavLst>
                                        <p:tav tm="0">
                                          <p:val>
                                            <p:fltVal val="0"/>
                                          </p:val>
                                        </p:tav>
                                        <p:tav tm="100000">
                                          <p:val>
                                            <p:strVal val="#ppt_h"/>
                                          </p:val>
                                        </p:tav>
                                      </p:tavLst>
                                    </p:anim>
                                    <p:animEffect transition="in" filter="fade">
                                      <p:cBhvr>
                                        <p:cTn id="102" dur="500"/>
                                        <p:tgtEl>
                                          <p:spTgt spid="19">
                                            <p:txEl>
                                              <p:pRg st="8" end="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19">
                                            <p:txEl>
                                              <p:pRg st="10" end="10"/>
                                            </p:txEl>
                                          </p:spTgt>
                                        </p:tgtEl>
                                        <p:attrNameLst>
                                          <p:attrName>style.visibility</p:attrName>
                                        </p:attrNameLst>
                                      </p:cBhvr>
                                      <p:to>
                                        <p:strVal val="visible"/>
                                      </p:to>
                                    </p:set>
                                    <p:anim calcmode="lin" valueType="num">
                                      <p:cBhvr>
                                        <p:cTn id="107" dur="500" fill="hold"/>
                                        <p:tgtEl>
                                          <p:spTgt spid="19">
                                            <p:txEl>
                                              <p:pRg st="10" end="10"/>
                                            </p:txEl>
                                          </p:spTgt>
                                        </p:tgtEl>
                                        <p:attrNameLst>
                                          <p:attrName>ppt_w</p:attrName>
                                        </p:attrNameLst>
                                      </p:cBhvr>
                                      <p:tavLst>
                                        <p:tav tm="0">
                                          <p:val>
                                            <p:fltVal val="0"/>
                                          </p:val>
                                        </p:tav>
                                        <p:tav tm="100000">
                                          <p:val>
                                            <p:strVal val="#ppt_w"/>
                                          </p:val>
                                        </p:tav>
                                      </p:tavLst>
                                    </p:anim>
                                    <p:anim calcmode="lin" valueType="num">
                                      <p:cBhvr>
                                        <p:cTn id="108" dur="500" fill="hold"/>
                                        <p:tgtEl>
                                          <p:spTgt spid="19">
                                            <p:txEl>
                                              <p:pRg st="10" end="10"/>
                                            </p:txEl>
                                          </p:spTgt>
                                        </p:tgtEl>
                                        <p:attrNameLst>
                                          <p:attrName>ppt_h</p:attrName>
                                        </p:attrNameLst>
                                      </p:cBhvr>
                                      <p:tavLst>
                                        <p:tav tm="0">
                                          <p:val>
                                            <p:fltVal val="0"/>
                                          </p:val>
                                        </p:tav>
                                        <p:tav tm="100000">
                                          <p:val>
                                            <p:strVal val="#ppt_h"/>
                                          </p:val>
                                        </p:tav>
                                      </p:tavLst>
                                    </p:anim>
                                    <p:animEffect transition="in" filter="fade">
                                      <p:cBhvr>
                                        <p:cTn id="109" dur="500"/>
                                        <p:tgtEl>
                                          <p:spTgt spid="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12156560"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33700" y="841341"/>
            <a:ext cx="12420600" cy="3704421"/>
            <a:chOff x="1779595" y="2833572"/>
            <a:chExt cx="124206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779595" y="4488199"/>
              <a:ext cx="12420600" cy="1200329"/>
            </a:xfrm>
            <a:prstGeom prst="rect">
              <a:avLst/>
            </a:prstGeom>
            <a:noFill/>
          </p:spPr>
          <p:txBody>
            <a:bodyPr wrap="square">
              <a:spAutoFit/>
            </a:bodyPr>
            <a:lstStyle/>
            <a:p>
              <a:r>
                <a:rPr lang="en-US" sz="7200" b="1">
                  <a:latin typeface=".VnMystical" panose="020B7200000000000000" pitchFamily="34" charset="0"/>
                </a:rPr>
                <a:t>PART 3. COMMUNICATION SKILLS</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II. SPEAKING</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2290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227691" y="114300"/>
            <a:ext cx="14764909" cy="833883"/>
          </a:xfrm>
          <a:prstGeom prst="rect">
            <a:avLst/>
          </a:prstGeom>
          <a:noFill/>
        </p:spPr>
        <p:txBody>
          <a:bodyPr wrap="square">
            <a:spAutoFit/>
          </a:bodyPr>
          <a:lstStyle/>
          <a:p>
            <a:pPr algn="just">
              <a:lnSpc>
                <a:spcPct val="150000"/>
              </a:lnSpc>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 1. Match the questions 1-6 to the answers A-F then practise speaking.</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0DD01A0E-CBD2-4E84-8413-9AA9E4DA8E20}"/>
              </a:ext>
            </a:extLst>
          </p:cNvPr>
          <p:cNvGraphicFramePr>
            <a:graphicFrameLocks noGrp="1"/>
          </p:cNvGraphicFramePr>
          <p:nvPr>
            <p:extLst>
              <p:ext uri="{D42A27DB-BD31-4B8C-83A1-F6EECF244321}">
                <p14:modId xmlns:p14="http://schemas.microsoft.com/office/powerpoint/2010/main" val="1307925970"/>
              </p:ext>
            </p:extLst>
          </p:nvPr>
        </p:nvGraphicFramePr>
        <p:xfrm>
          <a:off x="1352232" y="1145121"/>
          <a:ext cx="15583535" cy="6543040"/>
        </p:xfrm>
        <a:graphic>
          <a:graphicData uri="http://schemas.openxmlformats.org/drawingml/2006/table">
            <a:tbl>
              <a:tblPr firstRow="1" firstCol="1" bandRow="1"/>
              <a:tblGrid>
                <a:gridCol w="5340542">
                  <a:extLst>
                    <a:ext uri="{9D8B030D-6E8A-4147-A177-3AD203B41FA5}">
                      <a16:colId xmlns:a16="http://schemas.microsoft.com/office/drawing/2014/main" val="1775840412"/>
                    </a:ext>
                  </a:extLst>
                </a:gridCol>
                <a:gridCol w="10242993">
                  <a:extLst>
                    <a:ext uri="{9D8B030D-6E8A-4147-A177-3AD203B41FA5}">
                      <a16:colId xmlns:a16="http://schemas.microsoft.com/office/drawing/2014/main" val="2023655266"/>
                    </a:ext>
                  </a:extLst>
                </a:gridCol>
              </a:tblGrid>
              <a:tr h="0">
                <a:tc>
                  <a:txBody>
                    <a:bodyPr/>
                    <a:lstStyle/>
                    <a:p>
                      <a:pPr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1.</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Oh, what is special about it?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2.</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favourite place in Sa Pa?</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3.</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do you want to spend your summer holiday?</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4.</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It sounds good. What can you see from there?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5.</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What’s it like?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6.</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Really? Where is it?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1"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A.</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We can see the whole town below in the white clouds and mist.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B.</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It’s next to the town of Sa Pa, and it belongs to the Hoang Lien Son Range in Sapa District.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It looks like a jaw of a dragon opening wide to the sky. It is a beautiful scenery when the whole landscape is in the mist.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D.</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 want to go to Sa Pa.</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E.</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It’s Ham Rong Mountain.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0000"/>
                        </a:lnSpc>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F.</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It's the most wonderful destination for tourists in Sa Pa.</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3586833"/>
                  </a:ext>
                </a:extLst>
              </a:tr>
            </a:tbl>
          </a:graphicData>
        </a:graphic>
      </p:graphicFrame>
      <p:sp>
        <p:nvSpPr>
          <p:cNvPr id="3" name="TextBox 2">
            <a:extLst>
              <a:ext uri="{FF2B5EF4-FFF2-40B4-BE49-F238E27FC236}">
                <a16:creationId xmlns:a16="http://schemas.microsoft.com/office/drawing/2014/main" id="{0C35C314-6C3B-455D-BE47-586C71FACE20}"/>
              </a:ext>
            </a:extLst>
          </p:cNvPr>
          <p:cNvSpPr txBox="1"/>
          <p:nvPr/>
        </p:nvSpPr>
        <p:spPr>
          <a:xfrm>
            <a:off x="990600" y="7956069"/>
            <a:ext cx="16733443" cy="769441"/>
          </a:xfrm>
          <a:prstGeom prst="rect">
            <a:avLst/>
          </a:prstGeom>
          <a:noFill/>
        </p:spPr>
        <p:txBody>
          <a:bodyPr wrap="square" rtlCol="0">
            <a:spAutoFit/>
          </a:bodyPr>
          <a:lstStyle/>
          <a:p>
            <a:r>
              <a:rPr lang="en-US" sz="4400"/>
              <a:t>1. _____         2. _____      3. _____       4. _____     5. _____         6. _____</a:t>
            </a:r>
          </a:p>
        </p:txBody>
      </p:sp>
      <p:sp>
        <p:nvSpPr>
          <p:cNvPr id="18" name="TextBox 17">
            <a:extLst>
              <a:ext uri="{FF2B5EF4-FFF2-40B4-BE49-F238E27FC236}">
                <a16:creationId xmlns:a16="http://schemas.microsoft.com/office/drawing/2014/main" id="{E87CF53F-1E0A-4864-9D0A-50CB0BF4361B}"/>
              </a:ext>
            </a:extLst>
          </p:cNvPr>
          <p:cNvSpPr txBox="1"/>
          <p:nvPr/>
        </p:nvSpPr>
        <p:spPr>
          <a:xfrm>
            <a:off x="1981200" y="7785511"/>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a:t>
            </a:r>
            <a:endParaRPr lang="en-US" sz="3200">
              <a:solidFill>
                <a:srgbClr val="FF0000"/>
              </a:solidFill>
            </a:endParaRPr>
          </a:p>
        </p:txBody>
      </p:sp>
      <p:sp>
        <p:nvSpPr>
          <p:cNvPr id="20" name="TextBox 19">
            <a:extLst>
              <a:ext uri="{FF2B5EF4-FFF2-40B4-BE49-F238E27FC236}">
                <a16:creationId xmlns:a16="http://schemas.microsoft.com/office/drawing/2014/main" id="{85CCA559-4977-4BEA-8493-44A67DE13C92}"/>
              </a:ext>
            </a:extLst>
          </p:cNvPr>
          <p:cNvSpPr txBox="1"/>
          <p:nvPr/>
        </p:nvSpPr>
        <p:spPr>
          <a:xfrm>
            <a:off x="5177595" y="7777102"/>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a:t>
            </a:r>
            <a:endParaRPr lang="en-US" sz="3200">
              <a:solidFill>
                <a:srgbClr val="FF0000"/>
              </a:solidFill>
            </a:endParaRPr>
          </a:p>
        </p:txBody>
      </p:sp>
      <p:sp>
        <p:nvSpPr>
          <p:cNvPr id="21" name="TextBox 20">
            <a:extLst>
              <a:ext uri="{FF2B5EF4-FFF2-40B4-BE49-F238E27FC236}">
                <a16:creationId xmlns:a16="http://schemas.microsoft.com/office/drawing/2014/main" id="{BB320C97-013A-42C6-B898-24AAD23DA2CD}"/>
              </a:ext>
            </a:extLst>
          </p:cNvPr>
          <p:cNvSpPr txBox="1"/>
          <p:nvPr/>
        </p:nvSpPr>
        <p:spPr>
          <a:xfrm>
            <a:off x="7880769" y="7777102"/>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a:t>
            </a:r>
            <a:endParaRPr lang="en-US" sz="3200">
              <a:solidFill>
                <a:srgbClr val="FF0000"/>
              </a:solidFill>
            </a:endParaRPr>
          </a:p>
        </p:txBody>
      </p:sp>
      <p:sp>
        <p:nvSpPr>
          <p:cNvPr id="22" name="TextBox 21">
            <a:extLst>
              <a:ext uri="{FF2B5EF4-FFF2-40B4-BE49-F238E27FC236}">
                <a16:creationId xmlns:a16="http://schemas.microsoft.com/office/drawing/2014/main" id="{B917D6E0-571E-4266-B4E9-6EE7DB90BC9F}"/>
              </a:ext>
            </a:extLst>
          </p:cNvPr>
          <p:cNvSpPr txBox="1"/>
          <p:nvPr/>
        </p:nvSpPr>
        <p:spPr>
          <a:xfrm>
            <a:off x="10662158" y="7755389"/>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a:t>
            </a:r>
            <a:endParaRPr lang="en-US" sz="3200">
              <a:solidFill>
                <a:srgbClr val="FF0000"/>
              </a:solidFill>
            </a:endParaRPr>
          </a:p>
        </p:txBody>
      </p:sp>
      <p:sp>
        <p:nvSpPr>
          <p:cNvPr id="23" name="TextBox 22">
            <a:extLst>
              <a:ext uri="{FF2B5EF4-FFF2-40B4-BE49-F238E27FC236}">
                <a16:creationId xmlns:a16="http://schemas.microsoft.com/office/drawing/2014/main" id="{92206CDF-088D-4EFD-B844-1045BDA0DEB8}"/>
              </a:ext>
            </a:extLst>
          </p:cNvPr>
          <p:cNvSpPr txBox="1"/>
          <p:nvPr/>
        </p:nvSpPr>
        <p:spPr>
          <a:xfrm>
            <a:off x="13201321" y="7777102"/>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a:t>
            </a:r>
            <a:endParaRPr lang="en-US" sz="3200">
              <a:solidFill>
                <a:srgbClr val="FF0000"/>
              </a:solidFill>
            </a:endParaRPr>
          </a:p>
        </p:txBody>
      </p:sp>
      <p:sp>
        <p:nvSpPr>
          <p:cNvPr id="24" name="TextBox 23">
            <a:extLst>
              <a:ext uri="{FF2B5EF4-FFF2-40B4-BE49-F238E27FC236}">
                <a16:creationId xmlns:a16="http://schemas.microsoft.com/office/drawing/2014/main" id="{15DCA63A-EF12-4FB5-8CA7-DEAF1ACE28DF}"/>
              </a:ext>
            </a:extLst>
          </p:cNvPr>
          <p:cNvSpPr txBox="1"/>
          <p:nvPr/>
        </p:nvSpPr>
        <p:spPr>
          <a:xfrm>
            <a:off x="16222723" y="7777102"/>
            <a:ext cx="167640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t>
            </a:r>
            <a:endParaRPr lang="en-US" sz="3200">
              <a:solidFill>
                <a:srgbClr val="FF0000"/>
              </a:solidFill>
            </a:endParaRPr>
          </a:p>
        </p:txBody>
      </p:sp>
    </p:spTree>
    <p:extLst>
      <p:ext uri="{BB962C8B-B14F-4D97-AF65-F5344CB8AC3E}">
        <p14:creationId xmlns:p14="http://schemas.microsoft.com/office/powerpoint/2010/main" val="32557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arn(inVertical)">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inVertical)">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3" grpId="0"/>
      <p:bldP spid="18" grpId="0"/>
      <p:bldP spid="20" grpId="0"/>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380260" y="326972"/>
            <a:ext cx="17330797" cy="9633055"/>
          </a:xfrm>
          <a:custGeom>
            <a:avLst/>
            <a:gdLst/>
            <a:ahLst/>
            <a:cxnLst/>
            <a:rect l="l" t="t" r="r" b="b"/>
            <a:pathLst>
              <a:path w="1394158" h="1705107">
                <a:moveTo>
                  <a:pt x="74590" y="0"/>
                </a:moveTo>
                <a:lnTo>
                  <a:pt x="1319568" y="0"/>
                </a:lnTo>
                <a:cubicBezTo>
                  <a:pt x="1360763" y="0"/>
                  <a:pt x="1394158" y="33395"/>
                  <a:pt x="1394158" y="74590"/>
                </a:cubicBezTo>
                <a:lnTo>
                  <a:pt x="1394158" y="1630517"/>
                </a:lnTo>
                <a:cubicBezTo>
                  <a:pt x="1394158" y="1671712"/>
                  <a:pt x="1360763" y="1705107"/>
                  <a:pt x="1319568" y="1705107"/>
                </a:cubicBezTo>
                <a:lnTo>
                  <a:pt x="74590" y="1705107"/>
                </a:lnTo>
                <a:cubicBezTo>
                  <a:pt x="33395" y="1705107"/>
                  <a:pt x="0" y="1671712"/>
                  <a:pt x="0" y="1630517"/>
                </a:cubicBezTo>
                <a:lnTo>
                  <a:pt x="0" y="74590"/>
                </a:lnTo>
                <a:cubicBezTo>
                  <a:pt x="0" y="33395"/>
                  <a:pt x="33395" y="0"/>
                  <a:pt x="74590" y="0"/>
                </a:cubicBezTo>
                <a:close/>
              </a:path>
            </a:pathLst>
          </a:custGeom>
          <a:solidFill>
            <a:schemeClr val="bg1"/>
          </a:solidFill>
        </p:spPr>
      </p:sp>
      <p:sp>
        <p:nvSpPr>
          <p:cNvPr id="8" name="TextBox 8"/>
          <p:cNvSpPr txBox="1"/>
          <p:nvPr/>
        </p:nvSpPr>
        <p:spPr>
          <a:xfrm>
            <a:off x="347603" y="596132"/>
            <a:ext cx="10103928" cy="3266926"/>
          </a:xfrm>
          <a:prstGeom prst="rect">
            <a:avLst/>
          </a:prstGeom>
        </p:spPr>
        <p:txBody>
          <a:bodyPr lIns="50800" tIns="50800" rIns="50800" bIns="50800" rtlCol="0" anchor="ctr"/>
          <a:lstStyle/>
          <a:p>
            <a:pPr algn="ctr">
              <a:lnSpc>
                <a:spcPts val="2659"/>
              </a:lnSpc>
            </a:pPr>
            <a:endParaRPr/>
          </a:p>
        </p:txBody>
      </p:sp>
      <p:sp>
        <p:nvSpPr>
          <p:cNvPr id="21" name="Freeform 21"/>
          <p:cNvSpPr/>
          <p:nvPr/>
        </p:nvSpPr>
        <p:spPr>
          <a:xfrm rot="20050080">
            <a:off x="15777218" y="8640924"/>
            <a:ext cx="2804729" cy="1709978"/>
          </a:xfrm>
          <a:custGeom>
            <a:avLst/>
            <a:gdLst/>
            <a:ahLst/>
            <a:cxnLst/>
            <a:rect l="l" t="t" r="r" b="b"/>
            <a:pathLst>
              <a:path w="3495969" h="2076393">
                <a:moveTo>
                  <a:pt x="0" y="0"/>
                </a:moveTo>
                <a:lnTo>
                  <a:pt x="3495969" y="0"/>
                </a:lnTo>
                <a:lnTo>
                  <a:pt x="3495969" y="2076394"/>
                </a:lnTo>
                <a:lnTo>
                  <a:pt x="0" y="20763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3" name="Graphic 22" descr="Fireworks">
            <a:extLst>
              <a:ext uri="{FF2B5EF4-FFF2-40B4-BE49-F238E27FC236}">
                <a16:creationId xmlns:a16="http://schemas.microsoft.com/office/drawing/2014/main" id="{D9A29A79-8E05-4B52-B3EE-FC5A89F5FE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391603" y="-310598"/>
            <a:ext cx="2022191" cy="2022191"/>
          </a:xfrm>
          <a:prstGeom prst="rect">
            <a:avLst/>
          </a:prstGeom>
        </p:spPr>
      </p:pic>
      <p:pic>
        <p:nvPicPr>
          <p:cNvPr id="25" name="Graphic 24" descr="Rainbow">
            <a:extLst>
              <a:ext uri="{FF2B5EF4-FFF2-40B4-BE49-F238E27FC236}">
                <a16:creationId xmlns:a16="http://schemas.microsoft.com/office/drawing/2014/main" id="{B8B5C13E-FE86-419B-B4DE-34C22E6B7AB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245551">
            <a:off x="-422506" y="-422322"/>
            <a:ext cx="2209800" cy="2209800"/>
          </a:xfrm>
          <a:prstGeom prst="rect">
            <a:avLst/>
          </a:prstGeom>
        </p:spPr>
      </p:pic>
      <p:sp>
        <p:nvSpPr>
          <p:cNvPr id="28" name="TextBox 8">
            <a:extLst>
              <a:ext uri="{FF2B5EF4-FFF2-40B4-BE49-F238E27FC236}">
                <a16:creationId xmlns:a16="http://schemas.microsoft.com/office/drawing/2014/main" id="{20CC2D5F-1FC6-4E77-97ED-F37E78E4A915}"/>
              </a:ext>
            </a:extLst>
          </p:cNvPr>
          <p:cNvSpPr txBox="1"/>
          <p:nvPr/>
        </p:nvSpPr>
        <p:spPr>
          <a:xfrm>
            <a:off x="-748403"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9. mountain: </a:t>
            </a:r>
          </a:p>
        </p:txBody>
      </p:sp>
      <p:sp>
        <p:nvSpPr>
          <p:cNvPr id="29" name="Rectangle 28">
            <a:extLst>
              <a:ext uri="{FF2B5EF4-FFF2-40B4-BE49-F238E27FC236}">
                <a16:creationId xmlns:a16="http://schemas.microsoft.com/office/drawing/2014/main" id="{E676D505-F263-420C-8091-984CDE7CBDEC}"/>
              </a:ext>
            </a:extLst>
          </p:cNvPr>
          <p:cNvSpPr/>
          <p:nvPr/>
        </p:nvSpPr>
        <p:spPr>
          <a:xfrm>
            <a:off x="4572000" y="791762"/>
            <a:ext cx="3175597" cy="1569660"/>
          </a:xfrm>
          <a:prstGeom prst="rect">
            <a:avLst/>
          </a:prstGeom>
        </p:spPr>
        <p:txBody>
          <a:bodyPr wrap="square">
            <a:spAutoFit/>
          </a:bodyPr>
          <a:lstStyle/>
          <a:p>
            <a:r>
              <a:rPr lang="en-US" sz="4800" b="1">
                <a:solidFill>
                  <a:schemeClr val="tx1">
                    <a:lumMod val="95000"/>
                    <a:lumOff val="5000"/>
                  </a:schemeClr>
                </a:solidFill>
              </a:rPr>
              <a:t>/’maʊntən/         </a:t>
            </a:r>
          </a:p>
          <a:p>
            <a:r>
              <a:rPr lang="en-US" sz="4800" b="1">
                <a:solidFill>
                  <a:schemeClr val="tx1">
                    <a:lumMod val="95000"/>
                    <a:lumOff val="5000"/>
                  </a:schemeClr>
                </a:solidFill>
              </a:rPr>
              <a:t>            núi</a:t>
            </a:r>
          </a:p>
        </p:txBody>
      </p:sp>
      <p:sp>
        <p:nvSpPr>
          <p:cNvPr id="30" name="TextBox 8">
            <a:extLst>
              <a:ext uri="{FF2B5EF4-FFF2-40B4-BE49-F238E27FC236}">
                <a16:creationId xmlns:a16="http://schemas.microsoft.com/office/drawing/2014/main" id="{82124979-0DAD-4CAD-B534-03BA6DF41358}"/>
              </a:ext>
            </a:extLst>
          </p:cNvPr>
          <p:cNvSpPr txBox="1"/>
          <p:nvPr/>
        </p:nvSpPr>
        <p:spPr>
          <a:xfrm>
            <a:off x="-663753" y="5060516"/>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11. plaster:</a:t>
            </a:r>
          </a:p>
        </p:txBody>
      </p:sp>
      <p:sp>
        <p:nvSpPr>
          <p:cNvPr id="31" name="Rectangle 30">
            <a:extLst>
              <a:ext uri="{FF2B5EF4-FFF2-40B4-BE49-F238E27FC236}">
                <a16:creationId xmlns:a16="http://schemas.microsoft.com/office/drawing/2014/main" id="{12DDF4C8-F31A-4CBB-86DF-F810EC62DDFC}"/>
              </a:ext>
            </a:extLst>
          </p:cNvPr>
          <p:cNvSpPr/>
          <p:nvPr/>
        </p:nvSpPr>
        <p:spPr>
          <a:xfrm>
            <a:off x="4473658" y="5177908"/>
            <a:ext cx="9144000" cy="1569660"/>
          </a:xfrm>
          <a:prstGeom prst="rect">
            <a:avLst/>
          </a:prstGeom>
        </p:spPr>
        <p:txBody>
          <a:bodyPr>
            <a:spAutoFit/>
          </a:bodyPr>
          <a:lstStyle/>
          <a:p>
            <a:r>
              <a:rPr lang="vi-VN" sz="4800" b="1">
                <a:solidFill>
                  <a:schemeClr val="tx1">
                    <a:lumMod val="95000"/>
                    <a:lumOff val="5000"/>
                  </a:schemeClr>
                </a:solidFill>
                <a:latin typeface="Calibri" panose="020F0502020204030204" pitchFamily="34" charset="0"/>
                <a:cs typeface="Calibri" panose="020F0502020204030204" pitchFamily="34" charset="0"/>
              </a:rPr>
              <a:t>/’plɑːstə(r)/</a:t>
            </a:r>
          </a:p>
          <a:p>
            <a:r>
              <a:rPr lang="vi-VN" sz="4800" b="1">
                <a:solidFill>
                  <a:schemeClr val="tx1">
                    <a:lumMod val="95000"/>
                    <a:lumOff val="5000"/>
                  </a:schemeClr>
                </a:solidFill>
                <a:latin typeface="Calibri" panose="020F0502020204030204" pitchFamily="34" charset="0"/>
                <a:cs typeface="Calibri" panose="020F0502020204030204" pitchFamily="34" charset="0"/>
              </a:rPr>
              <a:t>băng dán vết thương</a:t>
            </a:r>
          </a:p>
        </p:txBody>
      </p:sp>
      <p:sp>
        <p:nvSpPr>
          <p:cNvPr id="32" name="TextBox 8">
            <a:extLst>
              <a:ext uri="{FF2B5EF4-FFF2-40B4-BE49-F238E27FC236}">
                <a16:creationId xmlns:a16="http://schemas.microsoft.com/office/drawing/2014/main" id="{4D28C296-89C1-42F5-A8A2-AC1CECEB8044}"/>
              </a:ext>
            </a:extLst>
          </p:cNvPr>
          <p:cNvSpPr txBox="1"/>
          <p:nvPr/>
        </p:nvSpPr>
        <p:spPr>
          <a:xfrm>
            <a:off x="8608481" y="4987470"/>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12. river : </a:t>
            </a:r>
          </a:p>
        </p:txBody>
      </p:sp>
      <p:sp>
        <p:nvSpPr>
          <p:cNvPr id="33" name="Rectangle 32">
            <a:extLst>
              <a:ext uri="{FF2B5EF4-FFF2-40B4-BE49-F238E27FC236}">
                <a16:creationId xmlns:a16="http://schemas.microsoft.com/office/drawing/2014/main" id="{5874396B-0DD6-459D-8C7F-095084232074}"/>
              </a:ext>
            </a:extLst>
          </p:cNvPr>
          <p:cNvSpPr/>
          <p:nvPr/>
        </p:nvSpPr>
        <p:spPr>
          <a:xfrm>
            <a:off x="13490426" y="5060516"/>
            <a:ext cx="9144000" cy="1569660"/>
          </a:xfrm>
          <a:prstGeom prst="rect">
            <a:avLst/>
          </a:prstGeom>
        </p:spPr>
        <p:txBody>
          <a:bodyPr>
            <a:spAutoFit/>
          </a:bodyPr>
          <a:lstStyle/>
          <a:p>
            <a:r>
              <a:rPr lang="en-US" sz="4800" b="1">
                <a:solidFill>
                  <a:schemeClr val="tx1">
                    <a:lumMod val="95000"/>
                    <a:lumOff val="5000"/>
                  </a:schemeClr>
                </a:solidFill>
              </a:rPr>
              <a:t>/’rɪvə(r)/</a:t>
            </a:r>
          </a:p>
          <a:p>
            <a:r>
              <a:rPr lang="en-US" sz="4800" b="1">
                <a:solidFill>
                  <a:schemeClr val="tx1">
                    <a:lumMod val="95000"/>
                    <a:lumOff val="5000"/>
                  </a:schemeClr>
                </a:solidFill>
              </a:rPr>
              <a:t>sông</a:t>
            </a:r>
          </a:p>
        </p:txBody>
      </p:sp>
      <p:sp>
        <p:nvSpPr>
          <p:cNvPr id="34" name="TextBox 8">
            <a:extLst>
              <a:ext uri="{FF2B5EF4-FFF2-40B4-BE49-F238E27FC236}">
                <a16:creationId xmlns:a16="http://schemas.microsoft.com/office/drawing/2014/main" id="{205F6501-6C96-493A-8021-58A1229BE156}"/>
              </a:ext>
            </a:extLst>
          </p:cNvPr>
          <p:cNvSpPr txBox="1"/>
          <p:nvPr/>
        </p:nvSpPr>
        <p:spPr>
          <a:xfrm>
            <a:off x="7747597"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10. painkiller: </a:t>
            </a:r>
          </a:p>
        </p:txBody>
      </p:sp>
      <p:sp>
        <p:nvSpPr>
          <p:cNvPr id="35" name="Rectangle 34">
            <a:extLst>
              <a:ext uri="{FF2B5EF4-FFF2-40B4-BE49-F238E27FC236}">
                <a16:creationId xmlns:a16="http://schemas.microsoft.com/office/drawing/2014/main" id="{082F95AB-20F6-4339-9AB2-D667870E5018}"/>
              </a:ext>
            </a:extLst>
          </p:cNvPr>
          <p:cNvSpPr/>
          <p:nvPr/>
        </p:nvSpPr>
        <p:spPr>
          <a:xfrm>
            <a:off x="13171714" y="811379"/>
            <a:ext cx="9144000" cy="1569660"/>
          </a:xfrm>
          <a:prstGeom prst="rect">
            <a:avLst/>
          </a:prstGeom>
        </p:spPr>
        <p:txBody>
          <a:bodyPr>
            <a:spAutoFit/>
          </a:bodyPr>
          <a:lstStyle/>
          <a:p>
            <a:r>
              <a:rPr lang="en-US" sz="4800" b="1">
                <a:solidFill>
                  <a:schemeClr val="tx1">
                    <a:lumMod val="95000"/>
                    <a:lumOff val="5000"/>
                  </a:schemeClr>
                </a:solidFill>
              </a:rPr>
              <a:t>/'peɪnkɪlə(r)/</a:t>
            </a:r>
          </a:p>
          <a:p>
            <a:r>
              <a:rPr lang="en-US" sz="4800" b="1">
                <a:solidFill>
                  <a:schemeClr val="tx1">
                    <a:lumMod val="95000"/>
                    <a:lumOff val="5000"/>
                  </a:schemeClr>
                </a:solidFill>
              </a:rPr>
              <a:t>thuốc giảm đau</a:t>
            </a:r>
          </a:p>
        </p:txBody>
      </p:sp>
      <p:pic>
        <p:nvPicPr>
          <p:cNvPr id="2" name="Picture 1">
            <a:extLst>
              <a:ext uri="{FF2B5EF4-FFF2-40B4-BE49-F238E27FC236}">
                <a16:creationId xmlns:a16="http://schemas.microsoft.com/office/drawing/2014/main" id="{9EAEAF89-3C2E-45B7-96EA-B2CB255C8DA4}"/>
              </a:ext>
            </a:extLst>
          </p:cNvPr>
          <p:cNvPicPr>
            <a:picLocks noChangeAspect="1"/>
          </p:cNvPicPr>
          <p:nvPr/>
        </p:nvPicPr>
        <p:blipFill>
          <a:blip r:embed="rId17"/>
          <a:stretch>
            <a:fillRect/>
          </a:stretch>
        </p:blipFill>
        <p:spPr>
          <a:xfrm>
            <a:off x="762373" y="1681486"/>
            <a:ext cx="5000522" cy="3113837"/>
          </a:xfrm>
          <a:prstGeom prst="rect">
            <a:avLst/>
          </a:prstGeom>
        </p:spPr>
      </p:pic>
      <p:pic>
        <p:nvPicPr>
          <p:cNvPr id="3" name="Picture 2">
            <a:extLst>
              <a:ext uri="{FF2B5EF4-FFF2-40B4-BE49-F238E27FC236}">
                <a16:creationId xmlns:a16="http://schemas.microsoft.com/office/drawing/2014/main" id="{6FB44637-5D25-43FA-A937-D7C8AAA7BE25}"/>
              </a:ext>
            </a:extLst>
          </p:cNvPr>
          <p:cNvPicPr>
            <a:picLocks noChangeAspect="1"/>
          </p:cNvPicPr>
          <p:nvPr/>
        </p:nvPicPr>
        <p:blipFill>
          <a:blip r:embed="rId18"/>
          <a:stretch>
            <a:fillRect/>
          </a:stretch>
        </p:blipFill>
        <p:spPr>
          <a:xfrm>
            <a:off x="8483078" y="1810867"/>
            <a:ext cx="4413664" cy="3174896"/>
          </a:xfrm>
          <a:prstGeom prst="rect">
            <a:avLst/>
          </a:prstGeom>
        </p:spPr>
      </p:pic>
      <p:pic>
        <p:nvPicPr>
          <p:cNvPr id="4" name="Picture 3">
            <a:extLst>
              <a:ext uri="{FF2B5EF4-FFF2-40B4-BE49-F238E27FC236}">
                <a16:creationId xmlns:a16="http://schemas.microsoft.com/office/drawing/2014/main" id="{6743F8C3-582F-4E89-BA94-CC6494C51618}"/>
              </a:ext>
            </a:extLst>
          </p:cNvPr>
          <p:cNvPicPr>
            <a:picLocks noChangeAspect="1"/>
          </p:cNvPicPr>
          <p:nvPr/>
        </p:nvPicPr>
        <p:blipFill>
          <a:blip r:embed="rId19"/>
          <a:stretch>
            <a:fillRect/>
          </a:stretch>
        </p:blipFill>
        <p:spPr>
          <a:xfrm>
            <a:off x="762372" y="6078842"/>
            <a:ext cx="3524417" cy="3443267"/>
          </a:xfrm>
          <a:prstGeom prst="rect">
            <a:avLst/>
          </a:prstGeom>
        </p:spPr>
      </p:pic>
      <p:pic>
        <p:nvPicPr>
          <p:cNvPr id="27" name="Graphic 26" descr="Snowflake">
            <a:extLst>
              <a:ext uri="{FF2B5EF4-FFF2-40B4-BE49-F238E27FC236}">
                <a16:creationId xmlns:a16="http://schemas.microsoft.com/office/drawing/2014/main" id="{1727C91A-AC6F-4D2C-8659-FDA05601B62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471125">
            <a:off x="-811635" y="8472600"/>
            <a:ext cx="2777156" cy="2777156"/>
          </a:xfrm>
          <a:prstGeom prst="rect">
            <a:avLst/>
          </a:prstGeom>
        </p:spPr>
      </p:pic>
      <p:pic>
        <p:nvPicPr>
          <p:cNvPr id="5" name="Picture 4">
            <a:extLst>
              <a:ext uri="{FF2B5EF4-FFF2-40B4-BE49-F238E27FC236}">
                <a16:creationId xmlns:a16="http://schemas.microsoft.com/office/drawing/2014/main" id="{EF72D2B2-6012-47E9-89A5-16025B012939}"/>
              </a:ext>
            </a:extLst>
          </p:cNvPr>
          <p:cNvPicPr>
            <a:picLocks noChangeAspect="1"/>
          </p:cNvPicPr>
          <p:nvPr/>
        </p:nvPicPr>
        <p:blipFill>
          <a:blip r:embed="rId22"/>
          <a:stretch>
            <a:fillRect/>
          </a:stretch>
        </p:blipFill>
        <p:spPr>
          <a:xfrm>
            <a:off x="9172550" y="6798786"/>
            <a:ext cx="5926584" cy="2562085"/>
          </a:xfrm>
          <a:prstGeom prst="rect">
            <a:avLst/>
          </a:prstGeom>
        </p:spPr>
      </p:pic>
      <p:pic>
        <p:nvPicPr>
          <p:cNvPr id="6" name="mountain">
            <a:hlinkClick r:id="" action="ppaction://media"/>
            <a:extLst>
              <a:ext uri="{FF2B5EF4-FFF2-40B4-BE49-F238E27FC236}">
                <a16:creationId xmlns:a16="http://schemas.microsoft.com/office/drawing/2014/main" id="{9A82307C-BBE4-4FAB-AADE-B86EF3F33BF6}"/>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6009749" y="2679345"/>
            <a:ext cx="609600" cy="609600"/>
          </a:xfrm>
          <a:prstGeom prst="rect">
            <a:avLst/>
          </a:prstGeom>
        </p:spPr>
      </p:pic>
      <p:pic>
        <p:nvPicPr>
          <p:cNvPr id="9" name="painkiller">
            <a:hlinkClick r:id="" action="ppaction://media"/>
            <a:extLst>
              <a:ext uri="{FF2B5EF4-FFF2-40B4-BE49-F238E27FC236}">
                <a16:creationId xmlns:a16="http://schemas.microsoft.com/office/drawing/2014/main" id="{897AE47F-C2D2-428B-8F7F-1CDFDE568ABB}"/>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337637" y="2818801"/>
            <a:ext cx="609600" cy="609600"/>
          </a:xfrm>
          <a:prstGeom prst="rect">
            <a:avLst/>
          </a:prstGeom>
        </p:spPr>
      </p:pic>
      <p:pic>
        <p:nvPicPr>
          <p:cNvPr id="10" name="plaster">
            <a:hlinkClick r:id="" action="ppaction://media"/>
            <a:extLst>
              <a:ext uri="{FF2B5EF4-FFF2-40B4-BE49-F238E27FC236}">
                <a16:creationId xmlns:a16="http://schemas.microsoft.com/office/drawing/2014/main" id="{69A43702-B7B5-4FFD-920C-AC26A9B55E94}"/>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4789967" y="7508322"/>
            <a:ext cx="609600" cy="609600"/>
          </a:xfrm>
          <a:prstGeom prst="rect">
            <a:avLst/>
          </a:prstGeom>
        </p:spPr>
      </p:pic>
      <p:pic>
        <p:nvPicPr>
          <p:cNvPr id="11" name="river">
            <a:hlinkClick r:id="" action="ppaction://media"/>
            <a:extLst>
              <a:ext uri="{FF2B5EF4-FFF2-40B4-BE49-F238E27FC236}">
                <a16:creationId xmlns:a16="http://schemas.microsoft.com/office/drawing/2014/main" id="{5F661AB4-9E7C-4C2D-A125-A732B483BAD7}"/>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5490400" y="7347200"/>
            <a:ext cx="609600" cy="609600"/>
          </a:xfrm>
          <a:prstGeom prst="rect">
            <a:avLst/>
          </a:prstGeom>
        </p:spPr>
      </p:pic>
    </p:spTree>
    <p:extLst>
      <p:ext uri="{BB962C8B-B14F-4D97-AF65-F5344CB8AC3E}">
        <p14:creationId xmlns:p14="http://schemas.microsoft.com/office/powerpoint/2010/main" val="8617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additive="base">
                                        <p:cTn id="87" dur="500" fill="hold"/>
                                        <p:tgtEl>
                                          <p:spTgt spid="10"/>
                                        </p:tgtEl>
                                        <p:attrNameLst>
                                          <p:attrName>ppt_x</p:attrName>
                                        </p:attrNameLst>
                                      </p:cBhvr>
                                      <p:tavLst>
                                        <p:tav tm="0">
                                          <p:val>
                                            <p:strVal val="#ppt_x"/>
                                          </p:val>
                                        </p:tav>
                                        <p:tav tm="100000">
                                          <p:val>
                                            <p:strVal val="#ppt_x"/>
                                          </p:val>
                                        </p:tav>
                                      </p:tavLst>
                                    </p:anim>
                                    <p:anim calcmode="lin" valueType="num">
                                      <p:cBhvr additive="base">
                                        <p:cTn id="8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5"/>
                                        </p:tgtEl>
                                        <p:attrNameLst>
                                          <p:attrName>style.visibility</p:attrName>
                                        </p:attrNameLst>
                                      </p:cBhvr>
                                      <p:to>
                                        <p:strVal val="visible"/>
                                      </p:to>
                                    </p:set>
                                    <p:anim calcmode="lin" valueType="num">
                                      <p:cBhvr additive="base">
                                        <p:cTn id="99" dur="500" fill="hold"/>
                                        <p:tgtEl>
                                          <p:spTgt spid="5"/>
                                        </p:tgtEl>
                                        <p:attrNameLst>
                                          <p:attrName>ppt_x</p:attrName>
                                        </p:attrNameLst>
                                      </p:cBhvr>
                                      <p:tavLst>
                                        <p:tav tm="0">
                                          <p:val>
                                            <p:strVal val="#ppt_x"/>
                                          </p:val>
                                        </p:tav>
                                        <p:tav tm="100000">
                                          <p:val>
                                            <p:strVal val="#ppt_x"/>
                                          </p:val>
                                        </p:tav>
                                      </p:tavLst>
                                    </p:anim>
                                    <p:anim calcmode="lin" valueType="num">
                                      <p:cBhvr additive="base">
                                        <p:cTn id="100" dur="500" fill="hold"/>
                                        <p:tgtEl>
                                          <p:spTgt spid="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ppt_x"/>
                                          </p:val>
                                        </p:tav>
                                        <p:tav tm="100000">
                                          <p:val>
                                            <p:strVal val="#ppt_x"/>
                                          </p:val>
                                        </p:tav>
                                      </p:tavLst>
                                    </p:anim>
                                    <p:anim calcmode="lin" valueType="num">
                                      <p:cBhvr additive="base">
                                        <p:cTn id="104" dur="500" fill="hold"/>
                                        <p:tgtEl>
                                          <p:spTgt spid="1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ppt_x"/>
                                          </p:val>
                                        </p:tav>
                                        <p:tav tm="100000">
                                          <p:val>
                                            <p:strVal val="#ppt_x"/>
                                          </p:val>
                                        </p:tav>
                                      </p:tavLst>
                                    </p:anim>
                                    <p:anim calcmode="lin" valueType="num">
                                      <p:cBhvr additive="base">
                                        <p:cTn id="10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6"/>
                </p:tgtEl>
              </p:cMediaNode>
            </p:audio>
            <p:audio>
              <p:cMediaNode vol="80000">
                <p:cTn id="116" fill="hold" display="0">
                  <p:stCondLst>
                    <p:cond delay="indefinite"/>
                  </p:stCondLst>
                  <p:endCondLst>
                    <p:cond evt="onStopAudio" delay="0">
                      <p:tgtEl>
                        <p:sldTgt/>
                      </p:tgtEl>
                    </p:cond>
                  </p:endCondLst>
                </p:cTn>
                <p:tgtEl>
                  <p:spTgt spid="9"/>
                </p:tgtEl>
              </p:cMediaNode>
            </p:audio>
            <p:audio>
              <p:cMediaNode vol="80000">
                <p:cTn id="117" fill="hold" display="0">
                  <p:stCondLst>
                    <p:cond delay="indefinite"/>
                  </p:stCondLst>
                  <p:endCondLst>
                    <p:cond evt="onStopAudio" delay="0">
                      <p:tgtEl>
                        <p:sldTgt/>
                      </p:tgtEl>
                    </p:cond>
                  </p:endCondLst>
                </p:cTn>
                <p:tgtEl>
                  <p:spTgt spid="10"/>
                </p:tgtEl>
              </p:cMediaNode>
            </p:audio>
            <p:audio>
              <p:cMediaNode vol="80000">
                <p:cTn id="118" fill="hold" display="0">
                  <p:stCondLst>
                    <p:cond delay="indefinite"/>
                  </p:stCondLst>
                  <p:endCondLst>
                    <p:cond evt="onStopAudio" delay="0">
                      <p:tgtEl>
                        <p:sldTgt/>
                      </p:tgtEl>
                    </p:cond>
                  </p:endCondLst>
                </p:cTn>
                <p:tgtEl>
                  <p:spTgt spid="11"/>
                </p:tgtEl>
              </p:cMediaNode>
            </p:audio>
          </p:childTnLst>
        </p:cTn>
      </p:par>
    </p:tnLst>
    <p:bldLst>
      <p:bldP spid="8" grpId="0"/>
      <p:bldP spid="28" grpId="0"/>
      <p:bldP spid="29" grpId="0"/>
      <p:bldP spid="30" grpId="0"/>
      <p:bldP spid="31" grpId="0"/>
      <p:bldP spid="32" grpId="0"/>
      <p:bldP spid="33"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321183" y="297977"/>
            <a:ext cx="14688709" cy="920252"/>
          </a:xfrm>
          <a:prstGeom prst="rect">
            <a:avLst/>
          </a:prstGeom>
          <a:noFill/>
        </p:spPr>
        <p:txBody>
          <a:bodyPr wrap="square">
            <a:spAutoFit/>
          </a:bodyPr>
          <a:lstStyle/>
          <a:p>
            <a:pPr algn="just">
              <a:lnSpc>
                <a:spcPct val="150000"/>
              </a:lnSpc>
              <a:spcAft>
                <a:spcPts val="800"/>
              </a:spcAft>
            </a:pPr>
            <a:r>
              <a:rPr lang="en-US" sz="4000" b="1">
                <a:solidFill>
                  <a:srgbClr val="0070C0"/>
                </a:solidFill>
                <a:latin typeface="Calibri" panose="020F0502020204030204" pitchFamily="34" charset="0"/>
                <a:ea typeface="Arial" panose="020B0604020202020204" pitchFamily="34" charset="0"/>
                <a:cs typeface="Calibri" panose="020F0502020204030204" pitchFamily="34" charset="0"/>
              </a:rPr>
              <a:t>Ex 2. Put the sentences in the correct order then practise speaking.</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6246DBE-1A88-431B-B9A1-67917F304B35}"/>
              </a:ext>
            </a:extLst>
          </p:cNvPr>
          <p:cNvGraphicFramePr>
            <a:graphicFrameLocks noGrp="1"/>
          </p:cNvGraphicFramePr>
          <p:nvPr>
            <p:extLst>
              <p:ext uri="{D42A27DB-BD31-4B8C-83A1-F6EECF244321}">
                <p14:modId xmlns:p14="http://schemas.microsoft.com/office/powerpoint/2010/main" val="4174673337"/>
              </p:ext>
            </p:extLst>
          </p:nvPr>
        </p:nvGraphicFramePr>
        <p:xfrm>
          <a:off x="1193926" y="1406899"/>
          <a:ext cx="16230599" cy="7620000"/>
        </p:xfrm>
        <a:graphic>
          <a:graphicData uri="http://schemas.openxmlformats.org/drawingml/2006/table">
            <a:tbl>
              <a:tblPr firstRow="1" firstCol="1" bandRow="1"/>
              <a:tblGrid>
                <a:gridCol w="2362200">
                  <a:extLst>
                    <a:ext uri="{9D8B030D-6E8A-4147-A177-3AD203B41FA5}">
                      <a16:colId xmlns:a16="http://schemas.microsoft.com/office/drawing/2014/main" val="3883875843"/>
                    </a:ext>
                  </a:extLst>
                </a:gridCol>
                <a:gridCol w="13868399">
                  <a:extLst>
                    <a:ext uri="{9D8B030D-6E8A-4147-A177-3AD203B41FA5}">
                      <a16:colId xmlns:a16="http://schemas.microsoft.com/office/drawing/2014/main" val="1451164367"/>
                    </a:ext>
                  </a:extLst>
                </a:gridCol>
              </a:tblGrid>
              <a:tr h="0">
                <a:tc>
                  <a:txBody>
                    <a:bodyPr/>
                    <a:lstStyle/>
                    <a:p>
                      <a:pPr algn="ctr">
                        <a:lnSpc>
                          <a:spcPct val="100000"/>
                        </a:lnSpc>
                        <a:spcAft>
                          <a:spcPts val="800"/>
                        </a:spcAft>
                      </a:pPr>
                      <a:r>
                        <a:rPr lang="en-US" sz="4000" b="1">
                          <a:solidFill>
                            <a:srgbClr val="000000"/>
                          </a:solidFill>
                          <a:effectLst/>
                          <a:latin typeface="Calibri" panose="020F0502020204030204" pitchFamily="34" charset="0"/>
                          <a:ea typeface="Calibri" panose="020F0502020204030204" pitchFamily="34" charset="0"/>
                          <a:cs typeface="Calibri" panose="020F0502020204030204" pitchFamily="34" charset="0"/>
                        </a:rPr>
                        <a:t>Order</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4000" b="1">
                          <a:solidFill>
                            <a:srgbClr val="000000"/>
                          </a:solidFill>
                          <a:effectLst/>
                          <a:latin typeface="Calibri" panose="020F0502020204030204" pitchFamily="34" charset="0"/>
                          <a:ea typeface="Calibri" panose="020F0502020204030204" pitchFamily="34" charset="0"/>
                          <a:cs typeface="Calibri" panose="020F0502020204030204" pitchFamily="34" charset="0"/>
                        </a:rPr>
                        <a:t>Sentences</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6427430"/>
                  </a:ext>
                </a:extLst>
              </a:tr>
              <a:tr h="0">
                <a:tc>
                  <a:txBody>
                    <a:bodyPr/>
                    <a:lstStyle/>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___1___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solidFill>
                            <a:srgbClr val="0070C0"/>
                          </a:solidFill>
                          <a:effectLst/>
                          <a:latin typeface="Calibri" panose="020F0502020204030204" pitchFamily="34" charset="0"/>
                          <a:ea typeface="Calibri" panose="020F0502020204030204" pitchFamily="34" charset="0"/>
                          <a:cs typeface="Calibri" panose="020F0502020204030204" pitchFamily="34" charset="0"/>
                        </a:rPr>
                        <a:t>______</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a.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No. It's Antarctica. It covers about 14 million square kilometers.</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b.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over 7,000 kilometers long.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c.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largest desert on earth, Cathy?</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d.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Andes is the longest mountain range in the world.</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e.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How long is it?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f.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Uh... Is it the Sahara Desert?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g.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Wow. That’s amazing!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h.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I have no idea. What is it?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i.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know what the longest mountain range in the world is?</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a:effectLst/>
                          <a:latin typeface="Calibri" panose="020F0502020204030204" pitchFamily="34" charset="0"/>
                          <a:ea typeface="Calibri" panose="020F0502020204030204" pitchFamily="34" charset="0"/>
                          <a:cs typeface="Calibri" panose="020F0502020204030204" pitchFamily="34" charset="0"/>
                        </a:rPr>
                        <a:t>j. </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Oh well, it is much larger than the Sahara.</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629237"/>
                  </a:ext>
                </a:extLst>
              </a:tr>
            </a:tbl>
          </a:graphicData>
        </a:graphic>
      </p:graphicFrame>
      <p:sp>
        <p:nvSpPr>
          <p:cNvPr id="18" name="TextBox 17">
            <a:extLst>
              <a:ext uri="{FF2B5EF4-FFF2-40B4-BE49-F238E27FC236}">
                <a16:creationId xmlns:a16="http://schemas.microsoft.com/office/drawing/2014/main" id="{DA72A293-05A2-46F3-BAC0-C8D3DA4CC084}"/>
              </a:ext>
            </a:extLst>
          </p:cNvPr>
          <p:cNvSpPr txBox="1"/>
          <p:nvPr/>
        </p:nvSpPr>
        <p:spPr>
          <a:xfrm>
            <a:off x="1639980" y="5372100"/>
            <a:ext cx="2093820" cy="923330"/>
          </a:xfrm>
          <a:prstGeom prst="rect">
            <a:avLst/>
          </a:prstGeom>
          <a:noFill/>
        </p:spPr>
        <p:txBody>
          <a:bodyPr wrap="square">
            <a:spAutoFit/>
          </a:bodyPr>
          <a:lstStyle/>
          <a:p>
            <a:r>
              <a:rPr lang="en-US" sz="5400" b="1">
                <a:solidFill>
                  <a:srgbClr val="FF0000"/>
                </a:solidFill>
                <a:effectLst/>
                <a:latin typeface="+mj-lt"/>
                <a:ea typeface="Calibri" panose="020F0502020204030204" pitchFamily="34" charset="0"/>
              </a:rPr>
              <a:t>2</a:t>
            </a:r>
            <a:endParaRPr lang="en-US" sz="5400" b="1">
              <a:solidFill>
                <a:srgbClr val="FF0000"/>
              </a:solidFill>
              <a:latin typeface="+mj-lt"/>
            </a:endParaRPr>
          </a:p>
        </p:txBody>
      </p:sp>
      <p:sp>
        <p:nvSpPr>
          <p:cNvPr id="25" name="TextBox 24">
            <a:extLst>
              <a:ext uri="{FF2B5EF4-FFF2-40B4-BE49-F238E27FC236}">
                <a16:creationId xmlns:a16="http://schemas.microsoft.com/office/drawing/2014/main" id="{49A01922-814A-4377-A986-573CD1400E44}"/>
              </a:ext>
            </a:extLst>
          </p:cNvPr>
          <p:cNvSpPr txBox="1"/>
          <p:nvPr/>
        </p:nvSpPr>
        <p:spPr>
          <a:xfrm>
            <a:off x="1664141" y="1847706"/>
            <a:ext cx="2093820" cy="923330"/>
          </a:xfrm>
          <a:prstGeom prst="rect">
            <a:avLst/>
          </a:prstGeom>
          <a:noFill/>
        </p:spPr>
        <p:txBody>
          <a:bodyPr wrap="square">
            <a:spAutoFit/>
          </a:bodyPr>
          <a:lstStyle/>
          <a:p>
            <a:r>
              <a:rPr lang="en-US" sz="5400" b="1">
                <a:solidFill>
                  <a:srgbClr val="FF0000"/>
                </a:solidFill>
                <a:effectLst/>
                <a:latin typeface="+mj-lt"/>
                <a:ea typeface="Calibri" panose="020F0502020204030204" pitchFamily="34" charset="0"/>
              </a:rPr>
              <a:t>3</a:t>
            </a:r>
            <a:endParaRPr lang="en-US" sz="5400" b="1">
              <a:solidFill>
                <a:srgbClr val="FF0000"/>
              </a:solidFill>
              <a:latin typeface="+mj-lt"/>
            </a:endParaRPr>
          </a:p>
        </p:txBody>
      </p:sp>
      <p:sp>
        <p:nvSpPr>
          <p:cNvPr id="26" name="TextBox 25">
            <a:extLst>
              <a:ext uri="{FF2B5EF4-FFF2-40B4-BE49-F238E27FC236}">
                <a16:creationId xmlns:a16="http://schemas.microsoft.com/office/drawing/2014/main" id="{B0F3BB94-8FA7-449C-8383-582A4A3A51A5}"/>
              </a:ext>
            </a:extLst>
          </p:cNvPr>
          <p:cNvSpPr txBox="1"/>
          <p:nvPr/>
        </p:nvSpPr>
        <p:spPr>
          <a:xfrm>
            <a:off x="1828800" y="8197240"/>
            <a:ext cx="2093820" cy="923330"/>
          </a:xfrm>
          <a:prstGeom prst="rect">
            <a:avLst/>
          </a:prstGeom>
          <a:noFill/>
        </p:spPr>
        <p:txBody>
          <a:bodyPr wrap="square">
            <a:spAutoFit/>
          </a:bodyPr>
          <a:lstStyle/>
          <a:p>
            <a:r>
              <a:rPr lang="en-US" sz="5400" b="1">
                <a:solidFill>
                  <a:srgbClr val="FF0000"/>
                </a:solidFill>
                <a:effectLst/>
                <a:latin typeface="+mj-lt"/>
                <a:ea typeface="Calibri" panose="020F0502020204030204" pitchFamily="34" charset="0"/>
              </a:rPr>
              <a:t>4</a:t>
            </a:r>
            <a:endParaRPr lang="en-US" sz="5400" b="1">
              <a:solidFill>
                <a:srgbClr val="FF0000"/>
              </a:solidFill>
              <a:latin typeface="+mj-lt"/>
            </a:endParaRPr>
          </a:p>
        </p:txBody>
      </p:sp>
      <p:sp>
        <p:nvSpPr>
          <p:cNvPr id="27" name="TextBox 26">
            <a:extLst>
              <a:ext uri="{FF2B5EF4-FFF2-40B4-BE49-F238E27FC236}">
                <a16:creationId xmlns:a16="http://schemas.microsoft.com/office/drawing/2014/main" id="{F2B4F9E6-39B6-43FE-A4CF-053AC5E7118F}"/>
              </a:ext>
            </a:extLst>
          </p:cNvPr>
          <p:cNvSpPr txBox="1"/>
          <p:nvPr/>
        </p:nvSpPr>
        <p:spPr>
          <a:xfrm>
            <a:off x="1807292" y="7464410"/>
            <a:ext cx="2093820" cy="923330"/>
          </a:xfrm>
          <a:prstGeom prst="rect">
            <a:avLst/>
          </a:prstGeom>
          <a:noFill/>
        </p:spPr>
        <p:txBody>
          <a:bodyPr wrap="square">
            <a:spAutoFit/>
          </a:bodyPr>
          <a:lstStyle/>
          <a:p>
            <a:r>
              <a:rPr lang="en-US" sz="5400" b="1">
                <a:solidFill>
                  <a:srgbClr val="FF0000"/>
                </a:solidFill>
                <a:effectLst/>
                <a:latin typeface="+mj-lt"/>
                <a:ea typeface="Calibri" panose="020F0502020204030204" pitchFamily="34" charset="0"/>
              </a:rPr>
              <a:t>5</a:t>
            </a:r>
            <a:endParaRPr lang="en-US" sz="5400" b="1">
              <a:solidFill>
                <a:srgbClr val="FF0000"/>
              </a:solidFill>
              <a:latin typeface="+mj-lt"/>
            </a:endParaRPr>
          </a:p>
        </p:txBody>
      </p:sp>
      <p:sp>
        <p:nvSpPr>
          <p:cNvPr id="28" name="TextBox 27">
            <a:extLst>
              <a:ext uri="{FF2B5EF4-FFF2-40B4-BE49-F238E27FC236}">
                <a16:creationId xmlns:a16="http://schemas.microsoft.com/office/drawing/2014/main" id="{221B36B6-C9C3-420B-A21C-68E75606BB49}"/>
              </a:ext>
            </a:extLst>
          </p:cNvPr>
          <p:cNvSpPr txBox="1"/>
          <p:nvPr/>
        </p:nvSpPr>
        <p:spPr>
          <a:xfrm>
            <a:off x="1861700" y="6796065"/>
            <a:ext cx="2093820" cy="923330"/>
          </a:xfrm>
          <a:prstGeom prst="rect">
            <a:avLst/>
          </a:prstGeom>
          <a:noFill/>
        </p:spPr>
        <p:txBody>
          <a:bodyPr wrap="square">
            <a:spAutoFit/>
          </a:bodyPr>
          <a:lstStyle/>
          <a:p>
            <a:r>
              <a:rPr lang="en-US" sz="5400" b="1">
                <a:solidFill>
                  <a:srgbClr val="FF0000"/>
                </a:solidFill>
                <a:latin typeface="+mj-lt"/>
              </a:rPr>
              <a:t>6</a:t>
            </a:r>
          </a:p>
        </p:txBody>
      </p:sp>
      <p:sp>
        <p:nvSpPr>
          <p:cNvPr id="29" name="TextBox 28">
            <a:extLst>
              <a:ext uri="{FF2B5EF4-FFF2-40B4-BE49-F238E27FC236}">
                <a16:creationId xmlns:a16="http://schemas.microsoft.com/office/drawing/2014/main" id="{07A11EFE-01E0-43B8-8420-E6D186792356}"/>
              </a:ext>
            </a:extLst>
          </p:cNvPr>
          <p:cNvSpPr txBox="1"/>
          <p:nvPr/>
        </p:nvSpPr>
        <p:spPr>
          <a:xfrm>
            <a:off x="1807292" y="3991570"/>
            <a:ext cx="2093820" cy="923330"/>
          </a:xfrm>
          <a:prstGeom prst="rect">
            <a:avLst/>
          </a:prstGeom>
          <a:noFill/>
        </p:spPr>
        <p:txBody>
          <a:bodyPr wrap="square">
            <a:spAutoFit/>
          </a:bodyPr>
          <a:lstStyle/>
          <a:p>
            <a:r>
              <a:rPr lang="en-US" sz="5400" b="1">
                <a:solidFill>
                  <a:srgbClr val="FF0000"/>
                </a:solidFill>
                <a:latin typeface="+mj-lt"/>
              </a:rPr>
              <a:t>7</a:t>
            </a:r>
          </a:p>
        </p:txBody>
      </p:sp>
      <p:sp>
        <p:nvSpPr>
          <p:cNvPr id="30" name="TextBox 29">
            <a:extLst>
              <a:ext uri="{FF2B5EF4-FFF2-40B4-BE49-F238E27FC236}">
                <a16:creationId xmlns:a16="http://schemas.microsoft.com/office/drawing/2014/main" id="{506B528C-AB78-44AC-87FC-125FFD771755}"/>
              </a:ext>
            </a:extLst>
          </p:cNvPr>
          <p:cNvSpPr txBox="1"/>
          <p:nvPr/>
        </p:nvSpPr>
        <p:spPr>
          <a:xfrm>
            <a:off x="1762090" y="4755234"/>
            <a:ext cx="2093820" cy="923330"/>
          </a:xfrm>
          <a:prstGeom prst="rect">
            <a:avLst/>
          </a:prstGeom>
          <a:noFill/>
        </p:spPr>
        <p:txBody>
          <a:bodyPr wrap="square">
            <a:spAutoFit/>
          </a:bodyPr>
          <a:lstStyle/>
          <a:p>
            <a:r>
              <a:rPr lang="en-US" sz="5400" b="1">
                <a:solidFill>
                  <a:srgbClr val="FF0000"/>
                </a:solidFill>
                <a:latin typeface="+mj-lt"/>
              </a:rPr>
              <a:t>8</a:t>
            </a:r>
          </a:p>
        </p:txBody>
      </p:sp>
      <p:sp>
        <p:nvSpPr>
          <p:cNvPr id="31" name="TextBox 30">
            <a:extLst>
              <a:ext uri="{FF2B5EF4-FFF2-40B4-BE49-F238E27FC236}">
                <a16:creationId xmlns:a16="http://schemas.microsoft.com/office/drawing/2014/main" id="{2C747AF7-50A8-4E79-8E0A-AEDE2E1C4AE2}"/>
              </a:ext>
            </a:extLst>
          </p:cNvPr>
          <p:cNvSpPr txBox="1"/>
          <p:nvPr/>
        </p:nvSpPr>
        <p:spPr>
          <a:xfrm>
            <a:off x="1786719" y="2546062"/>
            <a:ext cx="2093820" cy="923330"/>
          </a:xfrm>
          <a:prstGeom prst="rect">
            <a:avLst/>
          </a:prstGeom>
          <a:noFill/>
        </p:spPr>
        <p:txBody>
          <a:bodyPr wrap="square">
            <a:spAutoFit/>
          </a:bodyPr>
          <a:lstStyle/>
          <a:p>
            <a:r>
              <a:rPr lang="en-US" sz="5400" b="1">
                <a:solidFill>
                  <a:srgbClr val="FF0000"/>
                </a:solidFill>
                <a:latin typeface="+mj-lt"/>
              </a:rPr>
              <a:t>9</a:t>
            </a:r>
          </a:p>
        </p:txBody>
      </p:sp>
      <p:sp>
        <p:nvSpPr>
          <p:cNvPr id="32" name="TextBox 31">
            <a:extLst>
              <a:ext uri="{FF2B5EF4-FFF2-40B4-BE49-F238E27FC236}">
                <a16:creationId xmlns:a16="http://schemas.microsoft.com/office/drawing/2014/main" id="{C974A3A8-CB77-4F35-A6D4-B015013C2F7E}"/>
              </a:ext>
            </a:extLst>
          </p:cNvPr>
          <p:cNvSpPr txBox="1"/>
          <p:nvPr/>
        </p:nvSpPr>
        <p:spPr>
          <a:xfrm>
            <a:off x="1786719" y="6156975"/>
            <a:ext cx="2093820" cy="923330"/>
          </a:xfrm>
          <a:prstGeom prst="rect">
            <a:avLst/>
          </a:prstGeom>
          <a:noFill/>
        </p:spPr>
        <p:txBody>
          <a:bodyPr wrap="square">
            <a:spAutoFit/>
          </a:bodyPr>
          <a:lstStyle/>
          <a:p>
            <a:r>
              <a:rPr lang="en-US" sz="5400" b="1">
                <a:solidFill>
                  <a:srgbClr val="FF0000"/>
                </a:solidFill>
                <a:latin typeface="+mj-lt"/>
              </a:rPr>
              <a:t>10</a:t>
            </a:r>
          </a:p>
        </p:txBody>
      </p:sp>
    </p:spTree>
    <p:extLst>
      <p:ext uri="{BB962C8B-B14F-4D97-AF65-F5344CB8AC3E}">
        <p14:creationId xmlns:p14="http://schemas.microsoft.com/office/powerpoint/2010/main" val="384130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ppt_x"/>
                                          </p:val>
                                        </p:tav>
                                        <p:tav tm="100000">
                                          <p:val>
                                            <p:strVal val="#ppt_x"/>
                                          </p:val>
                                        </p:tav>
                                      </p:tavLst>
                                    </p:anim>
                                    <p:anim calcmode="lin" valueType="num">
                                      <p:cBhvr additive="base">
                                        <p:cTn id="8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ppt_x"/>
                                          </p:val>
                                        </p:tav>
                                        <p:tav tm="100000">
                                          <p:val>
                                            <p:strVal val="#ppt_x"/>
                                          </p:val>
                                        </p:tav>
                                      </p:tavLst>
                                    </p:anim>
                                    <p:anim calcmode="lin" valueType="num">
                                      <p:cBhvr additive="base">
                                        <p:cTn id="10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5" grpId="0"/>
      <p:bldP spid="26" grpId="0"/>
      <p:bldP spid="27" grpId="0"/>
      <p:bldP spid="28" grpId="0"/>
      <p:bldP spid="29" grpId="0"/>
      <p:bldP spid="30" grpId="0"/>
      <p:bldP spid="31" grpId="0"/>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12156560"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33700" y="841341"/>
            <a:ext cx="12420600" cy="3704421"/>
            <a:chOff x="1779595" y="2833572"/>
            <a:chExt cx="124206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779595" y="4488199"/>
              <a:ext cx="12420600" cy="1200329"/>
            </a:xfrm>
            <a:prstGeom prst="rect">
              <a:avLst/>
            </a:prstGeom>
            <a:noFill/>
          </p:spPr>
          <p:txBody>
            <a:bodyPr wrap="square">
              <a:spAutoFit/>
            </a:bodyPr>
            <a:lstStyle/>
            <a:p>
              <a:r>
                <a:rPr lang="en-US" sz="7200" b="1">
                  <a:latin typeface=".VnMystical" panose="020B7200000000000000" pitchFamily="34" charset="0"/>
                </a:rPr>
                <a:t>PART 3. COMMUNICATION SKILLS</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III. READING</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409015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138939" y="-108951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882439" y="8189408"/>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971800" y="138731"/>
            <a:ext cx="13563600"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Read the passage and then answer the questions.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D6BE96ED-9D05-438F-85F9-835685F273EA}"/>
              </a:ext>
            </a:extLst>
          </p:cNvPr>
          <p:cNvSpPr txBox="1"/>
          <p:nvPr/>
        </p:nvSpPr>
        <p:spPr>
          <a:xfrm>
            <a:off x="1143702" y="817352"/>
            <a:ext cx="16360783" cy="9200852"/>
          </a:xfrm>
          <a:prstGeom prst="rect">
            <a:avLst/>
          </a:prstGeom>
          <a:noFill/>
        </p:spPr>
        <p:txBody>
          <a:bodyPr wrap="square">
            <a:spAutoFit/>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Ba Be Lake is the largest lake in Viet Nam. It is a mountainous area, nearly 250 km from Ha Noi. When you get to the entrance of Ba Be National Park, you have another 16 kilometre drive through the park to arrive at the small village “Pae Ngoi” of Tay Minority. You can stay overnight in a local stilt house.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next day you can get on your boat and have a trip on Ba Be Lake. You can enjoy the wonder landscape. During the boat trip you can visit some caves and the Dau Dang Waterfall. You can also watch the local communities with their daily life.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3057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138939" y="-108951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882439" y="8189408"/>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971800" y="138731"/>
            <a:ext cx="13563600"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Read the passage and then answer the questions.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D6BE96ED-9D05-438F-85F9-835685F273EA}"/>
              </a:ext>
            </a:extLst>
          </p:cNvPr>
          <p:cNvSpPr txBox="1"/>
          <p:nvPr/>
        </p:nvSpPr>
        <p:spPr>
          <a:xfrm>
            <a:off x="1395885" y="1182256"/>
            <a:ext cx="16360783" cy="8248412"/>
          </a:xfrm>
          <a:prstGeom prst="rect">
            <a:avLst/>
          </a:prstGeom>
          <a:noFill/>
        </p:spPr>
        <p:txBody>
          <a:bodyPr wrap="square">
            <a:spAutoFit/>
          </a:bodyPr>
          <a:lstStyle/>
          <a:p>
            <a:pPr algn="just">
              <a:spcAft>
                <a:spcPts val="1200"/>
              </a:spcAft>
              <a:tabLst>
                <a:tab pos="57848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What is Ba Be Lake?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7848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It is the largest lake in Viet Nam.</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7848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Where is it?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7848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It is a mountainous area, nearly 250 km from Ha Noi.</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120967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How can we visit the small village “Pac Ngoi” of Tay Minority?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7848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We can go by car or by coach.</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120967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What can we visit during the boat trip on Ba Be Lake?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7848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We can visit some caves and the Dau Dang Waterfall.</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120967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What can we watch the local communities?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1200"/>
              </a:spcAft>
              <a:tabLst>
                <a:tab pos="57848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We can also watch the local communities with their daily life.</a:t>
            </a:r>
            <a:endParaRPr lang="en-US" sz="48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455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p:cTn id="4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8">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xEl>
                                              <p:pRg st="2" end="2"/>
                                            </p:txEl>
                                          </p:spTgt>
                                        </p:tgtEl>
                                        <p:attrNameLst>
                                          <p:attrName>style.visibility</p:attrName>
                                        </p:attrNameLst>
                                      </p:cBhvr>
                                      <p:to>
                                        <p:strVal val="visible"/>
                                      </p:to>
                                    </p:set>
                                    <p:anim calcmode="lin" valueType="num">
                                      <p:cBhvr>
                                        <p:cTn id="52"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18">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anim calcmode="lin" valueType="num">
                                      <p:cBhvr>
                                        <p:cTn id="57"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18">
                                            <p:txEl>
                                              <p:pRg st="4" end="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xEl>
                                              <p:pRg st="6" end="6"/>
                                            </p:txEl>
                                          </p:spTgt>
                                        </p:tgtEl>
                                        <p:attrNameLst>
                                          <p:attrName>style.visibility</p:attrName>
                                        </p:attrNameLst>
                                      </p:cBhvr>
                                      <p:to>
                                        <p:strVal val="visible"/>
                                      </p:to>
                                    </p:set>
                                    <p:anim calcmode="lin" valueType="num">
                                      <p:cBhvr>
                                        <p:cTn id="62"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18">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18">
                                            <p:txEl>
                                              <p:pRg st="6" end="6"/>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18">
                                            <p:txEl>
                                              <p:pRg st="8" end="8"/>
                                            </p:txEl>
                                          </p:spTgt>
                                        </p:tgtEl>
                                        <p:attrNameLst>
                                          <p:attrName>style.visibility</p:attrName>
                                        </p:attrNameLst>
                                      </p:cBhvr>
                                      <p:to>
                                        <p:strVal val="visible"/>
                                      </p:to>
                                    </p:set>
                                    <p:anim calcmode="lin" valueType="num">
                                      <p:cBhvr>
                                        <p:cTn id="67" dur="500" fill="hold"/>
                                        <p:tgtEl>
                                          <p:spTgt spid="18">
                                            <p:txEl>
                                              <p:pRg st="8" end="8"/>
                                            </p:txEl>
                                          </p:spTgt>
                                        </p:tgtEl>
                                        <p:attrNameLst>
                                          <p:attrName>ppt_w</p:attrName>
                                        </p:attrNameLst>
                                      </p:cBhvr>
                                      <p:tavLst>
                                        <p:tav tm="0">
                                          <p:val>
                                            <p:fltVal val="0"/>
                                          </p:val>
                                        </p:tav>
                                        <p:tav tm="100000">
                                          <p:val>
                                            <p:strVal val="#ppt_w"/>
                                          </p:val>
                                        </p:tav>
                                      </p:tavLst>
                                    </p:anim>
                                    <p:anim calcmode="lin" valueType="num">
                                      <p:cBhvr>
                                        <p:cTn id="68" dur="500" fill="hold"/>
                                        <p:tgtEl>
                                          <p:spTgt spid="18">
                                            <p:txEl>
                                              <p:pRg st="8" end="8"/>
                                            </p:txEl>
                                          </p:spTgt>
                                        </p:tgtEl>
                                        <p:attrNameLst>
                                          <p:attrName>ppt_h</p:attrName>
                                        </p:attrNameLst>
                                      </p:cBhvr>
                                      <p:tavLst>
                                        <p:tav tm="0">
                                          <p:val>
                                            <p:fltVal val="0"/>
                                          </p:val>
                                        </p:tav>
                                        <p:tav tm="100000">
                                          <p:val>
                                            <p:strVal val="#ppt_h"/>
                                          </p:val>
                                        </p:tav>
                                      </p:tavLst>
                                    </p:anim>
                                    <p:animEffect transition="in" filter="fade">
                                      <p:cBhvr>
                                        <p:cTn id="69" dur="500"/>
                                        <p:tgtEl>
                                          <p:spTgt spid="18">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8">
                                            <p:txEl>
                                              <p:pRg st="1" end="1"/>
                                            </p:txEl>
                                          </p:spTgt>
                                        </p:tgtEl>
                                        <p:attrNameLst>
                                          <p:attrName>style.visibility</p:attrName>
                                        </p:attrNameLst>
                                      </p:cBhvr>
                                      <p:to>
                                        <p:strVal val="visible"/>
                                      </p:to>
                                    </p:set>
                                    <p:anim calcmode="lin" valueType="num">
                                      <p:cBhvr>
                                        <p:cTn id="74"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75"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76" dur="500"/>
                                        <p:tgtEl>
                                          <p:spTgt spid="18">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8">
                                            <p:txEl>
                                              <p:pRg st="3" end="3"/>
                                            </p:txEl>
                                          </p:spTgt>
                                        </p:tgtEl>
                                        <p:attrNameLst>
                                          <p:attrName>style.visibility</p:attrName>
                                        </p:attrNameLst>
                                      </p:cBhvr>
                                      <p:to>
                                        <p:strVal val="visible"/>
                                      </p:to>
                                    </p:set>
                                    <p:anim calcmode="lin" valueType="num">
                                      <p:cBhvr>
                                        <p:cTn id="81"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82" dur="5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83" dur="500"/>
                                        <p:tgtEl>
                                          <p:spTgt spid="18">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18">
                                            <p:txEl>
                                              <p:pRg st="5" end="5"/>
                                            </p:txEl>
                                          </p:spTgt>
                                        </p:tgtEl>
                                        <p:attrNameLst>
                                          <p:attrName>style.visibility</p:attrName>
                                        </p:attrNameLst>
                                      </p:cBhvr>
                                      <p:to>
                                        <p:strVal val="visible"/>
                                      </p:to>
                                    </p:set>
                                    <p:anim calcmode="lin" valueType="num">
                                      <p:cBhvr>
                                        <p:cTn id="88"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89" dur="500" fill="hold"/>
                                        <p:tgtEl>
                                          <p:spTgt spid="18">
                                            <p:txEl>
                                              <p:pRg st="5" end="5"/>
                                            </p:txEl>
                                          </p:spTgt>
                                        </p:tgtEl>
                                        <p:attrNameLst>
                                          <p:attrName>ppt_h</p:attrName>
                                        </p:attrNameLst>
                                      </p:cBhvr>
                                      <p:tavLst>
                                        <p:tav tm="0">
                                          <p:val>
                                            <p:fltVal val="0"/>
                                          </p:val>
                                        </p:tav>
                                        <p:tav tm="100000">
                                          <p:val>
                                            <p:strVal val="#ppt_h"/>
                                          </p:val>
                                        </p:tav>
                                      </p:tavLst>
                                    </p:anim>
                                    <p:animEffect transition="in" filter="fade">
                                      <p:cBhvr>
                                        <p:cTn id="90" dur="500"/>
                                        <p:tgtEl>
                                          <p:spTgt spid="18">
                                            <p:txEl>
                                              <p:pRg st="5" end="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8">
                                            <p:txEl>
                                              <p:pRg st="7" end="7"/>
                                            </p:txEl>
                                          </p:spTgt>
                                        </p:tgtEl>
                                        <p:attrNameLst>
                                          <p:attrName>style.visibility</p:attrName>
                                        </p:attrNameLst>
                                      </p:cBhvr>
                                      <p:to>
                                        <p:strVal val="visible"/>
                                      </p:to>
                                    </p:set>
                                    <p:anim calcmode="lin" valueType="num">
                                      <p:cBhvr>
                                        <p:cTn id="95" dur="500" fill="hold"/>
                                        <p:tgtEl>
                                          <p:spTgt spid="18">
                                            <p:txEl>
                                              <p:pRg st="7" end="7"/>
                                            </p:txEl>
                                          </p:spTgt>
                                        </p:tgtEl>
                                        <p:attrNameLst>
                                          <p:attrName>ppt_w</p:attrName>
                                        </p:attrNameLst>
                                      </p:cBhvr>
                                      <p:tavLst>
                                        <p:tav tm="0">
                                          <p:val>
                                            <p:fltVal val="0"/>
                                          </p:val>
                                        </p:tav>
                                        <p:tav tm="100000">
                                          <p:val>
                                            <p:strVal val="#ppt_w"/>
                                          </p:val>
                                        </p:tav>
                                      </p:tavLst>
                                    </p:anim>
                                    <p:anim calcmode="lin" valueType="num">
                                      <p:cBhvr>
                                        <p:cTn id="96" dur="500" fill="hold"/>
                                        <p:tgtEl>
                                          <p:spTgt spid="18">
                                            <p:txEl>
                                              <p:pRg st="7" end="7"/>
                                            </p:txEl>
                                          </p:spTgt>
                                        </p:tgtEl>
                                        <p:attrNameLst>
                                          <p:attrName>ppt_h</p:attrName>
                                        </p:attrNameLst>
                                      </p:cBhvr>
                                      <p:tavLst>
                                        <p:tav tm="0">
                                          <p:val>
                                            <p:fltVal val="0"/>
                                          </p:val>
                                        </p:tav>
                                        <p:tav tm="100000">
                                          <p:val>
                                            <p:strVal val="#ppt_h"/>
                                          </p:val>
                                        </p:tav>
                                      </p:tavLst>
                                    </p:anim>
                                    <p:animEffect transition="in" filter="fade">
                                      <p:cBhvr>
                                        <p:cTn id="97" dur="500"/>
                                        <p:tgtEl>
                                          <p:spTgt spid="18">
                                            <p:txEl>
                                              <p:pRg st="7" end="7"/>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8">
                                            <p:txEl>
                                              <p:pRg st="9" end="9"/>
                                            </p:txEl>
                                          </p:spTgt>
                                        </p:tgtEl>
                                        <p:attrNameLst>
                                          <p:attrName>style.visibility</p:attrName>
                                        </p:attrNameLst>
                                      </p:cBhvr>
                                      <p:to>
                                        <p:strVal val="visible"/>
                                      </p:to>
                                    </p:set>
                                    <p:anim calcmode="lin" valueType="num">
                                      <p:cBhvr>
                                        <p:cTn id="102" dur="500" fill="hold"/>
                                        <p:tgtEl>
                                          <p:spTgt spid="18">
                                            <p:txEl>
                                              <p:pRg st="9" end="9"/>
                                            </p:txEl>
                                          </p:spTgt>
                                        </p:tgtEl>
                                        <p:attrNameLst>
                                          <p:attrName>ppt_w</p:attrName>
                                        </p:attrNameLst>
                                      </p:cBhvr>
                                      <p:tavLst>
                                        <p:tav tm="0">
                                          <p:val>
                                            <p:fltVal val="0"/>
                                          </p:val>
                                        </p:tav>
                                        <p:tav tm="100000">
                                          <p:val>
                                            <p:strVal val="#ppt_w"/>
                                          </p:val>
                                        </p:tav>
                                      </p:tavLst>
                                    </p:anim>
                                    <p:anim calcmode="lin" valueType="num">
                                      <p:cBhvr>
                                        <p:cTn id="103" dur="500" fill="hold"/>
                                        <p:tgtEl>
                                          <p:spTgt spid="18">
                                            <p:txEl>
                                              <p:pRg st="9" end="9"/>
                                            </p:txEl>
                                          </p:spTgt>
                                        </p:tgtEl>
                                        <p:attrNameLst>
                                          <p:attrName>ppt_h</p:attrName>
                                        </p:attrNameLst>
                                      </p:cBhvr>
                                      <p:tavLst>
                                        <p:tav tm="0">
                                          <p:val>
                                            <p:fltVal val="0"/>
                                          </p:val>
                                        </p:tav>
                                        <p:tav tm="100000">
                                          <p:val>
                                            <p:strVal val="#ppt_h"/>
                                          </p:val>
                                        </p:tav>
                                      </p:tavLst>
                                    </p:anim>
                                    <p:animEffect transition="in" filter="fade">
                                      <p:cBhvr>
                                        <p:cTn id="104"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047725" y="8124447"/>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4876800" y="138731"/>
            <a:ext cx="10674324" cy="916213"/>
          </a:xfrm>
          <a:prstGeom prst="rect">
            <a:avLst/>
          </a:prstGeom>
          <a:noFill/>
        </p:spPr>
        <p:txBody>
          <a:bodyPr wrap="square">
            <a:spAutoFit/>
          </a:bodyPr>
          <a:lstStyle/>
          <a:p>
            <a:pPr algn="just">
              <a:lnSpc>
                <a:spcPct val="150000"/>
              </a:lnSpc>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Read and do the tasks followed.</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158BB78D-6AF5-4D23-B0C5-E2FBF01B67AD}"/>
              </a:ext>
            </a:extLst>
          </p:cNvPr>
          <p:cNvSpPr txBox="1"/>
          <p:nvPr/>
        </p:nvSpPr>
        <p:spPr>
          <a:xfrm>
            <a:off x="1199442" y="952502"/>
            <a:ext cx="16174158" cy="8863965"/>
          </a:xfrm>
          <a:prstGeom prst="rect">
            <a:avLst/>
          </a:prstGeom>
          <a:noFill/>
        </p:spPr>
        <p:txBody>
          <a:bodyPr wrap="square">
            <a:spAutoFit/>
          </a:bodyPr>
          <a:lstStyle/>
          <a:p>
            <a:pPr algn="ctr">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NIAGARA FALLS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Niagara Falls is located on the border between the United States and Canada. It is a group of falls in the state of New York and the Canadian Province of Orlando. This group is the second largest in the world in terms of volume of water flowing over its edge. It is the largest in North America. It is a popular tourist destination.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Niagara Falls was formed approximately 10,000 years ago when glaciers melted at the end of the last ice age. Water from the Great Lakes carved a path of to the Atlantic Ocean, formed the Niagara River. The Niagara Falls is not very high, but they are very wide. The amount of water flowing over the falls varies throughout the year. During season of high flow, usually springtime, more than 6 million cubic feet (165,000 m</a:t>
            </a:r>
            <a:r>
              <a:rPr lang="en-US" sz="4000" baseline="30000">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of water passes over the falls per minute. The annual average flow rate is almost 4 million cubic feet (110,000 m</a:t>
            </a:r>
            <a:r>
              <a:rPr lang="en-US" sz="4000" baseline="30000">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per minute.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0732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080657" y="849328"/>
            <a:ext cx="12503124" cy="916213"/>
          </a:xfrm>
          <a:prstGeom prst="rect">
            <a:avLst/>
          </a:prstGeom>
          <a:noFill/>
        </p:spPr>
        <p:txBody>
          <a:bodyPr wrap="square">
            <a:spAutoFit/>
          </a:bodyPr>
          <a:lstStyle/>
          <a:p>
            <a:pPr algn="just">
              <a:lnSpc>
                <a:spcPct val="150000"/>
              </a:lnSpc>
              <a:spcAft>
                <a:spcPts val="600"/>
              </a:spcAft>
              <a:tabLst>
                <a:tab pos="54991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a. Decide if each statement is True (T) or False (F).</a:t>
            </a:r>
            <a:endParaRPr lang="en-US" sz="4400">
              <a:latin typeface="Cambria" panose="02040503050406030204" pitchFamily="18" charset="0"/>
              <a:ea typeface="Cambria" panose="02040503050406030204" pitchFamily="18" charset="0"/>
              <a:cs typeface="Cambria" panose="02040503050406030204" pitchFamily="18" charset="0"/>
            </a:endParaRPr>
          </a:p>
        </p:txBody>
      </p:sp>
      <p:pic>
        <p:nvPicPr>
          <p:cNvPr id="3" name="Picture 2">
            <a:extLst>
              <a:ext uri="{FF2B5EF4-FFF2-40B4-BE49-F238E27FC236}">
                <a16:creationId xmlns:a16="http://schemas.microsoft.com/office/drawing/2014/main" id="{4A4D2F2E-FBED-4993-BBD6-DBE72F046CBE}"/>
              </a:ext>
            </a:extLst>
          </p:cNvPr>
          <p:cNvPicPr>
            <a:picLocks noChangeAspect="1"/>
          </p:cNvPicPr>
          <p:nvPr/>
        </p:nvPicPr>
        <p:blipFill>
          <a:blip r:embed="rId10"/>
          <a:stretch>
            <a:fillRect/>
          </a:stretch>
        </p:blipFill>
        <p:spPr>
          <a:xfrm>
            <a:off x="260519" y="2129788"/>
            <a:ext cx="17463524" cy="6487191"/>
          </a:xfrm>
          <a:prstGeom prst="rect">
            <a:avLst/>
          </a:prstGeom>
        </p:spPr>
      </p:pic>
      <p:sp>
        <p:nvSpPr>
          <p:cNvPr id="18" name="TextBox 17">
            <a:extLst>
              <a:ext uri="{FF2B5EF4-FFF2-40B4-BE49-F238E27FC236}">
                <a16:creationId xmlns:a16="http://schemas.microsoft.com/office/drawing/2014/main" id="{1740C9A1-C8DD-45AF-BC3E-A3F7960BE3C0}"/>
              </a:ext>
            </a:extLst>
          </p:cNvPr>
          <p:cNvSpPr txBox="1"/>
          <p:nvPr/>
        </p:nvSpPr>
        <p:spPr>
          <a:xfrm>
            <a:off x="15982710" y="1911858"/>
            <a:ext cx="1782336" cy="1107996"/>
          </a:xfrm>
          <a:prstGeom prst="rect">
            <a:avLst/>
          </a:prstGeom>
          <a:noFill/>
        </p:spPr>
        <p:txBody>
          <a:bodyPr wrap="square">
            <a:spAutoFit/>
          </a:bodyPr>
          <a:lstStyle/>
          <a:p>
            <a:r>
              <a:rPr lang="en-US" sz="6600" b="1">
                <a:solidFill>
                  <a:srgbClr val="FF0000"/>
                </a:solidFill>
                <a:effectLst/>
                <a:latin typeface="+mj-lt"/>
                <a:ea typeface="Calibri" panose="020F0502020204030204" pitchFamily="34" charset="0"/>
              </a:rPr>
              <a:t> T </a:t>
            </a:r>
            <a:endParaRPr lang="en-US" sz="6600" b="1">
              <a:solidFill>
                <a:srgbClr val="FF0000"/>
              </a:solidFill>
              <a:latin typeface="+mj-lt"/>
            </a:endParaRPr>
          </a:p>
        </p:txBody>
      </p:sp>
      <p:sp>
        <p:nvSpPr>
          <p:cNvPr id="20" name="TextBox 19">
            <a:extLst>
              <a:ext uri="{FF2B5EF4-FFF2-40B4-BE49-F238E27FC236}">
                <a16:creationId xmlns:a16="http://schemas.microsoft.com/office/drawing/2014/main" id="{8AE6C73F-0156-41CD-862A-CB4E95FA87A8}"/>
              </a:ext>
            </a:extLst>
          </p:cNvPr>
          <p:cNvSpPr txBox="1"/>
          <p:nvPr/>
        </p:nvSpPr>
        <p:spPr>
          <a:xfrm>
            <a:off x="15982710" y="3311900"/>
            <a:ext cx="1782336" cy="1107996"/>
          </a:xfrm>
          <a:prstGeom prst="rect">
            <a:avLst/>
          </a:prstGeom>
          <a:noFill/>
        </p:spPr>
        <p:txBody>
          <a:bodyPr wrap="square">
            <a:spAutoFit/>
          </a:bodyPr>
          <a:lstStyle/>
          <a:p>
            <a:r>
              <a:rPr lang="en-US" sz="6600" b="1">
                <a:solidFill>
                  <a:srgbClr val="FF0000"/>
                </a:solidFill>
                <a:effectLst/>
                <a:latin typeface="+mj-lt"/>
                <a:ea typeface="Calibri" panose="020F0502020204030204" pitchFamily="34" charset="0"/>
              </a:rPr>
              <a:t> F </a:t>
            </a:r>
            <a:endParaRPr lang="en-US" sz="6600" b="1">
              <a:solidFill>
                <a:srgbClr val="FF0000"/>
              </a:solidFill>
              <a:latin typeface="+mj-lt"/>
            </a:endParaRPr>
          </a:p>
        </p:txBody>
      </p:sp>
      <p:sp>
        <p:nvSpPr>
          <p:cNvPr id="21" name="TextBox 20">
            <a:extLst>
              <a:ext uri="{FF2B5EF4-FFF2-40B4-BE49-F238E27FC236}">
                <a16:creationId xmlns:a16="http://schemas.microsoft.com/office/drawing/2014/main" id="{4241C330-3994-4202-ACF2-6071E8EBAC28}"/>
              </a:ext>
            </a:extLst>
          </p:cNvPr>
          <p:cNvSpPr txBox="1"/>
          <p:nvPr/>
        </p:nvSpPr>
        <p:spPr>
          <a:xfrm>
            <a:off x="16031631" y="4739655"/>
            <a:ext cx="1782336" cy="1107996"/>
          </a:xfrm>
          <a:prstGeom prst="rect">
            <a:avLst/>
          </a:prstGeom>
          <a:noFill/>
        </p:spPr>
        <p:txBody>
          <a:bodyPr wrap="square">
            <a:spAutoFit/>
          </a:bodyPr>
          <a:lstStyle/>
          <a:p>
            <a:r>
              <a:rPr lang="en-US" sz="6600" b="1">
                <a:solidFill>
                  <a:srgbClr val="FF0000"/>
                </a:solidFill>
                <a:effectLst/>
                <a:latin typeface="+mj-lt"/>
                <a:ea typeface="Calibri" panose="020F0502020204030204" pitchFamily="34" charset="0"/>
              </a:rPr>
              <a:t> F </a:t>
            </a:r>
            <a:endParaRPr lang="en-US" sz="6600" b="1">
              <a:solidFill>
                <a:srgbClr val="FF0000"/>
              </a:solidFill>
              <a:latin typeface="+mj-lt"/>
            </a:endParaRPr>
          </a:p>
        </p:txBody>
      </p:sp>
      <p:sp>
        <p:nvSpPr>
          <p:cNvPr id="22" name="TextBox 21">
            <a:extLst>
              <a:ext uri="{FF2B5EF4-FFF2-40B4-BE49-F238E27FC236}">
                <a16:creationId xmlns:a16="http://schemas.microsoft.com/office/drawing/2014/main" id="{2278A185-1518-45BD-B29E-0DFBAF768EC0}"/>
              </a:ext>
            </a:extLst>
          </p:cNvPr>
          <p:cNvSpPr txBox="1"/>
          <p:nvPr/>
        </p:nvSpPr>
        <p:spPr>
          <a:xfrm>
            <a:off x="16120670" y="6123373"/>
            <a:ext cx="1782336" cy="1107996"/>
          </a:xfrm>
          <a:prstGeom prst="rect">
            <a:avLst/>
          </a:prstGeom>
          <a:noFill/>
        </p:spPr>
        <p:txBody>
          <a:bodyPr wrap="square">
            <a:spAutoFit/>
          </a:bodyPr>
          <a:lstStyle/>
          <a:p>
            <a:r>
              <a:rPr lang="en-US" sz="6600" b="1">
                <a:solidFill>
                  <a:srgbClr val="FF0000"/>
                </a:solidFill>
                <a:effectLst/>
                <a:latin typeface="+mj-lt"/>
                <a:ea typeface="Calibri" panose="020F0502020204030204" pitchFamily="34" charset="0"/>
              </a:rPr>
              <a:t> F </a:t>
            </a:r>
            <a:endParaRPr lang="en-US" sz="6600" b="1">
              <a:solidFill>
                <a:srgbClr val="FF0000"/>
              </a:solidFill>
              <a:latin typeface="+mj-lt"/>
            </a:endParaRPr>
          </a:p>
        </p:txBody>
      </p:sp>
      <p:sp>
        <p:nvSpPr>
          <p:cNvPr id="23" name="TextBox 22">
            <a:extLst>
              <a:ext uri="{FF2B5EF4-FFF2-40B4-BE49-F238E27FC236}">
                <a16:creationId xmlns:a16="http://schemas.microsoft.com/office/drawing/2014/main" id="{E2949323-0DD4-4D99-B13C-2A686A40FE7D}"/>
              </a:ext>
            </a:extLst>
          </p:cNvPr>
          <p:cNvSpPr txBox="1"/>
          <p:nvPr/>
        </p:nvSpPr>
        <p:spPr>
          <a:xfrm>
            <a:off x="16155221" y="7461236"/>
            <a:ext cx="1782336" cy="1107996"/>
          </a:xfrm>
          <a:prstGeom prst="rect">
            <a:avLst/>
          </a:prstGeom>
          <a:noFill/>
        </p:spPr>
        <p:txBody>
          <a:bodyPr wrap="square">
            <a:spAutoFit/>
          </a:bodyPr>
          <a:lstStyle/>
          <a:p>
            <a:r>
              <a:rPr lang="en-US" sz="6600" b="1">
                <a:solidFill>
                  <a:srgbClr val="FF0000"/>
                </a:solidFill>
                <a:effectLst/>
                <a:latin typeface="+mj-lt"/>
                <a:ea typeface="Calibri" panose="020F0502020204030204" pitchFamily="34" charset="0"/>
              </a:rPr>
              <a:t> T </a:t>
            </a:r>
            <a:endParaRPr lang="en-US" sz="6600" b="1">
              <a:solidFill>
                <a:srgbClr val="FF0000"/>
              </a:solidFill>
              <a:latin typeface="+mj-lt"/>
            </a:endParaRPr>
          </a:p>
        </p:txBody>
      </p:sp>
    </p:spTree>
    <p:extLst>
      <p:ext uri="{BB962C8B-B14F-4D97-AF65-F5344CB8AC3E}">
        <p14:creationId xmlns:p14="http://schemas.microsoft.com/office/powerpoint/2010/main" val="62995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5848951" y="600376"/>
            <a:ext cx="10167256" cy="916213"/>
          </a:xfrm>
          <a:prstGeom prst="rect">
            <a:avLst/>
          </a:prstGeom>
          <a:noFill/>
        </p:spPr>
        <p:txBody>
          <a:bodyPr wrap="square">
            <a:spAutoFit/>
          </a:bodyPr>
          <a:lstStyle/>
          <a:p>
            <a:pPr algn="just">
              <a:lnSpc>
                <a:spcPct val="150000"/>
              </a:lnSpc>
              <a:spcAft>
                <a:spcPts val="600"/>
              </a:spcAft>
              <a:tabLst>
                <a:tab pos="55753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b. Complete the statement.</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944A4959-BB87-4B9D-A395-E0B220DF4AC9}"/>
              </a:ext>
            </a:extLst>
          </p:cNvPr>
          <p:cNvSpPr txBox="1"/>
          <p:nvPr/>
        </p:nvSpPr>
        <p:spPr>
          <a:xfrm>
            <a:off x="747021" y="1730426"/>
            <a:ext cx="16580443" cy="7232749"/>
          </a:xfrm>
          <a:prstGeom prst="rect">
            <a:avLst/>
          </a:prstGeom>
          <a:noFill/>
        </p:spPr>
        <p:txBody>
          <a:bodyPr wrap="square">
            <a:spAutoFit/>
          </a:bodyPr>
          <a:lstStyle/>
          <a:p>
            <a:pPr algn="just">
              <a:spcAft>
                <a:spcPts val="2400"/>
              </a:spcAft>
              <a:tabLst>
                <a:tab pos="549910" algn="l"/>
                <a:tab pos="479298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Niagara Falls was formed approximately</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 years ago.</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549910" algn="l"/>
                <a:tab pos="396113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Niagara Falls is the largest in ______________</a:t>
            </a:r>
            <a:r>
              <a:rPr lang="en-US" sz="4800">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0071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Water from the Great Lakes formed the _____________</a:t>
            </a:r>
            <a:r>
              <a:rPr lang="en-US" sz="4800">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00710" algn="l"/>
              </a:tabLs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During springtime more than 6 million _________ the falls per minute.</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spcAft>
                <a:spcPts val="24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5.</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annual average</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 is almost 110,000 m</a:t>
            </a:r>
            <a:r>
              <a:rPr lang="en-US" sz="4800" baseline="30000">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 per minute.</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A2C45E02-A245-47F4-850A-79F3E385CB8D}"/>
              </a:ext>
            </a:extLst>
          </p:cNvPr>
          <p:cNvSpPr txBox="1"/>
          <p:nvPr/>
        </p:nvSpPr>
        <p:spPr>
          <a:xfrm>
            <a:off x="13375111" y="1779727"/>
            <a:ext cx="10504448"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10,000 </a:t>
            </a:r>
            <a:endParaRPr lang="en-US" sz="4800" b="1">
              <a:solidFill>
                <a:srgbClr val="FF0000"/>
              </a:solidFill>
              <a:latin typeface="+mj-lt"/>
            </a:endParaRPr>
          </a:p>
        </p:txBody>
      </p:sp>
      <p:sp>
        <p:nvSpPr>
          <p:cNvPr id="21" name="TextBox 20">
            <a:extLst>
              <a:ext uri="{FF2B5EF4-FFF2-40B4-BE49-F238E27FC236}">
                <a16:creationId xmlns:a16="http://schemas.microsoft.com/office/drawing/2014/main" id="{64051435-BFA3-4D3B-8CE7-6F086453B1D9}"/>
              </a:ext>
            </a:extLst>
          </p:cNvPr>
          <p:cNvSpPr txBox="1"/>
          <p:nvPr/>
        </p:nvSpPr>
        <p:spPr>
          <a:xfrm>
            <a:off x="9753600" y="3480238"/>
            <a:ext cx="1018778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North America </a:t>
            </a:r>
            <a:endParaRPr lang="en-US" sz="4800" b="1">
              <a:solidFill>
                <a:srgbClr val="FF0000"/>
              </a:solidFill>
              <a:latin typeface="+mj-lt"/>
            </a:endParaRPr>
          </a:p>
        </p:txBody>
      </p:sp>
      <p:sp>
        <p:nvSpPr>
          <p:cNvPr id="22" name="TextBox 21">
            <a:extLst>
              <a:ext uri="{FF2B5EF4-FFF2-40B4-BE49-F238E27FC236}">
                <a16:creationId xmlns:a16="http://schemas.microsoft.com/office/drawing/2014/main" id="{6DA6CF66-9166-497E-8140-C6F47D4CDEF1}"/>
              </a:ext>
            </a:extLst>
          </p:cNvPr>
          <p:cNvSpPr txBox="1"/>
          <p:nvPr/>
        </p:nvSpPr>
        <p:spPr>
          <a:xfrm>
            <a:off x="11582400" y="4535982"/>
            <a:ext cx="10656848"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Niagara River </a:t>
            </a:r>
            <a:endParaRPr lang="en-US" sz="4800" b="1">
              <a:solidFill>
                <a:srgbClr val="FF0000"/>
              </a:solidFill>
              <a:latin typeface="+mj-lt"/>
            </a:endParaRPr>
          </a:p>
        </p:txBody>
      </p:sp>
      <p:sp>
        <p:nvSpPr>
          <p:cNvPr id="23" name="TextBox 22">
            <a:extLst>
              <a:ext uri="{FF2B5EF4-FFF2-40B4-BE49-F238E27FC236}">
                <a16:creationId xmlns:a16="http://schemas.microsoft.com/office/drawing/2014/main" id="{6A3748C6-EA09-4864-ACBF-1016880DB3C3}"/>
              </a:ext>
            </a:extLst>
          </p:cNvPr>
          <p:cNvSpPr txBox="1"/>
          <p:nvPr/>
        </p:nvSpPr>
        <p:spPr>
          <a:xfrm>
            <a:off x="11353800" y="5604317"/>
            <a:ext cx="10656848"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cubic feet </a:t>
            </a:r>
            <a:endParaRPr lang="en-US" sz="4800" b="1">
              <a:solidFill>
                <a:srgbClr val="FF0000"/>
              </a:solidFill>
              <a:latin typeface="+mj-lt"/>
            </a:endParaRPr>
          </a:p>
        </p:txBody>
      </p:sp>
      <p:sp>
        <p:nvSpPr>
          <p:cNvPr id="24" name="TextBox 23">
            <a:extLst>
              <a:ext uri="{FF2B5EF4-FFF2-40B4-BE49-F238E27FC236}">
                <a16:creationId xmlns:a16="http://schemas.microsoft.com/office/drawing/2014/main" id="{62A89A1E-D72A-40D6-9A83-5205C7DE0857}"/>
              </a:ext>
            </a:extLst>
          </p:cNvPr>
          <p:cNvSpPr txBox="1"/>
          <p:nvPr/>
        </p:nvSpPr>
        <p:spPr>
          <a:xfrm>
            <a:off x="7315200" y="7302139"/>
            <a:ext cx="1084184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flow rate </a:t>
            </a:r>
            <a:endParaRPr lang="en-US" sz="4800" b="1">
              <a:solidFill>
                <a:srgbClr val="FF0000"/>
              </a:solidFill>
              <a:latin typeface="+mj-lt"/>
            </a:endParaRPr>
          </a:p>
        </p:txBody>
      </p:sp>
    </p:spTree>
    <p:extLst>
      <p:ext uri="{BB962C8B-B14F-4D97-AF65-F5344CB8AC3E}">
        <p14:creationId xmlns:p14="http://schemas.microsoft.com/office/powerpoint/2010/main" val="17203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2743200" y="138731"/>
            <a:ext cx="12807924"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3. Read the text and answer the questions.</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3D2CA95C-9E7F-400C-901F-8BEEE012F9AE}"/>
              </a:ext>
            </a:extLst>
          </p:cNvPr>
          <p:cNvSpPr txBox="1"/>
          <p:nvPr/>
        </p:nvSpPr>
        <p:spPr>
          <a:xfrm>
            <a:off x="1002906" y="657664"/>
            <a:ext cx="16657243" cy="9200852"/>
          </a:xfrm>
          <a:prstGeom prst="rect">
            <a:avLst/>
          </a:prstGeom>
          <a:noFill/>
        </p:spPr>
        <p:txBody>
          <a:bodyPr wrap="square">
            <a:spAutoFit/>
          </a:bodyPr>
          <a:lstStyle/>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Phong Nha - Ke Bang National Park</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Phong Nha - Ke Bang National Park is a UNESCO World Heritage Site, located in the Bo Trach and Minh Hoa Districts of central Quang Binh province, in North central Viet Nam. Phong Nha - Ke Bang is famous for its cave systems. It has 300 caves with a total length of about 70 km, of which only 20 have been surveyed by Vietnamese and British scientists. The Park contains many fascinating rock formations and Ke Bang Forest. Travelers should take a boat ride through underground rivers to experience nature and enjoy fresh air.</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0932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5383868" y="138731"/>
            <a:ext cx="10167256" cy="916213"/>
          </a:xfrm>
          <a:prstGeom prst="rect">
            <a:avLst/>
          </a:prstGeom>
          <a:noFill/>
        </p:spPr>
        <p:txBody>
          <a:bodyPr wrap="square">
            <a:spAutoFit/>
          </a:bodyPr>
          <a:lstStyle/>
          <a:p>
            <a:pPr algn="just">
              <a:lnSpc>
                <a:spcPct val="150000"/>
              </a:lnSpc>
            </a:pPr>
            <a:r>
              <a:rPr lang="en-US" sz="4000" b="1">
                <a:solidFill>
                  <a:srgbClr val="0070C0"/>
                </a:solidFill>
                <a:effectLst/>
                <a:latin typeface="Calibri" panose="020F0502020204030204" pitchFamily="34" charset="0"/>
                <a:ea typeface="Arial" panose="020B0604020202020204" pitchFamily="34" charset="0"/>
                <a:cs typeface="Cambria" panose="02040503050406030204" pitchFamily="18" charset="0"/>
              </a:rPr>
              <a:t>Exercise 1. Choose the odd one out.</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F5705DC7-2FCA-423A-BFCA-19C87133B6CA}"/>
              </a:ext>
            </a:extLst>
          </p:cNvPr>
          <p:cNvSpPr txBox="1"/>
          <p:nvPr/>
        </p:nvSpPr>
        <p:spPr>
          <a:xfrm>
            <a:off x="1633779" y="1101898"/>
            <a:ext cx="16139515" cy="8694688"/>
          </a:xfrm>
          <a:prstGeom prst="rect">
            <a:avLst/>
          </a:prstGeom>
          <a:noFill/>
        </p:spPr>
        <p:txBody>
          <a:bodyPr wrap="square">
            <a:spAutoFit/>
          </a:bodyPr>
          <a:lstStyle/>
          <a:p>
            <a:pPr algn="just">
              <a:spcAft>
                <a:spcPts val="600"/>
              </a:spcAft>
            </a:pPr>
            <a:r>
              <a:rPr lang="en-US" sz="3600" b="1">
                <a:solidFill>
                  <a:srgbClr val="0070C0"/>
                </a:solidFill>
                <a:effectLst/>
                <a:latin typeface="+mj-lt"/>
                <a:ea typeface="Cambria" panose="02040503050406030204" pitchFamily="18" charset="0"/>
                <a:cs typeface="Cambria" panose="02040503050406030204" pitchFamily="18" charset="0"/>
              </a:rPr>
              <a:t>1.</a:t>
            </a:r>
            <a:r>
              <a:rPr lang="en-US" sz="3600">
                <a:solidFill>
                  <a:srgbClr val="000000"/>
                </a:solidFill>
                <a:effectLst/>
                <a:latin typeface="+mj-lt"/>
                <a:ea typeface="Cambria" panose="02040503050406030204" pitchFamily="18" charset="0"/>
                <a:cs typeface="Cambria" panose="02040503050406030204" pitchFamily="18" charset="0"/>
              </a:rPr>
              <a:t> Where is Phong Nha - Ke Bang?</a:t>
            </a:r>
            <a:endParaRPr lang="en-US" sz="3600">
              <a:effectLst/>
              <a:latin typeface="+mj-lt"/>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mj-lt"/>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mj-lt"/>
                <a:ea typeface="Cambria" panose="02040503050406030204" pitchFamily="18" charset="0"/>
                <a:cs typeface="Cambria" panose="02040503050406030204" pitchFamily="18" charset="0"/>
              </a:rPr>
              <a:t> </a:t>
            </a:r>
            <a:r>
              <a:rPr lang="en-US" sz="3600" b="1" kern="100">
                <a:solidFill>
                  <a:srgbClr val="FF0000"/>
                </a:solidFill>
                <a:effectLst/>
                <a:latin typeface="+mj-lt"/>
                <a:ea typeface="Calibri" panose="020F0502020204030204" pitchFamily="34" charset="0"/>
                <a:cs typeface="Cambria" panose="02040503050406030204" pitchFamily="18" charset="0"/>
              </a:rPr>
              <a:t>It's located in the Bo Trach and Minh Hoa Districts of central Quang Binh province, in North central Viet Nam.</a:t>
            </a:r>
            <a:endParaRPr lang="en-US" sz="3600">
              <a:effectLst/>
              <a:latin typeface="+mj-lt"/>
              <a:ea typeface="Cambria" panose="02040503050406030204" pitchFamily="18" charset="0"/>
              <a:cs typeface="Cambria" panose="02040503050406030204" pitchFamily="18" charset="0"/>
            </a:endParaRPr>
          </a:p>
          <a:p>
            <a:pPr algn="just">
              <a:spcAft>
                <a:spcPts val="600"/>
              </a:spcAft>
              <a:tabLst>
                <a:tab pos="605155" algn="l"/>
              </a:tabLst>
            </a:pPr>
            <a:r>
              <a:rPr lang="en-US" sz="3600" b="1">
                <a:solidFill>
                  <a:srgbClr val="0070C0"/>
                </a:solidFill>
                <a:effectLst/>
                <a:latin typeface="+mj-lt"/>
                <a:ea typeface="Cambria" panose="02040503050406030204" pitchFamily="18" charset="0"/>
                <a:cs typeface="Cambria" panose="02040503050406030204" pitchFamily="18" charset="0"/>
              </a:rPr>
              <a:t>2.</a:t>
            </a:r>
            <a:r>
              <a:rPr lang="en-US" sz="3600">
                <a:effectLst/>
                <a:latin typeface="+mj-lt"/>
                <a:ea typeface="Cambria" panose="02040503050406030204" pitchFamily="18" charset="0"/>
                <a:cs typeface="Cambria" panose="02040503050406030204" pitchFamily="18" charset="0"/>
              </a:rPr>
              <a:t> </a:t>
            </a:r>
            <a:r>
              <a:rPr lang="en-US" sz="3600">
                <a:solidFill>
                  <a:srgbClr val="000000"/>
                </a:solidFill>
                <a:effectLst/>
                <a:latin typeface="+mj-lt"/>
                <a:ea typeface="Cambria" panose="02040503050406030204" pitchFamily="18" charset="0"/>
                <a:cs typeface="Cambria" panose="02040503050406030204" pitchFamily="18" charset="0"/>
              </a:rPr>
              <a:t>What is it famous for?</a:t>
            </a:r>
            <a:endParaRPr lang="en-US" sz="3600">
              <a:effectLst/>
              <a:latin typeface="+mj-lt"/>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mj-lt"/>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mj-lt"/>
                <a:ea typeface="Cambria" panose="02040503050406030204" pitchFamily="18" charset="0"/>
                <a:cs typeface="Cambria" panose="02040503050406030204" pitchFamily="18" charset="0"/>
              </a:rPr>
              <a:t> </a:t>
            </a:r>
            <a:r>
              <a:rPr lang="en-US" sz="3600" b="1" kern="100">
                <a:solidFill>
                  <a:srgbClr val="FF0000"/>
                </a:solidFill>
                <a:effectLst/>
                <a:latin typeface="+mj-lt"/>
                <a:ea typeface="Calibri" panose="020F0502020204030204" pitchFamily="34" charset="0"/>
                <a:cs typeface="Cambria" panose="02040503050406030204" pitchFamily="18" charset="0"/>
              </a:rPr>
              <a:t>It is famous for its cave systems.</a:t>
            </a:r>
            <a:endParaRPr lang="en-US" sz="3600">
              <a:effectLst/>
              <a:latin typeface="+mj-lt"/>
              <a:ea typeface="Cambria" panose="02040503050406030204" pitchFamily="18" charset="0"/>
              <a:cs typeface="Cambria" panose="02040503050406030204" pitchFamily="18" charset="0"/>
            </a:endParaRPr>
          </a:p>
          <a:p>
            <a:pPr algn="just">
              <a:spcAft>
                <a:spcPts val="600"/>
              </a:spcAft>
              <a:tabLst>
                <a:tab pos="600710" algn="l"/>
              </a:tabLst>
            </a:pPr>
            <a:r>
              <a:rPr lang="en-US" sz="3600" b="1">
                <a:solidFill>
                  <a:srgbClr val="0070C0"/>
                </a:solidFill>
                <a:effectLst/>
                <a:latin typeface="+mj-lt"/>
                <a:ea typeface="Cambria" panose="02040503050406030204" pitchFamily="18" charset="0"/>
                <a:cs typeface="Cambria" panose="02040503050406030204" pitchFamily="18" charset="0"/>
              </a:rPr>
              <a:t>3.</a:t>
            </a:r>
            <a:r>
              <a:rPr lang="en-US" sz="3600">
                <a:effectLst/>
                <a:latin typeface="+mj-lt"/>
                <a:ea typeface="Cambria" panose="02040503050406030204" pitchFamily="18" charset="0"/>
                <a:cs typeface="Cambria" panose="02040503050406030204" pitchFamily="18" charset="0"/>
              </a:rPr>
              <a:t> </a:t>
            </a:r>
            <a:r>
              <a:rPr lang="en-US" sz="3600">
                <a:solidFill>
                  <a:srgbClr val="000000"/>
                </a:solidFill>
                <a:effectLst/>
                <a:latin typeface="+mj-lt"/>
                <a:ea typeface="Cambria" panose="02040503050406030204" pitchFamily="18" charset="0"/>
                <a:cs typeface="Cambria" panose="02040503050406030204" pitchFamily="18" charset="0"/>
              </a:rPr>
              <a:t>What should travelers do when they travel there?</a:t>
            </a:r>
            <a:endParaRPr lang="en-US" sz="3600">
              <a:effectLst/>
              <a:latin typeface="+mj-lt"/>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mj-lt"/>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mj-lt"/>
                <a:ea typeface="Cambria" panose="02040503050406030204" pitchFamily="18" charset="0"/>
                <a:cs typeface="Cambria" panose="02040503050406030204" pitchFamily="18" charset="0"/>
              </a:rPr>
              <a:t> </a:t>
            </a:r>
            <a:r>
              <a:rPr lang="en-US" sz="3600" b="1" kern="100">
                <a:solidFill>
                  <a:srgbClr val="FF0000"/>
                </a:solidFill>
                <a:effectLst/>
                <a:latin typeface="+mj-lt"/>
                <a:ea typeface="Calibri" panose="020F0502020204030204" pitchFamily="34" charset="0"/>
                <a:cs typeface="Cambria" panose="02040503050406030204" pitchFamily="18" charset="0"/>
              </a:rPr>
              <a:t>They should take a boat ride through underground rivers to experience nature and enjoy fresh air.</a:t>
            </a:r>
            <a:endParaRPr lang="en-US" sz="3600">
              <a:effectLst/>
              <a:latin typeface="+mj-lt"/>
              <a:ea typeface="Cambria" panose="02040503050406030204" pitchFamily="18" charset="0"/>
              <a:cs typeface="Cambria" panose="02040503050406030204" pitchFamily="18" charset="0"/>
            </a:endParaRPr>
          </a:p>
          <a:p>
            <a:pPr algn="just">
              <a:spcAft>
                <a:spcPts val="600"/>
              </a:spcAft>
              <a:tabLst>
                <a:tab pos="600710" algn="l"/>
              </a:tabLst>
            </a:pPr>
            <a:r>
              <a:rPr lang="en-US" sz="3600" b="1">
                <a:solidFill>
                  <a:srgbClr val="0070C0"/>
                </a:solidFill>
                <a:effectLst/>
                <a:latin typeface="+mj-lt"/>
                <a:ea typeface="Cambria" panose="02040503050406030204" pitchFamily="18" charset="0"/>
                <a:cs typeface="Cambria" panose="02040503050406030204" pitchFamily="18" charset="0"/>
              </a:rPr>
              <a:t>4.</a:t>
            </a:r>
            <a:r>
              <a:rPr lang="en-US" sz="3600">
                <a:effectLst/>
                <a:latin typeface="+mj-lt"/>
                <a:ea typeface="Cambria" panose="02040503050406030204" pitchFamily="18" charset="0"/>
                <a:cs typeface="Cambria" panose="02040503050406030204" pitchFamily="18" charset="0"/>
              </a:rPr>
              <a:t> </a:t>
            </a:r>
            <a:r>
              <a:rPr lang="en-US" sz="3600">
                <a:solidFill>
                  <a:srgbClr val="000000"/>
                </a:solidFill>
                <a:effectLst/>
                <a:latin typeface="+mj-lt"/>
                <a:ea typeface="Cambria" panose="02040503050406030204" pitchFamily="18" charset="0"/>
                <a:cs typeface="Cambria" panose="02040503050406030204" pitchFamily="18" charset="0"/>
              </a:rPr>
              <a:t>How many caves are there in Phong Nha - Ke Bang?</a:t>
            </a:r>
            <a:endParaRPr lang="en-US" sz="3600">
              <a:effectLst/>
              <a:latin typeface="+mj-lt"/>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mj-lt"/>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mj-lt"/>
                <a:ea typeface="Cambria" panose="02040503050406030204" pitchFamily="18" charset="0"/>
                <a:cs typeface="Cambria" panose="02040503050406030204" pitchFamily="18" charset="0"/>
              </a:rPr>
              <a:t> </a:t>
            </a:r>
            <a:r>
              <a:rPr lang="en-US" sz="3600" b="1" kern="100">
                <a:solidFill>
                  <a:srgbClr val="FF0000"/>
                </a:solidFill>
                <a:effectLst/>
                <a:latin typeface="+mj-lt"/>
                <a:ea typeface="Calibri" panose="020F0502020204030204" pitchFamily="34" charset="0"/>
                <a:cs typeface="Cambria" panose="02040503050406030204" pitchFamily="18" charset="0"/>
              </a:rPr>
              <a:t>It has 300 caves.</a:t>
            </a:r>
            <a:endParaRPr lang="en-US" sz="3600">
              <a:effectLst/>
              <a:latin typeface="+mj-lt"/>
              <a:ea typeface="Cambria" panose="02040503050406030204" pitchFamily="18" charset="0"/>
              <a:cs typeface="Cambria" panose="02040503050406030204" pitchFamily="18" charset="0"/>
            </a:endParaRPr>
          </a:p>
          <a:p>
            <a:pPr algn="just">
              <a:spcAft>
                <a:spcPts val="600"/>
              </a:spcAft>
              <a:tabLst>
                <a:tab pos="600710" algn="l"/>
              </a:tabLst>
            </a:pPr>
            <a:r>
              <a:rPr lang="en-US" sz="3600" b="1">
                <a:solidFill>
                  <a:srgbClr val="0070C0"/>
                </a:solidFill>
                <a:effectLst/>
                <a:latin typeface="+mj-lt"/>
                <a:ea typeface="Cambria" panose="02040503050406030204" pitchFamily="18" charset="0"/>
                <a:cs typeface="Cambria" panose="02040503050406030204" pitchFamily="18" charset="0"/>
              </a:rPr>
              <a:t>5.</a:t>
            </a:r>
            <a:r>
              <a:rPr lang="en-US" sz="3600">
                <a:effectLst/>
                <a:latin typeface="+mj-lt"/>
                <a:ea typeface="Cambria" panose="02040503050406030204" pitchFamily="18" charset="0"/>
                <a:cs typeface="Cambria" panose="02040503050406030204" pitchFamily="18" charset="0"/>
              </a:rPr>
              <a:t> </a:t>
            </a:r>
            <a:r>
              <a:rPr lang="en-US" sz="3600">
                <a:solidFill>
                  <a:srgbClr val="000000"/>
                </a:solidFill>
                <a:effectLst/>
                <a:latin typeface="+mj-lt"/>
                <a:ea typeface="Cambria" panose="02040503050406030204" pitchFamily="18" charset="0"/>
                <a:cs typeface="Cambria" panose="02040503050406030204" pitchFamily="18" charset="0"/>
              </a:rPr>
              <a:t>Have Vietnamese and British scientists surveyed all the caves there?</a:t>
            </a:r>
            <a:endParaRPr lang="en-US" sz="3600">
              <a:effectLst/>
              <a:latin typeface="+mj-lt"/>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mj-lt"/>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mj-lt"/>
                <a:ea typeface="Cambria" panose="02040503050406030204" pitchFamily="18" charset="0"/>
                <a:cs typeface="Cambria" panose="02040503050406030204" pitchFamily="18" charset="0"/>
              </a:rPr>
              <a:t> </a:t>
            </a:r>
            <a:r>
              <a:rPr lang="en-US" sz="3600" b="1" kern="100">
                <a:solidFill>
                  <a:srgbClr val="FF0000"/>
                </a:solidFill>
                <a:effectLst/>
                <a:latin typeface="+mj-lt"/>
                <a:ea typeface="Calibri" panose="020F0502020204030204" pitchFamily="34" charset="0"/>
                <a:cs typeface="Cambria" panose="02040503050406030204" pitchFamily="18" charset="0"/>
              </a:rPr>
              <a:t>No, they haven't.</a:t>
            </a:r>
            <a:endParaRPr lang="en-US" sz="3600">
              <a:effectLst/>
              <a:latin typeface="+mj-lt"/>
              <a:ea typeface="Cambria" panose="02040503050406030204" pitchFamily="18" charset="0"/>
              <a:cs typeface="Cambria" panose="02040503050406030204" pitchFamily="18" charset="0"/>
            </a:endParaRPr>
          </a:p>
          <a:p>
            <a:pPr algn="just">
              <a:spcAft>
                <a:spcPts val="600"/>
              </a:spcAft>
              <a:tabLst>
                <a:tab pos="614045" algn="l"/>
              </a:tabLst>
            </a:pPr>
            <a:r>
              <a:rPr lang="en-US" sz="3600" b="1">
                <a:solidFill>
                  <a:srgbClr val="0070C0"/>
                </a:solidFill>
                <a:effectLst/>
                <a:latin typeface="+mj-lt"/>
                <a:ea typeface="Cambria" panose="02040503050406030204" pitchFamily="18" charset="0"/>
                <a:cs typeface="Cambria" panose="02040503050406030204" pitchFamily="18" charset="0"/>
              </a:rPr>
              <a:t>6.</a:t>
            </a:r>
            <a:r>
              <a:rPr lang="en-US" sz="3600">
                <a:effectLst/>
                <a:latin typeface="+mj-lt"/>
                <a:ea typeface="Cambria" panose="02040503050406030204" pitchFamily="18" charset="0"/>
                <a:cs typeface="Cambria" panose="02040503050406030204" pitchFamily="18" charset="0"/>
              </a:rPr>
              <a:t> </a:t>
            </a:r>
            <a:r>
              <a:rPr lang="en-US" sz="3600">
                <a:solidFill>
                  <a:srgbClr val="000000"/>
                </a:solidFill>
                <a:effectLst/>
                <a:latin typeface="+mj-lt"/>
                <a:ea typeface="Cambria" panose="02040503050406030204" pitchFamily="18" charset="0"/>
                <a:cs typeface="Cambria" panose="02040503050406030204" pitchFamily="18" charset="0"/>
              </a:rPr>
              <a:t>What does the Park contain?</a:t>
            </a:r>
            <a:endParaRPr lang="en-US" sz="3600">
              <a:effectLst/>
              <a:latin typeface="+mj-lt"/>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mj-lt"/>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mj-lt"/>
                <a:ea typeface="Cambria" panose="02040503050406030204" pitchFamily="18" charset="0"/>
                <a:cs typeface="Cambria" panose="02040503050406030204" pitchFamily="18" charset="0"/>
              </a:rPr>
              <a:t> </a:t>
            </a:r>
            <a:r>
              <a:rPr lang="en-US" sz="3600" b="1" kern="100">
                <a:solidFill>
                  <a:srgbClr val="FF0000"/>
                </a:solidFill>
                <a:effectLst/>
                <a:latin typeface="+mj-lt"/>
                <a:ea typeface="Calibri" panose="020F0502020204030204" pitchFamily="34" charset="0"/>
                <a:cs typeface="Cambria" panose="02040503050406030204" pitchFamily="18" charset="0"/>
              </a:rPr>
              <a:t>It contains many fascinating rock formations and Ke Bang Forest.</a:t>
            </a:r>
            <a:endParaRPr lang="en-US" sz="3600">
              <a:effectLst/>
              <a:latin typeface="+mj-l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02155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p:cTn id="4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8">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xEl>
                                              <p:pRg st="2" end="2"/>
                                            </p:txEl>
                                          </p:spTgt>
                                        </p:tgtEl>
                                        <p:attrNameLst>
                                          <p:attrName>style.visibility</p:attrName>
                                        </p:attrNameLst>
                                      </p:cBhvr>
                                      <p:to>
                                        <p:strVal val="visible"/>
                                      </p:to>
                                    </p:set>
                                    <p:anim calcmode="lin" valueType="num">
                                      <p:cBhvr>
                                        <p:cTn id="52"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18">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anim calcmode="lin" valueType="num">
                                      <p:cBhvr>
                                        <p:cTn id="57"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18">
                                            <p:txEl>
                                              <p:pRg st="4" end="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xEl>
                                              <p:pRg st="6" end="6"/>
                                            </p:txEl>
                                          </p:spTgt>
                                        </p:tgtEl>
                                        <p:attrNameLst>
                                          <p:attrName>style.visibility</p:attrName>
                                        </p:attrNameLst>
                                      </p:cBhvr>
                                      <p:to>
                                        <p:strVal val="visible"/>
                                      </p:to>
                                    </p:set>
                                    <p:anim calcmode="lin" valueType="num">
                                      <p:cBhvr>
                                        <p:cTn id="62"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18">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18">
                                            <p:txEl>
                                              <p:pRg st="6" end="6"/>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18">
                                            <p:txEl>
                                              <p:pRg st="8" end="8"/>
                                            </p:txEl>
                                          </p:spTgt>
                                        </p:tgtEl>
                                        <p:attrNameLst>
                                          <p:attrName>style.visibility</p:attrName>
                                        </p:attrNameLst>
                                      </p:cBhvr>
                                      <p:to>
                                        <p:strVal val="visible"/>
                                      </p:to>
                                    </p:set>
                                    <p:anim calcmode="lin" valueType="num">
                                      <p:cBhvr>
                                        <p:cTn id="67" dur="500" fill="hold"/>
                                        <p:tgtEl>
                                          <p:spTgt spid="18">
                                            <p:txEl>
                                              <p:pRg st="8" end="8"/>
                                            </p:txEl>
                                          </p:spTgt>
                                        </p:tgtEl>
                                        <p:attrNameLst>
                                          <p:attrName>ppt_w</p:attrName>
                                        </p:attrNameLst>
                                      </p:cBhvr>
                                      <p:tavLst>
                                        <p:tav tm="0">
                                          <p:val>
                                            <p:fltVal val="0"/>
                                          </p:val>
                                        </p:tav>
                                        <p:tav tm="100000">
                                          <p:val>
                                            <p:strVal val="#ppt_w"/>
                                          </p:val>
                                        </p:tav>
                                      </p:tavLst>
                                    </p:anim>
                                    <p:anim calcmode="lin" valueType="num">
                                      <p:cBhvr>
                                        <p:cTn id="68" dur="500" fill="hold"/>
                                        <p:tgtEl>
                                          <p:spTgt spid="18">
                                            <p:txEl>
                                              <p:pRg st="8" end="8"/>
                                            </p:txEl>
                                          </p:spTgt>
                                        </p:tgtEl>
                                        <p:attrNameLst>
                                          <p:attrName>ppt_h</p:attrName>
                                        </p:attrNameLst>
                                      </p:cBhvr>
                                      <p:tavLst>
                                        <p:tav tm="0">
                                          <p:val>
                                            <p:fltVal val="0"/>
                                          </p:val>
                                        </p:tav>
                                        <p:tav tm="100000">
                                          <p:val>
                                            <p:strVal val="#ppt_h"/>
                                          </p:val>
                                        </p:tav>
                                      </p:tavLst>
                                    </p:anim>
                                    <p:animEffect transition="in" filter="fade">
                                      <p:cBhvr>
                                        <p:cTn id="69" dur="500"/>
                                        <p:tgtEl>
                                          <p:spTgt spid="18">
                                            <p:txEl>
                                              <p:pRg st="8" end="8"/>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18">
                                            <p:txEl>
                                              <p:pRg st="10" end="10"/>
                                            </p:txEl>
                                          </p:spTgt>
                                        </p:tgtEl>
                                        <p:attrNameLst>
                                          <p:attrName>style.visibility</p:attrName>
                                        </p:attrNameLst>
                                      </p:cBhvr>
                                      <p:to>
                                        <p:strVal val="visible"/>
                                      </p:to>
                                    </p:set>
                                    <p:anim calcmode="lin" valueType="num">
                                      <p:cBhvr>
                                        <p:cTn id="72" dur="500" fill="hold"/>
                                        <p:tgtEl>
                                          <p:spTgt spid="18">
                                            <p:txEl>
                                              <p:pRg st="10" end="10"/>
                                            </p:txEl>
                                          </p:spTgt>
                                        </p:tgtEl>
                                        <p:attrNameLst>
                                          <p:attrName>ppt_w</p:attrName>
                                        </p:attrNameLst>
                                      </p:cBhvr>
                                      <p:tavLst>
                                        <p:tav tm="0">
                                          <p:val>
                                            <p:fltVal val="0"/>
                                          </p:val>
                                        </p:tav>
                                        <p:tav tm="100000">
                                          <p:val>
                                            <p:strVal val="#ppt_w"/>
                                          </p:val>
                                        </p:tav>
                                      </p:tavLst>
                                    </p:anim>
                                    <p:anim calcmode="lin" valueType="num">
                                      <p:cBhvr>
                                        <p:cTn id="73" dur="500" fill="hold"/>
                                        <p:tgtEl>
                                          <p:spTgt spid="18">
                                            <p:txEl>
                                              <p:pRg st="10" end="10"/>
                                            </p:txEl>
                                          </p:spTgt>
                                        </p:tgtEl>
                                        <p:attrNameLst>
                                          <p:attrName>ppt_h</p:attrName>
                                        </p:attrNameLst>
                                      </p:cBhvr>
                                      <p:tavLst>
                                        <p:tav tm="0">
                                          <p:val>
                                            <p:fltVal val="0"/>
                                          </p:val>
                                        </p:tav>
                                        <p:tav tm="100000">
                                          <p:val>
                                            <p:strVal val="#ppt_h"/>
                                          </p:val>
                                        </p:tav>
                                      </p:tavLst>
                                    </p:anim>
                                    <p:animEffect transition="in" filter="fade">
                                      <p:cBhvr>
                                        <p:cTn id="74" dur="500"/>
                                        <p:tgtEl>
                                          <p:spTgt spid="18">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8">
                                            <p:txEl>
                                              <p:pRg st="1" end="1"/>
                                            </p:txEl>
                                          </p:spTgt>
                                        </p:tgtEl>
                                        <p:attrNameLst>
                                          <p:attrName>style.visibility</p:attrName>
                                        </p:attrNameLst>
                                      </p:cBhvr>
                                      <p:to>
                                        <p:strVal val="visible"/>
                                      </p:to>
                                    </p:set>
                                    <p:anim calcmode="lin" valueType="num">
                                      <p:cBhvr>
                                        <p:cTn id="79"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80"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81" dur="500"/>
                                        <p:tgtEl>
                                          <p:spTgt spid="18">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8">
                                            <p:txEl>
                                              <p:pRg st="3" end="3"/>
                                            </p:txEl>
                                          </p:spTgt>
                                        </p:tgtEl>
                                        <p:attrNameLst>
                                          <p:attrName>style.visibility</p:attrName>
                                        </p:attrNameLst>
                                      </p:cBhvr>
                                      <p:to>
                                        <p:strVal val="visible"/>
                                      </p:to>
                                    </p:set>
                                    <p:anim calcmode="lin" valueType="num">
                                      <p:cBhvr>
                                        <p:cTn id="86"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87" dur="5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88" dur="500"/>
                                        <p:tgtEl>
                                          <p:spTgt spid="18">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18">
                                            <p:txEl>
                                              <p:pRg st="5" end="5"/>
                                            </p:txEl>
                                          </p:spTgt>
                                        </p:tgtEl>
                                        <p:attrNameLst>
                                          <p:attrName>style.visibility</p:attrName>
                                        </p:attrNameLst>
                                      </p:cBhvr>
                                      <p:to>
                                        <p:strVal val="visible"/>
                                      </p:to>
                                    </p:set>
                                    <p:anim calcmode="lin" valueType="num">
                                      <p:cBhvr>
                                        <p:cTn id="93"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94" dur="500" fill="hold"/>
                                        <p:tgtEl>
                                          <p:spTgt spid="18">
                                            <p:txEl>
                                              <p:pRg st="5" end="5"/>
                                            </p:txEl>
                                          </p:spTgt>
                                        </p:tgtEl>
                                        <p:attrNameLst>
                                          <p:attrName>ppt_h</p:attrName>
                                        </p:attrNameLst>
                                      </p:cBhvr>
                                      <p:tavLst>
                                        <p:tav tm="0">
                                          <p:val>
                                            <p:fltVal val="0"/>
                                          </p:val>
                                        </p:tav>
                                        <p:tav tm="100000">
                                          <p:val>
                                            <p:strVal val="#ppt_h"/>
                                          </p:val>
                                        </p:tav>
                                      </p:tavLst>
                                    </p:anim>
                                    <p:animEffect transition="in" filter="fade">
                                      <p:cBhvr>
                                        <p:cTn id="95" dur="500"/>
                                        <p:tgtEl>
                                          <p:spTgt spid="18">
                                            <p:txEl>
                                              <p:pRg st="5" end="5"/>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xEl>
                                              <p:pRg st="7" end="7"/>
                                            </p:txEl>
                                          </p:spTgt>
                                        </p:tgtEl>
                                        <p:attrNameLst>
                                          <p:attrName>style.visibility</p:attrName>
                                        </p:attrNameLst>
                                      </p:cBhvr>
                                      <p:to>
                                        <p:strVal val="visible"/>
                                      </p:to>
                                    </p:set>
                                    <p:anim calcmode="lin" valueType="num">
                                      <p:cBhvr>
                                        <p:cTn id="100" dur="500" fill="hold"/>
                                        <p:tgtEl>
                                          <p:spTgt spid="18">
                                            <p:txEl>
                                              <p:pRg st="7" end="7"/>
                                            </p:txEl>
                                          </p:spTgt>
                                        </p:tgtEl>
                                        <p:attrNameLst>
                                          <p:attrName>ppt_w</p:attrName>
                                        </p:attrNameLst>
                                      </p:cBhvr>
                                      <p:tavLst>
                                        <p:tav tm="0">
                                          <p:val>
                                            <p:fltVal val="0"/>
                                          </p:val>
                                        </p:tav>
                                        <p:tav tm="100000">
                                          <p:val>
                                            <p:strVal val="#ppt_w"/>
                                          </p:val>
                                        </p:tav>
                                      </p:tavLst>
                                    </p:anim>
                                    <p:anim calcmode="lin" valueType="num">
                                      <p:cBhvr>
                                        <p:cTn id="101" dur="500" fill="hold"/>
                                        <p:tgtEl>
                                          <p:spTgt spid="18">
                                            <p:txEl>
                                              <p:pRg st="7" end="7"/>
                                            </p:txEl>
                                          </p:spTgt>
                                        </p:tgtEl>
                                        <p:attrNameLst>
                                          <p:attrName>ppt_h</p:attrName>
                                        </p:attrNameLst>
                                      </p:cBhvr>
                                      <p:tavLst>
                                        <p:tav tm="0">
                                          <p:val>
                                            <p:fltVal val="0"/>
                                          </p:val>
                                        </p:tav>
                                        <p:tav tm="100000">
                                          <p:val>
                                            <p:strVal val="#ppt_h"/>
                                          </p:val>
                                        </p:tav>
                                      </p:tavLst>
                                    </p:anim>
                                    <p:animEffect transition="in" filter="fade">
                                      <p:cBhvr>
                                        <p:cTn id="102" dur="500"/>
                                        <p:tgtEl>
                                          <p:spTgt spid="18">
                                            <p:txEl>
                                              <p:pRg st="7" end="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18">
                                            <p:txEl>
                                              <p:pRg st="9" end="9"/>
                                            </p:txEl>
                                          </p:spTgt>
                                        </p:tgtEl>
                                        <p:attrNameLst>
                                          <p:attrName>style.visibility</p:attrName>
                                        </p:attrNameLst>
                                      </p:cBhvr>
                                      <p:to>
                                        <p:strVal val="visible"/>
                                      </p:to>
                                    </p:set>
                                    <p:anim calcmode="lin" valueType="num">
                                      <p:cBhvr>
                                        <p:cTn id="107" dur="500" fill="hold"/>
                                        <p:tgtEl>
                                          <p:spTgt spid="18">
                                            <p:txEl>
                                              <p:pRg st="9" end="9"/>
                                            </p:txEl>
                                          </p:spTgt>
                                        </p:tgtEl>
                                        <p:attrNameLst>
                                          <p:attrName>ppt_w</p:attrName>
                                        </p:attrNameLst>
                                      </p:cBhvr>
                                      <p:tavLst>
                                        <p:tav tm="0">
                                          <p:val>
                                            <p:fltVal val="0"/>
                                          </p:val>
                                        </p:tav>
                                        <p:tav tm="100000">
                                          <p:val>
                                            <p:strVal val="#ppt_w"/>
                                          </p:val>
                                        </p:tav>
                                      </p:tavLst>
                                    </p:anim>
                                    <p:anim calcmode="lin" valueType="num">
                                      <p:cBhvr>
                                        <p:cTn id="108" dur="500" fill="hold"/>
                                        <p:tgtEl>
                                          <p:spTgt spid="18">
                                            <p:txEl>
                                              <p:pRg st="9" end="9"/>
                                            </p:txEl>
                                          </p:spTgt>
                                        </p:tgtEl>
                                        <p:attrNameLst>
                                          <p:attrName>ppt_h</p:attrName>
                                        </p:attrNameLst>
                                      </p:cBhvr>
                                      <p:tavLst>
                                        <p:tav tm="0">
                                          <p:val>
                                            <p:fltVal val="0"/>
                                          </p:val>
                                        </p:tav>
                                        <p:tav tm="100000">
                                          <p:val>
                                            <p:strVal val="#ppt_h"/>
                                          </p:val>
                                        </p:tav>
                                      </p:tavLst>
                                    </p:anim>
                                    <p:animEffect transition="in" filter="fade">
                                      <p:cBhvr>
                                        <p:cTn id="109" dur="500"/>
                                        <p:tgtEl>
                                          <p:spTgt spid="18">
                                            <p:txEl>
                                              <p:pRg st="9" end="9"/>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8">
                                            <p:txEl>
                                              <p:pRg st="11" end="11"/>
                                            </p:txEl>
                                          </p:spTgt>
                                        </p:tgtEl>
                                        <p:attrNameLst>
                                          <p:attrName>style.visibility</p:attrName>
                                        </p:attrNameLst>
                                      </p:cBhvr>
                                      <p:to>
                                        <p:strVal val="visible"/>
                                      </p:to>
                                    </p:set>
                                    <p:anim calcmode="lin" valueType="num">
                                      <p:cBhvr>
                                        <p:cTn id="114" dur="500" fill="hold"/>
                                        <p:tgtEl>
                                          <p:spTgt spid="18">
                                            <p:txEl>
                                              <p:pRg st="11" end="11"/>
                                            </p:txEl>
                                          </p:spTgt>
                                        </p:tgtEl>
                                        <p:attrNameLst>
                                          <p:attrName>ppt_w</p:attrName>
                                        </p:attrNameLst>
                                      </p:cBhvr>
                                      <p:tavLst>
                                        <p:tav tm="0">
                                          <p:val>
                                            <p:fltVal val="0"/>
                                          </p:val>
                                        </p:tav>
                                        <p:tav tm="100000">
                                          <p:val>
                                            <p:strVal val="#ppt_w"/>
                                          </p:val>
                                        </p:tav>
                                      </p:tavLst>
                                    </p:anim>
                                    <p:anim calcmode="lin" valueType="num">
                                      <p:cBhvr>
                                        <p:cTn id="115" dur="500" fill="hold"/>
                                        <p:tgtEl>
                                          <p:spTgt spid="18">
                                            <p:txEl>
                                              <p:pRg st="11" end="11"/>
                                            </p:txEl>
                                          </p:spTgt>
                                        </p:tgtEl>
                                        <p:attrNameLst>
                                          <p:attrName>ppt_h</p:attrName>
                                        </p:attrNameLst>
                                      </p:cBhvr>
                                      <p:tavLst>
                                        <p:tav tm="0">
                                          <p:val>
                                            <p:fltVal val="0"/>
                                          </p:val>
                                        </p:tav>
                                        <p:tav tm="100000">
                                          <p:val>
                                            <p:strVal val="#ppt_h"/>
                                          </p:val>
                                        </p:tav>
                                      </p:tavLst>
                                    </p:anim>
                                    <p:animEffect transition="in" filter="fade">
                                      <p:cBhvr>
                                        <p:cTn id="116" dur="500"/>
                                        <p:tgtEl>
                                          <p:spTgt spid="1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2D6B6049-DEEC-41A1-8A5C-8255C63A1738}"/>
              </a:ext>
            </a:extLst>
          </p:cNvPr>
          <p:cNvSpPr/>
          <p:nvPr/>
        </p:nvSpPr>
        <p:spPr>
          <a:xfrm>
            <a:off x="8017296" y="5727013"/>
            <a:ext cx="9396563"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636BDCA1-69E5-4605-AA70-FFE8576491CF}"/>
              </a:ext>
            </a:extLst>
          </p:cNvPr>
          <p:cNvSpPr/>
          <p:nvPr/>
        </p:nvSpPr>
        <p:spPr>
          <a:xfrm>
            <a:off x="2037494" y="1387308"/>
            <a:ext cx="12156560" cy="3399132"/>
          </a:xfrm>
          <a:prstGeom prst="cloud">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p:nvSpPr>
        <p:spPr>
          <a:xfrm>
            <a:off x="1778629" y="6109365"/>
            <a:ext cx="3927568" cy="3399132"/>
          </a:xfrm>
          <a:custGeom>
            <a:avLst/>
            <a:gdLst/>
            <a:ahLst/>
            <a:cxnLst/>
            <a:rect l="l" t="t" r="r" b="b"/>
            <a:pathLst>
              <a:path w="3927568" h="3399132">
                <a:moveTo>
                  <a:pt x="0" y="0"/>
                </a:moveTo>
                <a:lnTo>
                  <a:pt x="3927568" y="0"/>
                </a:lnTo>
                <a:lnTo>
                  <a:pt x="3927568" y="3399132"/>
                </a:lnTo>
                <a:lnTo>
                  <a:pt x="0" y="3399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291944">
            <a:off x="14902679" y="914313"/>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719906">
            <a:off x="533930" y="363221"/>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0" name="Graphic 19" descr="Line arrow Rotate right">
            <a:extLst>
              <a:ext uri="{FF2B5EF4-FFF2-40B4-BE49-F238E27FC236}">
                <a16:creationId xmlns:a16="http://schemas.microsoft.com/office/drawing/2014/main" id="{B6FCD69F-C68D-4778-8C83-7842BCAA97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46044">
            <a:off x="9610462" y="3769882"/>
            <a:ext cx="1704699" cy="1704699"/>
          </a:xfrm>
          <a:prstGeom prst="rect">
            <a:avLst/>
          </a:prstGeom>
        </p:spPr>
      </p:pic>
      <p:grpSp>
        <p:nvGrpSpPr>
          <p:cNvPr id="24" name="Group 23">
            <a:extLst>
              <a:ext uri="{FF2B5EF4-FFF2-40B4-BE49-F238E27FC236}">
                <a16:creationId xmlns:a16="http://schemas.microsoft.com/office/drawing/2014/main" id="{8BD97D0F-592C-41D1-BE6C-A2245A31DBA0}"/>
              </a:ext>
            </a:extLst>
          </p:cNvPr>
          <p:cNvGrpSpPr/>
          <p:nvPr/>
        </p:nvGrpSpPr>
        <p:grpSpPr>
          <a:xfrm>
            <a:off x="2933700" y="841341"/>
            <a:ext cx="12420600" cy="3704421"/>
            <a:chOff x="1779595" y="2833572"/>
            <a:chExt cx="12420600" cy="3704421"/>
          </a:xfrm>
        </p:grpSpPr>
        <p:sp>
          <p:nvSpPr>
            <p:cNvPr id="23" name="TextBox 96">
              <a:extLst>
                <a:ext uri="{FF2B5EF4-FFF2-40B4-BE49-F238E27FC236}">
                  <a16:creationId xmlns:a16="http://schemas.microsoft.com/office/drawing/2014/main" id="{8317E40C-706F-4FD1-9A9E-4C59CAC4B279}"/>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17" name="TextBox 16">
              <a:extLst>
                <a:ext uri="{FF2B5EF4-FFF2-40B4-BE49-F238E27FC236}">
                  <a16:creationId xmlns:a16="http://schemas.microsoft.com/office/drawing/2014/main" id="{2D63AA53-6849-40E4-AC5E-D8B836C78410}"/>
                </a:ext>
              </a:extLst>
            </p:cNvPr>
            <p:cNvSpPr txBox="1"/>
            <p:nvPr/>
          </p:nvSpPr>
          <p:spPr>
            <a:xfrm>
              <a:off x="1779595" y="4488199"/>
              <a:ext cx="12420600" cy="1200329"/>
            </a:xfrm>
            <a:prstGeom prst="rect">
              <a:avLst/>
            </a:prstGeom>
            <a:noFill/>
          </p:spPr>
          <p:txBody>
            <a:bodyPr wrap="square">
              <a:spAutoFit/>
            </a:bodyPr>
            <a:lstStyle/>
            <a:p>
              <a:r>
                <a:rPr lang="en-US" sz="7200" b="1">
                  <a:latin typeface=".VnMystical" panose="020B7200000000000000" pitchFamily="34" charset="0"/>
                </a:rPr>
                <a:t>PART 3. COMMUNICATION SKILLS</a:t>
              </a:r>
            </a:p>
          </p:txBody>
        </p:sp>
      </p:grpSp>
      <p:sp>
        <p:nvSpPr>
          <p:cNvPr id="9" name="Freeform 9"/>
          <p:cNvSpPr/>
          <p:nvPr/>
        </p:nvSpPr>
        <p:spPr>
          <a:xfrm rot="20974815">
            <a:off x="5158362" y="835265"/>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6">
            <a:extLst>
              <a:ext uri="{FF2B5EF4-FFF2-40B4-BE49-F238E27FC236}">
                <a16:creationId xmlns:a16="http://schemas.microsoft.com/office/drawing/2014/main" id="{BD6F283F-54D1-4B09-9BD0-45A2EE523381}"/>
              </a:ext>
            </a:extLst>
          </p:cNvPr>
          <p:cNvGrpSpPr/>
          <p:nvPr/>
        </p:nvGrpSpPr>
        <p:grpSpPr>
          <a:xfrm>
            <a:off x="9521576" y="5421724"/>
            <a:ext cx="9675741" cy="3704421"/>
            <a:chOff x="2326172" y="2833572"/>
            <a:chExt cx="9675741" cy="3704421"/>
          </a:xfrm>
        </p:grpSpPr>
        <p:sp>
          <p:nvSpPr>
            <p:cNvPr id="31" name="TextBox 96">
              <a:extLst>
                <a:ext uri="{FF2B5EF4-FFF2-40B4-BE49-F238E27FC236}">
                  <a16:creationId xmlns:a16="http://schemas.microsoft.com/office/drawing/2014/main" id="{CAEFB7A5-629A-48A6-9E2F-D56C96F25CA8}"/>
                </a:ext>
              </a:extLst>
            </p:cNvPr>
            <p:cNvSpPr txBox="1"/>
            <p:nvPr/>
          </p:nvSpPr>
          <p:spPr>
            <a:xfrm>
              <a:off x="2326172" y="2833572"/>
              <a:ext cx="6388004" cy="3704421"/>
            </a:xfrm>
            <a:prstGeom prst="rect">
              <a:avLst/>
            </a:prstGeom>
          </p:spPr>
          <p:txBody>
            <a:bodyPr lIns="50800" tIns="50800" rIns="50800" bIns="50800" rtlCol="0" anchor="ctr"/>
            <a:lstStyle/>
            <a:p>
              <a:pPr algn="ctr">
                <a:lnSpc>
                  <a:spcPts val="2659"/>
                </a:lnSpc>
              </a:pPr>
              <a:endParaRPr/>
            </a:p>
          </p:txBody>
        </p:sp>
        <p:sp>
          <p:nvSpPr>
            <p:cNvPr id="29" name="TextBox 28">
              <a:extLst>
                <a:ext uri="{FF2B5EF4-FFF2-40B4-BE49-F238E27FC236}">
                  <a16:creationId xmlns:a16="http://schemas.microsoft.com/office/drawing/2014/main" id="{835EFECC-50BE-4AB2-9C9C-6E9F7F220717}"/>
                </a:ext>
              </a:extLst>
            </p:cNvPr>
            <p:cNvSpPr txBox="1"/>
            <p:nvPr/>
          </p:nvSpPr>
          <p:spPr>
            <a:xfrm>
              <a:off x="2857913" y="4131018"/>
              <a:ext cx="9144000" cy="1446550"/>
            </a:xfrm>
            <a:prstGeom prst="rect">
              <a:avLst/>
            </a:prstGeom>
            <a:noFill/>
          </p:spPr>
          <p:txBody>
            <a:bodyPr wrap="square">
              <a:spAutoFit/>
            </a:bodyPr>
            <a:lstStyle/>
            <a:p>
              <a:r>
                <a:rPr lang="en-US" sz="8800" b="1">
                  <a:latin typeface=".VnMystical" panose="020B7200000000000000" pitchFamily="34" charset="0"/>
                </a:rPr>
                <a:t>IV. WRITING</a:t>
              </a:r>
            </a:p>
          </p:txBody>
        </p:sp>
      </p:grpSp>
      <p:sp>
        <p:nvSpPr>
          <p:cNvPr id="32" name="Freeform 9">
            <a:extLst>
              <a:ext uri="{FF2B5EF4-FFF2-40B4-BE49-F238E27FC236}">
                <a16:creationId xmlns:a16="http://schemas.microsoft.com/office/drawing/2014/main" id="{3A4098F3-5BE8-470D-A72F-A8B3DC97A32E}"/>
              </a:ext>
            </a:extLst>
          </p:cNvPr>
          <p:cNvSpPr/>
          <p:nvPr/>
        </p:nvSpPr>
        <p:spPr>
          <a:xfrm rot="20974815">
            <a:off x="11561988" y="5273224"/>
            <a:ext cx="3006412" cy="903535"/>
          </a:xfrm>
          <a:custGeom>
            <a:avLst/>
            <a:gdLst/>
            <a:ahLst/>
            <a:cxnLst/>
            <a:rect l="l" t="t" r="r" b="b"/>
            <a:pathLst>
              <a:path w="6451395" h="1665633">
                <a:moveTo>
                  <a:pt x="0" y="0"/>
                </a:moveTo>
                <a:lnTo>
                  <a:pt x="6451395" y="0"/>
                </a:lnTo>
                <a:lnTo>
                  <a:pt x="6451395" y="1665633"/>
                </a:lnTo>
                <a:lnTo>
                  <a:pt x="0" y="1665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4258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380260" y="326972"/>
            <a:ext cx="17330797" cy="9633055"/>
          </a:xfrm>
          <a:custGeom>
            <a:avLst/>
            <a:gdLst/>
            <a:ahLst/>
            <a:cxnLst/>
            <a:rect l="l" t="t" r="r" b="b"/>
            <a:pathLst>
              <a:path w="1394158" h="1705107">
                <a:moveTo>
                  <a:pt x="74590" y="0"/>
                </a:moveTo>
                <a:lnTo>
                  <a:pt x="1319568" y="0"/>
                </a:lnTo>
                <a:cubicBezTo>
                  <a:pt x="1360763" y="0"/>
                  <a:pt x="1394158" y="33395"/>
                  <a:pt x="1394158" y="74590"/>
                </a:cubicBezTo>
                <a:lnTo>
                  <a:pt x="1394158" y="1630517"/>
                </a:lnTo>
                <a:cubicBezTo>
                  <a:pt x="1394158" y="1671712"/>
                  <a:pt x="1360763" y="1705107"/>
                  <a:pt x="1319568" y="1705107"/>
                </a:cubicBezTo>
                <a:lnTo>
                  <a:pt x="74590" y="1705107"/>
                </a:lnTo>
                <a:cubicBezTo>
                  <a:pt x="33395" y="1705107"/>
                  <a:pt x="0" y="1671712"/>
                  <a:pt x="0" y="1630517"/>
                </a:cubicBezTo>
                <a:lnTo>
                  <a:pt x="0" y="74590"/>
                </a:lnTo>
                <a:cubicBezTo>
                  <a:pt x="0" y="33395"/>
                  <a:pt x="33395" y="0"/>
                  <a:pt x="74590" y="0"/>
                </a:cubicBezTo>
                <a:close/>
              </a:path>
            </a:pathLst>
          </a:custGeom>
          <a:solidFill>
            <a:schemeClr val="bg1"/>
          </a:solidFill>
        </p:spPr>
      </p:sp>
      <p:sp>
        <p:nvSpPr>
          <p:cNvPr id="8" name="TextBox 8"/>
          <p:cNvSpPr txBox="1"/>
          <p:nvPr/>
        </p:nvSpPr>
        <p:spPr>
          <a:xfrm>
            <a:off x="347603" y="596132"/>
            <a:ext cx="10103928" cy="3266926"/>
          </a:xfrm>
          <a:prstGeom prst="rect">
            <a:avLst/>
          </a:prstGeom>
        </p:spPr>
        <p:txBody>
          <a:bodyPr lIns="50800" tIns="50800" rIns="50800" bIns="50800" rtlCol="0" anchor="ctr"/>
          <a:lstStyle/>
          <a:p>
            <a:pPr algn="ctr">
              <a:lnSpc>
                <a:spcPts val="2659"/>
              </a:lnSpc>
            </a:pPr>
            <a:endParaRPr/>
          </a:p>
        </p:txBody>
      </p:sp>
      <p:sp>
        <p:nvSpPr>
          <p:cNvPr id="21" name="Freeform 21"/>
          <p:cNvSpPr/>
          <p:nvPr/>
        </p:nvSpPr>
        <p:spPr>
          <a:xfrm rot="20050080">
            <a:off x="15777218" y="8640924"/>
            <a:ext cx="2804729" cy="1709978"/>
          </a:xfrm>
          <a:custGeom>
            <a:avLst/>
            <a:gdLst/>
            <a:ahLst/>
            <a:cxnLst/>
            <a:rect l="l" t="t" r="r" b="b"/>
            <a:pathLst>
              <a:path w="3495969" h="2076393">
                <a:moveTo>
                  <a:pt x="0" y="0"/>
                </a:moveTo>
                <a:lnTo>
                  <a:pt x="3495969" y="0"/>
                </a:lnTo>
                <a:lnTo>
                  <a:pt x="3495969" y="2076394"/>
                </a:lnTo>
                <a:lnTo>
                  <a:pt x="0" y="20763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3" name="Graphic 22" descr="Fireworks">
            <a:extLst>
              <a:ext uri="{FF2B5EF4-FFF2-40B4-BE49-F238E27FC236}">
                <a16:creationId xmlns:a16="http://schemas.microsoft.com/office/drawing/2014/main" id="{D9A29A79-8E05-4B52-B3EE-FC5A89F5FE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391603" y="-310598"/>
            <a:ext cx="2022191" cy="2022191"/>
          </a:xfrm>
          <a:prstGeom prst="rect">
            <a:avLst/>
          </a:prstGeom>
        </p:spPr>
      </p:pic>
      <p:pic>
        <p:nvPicPr>
          <p:cNvPr id="25" name="Graphic 24" descr="Rainbow">
            <a:extLst>
              <a:ext uri="{FF2B5EF4-FFF2-40B4-BE49-F238E27FC236}">
                <a16:creationId xmlns:a16="http://schemas.microsoft.com/office/drawing/2014/main" id="{B8B5C13E-FE86-419B-B4DE-34C22E6B7AB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245551">
            <a:off x="-422506" y="-422322"/>
            <a:ext cx="2209800" cy="2209800"/>
          </a:xfrm>
          <a:prstGeom prst="rect">
            <a:avLst/>
          </a:prstGeom>
        </p:spPr>
      </p:pic>
      <p:sp>
        <p:nvSpPr>
          <p:cNvPr id="28" name="TextBox 8">
            <a:extLst>
              <a:ext uri="{FF2B5EF4-FFF2-40B4-BE49-F238E27FC236}">
                <a16:creationId xmlns:a16="http://schemas.microsoft.com/office/drawing/2014/main" id="{20CC2D5F-1FC6-4E77-97ED-F37E78E4A915}"/>
              </a:ext>
            </a:extLst>
          </p:cNvPr>
          <p:cNvSpPr txBox="1"/>
          <p:nvPr/>
        </p:nvSpPr>
        <p:spPr>
          <a:xfrm>
            <a:off x="-748403" y="764891"/>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13. scissors: </a:t>
            </a:r>
          </a:p>
        </p:txBody>
      </p:sp>
      <p:sp>
        <p:nvSpPr>
          <p:cNvPr id="29" name="Rectangle 28">
            <a:extLst>
              <a:ext uri="{FF2B5EF4-FFF2-40B4-BE49-F238E27FC236}">
                <a16:creationId xmlns:a16="http://schemas.microsoft.com/office/drawing/2014/main" id="{E676D505-F263-420C-8091-984CDE7CBDEC}"/>
              </a:ext>
            </a:extLst>
          </p:cNvPr>
          <p:cNvSpPr/>
          <p:nvPr/>
        </p:nvSpPr>
        <p:spPr>
          <a:xfrm>
            <a:off x="4473658" y="770180"/>
            <a:ext cx="9144000" cy="1569660"/>
          </a:xfrm>
          <a:prstGeom prst="rect">
            <a:avLst/>
          </a:prstGeom>
        </p:spPr>
        <p:txBody>
          <a:bodyPr>
            <a:spAutoFit/>
          </a:bodyPr>
          <a:lstStyle/>
          <a:p>
            <a:r>
              <a:rPr lang="en-US" sz="4800" b="1">
                <a:solidFill>
                  <a:schemeClr val="tx1">
                    <a:lumMod val="95000"/>
                    <a:lumOff val="5000"/>
                  </a:schemeClr>
                </a:solidFill>
              </a:rPr>
              <a:t>/’sɪzəz/</a:t>
            </a:r>
          </a:p>
          <a:p>
            <a:r>
              <a:rPr lang="en-US" sz="4800" b="1">
                <a:solidFill>
                  <a:schemeClr val="tx1">
                    <a:lumMod val="95000"/>
                    <a:lumOff val="5000"/>
                  </a:schemeClr>
                </a:solidFill>
              </a:rPr>
              <a:t>cái kéo</a:t>
            </a:r>
          </a:p>
        </p:txBody>
      </p:sp>
      <p:sp>
        <p:nvSpPr>
          <p:cNvPr id="30" name="TextBox 8">
            <a:extLst>
              <a:ext uri="{FF2B5EF4-FFF2-40B4-BE49-F238E27FC236}">
                <a16:creationId xmlns:a16="http://schemas.microsoft.com/office/drawing/2014/main" id="{82124979-0DAD-4CAD-B534-03BA6DF41358}"/>
              </a:ext>
            </a:extLst>
          </p:cNvPr>
          <p:cNvSpPr txBox="1"/>
          <p:nvPr/>
        </p:nvSpPr>
        <p:spPr>
          <a:xfrm>
            <a:off x="-663753" y="5060516"/>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15. sun cream:</a:t>
            </a:r>
          </a:p>
        </p:txBody>
      </p:sp>
      <p:sp>
        <p:nvSpPr>
          <p:cNvPr id="31" name="Rectangle 30">
            <a:extLst>
              <a:ext uri="{FF2B5EF4-FFF2-40B4-BE49-F238E27FC236}">
                <a16:creationId xmlns:a16="http://schemas.microsoft.com/office/drawing/2014/main" id="{12DDF4C8-F31A-4CBB-86DF-F810EC62DDFC}"/>
              </a:ext>
            </a:extLst>
          </p:cNvPr>
          <p:cNvSpPr/>
          <p:nvPr/>
        </p:nvSpPr>
        <p:spPr>
          <a:xfrm>
            <a:off x="4800600" y="5128424"/>
            <a:ext cx="9144000" cy="2308324"/>
          </a:xfrm>
          <a:prstGeom prst="rect">
            <a:avLst/>
          </a:prstGeom>
        </p:spPr>
        <p:txBody>
          <a:bodyPr>
            <a:spAutoFit/>
          </a:bodyPr>
          <a:lstStyle/>
          <a:p>
            <a:r>
              <a:rPr lang="vi-VN" sz="4800" b="1">
                <a:solidFill>
                  <a:schemeClr val="tx1">
                    <a:lumMod val="95000"/>
                    <a:lumOff val="5000"/>
                  </a:schemeClr>
                </a:solidFill>
                <a:latin typeface="Calibri" panose="020F0502020204030204" pitchFamily="34" charset="0"/>
                <a:cs typeface="Calibri" panose="020F0502020204030204" pitchFamily="34" charset="0"/>
              </a:rPr>
              <a:t>/sʌn kri:m/</a:t>
            </a:r>
          </a:p>
          <a:p>
            <a:r>
              <a:rPr lang="vi-VN" sz="4800" b="1">
                <a:solidFill>
                  <a:schemeClr val="tx1">
                    <a:lumMod val="95000"/>
                    <a:lumOff val="5000"/>
                  </a:schemeClr>
                </a:solidFill>
                <a:latin typeface="Calibri" panose="020F0502020204030204" pitchFamily="34" charset="0"/>
                <a:cs typeface="Calibri" panose="020F0502020204030204" pitchFamily="34" charset="0"/>
              </a:rPr>
              <a:t>kem </a:t>
            </a:r>
            <a:endParaRPr lang="en-US" sz="4800" b="1">
              <a:solidFill>
                <a:schemeClr val="tx1">
                  <a:lumMod val="95000"/>
                  <a:lumOff val="5000"/>
                </a:schemeClr>
              </a:solidFill>
              <a:latin typeface="Calibri" panose="020F0502020204030204" pitchFamily="34" charset="0"/>
              <a:cs typeface="Calibri" panose="020F0502020204030204" pitchFamily="34" charset="0"/>
            </a:endParaRPr>
          </a:p>
          <a:p>
            <a:r>
              <a:rPr lang="vi-VN" sz="4800" b="1">
                <a:solidFill>
                  <a:schemeClr val="tx1">
                    <a:lumMod val="95000"/>
                    <a:lumOff val="5000"/>
                  </a:schemeClr>
                </a:solidFill>
                <a:latin typeface="Calibri" panose="020F0502020204030204" pitchFamily="34" charset="0"/>
                <a:cs typeface="Calibri" panose="020F0502020204030204" pitchFamily="34" charset="0"/>
              </a:rPr>
              <a:t>chống nắng</a:t>
            </a:r>
          </a:p>
        </p:txBody>
      </p:sp>
      <p:sp>
        <p:nvSpPr>
          <p:cNvPr id="32" name="TextBox 8">
            <a:extLst>
              <a:ext uri="{FF2B5EF4-FFF2-40B4-BE49-F238E27FC236}">
                <a16:creationId xmlns:a16="http://schemas.microsoft.com/office/drawing/2014/main" id="{4D28C296-89C1-42F5-A8A2-AC1CECEB8044}"/>
              </a:ext>
            </a:extLst>
          </p:cNvPr>
          <p:cNvSpPr txBox="1"/>
          <p:nvPr/>
        </p:nvSpPr>
        <p:spPr>
          <a:xfrm>
            <a:off x="8664831" y="5002275"/>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16. valley : </a:t>
            </a:r>
          </a:p>
        </p:txBody>
      </p:sp>
      <p:sp>
        <p:nvSpPr>
          <p:cNvPr id="33" name="Rectangle 32">
            <a:extLst>
              <a:ext uri="{FF2B5EF4-FFF2-40B4-BE49-F238E27FC236}">
                <a16:creationId xmlns:a16="http://schemas.microsoft.com/office/drawing/2014/main" id="{5874396B-0DD6-459D-8C7F-095084232074}"/>
              </a:ext>
            </a:extLst>
          </p:cNvPr>
          <p:cNvSpPr/>
          <p:nvPr/>
        </p:nvSpPr>
        <p:spPr>
          <a:xfrm>
            <a:off x="13776048" y="5081574"/>
            <a:ext cx="9144000" cy="1569660"/>
          </a:xfrm>
          <a:prstGeom prst="rect">
            <a:avLst/>
          </a:prstGeom>
        </p:spPr>
        <p:txBody>
          <a:bodyPr>
            <a:spAutoFit/>
          </a:bodyPr>
          <a:lstStyle/>
          <a:p>
            <a:r>
              <a:rPr lang="en-US" sz="4800" b="1">
                <a:solidFill>
                  <a:schemeClr val="tx1">
                    <a:lumMod val="95000"/>
                    <a:lumOff val="5000"/>
                  </a:schemeClr>
                </a:solidFill>
              </a:rPr>
              <a:t>/’vælɪ/</a:t>
            </a:r>
          </a:p>
          <a:p>
            <a:r>
              <a:rPr lang="en-US" sz="4800" b="1">
                <a:solidFill>
                  <a:schemeClr val="tx1">
                    <a:lumMod val="95000"/>
                    <a:lumOff val="5000"/>
                  </a:schemeClr>
                </a:solidFill>
              </a:rPr>
              <a:t>thung lũng</a:t>
            </a:r>
          </a:p>
        </p:txBody>
      </p:sp>
      <p:sp>
        <p:nvSpPr>
          <p:cNvPr id="34" name="TextBox 8">
            <a:extLst>
              <a:ext uri="{FF2B5EF4-FFF2-40B4-BE49-F238E27FC236}">
                <a16:creationId xmlns:a16="http://schemas.microsoft.com/office/drawing/2014/main" id="{205F6501-6C96-493A-8021-58A1229BE156}"/>
              </a:ext>
            </a:extLst>
          </p:cNvPr>
          <p:cNvSpPr txBox="1"/>
          <p:nvPr/>
        </p:nvSpPr>
        <p:spPr>
          <a:xfrm>
            <a:off x="7324049" y="735589"/>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14. sleeping bag: </a:t>
            </a:r>
          </a:p>
        </p:txBody>
      </p:sp>
      <p:sp>
        <p:nvSpPr>
          <p:cNvPr id="35" name="Rectangle 34">
            <a:extLst>
              <a:ext uri="{FF2B5EF4-FFF2-40B4-BE49-F238E27FC236}">
                <a16:creationId xmlns:a16="http://schemas.microsoft.com/office/drawing/2014/main" id="{082F95AB-20F6-4339-9AB2-D667870E5018}"/>
              </a:ext>
            </a:extLst>
          </p:cNvPr>
          <p:cNvSpPr/>
          <p:nvPr/>
        </p:nvSpPr>
        <p:spPr>
          <a:xfrm>
            <a:off x="13171714" y="811379"/>
            <a:ext cx="9144000" cy="1569660"/>
          </a:xfrm>
          <a:prstGeom prst="rect">
            <a:avLst/>
          </a:prstGeom>
        </p:spPr>
        <p:txBody>
          <a:bodyPr>
            <a:spAutoFit/>
          </a:bodyPr>
          <a:lstStyle/>
          <a:p>
            <a:r>
              <a:rPr lang="en-US" sz="4800" b="1">
                <a:solidFill>
                  <a:schemeClr val="tx1">
                    <a:lumMod val="95000"/>
                    <a:lumOff val="5000"/>
                  </a:schemeClr>
                </a:solidFill>
              </a:rPr>
              <a:t>/’sli:pɪ</a:t>
            </a:r>
            <a:r>
              <a:rPr lang="el-GR" sz="4800" b="1">
                <a:solidFill>
                  <a:schemeClr val="tx1">
                    <a:lumMod val="95000"/>
                    <a:lumOff val="5000"/>
                  </a:schemeClr>
                </a:solidFill>
              </a:rPr>
              <a:t>η </a:t>
            </a:r>
            <a:r>
              <a:rPr lang="en-US" sz="4800" b="1">
                <a:solidFill>
                  <a:schemeClr val="tx1">
                    <a:lumMod val="95000"/>
                    <a:lumOff val="5000"/>
                  </a:schemeClr>
                </a:solidFill>
              </a:rPr>
              <a:t>bæg/</a:t>
            </a:r>
          </a:p>
          <a:p>
            <a:r>
              <a:rPr lang="en-US" sz="4800" b="1">
                <a:solidFill>
                  <a:schemeClr val="tx1">
                    <a:lumMod val="95000"/>
                    <a:lumOff val="5000"/>
                  </a:schemeClr>
                </a:solidFill>
              </a:rPr>
              <a:t>túi ngủ</a:t>
            </a:r>
          </a:p>
        </p:txBody>
      </p:sp>
      <p:pic>
        <p:nvPicPr>
          <p:cNvPr id="2" name="Picture 1">
            <a:extLst>
              <a:ext uri="{FF2B5EF4-FFF2-40B4-BE49-F238E27FC236}">
                <a16:creationId xmlns:a16="http://schemas.microsoft.com/office/drawing/2014/main" id="{F4749754-7531-4F8D-8C81-003F439220FB}"/>
              </a:ext>
            </a:extLst>
          </p:cNvPr>
          <p:cNvPicPr>
            <a:picLocks noChangeAspect="1"/>
          </p:cNvPicPr>
          <p:nvPr/>
        </p:nvPicPr>
        <p:blipFill>
          <a:blip r:embed="rId17"/>
          <a:stretch>
            <a:fillRect/>
          </a:stretch>
        </p:blipFill>
        <p:spPr>
          <a:xfrm>
            <a:off x="591791" y="1640195"/>
            <a:ext cx="3881867" cy="3420321"/>
          </a:xfrm>
          <a:prstGeom prst="rect">
            <a:avLst/>
          </a:prstGeom>
        </p:spPr>
      </p:pic>
      <p:pic>
        <p:nvPicPr>
          <p:cNvPr id="3" name="Picture 2">
            <a:extLst>
              <a:ext uri="{FF2B5EF4-FFF2-40B4-BE49-F238E27FC236}">
                <a16:creationId xmlns:a16="http://schemas.microsoft.com/office/drawing/2014/main" id="{0529FFD1-1AEC-4069-A62B-26F1EC6990F9}"/>
              </a:ext>
            </a:extLst>
          </p:cNvPr>
          <p:cNvPicPr>
            <a:picLocks noChangeAspect="1"/>
          </p:cNvPicPr>
          <p:nvPr/>
        </p:nvPicPr>
        <p:blipFill>
          <a:blip r:embed="rId18"/>
          <a:stretch>
            <a:fillRect/>
          </a:stretch>
        </p:blipFill>
        <p:spPr>
          <a:xfrm>
            <a:off x="7949602" y="2036953"/>
            <a:ext cx="4848798" cy="2028825"/>
          </a:xfrm>
          <a:prstGeom prst="rect">
            <a:avLst/>
          </a:prstGeom>
        </p:spPr>
      </p:pic>
      <p:pic>
        <p:nvPicPr>
          <p:cNvPr id="4" name="Picture 3">
            <a:extLst>
              <a:ext uri="{FF2B5EF4-FFF2-40B4-BE49-F238E27FC236}">
                <a16:creationId xmlns:a16="http://schemas.microsoft.com/office/drawing/2014/main" id="{4F26CBE3-F576-4B76-84FD-8A1D2662A23D}"/>
              </a:ext>
            </a:extLst>
          </p:cNvPr>
          <p:cNvPicPr>
            <a:picLocks noChangeAspect="1"/>
          </p:cNvPicPr>
          <p:nvPr/>
        </p:nvPicPr>
        <p:blipFill>
          <a:blip r:embed="rId19"/>
          <a:stretch>
            <a:fillRect/>
          </a:stretch>
        </p:blipFill>
        <p:spPr>
          <a:xfrm>
            <a:off x="390953" y="6209352"/>
            <a:ext cx="4082705" cy="3625701"/>
          </a:xfrm>
          <a:prstGeom prst="rect">
            <a:avLst/>
          </a:prstGeom>
        </p:spPr>
      </p:pic>
      <p:pic>
        <p:nvPicPr>
          <p:cNvPr id="27" name="Graphic 26" descr="Snowflake">
            <a:extLst>
              <a:ext uri="{FF2B5EF4-FFF2-40B4-BE49-F238E27FC236}">
                <a16:creationId xmlns:a16="http://schemas.microsoft.com/office/drawing/2014/main" id="{1727C91A-AC6F-4D2C-8659-FDA05601B62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471125">
            <a:off x="-811635" y="8472600"/>
            <a:ext cx="2777156" cy="2777156"/>
          </a:xfrm>
          <a:prstGeom prst="rect">
            <a:avLst/>
          </a:prstGeom>
        </p:spPr>
      </p:pic>
      <p:pic>
        <p:nvPicPr>
          <p:cNvPr id="5" name="Picture 4">
            <a:extLst>
              <a:ext uri="{FF2B5EF4-FFF2-40B4-BE49-F238E27FC236}">
                <a16:creationId xmlns:a16="http://schemas.microsoft.com/office/drawing/2014/main" id="{EBE18FD0-0A85-4DF3-8A7D-2C2CAFEF814E}"/>
              </a:ext>
            </a:extLst>
          </p:cNvPr>
          <p:cNvPicPr>
            <a:picLocks noChangeAspect="1"/>
          </p:cNvPicPr>
          <p:nvPr/>
        </p:nvPicPr>
        <p:blipFill>
          <a:blip r:embed="rId22"/>
          <a:stretch>
            <a:fillRect/>
          </a:stretch>
        </p:blipFill>
        <p:spPr>
          <a:xfrm>
            <a:off x="8664831" y="5886105"/>
            <a:ext cx="4848798" cy="3589516"/>
          </a:xfrm>
          <a:prstGeom prst="rect">
            <a:avLst/>
          </a:prstGeom>
        </p:spPr>
      </p:pic>
      <p:pic>
        <p:nvPicPr>
          <p:cNvPr id="6" name="scissors">
            <a:hlinkClick r:id="" action="ppaction://media"/>
            <a:extLst>
              <a:ext uri="{FF2B5EF4-FFF2-40B4-BE49-F238E27FC236}">
                <a16:creationId xmlns:a16="http://schemas.microsoft.com/office/drawing/2014/main" id="{03AF57C8-2C52-403D-B95A-DF844E9D69D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4521784" y="2866720"/>
            <a:ext cx="609600" cy="609600"/>
          </a:xfrm>
          <a:prstGeom prst="rect">
            <a:avLst/>
          </a:prstGeom>
        </p:spPr>
      </p:pic>
      <p:pic>
        <p:nvPicPr>
          <p:cNvPr id="9" name="sleeping bag">
            <a:hlinkClick r:id="" action="ppaction://media"/>
            <a:extLst>
              <a:ext uri="{FF2B5EF4-FFF2-40B4-BE49-F238E27FC236}">
                <a16:creationId xmlns:a16="http://schemas.microsoft.com/office/drawing/2014/main" id="{103739AB-F352-4B8D-B708-B2B42A4E34D0}"/>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549590" y="2620959"/>
            <a:ext cx="609600" cy="609600"/>
          </a:xfrm>
          <a:prstGeom prst="rect">
            <a:avLst/>
          </a:prstGeom>
        </p:spPr>
      </p:pic>
      <p:pic>
        <p:nvPicPr>
          <p:cNvPr id="10" name="sun cream">
            <a:hlinkClick r:id="" action="ppaction://media"/>
            <a:extLst>
              <a:ext uri="{FF2B5EF4-FFF2-40B4-BE49-F238E27FC236}">
                <a16:creationId xmlns:a16="http://schemas.microsoft.com/office/drawing/2014/main" id="{7EE8943B-9D20-41F1-8141-43DC3CA1EACC}"/>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4836561" y="7846584"/>
            <a:ext cx="609600" cy="609600"/>
          </a:xfrm>
          <a:prstGeom prst="rect">
            <a:avLst/>
          </a:prstGeom>
        </p:spPr>
      </p:pic>
      <p:pic>
        <p:nvPicPr>
          <p:cNvPr id="11" name="valley">
            <a:hlinkClick r:id="" action="ppaction://media"/>
            <a:extLst>
              <a:ext uri="{FF2B5EF4-FFF2-40B4-BE49-F238E27FC236}">
                <a16:creationId xmlns:a16="http://schemas.microsoft.com/office/drawing/2014/main" id="{E6AA61F4-3A57-4FFA-BC6C-C9BDC3F2D659}"/>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4002703" y="7436748"/>
            <a:ext cx="609600" cy="609600"/>
          </a:xfrm>
          <a:prstGeom prst="rect">
            <a:avLst/>
          </a:prstGeom>
        </p:spPr>
      </p:pic>
    </p:spTree>
    <p:extLst>
      <p:ext uri="{BB962C8B-B14F-4D97-AF65-F5344CB8AC3E}">
        <p14:creationId xmlns:p14="http://schemas.microsoft.com/office/powerpoint/2010/main" val="260233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500" fill="hold"/>
                                        <p:tgtEl>
                                          <p:spTgt spid="11"/>
                                        </p:tgtEl>
                                        <p:attrNameLst>
                                          <p:attrName>ppt_x</p:attrName>
                                        </p:attrNameLst>
                                      </p:cBhvr>
                                      <p:tavLst>
                                        <p:tav tm="0">
                                          <p:val>
                                            <p:strVal val="#ppt_x"/>
                                          </p:val>
                                        </p:tav>
                                        <p:tav tm="100000">
                                          <p:val>
                                            <p:strVal val="#ppt_x"/>
                                          </p:val>
                                        </p:tav>
                                      </p:tavLst>
                                    </p:anim>
                                    <p:anim calcmode="lin" valueType="num">
                                      <p:cBhvr additive="base">
                                        <p:cTn id="100" dur="500" fill="hold"/>
                                        <p:tgtEl>
                                          <p:spTgt spid="1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additive="base">
                                        <p:cTn id="107" dur="500" fill="hold"/>
                                        <p:tgtEl>
                                          <p:spTgt spid="5"/>
                                        </p:tgtEl>
                                        <p:attrNameLst>
                                          <p:attrName>ppt_x</p:attrName>
                                        </p:attrNameLst>
                                      </p:cBhvr>
                                      <p:tavLst>
                                        <p:tav tm="0">
                                          <p:val>
                                            <p:strVal val="#ppt_x"/>
                                          </p:val>
                                        </p:tav>
                                        <p:tav tm="100000">
                                          <p:val>
                                            <p:strVal val="#ppt_x"/>
                                          </p:val>
                                        </p:tav>
                                      </p:tavLst>
                                    </p:anim>
                                    <p:anim calcmode="lin" valueType="num">
                                      <p:cBhvr additive="base">
                                        <p:cTn id="10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6"/>
                </p:tgtEl>
              </p:cMediaNode>
            </p:audio>
            <p:audio>
              <p:cMediaNode vol="80000">
                <p:cTn id="116" fill="hold" display="0">
                  <p:stCondLst>
                    <p:cond delay="indefinite"/>
                  </p:stCondLst>
                  <p:endCondLst>
                    <p:cond evt="onStopAudio" delay="0">
                      <p:tgtEl>
                        <p:sldTgt/>
                      </p:tgtEl>
                    </p:cond>
                  </p:endCondLst>
                </p:cTn>
                <p:tgtEl>
                  <p:spTgt spid="9"/>
                </p:tgtEl>
              </p:cMediaNode>
            </p:audio>
            <p:audio>
              <p:cMediaNode vol="80000">
                <p:cTn id="117" fill="hold" display="0">
                  <p:stCondLst>
                    <p:cond delay="indefinite"/>
                  </p:stCondLst>
                  <p:endCondLst>
                    <p:cond evt="onStopAudio" delay="0">
                      <p:tgtEl>
                        <p:sldTgt/>
                      </p:tgtEl>
                    </p:cond>
                  </p:endCondLst>
                </p:cTn>
                <p:tgtEl>
                  <p:spTgt spid="10"/>
                </p:tgtEl>
              </p:cMediaNode>
            </p:audio>
            <p:audio>
              <p:cMediaNode vol="80000">
                <p:cTn id="118" fill="hold" display="0">
                  <p:stCondLst>
                    <p:cond delay="indefinite"/>
                  </p:stCondLst>
                  <p:endCondLst>
                    <p:cond evt="onStopAudio" delay="0">
                      <p:tgtEl>
                        <p:sldTgt/>
                      </p:tgtEl>
                    </p:cond>
                  </p:endCondLst>
                </p:cTn>
                <p:tgtEl>
                  <p:spTgt spid="11"/>
                </p:tgtEl>
              </p:cMediaNode>
            </p:audio>
          </p:childTnLst>
        </p:cTn>
      </p:par>
    </p:tnLst>
    <p:bldLst>
      <p:bldP spid="8" grpId="0"/>
      <p:bldP spid="28" grpId="0"/>
      <p:bldP spid="29" grpId="0"/>
      <p:bldP spid="30" grpId="0"/>
      <p:bldP spid="31" grpId="0"/>
      <p:bldP spid="32" grpId="0"/>
      <p:bldP spid="33" grpId="0"/>
      <p:bldP spid="34" grpId="0"/>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326003" y="-930894"/>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227380" y="216330"/>
            <a:ext cx="16230600" cy="9623147"/>
          </a:xfrm>
          <a:prstGeom prst="rect">
            <a:avLst/>
          </a:prstGeom>
          <a:noFill/>
        </p:spPr>
        <p:txBody>
          <a:bodyPr wrap="square">
            <a:spAutoFit/>
          </a:bodyPr>
          <a:lstStyle/>
          <a:p>
            <a:pPr indent="457200" algn="just">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  1. Rewrite the following sentences so that the meaning stays the same.</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There are lots of beautiful lakes in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Many tourists want to visit Sa Pa because of its fresh air.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Many tourists want to visit Sa Pa because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Da Nang is smaller than Ha Noi, and Ha Noi is smaller than Ho Chi Minh City.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Ho Chi Minh City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Our country doesn’t have any deserts.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There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No one in our class is taller than Vinh.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18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Vinh</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21" name="TextBox 20">
            <a:extLst>
              <a:ext uri="{FF2B5EF4-FFF2-40B4-BE49-F238E27FC236}">
                <a16:creationId xmlns:a16="http://schemas.microsoft.com/office/drawing/2014/main" id="{C518DDD7-8C48-4E65-A628-CF42301F5F76}"/>
              </a:ext>
            </a:extLst>
          </p:cNvPr>
          <p:cNvSpPr txBox="1"/>
          <p:nvPr/>
        </p:nvSpPr>
        <p:spPr>
          <a:xfrm>
            <a:off x="3915938" y="1562100"/>
            <a:ext cx="10638262" cy="830997"/>
          </a:xfrm>
          <a:prstGeom prst="rect">
            <a:avLst/>
          </a:prstGeom>
          <a:noFill/>
        </p:spPr>
        <p:txBody>
          <a:bodyPr wrap="square">
            <a:spAutoFit/>
          </a:bodyPr>
          <a:lstStyle/>
          <a:p>
            <a:r>
              <a:rPr lang="en-US" sz="4800" b="1">
                <a:solidFill>
                  <a:srgbClr val="FF0000"/>
                </a:solidFill>
                <a:latin typeface="+mj-lt"/>
              </a:rPr>
              <a:t>has lots of beautiful lakes. </a:t>
            </a:r>
          </a:p>
        </p:txBody>
      </p:sp>
      <p:sp>
        <p:nvSpPr>
          <p:cNvPr id="22" name="TextBox 21">
            <a:extLst>
              <a:ext uri="{FF2B5EF4-FFF2-40B4-BE49-F238E27FC236}">
                <a16:creationId xmlns:a16="http://schemas.microsoft.com/office/drawing/2014/main" id="{7CEF585E-E7BA-4498-98FD-173DEF696241}"/>
              </a:ext>
            </a:extLst>
          </p:cNvPr>
          <p:cNvSpPr txBox="1"/>
          <p:nvPr/>
        </p:nvSpPr>
        <p:spPr>
          <a:xfrm>
            <a:off x="10439400" y="3347633"/>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the air is fresh. </a:t>
            </a:r>
            <a:endParaRPr lang="en-US" sz="4800" b="1">
              <a:solidFill>
                <a:srgbClr val="FF0000"/>
              </a:solidFill>
              <a:latin typeface="+mj-lt"/>
            </a:endParaRPr>
          </a:p>
        </p:txBody>
      </p:sp>
      <p:sp>
        <p:nvSpPr>
          <p:cNvPr id="23" name="TextBox 22">
            <a:extLst>
              <a:ext uri="{FF2B5EF4-FFF2-40B4-BE49-F238E27FC236}">
                <a16:creationId xmlns:a16="http://schemas.microsoft.com/office/drawing/2014/main" id="{D4390BC5-C094-481E-BA2E-F59EF32735A5}"/>
              </a:ext>
            </a:extLst>
          </p:cNvPr>
          <p:cNvSpPr txBox="1"/>
          <p:nvPr/>
        </p:nvSpPr>
        <p:spPr>
          <a:xfrm>
            <a:off x="5562600" y="5651851"/>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is the biggest city. </a:t>
            </a:r>
            <a:endParaRPr lang="en-US" sz="4800" b="1">
              <a:solidFill>
                <a:srgbClr val="FF0000"/>
              </a:solidFill>
              <a:latin typeface="+mj-lt"/>
            </a:endParaRPr>
          </a:p>
        </p:txBody>
      </p:sp>
      <p:sp>
        <p:nvSpPr>
          <p:cNvPr id="24" name="TextBox 23">
            <a:extLst>
              <a:ext uri="{FF2B5EF4-FFF2-40B4-BE49-F238E27FC236}">
                <a16:creationId xmlns:a16="http://schemas.microsoft.com/office/drawing/2014/main" id="{B9FC5975-337E-4273-A83D-98B4569747FE}"/>
              </a:ext>
            </a:extLst>
          </p:cNvPr>
          <p:cNvSpPr txBox="1"/>
          <p:nvPr/>
        </p:nvSpPr>
        <p:spPr>
          <a:xfrm>
            <a:off x="3257840" y="7322026"/>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aren't any deserts in our country. </a:t>
            </a:r>
            <a:endParaRPr lang="en-US" sz="4800" b="1">
              <a:solidFill>
                <a:srgbClr val="FF0000"/>
              </a:solidFill>
              <a:latin typeface="+mj-lt"/>
            </a:endParaRPr>
          </a:p>
        </p:txBody>
      </p:sp>
      <p:sp>
        <p:nvSpPr>
          <p:cNvPr id="25" name="TextBox 24">
            <a:extLst>
              <a:ext uri="{FF2B5EF4-FFF2-40B4-BE49-F238E27FC236}">
                <a16:creationId xmlns:a16="http://schemas.microsoft.com/office/drawing/2014/main" id="{3A27371A-FA0C-4F09-BCBC-30307AF68001}"/>
              </a:ext>
            </a:extLst>
          </p:cNvPr>
          <p:cNvSpPr txBox="1"/>
          <p:nvPr/>
        </p:nvSpPr>
        <p:spPr>
          <a:xfrm>
            <a:off x="3071174" y="8981083"/>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is the tallest boy in our class. </a:t>
            </a:r>
            <a:endParaRPr lang="en-US" sz="4800" b="1">
              <a:solidFill>
                <a:srgbClr val="FF0000"/>
              </a:solidFill>
              <a:latin typeface="+mj-lt"/>
            </a:endParaRPr>
          </a:p>
        </p:txBody>
      </p:sp>
    </p:spTree>
    <p:extLst>
      <p:ext uri="{BB962C8B-B14F-4D97-AF65-F5344CB8AC3E}">
        <p14:creationId xmlns:p14="http://schemas.microsoft.com/office/powerpoint/2010/main" val="22240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1" grpId="0"/>
      <p:bldP spid="22" grpId="0"/>
      <p:bldP spid="23" grpId="0"/>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326003" y="-930894"/>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227380" y="216330"/>
            <a:ext cx="16230600" cy="9700091"/>
          </a:xfrm>
          <a:prstGeom prst="rect">
            <a:avLst/>
          </a:prstGeom>
          <a:noFill/>
        </p:spPr>
        <p:txBody>
          <a:bodyPr wrap="square">
            <a:spAutoFit/>
          </a:bodyPr>
          <a:lstStyle/>
          <a:p>
            <a:pPr indent="457200" algn="just">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  1. Rewrite the following sentences so that the meaning stays the same.</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Watching TV is more interesting than reading books.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Reading books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My home village lies near the foot of mountain.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My home village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Mr. Hung is Nam’s teacher.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Nam is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032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Remember to do your homework.</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You must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64706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Quang sits in front of Minh.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2400"/>
              </a:spcAft>
              <a:tabLst>
                <a:tab pos="5896610" algn="l"/>
              </a:tabLst>
            </a:pPr>
            <a:r>
              <a:rPr lang="en-US" sz="4000">
                <a:solidFill>
                  <a:srgbClr val="00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Minh sits</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F7A14037-E349-444F-B0D6-741F73A5408A}"/>
              </a:ext>
            </a:extLst>
          </p:cNvPr>
          <p:cNvSpPr txBox="1"/>
          <p:nvPr/>
        </p:nvSpPr>
        <p:spPr>
          <a:xfrm>
            <a:off x="4964104" y="1721703"/>
            <a:ext cx="10638262"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is not as interesting as watching TV. </a:t>
            </a:r>
            <a:endParaRPr lang="en-US" sz="4800" b="1">
              <a:solidFill>
                <a:srgbClr val="FF0000"/>
              </a:solidFill>
              <a:latin typeface="+mj-lt"/>
            </a:endParaRPr>
          </a:p>
        </p:txBody>
      </p:sp>
      <p:sp>
        <p:nvSpPr>
          <p:cNvPr id="21" name="TextBox 20">
            <a:extLst>
              <a:ext uri="{FF2B5EF4-FFF2-40B4-BE49-F238E27FC236}">
                <a16:creationId xmlns:a16="http://schemas.microsoft.com/office/drawing/2014/main" id="{4A95E119-0E3C-4B6A-B3CC-E9B1F9B74E7F}"/>
              </a:ext>
            </a:extLst>
          </p:cNvPr>
          <p:cNvSpPr txBox="1"/>
          <p:nvPr/>
        </p:nvSpPr>
        <p:spPr>
          <a:xfrm>
            <a:off x="5363738" y="3616247"/>
            <a:ext cx="10638262" cy="830997"/>
          </a:xfrm>
          <a:prstGeom prst="rect">
            <a:avLst/>
          </a:prstGeom>
          <a:noFill/>
        </p:spPr>
        <p:txBody>
          <a:bodyPr wrap="square">
            <a:spAutoFit/>
          </a:bodyPr>
          <a:lstStyle/>
          <a:p>
            <a:r>
              <a:rPr lang="en-US" sz="4800" b="1">
                <a:solidFill>
                  <a:srgbClr val="FF0000"/>
                </a:solidFill>
                <a:effectLst/>
                <a:latin typeface="+mj-lt"/>
                <a:ea typeface="Calibri" panose="020F0502020204030204" pitchFamily="34" charset="0"/>
              </a:rPr>
              <a:t>is </a:t>
            </a:r>
            <a:r>
              <a:rPr lang="en-US" sz="4800" b="1">
                <a:solidFill>
                  <a:srgbClr val="FF0000"/>
                </a:solidFill>
                <a:latin typeface="+mj-lt"/>
                <a:ea typeface="Calibri" panose="020F0502020204030204" pitchFamily="34" charset="0"/>
              </a:rPr>
              <a:t>not far from the foot of mountain. </a:t>
            </a:r>
            <a:endParaRPr lang="en-US" sz="4800" b="1">
              <a:solidFill>
                <a:srgbClr val="FF0000"/>
              </a:solidFill>
              <a:latin typeface="+mj-lt"/>
            </a:endParaRPr>
          </a:p>
        </p:txBody>
      </p:sp>
      <p:sp>
        <p:nvSpPr>
          <p:cNvPr id="22" name="TextBox 21">
            <a:extLst>
              <a:ext uri="{FF2B5EF4-FFF2-40B4-BE49-F238E27FC236}">
                <a16:creationId xmlns:a16="http://schemas.microsoft.com/office/drawing/2014/main" id="{7DF3C6C7-F68D-4300-9CF8-83BA58E38A2B}"/>
              </a:ext>
            </a:extLst>
          </p:cNvPr>
          <p:cNvSpPr txBox="1"/>
          <p:nvPr/>
        </p:nvSpPr>
        <p:spPr>
          <a:xfrm>
            <a:off x="3399838" y="5367123"/>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Mr. Hung's student. </a:t>
            </a:r>
            <a:endParaRPr lang="en-US" sz="4800" b="1">
              <a:solidFill>
                <a:srgbClr val="FF0000"/>
              </a:solidFill>
              <a:latin typeface="+mj-lt"/>
            </a:endParaRPr>
          </a:p>
        </p:txBody>
      </p:sp>
      <p:sp>
        <p:nvSpPr>
          <p:cNvPr id="23" name="TextBox 22">
            <a:extLst>
              <a:ext uri="{FF2B5EF4-FFF2-40B4-BE49-F238E27FC236}">
                <a16:creationId xmlns:a16="http://schemas.microsoft.com/office/drawing/2014/main" id="{C1E0C9FE-C82F-4C2B-A330-1A158E047BBE}"/>
              </a:ext>
            </a:extLst>
          </p:cNvPr>
          <p:cNvSpPr txBox="1"/>
          <p:nvPr/>
        </p:nvSpPr>
        <p:spPr>
          <a:xfrm>
            <a:off x="3824869" y="7224978"/>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do your homework. </a:t>
            </a:r>
            <a:endParaRPr lang="en-US" sz="4800" b="1">
              <a:solidFill>
                <a:srgbClr val="FF0000"/>
              </a:solidFill>
              <a:latin typeface="+mj-lt"/>
            </a:endParaRPr>
          </a:p>
        </p:txBody>
      </p:sp>
      <p:sp>
        <p:nvSpPr>
          <p:cNvPr id="24" name="TextBox 23">
            <a:extLst>
              <a:ext uri="{FF2B5EF4-FFF2-40B4-BE49-F238E27FC236}">
                <a16:creationId xmlns:a16="http://schemas.microsoft.com/office/drawing/2014/main" id="{A9599D4D-DCAC-45AA-BCF6-BCBA0C1FFF04}"/>
              </a:ext>
            </a:extLst>
          </p:cNvPr>
          <p:cNvSpPr txBox="1"/>
          <p:nvPr/>
        </p:nvSpPr>
        <p:spPr>
          <a:xfrm>
            <a:off x="3843454" y="9054757"/>
            <a:ext cx="10638262"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behind Quang. </a:t>
            </a:r>
            <a:endParaRPr lang="en-US" sz="4800" b="1">
              <a:solidFill>
                <a:srgbClr val="FF0000"/>
              </a:solidFill>
              <a:latin typeface="+mj-lt"/>
            </a:endParaRPr>
          </a:p>
        </p:txBody>
      </p:sp>
    </p:spTree>
    <p:extLst>
      <p:ext uri="{BB962C8B-B14F-4D97-AF65-F5344CB8AC3E}">
        <p14:creationId xmlns:p14="http://schemas.microsoft.com/office/powerpoint/2010/main" val="193824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3"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886200" y="138731"/>
            <a:ext cx="11664924"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Write some information about Brazil.</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10" name="Picture 9">
            <a:extLst>
              <a:ext uri="{FF2B5EF4-FFF2-40B4-BE49-F238E27FC236}">
                <a16:creationId xmlns:a16="http://schemas.microsoft.com/office/drawing/2014/main" id="{A3D9B0B6-1612-409C-BE50-73CA44C1C95B}"/>
              </a:ext>
            </a:extLst>
          </p:cNvPr>
          <p:cNvPicPr/>
          <p:nvPr/>
        </p:nvPicPr>
        <p:blipFill>
          <a:blip r:embed="rId10"/>
          <a:stretch>
            <a:fillRect/>
          </a:stretch>
        </p:blipFill>
        <p:spPr>
          <a:xfrm>
            <a:off x="705952" y="1806832"/>
            <a:ext cx="5618647" cy="6613267"/>
          </a:xfrm>
          <a:prstGeom prst="rect">
            <a:avLst/>
          </a:prstGeom>
        </p:spPr>
      </p:pic>
      <p:sp>
        <p:nvSpPr>
          <p:cNvPr id="18" name="TextBox 17">
            <a:extLst>
              <a:ext uri="{FF2B5EF4-FFF2-40B4-BE49-F238E27FC236}">
                <a16:creationId xmlns:a16="http://schemas.microsoft.com/office/drawing/2014/main" id="{AB166313-8FA4-45C3-81B9-E601989292D3}"/>
              </a:ext>
            </a:extLst>
          </p:cNvPr>
          <p:cNvSpPr txBox="1"/>
          <p:nvPr/>
        </p:nvSpPr>
        <p:spPr>
          <a:xfrm>
            <a:off x="6324598" y="845058"/>
            <a:ext cx="10896601" cy="9226180"/>
          </a:xfrm>
          <a:prstGeom prst="rect">
            <a:avLst/>
          </a:prstGeom>
          <a:noFill/>
        </p:spPr>
        <p:txBody>
          <a:bodyPr wrap="square">
            <a:spAutoFit/>
          </a:bodyPr>
          <a:lstStyle/>
          <a:p>
            <a:pPr algn="just">
              <a:lnSpc>
                <a:spcPct val="150000"/>
              </a:lnSpc>
              <a:spcAft>
                <a:spcPts val="600"/>
              </a:spcAft>
              <a:tabLst>
                <a:tab pos="143192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Brazil is the largest country in South America. Its capital is Brasilia. About 183 million people live in Brazil and the official language is Portuguese. Some important exports of Brazil are oranges and coffee. The important geographical features of Brazil are the Amazon River, and the Amazon Rainforest. One major problem in Brazil is the destruction of the rainforest. Many animals and plants are disappearing as a result. Many tribes that lived in the rainforest don’t exist anymore.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1266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60437" y="-742053"/>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3886200" y="138731"/>
            <a:ext cx="11664924"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Write some information about Brazil.</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AB166313-8FA4-45C3-81B9-E601989292D3}"/>
              </a:ext>
            </a:extLst>
          </p:cNvPr>
          <p:cNvSpPr txBox="1"/>
          <p:nvPr/>
        </p:nvSpPr>
        <p:spPr>
          <a:xfrm>
            <a:off x="990600" y="784875"/>
            <a:ext cx="16503103" cy="7171194"/>
          </a:xfrm>
          <a:prstGeom prst="rect">
            <a:avLst/>
          </a:prstGeom>
          <a:noFill/>
        </p:spPr>
        <p:txBody>
          <a:bodyPr wrap="square">
            <a:spAutoFit/>
          </a:bodyPr>
          <a:lstStyle/>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Name:</a:t>
            </a:r>
            <a:endParaRPr lang="en-US">
              <a:latin typeface="Arial" panose="020B0604020202020204" pitchFamily="34" charset="0"/>
            </a:endParaRPr>
          </a:p>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Capital:</a:t>
            </a:r>
            <a:endParaRPr lang="en-US">
              <a:latin typeface="Arial" panose="020B0604020202020204" pitchFamily="34" charset="0"/>
            </a:endParaRPr>
          </a:p>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Population:</a:t>
            </a:r>
            <a:endParaRPr lang="en-US">
              <a:latin typeface="Arial" panose="020B0604020202020204" pitchFamily="34" charset="0"/>
            </a:endParaRPr>
          </a:p>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Official language:</a:t>
            </a:r>
            <a:endParaRPr lang="en-US">
              <a:latin typeface="Arial" panose="020B0604020202020204" pitchFamily="34" charset="0"/>
            </a:endParaRPr>
          </a:p>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Exports:</a:t>
            </a:r>
            <a:endParaRPr lang="en-US">
              <a:latin typeface="Arial" panose="020B0604020202020204" pitchFamily="34" charset="0"/>
            </a:endParaRPr>
          </a:p>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Major geographical features:</a:t>
            </a:r>
            <a:endParaRPr lang="en-US">
              <a:latin typeface="Arial" panose="020B0604020202020204" pitchFamily="34" charset="0"/>
            </a:endParaRPr>
          </a:p>
          <a:p>
            <a:pPr algn="just" fontAlgn="t">
              <a:lnSpc>
                <a:spcPct val="15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Problems:</a:t>
            </a:r>
            <a:endParaRPr lang="en-US">
              <a:latin typeface="Arial" panose="020B0604020202020204" pitchFamily="34" charset="0"/>
            </a:endParaRPr>
          </a:p>
        </p:txBody>
      </p:sp>
      <p:sp>
        <p:nvSpPr>
          <p:cNvPr id="20" name="TextBox 19">
            <a:extLst>
              <a:ext uri="{FF2B5EF4-FFF2-40B4-BE49-F238E27FC236}">
                <a16:creationId xmlns:a16="http://schemas.microsoft.com/office/drawing/2014/main" id="{EC5C2D84-790A-4308-B747-91B0E9B4F739}"/>
              </a:ext>
            </a:extLst>
          </p:cNvPr>
          <p:cNvSpPr txBox="1"/>
          <p:nvPr/>
        </p:nvSpPr>
        <p:spPr>
          <a:xfrm>
            <a:off x="2612746" y="1085647"/>
            <a:ext cx="353493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Brazil </a:t>
            </a:r>
            <a:endParaRPr lang="en-US" sz="4800" b="1">
              <a:solidFill>
                <a:srgbClr val="FF0000"/>
              </a:solidFill>
              <a:latin typeface="+mj-lt"/>
            </a:endParaRPr>
          </a:p>
        </p:txBody>
      </p:sp>
      <p:sp>
        <p:nvSpPr>
          <p:cNvPr id="21" name="TextBox 20">
            <a:extLst>
              <a:ext uri="{FF2B5EF4-FFF2-40B4-BE49-F238E27FC236}">
                <a16:creationId xmlns:a16="http://schemas.microsoft.com/office/drawing/2014/main" id="{9A5BBD3B-B676-4A72-8C0F-58A1F3EC8883}"/>
              </a:ext>
            </a:extLst>
          </p:cNvPr>
          <p:cNvSpPr txBox="1"/>
          <p:nvPr/>
        </p:nvSpPr>
        <p:spPr>
          <a:xfrm>
            <a:off x="2690674" y="2034521"/>
            <a:ext cx="6077504"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Brasilia </a:t>
            </a:r>
            <a:endParaRPr lang="en-US" sz="4800" b="1">
              <a:solidFill>
                <a:srgbClr val="FF0000"/>
              </a:solidFill>
              <a:latin typeface="+mj-lt"/>
            </a:endParaRPr>
          </a:p>
        </p:txBody>
      </p:sp>
      <p:sp>
        <p:nvSpPr>
          <p:cNvPr id="22" name="TextBox 21">
            <a:extLst>
              <a:ext uri="{FF2B5EF4-FFF2-40B4-BE49-F238E27FC236}">
                <a16:creationId xmlns:a16="http://schemas.microsoft.com/office/drawing/2014/main" id="{59509590-C455-4F8E-9D59-F9B569CB343B}"/>
              </a:ext>
            </a:extLst>
          </p:cNvPr>
          <p:cNvSpPr txBox="1"/>
          <p:nvPr/>
        </p:nvSpPr>
        <p:spPr>
          <a:xfrm>
            <a:off x="3539534" y="3063644"/>
            <a:ext cx="6322167"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about 183 million. </a:t>
            </a:r>
          </a:p>
        </p:txBody>
      </p:sp>
      <p:sp>
        <p:nvSpPr>
          <p:cNvPr id="23" name="TextBox 22">
            <a:extLst>
              <a:ext uri="{FF2B5EF4-FFF2-40B4-BE49-F238E27FC236}">
                <a16:creationId xmlns:a16="http://schemas.microsoft.com/office/drawing/2014/main" id="{DC27CE18-01AE-4CC5-AC69-4497AB39E42C}"/>
              </a:ext>
            </a:extLst>
          </p:cNvPr>
          <p:cNvSpPr txBox="1"/>
          <p:nvPr/>
        </p:nvSpPr>
        <p:spPr>
          <a:xfrm>
            <a:off x="4572000" y="4091563"/>
            <a:ext cx="3534936"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Portuguese </a:t>
            </a:r>
            <a:endParaRPr lang="en-US" sz="4800" b="1">
              <a:solidFill>
                <a:srgbClr val="FF0000"/>
              </a:solidFill>
              <a:latin typeface="+mj-lt"/>
            </a:endParaRPr>
          </a:p>
        </p:txBody>
      </p:sp>
      <p:sp>
        <p:nvSpPr>
          <p:cNvPr id="24" name="TextBox 23">
            <a:extLst>
              <a:ext uri="{FF2B5EF4-FFF2-40B4-BE49-F238E27FC236}">
                <a16:creationId xmlns:a16="http://schemas.microsoft.com/office/drawing/2014/main" id="{4D3E4BBE-27A3-4CAC-905F-A2838F609598}"/>
              </a:ext>
            </a:extLst>
          </p:cNvPr>
          <p:cNvSpPr txBox="1"/>
          <p:nvPr/>
        </p:nvSpPr>
        <p:spPr>
          <a:xfrm>
            <a:off x="2859447" y="5097290"/>
            <a:ext cx="7664791"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oranges and coffee </a:t>
            </a:r>
            <a:endParaRPr lang="en-US" sz="4800" b="1">
              <a:solidFill>
                <a:srgbClr val="FF0000"/>
              </a:solidFill>
              <a:latin typeface="+mj-lt"/>
            </a:endParaRPr>
          </a:p>
        </p:txBody>
      </p:sp>
      <p:sp>
        <p:nvSpPr>
          <p:cNvPr id="25" name="TextBox 24">
            <a:extLst>
              <a:ext uri="{FF2B5EF4-FFF2-40B4-BE49-F238E27FC236}">
                <a16:creationId xmlns:a16="http://schemas.microsoft.com/office/drawing/2014/main" id="{EAA13F45-FE07-48F0-9887-EE32E8B9301D}"/>
              </a:ext>
            </a:extLst>
          </p:cNvPr>
          <p:cNvSpPr txBox="1"/>
          <p:nvPr/>
        </p:nvSpPr>
        <p:spPr>
          <a:xfrm>
            <a:off x="7019835" y="6064003"/>
            <a:ext cx="11344365" cy="830997"/>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the Amazon River, the Amazon Rainforest </a:t>
            </a:r>
            <a:endParaRPr lang="en-US" sz="4800" b="1">
              <a:solidFill>
                <a:srgbClr val="FF0000"/>
              </a:solidFill>
              <a:latin typeface="+mj-lt"/>
            </a:endParaRPr>
          </a:p>
        </p:txBody>
      </p:sp>
      <p:sp>
        <p:nvSpPr>
          <p:cNvPr id="26" name="TextBox 25">
            <a:extLst>
              <a:ext uri="{FF2B5EF4-FFF2-40B4-BE49-F238E27FC236}">
                <a16:creationId xmlns:a16="http://schemas.microsoft.com/office/drawing/2014/main" id="{D89073E7-CAA3-4157-AC63-AAA417E0A464}"/>
              </a:ext>
            </a:extLst>
          </p:cNvPr>
          <p:cNvSpPr txBox="1"/>
          <p:nvPr/>
        </p:nvSpPr>
        <p:spPr>
          <a:xfrm>
            <a:off x="3146779" y="7074810"/>
            <a:ext cx="14675707" cy="2308324"/>
          </a:xfrm>
          <a:prstGeom prst="rect">
            <a:avLst/>
          </a:prstGeom>
          <a:noFill/>
        </p:spPr>
        <p:txBody>
          <a:bodyPr wrap="square">
            <a:spAutoFit/>
          </a:bodyPr>
          <a:lstStyle/>
          <a:p>
            <a:r>
              <a:rPr lang="en-US" sz="4800" b="1">
                <a:solidFill>
                  <a:srgbClr val="FF0000"/>
                </a:solidFill>
                <a:latin typeface="+mj-lt"/>
                <a:ea typeface="Calibri" panose="020F0502020204030204" pitchFamily="34" charset="0"/>
              </a:rPr>
              <a:t>The destruction of the rainforest. Many animals and plants are disappearing as a result. Many tribes that lived in the rainforest don't exist anymore. </a:t>
            </a:r>
            <a:endParaRPr lang="en-US" sz="4800" b="1">
              <a:solidFill>
                <a:srgbClr val="FF0000"/>
              </a:solidFill>
              <a:latin typeface="+mj-lt"/>
            </a:endParaRPr>
          </a:p>
        </p:txBody>
      </p:sp>
    </p:spTree>
    <p:extLst>
      <p:ext uri="{BB962C8B-B14F-4D97-AF65-F5344CB8AC3E}">
        <p14:creationId xmlns:p14="http://schemas.microsoft.com/office/powerpoint/2010/main" val="17677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inVertic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8" grpId="0"/>
      <p:bldP spid="20" grpId="0"/>
      <p:bldP spid="21" grpId="0"/>
      <p:bldP spid="22" grpId="0"/>
      <p:bldP spid="23" grpId="0"/>
      <p:bldP spid="24" grpId="0"/>
      <p:bldP spid="25" grpId="0"/>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728003" y="-1112682"/>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461664" y="535560"/>
            <a:ext cx="15544800" cy="833883"/>
          </a:xfrm>
          <a:prstGeom prst="rect">
            <a:avLst/>
          </a:prstGeom>
          <a:noFill/>
        </p:spPr>
        <p:txBody>
          <a:bodyPr wrap="square">
            <a:spAutoFit/>
          </a:bodyPr>
          <a:lstStyle/>
          <a:p>
            <a:pPr algn="just">
              <a:lnSpc>
                <a:spcPct val="150000"/>
              </a:lnSpc>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Ex3. Use the following sets of words and phrases to write complete sentences.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F585DBBE-9385-4BF7-BC4B-25B6A29D8629}"/>
              </a:ext>
            </a:extLst>
          </p:cNvPr>
          <p:cNvSpPr txBox="1"/>
          <p:nvPr/>
        </p:nvSpPr>
        <p:spPr>
          <a:xfrm>
            <a:off x="1551728" y="1481736"/>
            <a:ext cx="15364672" cy="7918130"/>
          </a:xfrm>
          <a:prstGeom prst="rect">
            <a:avLst/>
          </a:prstGeom>
          <a:noFill/>
        </p:spPr>
        <p:txBody>
          <a:bodyPr wrap="square">
            <a:spAutoFit/>
          </a:bodyPr>
          <a:lstStyle/>
          <a:p>
            <a:pPr algn="just">
              <a:lnSpc>
                <a:spcPct val="150000"/>
              </a:lnSpc>
              <a:spcAft>
                <a:spcPts val="600"/>
              </a:spcAft>
              <a:tabLst>
                <a:tab pos="5848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Ganh Da Dia/ Ha Giang/ natural rocks./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Ganh Da Dia in Ha Giang are natural rocks.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Ha Long Bay/ thousands/ big and small islands./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Ha Long Bay has thousands of big and small islands.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town/ charming/ and the surrounding scenery/ wonderful.</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 town is charming and the surrounding scenery is wonderful.</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It’s amazing/ visit Ban Gioc Waterfall/ September.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It's amazing to visit Ban Gioc Waterfall in September.</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79660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p:cTn id="4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8">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xEl>
                                              <p:pRg st="2" end="2"/>
                                            </p:txEl>
                                          </p:spTgt>
                                        </p:tgtEl>
                                        <p:attrNameLst>
                                          <p:attrName>style.visibility</p:attrName>
                                        </p:attrNameLst>
                                      </p:cBhvr>
                                      <p:to>
                                        <p:strVal val="visible"/>
                                      </p:to>
                                    </p:set>
                                    <p:anim calcmode="lin" valueType="num">
                                      <p:cBhvr>
                                        <p:cTn id="52"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18">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anim calcmode="lin" valueType="num">
                                      <p:cBhvr>
                                        <p:cTn id="57"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18">
                                            <p:txEl>
                                              <p:pRg st="4" end="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xEl>
                                              <p:pRg st="6" end="6"/>
                                            </p:txEl>
                                          </p:spTgt>
                                        </p:tgtEl>
                                        <p:attrNameLst>
                                          <p:attrName>style.visibility</p:attrName>
                                        </p:attrNameLst>
                                      </p:cBhvr>
                                      <p:to>
                                        <p:strVal val="visible"/>
                                      </p:to>
                                    </p:set>
                                    <p:anim calcmode="lin" valueType="num">
                                      <p:cBhvr>
                                        <p:cTn id="62"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18">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18">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 calcmode="lin" valueType="num">
                                      <p:cBhvr>
                                        <p:cTn id="69"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71" dur="500"/>
                                        <p:tgtEl>
                                          <p:spTgt spid="1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8">
                                            <p:txEl>
                                              <p:pRg st="3" end="3"/>
                                            </p:txEl>
                                          </p:spTgt>
                                        </p:tgtEl>
                                        <p:attrNameLst>
                                          <p:attrName>style.visibility</p:attrName>
                                        </p:attrNameLst>
                                      </p:cBhvr>
                                      <p:to>
                                        <p:strVal val="visible"/>
                                      </p:to>
                                    </p:set>
                                    <p:anim calcmode="lin" valueType="num">
                                      <p:cBhvr>
                                        <p:cTn id="76"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77" dur="5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78" dur="500"/>
                                        <p:tgtEl>
                                          <p:spTgt spid="18">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18">
                                            <p:txEl>
                                              <p:pRg st="5" end="5"/>
                                            </p:txEl>
                                          </p:spTgt>
                                        </p:tgtEl>
                                        <p:attrNameLst>
                                          <p:attrName>style.visibility</p:attrName>
                                        </p:attrNameLst>
                                      </p:cBhvr>
                                      <p:to>
                                        <p:strVal val="visible"/>
                                      </p:to>
                                    </p:set>
                                    <p:anim calcmode="lin" valueType="num">
                                      <p:cBhvr>
                                        <p:cTn id="83"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18">
                                            <p:txEl>
                                              <p:pRg st="5" end="5"/>
                                            </p:txEl>
                                          </p:spTgt>
                                        </p:tgtEl>
                                        <p:attrNameLst>
                                          <p:attrName>ppt_h</p:attrName>
                                        </p:attrNameLst>
                                      </p:cBhvr>
                                      <p:tavLst>
                                        <p:tav tm="0">
                                          <p:val>
                                            <p:fltVal val="0"/>
                                          </p:val>
                                        </p:tav>
                                        <p:tav tm="100000">
                                          <p:val>
                                            <p:strVal val="#ppt_h"/>
                                          </p:val>
                                        </p:tav>
                                      </p:tavLst>
                                    </p:anim>
                                    <p:animEffect transition="in" filter="fade">
                                      <p:cBhvr>
                                        <p:cTn id="85" dur="500"/>
                                        <p:tgtEl>
                                          <p:spTgt spid="18">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8">
                                            <p:txEl>
                                              <p:pRg st="7" end="7"/>
                                            </p:txEl>
                                          </p:spTgt>
                                        </p:tgtEl>
                                        <p:attrNameLst>
                                          <p:attrName>style.visibility</p:attrName>
                                        </p:attrNameLst>
                                      </p:cBhvr>
                                      <p:to>
                                        <p:strVal val="visible"/>
                                      </p:to>
                                    </p:set>
                                    <p:anim calcmode="lin" valueType="num">
                                      <p:cBhvr>
                                        <p:cTn id="90" dur="500" fill="hold"/>
                                        <p:tgtEl>
                                          <p:spTgt spid="18">
                                            <p:txEl>
                                              <p:pRg st="7" end="7"/>
                                            </p:txEl>
                                          </p:spTgt>
                                        </p:tgtEl>
                                        <p:attrNameLst>
                                          <p:attrName>ppt_w</p:attrName>
                                        </p:attrNameLst>
                                      </p:cBhvr>
                                      <p:tavLst>
                                        <p:tav tm="0">
                                          <p:val>
                                            <p:fltVal val="0"/>
                                          </p:val>
                                        </p:tav>
                                        <p:tav tm="100000">
                                          <p:val>
                                            <p:strVal val="#ppt_w"/>
                                          </p:val>
                                        </p:tav>
                                      </p:tavLst>
                                    </p:anim>
                                    <p:anim calcmode="lin" valueType="num">
                                      <p:cBhvr>
                                        <p:cTn id="91" dur="500" fill="hold"/>
                                        <p:tgtEl>
                                          <p:spTgt spid="18">
                                            <p:txEl>
                                              <p:pRg st="7" end="7"/>
                                            </p:txEl>
                                          </p:spTgt>
                                        </p:tgtEl>
                                        <p:attrNameLst>
                                          <p:attrName>ppt_h</p:attrName>
                                        </p:attrNameLst>
                                      </p:cBhvr>
                                      <p:tavLst>
                                        <p:tav tm="0">
                                          <p:val>
                                            <p:fltVal val="0"/>
                                          </p:val>
                                        </p:tav>
                                        <p:tav tm="100000">
                                          <p:val>
                                            <p:strVal val="#ppt_h"/>
                                          </p:val>
                                        </p:tav>
                                      </p:tavLst>
                                    </p:anim>
                                    <p:animEffect transition="in" filter="fade">
                                      <p:cBhvr>
                                        <p:cTn id="92"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15717C1F-D3E9-4969-B0B5-A2EB8F13FB61}"/>
              </a:ext>
            </a:extLst>
          </p:cNvPr>
          <p:cNvSpPr/>
          <p:nvPr/>
        </p:nvSpPr>
        <p:spPr>
          <a:xfrm>
            <a:off x="350443" y="318541"/>
            <a:ext cx="17373600" cy="95250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bg1"/>
          </a:solidFill>
          <a:ln>
            <a:solidFill>
              <a:schemeClr val="bg1"/>
            </a:solidFill>
          </a:ln>
        </p:spPr>
      </p:sp>
      <p:sp>
        <p:nvSpPr>
          <p:cNvPr id="11" name="TextBox 11"/>
          <p:cNvSpPr txBox="1"/>
          <p:nvPr/>
        </p:nvSpPr>
        <p:spPr>
          <a:xfrm>
            <a:off x="10225856" y="3178067"/>
            <a:ext cx="5357925" cy="3921340"/>
          </a:xfrm>
          <a:prstGeom prst="rect">
            <a:avLst/>
          </a:prstGeom>
        </p:spPr>
        <p:txBody>
          <a:bodyPr lIns="0" tIns="0" rIns="0" bIns="0" rtlCol="0" anchor="t">
            <a:spAutoFit/>
          </a:bodyPr>
          <a:lstStyle/>
          <a:p>
            <a:pPr algn="ctr">
              <a:lnSpc>
                <a:spcPts val="6231"/>
              </a:lnSpc>
              <a:spcBef>
                <a:spcPct val="0"/>
              </a:spcBef>
            </a:pPr>
            <a:r>
              <a:rPr lang="en-US" sz="5192" spc="519">
                <a:solidFill>
                  <a:srgbClr val="FFFFFF"/>
                </a:solidFill>
                <a:latin typeface="One Little Font"/>
              </a:rPr>
              <a:t>Exercising regularly and changing my lifestyle to be healthier.</a:t>
            </a:r>
          </a:p>
        </p:txBody>
      </p:sp>
      <p:sp>
        <p:nvSpPr>
          <p:cNvPr id="12" name="Freeform 12"/>
          <p:cNvSpPr/>
          <p:nvPr/>
        </p:nvSpPr>
        <p:spPr>
          <a:xfrm>
            <a:off x="16002000" y="-936136"/>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568645" y="8420100"/>
            <a:ext cx="2796336" cy="2420101"/>
          </a:xfrm>
          <a:custGeom>
            <a:avLst/>
            <a:gdLst/>
            <a:ahLst/>
            <a:cxnLst/>
            <a:rect l="l" t="t" r="r" b="b"/>
            <a:pathLst>
              <a:path w="2796336" h="2420101">
                <a:moveTo>
                  <a:pt x="0" y="0"/>
                </a:moveTo>
                <a:lnTo>
                  <a:pt x="2796336" y="0"/>
                </a:lnTo>
                <a:lnTo>
                  <a:pt x="2796336" y="2420102"/>
                </a:lnTo>
                <a:lnTo>
                  <a:pt x="0" y="2420102"/>
                </a:lnTo>
                <a:lnTo>
                  <a:pt x="0" y="0"/>
                </a:lnTo>
                <a:close/>
              </a:path>
            </a:pathLst>
          </a:custGeom>
          <a:blipFill>
            <a:blip r:embed="rId2">
              <a:lum bright="20000" contrast="40000"/>
              <a:extLst>
                <a:ext uri="{96DAC541-7B7A-43D3-8B79-37D633B846F1}">
                  <asvg:svgBlip xmlns:asvg="http://schemas.microsoft.com/office/drawing/2016/SVG/main" r:embed="rId3"/>
                </a:ext>
              </a:extLst>
            </a:blip>
            <a:stretch>
              <a:fillRect/>
            </a:stretch>
          </a:blipFill>
        </p:spPr>
      </p:sp>
      <p:sp>
        <p:nvSpPr>
          <p:cNvPr id="14" name="Freeform 14"/>
          <p:cNvSpPr/>
          <p:nvPr/>
        </p:nvSpPr>
        <p:spPr>
          <a:xfrm rot="14150132">
            <a:off x="16819173" y="8070774"/>
            <a:ext cx="1874990" cy="3015335"/>
          </a:xfrm>
          <a:custGeom>
            <a:avLst/>
            <a:gdLst/>
            <a:ahLst/>
            <a:cxnLst/>
            <a:rect l="l" t="t" r="r" b="b"/>
            <a:pathLst>
              <a:path w="1874990" h="3015335">
                <a:moveTo>
                  <a:pt x="0" y="0"/>
                </a:moveTo>
                <a:lnTo>
                  <a:pt x="1874990" y="0"/>
                </a:lnTo>
                <a:lnTo>
                  <a:pt x="1874990" y="3015336"/>
                </a:lnTo>
                <a:lnTo>
                  <a:pt x="0" y="3015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403090">
            <a:off x="-728003" y="-1112682"/>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1611535">
            <a:off x="7873721" y="-235586"/>
            <a:ext cx="1690496" cy="852174"/>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lum contrast="20000"/>
              <a:extLst>
                <a:ext uri="{96DAC541-7B7A-43D3-8B79-37D633B846F1}">
                  <asvg:svgBlip xmlns:asvg="http://schemas.microsoft.com/office/drawing/2016/SVG/main" r:embed="rId9"/>
                </a:ext>
              </a:extLst>
            </a:blip>
            <a:stretch>
              <a:fillRect/>
            </a:stretch>
          </a:blipFill>
        </p:spPr>
      </p:sp>
      <p:sp>
        <p:nvSpPr>
          <p:cNvPr id="19" name="TextBox 18">
            <a:extLst>
              <a:ext uri="{FF2B5EF4-FFF2-40B4-BE49-F238E27FC236}">
                <a16:creationId xmlns:a16="http://schemas.microsoft.com/office/drawing/2014/main" id="{66908DCE-21CF-4087-8864-065EB3D33BF0}"/>
              </a:ext>
            </a:extLst>
          </p:cNvPr>
          <p:cNvSpPr txBox="1"/>
          <p:nvPr/>
        </p:nvSpPr>
        <p:spPr>
          <a:xfrm>
            <a:off x="1461664" y="535560"/>
            <a:ext cx="15544800" cy="833883"/>
          </a:xfrm>
          <a:prstGeom prst="rect">
            <a:avLst/>
          </a:prstGeom>
          <a:noFill/>
        </p:spPr>
        <p:txBody>
          <a:bodyPr wrap="square">
            <a:spAutoFit/>
          </a:bodyPr>
          <a:lstStyle/>
          <a:p>
            <a:pPr algn="just">
              <a:lnSpc>
                <a:spcPct val="150000"/>
              </a:lnSpc>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Ex3. Use the following sets of words and phrases to write complete sentences.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F585DBBE-9385-4BF7-BC4B-25B6A29D8629}"/>
              </a:ext>
            </a:extLst>
          </p:cNvPr>
          <p:cNvSpPr txBox="1"/>
          <p:nvPr/>
        </p:nvSpPr>
        <p:spPr>
          <a:xfrm>
            <a:off x="1199622" y="1321011"/>
            <a:ext cx="16573672" cy="7918130"/>
          </a:xfrm>
          <a:prstGeom prst="rect">
            <a:avLst/>
          </a:prstGeom>
          <a:noFill/>
        </p:spPr>
        <p:txBody>
          <a:bodyPr wrap="square">
            <a:spAutoFit/>
          </a:bodyPr>
          <a:lstStyle/>
          <a:p>
            <a:pPr algn="just">
              <a:lnSpc>
                <a:spcPct val="150000"/>
              </a:lnSpc>
              <a:spcAft>
                <a:spcPts val="600"/>
              </a:spcAft>
              <a:tabLst>
                <a:tab pos="58483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There/ many natural/ and man-made wonders/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There are many natural and man-made wonders in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Phu Quoc Island/ largest island/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Phu Quoc Island is the largest island inViet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Cue Phuong National Park/ oldest national park/ in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Cuc Phuong National Park is the oldest national park in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Cat Tien National Park/ a national park/ located/ south of Viet 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48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Cat Tien National Park is a national park located in the south of Viet Nam.</a:t>
            </a:r>
            <a:endParaRPr lang="en-US" sz="4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12261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p:cTn id="4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8">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xEl>
                                              <p:pRg st="2" end="2"/>
                                            </p:txEl>
                                          </p:spTgt>
                                        </p:tgtEl>
                                        <p:attrNameLst>
                                          <p:attrName>style.visibility</p:attrName>
                                        </p:attrNameLst>
                                      </p:cBhvr>
                                      <p:to>
                                        <p:strVal val="visible"/>
                                      </p:to>
                                    </p:set>
                                    <p:anim calcmode="lin" valueType="num">
                                      <p:cBhvr>
                                        <p:cTn id="52"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18">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anim calcmode="lin" valueType="num">
                                      <p:cBhvr>
                                        <p:cTn id="57"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18">
                                            <p:txEl>
                                              <p:pRg st="4" end="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xEl>
                                              <p:pRg st="6" end="6"/>
                                            </p:txEl>
                                          </p:spTgt>
                                        </p:tgtEl>
                                        <p:attrNameLst>
                                          <p:attrName>style.visibility</p:attrName>
                                        </p:attrNameLst>
                                      </p:cBhvr>
                                      <p:to>
                                        <p:strVal val="visible"/>
                                      </p:to>
                                    </p:set>
                                    <p:anim calcmode="lin" valueType="num">
                                      <p:cBhvr>
                                        <p:cTn id="62"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18">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18">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 calcmode="lin" valueType="num">
                                      <p:cBhvr>
                                        <p:cTn id="69"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71" dur="500"/>
                                        <p:tgtEl>
                                          <p:spTgt spid="1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8">
                                            <p:txEl>
                                              <p:pRg st="3" end="3"/>
                                            </p:txEl>
                                          </p:spTgt>
                                        </p:tgtEl>
                                        <p:attrNameLst>
                                          <p:attrName>style.visibility</p:attrName>
                                        </p:attrNameLst>
                                      </p:cBhvr>
                                      <p:to>
                                        <p:strVal val="visible"/>
                                      </p:to>
                                    </p:set>
                                    <p:anim calcmode="lin" valueType="num">
                                      <p:cBhvr>
                                        <p:cTn id="76"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77" dur="5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78" dur="500"/>
                                        <p:tgtEl>
                                          <p:spTgt spid="18">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18">
                                            <p:txEl>
                                              <p:pRg st="5" end="5"/>
                                            </p:txEl>
                                          </p:spTgt>
                                        </p:tgtEl>
                                        <p:attrNameLst>
                                          <p:attrName>style.visibility</p:attrName>
                                        </p:attrNameLst>
                                      </p:cBhvr>
                                      <p:to>
                                        <p:strVal val="visible"/>
                                      </p:to>
                                    </p:set>
                                    <p:anim calcmode="lin" valueType="num">
                                      <p:cBhvr>
                                        <p:cTn id="83"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18">
                                            <p:txEl>
                                              <p:pRg st="5" end="5"/>
                                            </p:txEl>
                                          </p:spTgt>
                                        </p:tgtEl>
                                        <p:attrNameLst>
                                          <p:attrName>ppt_h</p:attrName>
                                        </p:attrNameLst>
                                      </p:cBhvr>
                                      <p:tavLst>
                                        <p:tav tm="0">
                                          <p:val>
                                            <p:fltVal val="0"/>
                                          </p:val>
                                        </p:tav>
                                        <p:tav tm="100000">
                                          <p:val>
                                            <p:strVal val="#ppt_h"/>
                                          </p:val>
                                        </p:tav>
                                      </p:tavLst>
                                    </p:anim>
                                    <p:animEffect transition="in" filter="fade">
                                      <p:cBhvr>
                                        <p:cTn id="85" dur="500"/>
                                        <p:tgtEl>
                                          <p:spTgt spid="18">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8">
                                            <p:txEl>
                                              <p:pRg st="7" end="7"/>
                                            </p:txEl>
                                          </p:spTgt>
                                        </p:tgtEl>
                                        <p:attrNameLst>
                                          <p:attrName>style.visibility</p:attrName>
                                        </p:attrNameLst>
                                      </p:cBhvr>
                                      <p:to>
                                        <p:strVal val="visible"/>
                                      </p:to>
                                    </p:set>
                                    <p:anim calcmode="lin" valueType="num">
                                      <p:cBhvr>
                                        <p:cTn id="90" dur="500" fill="hold"/>
                                        <p:tgtEl>
                                          <p:spTgt spid="18">
                                            <p:txEl>
                                              <p:pRg st="7" end="7"/>
                                            </p:txEl>
                                          </p:spTgt>
                                        </p:tgtEl>
                                        <p:attrNameLst>
                                          <p:attrName>ppt_w</p:attrName>
                                        </p:attrNameLst>
                                      </p:cBhvr>
                                      <p:tavLst>
                                        <p:tav tm="0">
                                          <p:val>
                                            <p:fltVal val="0"/>
                                          </p:val>
                                        </p:tav>
                                        <p:tav tm="100000">
                                          <p:val>
                                            <p:strVal val="#ppt_w"/>
                                          </p:val>
                                        </p:tav>
                                      </p:tavLst>
                                    </p:anim>
                                    <p:anim calcmode="lin" valueType="num">
                                      <p:cBhvr>
                                        <p:cTn id="91" dur="500" fill="hold"/>
                                        <p:tgtEl>
                                          <p:spTgt spid="18">
                                            <p:txEl>
                                              <p:pRg st="7" end="7"/>
                                            </p:txEl>
                                          </p:spTgt>
                                        </p:tgtEl>
                                        <p:attrNameLst>
                                          <p:attrName>ppt_h</p:attrName>
                                        </p:attrNameLst>
                                      </p:cBhvr>
                                      <p:tavLst>
                                        <p:tav tm="0">
                                          <p:val>
                                            <p:fltVal val="0"/>
                                          </p:val>
                                        </p:tav>
                                        <p:tav tm="100000">
                                          <p:val>
                                            <p:strVal val="#ppt_h"/>
                                          </p:val>
                                        </p:tav>
                                      </p:tavLst>
                                    </p:anim>
                                    <p:animEffect transition="in" filter="fade">
                                      <p:cBhvr>
                                        <p:cTn id="92"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85591654-0E96-4E6A-9DCF-563273540067}"/>
              </a:ext>
            </a:extLst>
          </p:cNvPr>
          <p:cNvSpPr/>
          <p:nvPr/>
        </p:nvSpPr>
        <p:spPr>
          <a:xfrm>
            <a:off x="3810000" y="2019300"/>
            <a:ext cx="10210800" cy="6553200"/>
          </a:xfrm>
          <a:prstGeom prst="cloud">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514600" y="1033783"/>
            <a:ext cx="4470654" cy="3266927"/>
          </a:xfrm>
          <a:prstGeom prst="rect">
            <a:avLst/>
          </a:prstGeom>
        </p:spPr>
        <p:txBody>
          <a:bodyPr lIns="50800" tIns="50800" rIns="50800" bIns="50800" rtlCol="0" anchor="ctr"/>
          <a:lstStyle/>
          <a:p>
            <a:pPr algn="ctr">
              <a:lnSpc>
                <a:spcPts val="2659"/>
              </a:lnSpc>
            </a:pPr>
            <a:endParaRPr/>
          </a:p>
        </p:txBody>
      </p:sp>
      <p:sp>
        <p:nvSpPr>
          <p:cNvPr id="12" name="Freeform 12"/>
          <p:cNvSpPr/>
          <p:nvPr/>
        </p:nvSpPr>
        <p:spPr>
          <a:xfrm>
            <a:off x="5946109" y="2667246"/>
            <a:ext cx="1212316" cy="1049205"/>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2336025" y="3925007"/>
            <a:ext cx="1212316" cy="1049205"/>
          </a:xfrm>
          <a:custGeom>
            <a:avLst/>
            <a:gdLst/>
            <a:ahLst/>
            <a:cxnLst/>
            <a:rect l="l" t="t" r="r" b="b"/>
            <a:pathLst>
              <a:path w="1212316" h="1049205">
                <a:moveTo>
                  <a:pt x="0" y="0"/>
                </a:moveTo>
                <a:lnTo>
                  <a:pt x="1212317" y="0"/>
                </a:lnTo>
                <a:lnTo>
                  <a:pt x="1212317" y="1049205"/>
                </a:lnTo>
                <a:lnTo>
                  <a:pt x="0" y="1049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7522887" y="7174178"/>
            <a:ext cx="1212316" cy="1049205"/>
          </a:xfrm>
          <a:custGeom>
            <a:avLst/>
            <a:gdLst/>
            <a:ahLst/>
            <a:cxnLst/>
            <a:rect l="l" t="t" r="r" b="b"/>
            <a:pathLst>
              <a:path w="1212316" h="1049205">
                <a:moveTo>
                  <a:pt x="0" y="0"/>
                </a:moveTo>
                <a:lnTo>
                  <a:pt x="1212317" y="0"/>
                </a:lnTo>
                <a:lnTo>
                  <a:pt x="1212317" y="1049204"/>
                </a:lnTo>
                <a:lnTo>
                  <a:pt x="0" y="1049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7163538">
            <a:off x="2461869" y="-397185"/>
            <a:ext cx="1874990" cy="3015335"/>
          </a:xfrm>
          <a:custGeom>
            <a:avLst/>
            <a:gdLst/>
            <a:ahLst/>
            <a:cxnLst/>
            <a:rect l="l" t="t" r="r" b="b"/>
            <a:pathLst>
              <a:path w="1874990" h="3015335">
                <a:moveTo>
                  <a:pt x="0" y="0"/>
                </a:moveTo>
                <a:lnTo>
                  <a:pt x="1874991" y="0"/>
                </a:lnTo>
                <a:lnTo>
                  <a:pt x="1874991" y="3015335"/>
                </a:lnTo>
                <a:lnTo>
                  <a:pt x="0" y="3015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7541366">
            <a:off x="14845118" y="7141277"/>
            <a:ext cx="1779921" cy="2862446"/>
          </a:xfrm>
          <a:custGeom>
            <a:avLst/>
            <a:gdLst/>
            <a:ahLst/>
            <a:cxnLst/>
            <a:rect l="l" t="t" r="r" b="b"/>
            <a:pathLst>
              <a:path w="1779921" h="2862446">
                <a:moveTo>
                  <a:pt x="0" y="0"/>
                </a:moveTo>
                <a:lnTo>
                  <a:pt x="1779921" y="0"/>
                </a:lnTo>
                <a:lnTo>
                  <a:pt x="1779921" y="2862446"/>
                </a:lnTo>
                <a:lnTo>
                  <a:pt x="0" y="28624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5345857" y="194818"/>
            <a:ext cx="2942143" cy="2546291"/>
          </a:xfrm>
          <a:custGeom>
            <a:avLst/>
            <a:gdLst/>
            <a:ahLst/>
            <a:cxnLst/>
            <a:rect l="l" t="t" r="r" b="b"/>
            <a:pathLst>
              <a:path w="2942143" h="2546291">
                <a:moveTo>
                  <a:pt x="0" y="0"/>
                </a:moveTo>
                <a:lnTo>
                  <a:pt x="2942144" y="0"/>
                </a:lnTo>
                <a:lnTo>
                  <a:pt x="2942144" y="2546292"/>
                </a:lnTo>
                <a:lnTo>
                  <a:pt x="0" y="25462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1087491">
            <a:off x="989538" y="7235825"/>
            <a:ext cx="4345526" cy="2673350"/>
          </a:xfrm>
          <a:custGeom>
            <a:avLst/>
            <a:gdLst/>
            <a:ahLst/>
            <a:cxnLst/>
            <a:rect l="l" t="t" r="r" b="b"/>
            <a:pathLst>
              <a:path w="4345526" h="2673350">
                <a:moveTo>
                  <a:pt x="0" y="0"/>
                </a:moveTo>
                <a:lnTo>
                  <a:pt x="4345525" y="0"/>
                </a:lnTo>
                <a:lnTo>
                  <a:pt x="4345525" y="2673351"/>
                </a:lnTo>
                <a:lnTo>
                  <a:pt x="0" y="26733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1">
            <a:extLst>
              <a:ext uri="{FF2B5EF4-FFF2-40B4-BE49-F238E27FC236}">
                <a16:creationId xmlns:a16="http://schemas.microsoft.com/office/drawing/2014/main" id="{ECCC4477-A0A7-4776-ACF0-57FE604DEF16}"/>
              </a:ext>
            </a:extLst>
          </p:cNvPr>
          <p:cNvSpPr txBox="1"/>
          <p:nvPr/>
        </p:nvSpPr>
        <p:spPr>
          <a:xfrm>
            <a:off x="5259939" y="4449610"/>
            <a:ext cx="9144000" cy="2215991"/>
          </a:xfrm>
          <a:prstGeom prst="rect">
            <a:avLst/>
          </a:prstGeom>
          <a:noFill/>
        </p:spPr>
        <p:txBody>
          <a:bodyPr wrap="square">
            <a:spAutoFit/>
          </a:bodyPr>
          <a:lstStyle/>
          <a:p>
            <a:r>
              <a:rPr lang="en-US" sz="13800" b="1">
                <a:latin typeface=".VnMystical" panose="020B7200000000000000" pitchFamily="34"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380260" y="326972"/>
            <a:ext cx="17330797" cy="9633055"/>
          </a:xfrm>
          <a:custGeom>
            <a:avLst/>
            <a:gdLst/>
            <a:ahLst/>
            <a:cxnLst/>
            <a:rect l="l" t="t" r="r" b="b"/>
            <a:pathLst>
              <a:path w="1394158" h="1705107">
                <a:moveTo>
                  <a:pt x="74590" y="0"/>
                </a:moveTo>
                <a:lnTo>
                  <a:pt x="1319568" y="0"/>
                </a:lnTo>
                <a:cubicBezTo>
                  <a:pt x="1360763" y="0"/>
                  <a:pt x="1394158" y="33395"/>
                  <a:pt x="1394158" y="74590"/>
                </a:cubicBezTo>
                <a:lnTo>
                  <a:pt x="1394158" y="1630517"/>
                </a:lnTo>
                <a:cubicBezTo>
                  <a:pt x="1394158" y="1671712"/>
                  <a:pt x="1360763" y="1705107"/>
                  <a:pt x="1319568" y="1705107"/>
                </a:cubicBezTo>
                <a:lnTo>
                  <a:pt x="74590" y="1705107"/>
                </a:lnTo>
                <a:cubicBezTo>
                  <a:pt x="33395" y="1705107"/>
                  <a:pt x="0" y="1671712"/>
                  <a:pt x="0" y="1630517"/>
                </a:cubicBezTo>
                <a:lnTo>
                  <a:pt x="0" y="74590"/>
                </a:lnTo>
                <a:cubicBezTo>
                  <a:pt x="0" y="33395"/>
                  <a:pt x="33395" y="0"/>
                  <a:pt x="74590" y="0"/>
                </a:cubicBezTo>
                <a:close/>
              </a:path>
            </a:pathLst>
          </a:custGeom>
          <a:solidFill>
            <a:schemeClr val="bg1"/>
          </a:solidFill>
        </p:spPr>
      </p:sp>
      <p:sp>
        <p:nvSpPr>
          <p:cNvPr id="8" name="TextBox 8"/>
          <p:cNvSpPr txBox="1"/>
          <p:nvPr/>
        </p:nvSpPr>
        <p:spPr>
          <a:xfrm>
            <a:off x="347603" y="596132"/>
            <a:ext cx="10103928" cy="3266926"/>
          </a:xfrm>
          <a:prstGeom prst="rect">
            <a:avLst/>
          </a:prstGeom>
        </p:spPr>
        <p:txBody>
          <a:bodyPr lIns="50800" tIns="50800" rIns="50800" bIns="50800" rtlCol="0" anchor="ctr"/>
          <a:lstStyle/>
          <a:p>
            <a:pPr algn="ctr">
              <a:lnSpc>
                <a:spcPts val="2659"/>
              </a:lnSpc>
            </a:pPr>
            <a:endParaRPr/>
          </a:p>
        </p:txBody>
      </p:sp>
      <p:sp>
        <p:nvSpPr>
          <p:cNvPr id="21" name="Freeform 21"/>
          <p:cNvSpPr/>
          <p:nvPr/>
        </p:nvSpPr>
        <p:spPr>
          <a:xfrm rot="20050080">
            <a:off x="15777218" y="8640924"/>
            <a:ext cx="2804729" cy="1709978"/>
          </a:xfrm>
          <a:custGeom>
            <a:avLst/>
            <a:gdLst/>
            <a:ahLst/>
            <a:cxnLst/>
            <a:rect l="l" t="t" r="r" b="b"/>
            <a:pathLst>
              <a:path w="3495969" h="2076393">
                <a:moveTo>
                  <a:pt x="0" y="0"/>
                </a:moveTo>
                <a:lnTo>
                  <a:pt x="3495969" y="0"/>
                </a:lnTo>
                <a:lnTo>
                  <a:pt x="3495969" y="2076394"/>
                </a:lnTo>
                <a:lnTo>
                  <a:pt x="0" y="20763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3" name="Graphic 22" descr="Fireworks">
            <a:extLst>
              <a:ext uri="{FF2B5EF4-FFF2-40B4-BE49-F238E27FC236}">
                <a16:creationId xmlns:a16="http://schemas.microsoft.com/office/drawing/2014/main" id="{D9A29A79-8E05-4B52-B3EE-FC5A89F5FE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91603" y="-310598"/>
            <a:ext cx="2022191" cy="2022191"/>
          </a:xfrm>
          <a:prstGeom prst="rect">
            <a:avLst/>
          </a:prstGeom>
        </p:spPr>
      </p:pic>
      <p:pic>
        <p:nvPicPr>
          <p:cNvPr id="25" name="Graphic 24" descr="Rainbow">
            <a:extLst>
              <a:ext uri="{FF2B5EF4-FFF2-40B4-BE49-F238E27FC236}">
                <a16:creationId xmlns:a16="http://schemas.microsoft.com/office/drawing/2014/main" id="{B8B5C13E-FE86-419B-B4DE-34C22E6B7A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245551">
            <a:off x="-422506" y="-422322"/>
            <a:ext cx="2209800" cy="2209800"/>
          </a:xfrm>
          <a:prstGeom prst="rect">
            <a:avLst/>
          </a:prstGeom>
        </p:spPr>
      </p:pic>
      <p:pic>
        <p:nvPicPr>
          <p:cNvPr id="27" name="Graphic 26" descr="Snowflake">
            <a:extLst>
              <a:ext uri="{FF2B5EF4-FFF2-40B4-BE49-F238E27FC236}">
                <a16:creationId xmlns:a16="http://schemas.microsoft.com/office/drawing/2014/main" id="{1727C91A-AC6F-4D2C-8659-FDA05601B62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471125">
            <a:off x="-811635" y="8472600"/>
            <a:ext cx="2777156" cy="2777156"/>
          </a:xfrm>
          <a:prstGeom prst="rect">
            <a:avLst/>
          </a:prstGeom>
        </p:spPr>
      </p:pic>
      <p:sp>
        <p:nvSpPr>
          <p:cNvPr id="28" name="TextBox 8">
            <a:extLst>
              <a:ext uri="{FF2B5EF4-FFF2-40B4-BE49-F238E27FC236}">
                <a16:creationId xmlns:a16="http://schemas.microsoft.com/office/drawing/2014/main" id="{20CC2D5F-1FC6-4E77-97ED-F37E78E4A915}"/>
              </a:ext>
            </a:extLst>
          </p:cNvPr>
          <p:cNvSpPr txBox="1"/>
          <p:nvPr/>
        </p:nvSpPr>
        <p:spPr>
          <a:xfrm>
            <a:off x="657470" y="1126680"/>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17. walking boots: </a:t>
            </a:r>
          </a:p>
        </p:txBody>
      </p:sp>
      <p:sp>
        <p:nvSpPr>
          <p:cNvPr id="29" name="Rectangle 28">
            <a:extLst>
              <a:ext uri="{FF2B5EF4-FFF2-40B4-BE49-F238E27FC236}">
                <a16:creationId xmlns:a16="http://schemas.microsoft.com/office/drawing/2014/main" id="{E676D505-F263-420C-8091-984CDE7CBDEC}"/>
              </a:ext>
            </a:extLst>
          </p:cNvPr>
          <p:cNvSpPr/>
          <p:nvPr/>
        </p:nvSpPr>
        <p:spPr>
          <a:xfrm>
            <a:off x="6676473" y="1194678"/>
            <a:ext cx="9144000" cy="1569660"/>
          </a:xfrm>
          <a:prstGeom prst="rect">
            <a:avLst/>
          </a:prstGeom>
        </p:spPr>
        <p:txBody>
          <a:bodyPr>
            <a:spAutoFit/>
          </a:bodyPr>
          <a:lstStyle/>
          <a:p>
            <a:r>
              <a:rPr lang="en-US" sz="4800" b="1">
                <a:solidFill>
                  <a:schemeClr val="tx1">
                    <a:lumMod val="95000"/>
                    <a:lumOff val="5000"/>
                  </a:schemeClr>
                </a:solidFill>
              </a:rPr>
              <a:t>/’wɔ:kɪ</a:t>
            </a:r>
            <a:r>
              <a:rPr lang="el-GR" sz="4800" b="1">
                <a:solidFill>
                  <a:schemeClr val="tx1">
                    <a:lumMod val="95000"/>
                    <a:lumOff val="5000"/>
                  </a:schemeClr>
                </a:solidFill>
              </a:rPr>
              <a:t>η </a:t>
            </a:r>
            <a:r>
              <a:rPr lang="en-US" sz="4800" b="1">
                <a:solidFill>
                  <a:schemeClr val="tx1">
                    <a:lumMod val="95000"/>
                    <a:lumOff val="5000"/>
                  </a:schemeClr>
                </a:solidFill>
              </a:rPr>
              <a:t>bu:ts/</a:t>
            </a:r>
          </a:p>
          <a:p>
            <a:r>
              <a:rPr lang="en-US" sz="4800" b="1">
                <a:solidFill>
                  <a:schemeClr val="tx1">
                    <a:lumMod val="95000"/>
                    <a:lumOff val="5000"/>
                  </a:schemeClr>
                </a:solidFill>
              </a:rPr>
              <a:t>giày đi bộ</a:t>
            </a:r>
          </a:p>
        </p:txBody>
      </p:sp>
      <p:sp>
        <p:nvSpPr>
          <p:cNvPr id="32" name="TextBox 8">
            <a:extLst>
              <a:ext uri="{FF2B5EF4-FFF2-40B4-BE49-F238E27FC236}">
                <a16:creationId xmlns:a16="http://schemas.microsoft.com/office/drawing/2014/main" id="{4D28C296-89C1-42F5-A8A2-AC1CECEB8044}"/>
              </a:ext>
            </a:extLst>
          </p:cNvPr>
          <p:cNvSpPr txBox="1"/>
          <p:nvPr/>
        </p:nvSpPr>
        <p:spPr>
          <a:xfrm>
            <a:off x="6824836" y="4763809"/>
            <a:ext cx="7495893" cy="875304"/>
          </a:xfrm>
          <a:prstGeom prst="rect">
            <a:avLst/>
          </a:prstGeom>
        </p:spPr>
        <p:txBody>
          <a:bodyPr wrap="square" lIns="0" tIns="0" rIns="0" bIns="0" rtlCol="0" anchor="t">
            <a:spAutoFit/>
          </a:bodyPr>
          <a:lstStyle/>
          <a:p>
            <a:pPr algn="ctr">
              <a:lnSpc>
                <a:spcPts val="7200"/>
              </a:lnSpc>
            </a:pPr>
            <a:r>
              <a:rPr lang="en-US" sz="4800" b="1">
                <a:solidFill>
                  <a:srgbClr val="FF0000"/>
                </a:solidFill>
              </a:rPr>
              <a:t>18. waterfall : </a:t>
            </a:r>
          </a:p>
        </p:txBody>
      </p:sp>
      <p:sp>
        <p:nvSpPr>
          <p:cNvPr id="33" name="Rectangle 32">
            <a:extLst>
              <a:ext uri="{FF2B5EF4-FFF2-40B4-BE49-F238E27FC236}">
                <a16:creationId xmlns:a16="http://schemas.microsoft.com/office/drawing/2014/main" id="{5874396B-0DD6-459D-8C7F-095084232074}"/>
              </a:ext>
            </a:extLst>
          </p:cNvPr>
          <p:cNvSpPr/>
          <p:nvPr/>
        </p:nvSpPr>
        <p:spPr>
          <a:xfrm>
            <a:off x="12268200" y="4806460"/>
            <a:ext cx="9144000" cy="1569660"/>
          </a:xfrm>
          <a:prstGeom prst="rect">
            <a:avLst/>
          </a:prstGeom>
        </p:spPr>
        <p:txBody>
          <a:bodyPr>
            <a:spAutoFit/>
          </a:bodyPr>
          <a:lstStyle/>
          <a:p>
            <a:r>
              <a:rPr lang="vi-VN" sz="4800" b="1">
                <a:solidFill>
                  <a:schemeClr val="tx1">
                    <a:lumMod val="95000"/>
                    <a:lumOff val="5000"/>
                  </a:schemeClr>
                </a:solidFill>
                <a:latin typeface="Calibri" panose="020F0502020204030204" pitchFamily="34" charset="0"/>
                <a:cs typeface="Calibri" panose="020F0502020204030204" pitchFamily="34" charset="0"/>
              </a:rPr>
              <a:t>/’wɔ:təlfɔ:l/</a:t>
            </a:r>
          </a:p>
          <a:p>
            <a:r>
              <a:rPr lang="vi-VN" sz="4800" b="1">
                <a:solidFill>
                  <a:schemeClr val="tx1">
                    <a:lumMod val="95000"/>
                    <a:lumOff val="5000"/>
                  </a:schemeClr>
                </a:solidFill>
                <a:latin typeface="Calibri" panose="020F0502020204030204" pitchFamily="34" charset="0"/>
                <a:cs typeface="Calibri" panose="020F0502020204030204" pitchFamily="34" charset="0"/>
              </a:rPr>
              <a:t>thác nước</a:t>
            </a:r>
          </a:p>
        </p:txBody>
      </p:sp>
      <p:pic>
        <p:nvPicPr>
          <p:cNvPr id="2" name="Picture 1">
            <a:extLst>
              <a:ext uri="{FF2B5EF4-FFF2-40B4-BE49-F238E27FC236}">
                <a16:creationId xmlns:a16="http://schemas.microsoft.com/office/drawing/2014/main" id="{77FA7E7C-2B8E-49E7-ADF9-076670C6F128}"/>
              </a:ext>
            </a:extLst>
          </p:cNvPr>
          <p:cNvPicPr>
            <a:picLocks noChangeAspect="1"/>
          </p:cNvPicPr>
          <p:nvPr/>
        </p:nvPicPr>
        <p:blipFill>
          <a:blip r:embed="rId15"/>
          <a:stretch>
            <a:fillRect/>
          </a:stretch>
        </p:blipFill>
        <p:spPr>
          <a:xfrm>
            <a:off x="1611240" y="2163344"/>
            <a:ext cx="4709379" cy="3524418"/>
          </a:xfrm>
          <a:prstGeom prst="rect">
            <a:avLst/>
          </a:prstGeom>
        </p:spPr>
      </p:pic>
      <p:pic>
        <p:nvPicPr>
          <p:cNvPr id="3" name="Picture 2">
            <a:extLst>
              <a:ext uri="{FF2B5EF4-FFF2-40B4-BE49-F238E27FC236}">
                <a16:creationId xmlns:a16="http://schemas.microsoft.com/office/drawing/2014/main" id="{5C47D179-FFC2-48D6-8DED-B6A539EA9426}"/>
              </a:ext>
            </a:extLst>
          </p:cNvPr>
          <p:cNvPicPr>
            <a:picLocks noChangeAspect="1"/>
          </p:cNvPicPr>
          <p:nvPr/>
        </p:nvPicPr>
        <p:blipFill>
          <a:blip r:embed="rId16"/>
          <a:stretch>
            <a:fillRect/>
          </a:stretch>
        </p:blipFill>
        <p:spPr>
          <a:xfrm>
            <a:off x="7308328" y="5763723"/>
            <a:ext cx="4476380" cy="3103036"/>
          </a:xfrm>
          <a:prstGeom prst="rect">
            <a:avLst/>
          </a:prstGeom>
        </p:spPr>
      </p:pic>
      <p:pic>
        <p:nvPicPr>
          <p:cNvPr id="4" name="walking boots">
            <a:hlinkClick r:id="" action="ppaction://media"/>
            <a:extLst>
              <a:ext uri="{FF2B5EF4-FFF2-40B4-BE49-F238E27FC236}">
                <a16:creationId xmlns:a16="http://schemas.microsoft.com/office/drawing/2014/main" id="{5218B679-F867-432E-8577-8B13B085D3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698728" y="3431887"/>
            <a:ext cx="609600" cy="609600"/>
          </a:xfrm>
          <a:prstGeom prst="rect">
            <a:avLst/>
          </a:prstGeom>
        </p:spPr>
      </p:pic>
      <p:pic>
        <p:nvPicPr>
          <p:cNvPr id="5" name="waterfall">
            <a:hlinkClick r:id="" action="ppaction://media"/>
            <a:extLst>
              <a:ext uri="{FF2B5EF4-FFF2-40B4-BE49-F238E27FC236}">
                <a16:creationId xmlns:a16="http://schemas.microsoft.com/office/drawing/2014/main" id="{40A29697-7E39-4DD0-BDAD-7902627737C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268200" y="7091796"/>
            <a:ext cx="609600" cy="609600"/>
          </a:xfrm>
          <a:prstGeom prst="rect">
            <a:avLst/>
          </a:prstGeom>
        </p:spPr>
      </p:pic>
    </p:spTree>
    <p:extLst>
      <p:ext uri="{BB962C8B-B14F-4D97-AF65-F5344CB8AC3E}">
        <p14:creationId xmlns:p14="http://schemas.microsoft.com/office/powerpoint/2010/main" val="117726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4"/>
                </p:tgtEl>
              </p:cMediaNode>
            </p:audio>
            <p:audio>
              <p:cMediaNode vol="80000">
                <p:cTn id="76" fill="hold" display="0">
                  <p:stCondLst>
                    <p:cond delay="indefinite"/>
                  </p:stCondLst>
                  <p:endCondLst>
                    <p:cond evt="onStopAudio" delay="0">
                      <p:tgtEl>
                        <p:sldTgt/>
                      </p:tgtEl>
                    </p:cond>
                  </p:endCondLst>
                </p:cTn>
                <p:tgtEl>
                  <p:spTgt spid="5"/>
                </p:tgtEl>
              </p:cMediaNode>
            </p:audio>
          </p:childTnLst>
        </p:cTn>
      </p:par>
    </p:tnLst>
    <p:bldLst>
      <p:bldP spid="8" grpId="0"/>
      <p:bldP spid="28" grpId="0"/>
      <p:bldP spid="29"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380260" y="326972"/>
            <a:ext cx="17330797" cy="9633055"/>
          </a:xfrm>
          <a:custGeom>
            <a:avLst/>
            <a:gdLst/>
            <a:ahLst/>
            <a:cxnLst/>
            <a:rect l="l" t="t" r="r" b="b"/>
            <a:pathLst>
              <a:path w="1394158" h="1705107">
                <a:moveTo>
                  <a:pt x="74590" y="0"/>
                </a:moveTo>
                <a:lnTo>
                  <a:pt x="1319568" y="0"/>
                </a:lnTo>
                <a:cubicBezTo>
                  <a:pt x="1360763" y="0"/>
                  <a:pt x="1394158" y="33395"/>
                  <a:pt x="1394158" y="74590"/>
                </a:cubicBezTo>
                <a:lnTo>
                  <a:pt x="1394158" y="1630517"/>
                </a:lnTo>
                <a:cubicBezTo>
                  <a:pt x="1394158" y="1671712"/>
                  <a:pt x="1360763" y="1705107"/>
                  <a:pt x="1319568" y="1705107"/>
                </a:cubicBezTo>
                <a:lnTo>
                  <a:pt x="74590" y="1705107"/>
                </a:lnTo>
                <a:cubicBezTo>
                  <a:pt x="33395" y="1705107"/>
                  <a:pt x="0" y="1671712"/>
                  <a:pt x="0" y="1630517"/>
                </a:cubicBezTo>
                <a:lnTo>
                  <a:pt x="0" y="74590"/>
                </a:lnTo>
                <a:cubicBezTo>
                  <a:pt x="0" y="33395"/>
                  <a:pt x="33395" y="0"/>
                  <a:pt x="74590" y="0"/>
                </a:cubicBezTo>
                <a:close/>
              </a:path>
            </a:pathLst>
          </a:custGeom>
          <a:solidFill>
            <a:schemeClr val="bg1"/>
          </a:solidFill>
        </p:spPr>
      </p:sp>
      <p:sp>
        <p:nvSpPr>
          <p:cNvPr id="8" name="TextBox 8"/>
          <p:cNvSpPr txBox="1"/>
          <p:nvPr/>
        </p:nvSpPr>
        <p:spPr>
          <a:xfrm>
            <a:off x="347603" y="596132"/>
            <a:ext cx="10103928" cy="3266926"/>
          </a:xfrm>
          <a:prstGeom prst="rect">
            <a:avLst/>
          </a:prstGeom>
        </p:spPr>
        <p:txBody>
          <a:bodyPr lIns="50800" tIns="50800" rIns="50800" bIns="50800" rtlCol="0" anchor="ctr"/>
          <a:lstStyle/>
          <a:p>
            <a:pPr algn="ctr">
              <a:lnSpc>
                <a:spcPts val="2659"/>
              </a:lnSpc>
            </a:pPr>
            <a:endParaRPr/>
          </a:p>
        </p:txBody>
      </p:sp>
      <p:sp>
        <p:nvSpPr>
          <p:cNvPr id="21" name="Freeform 21"/>
          <p:cNvSpPr/>
          <p:nvPr/>
        </p:nvSpPr>
        <p:spPr>
          <a:xfrm rot="20050080">
            <a:off x="15777218" y="8640924"/>
            <a:ext cx="2804729" cy="1709978"/>
          </a:xfrm>
          <a:custGeom>
            <a:avLst/>
            <a:gdLst/>
            <a:ahLst/>
            <a:cxnLst/>
            <a:rect l="l" t="t" r="r" b="b"/>
            <a:pathLst>
              <a:path w="3495969" h="2076393">
                <a:moveTo>
                  <a:pt x="0" y="0"/>
                </a:moveTo>
                <a:lnTo>
                  <a:pt x="3495969" y="0"/>
                </a:lnTo>
                <a:lnTo>
                  <a:pt x="3495969" y="2076394"/>
                </a:lnTo>
                <a:lnTo>
                  <a:pt x="0" y="2076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 name="Graphic 22" descr="Fireworks">
            <a:extLst>
              <a:ext uri="{FF2B5EF4-FFF2-40B4-BE49-F238E27FC236}">
                <a16:creationId xmlns:a16="http://schemas.microsoft.com/office/drawing/2014/main" id="{D9A29A79-8E05-4B52-B3EE-FC5A89F5FE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91603" y="-310598"/>
            <a:ext cx="2022191" cy="2022191"/>
          </a:xfrm>
          <a:prstGeom prst="rect">
            <a:avLst/>
          </a:prstGeom>
        </p:spPr>
      </p:pic>
      <p:pic>
        <p:nvPicPr>
          <p:cNvPr id="25" name="Graphic 24" descr="Rainbow">
            <a:extLst>
              <a:ext uri="{FF2B5EF4-FFF2-40B4-BE49-F238E27FC236}">
                <a16:creationId xmlns:a16="http://schemas.microsoft.com/office/drawing/2014/main" id="{B8B5C13E-FE86-419B-B4DE-34C22E6B7A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245551">
            <a:off x="-422506" y="-422322"/>
            <a:ext cx="2209800" cy="2209800"/>
          </a:xfrm>
          <a:prstGeom prst="rect">
            <a:avLst/>
          </a:prstGeom>
        </p:spPr>
      </p:pic>
      <p:pic>
        <p:nvPicPr>
          <p:cNvPr id="27" name="Graphic 26" descr="Snowflake">
            <a:extLst>
              <a:ext uri="{FF2B5EF4-FFF2-40B4-BE49-F238E27FC236}">
                <a16:creationId xmlns:a16="http://schemas.microsoft.com/office/drawing/2014/main" id="{1727C91A-AC6F-4D2C-8659-FDA05601B6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471125">
            <a:off x="-811635" y="8472600"/>
            <a:ext cx="2777156" cy="2777156"/>
          </a:xfrm>
          <a:prstGeom prst="rect">
            <a:avLst/>
          </a:prstGeom>
        </p:spPr>
      </p:pic>
      <p:sp>
        <p:nvSpPr>
          <p:cNvPr id="13" name="TextBox 12">
            <a:extLst>
              <a:ext uri="{FF2B5EF4-FFF2-40B4-BE49-F238E27FC236}">
                <a16:creationId xmlns:a16="http://schemas.microsoft.com/office/drawing/2014/main" id="{DB362072-1C9B-45D0-904C-25865543B19F}"/>
              </a:ext>
            </a:extLst>
          </p:cNvPr>
          <p:cNvSpPr txBox="1"/>
          <p:nvPr/>
        </p:nvSpPr>
        <p:spPr>
          <a:xfrm>
            <a:off x="1408986" y="1499763"/>
            <a:ext cx="7375678" cy="7442487"/>
          </a:xfrm>
          <a:prstGeom prst="rect">
            <a:avLst/>
          </a:prstGeom>
          <a:noFill/>
        </p:spPr>
        <p:txBody>
          <a:bodyPr wrap="square">
            <a:spAutoFit/>
          </a:bodyPr>
          <a:lstStyle/>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backpack</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beach</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cave</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compass</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desert</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forest</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5EEBC3-0A36-450C-8F81-D4076D8B11FF}"/>
              </a:ext>
            </a:extLst>
          </p:cNvPr>
          <p:cNvSpPr txBox="1"/>
          <p:nvPr/>
        </p:nvSpPr>
        <p:spPr>
          <a:xfrm>
            <a:off x="6629400" y="1499763"/>
            <a:ext cx="7375678" cy="7442487"/>
          </a:xfrm>
          <a:prstGeom prst="rect">
            <a:avLst/>
          </a:prstGeom>
          <a:noFill/>
        </p:spPr>
        <p:txBody>
          <a:bodyPr wrap="square">
            <a:spAutoFit/>
          </a:bodyPr>
          <a:lstStyle/>
          <a:p>
            <a:pPr marL="914400" lvl="0" indent="-914400" algn="just">
              <a:lnSpc>
                <a:spcPct val="150000"/>
              </a:lnSpc>
              <a:buFont typeface="+mj-lt"/>
              <a:buAutoNum type="arabicPeriod" startAt="7"/>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island</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7"/>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lake</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7"/>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mountain</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7"/>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painkiller</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7"/>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plaster</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spcAft>
                <a:spcPts val="800"/>
              </a:spcAft>
              <a:buFont typeface="+mj-lt"/>
              <a:buAutoNum type="arabicPeriod" startAt="7"/>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river</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4CD940C-5281-4276-B7B2-99693F92FA05}"/>
              </a:ext>
            </a:extLst>
          </p:cNvPr>
          <p:cNvSpPr txBox="1"/>
          <p:nvPr/>
        </p:nvSpPr>
        <p:spPr>
          <a:xfrm>
            <a:off x="12334255" y="1516094"/>
            <a:ext cx="7375678" cy="7545079"/>
          </a:xfrm>
          <a:prstGeom prst="rect">
            <a:avLst/>
          </a:prstGeom>
          <a:noFill/>
        </p:spPr>
        <p:txBody>
          <a:bodyPr wrap="square">
            <a:spAutoFit/>
          </a:bodyPr>
          <a:lstStyle/>
          <a:p>
            <a:pPr marL="914400" lvl="0" indent="-914400" algn="just">
              <a:lnSpc>
                <a:spcPct val="150000"/>
              </a:lnSpc>
              <a:buFont typeface="+mj-lt"/>
              <a:buAutoNum type="arabicPeriod" startAt="13"/>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scissors</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13"/>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sleeping bag</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13"/>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sun cream</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buFont typeface="+mj-lt"/>
              <a:buAutoNum type="arabicPeriod" startAt="13"/>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valley</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spcAft>
                <a:spcPts val="800"/>
              </a:spcAft>
              <a:buFont typeface="+mj-lt"/>
              <a:buAutoNum type="arabicPeriod" startAt="13"/>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walking boots</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lnSpc>
                <a:spcPct val="150000"/>
              </a:lnSpc>
              <a:spcAft>
                <a:spcPts val="800"/>
              </a:spcAft>
              <a:buFont typeface="+mj-lt"/>
              <a:buAutoNum type="arabicPeriod" startAt="13"/>
            </a:pPr>
            <a:r>
              <a:rPr lang="en-US" sz="5400" b="1">
                <a:solidFill>
                  <a:srgbClr val="000000"/>
                </a:solidFill>
                <a:effectLst/>
                <a:latin typeface="Calibri" panose="020F0502020204030204" pitchFamily="34" charset="0"/>
                <a:ea typeface="Calibri" panose="020F0502020204030204" pitchFamily="34" charset="0"/>
              </a:rPr>
              <a:t>waterfall</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51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additive="base">
                                        <p:cTn id="3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anim calcmode="lin" valueType="num">
                                      <p:cBhvr additive="base">
                                        <p:cTn id="4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anim calcmode="lin" valueType="num">
                                      <p:cBhvr additive="base">
                                        <p:cTn id="5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anim calcmode="lin" valueType="num">
                                      <p:cBhvr additive="base">
                                        <p:cTn id="5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xEl>
                                              <p:pRg st="4" end="4"/>
                                            </p:txEl>
                                          </p:spTgt>
                                        </p:tgtEl>
                                        <p:attrNameLst>
                                          <p:attrName>style.visibility</p:attrName>
                                        </p:attrNameLst>
                                      </p:cBhvr>
                                      <p:to>
                                        <p:strVal val="visible"/>
                                      </p:to>
                                    </p:set>
                                    <p:anim calcmode="lin" valueType="num">
                                      <p:cBhvr additive="base">
                                        <p:cTn id="6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3">
                                            <p:txEl>
                                              <p:pRg st="5" end="5"/>
                                            </p:txEl>
                                          </p:spTgt>
                                        </p:tgtEl>
                                        <p:attrNameLst>
                                          <p:attrName>style.visibility</p:attrName>
                                        </p:attrNameLst>
                                      </p:cBhvr>
                                      <p:to>
                                        <p:strVal val="visible"/>
                                      </p:to>
                                    </p:set>
                                    <p:anim calcmode="lin" valueType="num">
                                      <p:cBhvr additive="base">
                                        <p:cTn id="6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 calcmode="lin" valueType="num">
                                      <p:cBhvr additive="base">
                                        <p:cTn id="7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4">
                                            <p:txEl>
                                              <p:pRg st="1" end="1"/>
                                            </p:txEl>
                                          </p:spTgt>
                                        </p:tgtEl>
                                        <p:attrNameLst>
                                          <p:attrName>style.visibility</p:attrName>
                                        </p:attrNameLst>
                                      </p:cBhvr>
                                      <p:to>
                                        <p:strVal val="visible"/>
                                      </p:to>
                                    </p:set>
                                    <p:anim calcmode="lin" valueType="num">
                                      <p:cBhvr additive="base">
                                        <p:cTn id="8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xEl>
                                              <p:pRg st="2" end="2"/>
                                            </p:txEl>
                                          </p:spTgt>
                                        </p:tgtEl>
                                        <p:attrNameLst>
                                          <p:attrName>style.visibility</p:attrName>
                                        </p:attrNameLst>
                                      </p:cBhvr>
                                      <p:to>
                                        <p:strVal val="visible"/>
                                      </p:to>
                                    </p:set>
                                    <p:anim calcmode="lin" valueType="num">
                                      <p:cBhvr additive="base">
                                        <p:cTn id="8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4">
                                            <p:txEl>
                                              <p:pRg st="3" end="3"/>
                                            </p:txEl>
                                          </p:spTgt>
                                        </p:tgtEl>
                                        <p:attrNameLst>
                                          <p:attrName>style.visibility</p:attrName>
                                        </p:attrNameLst>
                                      </p:cBhvr>
                                      <p:to>
                                        <p:strVal val="visible"/>
                                      </p:to>
                                    </p:set>
                                    <p:anim calcmode="lin" valueType="num">
                                      <p:cBhvr additive="base">
                                        <p:cTn id="9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4">
                                            <p:txEl>
                                              <p:pRg st="4" end="4"/>
                                            </p:txEl>
                                          </p:spTgt>
                                        </p:tgtEl>
                                        <p:attrNameLst>
                                          <p:attrName>style.visibility</p:attrName>
                                        </p:attrNameLst>
                                      </p:cBhvr>
                                      <p:to>
                                        <p:strVal val="visible"/>
                                      </p:to>
                                    </p:set>
                                    <p:anim calcmode="lin" valueType="num">
                                      <p:cBhvr additive="base">
                                        <p:cTn id="9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4">
                                            <p:txEl>
                                              <p:pRg st="5" end="5"/>
                                            </p:txEl>
                                          </p:spTgt>
                                        </p:tgtEl>
                                        <p:attrNameLst>
                                          <p:attrName>style.visibility</p:attrName>
                                        </p:attrNameLst>
                                      </p:cBhvr>
                                      <p:to>
                                        <p:strVal val="visible"/>
                                      </p:to>
                                    </p:set>
                                    <p:anim calcmode="lin" valueType="num">
                                      <p:cBhvr additive="base">
                                        <p:cTn id="105"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16">
                                            <p:txEl>
                                              <p:pRg st="0" end="0"/>
                                            </p:txEl>
                                          </p:spTgt>
                                        </p:tgtEl>
                                        <p:attrNameLst>
                                          <p:attrName>style.visibility</p:attrName>
                                        </p:attrNameLst>
                                      </p:cBhvr>
                                      <p:to>
                                        <p:strVal val="visible"/>
                                      </p:to>
                                    </p:set>
                                    <p:anim calcmode="lin" valueType="num">
                                      <p:cBhvr additive="base">
                                        <p:cTn id="1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6">
                                            <p:txEl>
                                              <p:pRg st="1" end="1"/>
                                            </p:txEl>
                                          </p:spTgt>
                                        </p:tgtEl>
                                        <p:attrNameLst>
                                          <p:attrName>style.visibility</p:attrName>
                                        </p:attrNameLst>
                                      </p:cBhvr>
                                      <p:to>
                                        <p:strVal val="visible"/>
                                      </p:to>
                                    </p:set>
                                    <p:anim calcmode="lin" valueType="num">
                                      <p:cBhvr additive="base">
                                        <p:cTn id="1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6">
                                            <p:txEl>
                                              <p:pRg st="2" end="2"/>
                                            </p:txEl>
                                          </p:spTgt>
                                        </p:tgtEl>
                                        <p:attrNameLst>
                                          <p:attrName>style.visibility</p:attrName>
                                        </p:attrNameLst>
                                      </p:cBhvr>
                                      <p:to>
                                        <p:strVal val="visible"/>
                                      </p:to>
                                    </p:set>
                                    <p:anim calcmode="lin" valueType="num">
                                      <p:cBhvr additive="base">
                                        <p:cTn id="12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6">
                                            <p:txEl>
                                              <p:pRg st="3" end="3"/>
                                            </p:txEl>
                                          </p:spTgt>
                                        </p:tgtEl>
                                        <p:attrNameLst>
                                          <p:attrName>style.visibility</p:attrName>
                                        </p:attrNameLst>
                                      </p:cBhvr>
                                      <p:to>
                                        <p:strVal val="visible"/>
                                      </p:to>
                                    </p:set>
                                    <p:anim calcmode="lin" valueType="num">
                                      <p:cBhvr additive="base">
                                        <p:cTn id="12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16">
                                            <p:txEl>
                                              <p:pRg st="4" end="4"/>
                                            </p:txEl>
                                          </p:spTgt>
                                        </p:tgtEl>
                                        <p:attrNameLst>
                                          <p:attrName>style.visibility</p:attrName>
                                        </p:attrNameLst>
                                      </p:cBhvr>
                                      <p:to>
                                        <p:strVal val="visible"/>
                                      </p:to>
                                    </p:set>
                                    <p:anim calcmode="lin" valueType="num">
                                      <p:cBhvr additive="base">
                                        <p:cTn id="13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16">
                                            <p:txEl>
                                              <p:pRg st="5" end="5"/>
                                            </p:txEl>
                                          </p:spTgt>
                                        </p:tgtEl>
                                        <p:attrNameLst>
                                          <p:attrName>style.visibility</p:attrName>
                                        </p:attrNameLst>
                                      </p:cBhvr>
                                      <p:to>
                                        <p:strVal val="visible"/>
                                      </p:to>
                                    </p:set>
                                    <p:anim calcmode="lin" valueType="num">
                                      <p:cBhvr additive="base">
                                        <p:cTn id="14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142"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15000943" y="-131187"/>
            <a:ext cx="3542588" cy="3065949"/>
          </a:xfrm>
          <a:custGeom>
            <a:avLst/>
            <a:gdLst/>
            <a:ahLst/>
            <a:cxnLst/>
            <a:rect l="l" t="t" r="r" b="b"/>
            <a:pathLst>
              <a:path w="3542588" h="3065949">
                <a:moveTo>
                  <a:pt x="0" y="0"/>
                </a:moveTo>
                <a:lnTo>
                  <a:pt x="3542588" y="0"/>
                </a:lnTo>
                <a:lnTo>
                  <a:pt x="3542588" y="3065949"/>
                </a:lnTo>
                <a:lnTo>
                  <a:pt x="0" y="3065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2534254">
            <a:off x="495238" y="7965332"/>
            <a:ext cx="1658679" cy="2667466"/>
          </a:xfrm>
          <a:custGeom>
            <a:avLst/>
            <a:gdLst/>
            <a:ahLst/>
            <a:cxnLst/>
            <a:rect l="l" t="t" r="r" b="b"/>
            <a:pathLst>
              <a:path w="1658679" h="2667466">
                <a:moveTo>
                  <a:pt x="0" y="0"/>
                </a:moveTo>
                <a:lnTo>
                  <a:pt x="1658679" y="0"/>
                </a:lnTo>
                <a:lnTo>
                  <a:pt x="1658679" y="2667467"/>
                </a:lnTo>
                <a:lnTo>
                  <a:pt x="0" y="2667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1611535">
            <a:off x="1964137" y="69133"/>
            <a:ext cx="2262728" cy="1777270"/>
          </a:xfrm>
          <a:custGeom>
            <a:avLst/>
            <a:gdLst/>
            <a:ahLst/>
            <a:cxnLst/>
            <a:rect l="l" t="t" r="r" b="b"/>
            <a:pathLst>
              <a:path w="2262728" h="1777270">
                <a:moveTo>
                  <a:pt x="0" y="0"/>
                </a:moveTo>
                <a:lnTo>
                  <a:pt x="2262728" y="0"/>
                </a:lnTo>
                <a:lnTo>
                  <a:pt x="2262728" y="1777270"/>
                </a:lnTo>
                <a:lnTo>
                  <a:pt x="0" y="1777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a:extLst>
              <a:ext uri="{FF2B5EF4-FFF2-40B4-BE49-F238E27FC236}">
                <a16:creationId xmlns:a16="http://schemas.microsoft.com/office/drawing/2014/main" id="{7674A34D-6073-4329-9093-50AFDC5C922E}"/>
              </a:ext>
            </a:extLst>
          </p:cNvPr>
          <p:cNvSpPr/>
          <p:nvPr/>
        </p:nvSpPr>
        <p:spPr>
          <a:xfrm rot="1611535">
            <a:off x="14969474" y="7790582"/>
            <a:ext cx="2418050" cy="1899269"/>
          </a:xfrm>
          <a:custGeom>
            <a:avLst/>
            <a:gdLst/>
            <a:ahLst/>
            <a:cxnLst/>
            <a:rect l="l" t="t" r="r" b="b"/>
            <a:pathLst>
              <a:path w="2418050" h="1899269">
                <a:moveTo>
                  <a:pt x="0" y="0"/>
                </a:moveTo>
                <a:lnTo>
                  <a:pt x="2418050" y="0"/>
                </a:lnTo>
                <a:lnTo>
                  <a:pt x="2418050" y="1899269"/>
                </a:lnTo>
                <a:lnTo>
                  <a:pt x="0" y="1899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Cloud 16">
            <a:extLst>
              <a:ext uri="{FF2B5EF4-FFF2-40B4-BE49-F238E27FC236}">
                <a16:creationId xmlns:a16="http://schemas.microsoft.com/office/drawing/2014/main" id="{011CFF02-974C-4F9D-8204-7FA4D26BF3F5}"/>
              </a:ext>
            </a:extLst>
          </p:cNvPr>
          <p:cNvSpPr/>
          <p:nvPr/>
        </p:nvSpPr>
        <p:spPr>
          <a:xfrm>
            <a:off x="601863" y="1204774"/>
            <a:ext cx="16383000" cy="8129726"/>
          </a:xfrm>
          <a:prstGeom prst="cloud">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F4065D6-E714-41B6-919D-FB831F612851}"/>
              </a:ext>
            </a:extLst>
          </p:cNvPr>
          <p:cNvSpPr txBox="1"/>
          <p:nvPr/>
        </p:nvSpPr>
        <p:spPr>
          <a:xfrm>
            <a:off x="3378604" y="2261684"/>
            <a:ext cx="13393633" cy="1569660"/>
          </a:xfrm>
          <a:prstGeom prst="rect">
            <a:avLst/>
          </a:prstGeom>
          <a:noFill/>
        </p:spPr>
        <p:txBody>
          <a:bodyPr wrap="square">
            <a:spAutoFit/>
          </a:bodyPr>
          <a:lstStyle/>
          <a:p>
            <a:r>
              <a:rPr lang="en-US" sz="9600" b="1">
                <a:latin typeface=".VnMystical" panose="020B7200000000000000" pitchFamily="34" charset="0"/>
              </a:rPr>
              <a:t> VOCABULARY CHECKING</a:t>
            </a:r>
          </a:p>
        </p:txBody>
      </p:sp>
      <p:sp>
        <p:nvSpPr>
          <p:cNvPr id="20" name="TextBox 19">
            <a:extLst>
              <a:ext uri="{FF2B5EF4-FFF2-40B4-BE49-F238E27FC236}">
                <a16:creationId xmlns:a16="http://schemas.microsoft.com/office/drawing/2014/main" id="{D9E55F93-D326-4BAB-B5AF-6DE8CE6DF61A}"/>
              </a:ext>
            </a:extLst>
          </p:cNvPr>
          <p:cNvSpPr txBox="1"/>
          <p:nvPr/>
        </p:nvSpPr>
        <p:spPr>
          <a:xfrm>
            <a:off x="3657600" y="4103424"/>
            <a:ext cx="11511643" cy="1569660"/>
          </a:xfrm>
          <a:prstGeom prst="rect">
            <a:avLst/>
          </a:prstGeom>
          <a:noFill/>
        </p:spPr>
        <p:txBody>
          <a:bodyPr wrap="square">
            <a:spAutoFit/>
          </a:bodyPr>
          <a:lstStyle/>
          <a:p>
            <a:r>
              <a:rPr lang="en-US" sz="4800" b="1">
                <a:hlinkClick r:id="rId10"/>
              </a:rPr>
              <a:t>https://wordwall.net/resource/6858887</a:t>
            </a:r>
            <a:endParaRPr lang="en-US" sz="4800" b="1"/>
          </a:p>
          <a:p>
            <a:endParaRPr lang="en-US" sz="4800" b="1"/>
          </a:p>
        </p:txBody>
      </p:sp>
      <p:sp>
        <p:nvSpPr>
          <p:cNvPr id="23" name="TextBox 22">
            <a:extLst>
              <a:ext uri="{FF2B5EF4-FFF2-40B4-BE49-F238E27FC236}">
                <a16:creationId xmlns:a16="http://schemas.microsoft.com/office/drawing/2014/main" id="{8A6D0901-39BF-4AA6-9C0E-45BBF811DCC4}"/>
              </a:ext>
            </a:extLst>
          </p:cNvPr>
          <p:cNvSpPr txBox="1"/>
          <p:nvPr/>
        </p:nvSpPr>
        <p:spPr>
          <a:xfrm>
            <a:off x="3574092" y="5798092"/>
            <a:ext cx="11511643" cy="1569660"/>
          </a:xfrm>
          <a:prstGeom prst="rect">
            <a:avLst/>
          </a:prstGeom>
          <a:noFill/>
        </p:spPr>
        <p:txBody>
          <a:bodyPr wrap="square">
            <a:spAutoFit/>
          </a:bodyPr>
          <a:lstStyle/>
          <a:p>
            <a:r>
              <a:rPr lang="en-US" sz="4800" b="1">
                <a:hlinkClick r:id="rId11"/>
              </a:rPr>
              <a:t>https://wordwall.net/resource/57255598</a:t>
            </a:r>
            <a:endParaRPr lang="en-US" sz="4800" b="1"/>
          </a:p>
          <a:p>
            <a:endParaRPr lang="en-US" sz="4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6308</Words>
  <Application>Microsoft Office PowerPoint</Application>
  <PresentationFormat>Custom</PresentationFormat>
  <Paragraphs>839</Paragraphs>
  <Slides>66</Slides>
  <Notes>5</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Childos Arabic</vt:lpstr>
      <vt:lpstr>One Little Font</vt:lpstr>
      <vt:lpstr>.VnMystical</vt:lpstr>
      <vt:lpstr>Calibri</vt:lpstr>
      <vt:lpstr>Comic Sans MS</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Colorful Playful Cute Illustrative November Monthly Planner Journal Agenda Presentation</dc:title>
  <cp:lastModifiedBy>Hưng PQ</cp:lastModifiedBy>
  <cp:revision>14</cp:revision>
  <dcterms:created xsi:type="dcterms:W3CDTF">2006-08-16T00:00:00Z</dcterms:created>
  <dcterms:modified xsi:type="dcterms:W3CDTF">2023-08-10T11:36:20Z</dcterms:modified>
  <dc:identifier>DAFq74j3Dyk</dc:identifier>
</cp:coreProperties>
</file>