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d78e403ebb9f49d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1" r:id="rId2"/>
    <p:sldId id="328" r:id="rId3"/>
    <p:sldId id="291" r:id="rId4"/>
    <p:sldId id="320" r:id="rId5"/>
    <p:sldId id="294" r:id="rId6"/>
    <p:sldId id="324" r:id="rId7"/>
    <p:sldId id="319" r:id="rId8"/>
    <p:sldId id="273" r:id="rId9"/>
    <p:sldId id="268" r:id="rId10"/>
    <p:sldId id="333" r:id="rId11"/>
    <p:sldId id="323" r:id="rId12"/>
    <p:sldId id="329" r:id="rId13"/>
    <p:sldId id="286" r:id="rId14"/>
    <p:sldId id="295" r:id="rId15"/>
    <p:sldId id="275" r:id="rId16"/>
    <p:sldId id="307" r:id="rId17"/>
    <p:sldId id="277" r:id="rId18"/>
    <p:sldId id="309" r:id="rId19"/>
    <p:sldId id="279" r:id="rId20"/>
    <p:sldId id="306" r:id="rId21"/>
    <p:sldId id="313" r:id="rId22"/>
    <p:sldId id="315" r:id="rId23"/>
    <p:sldId id="281" r:id="rId24"/>
    <p:sldId id="300" r:id="rId25"/>
    <p:sldId id="322" r:id="rId26"/>
    <p:sldId id="335" r:id="rId27"/>
    <p:sldId id="270" r:id="rId28"/>
    <p:sldId id="334" r:id="rId29"/>
    <p:sldId id="271" r:id="rId30"/>
    <p:sldId id="288" r:id="rId31"/>
    <p:sldId id="3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DE74E-C0F6-4042-A1C1-596EBFACB11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03FC5-553B-402D-B686-B297FE3AE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9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0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44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29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8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6013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7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8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3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5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0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4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AF9C-E9C4-454B-98E8-D8D777C729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0DA3A-BAD0-444A-87FE-EE4D462B1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15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2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10" Type="http://schemas.openxmlformats.org/officeDocument/2006/relationships/image" Target="../media/image13.png"/><Relationship Id="rId4" Type="http://schemas.openxmlformats.org/officeDocument/2006/relationships/image" Target="../media/image11.emf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E59F88-19D7-7E88-6AE5-A9F08D8E8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07"/>
            <a:ext cx="12190412" cy="68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CEEE575-28F8-2901-F52D-29992431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31" y="5045078"/>
            <a:ext cx="9070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id="{810C4C37-9DD9-0F4E-47C5-6D2867FD68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0393" y="2395335"/>
            <a:ext cx="8431213" cy="952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ĐẾN DỰ GIỜ MÔN TOÁN LỚP 7</a:t>
            </a:r>
            <a:endParaRPr lang="vi-VN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32957C-97F5-FDD0-3944-49ABA232E9AD}"/>
              </a:ext>
            </a:extLst>
          </p:cNvPr>
          <p:cNvSpPr/>
          <p:nvPr/>
        </p:nvSpPr>
        <p:spPr>
          <a:xfrm>
            <a:off x="336814" y="303449"/>
            <a:ext cx="11277670" cy="2385540"/>
          </a:xfrm>
          <a:prstGeom prst="rect">
            <a:avLst/>
          </a:prstGeom>
          <a:noFill/>
        </p:spPr>
        <p:txBody>
          <a:bodyPr wrap="none" lIns="121920" tIns="60960" rIns="121920" bIns="60960">
            <a:prstTxWarp prst="textDeflateBottom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5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865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5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5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5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5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5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5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5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5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5FEB73E-544A-927B-F4E6-BAA328D8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55" y="3852298"/>
            <a:ext cx="74945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VNI-Times" pitchFamily="2" charset="0"/>
              </a:rPr>
              <a:t>CHUÙC CAÙC EM HOÏC TOÁT</a:t>
            </a:r>
          </a:p>
        </p:txBody>
      </p:sp>
    </p:spTree>
    <p:extLst>
      <p:ext uri="{BB962C8B-B14F-4D97-AF65-F5344CB8AC3E}">
        <p14:creationId xmlns:p14="http://schemas.microsoft.com/office/powerpoint/2010/main" val="2570785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1692" y="117296"/>
            <a:ext cx="11535508" cy="2260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692" y="117296"/>
            <a:ext cx="841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a?</a:t>
            </a:r>
          </a:p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641" y="0"/>
            <a:ext cx="2489982" cy="1800620"/>
          </a:xfrm>
          <a:prstGeom prst="rect">
            <a:avLst/>
          </a:prstGeom>
        </p:spPr>
      </p:pic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C9C2336E-044B-4611-A6EA-44521DB85859}"/>
              </a:ext>
            </a:extLst>
          </p:cNvPr>
          <p:cNvSpPr/>
          <p:nvPr/>
        </p:nvSpPr>
        <p:spPr>
          <a:xfrm>
            <a:off x="1896654" y="3649442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257BE8CC-162A-4F26-9198-C3E6EE66AAD2}"/>
              </a:ext>
            </a:extLst>
          </p:cNvPr>
          <p:cNvSpPr/>
          <p:nvPr/>
        </p:nvSpPr>
        <p:spPr>
          <a:xfrm>
            <a:off x="6119446" y="3649442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D146190A-B693-44DB-AA35-37878319E839}"/>
              </a:ext>
            </a:extLst>
          </p:cNvPr>
          <p:cNvSpPr/>
          <p:nvPr/>
        </p:nvSpPr>
        <p:spPr>
          <a:xfrm>
            <a:off x="1896654" y="5183847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11">
            <a:extLst>
              <a:ext uri="{FF2B5EF4-FFF2-40B4-BE49-F238E27FC236}">
                <a16:creationId xmlns:a16="http://schemas.microsoft.com/office/drawing/2014/main" id="{B1815B9E-1826-460F-9C1D-D2BCD4219970}"/>
              </a:ext>
            </a:extLst>
          </p:cNvPr>
          <p:cNvSpPr/>
          <p:nvPr/>
        </p:nvSpPr>
        <p:spPr>
          <a:xfrm>
            <a:off x="6119446" y="5183846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541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A9050BCB-07CA-9B1F-5E6B-E333F659F661}"/>
              </a:ext>
            </a:extLst>
          </p:cNvPr>
          <p:cNvSpPr txBox="1"/>
          <p:nvPr/>
        </p:nvSpPr>
        <p:spPr>
          <a:xfrm>
            <a:off x="689114" y="636105"/>
            <a:ext cx="10588486" cy="5586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 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10: TIÊN ĐỀ EUCLID.</a:t>
            </a:r>
            <a:endParaRPr lang="en-US" sz="2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TÍNH CHẤT CỦA  HAI ĐƯỜNG THẲNG SONG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endParaRPr lang="en-US" sz="2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….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…..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HS:      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…………………………………..…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0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Cho hai đường thẳng a và b song song với nhau. Bằng cách sử dụng tiên đề Euclid và điền kí hiệu, từ, cụm từ thích hợp để giải thích đường thẳng c cắt đường thẳng a thì cũng cắt đường thẳng b.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 sử đường thẳng c cắt đường thẳng a tại điểm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</a:p>
          <a:p>
            <a:pPr algn="just"/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tiên đề Euclid, qua điểm M chỉ có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(1) .....................</a:t>
            </a:r>
          </a:p>
          <a:p>
            <a:pPr algn="just"/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 song với đường thẳng b, đó là đường thẳng ...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</a:t>
            </a:r>
          </a:p>
          <a:p>
            <a:pPr algn="just"/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đó đường thẳng c cũng đi qua M không thể cũng ...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với đường thẳng b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đường thẳng c cắt đường thẳng b.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E7308-BB89-0739-DEA6-88EA89792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38" y="3811409"/>
            <a:ext cx="1795955" cy="145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Đếm ngược 3 phút có tiếng">
            <a:hlinkClick r:id="" action="ppaction://media"/>
            <a:extLst>
              <a:ext uri="{FF2B5EF4-FFF2-40B4-BE49-F238E27FC236}">
                <a16:creationId xmlns:a16="http://schemas.microsoft.com/office/drawing/2014/main" id="{76FAAFD0-BB94-54B9-A9F6-A835CFFC3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4448" y="1592536"/>
            <a:ext cx="1647181" cy="92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7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221867-6FB2-E829-3B53-63AD0762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80088"/>
              </p:ext>
            </p:extLst>
          </p:nvPr>
        </p:nvGraphicFramePr>
        <p:xfrm>
          <a:off x="1219200" y="1736036"/>
          <a:ext cx="8759688" cy="4373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611">
                  <a:extLst>
                    <a:ext uri="{9D8B030D-6E8A-4147-A177-3AD203B41FA5}">
                      <a16:colId xmlns:a16="http://schemas.microsoft.com/office/drawing/2014/main" val="1480959785"/>
                    </a:ext>
                  </a:extLst>
                </a:gridCol>
                <a:gridCol w="5582945">
                  <a:extLst>
                    <a:ext uri="{9D8B030D-6E8A-4147-A177-3AD203B41FA5}">
                      <a16:colId xmlns:a16="http://schemas.microsoft.com/office/drawing/2014/main" val="3900977838"/>
                    </a:ext>
                  </a:extLst>
                </a:gridCol>
                <a:gridCol w="1055917">
                  <a:extLst>
                    <a:ext uri="{9D8B030D-6E8A-4147-A177-3AD203B41FA5}">
                      <a16:colId xmlns:a16="http://schemas.microsoft.com/office/drawing/2014/main" val="1560052486"/>
                    </a:ext>
                  </a:extLst>
                </a:gridCol>
                <a:gridCol w="1358215">
                  <a:extLst>
                    <a:ext uri="{9D8B030D-6E8A-4147-A177-3AD203B41FA5}">
                      <a16:colId xmlns:a16="http://schemas.microsoft.com/office/drawing/2014/main" val="1876717391"/>
                    </a:ext>
                  </a:extLst>
                </a:gridCol>
              </a:tblGrid>
              <a:tr h="12299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 điểm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đạt được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9530"/>
                  </a:ext>
                </a:extLst>
              </a:tr>
              <a:tr h="1147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522286"/>
                  </a:ext>
                </a:extLst>
              </a:tr>
              <a:tr h="409989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11259"/>
                  </a:ext>
                </a:extLst>
              </a:tr>
              <a:tr h="409989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30023"/>
                  </a:ext>
                </a:extLst>
              </a:tr>
              <a:tr h="765313">
                <a:tc gridSpan="2"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39485"/>
                  </a:ext>
                </a:extLst>
              </a:tr>
              <a:tr h="409989">
                <a:tc gridSpan="2">
                  <a:txBody>
                    <a:bodyPr/>
                    <a:lstStyle/>
                    <a:p>
                      <a:pPr algn="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28142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560318-BCD4-6811-4936-D2148A6E6F71}"/>
              </a:ext>
            </a:extLst>
          </p:cNvPr>
          <p:cNvCxnSpPr/>
          <p:nvPr/>
        </p:nvCxnSpPr>
        <p:spPr>
          <a:xfrm>
            <a:off x="1232452" y="2955235"/>
            <a:ext cx="87464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332CC-1E8C-0BDD-9DC3-A196DFEFFF9D}"/>
              </a:ext>
            </a:extLst>
          </p:cNvPr>
          <p:cNvCxnSpPr/>
          <p:nvPr/>
        </p:nvCxnSpPr>
        <p:spPr>
          <a:xfrm>
            <a:off x="1232452" y="4121426"/>
            <a:ext cx="87464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81DE89-FB4F-2E3F-A12D-3FDAE316D05C}"/>
              </a:ext>
            </a:extLst>
          </p:cNvPr>
          <p:cNvCxnSpPr/>
          <p:nvPr/>
        </p:nvCxnSpPr>
        <p:spPr>
          <a:xfrm>
            <a:off x="1232452" y="4492487"/>
            <a:ext cx="87464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3B0459-B62C-930A-77B9-F23AC49AC7DD}"/>
              </a:ext>
            </a:extLst>
          </p:cNvPr>
          <p:cNvCxnSpPr/>
          <p:nvPr/>
        </p:nvCxnSpPr>
        <p:spPr>
          <a:xfrm>
            <a:off x="1232452" y="4956313"/>
            <a:ext cx="87464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6438D0-0F71-1D46-A76E-9C05469EEE18}"/>
              </a:ext>
            </a:extLst>
          </p:cNvPr>
          <p:cNvCxnSpPr/>
          <p:nvPr/>
        </p:nvCxnSpPr>
        <p:spPr>
          <a:xfrm>
            <a:off x="1232452" y="1736036"/>
            <a:ext cx="0" cy="4373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931899-4300-CB8A-D480-994A907A1CB5}"/>
              </a:ext>
            </a:extLst>
          </p:cNvPr>
          <p:cNvCxnSpPr/>
          <p:nvPr/>
        </p:nvCxnSpPr>
        <p:spPr>
          <a:xfrm>
            <a:off x="1219200" y="1736036"/>
            <a:ext cx="8759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59A207-796A-F272-F7DF-582207A04173}"/>
              </a:ext>
            </a:extLst>
          </p:cNvPr>
          <p:cNvCxnSpPr/>
          <p:nvPr/>
        </p:nvCxnSpPr>
        <p:spPr>
          <a:xfrm>
            <a:off x="9978888" y="1736036"/>
            <a:ext cx="0" cy="4373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E1C457-BF35-73A9-BEA7-81AE58533895}"/>
              </a:ext>
            </a:extLst>
          </p:cNvPr>
          <p:cNvCxnSpPr/>
          <p:nvPr/>
        </p:nvCxnSpPr>
        <p:spPr>
          <a:xfrm>
            <a:off x="1232452" y="6109251"/>
            <a:ext cx="87464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A7CA6C-D0FE-2117-FEAF-B69B1A316D88}"/>
              </a:ext>
            </a:extLst>
          </p:cNvPr>
          <p:cNvCxnSpPr/>
          <p:nvPr/>
        </p:nvCxnSpPr>
        <p:spPr>
          <a:xfrm>
            <a:off x="1232452" y="5645426"/>
            <a:ext cx="87464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584B35-358B-0BD1-C5B9-3963D3521557}"/>
              </a:ext>
            </a:extLst>
          </p:cNvPr>
          <p:cNvCxnSpPr/>
          <p:nvPr/>
        </p:nvCxnSpPr>
        <p:spPr>
          <a:xfrm>
            <a:off x="7540487" y="1736036"/>
            <a:ext cx="0" cy="4373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BC16E1-A088-E24C-29E5-343850C3A206}"/>
              </a:ext>
            </a:extLst>
          </p:cNvPr>
          <p:cNvCxnSpPr/>
          <p:nvPr/>
        </p:nvCxnSpPr>
        <p:spPr>
          <a:xfrm>
            <a:off x="8587409" y="1736036"/>
            <a:ext cx="0" cy="4373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23A67D-4409-5753-6062-887D48FB496E}"/>
              </a:ext>
            </a:extLst>
          </p:cNvPr>
          <p:cNvCxnSpPr/>
          <p:nvPr/>
        </p:nvCxnSpPr>
        <p:spPr>
          <a:xfrm>
            <a:off x="1948070" y="1736036"/>
            <a:ext cx="0" cy="3220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5781BF8-1E68-8EC2-1F36-550F40947C8E}"/>
              </a:ext>
            </a:extLst>
          </p:cNvPr>
          <p:cNvSpPr txBox="1"/>
          <p:nvPr/>
        </p:nvSpPr>
        <p:spPr>
          <a:xfrm>
            <a:off x="1219200" y="1179443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Thang điểm chấm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122992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5454" y="716596"/>
            <a:ext cx="98528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TIÊN ĐỀ EUCLID.</a:t>
            </a:r>
          </a:p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658" y="1639308"/>
            <a:ext cx="8192300" cy="59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0000CC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00" y="2233928"/>
            <a:ext cx="3330759" cy="257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039441" y="259214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fr-FR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Euclid ta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fr-F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0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292" t="-354" r="-141" b="28447"/>
          <a:stretch/>
        </p:blipFill>
        <p:spPr>
          <a:xfrm>
            <a:off x="0" y="-57874"/>
            <a:ext cx="12192000" cy="7005870"/>
          </a:xfrm>
          <a:prstGeom prst="rect">
            <a:avLst/>
          </a:prstGeom>
        </p:spPr>
      </p:pic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3657026"/>
            <a:ext cx="4318979" cy="294986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79591"/>
            <a:ext cx="11480893" cy="854410"/>
            <a:chOff x="697251" y="497775"/>
            <a:chExt cx="11480893" cy="854410"/>
          </a:xfrm>
        </p:grpSpPr>
        <p:sp>
          <p:nvSpPr>
            <p:cNvPr id="24" name="Rectangle 23"/>
            <p:cNvSpPr/>
            <p:nvPr/>
          </p:nvSpPr>
          <p:spPr>
            <a:xfrm>
              <a:off x="3883884" y="497775"/>
              <a:ext cx="5643419" cy="8544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251" y="664124"/>
              <a:ext cx="11480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 CHƯỚNG NGẠI VẬT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60797" y="315895"/>
            <a:ext cx="1849671" cy="1385455"/>
            <a:chOff x="1780171" y="2419927"/>
            <a:chExt cx="1849671" cy="1385455"/>
          </a:xfrm>
        </p:grpSpPr>
        <p:sp>
          <p:nvSpPr>
            <p:cNvPr id="27" name="Oval 26">
              <a:hlinkClick r:id="rId6" action="ppaction://hlinksldjump"/>
            </p:cNvPr>
            <p:cNvSpPr/>
            <p:nvPr/>
          </p:nvSpPr>
          <p:spPr>
            <a:xfrm>
              <a:off x="1911927" y="2419927"/>
              <a:ext cx="1450109" cy="1385455"/>
            </a:xfrm>
            <a:prstGeom prst="ellipse">
              <a:avLst/>
            </a:prstGeom>
            <a:solidFill>
              <a:srgbClr val="C0523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1780171" y="2574045"/>
              <a:ext cx="18496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: Rounded Corners 15"/>
          <p:cNvSpPr/>
          <p:nvPr/>
        </p:nvSpPr>
        <p:spPr bwMode="auto">
          <a:xfrm>
            <a:off x="153527" y="51426"/>
            <a:ext cx="2879580" cy="1061112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843" y="1180689"/>
            <a:ext cx="78949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606"/>
            <a:ext cx="24384000" cy="6851394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1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" y="369787"/>
            <a:ext cx="21852726" cy="8425449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p:sp>
        <p:nvSpPr>
          <p:cNvPr id="5" name="Rectangle 4"/>
          <p:cNvSpPr/>
          <p:nvPr/>
        </p:nvSpPr>
        <p:spPr>
          <a:xfrm>
            <a:off x="476248" y="585907"/>
            <a:ext cx="1099661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Phát biểu nào sau đây diễn đạt đúng nội dung của tiên đề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Euclid?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48" y="1706026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 điểm M nằm ngoài đường thẳng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đường thẳng đi qua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song song với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duy 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248" y="2769438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ó duy nhất một đường thẳng song song với một đường thẳng cho trước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48" y="3889559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Q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ua điểm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có ít nhất một đường thẳng song song với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86" y="5376157"/>
            <a:ext cx="520391" cy="566575"/>
          </a:xfrm>
          <a:prstGeom prst="rect">
            <a:avLst/>
          </a:prstGeom>
        </p:spPr>
      </p:pic>
      <p:sp>
        <p:nvSpPr>
          <p:cNvPr id="13" name="Oval 15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87" y="6884721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36587" y="5027346"/>
            <a:ext cx="1857375" cy="1824037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39762" y="5027346"/>
            <a:ext cx="1854200" cy="1824037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38187" y="5121008"/>
            <a:ext cx="1668462" cy="1636713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65174" y="5147996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85812" y="5155933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103274" y="5171808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1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188999" y="5213083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062" y="5143234"/>
            <a:ext cx="1628775" cy="1558070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029" y="5155933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24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034" y="5140357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5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5649" y="5113726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26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734" y="5151171"/>
            <a:ext cx="1628775" cy="1611312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27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5649" y="5151100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28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5868" y="5151391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29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6490" y="5155933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30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6893" y="5146557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179" y="5137324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2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4524" y="5154761"/>
            <a:ext cx="1623639" cy="160794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036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2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0" name="CAUDI">
            <a:hlinkClick r:id="rId7" action="ppaction://hlinksldjump"/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62703" y="-1443287"/>
            <a:ext cx="21852726" cy="8425449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p:sp>
        <p:nvSpPr>
          <p:cNvPr id="5" name="Rectangle 4"/>
          <p:cNvSpPr/>
          <p:nvPr/>
        </p:nvSpPr>
        <p:spPr>
          <a:xfrm>
            <a:off x="107948" y="141165"/>
            <a:ext cx="1099661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</a:p>
          <a:p>
            <a:pPr algn="ctr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48" y="1706026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248" y="2769438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637" y="4086559"/>
            <a:ext cx="8302590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248" y="5220532"/>
            <a:ext cx="8235977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59" y="4985865"/>
            <a:ext cx="520391" cy="566575"/>
          </a:xfrm>
          <a:prstGeom prst="rect">
            <a:avLst/>
          </a:prstGeom>
        </p:spPr>
      </p:pic>
      <p:sp>
        <p:nvSpPr>
          <p:cNvPr id="21" name="Oval 14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9608711" y="4393110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16" y="6547357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10710436" y="4393110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30753" y="4510585"/>
            <a:ext cx="2133600" cy="20939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21373" y="4505484"/>
            <a:ext cx="2133600" cy="209391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59486" y="4645523"/>
            <a:ext cx="1857375" cy="1824037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62661" y="4645523"/>
            <a:ext cx="1854200" cy="1824037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61086" y="4739185"/>
            <a:ext cx="1668462" cy="1636713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88073" y="4766173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08711" y="4774110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26173" y="4789985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11898" y="4831260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961" y="4761411"/>
            <a:ext cx="1628775" cy="1558070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928" y="4774110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933" y="4758534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548" y="4731903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0633" y="4769348"/>
            <a:ext cx="1628775" cy="1611312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548" y="4769277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767" y="4769568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89" y="4774110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9792" y="4764734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4078" y="4755501"/>
            <a:ext cx="162877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423" y="4772938"/>
            <a:ext cx="1623639" cy="160794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379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2" grpId="1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47650" y="-7405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1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48" y="3892687"/>
            <a:ext cx="3078927" cy="2907876"/>
          </a:xfrm>
          <a:prstGeom prst="rect">
            <a:avLst/>
          </a:prstGeom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3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1 3.7037E-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2153 L -0.98177 0.0092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F0FF3-E433-8BF3-B1E9-BC5FE2412679}"/>
              </a:ext>
            </a:extLst>
          </p:cNvPr>
          <p:cNvSpPr/>
          <p:nvPr/>
        </p:nvSpPr>
        <p:spPr>
          <a:xfrm>
            <a:off x="704296" y="459217"/>
            <a:ext cx="1099661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EB776-86AA-AA57-9269-F65C05C543E4}"/>
              </a:ext>
            </a:extLst>
          </p:cNvPr>
          <p:cNvSpPr/>
          <p:nvPr/>
        </p:nvSpPr>
        <p:spPr>
          <a:xfrm>
            <a:off x="870942" y="1413324"/>
            <a:ext cx="10450116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// b.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0ABFB-72E9-8D47-4C9D-2145FB1BA3F2}"/>
              </a:ext>
            </a:extLst>
          </p:cNvPr>
          <p:cNvSpPr/>
          <p:nvPr/>
        </p:nvSpPr>
        <p:spPr>
          <a:xfrm>
            <a:off x="870942" y="2570656"/>
            <a:ext cx="10450116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FA9C5-865A-F592-8A72-CABDE5D5128B}"/>
              </a:ext>
            </a:extLst>
          </p:cNvPr>
          <p:cNvSpPr/>
          <p:nvPr/>
        </p:nvSpPr>
        <p:spPr>
          <a:xfrm>
            <a:off x="870941" y="3287071"/>
            <a:ext cx="10450115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// b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D50AF-3869-D353-9929-AEB8344E2D7A}"/>
              </a:ext>
            </a:extLst>
          </p:cNvPr>
          <p:cNvSpPr/>
          <p:nvPr/>
        </p:nvSpPr>
        <p:spPr>
          <a:xfrm>
            <a:off x="870941" y="4490569"/>
            <a:ext cx="10450114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56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" y="0"/>
            <a:ext cx="21852726" cy="8425449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p:sp>
        <p:nvSpPr>
          <p:cNvPr id="5" name="Rectangle 4"/>
          <p:cNvSpPr/>
          <p:nvPr/>
        </p:nvSpPr>
        <p:spPr>
          <a:xfrm>
            <a:off x="387348" y="243006"/>
            <a:ext cx="991235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3.44. 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“…”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 //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248" y="4818018"/>
            <a:ext cx="52006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248" y="3951114"/>
            <a:ext cx="52006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248" y="5753309"/>
            <a:ext cx="57213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99514" y="1926615"/>
            <a:ext cx="4523904" cy="4051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379" y="-347469"/>
            <a:ext cx="7542757" cy="622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72" y="6200629"/>
            <a:ext cx="520391" cy="5665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80" y="2249004"/>
            <a:ext cx="419385" cy="566575"/>
          </a:xfrm>
          <a:prstGeom prst="rect">
            <a:avLst/>
          </a:prstGeom>
        </p:spPr>
      </p:pic>
      <p:sp>
        <p:nvSpPr>
          <p:cNvPr id="38" name="Oval 14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3960267" y="1667488"/>
            <a:ext cx="347989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107" y="3766037"/>
            <a:ext cx="1351016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5060985" y="1649614"/>
            <a:ext cx="347989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80774" y="1773724"/>
            <a:ext cx="1719475" cy="20939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71394" y="1768623"/>
            <a:ext cx="1719475" cy="209391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09508" y="1908662"/>
            <a:ext cx="1496864" cy="1824037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12682" y="1908662"/>
            <a:ext cx="1494306" cy="1824037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11107" y="2002324"/>
            <a:ext cx="1344619" cy="1636713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38095" y="2029312"/>
            <a:ext cx="1303680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7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58732" y="2037249"/>
            <a:ext cx="1270415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8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76194" y="2053124"/>
            <a:ext cx="1209006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9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61919" y="2094399"/>
            <a:ext cx="1075952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0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982" y="2024550"/>
            <a:ext cx="1312635" cy="1558070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49" y="2037249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52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54" y="2021673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53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569" y="1995042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54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54" y="2032487"/>
            <a:ext cx="1312635" cy="1611312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5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569" y="2032416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6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788" y="2032707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410" y="2037249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58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813" y="2027873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59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099" y="2018640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445" y="2036077"/>
            <a:ext cx="1308496" cy="160794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792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9" grpId="0" animBg="1"/>
      <p:bldP spid="11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96850" y="6606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14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18" y="3418292"/>
            <a:ext cx="3078927" cy="2907876"/>
          </a:xfrm>
          <a:prstGeom prst="rect">
            <a:avLst/>
          </a:prstGeom>
        </p:spPr>
      </p:pic>
      <p:pic>
        <p:nvPicPr>
          <p:cNvPr id="15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263" y="3585776"/>
            <a:ext cx="2232749" cy="2833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657582" y="4558777"/>
            <a:ext cx="1286109" cy="1335787"/>
            <a:chOff x="19336112" y="2137508"/>
            <a:chExt cx="1286109" cy="1335787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6112" y="2137508"/>
              <a:ext cx="1286109" cy="1335787"/>
            </a:xfrm>
            <a:prstGeom prst="rect">
              <a:avLst/>
            </a:prstGeom>
          </p:spPr>
        </p:pic>
        <p:sp>
          <p:nvSpPr>
            <p:cNvPr id="4" name="Flowchart: Connector 3"/>
            <p:cNvSpPr/>
            <p:nvPr/>
          </p:nvSpPr>
          <p:spPr>
            <a:xfrm>
              <a:off x="19693235" y="2481515"/>
              <a:ext cx="685800" cy="647775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5"/>
                  </a:solidFill>
                </a:rPr>
                <a:t>04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1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73 0.05324 L -1.00976 -0.0020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74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" y="0"/>
            <a:ext cx="21852726" cy="8425449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p:sp>
        <p:nvSpPr>
          <p:cNvPr id="5" name="Rectangle 4"/>
          <p:cNvSpPr/>
          <p:nvPr/>
        </p:nvSpPr>
        <p:spPr>
          <a:xfrm>
            <a:off x="387348" y="243006"/>
            <a:ext cx="991235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3.44. 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“…”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HK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//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248" y="4818018"/>
            <a:ext cx="52006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248" y="3951114"/>
            <a:ext cx="52006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248" y="5753309"/>
            <a:ext cx="57213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99514" y="1926615"/>
            <a:ext cx="4523904" cy="4051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379" y="-347469"/>
            <a:ext cx="7542757" cy="62258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16" y="2237121"/>
            <a:ext cx="419385" cy="566575"/>
          </a:xfrm>
          <a:prstGeom prst="rect">
            <a:avLst/>
          </a:prstGeom>
        </p:spPr>
      </p:pic>
      <p:sp>
        <p:nvSpPr>
          <p:cNvPr id="38" name="Oval 14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4192303" y="1655605"/>
            <a:ext cx="347989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143" y="3754154"/>
            <a:ext cx="1351016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5293021" y="1637731"/>
            <a:ext cx="347989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12810" y="1761841"/>
            <a:ext cx="1719475" cy="20939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03430" y="1756740"/>
            <a:ext cx="1719475" cy="209391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1544" y="1896779"/>
            <a:ext cx="1496864" cy="1824037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4718" y="1896779"/>
            <a:ext cx="1494306" cy="1824037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3143" y="1990441"/>
            <a:ext cx="1344619" cy="1636713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0131" y="2017429"/>
            <a:ext cx="1303680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7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90768" y="2025366"/>
            <a:ext cx="1270415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8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08230" y="2041241"/>
            <a:ext cx="1209006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9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3955" y="2082516"/>
            <a:ext cx="1075952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0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018" y="2012667"/>
            <a:ext cx="1312635" cy="1558070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985" y="2025366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52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990" y="2009790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53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605" y="1983159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54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690" y="2020604"/>
            <a:ext cx="1312635" cy="1611312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55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605" y="2020533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56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24" y="2020824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446" y="2025366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58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849" y="2015990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59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135" y="2006757"/>
            <a:ext cx="1312635" cy="161131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81" y="2024194"/>
            <a:ext cx="1308496" cy="160794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Vogu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952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9" grpId="0" animBg="1"/>
      <p:bldP spid="9" grpId="1" animBg="1"/>
      <p:bldP spid="11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257995" y="6606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3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26" y="3343275"/>
            <a:ext cx="2232749" cy="2833688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75" y="108613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>
        <p:sndAc>
          <p:stSnd>
            <p:snd r:embed="rId4" name="applause.wav"/>
          </p:stSnd>
        </p:sndAc>
      </p:transition>
    </mc:Choice>
    <mc:Fallback xmlns="">
      <p:transition spd="slow" advTm="21427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1" y="1201290"/>
            <a:ext cx="972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2789" y="330063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15910"/>
            <a:ext cx="3275013" cy="31927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009531" y="3823850"/>
            <a:ext cx="5416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91020-06DC-F092-7639-B617A53C998E}"/>
              </a:ext>
            </a:extLst>
          </p:cNvPr>
          <p:cNvSpPr txBox="1"/>
          <p:nvPr/>
        </p:nvSpPr>
        <p:spPr>
          <a:xfrm>
            <a:off x="1167618" y="703385"/>
            <a:ext cx="57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NHÂN(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Đếm ngược 3 phút có tiếng">
            <a:hlinkClick r:id="" action="ppaction://media"/>
            <a:extLst>
              <a:ext uri="{FF2B5EF4-FFF2-40B4-BE49-F238E27FC236}">
                <a16:creationId xmlns:a16="http://schemas.microsoft.com/office/drawing/2014/main" id="{B2BC978A-0CD5-80B2-12BD-4CD0EB8ED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1834" y="643698"/>
            <a:ext cx="1982548" cy="11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58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020021F3-0435-9967-12BE-0447AA0960D5}"/>
                  </a:ext>
                </a:extLst>
              </p:cNvPr>
              <p:cNvSpPr txBox="1"/>
              <p:nvPr/>
            </p:nvSpPr>
            <p:spPr>
              <a:xfrm>
                <a:off x="622853" y="609599"/>
                <a:ext cx="10734261" cy="5897218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Phiếu học tập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gian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5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phút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000000"/>
                  </a:solidFill>
                  <a:effectLst/>
                  <a:highlight>
                    <a:srgbClr val="FFFF00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286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Nhóm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…. </a:t>
                </a: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Lớp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: …..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286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HS:      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…………………………………..…</a:t>
                </a:r>
                <a:endParaRPr lang="vi-VN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2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</a:t>
                </a:r>
                <a:r>
                  <a:rPr lang="vi-VN" sz="22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Cho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vẽ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𝐸𝐶𝐴</m:t>
                        </m:r>
                      </m:e>
                    </m:acc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𝑛𝐶𝐷</m:t>
                        </m:r>
                      </m:e>
                    </m:acc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CE //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CD // AB?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Euclid hãy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</a:t>
                </a:r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ải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E, C, 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</a:t>
                </a:r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ng?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vi-VN" sz="2200" b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</a:t>
                </a:r>
                <a:r>
                  <a:rPr lang="en-US" sz="22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iải</a:t>
                </a:r>
                <a:r>
                  <a:rPr lang="en-US" sz="22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𝐸𝐶𝐴</m:t>
                        </m:r>
                      </m:e>
                    </m:acc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   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………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CE // AB </a:t>
                </a:r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(dấu hiệu nhận biết hai đường thẳng song song)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𝑛𝐶𝐷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…..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này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trí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................... </a:t>
                </a:r>
                <a:endPara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ì hai đường thẳng CD và CE cùng đi qua điểm ....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mà CE // AB và ....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//</a:t>
                </a:r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.... 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</a:t>
                </a:r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(theo câu a)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Áp dụng tiên đề Euclid ta có hai đường thẳng CE và  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CD</a:t>
                </a:r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...........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vi-VN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Do đó ba điểm C, E, D thẳng hàng.</a:t>
                </a:r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1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020021F3-0435-9967-12BE-0447AA096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3" y="609599"/>
                <a:ext cx="10734261" cy="5897218"/>
              </a:xfrm>
              <a:prstGeom prst="rect">
                <a:avLst/>
              </a:prstGeom>
              <a:blipFill>
                <a:blip r:embed="rId4"/>
                <a:stretch>
                  <a:fillRect l="-738" t="-517" b="-1446"/>
                </a:stretch>
              </a:blipFill>
              <a:ln w="6350">
                <a:solidFill>
                  <a:prstClr val="black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10E645F-6E21-E027-4035-48B45D5C9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93" y="609599"/>
            <a:ext cx="3029505" cy="235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Đồng hồ đếm ngược 5 phút có âm thanh">
            <a:hlinkClick r:id="" action="ppaction://media"/>
            <a:extLst>
              <a:ext uri="{FF2B5EF4-FFF2-40B4-BE49-F238E27FC236}">
                <a16:creationId xmlns:a16="http://schemas.microsoft.com/office/drawing/2014/main" id="{4A21FB48-0034-8263-678D-7FBCC6BBB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3089" y="2913654"/>
            <a:ext cx="1739922" cy="9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7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5C5F1E-C70F-7478-A194-4BFF5671BFB6}"/>
                  </a:ext>
                </a:extLst>
              </p:cNvPr>
              <p:cNvSpPr txBox="1"/>
              <p:nvPr/>
            </p:nvSpPr>
            <p:spPr>
              <a:xfrm>
                <a:off x="1213211" y="1510870"/>
                <a:ext cx="6093724" cy="417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a)+ Ta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𝐸𝐶𝐴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𝐶𝐴𝐵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sole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CE // AB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(dấu hiệu nhận biết hai đường thẳng song song)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Ta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𝑛𝐶𝐷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𝑛𝐴𝐵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CD // AB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(dấu hiệu nhận biết hai đường thẳng song song)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b)H</a:t>
                </a: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đường thẳng CD và CE cùng đi qua điểm </a:t>
                </a:r>
                <a:r>
                  <a:rPr lang="vi-VN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mà CE // AB và 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CD </a:t>
                </a:r>
                <a:r>
                  <a:rPr lang="vi-VN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(theo câu a)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 dụng tiên đề Euclid ta có hai đường thẳng CE và CD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ba điểm C, E, D thẳng hàng.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5C5F1E-C70F-7478-A194-4BFF5671B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211" y="1510870"/>
                <a:ext cx="6093724" cy="4179606"/>
              </a:xfrm>
              <a:prstGeom prst="rect">
                <a:avLst/>
              </a:prstGeom>
              <a:blipFill>
                <a:blip r:embed="rId2"/>
                <a:stretch>
                  <a:fillRect l="-1500" t="-876" r="-1600" b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0E62D6C-43B5-1265-D3C0-9FF41B4A0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08" y="1332931"/>
            <a:ext cx="3029505" cy="235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B312A-BBE2-6295-ABA8-477FFA90F9E7}"/>
              </a:ext>
            </a:extLst>
          </p:cNvPr>
          <p:cNvSpPr txBox="1"/>
          <p:nvPr/>
        </p:nvSpPr>
        <p:spPr>
          <a:xfrm>
            <a:off x="1390631" y="709684"/>
            <a:ext cx="342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</a:p>
        </p:txBody>
      </p:sp>
    </p:spTree>
    <p:extLst>
      <p:ext uri="{BB962C8B-B14F-4D97-AF65-F5344CB8AC3E}">
        <p14:creationId xmlns:p14="http://schemas.microsoft.com/office/powerpoint/2010/main" val="77910615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748" y="1168709"/>
            <a:ext cx="75855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Euclid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Euclid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Ptolemy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Ptô-lê-mê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Euclid: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" name="Oval 2"/>
          <p:cNvSpPr/>
          <p:nvPr/>
        </p:nvSpPr>
        <p:spPr>
          <a:xfrm>
            <a:off x="988143" y="433439"/>
            <a:ext cx="4424516" cy="79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2990" y="477909"/>
            <a:ext cx="26148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Em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có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biết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?</a:t>
            </a:r>
          </a:p>
        </p:txBody>
      </p:sp>
      <p:sp>
        <p:nvSpPr>
          <p:cNvPr id="6" name="AutoShape 2" descr="Chính xác, Euclid được mệnh danh là cha đẻ của hình học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Chính xác, Euclid được mệnh danh là cha đẻ của hình học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94" y="1081374"/>
            <a:ext cx="2920053" cy="44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95753" y="5569914"/>
            <a:ext cx="16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</a:t>
            </a:r>
          </a:p>
        </p:txBody>
      </p:sp>
    </p:spTree>
    <p:extLst>
      <p:ext uri="{BB962C8B-B14F-4D97-AF65-F5344CB8AC3E}">
        <p14:creationId xmlns:p14="http://schemas.microsoft.com/office/powerpoint/2010/main" val="31247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31CDC-AEF0-7891-2E31-CEFEEEFA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39" r="41176" b="22218"/>
          <a:stretch/>
        </p:blipFill>
        <p:spPr bwMode="auto">
          <a:xfrm>
            <a:off x="3699466" y="3996166"/>
            <a:ext cx="4122173" cy="2377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B5F0A-31EC-5EE3-9995-A89294979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3" t="28511" r="51914" b="16406"/>
          <a:stretch/>
        </p:blipFill>
        <p:spPr bwMode="auto">
          <a:xfrm>
            <a:off x="1422992" y="966360"/>
            <a:ext cx="3490202" cy="2906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94EE50-2329-1DC1-4E29-E8EE7C67D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2" t="29341" r="42110" b="13914"/>
          <a:stretch/>
        </p:blipFill>
        <p:spPr bwMode="auto">
          <a:xfrm>
            <a:off x="6389285" y="1086776"/>
            <a:ext cx="4130918" cy="2785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6252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5"/>
          <p:cNvSpPr>
            <a:spLocks noChangeArrowheads="1"/>
          </p:cNvSpPr>
          <p:nvPr/>
        </p:nvSpPr>
        <p:spPr bwMode="auto">
          <a:xfrm>
            <a:off x="5937379" y="880173"/>
            <a:ext cx="4945109" cy="207751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" name="Freeform 29"/>
          <p:cNvSpPr>
            <a:spLocks/>
          </p:cNvSpPr>
          <p:nvPr/>
        </p:nvSpPr>
        <p:spPr bwMode="auto">
          <a:xfrm>
            <a:off x="3353307" y="3833203"/>
            <a:ext cx="2305051" cy="647700"/>
          </a:xfrm>
          <a:custGeom>
            <a:avLst/>
            <a:gdLst>
              <a:gd name="T0" fmla="*/ 0 w 1451"/>
              <a:gd name="T1" fmla="*/ 0 h 422"/>
              <a:gd name="T2" fmla="*/ 901409841 w 1451"/>
              <a:gd name="T3" fmla="*/ 852769187 h 422"/>
              <a:gd name="T4" fmla="*/ 2059757373 w 1451"/>
              <a:gd name="T5" fmla="*/ 852769187 h 4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1" h="422">
                <a:moveTo>
                  <a:pt x="0" y="0"/>
                </a:moveTo>
                <a:cubicBezTo>
                  <a:pt x="196" y="151"/>
                  <a:pt x="393" y="302"/>
                  <a:pt x="635" y="362"/>
                </a:cubicBezTo>
                <a:cubicBezTo>
                  <a:pt x="877" y="422"/>
                  <a:pt x="1307" y="362"/>
                  <a:pt x="1451" y="362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31"/>
          <p:cNvSpPr>
            <a:spLocks noChangeArrowheads="1"/>
          </p:cNvSpPr>
          <p:nvPr/>
        </p:nvSpPr>
        <p:spPr bwMode="auto">
          <a:xfrm>
            <a:off x="5653018" y="3507673"/>
            <a:ext cx="5331122" cy="21790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077986" y="2401706"/>
            <a:ext cx="3839633" cy="1441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Euclid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6"/>
          <p:cNvSpPr>
            <a:spLocks/>
          </p:cNvSpPr>
          <p:nvPr/>
        </p:nvSpPr>
        <p:spPr bwMode="auto">
          <a:xfrm>
            <a:off x="3270506" y="1777637"/>
            <a:ext cx="2688167" cy="660400"/>
          </a:xfrm>
          <a:custGeom>
            <a:avLst/>
            <a:gdLst>
              <a:gd name="T0" fmla="*/ 0 w 1179"/>
              <a:gd name="T1" fmla="*/ 1048385000 h 416"/>
              <a:gd name="T2" fmla="*/ 926971182 w 1179"/>
              <a:gd name="T3" fmla="*/ 133569075 h 416"/>
              <a:gd name="T4" fmla="*/ 2147483646 w 1179"/>
              <a:gd name="T5" fmla="*/ 246975313 h 4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79" h="416">
                <a:moveTo>
                  <a:pt x="0" y="416"/>
                </a:moveTo>
                <a:cubicBezTo>
                  <a:pt x="60" y="261"/>
                  <a:pt x="121" y="106"/>
                  <a:pt x="317" y="53"/>
                </a:cubicBezTo>
                <a:cubicBezTo>
                  <a:pt x="513" y="0"/>
                  <a:pt x="1043" y="91"/>
                  <a:pt x="1179" y="9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04081" y="1185109"/>
            <a:ext cx="396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6073420" y="3944052"/>
            <a:ext cx="4594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8887" y="1490685"/>
            <a:ext cx="12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4741" y="4432087"/>
            <a:ext cx="12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64982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1692" y="117296"/>
            <a:ext cx="11535508" cy="1683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692" y="117296"/>
            <a:ext cx="8890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218" y="58648"/>
            <a:ext cx="2489982" cy="18006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97" y="2263245"/>
            <a:ext cx="1660405" cy="17424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38" y="1644553"/>
            <a:ext cx="1698523" cy="24075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010" y="2025008"/>
            <a:ext cx="1822024" cy="20270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031" y="2000659"/>
            <a:ext cx="1669553" cy="2075760"/>
          </a:xfrm>
          <a:prstGeom prst="rect">
            <a:avLst/>
          </a:prstGeom>
        </p:spPr>
      </p:pic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C9C2336E-044B-4611-A6EA-44521DB85859}"/>
              </a:ext>
            </a:extLst>
          </p:cNvPr>
          <p:cNvSpPr/>
          <p:nvPr/>
        </p:nvSpPr>
        <p:spPr>
          <a:xfrm>
            <a:off x="1910722" y="5614837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	3 – 1 – 2 – 4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257BE8CC-162A-4F26-9198-C3E6EE66AAD2}"/>
              </a:ext>
            </a:extLst>
          </p:cNvPr>
          <p:cNvSpPr/>
          <p:nvPr/>
        </p:nvSpPr>
        <p:spPr>
          <a:xfrm>
            <a:off x="6258386" y="4276459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2 – 4– 3 – 1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D146190A-B693-44DB-AA35-37878319E839}"/>
              </a:ext>
            </a:extLst>
          </p:cNvPr>
          <p:cNvSpPr/>
          <p:nvPr/>
        </p:nvSpPr>
        <p:spPr>
          <a:xfrm>
            <a:off x="1910722" y="4315648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 – 2 – 3 – 4 </a:t>
            </a:r>
          </a:p>
        </p:txBody>
      </p:sp>
      <p:sp>
        <p:nvSpPr>
          <p:cNvPr id="33" name="Rectangle: Rounded Corners 11">
            <a:extLst>
              <a:ext uri="{FF2B5EF4-FFF2-40B4-BE49-F238E27FC236}">
                <a16:creationId xmlns:a16="http://schemas.microsoft.com/office/drawing/2014/main" id="{B1815B9E-1826-460F-9C1D-D2BCD4219970}"/>
              </a:ext>
            </a:extLst>
          </p:cNvPr>
          <p:cNvSpPr/>
          <p:nvPr/>
        </p:nvSpPr>
        <p:spPr>
          <a:xfrm>
            <a:off x="6258386" y="5575734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	 4 – 2 – 3 – 1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164DCE-A5C0-0A6C-539B-37DD71E908D1}"/>
              </a:ext>
            </a:extLst>
          </p:cNvPr>
          <p:cNvCxnSpPr>
            <a:cxnSpLocks/>
          </p:cNvCxnSpPr>
          <p:nvPr/>
        </p:nvCxnSpPr>
        <p:spPr>
          <a:xfrm flipH="1" flipV="1">
            <a:off x="5698435" y="2555645"/>
            <a:ext cx="119269" cy="292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2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5774" y="799520"/>
            <a:ext cx="10035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ebdings" panose="05030102010509060703" pitchFamily="18" charset="2"/>
              <a:buChar char="8"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7600" y="3681713"/>
            <a:ext cx="995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Euclid. </a:t>
            </a: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426" y="2460199"/>
            <a:ext cx="10294393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hiểu thêm các công trình nghiên cứu của nhà toán học Euclid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5107" y="1590147"/>
            <a:ext cx="9121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3.21/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SBT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/45.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30230" y="1796744"/>
            <a:ext cx="293511" cy="353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Right Arrow 7"/>
          <p:cNvSpPr/>
          <p:nvPr/>
        </p:nvSpPr>
        <p:spPr>
          <a:xfrm>
            <a:off x="824181" y="2711363"/>
            <a:ext cx="255949" cy="541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" name="Right Arrow 8"/>
          <p:cNvSpPr/>
          <p:nvPr/>
        </p:nvSpPr>
        <p:spPr>
          <a:xfrm>
            <a:off x="786619" y="4196881"/>
            <a:ext cx="293511" cy="353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18091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F58E9B-F4BC-E896-0FC5-657447E87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6200"/>
            <a:ext cx="12192001" cy="70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id="{710EABDF-992A-0C6A-2CD6-0AB865268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47" y="2983834"/>
            <a:ext cx="434273" cy="365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133426gsfxbpjp44">
            <a:extLst>
              <a:ext uri="{FF2B5EF4-FFF2-40B4-BE49-F238E27FC236}">
                <a16:creationId xmlns:a16="http://schemas.microsoft.com/office/drawing/2014/main" id="{7FD00A73-EC6F-426E-9283-8335FE870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0188"/>
            <a:ext cx="435900" cy="313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1707962tj3hg7yh59">
            <a:extLst>
              <a:ext uri="{FF2B5EF4-FFF2-40B4-BE49-F238E27FC236}">
                <a16:creationId xmlns:a16="http://schemas.microsoft.com/office/drawing/2014/main" id="{0D2AB6F3-8E24-903C-8C40-94F3B493C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585" y="1645301"/>
            <a:ext cx="1756611" cy="22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id="{2ED9F2C0-FC42-CE79-6A89-87716F4B0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525" y="56152"/>
            <a:ext cx="658728" cy="292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1181071cimzwdep76">
            <a:extLst>
              <a:ext uri="{FF2B5EF4-FFF2-40B4-BE49-F238E27FC236}">
                <a16:creationId xmlns:a16="http://schemas.microsoft.com/office/drawing/2014/main" id="{625F75C0-B85C-45DE-EDCA-517C98DE2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924175"/>
            <a:ext cx="658728" cy="292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 descr="1228827kvwbhhiily">
            <a:extLst>
              <a:ext uri="{FF2B5EF4-FFF2-40B4-BE49-F238E27FC236}">
                <a16:creationId xmlns:a16="http://schemas.microsoft.com/office/drawing/2014/main" id="{A2FA5EBD-9DD0-8446-CD2D-EDA4504E98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29480" y="-509093"/>
            <a:ext cx="780717" cy="183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919E54E-F4AE-6439-4753-F7F78C8A4F6B}"/>
              </a:ext>
            </a:extLst>
          </p:cNvPr>
          <p:cNvSpPr/>
          <p:nvPr/>
        </p:nvSpPr>
        <p:spPr>
          <a:xfrm>
            <a:off x="2657008" y="1799753"/>
            <a:ext cx="6919237" cy="3523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Giờ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học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kết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+mn-cs"/>
              </a:rPr>
              <a:t>thúc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SỨC KHỎE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TÔT!</a:t>
            </a:r>
            <a:endParaRPr lang="en-US" altLang="vi-VN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9F1310C-D41A-245F-5A6E-ABAD077DC655}"/>
              </a:ext>
            </a:extLst>
          </p:cNvPr>
          <p:cNvSpPr/>
          <p:nvPr/>
        </p:nvSpPr>
        <p:spPr>
          <a:xfrm>
            <a:off x="3473450" y="5313363"/>
            <a:ext cx="65060" cy="5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38C67A6-D430-FAFE-A844-86ED213EC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82" y="0"/>
            <a:ext cx="3643340" cy="8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C779D-6EE2-C9D0-B0C9-6524F2983E41}"/>
              </a:ext>
            </a:extLst>
          </p:cNvPr>
          <p:cNvSpPr txBox="1"/>
          <p:nvPr/>
        </p:nvSpPr>
        <p:spPr>
          <a:xfrm>
            <a:off x="1103906" y="835369"/>
            <a:ext cx="9197009" cy="439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rò chơi “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vụ: 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điểm M nằm ngoài đường thẳng a. Em hãy dùng thước vẽ các đường thẳng bất kì đi qua M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chơi: 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vòng 30 giây bạn nào vẽ được nhiều đường thẳng nhất là người chiến thắng 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ý: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Đường thẳng phải rõ nét, không cong.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30 seconds timer - 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9288DF79-E249-4D8D-42FE-4CAFA3DDC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4568" y="4435522"/>
            <a:ext cx="2370750" cy="13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6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1692" y="117296"/>
            <a:ext cx="11535508" cy="2260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692" y="117296"/>
            <a:ext cx="841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a?</a:t>
            </a:r>
          </a:p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641" y="0"/>
            <a:ext cx="2489982" cy="1800620"/>
          </a:xfrm>
          <a:prstGeom prst="rect">
            <a:avLst/>
          </a:prstGeom>
        </p:spPr>
      </p:pic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C9C2336E-044B-4611-A6EA-44521DB85859}"/>
              </a:ext>
            </a:extLst>
          </p:cNvPr>
          <p:cNvSpPr/>
          <p:nvPr/>
        </p:nvSpPr>
        <p:spPr>
          <a:xfrm>
            <a:off x="1896654" y="3649442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257BE8CC-162A-4F26-9198-C3E6EE66AAD2}"/>
              </a:ext>
            </a:extLst>
          </p:cNvPr>
          <p:cNvSpPr/>
          <p:nvPr/>
        </p:nvSpPr>
        <p:spPr>
          <a:xfrm>
            <a:off x="6119446" y="3649442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D146190A-B693-44DB-AA35-37878319E839}"/>
              </a:ext>
            </a:extLst>
          </p:cNvPr>
          <p:cNvSpPr/>
          <p:nvPr/>
        </p:nvSpPr>
        <p:spPr>
          <a:xfrm>
            <a:off x="1896654" y="5183847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11">
            <a:extLst>
              <a:ext uri="{FF2B5EF4-FFF2-40B4-BE49-F238E27FC236}">
                <a16:creationId xmlns:a16="http://schemas.microsoft.com/office/drawing/2014/main" id="{B1815B9E-1826-460F-9C1D-D2BCD4219970}"/>
              </a:ext>
            </a:extLst>
          </p:cNvPr>
          <p:cNvSpPr/>
          <p:nvPr/>
        </p:nvSpPr>
        <p:spPr>
          <a:xfrm>
            <a:off x="6119446" y="5183846"/>
            <a:ext cx="3679634" cy="97223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78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/>
      <p:bldP spid="31" grpId="1" animBg="1"/>
      <p:bldP spid="32" grpId="1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A35D5E-D11D-B1FD-1E39-C3506D75AA64}"/>
              </a:ext>
            </a:extLst>
          </p:cNvPr>
          <p:cNvSpPr txBox="1"/>
          <p:nvPr/>
        </p:nvSpPr>
        <p:spPr>
          <a:xfrm>
            <a:off x="439386" y="834539"/>
            <a:ext cx="11313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6.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TIÊN ĐỀ EUCLID.</a:t>
            </a:r>
          </a:p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1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uc tiêu&#10;&#10;  ">
            <a:extLst>
              <a:ext uri="{FF2B5EF4-FFF2-40B4-BE49-F238E27FC236}">
                <a16:creationId xmlns:a16="http://schemas.microsoft.com/office/drawing/2014/main" id="{11B58BA4-074E-026F-2291-71D4CA7B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0" y="2736072"/>
            <a:ext cx="3215530" cy="23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39505-9133-8D34-56C4-5730001BCE1F}"/>
              </a:ext>
            </a:extLst>
          </p:cNvPr>
          <p:cNvSpPr txBox="1"/>
          <p:nvPr/>
        </p:nvSpPr>
        <p:spPr>
          <a:xfrm>
            <a:off x="6911038" y="3617852"/>
            <a:ext cx="227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A276CE-3829-257F-27CA-64C9EADDC187}"/>
              </a:ext>
            </a:extLst>
          </p:cNvPr>
          <p:cNvGrpSpPr/>
          <p:nvPr/>
        </p:nvGrpSpPr>
        <p:grpSpPr>
          <a:xfrm rot="323731">
            <a:off x="3820659" y="1090929"/>
            <a:ext cx="3294062" cy="3009900"/>
            <a:chOff x="3448906" y="908337"/>
            <a:chExt cx="3294062" cy="3009900"/>
          </a:xfrm>
        </p:grpSpPr>
        <p:pic>
          <p:nvPicPr>
            <p:cNvPr id="6" name="Picture 55" descr="Cover">
              <a:extLst>
                <a:ext uri="{FF2B5EF4-FFF2-40B4-BE49-F238E27FC236}">
                  <a16:creationId xmlns:a16="http://schemas.microsoft.com/office/drawing/2014/main" id="{868B176D-44B1-97AD-E977-9D336D728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4DC9C7-EA19-3771-3B4E-91B320A48838}"/>
                </a:ext>
              </a:extLst>
            </p:cNvPr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0E30-0835-49EA-DEEA-27879F70CA73}"/>
              </a:ext>
            </a:extLst>
          </p:cNvPr>
          <p:cNvGrpSpPr/>
          <p:nvPr/>
        </p:nvGrpSpPr>
        <p:grpSpPr>
          <a:xfrm>
            <a:off x="3789910" y="3617852"/>
            <a:ext cx="3124200" cy="2840038"/>
            <a:chOff x="3342892" y="2422282"/>
            <a:chExt cx="3124200" cy="2840038"/>
          </a:xfrm>
        </p:grpSpPr>
        <p:pic>
          <p:nvPicPr>
            <p:cNvPr id="9" name="Picture 35" descr="Cover">
              <a:extLst>
                <a:ext uri="{FF2B5EF4-FFF2-40B4-BE49-F238E27FC236}">
                  <a16:creationId xmlns:a16="http://schemas.microsoft.com/office/drawing/2014/main" id="{C46C7F77-CAEA-3974-8282-9685E3C85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3342892" y="2422282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3F5EC9-A523-16E8-8028-595A72D02ED4}"/>
                </a:ext>
              </a:extLst>
            </p:cNvPr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FF18DE-0B4F-F103-5606-07E992C5EA83}"/>
              </a:ext>
            </a:extLst>
          </p:cNvPr>
          <p:cNvSpPr txBox="1"/>
          <p:nvPr/>
        </p:nvSpPr>
        <p:spPr>
          <a:xfrm>
            <a:off x="569843" y="942725"/>
            <a:ext cx="3949148" cy="1661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Euclid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6CC18-0D01-C306-FA70-56FB9EEC6BF0}"/>
              </a:ext>
            </a:extLst>
          </p:cNvPr>
          <p:cNvSpPr txBox="1"/>
          <p:nvPr/>
        </p:nvSpPr>
        <p:spPr>
          <a:xfrm>
            <a:off x="569843" y="4249033"/>
            <a:ext cx="3722506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2 : 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9386" y="457432"/>
            <a:ext cx="11313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TIÊN ĐỀ EUCLID.</a:t>
            </a:r>
          </a:p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CHẤT CỦA  HAI ĐƯỜNG THẲNG SONG SONG(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7216" y="1251569"/>
            <a:ext cx="8192300" cy="59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4485" y="1706674"/>
            <a:ext cx="9941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51" y="1866656"/>
            <a:ext cx="458937" cy="505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726" y="2574285"/>
            <a:ext cx="3156141" cy="4869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34485" y="20972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8060" y="287495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6078" y="5778551"/>
            <a:ext cx="8116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09BA74-5FD6-52EF-4EA6-FAC66176B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85" y="4081335"/>
            <a:ext cx="1660405" cy="1742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B3853-12A7-F327-5F56-85F6341CF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598" y="3466897"/>
            <a:ext cx="1698523" cy="240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AF56F-0922-6AD3-D085-6E72E0C94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448" y="3820819"/>
            <a:ext cx="1822024" cy="202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2BB83-2552-592F-A0FB-73A81EC062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7466" y="3855733"/>
            <a:ext cx="1669553" cy="2075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103EF5-FB17-1D3C-0D57-D47D3BB5973B}"/>
              </a:ext>
            </a:extLst>
          </p:cNvPr>
          <p:cNvSpPr txBox="1"/>
          <p:nvPr/>
        </p:nvSpPr>
        <p:spPr>
          <a:xfrm>
            <a:off x="1317216" y="5418161"/>
            <a:ext cx="1106794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BE875-0DE1-36B9-9EEB-1CBE870F389C}"/>
              </a:ext>
            </a:extLst>
          </p:cNvPr>
          <p:cNvSpPr txBox="1"/>
          <p:nvPr/>
        </p:nvSpPr>
        <p:spPr>
          <a:xfrm>
            <a:off x="3238754" y="5497248"/>
            <a:ext cx="1106794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C01E3F-6F58-78FE-BA82-5F9208B1B823}"/>
              </a:ext>
            </a:extLst>
          </p:cNvPr>
          <p:cNvSpPr txBox="1"/>
          <p:nvPr/>
        </p:nvSpPr>
        <p:spPr>
          <a:xfrm>
            <a:off x="5161495" y="5407067"/>
            <a:ext cx="1106794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B679B-75BE-FFFE-CFC0-6E2E8509B92A}"/>
              </a:ext>
            </a:extLst>
          </p:cNvPr>
          <p:cNvSpPr txBox="1"/>
          <p:nvPr/>
        </p:nvSpPr>
        <p:spPr>
          <a:xfrm>
            <a:off x="7006445" y="5446776"/>
            <a:ext cx="1106794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59A4323-D556-E61F-9803-CE9B7446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9364" y="4490113"/>
            <a:ext cx="1756346" cy="9879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835A92-32BC-960E-BBF5-59A1277C92DF}"/>
              </a:ext>
            </a:extLst>
          </p:cNvPr>
          <p:cNvCxnSpPr/>
          <p:nvPr/>
        </p:nvCxnSpPr>
        <p:spPr>
          <a:xfrm flipH="1" flipV="1">
            <a:off x="1457739" y="4386470"/>
            <a:ext cx="106018" cy="212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35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0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19" grpId="0"/>
      <p:bldP spid="13" grpId="0" animBg="1"/>
      <p:bldP spid="15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38" y="0"/>
            <a:ext cx="12392338" cy="7042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383" y="828249"/>
            <a:ext cx="11313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TIÊN ĐỀ EUCLID.</a:t>
            </a:r>
          </a:p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54" y="1864212"/>
            <a:ext cx="8192300" cy="59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Euclid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15465-9DB8-41D4-8B6E-5BF0AA5AF055}"/>
              </a:ext>
            </a:extLst>
          </p:cNvPr>
          <p:cNvSpPr txBox="1"/>
          <p:nvPr/>
        </p:nvSpPr>
        <p:spPr>
          <a:xfrm>
            <a:off x="1039606" y="2606510"/>
            <a:ext cx="10375646" cy="829977"/>
          </a:xfrm>
          <a:prstGeom prst="rect">
            <a:avLst/>
          </a:prstGeom>
          <a:ln w="539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39606" y="3900029"/>
            <a:ext cx="6487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0ACC2-74B6-F913-9AA5-9D7D3933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620" y="3900029"/>
            <a:ext cx="3082324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Bắt đầu trò chơi"/>
  <p:tag name="GENSWF_ADVANCE_TIME" val="20.809"/>
  <p:tag name="ISPRING_SLIDE_ID_2" val="{B9521DAA-EE25-40BF-9AB8-C1B87082C5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20.021"/>
  <p:tag name="ISPRING_SLIDE_ID_2" val="{5FBA0969-B196-48B2-B31A-272B5AD5B4E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kết thúc trò chơi"/>
  <p:tag name="GENSWF_ADVANCE_TIME" val="21.427"/>
  <p:tag name="ISPRING_SLIDE_ID_2" val="{3139B9BD-4BBF-4341-9659-B9AEBDC0D0F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STT152
</file>

<file path=docProps/app.xml><?xml version="1.0" encoding="utf-8"?>
<Properties xmlns="http://schemas.openxmlformats.org/officeDocument/2006/extended-properties" xmlns:vt="http://schemas.openxmlformats.org/officeDocument/2006/docPropsVTypes">
  <TotalTime>4763</TotalTime>
  <Words>2103</Words>
  <PresentationFormat>Widescreen</PresentationFormat>
  <Paragraphs>236</Paragraphs>
  <Slides>31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.VnVogue</vt:lpstr>
      <vt:lpstr>Arial</vt:lpstr>
      <vt:lpstr>Bell MT</vt:lpstr>
      <vt:lpstr>Calibri</vt:lpstr>
      <vt:lpstr>Calibri Light</vt:lpstr>
      <vt:lpstr>Cambria Math</vt:lpstr>
      <vt:lpstr>Montserrat Alternates Black</vt:lpstr>
      <vt:lpstr>Times New Roman</vt:lpstr>
      <vt:lpstr>VNI-Times</vt:lpstr>
      <vt:lpstr>Webdings</vt:lpstr>
      <vt:lpstr>思源黑体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2022-06-15T05:13:25Z</dcterms:created>
  <dcterms:modified xsi:type="dcterms:W3CDTF">2022-10-11T01:53:00Z</dcterms:modified>
</cp:coreProperties>
</file>