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87" r:id="rId2"/>
    <p:sldId id="388" r:id="rId3"/>
    <p:sldId id="389" r:id="rId4"/>
    <p:sldId id="390" r:id="rId5"/>
    <p:sldId id="391" r:id="rId6"/>
    <p:sldId id="392" r:id="rId7"/>
    <p:sldId id="376" r:id="rId8"/>
  </p:sldIdLst>
  <p:sldSz cx="12188825" cy="6858000"/>
  <p:notesSz cx="6858000" cy="9144000"/>
  <p:defaultTextStyle>
    <a:defPPr>
      <a:defRPr lang="en-US"/>
    </a:defPPr>
    <a:lvl1pPr marL="0" algn="l" defTabSz="122885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4426" algn="l" defTabSz="122885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8850" algn="l" defTabSz="122885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43276" algn="l" defTabSz="122885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57702" algn="l" defTabSz="122885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72128" algn="l" defTabSz="122885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86553" algn="l" defTabSz="122885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300979" algn="l" defTabSz="122885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915404" algn="l" defTabSz="122885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603B"/>
    <a:srgbClr val="B757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876" y="7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AA6634-C256-4E54-B045-0FC968CE322C}" type="datetimeFigureOut">
              <a:rPr lang="vi-VN" smtClean="0"/>
              <a:pPr/>
              <a:t>15/09/2021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E9D81D-7D9F-44D6-A978-01A67BB375E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859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1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23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85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48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09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71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33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96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30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4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8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3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7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2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6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00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5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F971-25D1-411E-8B62-14DAB1AB2062}" type="datetimeFigureOut">
              <a:rPr lang="en-US" smtClean="0"/>
              <a:pPr/>
              <a:t>15/9/2021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773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F971-25D1-411E-8B62-14DAB1AB2062}" type="datetimeFigureOut">
              <a:rPr lang="en-US" smtClean="0"/>
              <a:pPr/>
              <a:t>15/9/2021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539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40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40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F971-25D1-411E-8B62-14DAB1AB2062}" type="datetimeFigureOut">
              <a:rPr lang="en-US" smtClean="0"/>
              <a:pPr/>
              <a:t>15/9/2021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139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442" y="228601"/>
            <a:ext cx="11075748" cy="58975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5108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F971-25D1-411E-8B62-14DAB1AB2062}" type="datetimeFigureOut">
              <a:rPr lang="en-US" smtClean="0"/>
              <a:pPr/>
              <a:t>15/9/2021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864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6" y="4406904"/>
            <a:ext cx="10360501" cy="1362075"/>
          </a:xfrm>
        </p:spPr>
        <p:txBody>
          <a:bodyPr anchor="t"/>
          <a:lstStyle>
            <a:lvl1pPr algn="l">
              <a:defRPr sz="5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6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1442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2885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84327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5770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7212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865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30097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91540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F971-25D1-411E-8B62-14DAB1AB2062}" type="datetimeFigureOut">
              <a:rPr lang="en-US" smtClean="0"/>
              <a:pPr/>
              <a:t>15/9/2021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609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4"/>
            <a:ext cx="5383398" cy="4525963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4"/>
            <a:ext cx="5383398" cy="4525963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F971-25D1-411E-8B62-14DAB1AB2062}" type="datetimeFigureOut">
              <a:rPr lang="en-US" smtClean="0"/>
              <a:pPr/>
              <a:t>15/9/2021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82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6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4426" indent="0">
              <a:buNone/>
              <a:defRPr sz="2700" b="1"/>
            </a:lvl2pPr>
            <a:lvl3pPr marL="1228850" indent="0">
              <a:buNone/>
              <a:defRPr sz="2400" b="1"/>
            </a:lvl3pPr>
            <a:lvl4pPr marL="1843276" indent="0">
              <a:buNone/>
              <a:defRPr sz="2300" b="1"/>
            </a:lvl4pPr>
            <a:lvl5pPr marL="2457702" indent="0">
              <a:buNone/>
              <a:defRPr sz="2300" b="1"/>
            </a:lvl5pPr>
            <a:lvl6pPr marL="3072128" indent="0">
              <a:buNone/>
              <a:defRPr sz="2300" b="1"/>
            </a:lvl6pPr>
            <a:lvl7pPr marL="3686553" indent="0">
              <a:buNone/>
              <a:defRPr sz="2300" b="1"/>
            </a:lvl7pPr>
            <a:lvl8pPr marL="4300979" indent="0">
              <a:buNone/>
              <a:defRPr sz="2300" b="1"/>
            </a:lvl8pPr>
            <a:lvl9pPr marL="4915404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7" y="1535116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4426" indent="0">
              <a:buNone/>
              <a:defRPr sz="2700" b="1"/>
            </a:lvl2pPr>
            <a:lvl3pPr marL="1228850" indent="0">
              <a:buNone/>
              <a:defRPr sz="2400" b="1"/>
            </a:lvl3pPr>
            <a:lvl4pPr marL="1843276" indent="0">
              <a:buNone/>
              <a:defRPr sz="2300" b="1"/>
            </a:lvl4pPr>
            <a:lvl5pPr marL="2457702" indent="0">
              <a:buNone/>
              <a:defRPr sz="2300" b="1"/>
            </a:lvl5pPr>
            <a:lvl6pPr marL="3072128" indent="0">
              <a:buNone/>
              <a:defRPr sz="2300" b="1"/>
            </a:lvl6pPr>
            <a:lvl7pPr marL="3686553" indent="0">
              <a:buNone/>
              <a:defRPr sz="2300" b="1"/>
            </a:lvl7pPr>
            <a:lvl8pPr marL="4300979" indent="0">
              <a:buNone/>
              <a:defRPr sz="2300" b="1"/>
            </a:lvl8pPr>
            <a:lvl9pPr marL="4915404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7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F971-25D1-411E-8B62-14DAB1AB2062}" type="datetimeFigureOut">
              <a:rPr lang="en-US" smtClean="0"/>
              <a:pPr/>
              <a:t>15/9/2021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61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F971-25D1-411E-8B62-14DAB1AB2062}" type="datetimeFigureOut">
              <a:rPr lang="en-US" smtClean="0"/>
              <a:pPr/>
              <a:t>15/9/2021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297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F971-25D1-411E-8B62-14DAB1AB2062}" type="datetimeFigureOut">
              <a:rPr lang="en-US" smtClean="0"/>
              <a:pPr/>
              <a:t>15/9/2021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411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6" y="273050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6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9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6" y="1435104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14426" indent="0">
              <a:buNone/>
              <a:defRPr sz="1600"/>
            </a:lvl2pPr>
            <a:lvl3pPr marL="1228850" indent="0">
              <a:buNone/>
              <a:defRPr sz="1300"/>
            </a:lvl3pPr>
            <a:lvl4pPr marL="1843276" indent="0">
              <a:buNone/>
              <a:defRPr sz="1200"/>
            </a:lvl4pPr>
            <a:lvl5pPr marL="2457702" indent="0">
              <a:buNone/>
              <a:defRPr sz="1200"/>
            </a:lvl5pPr>
            <a:lvl6pPr marL="3072128" indent="0">
              <a:buNone/>
              <a:defRPr sz="1200"/>
            </a:lvl6pPr>
            <a:lvl7pPr marL="3686553" indent="0">
              <a:buNone/>
              <a:defRPr sz="1200"/>
            </a:lvl7pPr>
            <a:lvl8pPr marL="4300979" indent="0">
              <a:buNone/>
              <a:defRPr sz="1200"/>
            </a:lvl8pPr>
            <a:lvl9pPr marL="491540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F971-25D1-411E-8B62-14DAB1AB2062}" type="datetimeFigureOut">
              <a:rPr lang="en-US" smtClean="0"/>
              <a:pPr/>
              <a:t>15/9/2021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783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1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14426" indent="0">
              <a:buNone/>
              <a:defRPr sz="3900"/>
            </a:lvl2pPr>
            <a:lvl3pPr marL="1228850" indent="0">
              <a:buNone/>
              <a:defRPr sz="3200"/>
            </a:lvl3pPr>
            <a:lvl4pPr marL="1843276" indent="0">
              <a:buNone/>
              <a:defRPr sz="2700"/>
            </a:lvl4pPr>
            <a:lvl5pPr marL="2457702" indent="0">
              <a:buNone/>
              <a:defRPr sz="2700"/>
            </a:lvl5pPr>
            <a:lvl6pPr marL="3072128" indent="0">
              <a:buNone/>
              <a:defRPr sz="2700"/>
            </a:lvl6pPr>
            <a:lvl7pPr marL="3686553" indent="0">
              <a:buNone/>
              <a:defRPr sz="2700"/>
            </a:lvl7pPr>
            <a:lvl8pPr marL="4300979" indent="0">
              <a:buNone/>
              <a:defRPr sz="2700"/>
            </a:lvl8pPr>
            <a:lvl9pPr marL="4915404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42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14426" indent="0">
              <a:buNone/>
              <a:defRPr sz="1600"/>
            </a:lvl2pPr>
            <a:lvl3pPr marL="1228850" indent="0">
              <a:buNone/>
              <a:defRPr sz="1300"/>
            </a:lvl3pPr>
            <a:lvl4pPr marL="1843276" indent="0">
              <a:buNone/>
              <a:defRPr sz="1200"/>
            </a:lvl4pPr>
            <a:lvl5pPr marL="2457702" indent="0">
              <a:buNone/>
              <a:defRPr sz="1200"/>
            </a:lvl5pPr>
            <a:lvl6pPr marL="3072128" indent="0">
              <a:buNone/>
              <a:defRPr sz="1200"/>
            </a:lvl6pPr>
            <a:lvl7pPr marL="3686553" indent="0">
              <a:buNone/>
              <a:defRPr sz="1200"/>
            </a:lvl7pPr>
            <a:lvl8pPr marL="4300979" indent="0">
              <a:buNone/>
              <a:defRPr sz="1200"/>
            </a:lvl8pPr>
            <a:lvl9pPr marL="491540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F971-25D1-411E-8B62-14DAB1AB2062}" type="datetimeFigureOut">
              <a:rPr lang="en-US" smtClean="0"/>
              <a:pPr/>
              <a:t>15/9/2021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161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60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1143000"/>
          </a:xfrm>
          <a:prstGeom prst="rect">
            <a:avLst/>
          </a:prstGeom>
        </p:spPr>
        <p:txBody>
          <a:bodyPr vert="horz" lIns="122885" tIns="61443" rIns="122885" bIns="6144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4"/>
            <a:ext cx="10969943" cy="4525963"/>
          </a:xfrm>
          <a:prstGeom prst="rect">
            <a:avLst/>
          </a:prstGeom>
        </p:spPr>
        <p:txBody>
          <a:bodyPr vert="horz" lIns="122885" tIns="61443" rIns="122885" bIns="6144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2"/>
            <a:ext cx="2844059" cy="365125"/>
          </a:xfrm>
          <a:prstGeom prst="rect">
            <a:avLst/>
          </a:prstGeom>
        </p:spPr>
        <p:txBody>
          <a:bodyPr vert="horz" lIns="122885" tIns="61443" rIns="122885" bIns="61443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AF971-25D1-411E-8B62-14DAB1AB2062}" type="datetimeFigureOut">
              <a:rPr lang="en-US" smtClean="0"/>
              <a:pPr/>
              <a:t>15/9/2021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2"/>
            <a:ext cx="3859795" cy="365125"/>
          </a:xfrm>
          <a:prstGeom prst="rect">
            <a:avLst/>
          </a:prstGeom>
        </p:spPr>
        <p:txBody>
          <a:bodyPr vert="horz" lIns="122885" tIns="61443" rIns="122885" bIns="6144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6" y="6356352"/>
            <a:ext cx="2844059" cy="365125"/>
          </a:xfrm>
          <a:prstGeom prst="rect">
            <a:avLst/>
          </a:prstGeom>
        </p:spPr>
        <p:txBody>
          <a:bodyPr vert="horz" lIns="122885" tIns="61443" rIns="122885" bIns="61443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87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22885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0819" indent="-460819" algn="l" defTabSz="122885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8443" indent="-384015" algn="l" defTabSz="1228850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536064" indent="-307212" algn="l" defTabSz="122885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50490" indent="-307212" algn="l" defTabSz="122885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64916" indent="-307212" algn="l" defTabSz="122885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79339" indent="-307212" algn="l" defTabSz="122885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3766" indent="-307212" algn="l" defTabSz="122885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08192" indent="-307212" algn="l" defTabSz="122885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22618" indent="-307212" algn="l" defTabSz="122885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4426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8850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3276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7702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72128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6553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300979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5404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hyperlink" Target="mailto:qkkich@gmail.com" TargetMode="Externa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5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10" Type="http://schemas.openxmlformats.org/officeDocument/2006/relationships/image" Target="../media/image11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0" descr="Bộ 2 Thú Nhún Lò Xo Mặt Cười Emoji (Giao Ngẫu Nhiên) | Tiki.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1080" y="2331259"/>
            <a:ext cx="2848291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8926" y="4591435"/>
            <a:ext cx="3072600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2">
            <a:extLst>
              <a:ext uri="{FF2B5EF4-FFF2-40B4-BE49-F238E27FC236}">
                <a16:creationId xmlns:a16="http://schemas.microsoft.com/office/drawing/2014/main" id="{4E7CFE3D-6AE5-409B-8656-9C0884766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3619" y="1683667"/>
            <a:ext cx="8281583" cy="196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sz="4000" b="1">
                <a:solidFill>
                  <a:srgbClr val="FFFF00"/>
                </a:solidFill>
              </a:rPr>
              <a:t>VẬT LÍ 12</a:t>
            </a:r>
          </a:p>
          <a:p>
            <a:pPr algn="ctr" eaLnBrk="1" hangingPunct="1"/>
            <a:r>
              <a:rPr lang="en-US" sz="4000" b="1">
                <a:solidFill>
                  <a:srgbClr val="FFFF00"/>
                </a:solidFill>
              </a:rPr>
              <a:t>BÀI 2: CON LẮC LÒ XO</a:t>
            </a:r>
            <a:endParaRPr lang="vi-VN" sz="4000" b="1">
              <a:solidFill>
                <a:srgbClr val="FFFF00"/>
              </a:solidFill>
            </a:endParaRPr>
          </a:p>
          <a:p>
            <a:pPr marL="457200" marR="0" lvl="0" indent="-457200" algn="l" defTabSz="122885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charset="0"/>
              <a:buAutoNum type="romanUcPeriod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5E1605C3-A357-4F69-A5FF-FE9C4C3137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223" y="3668427"/>
            <a:ext cx="777037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0" marR="0" lvl="0" indent="0" algn="ctr" defTabSz="1228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Thầy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giáo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Đoàn văn Doanh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1228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THPT Nam Trực –  Nam Định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" name="TextBox 2">
            <a:extLst>
              <a:ext uri="{FF2B5EF4-FFF2-40B4-BE49-F238E27FC236}">
                <a16:creationId xmlns:a16="http://schemas.microsoft.com/office/drawing/2014/main" id="{9581FB83-7D6E-4BC6-A5E1-E347DE13C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8812" y="171359"/>
            <a:ext cx="644067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0" marR="0" lvl="0" indent="0" algn="ctr" defTabSz="1228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CLB VẬT LÝ TRƯỜNG </a:t>
            </a:r>
          </a:p>
          <a:p>
            <a:pPr marL="0" marR="0" lvl="0" indent="0" algn="ctr" defTabSz="1228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THPT NAM TRỰC - NAM ĐỊNH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9C21F259-9D0E-44F7-864D-0FCB249B9CE3}"/>
              </a:ext>
            </a:extLst>
          </p:cNvPr>
          <p:cNvSpPr/>
          <p:nvPr/>
        </p:nvSpPr>
        <p:spPr>
          <a:xfrm>
            <a:off x="4400358" y="4838524"/>
            <a:ext cx="33881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28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Email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qkkich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gmail.com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1228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Phone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0981.120681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4966526"/>
      </p:ext>
    </p:extLst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9"/>
          <p:cNvSpPr txBox="1">
            <a:spLocks noChangeArrowheads="1"/>
          </p:cNvSpPr>
          <p:nvPr/>
        </p:nvSpPr>
        <p:spPr bwMode="auto">
          <a:xfrm>
            <a:off x="812588" y="304800"/>
            <a:ext cx="5484971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FF00"/>
                </a:solidFill>
                <a:cs typeface="Times New Roman" panose="02020603050405020304" pitchFamily="18" charset="0"/>
              </a:rPr>
              <a:t>1. </a:t>
            </a:r>
            <a:r>
              <a:rPr lang="en-US" sz="3200" b="1" u="sng" dirty="0" err="1">
                <a:solidFill>
                  <a:srgbClr val="FFFF00"/>
                </a:solidFill>
                <a:cs typeface="Times New Roman" panose="02020603050405020304" pitchFamily="18" charset="0"/>
              </a:rPr>
              <a:t>Cấu</a:t>
            </a:r>
            <a:r>
              <a:rPr lang="en-US" sz="3200" b="1" u="sng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FF00"/>
                </a:solidFill>
                <a:cs typeface="Times New Roman" panose="02020603050405020304" pitchFamily="18" charset="0"/>
              </a:rPr>
              <a:t>tạo</a:t>
            </a:r>
            <a:r>
              <a:rPr lang="en-US" sz="3200" b="1" u="sng" dirty="0">
                <a:solidFill>
                  <a:srgbClr val="FFFF00"/>
                </a:solidFill>
                <a:cs typeface="Times New Roman" panose="02020603050405020304" pitchFamily="18" charset="0"/>
              </a:rPr>
              <a:t> con </a:t>
            </a:r>
            <a:r>
              <a:rPr lang="en-US" sz="3200" b="1" u="sng" dirty="0" err="1">
                <a:solidFill>
                  <a:srgbClr val="FFFF00"/>
                </a:solidFill>
                <a:cs typeface="Times New Roman" panose="02020603050405020304" pitchFamily="18" charset="0"/>
              </a:rPr>
              <a:t>lắc</a:t>
            </a:r>
            <a:r>
              <a:rPr lang="en-US" sz="3200" b="1" u="sng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FF00"/>
                </a:solidFill>
                <a:cs typeface="Times New Roman" panose="02020603050405020304" pitchFamily="18" charset="0"/>
              </a:rPr>
              <a:t>lò</a:t>
            </a:r>
            <a:r>
              <a:rPr lang="en-US" sz="3200" b="1" u="sng" dirty="0">
                <a:solidFill>
                  <a:srgbClr val="FFFF00"/>
                </a:solidFill>
                <a:cs typeface="Times New Roman" panose="02020603050405020304" pitchFamily="18" charset="0"/>
              </a:rPr>
              <a:t> xo</a:t>
            </a:r>
            <a:endParaRPr lang="en-US" sz="32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4099" name="Text Box 10"/>
          <p:cNvSpPr txBox="1">
            <a:spLocks noChangeArrowheads="1"/>
          </p:cNvSpPr>
          <p:nvPr/>
        </p:nvSpPr>
        <p:spPr bwMode="auto">
          <a:xfrm>
            <a:off x="812589" y="2679700"/>
            <a:ext cx="6043823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nl-NL" sz="2800" dirty="0">
                <a:solidFill>
                  <a:schemeClr val="bg1"/>
                </a:solidFill>
              </a:rPr>
              <a:t>Con lắc lò xo gồm vật nhỏ có khối lượng m gắn vào lò xo có khối lượng không đáng kể, độ cứng k, một đầu gắn vào điểm cố định.</a:t>
            </a:r>
            <a:endParaRPr lang="vi-VN" sz="2800" dirty="0">
              <a:solidFill>
                <a:schemeClr val="bg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4FA2755-8A86-4B94-B903-30D2E8EE8123}"/>
              </a:ext>
            </a:extLst>
          </p:cNvPr>
          <p:cNvGrpSpPr/>
          <p:nvPr/>
        </p:nvGrpSpPr>
        <p:grpSpPr>
          <a:xfrm>
            <a:off x="1269669" y="1061159"/>
            <a:ext cx="4824743" cy="1377363"/>
            <a:chOff x="2920238" y="1225550"/>
            <a:chExt cx="4824743" cy="1377363"/>
          </a:xfrm>
        </p:grpSpPr>
        <p:grpSp>
          <p:nvGrpSpPr>
            <p:cNvPr id="4100" name="Group 28"/>
            <p:cNvGrpSpPr>
              <a:grpSpLocks/>
            </p:cNvGrpSpPr>
            <p:nvPr/>
          </p:nvGrpSpPr>
          <p:grpSpPr bwMode="auto">
            <a:xfrm>
              <a:off x="2920238" y="1225550"/>
              <a:ext cx="4824743" cy="1112838"/>
              <a:chOff x="1488" y="664"/>
              <a:chExt cx="2280" cy="701"/>
            </a:xfrm>
          </p:grpSpPr>
          <p:sp>
            <p:nvSpPr>
              <p:cNvPr id="4103" name="Oval 17"/>
              <p:cNvSpPr>
                <a:spLocks noChangeArrowheads="1"/>
              </p:cNvSpPr>
              <p:nvPr/>
            </p:nvSpPr>
            <p:spPr bwMode="auto">
              <a:xfrm>
                <a:off x="2784" y="768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757575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104" name="Freeform 18"/>
              <p:cNvSpPr>
                <a:spLocks/>
              </p:cNvSpPr>
              <p:nvPr/>
            </p:nvSpPr>
            <p:spPr bwMode="auto">
              <a:xfrm>
                <a:off x="1704" y="768"/>
                <a:ext cx="1104" cy="233"/>
              </a:xfrm>
              <a:custGeom>
                <a:avLst/>
                <a:gdLst>
                  <a:gd name="T0" fmla="*/ 0 w 1680"/>
                  <a:gd name="T1" fmla="*/ 47 h 280"/>
                  <a:gd name="T2" fmla="*/ 7 w 1680"/>
                  <a:gd name="T3" fmla="*/ 0 h 280"/>
                  <a:gd name="T4" fmla="*/ 13 w 1680"/>
                  <a:gd name="T5" fmla="*/ 93 h 280"/>
                  <a:gd name="T6" fmla="*/ 20 w 1680"/>
                  <a:gd name="T7" fmla="*/ 0 h 280"/>
                  <a:gd name="T8" fmla="*/ 26 w 1680"/>
                  <a:gd name="T9" fmla="*/ 93 h 280"/>
                  <a:gd name="T10" fmla="*/ 32 w 1680"/>
                  <a:gd name="T11" fmla="*/ 0 h 280"/>
                  <a:gd name="T12" fmla="*/ 38 w 1680"/>
                  <a:gd name="T13" fmla="*/ 93 h 280"/>
                  <a:gd name="T14" fmla="*/ 45 w 1680"/>
                  <a:gd name="T15" fmla="*/ 0 h 280"/>
                  <a:gd name="T16" fmla="*/ 52 w 1680"/>
                  <a:gd name="T17" fmla="*/ 93 h 280"/>
                  <a:gd name="T18" fmla="*/ 58 w 1680"/>
                  <a:gd name="T19" fmla="*/ 0 h 280"/>
                  <a:gd name="T20" fmla="*/ 64 w 1680"/>
                  <a:gd name="T21" fmla="*/ 93 h 280"/>
                  <a:gd name="T22" fmla="*/ 71 w 1680"/>
                  <a:gd name="T23" fmla="*/ 0 h 280"/>
                  <a:gd name="T24" fmla="*/ 78 w 1680"/>
                  <a:gd name="T25" fmla="*/ 93 h 280"/>
                  <a:gd name="T26" fmla="*/ 83 w 1680"/>
                  <a:gd name="T27" fmla="*/ 0 h 280"/>
                  <a:gd name="T28" fmla="*/ 90 w 1680"/>
                  <a:gd name="T29" fmla="*/ 93 h 280"/>
                  <a:gd name="T30" fmla="*/ 97 w 1680"/>
                  <a:gd name="T31" fmla="*/ 0 h 280"/>
                  <a:gd name="T32" fmla="*/ 103 w 1680"/>
                  <a:gd name="T33" fmla="*/ 93 h 280"/>
                  <a:gd name="T34" fmla="*/ 110 w 1680"/>
                  <a:gd name="T35" fmla="*/ 0 h 280"/>
                  <a:gd name="T36" fmla="*/ 116 w 1680"/>
                  <a:gd name="T37" fmla="*/ 93 h 280"/>
                  <a:gd name="T38" fmla="*/ 122 w 1680"/>
                  <a:gd name="T39" fmla="*/ 0 h 280"/>
                  <a:gd name="T40" fmla="*/ 129 w 1680"/>
                  <a:gd name="T41" fmla="*/ 93 h 280"/>
                  <a:gd name="T42" fmla="*/ 135 w 1680"/>
                  <a:gd name="T43" fmla="*/ 47 h 28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680" h="280">
                    <a:moveTo>
                      <a:pt x="0" y="140"/>
                    </a:moveTo>
                    <a:lnTo>
                      <a:pt x="80" y="0"/>
                    </a:lnTo>
                    <a:lnTo>
                      <a:pt x="160" y="280"/>
                    </a:lnTo>
                    <a:lnTo>
                      <a:pt x="240" y="0"/>
                    </a:lnTo>
                    <a:lnTo>
                      <a:pt x="320" y="280"/>
                    </a:lnTo>
                    <a:lnTo>
                      <a:pt x="400" y="0"/>
                    </a:lnTo>
                    <a:lnTo>
                      <a:pt x="480" y="280"/>
                    </a:lnTo>
                    <a:lnTo>
                      <a:pt x="560" y="0"/>
                    </a:lnTo>
                    <a:lnTo>
                      <a:pt x="640" y="280"/>
                    </a:lnTo>
                    <a:lnTo>
                      <a:pt x="720" y="0"/>
                    </a:lnTo>
                    <a:lnTo>
                      <a:pt x="800" y="280"/>
                    </a:lnTo>
                    <a:lnTo>
                      <a:pt x="880" y="0"/>
                    </a:lnTo>
                    <a:lnTo>
                      <a:pt x="960" y="280"/>
                    </a:lnTo>
                    <a:lnTo>
                      <a:pt x="1040" y="0"/>
                    </a:lnTo>
                    <a:lnTo>
                      <a:pt x="1120" y="280"/>
                    </a:lnTo>
                    <a:lnTo>
                      <a:pt x="1200" y="0"/>
                    </a:lnTo>
                    <a:lnTo>
                      <a:pt x="1280" y="280"/>
                    </a:lnTo>
                    <a:lnTo>
                      <a:pt x="1360" y="0"/>
                    </a:lnTo>
                    <a:lnTo>
                      <a:pt x="1440" y="280"/>
                    </a:lnTo>
                    <a:lnTo>
                      <a:pt x="1520" y="0"/>
                    </a:lnTo>
                    <a:lnTo>
                      <a:pt x="1600" y="280"/>
                    </a:lnTo>
                    <a:lnTo>
                      <a:pt x="1680" y="140"/>
                    </a:lnTo>
                  </a:path>
                </a:pathLst>
              </a:custGeom>
              <a:noFill/>
              <a:ln w="28575" cmpd="sng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grpSp>
            <p:nvGrpSpPr>
              <p:cNvPr id="4105" name="Group 19"/>
              <p:cNvGrpSpPr>
                <a:grpSpLocks/>
              </p:cNvGrpSpPr>
              <p:nvPr/>
            </p:nvGrpSpPr>
            <p:grpSpPr bwMode="auto">
              <a:xfrm flipH="1" flipV="1">
                <a:off x="1488" y="664"/>
                <a:ext cx="2280" cy="392"/>
                <a:chOff x="2730" y="2481"/>
                <a:chExt cx="2033" cy="1959"/>
              </a:xfrm>
            </p:grpSpPr>
            <p:sp>
              <p:nvSpPr>
                <p:cNvPr id="4108" name="Freeform 20"/>
                <p:cNvSpPr>
                  <a:spLocks/>
                </p:cNvSpPr>
                <p:nvPr/>
              </p:nvSpPr>
              <p:spPr bwMode="auto">
                <a:xfrm>
                  <a:off x="2730" y="2640"/>
                  <a:ext cx="1844" cy="1785"/>
                </a:xfrm>
                <a:custGeom>
                  <a:avLst/>
                  <a:gdLst>
                    <a:gd name="T0" fmla="*/ 0 w 1844"/>
                    <a:gd name="T1" fmla="*/ 0 h 1785"/>
                    <a:gd name="T2" fmla="*/ 1844 w 1844"/>
                    <a:gd name="T3" fmla="*/ 0 h 1785"/>
                    <a:gd name="T4" fmla="*/ 1844 w 1844"/>
                    <a:gd name="T5" fmla="*/ 1785 h 178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844" h="1785">
                      <a:moveTo>
                        <a:pt x="0" y="0"/>
                      </a:moveTo>
                      <a:lnTo>
                        <a:pt x="1844" y="0"/>
                      </a:lnTo>
                      <a:lnTo>
                        <a:pt x="1844" y="1785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4109" name="Rectangle 21" descr="浅色上对角线"/>
                <p:cNvSpPr>
                  <a:spLocks noChangeArrowheads="1"/>
                </p:cNvSpPr>
                <p:nvPr/>
              </p:nvSpPr>
              <p:spPr bwMode="auto">
                <a:xfrm>
                  <a:off x="2745" y="2481"/>
                  <a:ext cx="2018" cy="144"/>
                </a:xfrm>
                <a:prstGeom prst="rect">
                  <a:avLst/>
                </a:prstGeom>
                <a:pattFill prst="ltUpDiag">
                  <a:fgClr>
                    <a:srgbClr val="000000"/>
                  </a:fgClr>
                  <a:bgClr>
                    <a:srgbClr val="FFFFFF"/>
                  </a:bgClr>
                </a:patt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4110" name="Rectangle 22" descr="浅色上对角线"/>
                <p:cNvSpPr>
                  <a:spLocks noChangeArrowheads="1"/>
                </p:cNvSpPr>
                <p:nvPr/>
              </p:nvSpPr>
              <p:spPr bwMode="auto">
                <a:xfrm>
                  <a:off x="4589" y="2484"/>
                  <a:ext cx="167" cy="1956"/>
                </a:xfrm>
                <a:prstGeom prst="rect">
                  <a:avLst/>
                </a:prstGeom>
                <a:pattFill prst="ltUpDiag">
                  <a:fgClr>
                    <a:srgbClr val="000000"/>
                  </a:fgClr>
                  <a:bgClr>
                    <a:srgbClr val="FFFFFF"/>
                  </a:bgClr>
                </a:patt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sp>
            <p:nvSpPr>
              <p:cNvPr id="4106" name="Text Box 24"/>
              <p:cNvSpPr txBox="1">
                <a:spLocks noChangeArrowheads="1"/>
              </p:cNvSpPr>
              <p:nvPr/>
            </p:nvSpPr>
            <p:spPr bwMode="auto">
              <a:xfrm>
                <a:off x="2760" y="1000"/>
                <a:ext cx="240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3200"/>
                  <a:t>o</a:t>
                </a:r>
              </a:p>
            </p:txBody>
          </p:sp>
          <p:sp>
            <p:nvSpPr>
              <p:cNvPr id="4107" name="Line 25"/>
              <p:cNvSpPr>
                <a:spLocks noChangeShapeType="1"/>
              </p:cNvSpPr>
              <p:nvPr/>
            </p:nvSpPr>
            <p:spPr bwMode="auto">
              <a:xfrm>
                <a:off x="2872" y="991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4101" name="Text Box 26"/>
            <p:cNvSpPr txBox="1">
              <a:spLocks noChangeArrowheads="1"/>
            </p:cNvSpPr>
            <p:nvPr/>
          </p:nvSpPr>
          <p:spPr bwMode="auto">
            <a:xfrm>
              <a:off x="5332610" y="2083801"/>
              <a:ext cx="1929897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dirty="0">
                  <a:solidFill>
                    <a:srgbClr val="F40CD3"/>
                  </a:solidFill>
                  <a:latin typeface="VNI-Helve" pitchFamily="2" charset="0"/>
                </a:rPr>
                <a:t>VTCB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AD11665-BC8D-4292-9841-D5C9457932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287" y="1349437"/>
            <a:ext cx="4876800" cy="3657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3818858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127" descr="Con lắc lò xo - Lý thuyết Vật Lý 12 đầy đủ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632" y="1447800"/>
            <a:ext cx="629756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124" name="Rectangle 1"/>
              <p:cNvSpPr>
                <a:spLocks noChangeArrowheads="1"/>
              </p:cNvSpPr>
              <p:nvPr/>
            </p:nvSpPr>
            <p:spPr bwMode="auto">
              <a:xfrm>
                <a:off x="684212" y="3581400"/>
                <a:ext cx="1025892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Lực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đàn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hồi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:r>
                  <a:rPr lang="vi-VN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vi-VN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đ</m:t>
                        </m:r>
                        <m:r>
                          <a:rPr lang="vi-VN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vi-VN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vi-VN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𝑘𝑥</m:t>
                    </m:r>
                  </m:oMath>
                </a14:m>
                <a:r>
                  <a:rPr lang="vi-VN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    </a:t>
                </a:r>
                <a:endParaRPr lang="en-US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124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4212" y="3581400"/>
                <a:ext cx="10258928" cy="461665"/>
              </a:xfrm>
              <a:prstGeom prst="rect">
                <a:avLst/>
              </a:prstGeom>
              <a:blipFill>
                <a:blip r:embed="rId6"/>
                <a:stretch>
                  <a:fillRect l="-891" t="-10667" b="-29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126" name="Object 1"/>
          <p:cNvGraphicFramePr>
            <a:graphicFrameLocks noChangeAspect="1"/>
          </p:cNvGraphicFramePr>
          <p:nvPr/>
        </p:nvGraphicFramePr>
        <p:xfrm>
          <a:off x="6390669" y="2371725"/>
          <a:ext cx="15236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4102" imgH="177492" progId="Equation.DSMT4">
                  <p:embed/>
                </p:oleObj>
              </mc:Choice>
              <mc:Fallback>
                <p:oleObj name="Equation" r:id="rId7" imgW="114102" imgH="17749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0669" y="2371725"/>
                        <a:ext cx="15236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">
                <a:extLst>
                  <a:ext uri="{FF2B5EF4-FFF2-40B4-BE49-F238E27FC236}">
                    <a16:creationId xmlns:a16="http://schemas.microsoft.com/office/drawing/2014/main" id="{41E75D78-7DE8-4B8C-B8B7-06EDB5E081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8850" y="4272261"/>
                <a:ext cx="10258928" cy="624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Theo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đình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luật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II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Niu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tơn</a:t>
                </a:r>
                <a:r>
                  <a:rPr lang="vi-VN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vi-VN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vi-VN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num>
                      <m:den>
                        <m:r>
                          <a:rPr lang="vi-VN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vi-VN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vi-VN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vi-VN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vi-VN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vi-VN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vi-VN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vi-VN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  <m:r>
                      <a:rPr lang="vi-VN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vi-VN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Rectangle 1">
                <a:extLst>
                  <a:ext uri="{FF2B5EF4-FFF2-40B4-BE49-F238E27FC236}">
                    <a16:creationId xmlns:a16="http://schemas.microsoft.com/office/drawing/2014/main" id="{41E75D78-7DE8-4B8C-B8B7-06EDB5E081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8850" y="4272261"/>
                <a:ext cx="10258928" cy="624273"/>
              </a:xfrm>
              <a:prstGeom prst="rect">
                <a:avLst/>
              </a:prstGeom>
              <a:blipFill>
                <a:blip r:embed="rId9"/>
                <a:stretch>
                  <a:fillRect l="-951" b="-882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">
                <a:extLst>
                  <a:ext uri="{FF2B5EF4-FFF2-40B4-BE49-F238E27FC236}">
                    <a16:creationId xmlns:a16="http://schemas.microsoft.com/office/drawing/2014/main" id="{441E8B30-5D55-483D-BB32-FE223C16C3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8850" y="5125731"/>
                <a:ext cx="5824179" cy="1732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vi-VN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Nghiệm của phương trình trên có dạng:</a:t>
                </a:r>
              </a:p>
              <a:p>
                <a14:m>
                  <m:oMath xmlns:m="http://schemas.openxmlformats.org/officeDocument/2006/math">
                    <m:r>
                      <a:rPr lang="vi-VN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vi-VN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𝐴𝑐𝑜𝑠</m:t>
                    </m:r>
                    <m:r>
                      <a:rPr lang="vi-VN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vi-VN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vi-VN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𝜑</m:t>
                    </m:r>
                    <m:r>
                      <a:rPr lang="vi-VN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vi-VN" dirty="0">
                    <a:solidFill>
                      <a:srgbClr val="FFFF00"/>
                    </a:solidFill>
                  </a:rPr>
                  <a:t> </a:t>
                </a:r>
                <a:r>
                  <a:rPr lang="vi-VN" b="1" i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b="1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với  </a:t>
                </a:r>
                <a:r>
                  <a:rPr lang="vi-VN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vi-VN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vi-VN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endParaRPr lang="vi-VN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l-GR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Rectangle 1">
                <a:extLst>
                  <a:ext uri="{FF2B5EF4-FFF2-40B4-BE49-F238E27FC236}">
                    <a16:creationId xmlns:a16="http://schemas.microsoft.com/office/drawing/2014/main" id="{441E8B30-5D55-483D-BB32-FE223C16C3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8850" y="5125731"/>
                <a:ext cx="5824179" cy="1732269"/>
              </a:xfrm>
              <a:prstGeom prst="rect">
                <a:avLst/>
              </a:prstGeom>
              <a:blipFill>
                <a:blip r:embed="rId10"/>
                <a:stretch>
                  <a:fillRect l="-1675" t="-281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 Box 9">
            <a:extLst>
              <a:ext uri="{FF2B5EF4-FFF2-40B4-BE49-F238E27FC236}">
                <a16:creationId xmlns:a16="http://schemas.microsoft.com/office/drawing/2014/main" id="{273BBB3A-ACAA-4DED-A3E8-3577469DB6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588" y="304800"/>
            <a:ext cx="5484971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  <a:cs typeface="Times New Roman" panose="02020603050405020304" pitchFamily="18" charset="0"/>
              </a:rPr>
              <a:t>2. </a:t>
            </a:r>
            <a:r>
              <a:rPr lang="en-US" sz="3200" b="1" u="sng" dirty="0" err="1">
                <a:solidFill>
                  <a:srgbClr val="FFFF00"/>
                </a:solidFill>
                <a:cs typeface="Times New Roman" panose="02020603050405020304" pitchFamily="18" charset="0"/>
              </a:rPr>
              <a:t>Phương</a:t>
            </a:r>
            <a:r>
              <a:rPr lang="en-US" sz="3200" b="1" u="sng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FF00"/>
                </a:solidFill>
                <a:cs typeface="Times New Roman" panose="02020603050405020304" pitchFamily="18" charset="0"/>
              </a:rPr>
              <a:t>trình</a:t>
            </a:r>
            <a:r>
              <a:rPr lang="en-US" sz="3200" b="1" u="sng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FF00"/>
                </a:solidFill>
                <a:cs typeface="Times New Roman" panose="02020603050405020304" pitchFamily="18" charset="0"/>
              </a:rPr>
              <a:t>dao</a:t>
            </a:r>
            <a:r>
              <a:rPr lang="en-US" sz="3200" b="1" u="sng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FF00"/>
                </a:solidFill>
                <a:cs typeface="Times New Roman" panose="02020603050405020304" pitchFamily="18" charset="0"/>
              </a:rPr>
              <a:t>động</a:t>
            </a:r>
            <a:endParaRPr lang="en-US" sz="32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945486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17" descr="Con lắc lò xo - Lý thuyết Vật Lý 12 đầy đủ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433" y="1042555"/>
            <a:ext cx="6712318" cy="1941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0">
            <a:extLst>
              <a:ext uri="{FF2B5EF4-FFF2-40B4-BE49-F238E27FC236}">
                <a16:creationId xmlns:a16="http://schemas.microsoft.com/office/drawing/2014/main" id="{894392B7-07CF-4E8E-8DCF-51732631A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638" y="3960673"/>
            <a:ext cx="763917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600" i="1" dirty="0">
                <a:solidFill>
                  <a:schemeClr val="bg1"/>
                </a:solidFill>
                <a:cs typeface="Times New Roman" pitchFamily="18" charset="0"/>
              </a:rPr>
              <a:t>F</a:t>
            </a:r>
            <a:r>
              <a:rPr lang="vi-VN" sz="2600" i="1" baseline="-25000" dirty="0">
                <a:solidFill>
                  <a:schemeClr val="bg1"/>
                </a:solidFill>
                <a:cs typeface="Times New Roman" pitchFamily="18" charset="0"/>
              </a:rPr>
              <a:t>kv</a:t>
            </a:r>
            <a:r>
              <a:rPr lang="vi-VN" sz="2600" i="1" dirty="0">
                <a:solidFill>
                  <a:schemeClr val="bg1"/>
                </a:solidFill>
                <a:cs typeface="Times New Roman" pitchFamily="18" charset="0"/>
              </a:rPr>
              <a:t> =F</a:t>
            </a:r>
            <a:r>
              <a:rPr lang="vi-VN" sz="2600" i="1" baseline="-25000" dirty="0">
                <a:solidFill>
                  <a:schemeClr val="bg1"/>
                </a:solidFill>
                <a:cs typeface="Times New Roman" pitchFamily="18" charset="0"/>
              </a:rPr>
              <a:t>dh</a:t>
            </a:r>
            <a:r>
              <a:rPr lang="vi-VN" sz="2600" i="1" dirty="0">
                <a:solidFill>
                  <a:schemeClr val="bg1"/>
                </a:solidFill>
                <a:cs typeface="Times New Roman" pitchFamily="18" charset="0"/>
              </a:rPr>
              <a:t> = - m</a:t>
            </a:r>
            <a:r>
              <a:rPr lang="el-GR" sz="2600" i="1" dirty="0">
                <a:solidFill>
                  <a:schemeClr val="bg1"/>
                </a:solidFill>
                <a:cs typeface="Times New Roman" pitchFamily="18" charset="0"/>
              </a:rPr>
              <a:t>ω</a:t>
            </a:r>
            <a:r>
              <a:rPr lang="vi-VN" sz="2600" i="1" baseline="30000" dirty="0">
                <a:solidFill>
                  <a:schemeClr val="bg1"/>
                </a:solidFill>
                <a:cs typeface="Times New Roman" pitchFamily="18" charset="0"/>
              </a:rPr>
              <a:t>2</a:t>
            </a:r>
            <a:r>
              <a:rPr lang="vi-VN" sz="2600" i="1" dirty="0">
                <a:solidFill>
                  <a:schemeClr val="bg1"/>
                </a:solidFill>
                <a:cs typeface="Times New Roman" pitchFamily="18" charset="0"/>
              </a:rPr>
              <a:t>x = -kx </a:t>
            </a: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E6D4A74A-9F0D-410A-A110-7C648DEAF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638" y="4467548"/>
            <a:ext cx="7639174" cy="1492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vi-VN" sz="2600" dirty="0">
                <a:solidFill>
                  <a:schemeClr val="bg1"/>
                </a:solidFill>
                <a:cs typeface="Times New Roman" pitchFamily="18" charset="0"/>
              </a:rPr>
              <a:t> </a:t>
            </a:r>
          </a:p>
          <a:p>
            <a:pPr eaLnBrk="1" hangingPunct="1"/>
            <a:r>
              <a:rPr lang="vi-VN" sz="2600" dirty="0">
                <a:solidFill>
                  <a:schemeClr val="bg1"/>
                </a:solidFill>
                <a:cs typeface="Times New Roman" pitchFamily="18" charset="0"/>
              </a:rPr>
              <a:t>Nhận xét:  Lực phục hồi luôn hướng về vị trí cân bằng.</a:t>
            </a:r>
          </a:p>
          <a:p>
            <a:pPr eaLnBrk="1" hangingPunct="1">
              <a:spcBef>
                <a:spcPct val="50000"/>
              </a:spcBef>
            </a:pPr>
            <a:r>
              <a:rPr lang="en-US" sz="2600" dirty="0">
                <a:solidFill>
                  <a:schemeClr val="bg1"/>
                </a:solidFill>
                <a:cs typeface="Times New Roman" pitchFamily="18" charset="0"/>
              </a:rPr>
              <a:t>                  </a:t>
            </a:r>
            <a:r>
              <a:rPr lang="en-US" sz="2600" dirty="0" err="1">
                <a:solidFill>
                  <a:schemeClr val="bg1"/>
                </a:solidFill>
                <a:cs typeface="Times New Roman" pitchFamily="18" charset="0"/>
              </a:rPr>
              <a:t>Độ</a:t>
            </a:r>
            <a:r>
              <a:rPr lang="en-US" sz="26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cs typeface="Times New Roman" pitchFamily="18" charset="0"/>
              </a:rPr>
              <a:t>lớn</a:t>
            </a:r>
            <a:r>
              <a:rPr lang="en-US" sz="26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cs typeface="Times New Roman" pitchFamily="18" charset="0"/>
              </a:rPr>
              <a:t>lực</a:t>
            </a:r>
            <a:r>
              <a:rPr lang="en-US" sz="26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cs typeface="Times New Roman" pitchFamily="18" charset="0"/>
              </a:rPr>
              <a:t>kéo</a:t>
            </a:r>
            <a:r>
              <a:rPr lang="en-US" sz="26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cs typeface="Times New Roman" pitchFamily="18" charset="0"/>
              </a:rPr>
              <a:t>về</a:t>
            </a:r>
            <a:r>
              <a:rPr lang="en-US" sz="26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cs typeface="Times New Roman" pitchFamily="18" charset="0"/>
              </a:rPr>
              <a:t>tỉ</a:t>
            </a:r>
            <a:r>
              <a:rPr lang="en-US" sz="26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cs typeface="Times New Roman" pitchFamily="18" charset="0"/>
              </a:rPr>
              <a:t>lệ</a:t>
            </a:r>
            <a:r>
              <a:rPr lang="en-US" sz="26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cs typeface="Times New Roman" pitchFamily="18" charset="0"/>
              </a:rPr>
              <a:t>với</a:t>
            </a:r>
            <a:r>
              <a:rPr lang="en-US" sz="26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cs typeface="Times New Roman" pitchFamily="18" charset="0"/>
              </a:rPr>
              <a:t>độ</a:t>
            </a:r>
            <a:r>
              <a:rPr lang="en-US" sz="26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cs typeface="Times New Roman" pitchFamily="18" charset="0"/>
              </a:rPr>
              <a:t>lớn</a:t>
            </a:r>
            <a:r>
              <a:rPr lang="en-US" sz="2600" dirty="0">
                <a:solidFill>
                  <a:schemeClr val="bg1"/>
                </a:solidFill>
                <a:cs typeface="Times New Roman" pitchFamily="18" charset="0"/>
              </a:rPr>
              <a:t> li </a:t>
            </a:r>
            <a:r>
              <a:rPr lang="en-US" sz="2600" dirty="0" err="1">
                <a:solidFill>
                  <a:schemeClr val="bg1"/>
                </a:solidFill>
                <a:cs typeface="Times New Roman" pitchFamily="18" charset="0"/>
              </a:rPr>
              <a:t>độ</a:t>
            </a:r>
            <a:r>
              <a:rPr lang="en-US" sz="2600" dirty="0">
                <a:solidFill>
                  <a:schemeClr val="bg1"/>
                </a:solidFill>
                <a:cs typeface="Times New Roman" pitchFamily="18" charset="0"/>
              </a:rPr>
              <a:t> |x|</a:t>
            </a:r>
            <a:endParaRPr lang="en-US" sz="26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11" name="Picture 127" descr="Con lắc lò xo - Lý thuyết Vật Lý 12 đầy đủ">
            <a:extLst>
              <a:ext uri="{FF2B5EF4-FFF2-40B4-BE49-F238E27FC236}">
                <a16:creationId xmlns:a16="http://schemas.microsoft.com/office/drawing/2014/main" id="{FBDBC5FF-5937-4B7A-BBB0-910110DC1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795" y="3108671"/>
            <a:ext cx="5562600" cy="1749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9">
            <a:extLst>
              <a:ext uri="{FF2B5EF4-FFF2-40B4-BE49-F238E27FC236}">
                <a16:creationId xmlns:a16="http://schemas.microsoft.com/office/drawing/2014/main" id="{22911B1F-8598-4ACB-A92C-952603543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97" y="229113"/>
            <a:ext cx="671231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FF00"/>
                </a:solidFill>
                <a:cs typeface="Times New Roman" panose="02020603050405020304" pitchFamily="18" charset="0"/>
              </a:rPr>
              <a:t>3. </a:t>
            </a:r>
            <a:r>
              <a:rPr lang="en-US" sz="3200" b="1" u="sng" dirty="0">
                <a:solidFill>
                  <a:srgbClr val="FFFF00"/>
                </a:solidFill>
                <a:cs typeface="Times New Roman" panose="02020603050405020304" pitchFamily="18" charset="0"/>
              </a:rPr>
              <a:t>Chu </a:t>
            </a:r>
            <a:r>
              <a:rPr lang="en-US" sz="3200" b="1" u="sng" dirty="0" err="1">
                <a:solidFill>
                  <a:srgbClr val="FFFF00"/>
                </a:solidFill>
                <a:cs typeface="Times New Roman" panose="02020603050405020304" pitchFamily="18" charset="0"/>
              </a:rPr>
              <a:t>kì</a:t>
            </a:r>
            <a:r>
              <a:rPr lang="en-US" sz="3200" b="1" u="sng" dirty="0">
                <a:solidFill>
                  <a:srgbClr val="FFFF00"/>
                </a:solidFill>
                <a:cs typeface="Times New Roman" panose="02020603050405020304" pitchFamily="18" charset="0"/>
              </a:rPr>
              <a:t>, </a:t>
            </a:r>
            <a:r>
              <a:rPr lang="en-US" sz="3200" b="1" u="sng" dirty="0" err="1">
                <a:solidFill>
                  <a:srgbClr val="FFFF00"/>
                </a:solidFill>
                <a:cs typeface="Times New Roman" panose="02020603050405020304" pitchFamily="18" charset="0"/>
              </a:rPr>
              <a:t>tần</a:t>
            </a:r>
            <a:r>
              <a:rPr lang="en-US" sz="3200" b="1" u="sng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FF00"/>
                </a:solidFill>
                <a:cs typeface="Times New Roman" panose="02020603050405020304" pitchFamily="18" charset="0"/>
              </a:rPr>
              <a:t>số</a:t>
            </a:r>
            <a:r>
              <a:rPr lang="en-US" sz="3200" b="1" u="sng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FF00"/>
                </a:solidFill>
                <a:cs typeface="Times New Roman" panose="02020603050405020304" pitchFamily="18" charset="0"/>
              </a:rPr>
              <a:t>của</a:t>
            </a:r>
            <a:r>
              <a:rPr lang="en-US" sz="3200" b="1" u="sng" dirty="0">
                <a:solidFill>
                  <a:srgbClr val="FFFF00"/>
                </a:solidFill>
                <a:cs typeface="Times New Roman" panose="02020603050405020304" pitchFamily="18" charset="0"/>
              </a:rPr>
              <a:t> con </a:t>
            </a:r>
            <a:r>
              <a:rPr lang="en-US" sz="3200" b="1" u="sng" dirty="0" err="1">
                <a:solidFill>
                  <a:srgbClr val="FFFF00"/>
                </a:solidFill>
                <a:cs typeface="Times New Roman" panose="02020603050405020304" pitchFamily="18" charset="0"/>
              </a:rPr>
              <a:t>lắc</a:t>
            </a:r>
            <a:r>
              <a:rPr lang="en-US" sz="3200" b="1" u="sng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FF00"/>
                </a:solidFill>
                <a:cs typeface="Times New Roman" panose="02020603050405020304" pitchFamily="18" charset="0"/>
              </a:rPr>
              <a:t>lò</a:t>
            </a:r>
            <a:r>
              <a:rPr lang="en-US" sz="3200" b="1" u="sng" dirty="0">
                <a:solidFill>
                  <a:srgbClr val="FFFF00"/>
                </a:solidFill>
                <a:cs typeface="Times New Roman" panose="02020603050405020304" pitchFamily="18" charset="0"/>
              </a:rPr>
              <a:t> xo</a:t>
            </a:r>
            <a:endParaRPr lang="en-US" sz="32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51B7A1EC-35D0-4B69-9BA9-EED744222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24" y="3059017"/>
            <a:ext cx="5484971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FF00"/>
                </a:solidFill>
                <a:cs typeface="Times New Roman" panose="02020603050405020304" pitchFamily="18" charset="0"/>
              </a:rPr>
              <a:t>4. </a:t>
            </a:r>
            <a:r>
              <a:rPr lang="en-US" sz="3200" b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Lực</a:t>
            </a:r>
            <a:r>
              <a:rPr lang="en-US" sz="3200" b="1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FFFF00"/>
                </a:solidFill>
                <a:cs typeface="Times New Roman" panose="02020603050405020304" pitchFamily="18" charset="0"/>
              </a:rPr>
              <a:t>kéo</a:t>
            </a:r>
            <a:r>
              <a:rPr lang="en-US" sz="3200" b="1">
                <a:solidFill>
                  <a:srgbClr val="FFFF00"/>
                </a:solidFill>
                <a:cs typeface="Times New Roman" panose="02020603050405020304" pitchFamily="18" charset="0"/>
              </a:rPr>
              <a:t> về (Lực hồi phục)</a:t>
            </a:r>
            <a:endParaRPr lang="en-US" sz="32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825989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711015" y="1104901"/>
            <a:ext cx="883689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FF00"/>
                </a:solidFill>
                <a:latin typeface="VNI-Helve" pitchFamily="2" charset="0"/>
              </a:rPr>
              <a:t>a. </a:t>
            </a:r>
            <a:r>
              <a:rPr lang="en-US" sz="2800" dirty="0" err="1">
                <a:solidFill>
                  <a:srgbClr val="00FF00"/>
                </a:solidFill>
                <a:latin typeface="VNI-Helve" pitchFamily="2" charset="0"/>
              </a:rPr>
              <a:t>Ñoäng</a:t>
            </a:r>
            <a:r>
              <a:rPr lang="en-US" sz="2800" dirty="0">
                <a:solidFill>
                  <a:srgbClr val="00FF00"/>
                </a:solidFill>
                <a:latin typeface="VNI-Helve" pitchFamily="2" charset="0"/>
              </a:rPr>
              <a:t> </a:t>
            </a:r>
            <a:r>
              <a:rPr lang="en-US" sz="2800" dirty="0" err="1">
                <a:solidFill>
                  <a:srgbClr val="00FF00"/>
                </a:solidFill>
                <a:latin typeface="VNI-Helve" pitchFamily="2" charset="0"/>
              </a:rPr>
              <a:t>naêng</a:t>
            </a:r>
            <a:r>
              <a:rPr lang="en-US" sz="2800" dirty="0">
                <a:solidFill>
                  <a:srgbClr val="00FF00"/>
                </a:solidFill>
                <a:latin typeface="VNI-Helve" pitchFamily="2" charset="0"/>
              </a:rPr>
              <a:t> </a:t>
            </a:r>
            <a:r>
              <a:rPr lang="en-US" sz="2800" dirty="0" err="1">
                <a:solidFill>
                  <a:srgbClr val="00FF00"/>
                </a:solidFill>
                <a:latin typeface="VNI-Helve" pitchFamily="2" charset="0"/>
              </a:rPr>
              <a:t>cuûa</a:t>
            </a:r>
            <a:r>
              <a:rPr lang="en-US" sz="2800" dirty="0">
                <a:solidFill>
                  <a:srgbClr val="00FF00"/>
                </a:solidFill>
                <a:latin typeface="VNI-Helve" pitchFamily="2" charset="0"/>
              </a:rPr>
              <a:t> con </a:t>
            </a:r>
            <a:r>
              <a:rPr lang="en-US" sz="2800" dirty="0" err="1">
                <a:solidFill>
                  <a:srgbClr val="00FF00"/>
                </a:solidFill>
                <a:latin typeface="VNI-Helve" pitchFamily="2" charset="0"/>
              </a:rPr>
              <a:t>laéc</a:t>
            </a:r>
            <a:r>
              <a:rPr lang="en-US" sz="2800" dirty="0">
                <a:solidFill>
                  <a:srgbClr val="00FF00"/>
                </a:solidFill>
                <a:latin typeface="VNI-Helve" pitchFamily="2" charset="0"/>
              </a:rPr>
              <a:t> </a:t>
            </a:r>
            <a:r>
              <a:rPr lang="en-US" sz="2800" dirty="0" err="1">
                <a:solidFill>
                  <a:srgbClr val="00FF00"/>
                </a:solidFill>
                <a:latin typeface="VNI-Helve" pitchFamily="2" charset="0"/>
              </a:rPr>
              <a:t>loø</a:t>
            </a:r>
            <a:r>
              <a:rPr lang="en-US" sz="2800" dirty="0">
                <a:solidFill>
                  <a:srgbClr val="00FF00"/>
                </a:solidFill>
                <a:latin typeface="VNI-Helve" pitchFamily="2" charset="0"/>
              </a:rPr>
              <a:t> xo:</a:t>
            </a:r>
            <a:endParaRPr lang="en-US" sz="2800" dirty="0">
              <a:solidFill>
                <a:srgbClr val="FFFF00"/>
              </a:solidFill>
              <a:latin typeface="VNI-Helve" pitchFamily="2" charset="0"/>
            </a:endParaRPr>
          </a:p>
        </p:txBody>
      </p:sp>
      <p:graphicFrame>
        <p:nvGraphicFramePr>
          <p:cNvPr id="7172" name="Object 6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578227151"/>
              </p:ext>
            </p:extLst>
          </p:nvPr>
        </p:nvGraphicFramePr>
        <p:xfrm>
          <a:off x="2234618" y="1651000"/>
          <a:ext cx="2154206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76243" imgH="333201" progId="Equation.DSMT4">
                  <p:embed/>
                </p:oleObj>
              </mc:Choice>
              <mc:Fallback>
                <p:oleObj name="Equation" r:id="rId3" imgW="676243" imgH="333201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4618" y="1651000"/>
                        <a:ext cx="2154206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4" name="Text Box 10"/>
          <p:cNvSpPr txBox="1">
            <a:spLocks noChangeArrowheads="1"/>
          </p:cNvSpPr>
          <p:nvPr/>
        </p:nvSpPr>
        <p:spPr bwMode="auto">
          <a:xfrm>
            <a:off x="711015" y="2667001"/>
            <a:ext cx="883689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FF00"/>
                </a:solidFill>
                <a:latin typeface="VNI-Helve" pitchFamily="2" charset="0"/>
              </a:rPr>
              <a:t>b. </a:t>
            </a:r>
            <a:r>
              <a:rPr lang="en-US" sz="2800" dirty="0" err="1">
                <a:solidFill>
                  <a:srgbClr val="00FF00"/>
                </a:solidFill>
                <a:latin typeface="VNI-Helve" pitchFamily="2" charset="0"/>
              </a:rPr>
              <a:t>Theá</a:t>
            </a:r>
            <a:r>
              <a:rPr lang="en-US" sz="2800" dirty="0">
                <a:solidFill>
                  <a:srgbClr val="00FF00"/>
                </a:solidFill>
                <a:latin typeface="VNI-Helve" pitchFamily="2" charset="0"/>
              </a:rPr>
              <a:t> </a:t>
            </a:r>
            <a:r>
              <a:rPr lang="en-US" sz="2800" dirty="0" err="1">
                <a:solidFill>
                  <a:srgbClr val="00FF00"/>
                </a:solidFill>
                <a:latin typeface="VNI-Helve" pitchFamily="2" charset="0"/>
              </a:rPr>
              <a:t>naêng</a:t>
            </a:r>
            <a:r>
              <a:rPr lang="en-US" sz="2800" dirty="0">
                <a:solidFill>
                  <a:srgbClr val="00FF00"/>
                </a:solidFill>
                <a:latin typeface="VNI-Helve" pitchFamily="2" charset="0"/>
              </a:rPr>
              <a:t> </a:t>
            </a:r>
            <a:r>
              <a:rPr lang="en-US" sz="2800" dirty="0" err="1">
                <a:solidFill>
                  <a:srgbClr val="00FF00"/>
                </a:solidFill>
                <a:latin typeface="VNI-Helve" pitchFamily="2" charset="0"/>
              </a:rPr>
              <a:t>cuûa</a:t>
            </a:r>
            <a:r>
              <a:rPr lang="en-US" sz="2800" dirty="0">
                <a:solidFill>
                  <a:srgbClr val="00FF00"/>
                </a:solidFill>
                <a:latin typeface="VNI-Helve" pitchFamily="2" charset="0"/>
              </a:rPr>
              <a:t> con </a:t>
            </a:r>
            <a:r>
              <a:rPr lang="en-US" sz="2800" dirty="0" err="1">
                <a:solidFill>
                  <a:srgbClr val="00FF00"/>
                </a:solidFill>
                <a:latin typeface="VNI-Helve" pitchFamily="2" charset="0"/>
              </a:rPr>
              <a:t>laéc</a:t>
            </a:r>
            <a:r>
              <a:rPr lang="en-US" sz="2800" dirty="0">
                <a:solidFill>
                  <a:srgbClr val="00FF00"/>
                </a:solidFill>
                <a:latin typeface="VNI-Helve" pitchFamily="2" charset="0"/>
              </a:rPr>
              <a:t> </a:t>
            </a:r>
            <a:r>
              <a:rPr lang="en-US" sz="2800" dirty="0" err="1">
                <a:solidFill>
                  <a:srgbClr val="00FF00"/>
                </a:solidFill>
                <a:latin typeface="VNI-Helve" pitchFamily="2" charset="0"/>
              </a:rPr>
              <a:t>loø</a:t>
            </a:r>
            <a:r>
              <a:rPr lang="en-US" sz="2800" dirty="0">
                <a:solidFill>
                  <a:srgbClr val="00FF00"/>
                </a:solidFill>
                <a:latin typeface="VNI-Helve" pitchFamily="2" charset="0"/>
              </a:rPr>
              <a:t> xo:</a:t>
            </a:r>
            <a:endParaRPr lang="en-US" sz="2800" dirty="0">
              <a:solidFill>
                <a:srgbClr val="FFFF00"/>
              </a:solidFill>
              <a:latin typeface="VNI-Helve" pitchFamily="2" charset="0"/>
            </a:endParaRPr>
          </a:p>
        </p:txBody>
      </p:sp>
      <p:graphicFrame>
        <p:nvGraphicFramePr>
          <p:cNvPr id="717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8365633"/>
              </p:ext>
            </p:extLst>
          </p:nvPr>
        </p:nvGraphicFramePr>
        <p:xfrm>
          <a:off x="2302333" y="3213100"/>
          <a:ext cx="1862182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00029" imgH="333201" progId="Equation.DSMT4">
                  <p:embed/>
                </p:oleObj>
              </mc:Choice>
              <mc:Fallback>
                <p:oleObj name="Equation" r:id="rId5" imgW="600029" imgH="3332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2333" y="3213100"/>
                        <a:ext cx="1862182" cy="8318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7" name="Text Box 13"/>
          <p:cNvSpPr txBox="1">
            <a:spLocks noChangeArrowheads="1"/>
          </p:cNvSpPr>
          <p:nvPr/>
        </p:nvSpPr>
        <p:spPr bwMode="auto">
          <a:xfrm>
            <a:off x="609441" y="4216400"/>
            <a:ext cx="533257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FF00"/>
                </a:solidFill>
                <a:latin typeface="VNI-Helve" pitchFamily="2" charset="0"/>
              </a:rPr>
              <a:t>c. </a:t>
            </a:r>
            <a:r>
              <a:rPr lang="en-US" sz="2800" dirty="0" err="1">
                <a:solidFill>
                  <a:srgbClr val="00FF00"/>
                </a:solidFill>
                <a:latin typeface="VNI-Helve" pitchFamily="2" charset="0"/>
              </a:rPr>
              <a:t>Cơ</a:t>
            </a:r>
            <a:r>
              <a:rPr lang="en-US" sz="2800" dirty="0">
                <a:solidFill>
                  <a:srgbClr val="00FF00"/>
                </a:solidFill>
                <a:latin typeface="VNI-Helve" pitchFamily="2" charset="0"/>
              </a:rPr>
              <a:t> </a:t>
            </a:r>
            <a:r>
              <a:rPr lang="en-US" sz="2800" dirty="0" err="1">
                <a:solidFill>
                  <a:srgbClr val="00FF00"/>
                </a:solidFill>
                <a:latin typeface="VNI-Helve" pitchFamily="2" charset="0"/>
              </a:rPr>
              <a:t>năng</a:t>
            </a:r>
            <a:r>
              <a:rPr lang="en-US" sz="2800" dirty="0">
                <a:solidFill>
                  <a:srgbClr val="00FF00"/>
                </a:solidFill>
                <a:latin typeface="VNI-Helve" pitchFamily="2" charset="0"/>
              </a:rPr>
              <a:t> </a:t>
            </a:r>
            <a:r>
              <a:rPr lang="en-US" sz="2800" dirty="0" err="1">
                <a:solidFill>
                  <a:srgbClr val="00FF00"/>
                </a:solidFill>
                <a:latin typeface="VNI-Helve" pitchFamily="2" charset="0"/>
              </a:rPr>
              <a:t>cuûa</a:t>
            </a:r>
            <a:r>
              <a:rPr lang="en-US" sz="2800" dirty="0">
                <a:solidFill>
                  <a:srgbClr val="00FF00"/>
                </a:solidFill>
                <a:latin typeface="VNI-Helve" pitchFamily="2" charset="0"/>
              </a:rPr>
              <a:t> con </a:t>
            </a:r>
            <a:r>
              <a:rPr lang="en-US" sz="2800" dirty="0" err="1">
                <a:solidFill>
                  <a:srgbClr val="00FF00"/>
                </a:solidFill>
                <a:latin typeface="VNI-Helve" pitchFamily="2" charset="0"/>
              </a:rPr>
              <a:t>laéc</a:t>
            </a:r>
            <a:r>
              <a:rPr lang="en-US" sz="2800" dirty="0">
                <a:solidFill>
                  <a:srgbClr val="00FF00"/>
                </a:solidFill>
                <a:latin typeface="VNI-Helve" pitchFamily="2" charset="0"/>
              </a:rPr>
              <a:t> </a:t>
            </a:r>
            <a:r>
              <a:rPr lang="en-US" sz="2800" dirty="0" err="1">
                <a:solidFill>
                  <a:srgbClr val="00FF00"/>
                </a:solidFill>
                <a:latin typeface="VNI-Helve" pitchFamily="2" charset="0"/>
              </a:rPr>
              <a:t>loø</a:t>
            </a:r>
            <a:r>
              <a:rPr lang="en-US" sz="2800" dirty="0">
                <a:solidFill>
                  <a:srgbClr val="00FF00"/>
                </a:solidFill>
                <a:latin typeface="VNI-Helve" pitchFamily="2" charset="0"/>
              </a:rPr>
              <a:t> xo</a:t>
            </a:r>
            <a:endParaRPr lang="en-US" sz="2800" dirty="0">
              <a:solidFill>
                <a:srgbClr val="FFFF00"/>
              </a:solidFill>
              <a:latin typeface="VNI-Helve" pitchFamily="2" charset="0"/>
            </a:endParaRPr>
          </a:p>
        </p:txBody>
      </p:sp>
      <p:graphicFrame>
        <p:nvGraphicFramePr>
          <p:cNvPr id="7178" name="Object 15"/>
          <p:cNvGraphicFramePr>
            <a:graphicFrameLocks noChangeAspect="1"/>
          </p:cNvGraphicFramePr>
          <p:nvPr/>
        </p:nvGraphicFramePr>
        <p:xfrm>
          <a:off x="408411" y="5162550"/>
          <a:ext cx="5178134" cy="110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619446" imgH="371680" progId="Equation.DSMT4">
                  <p:embed/>
                </p:oleObj>
              </mc:Choice>
              <mc:Fallback>
                <p:oleObj name="Equation" r:id="rId7" imgW="1619446" imgH="371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411" y="5162550"/>
                        <a:ext cx="5178134" cy="11064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9" name="Rectangle 1"/>
          <p:cNvSpPr>
            <a:spLocks noChangeArrowheads="1"/>
          </p:cNvSpPr>
          <p:nvPr/>
        </p:nvSpPr>
        <p:spPr bwMode="auto">
          <a:xfrm>
            <a:off x="6348347" y="1141453"/>
            <a:ext cx="4927666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 err="1">
                <a:solidFill>
                  <a:schemeClr val="bg1"/>
                </a:solidFill>
                <a:latin typeface="VNI-Helve" pitchFamily="2" charset="0"/>
              </a:rPr>
              <a:t>Cô</a:t>
            </a:r>
            <a:r>
              <a:rPr lang="en-US" sz="2000" dirty="0">
                <a:solidFill>
                  <a:schemeClr val="bg1"/>
                </a:solidFill>
                <a:latin typeface="VNI-Helve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VNI-Helve" pitchFamily="2" charset="0"/>
              </a:rPr>
              <a:t>naêng</a:t>
            </a:r>
            <a:r>
              <a:rPr lang="en-US" sz="2000" dirty="0">
                <a:solidFill>
                  <a:schemeClr val="bg1"/>
                </a:solidFill>
                <a:latin typeface="VNI-Helve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VNI-Helve" pitchFamily="2" charset="0"/>
              </a:rPr>
              <a:t>cuûa</a:t>
            </a:r>
            <a:r>
              <a:rPr lang="en-US" sz="2000" dirty="0">
                <a:solidFill>
                  <a:schemeClr val="bg1"/>
                </a:solidFill>
                <a:latin typeface="VNI-Helve" pitchFamily="2" charset="0"/>
              </a:rPr>
              <a:t> con </a:t>
            </a:r>
            <a:r>
              <a:rPr lang="en-US" sz="2000" dirty="0" err="1">
                <a:solidFill>
                  <a:schemeClr val="bg1"/>
                </a:solidFill>
                <a:latin typeface="VNI-Helve" pitchFamily="2" charset="0"/>
              </a:rPr>
              <a:t>laéc</a:t>
            </a:r>
            <a:r>
              <a:rPr lang="en-US" sz="2000" dirty="0">
                <a:solidFill>
                  <a:schemeClr val="bg1"/>
                </a:solidFill>
                <a:latin typeface="VNI-Helve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VNI-Helve" pitchFamily="2" charset="0"/>
              </a:rPr>
              <a:t>tæ</a:t>
            </a:r>
            <a:r>
              <a:rPr lang="en-US" sz="2000" dirty="0">
                <a:solidFill>
                  <a:schemeClr val="bg1"/>
                </a:solidFill>
                <a:latin typeface="VNI-Helve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VNI-Helve" pitchFamily="2" charset="0"/>
              </a:rPr>
              <a:t>leä</a:t>
            </a:r>
            <a:r>
              <a:rPr lang="en-US" sz="2000" dirty="0">
                <a:solidFill>
                  <a:schemeClr val="bg1"/>
                </a:solidFill>
                <a:latin typeface="VNI-Helve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VNI-Helve" pitchFamily="2" charset="0"/>
              </a:rPr>
              <a:t>vôùi</a:t>
            </a:r>
            <a:r>
              <a:rPr lang="en-US" sz="2000" dirty="0">
                <a:solidFill>
                  <a:schemeClr val="bg1"/>
                </a:solidFill>
                <a:latin typeface="VNI-Helve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VNI-Helve" pitchFamily="2" charset="0"/>
              </a:rPr>
              <a:t>bình</a:t>
            </a:r>
            <a:endParaRPr lang="en-US" sz="2000" dirty="0">
              <a:solidFill>
                <a:schemeClr val="bg1"/>
              </a:solidFill>
              <a:latin typeface="VNI-Helve" pitchFamily="2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  <a:latin typeface="VNI-Helve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VNI-Helve" pitchFamily="2" charset="0"/>
              </a:rPr>
              <a:t>phöông</a:t>
            </a:r>
            <a:r>
              <a:rPr lang="en-US" sz="2000" dirty="0">
                <a:solidFill>
                  <a:schemeClr val="bg1"/>
                </a:solidFill>
                <a:latin typeface="VNI-Helve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VNI-Helve" pitchFamily="2" charset="0"/>
              </a:rPr>
              <a:t>bieân</a:t>
            </a:r>
            <a:r>
              <a:rPr lang="en-US" sz="2000" dirty="0">
                <a:solidFill>
                  <a:schemeClr val="bg1"/>
                </a:solidFill>
                <a:latin typeface="VNI-Helve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VNI-Helve" pitchFamily="2" charset="0"/>
              </a:rPr>
              <a:t>ñoä</a:t>
            </a:r>
            <a:r>
              <a:rPr lang="en-US" sz="2000" dirty="0">
                <a:solidFill>
                  <a:schemeClr val="bg1"/>
                </a:solidFill>
                <a:latin typeface="VNI-Helve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VNI-Helve" pitchFamily="2" charset="0"/>
              </a:rPr>
              <a:t>dao</a:t>
            </a:r>
            <a:r>
              <a:rPr lang="en-US" sz="2000" dirty="0">
                <a:solidFill>
                  <a:schemeClr val="bg1"/>
                </a:solidFill>
                <a:latin typeface="VNI-Helve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VNI-Helve" pitchFamily="2" charset="0"/>
              </a:rPr>
              <a:t>ñoäng</a:t>
            </a:r>
            <a:r>
              <a:rPr lang="en-US" sz="2000" dirty="0">
                <a:solidFill>
                  <a:schemeClr val="bg1"/>
                </a:solidFill>
                <a:latin typeface="VNI-Helve" pitchFamily="2" charset="0"/>
              </a:rPr>
              <a:t>.</a:t>
            </a:r>
          </a:p>
          <a:p>
            <a:pPr marL="457200" indent="-45720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  <a:latin typeface="VNI-Helve" pitchFamily="2" charset="0"/>
              </a:rPr>
              <a:t> Khi </a:t>
            </a:r>
            <a:r>
              <a:rPr lang="en-US" sz="2000" dirty="0" err="1">
                <a:solidFill>
                  <a:schemeClr val="bg1"/>
                </a:solidFill>
                <a:latin typeface="VNI-Helve" pitchFamily="2" charset="0"/>
              </a:rPr>
              <a:t>khoâng</a:t>
            </a:r>
            <a:r>
              <a:rPr lang="en-US" sz="2000" dirty="0">
                <a:solidFill>
                  <a:schemeClr val="bg1"/>
                </a:solidFill>
                <a:latin typeface="VNI-Helve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VNI-Helve" pitchFamily="2" charset="0"/>
              </a:rPr>
              <a:t>coù</a:t>
            </a:r>
            <a:r>
              <a:rPr lang="en-US" sz="2000" dirty="0">
                <a:solidFill>
                  <a:schemeClr val="bg1"/>
                </a:solidFill>
                <a:latin typeface="VNI-Helve" pitchFamily="2" charset="0"/>
              </a:rPr>
              <a:t> ma </a:t>
            </a:r>
            <a:r>
              <a:rPr lang="en-US" sz="2000" dirty="0" err="1">
                <a:solidFill>
                  <a:schemeClr val="bg1"/>
                </a:solidFill>
                <a:latin typeface="VNI-Helve" pitchFamily="2" charset="0"/>
              </a:rPr>
              <a:t>saùt</a:t>
            </a:r>
            <a:r>
              <a:rPr lang="en-US" sz="2000" dirty="0">
                <a:solidFill>
                  <a:schemeClr val="bg1"/>
                </a:solidFill>
                <a:latin typeface="VNI-Helve" pitchFamily="2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VNI-Helve" pitchFamily="2" charset="0"/>
              </a:rPr>
              <a:t>cô</a:t>
            </a:r>
            <a:r>
              <a:rPr lang="en-US" sz="2000" dirty="0">
                <a:solidFill>
                  <a:schemeClr val="bg1"/>
                </a:solidFill>
                <a:latin typeface="VNI-Helve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VNI-Helve" pitchFamily="2" charset="0"/>
              </a:rPr>
              <a:t>naêng</a:t>
            </a:r>
            <a:r>
              <a:rPr lang="en-US" sz="2000" dirty="0">
                <a:solidFill>
                  <a:schemeClr val="bg1"/>
                </a:solidFill>
                <a:latin typeface="VNI-Helve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VNI-Helve" pitchFamily="2" charset="0"/>
              </a:rPr>
              <a:t>cuûa</a:t>
            </a:r>
            <a:r>
              <a:rPr lang="en-US" sz="2000" dirty="0">
                <a:solidFill>
                  <a:schemeClr val="bg1"/>
                </a:solidFill>
                <a:latin typeface="VNI-Helve" pitchFamily="2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  <a:latin typeface="VNI-Helve" pitchFamily="2" charset="0"/>
              </a:rPr>
              <a:t>con </a:t>
            </a:r>
            <a:r>
              <a:rPr lang="en-US" sz="2000" dirty="0" err="1">
                <a:solidFill>
                  <a:schemeClr val="bg1"/>
                </a:solidFill>
                <a:latin typeface="VNI-Helve" pitchFamily="2" charset="0"/>
              </a:rPr>
              <a:t>laéc</a:t>
            </a:r>
            <a:r>
              <a:rPr lang="en-US" sz="2000" dirty="0">
                <a:solidFill>
                  <a:schemeClr val="bg1"/>
                </a:solidFill>
                <a:latin typeface="VNI-Helve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VNI-Helve" pitchFamily="2" charset="0"/>
              </a:rPr>
              <a:t>ñöôïc</a:t>
            </a:r>
            <a:r>
              <a:rPr lang="en-US" sz="2000" dirty="0">
                <a:solidFill>
                  <a:schemeClr val="bg1"/>
                </a:solidFill>
                <a:latin typeface="VNI-Helve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VNI-Helve" pitchFamily="2" charset="0"/>
              </a:rPr>
              <a:t>baûo</a:t>
            </a:r>
            <a:r>
              <a:rPr lang="en-US" sz="2000" dirty="0">
                <a:solidFill>
                  <a:schemeClr val="bg1"/>
                </a:solidFill>
                <a:latin typeface="VNI-Helve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VNI-Helve" pitchFamily="2" charset="0"/>
              </a:rPr>
              <a:t>toaøn</a:t>
            </a:r>
            <a:r>
              <a:rPr lang="en-US" sz="2000" dirty="0">
                <a:solidFill>
                  <a:schemeClr val="bg1"/>
                </a:solidFill>
                <a:latin typeface="VNI-Helve" pitchFamily="2" charset="0"/>
              </a:rPr>
              <a:t>.</a:t>
            </a: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FA22654E-2785-4764-9743-605804B72D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012" y="304800"/>
            <a:ext cx="5484971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FF00"/>
                </a:solidFill>
                <a:cs typeface="Times New Roman" panose="02020603050405020304" pitchFamily="18" charset="0"/>
              </a:rPr>
              <a:t>5. </a:t>
            </a:r>
            <a:r>
              <a:rPr lang="en-US" sz="3200" b="1" u="sng" dirty="0" err="1">
                <a:solidFill>
                  <a:srgbClr val="FFFF00"/>
                </a:solidFill>
                <a:cs typeface="Times New Roman" panose="02020603050405020304" pitchFamily="18" charset="0"/>
              </a:rPr>
              <a:t>Năng</a:t>
            </a:r>
            <a:r>
              <a:rPr lang="en-US" sz="3200" b="1" u="sng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FF00"/>
                </a:solidFill>
                <a:cs typeface="Times New Roman" panose="02020603050405020304" pitchFamily="18" charset="0"/>
              </a:rPr>
              <a:t>lượng</a:t>
            </a:r>
            <a:endParaRPr lang="en-US" sz="32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889865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7174" grpId="0"/>
      <p:bldP spid="7177" grpId="0"/>
      <p:bldP spid="717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430" y="2743200"/>
            <a:ext cx="262398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3"/>
          <p:cNvSpPr txBox="1">
            <a:spLocks noChangeArrowheads="1"/>
          </p:cNvSpPr>
          <p:nvPr/>
        </p:nvSpPr>
        <p:spPr bwMode="auto">
          <a:xfrm>
            <a:off x="0" y="342240"/>
            <a:ext cx="65239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4400" b="1" dirty="0">
                <a:solidFill>
                  <a:srgbClr val="FFFF00"/>
                </a:solidFill>
              </a:rPr>
              <a:t>3. CON LẮC LÒ XO</a:t>
            </a:r>
          </a:p>
        </p:txBody>
      </p:sp>
      <p:pic>
        <p:nvPicPr>
          <p:cNvPr id="8196" name="Picture 4" descr="Bộ 2 Thú Nhún Lò Xo Mặt Cười Emoji (Giao Ngẫu Nhiên) | Tiki.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1840" y="342240"/>
            <a:ext cx="2135161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8048952"/>
              </p:ext>
            </p:extLst>
          </p:nvPr>
        </p:nvGraphicFramePr>
        <p:xfrm>
          <a:off x="379412" y="1111681"/>
          <a:ext cx="8184606" cy="54953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17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528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70588">
                <a:tc>
                  <a:txBody>
                    <a:bodyPr/>
                    <a:lstStyle/>
                    <a:p>
                      <a:r>
                        <a:rPr lang="en-US" sz="2000" b="0" dirty="0" err="1"/>
                        <a:t>Phương</a:t>
                      </a:r>
                      <a:r>
                        <a:rPr lang="en-US" sz="2000" b="0" dirty="0"/>
                        <a:t> </a:t>
                      </a:r>
                      <a:r>
                        <a:rPr lang="en-US" sz="2000" b="0" baseline="0" dirty="0" err="1"/>
                        <a:t>trình</a:t>
                      </a:r>
                      <a:r>
                        <a:rPr lang="en-US" sz="2000" b="0" baseline="0" dirty="0"/>
                        <a:t> </a:t>
                      </a:r>
                      <a:r>
                        <a:rPr lang="en-US" sz="2000" b="0" baseline="0" dirty="0" err="1"/>
                        <a:t>dao</a:t>
                      </a:r>
                      <a:r>
                        <a:rPr lang="en-US" sz="2000" b="0" baseline="0" dirty="0"/>
                        <a:t> </a:t>
                      </a:r>
                      <a:r>
                        <a:rPr lang="en-US" sz="2000" b="0" baseline="0" dirty="0" err="1"/>
                        <a:t>động</a:t>
                      </a:r>
                      <a:endParaRPr lang="en-US" sz="2000" b="0" dirty="0"/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16" marR="91416">
                    <a:blipFill>
                      <a:blip r:embed="rId4"/>
                      <a:stretch>
                        <a:fillRect l="-58868" t="-3030" r="-86918" b="-371515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9561">
                <a:tc>
                  <a:txBody>
                    <a:bodyPr/>
                    <a:lstStyle/>
                    <a:p>
                      <a:r>
                        <a:rPr lang="en-US" sz="2000" dirty="0" err="1"/>
                        <a:t>Tần</a:t>
                      </a:r>
                      <a:r>
                        <a:rPr lang="en-US" sz="2000" dirty="0"/>
                        <a:t> </a:t>
                      </a:r>
                      <a:r>
                        <a:rPr lang="en-US" sz="2000" baseline="0" dirty="0" err="1"/>
                        <a:t>số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góc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riêng</a:t>
                      </a:r>
                      <a:endParaRPr lang="en-US" sz="2000" dirty="0"/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16" marR="91416">
                    <a:blipFill>
                      <a:blip r:embed="rId4"/>
                      <a:stretch>
                        <a:fillRect l="-58868" t="-137097" r="-86918" b="-394355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3025">
                <a:tc>
                  <a:txBody>
                    <a:bodyPr/>
                    <a:lstStyle/>
                    <a:p>
                      <a:r>
                        <a:rPr lang="en-US" sz="2000" dirty="0"/>
                        <a:t>Chu  </a:t>
                      </a:r>
                      <a:r>
                        <a:rPr lang="en-US" sz="2000" dirty="0" err="1"/>
                        <a:t>kì</a:t>
                      </a:r>
                      <a:r>
                        <a:rPr lang="en-US" sz="2000" dirty="0"/>
                        <a:t> </a:t>
                      </a:r>
                      <a:r>
                        <a:rPr lang="en-US" sz="2000" baseline="0" dirty="0" err="1"/>
                        <a:t>dao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động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riêng</a:t>
                      </a:r>
                      <a:endParaRPr lang="en-US" sz="2000" dirty="0"/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16" marR="91416">
                    <a:blipFill>
                      <a:blip r:embed="rId4"/>
                      <a:stretch>
                        <a:fillRect l="-58868" t="-229688" r="-86918" b="-282031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1034">
                <a:tc>
                  <a:txBody>
                    <a:bodyPr/>
                    <a:lstStyle/>
                    <a:p>
                      <a:r>
                        <a:rPr lang="en-US" sz="2000" dirty="0" err="1"/>
                        <a:t>Tần</a:t>
                      </a:r>
                      <a:r>
                        <a:rPr lang="en-US" sz="2000" dirty="0"/>
                        <a:t> </a:t>
                      </a:r>
                      <a:r>
                        <a:rPr lang="en-US" sz="2000" baseline="0" dirty="0" err="1"/>
                        <a:t>số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dao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động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riêng</a:t>
                      </a:r>
                      <a:endParaRPr lang="en-US" sz="2000" dirty="0"/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16" marR="91416">
                    <a:blipFill>
                      <a:blip r:embed="rId4"/>
                      <a:stretch>
                        <a:fillRect l="-58868" t="-245349" r="-86918" b="-109884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2065">
                <a:tc>
                  <a:txBody>
                    <a:bodyPr/>
                    <a:lstStyle/>
                    <a:p>
                      <a:r>
                        <a:rPr lang="en-US" sz="2000" dirty="0" err="1"/>
                        <a:t>Lực</a:t>
                      </a:r>
                      <a:r>
                        <a:rPr lang="en-US" sz="2000" dirty="0"/>
                        <a:t> </a:t>
                      </a:r>
                      <a:r>
                        <a:rPr lang="en-US" sz="2000" baseline="0" dirty="0" err="1"/>
                        <a:t>kéo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về</a:t>
                      </a:r>
                      <a:endParaRPr lang="en-US" sz="2000" dirty="0"/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16" marR="91416">
                    <a:blipFill>
                      <a:blip r:embed="rId4"/>
                      <a:stretch>
                        <a:fillRect l="-58868" t="-836620" r="-86918" b="-166197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9124">
                <a:tc>
                  <a:txBody>
                    <a:bodyPr/>
                    <a:lstStyle/>
                    <a:p>
                      <a:r>
                        <a:rPr lang="en-US" sz="2000" dirty="0" err="1"/>
                        <a:t>Năng</a:t>
                      </a:r>
                      <a:r>
                        <a:rPr lang="en-US" sz="2000" dirty="0"/>
                        <a:t> </a:t>
                      </a:r>
                      <a:r>
                        <a:rPr lang="en-US" sz="2000" baseline="0" dirty="0" err="1"/>
                        <a:t>lượng</a:t>
                      </a:r>
                      <a:endParaRPr lang="en-US" sz="2000" dirty="0"/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16" marR="91416">
                    <a:blipFill>
                      <a:blip r:embed="rId4"/>
                      <a:stretch>
                        <a:fillRect l="-58868" t="-573276" r="-86918" b="-1724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2342905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00787" y="716504"/>
            <a:ext cx="55778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CỦNG CỐ. DẶN DÒ</a:t>
            </a:r>
            <a:endParaRPr lang="vi-VN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97776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|28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36.9|22.2|41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|91.2|4.7|17.2|18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|28.6|34|40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blipFill rotWithShape="1">
          <a:blip xmlns:r="http://schemas.openxmlformats.org/officeDocument/2006/relationships" r:embed="rId1"/>
          <a:stretch>
            <a:fillRect l="-754" t="-587" r="-754"/>
          </a:stretch>
        </a:blipFill>
      </a:spPr>
      <a:bodyPr/>
      <a:lstStyle>
        <a:defPPr>
          <a:defRPr dirty="0">
            <a:noFill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3684</TotalTime>
  <Words>303</Words>
  <PresentationFormat>Tùy chỉnh</PresentationFormat>
  <Paragraphs>39</Paragraphs>
  <Slides>7</Slides>
  <Notes>0</Notes>
  <HiddenSlides>0</HiddenSlides>
  <MMClips>0</MMClips>
  <ScaleCrop>false</ScaleCrop>
  <HeadingPairs>
    <vt:vector size="8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Máy chủ nhúng OLE</vt:lpstr>
      </vt:variant>
      <vt:variant>
        <vt:i4>2</vt:i4>
      </vt:variant>
      <vt:variant>
        <vt:lpstr>Tiêu đề Bản chiếu</vt:lpstr>
      </vt:variant>
      <vt:variant>
        <vt:i4>7</vt:i4>
      </vt:variant>
    </vt:vector>
  </HeadingPairs>
  <TitlesOfParts>
    <vt:vector size="16" baseType="lpstr">
      <vt:lpstr>Arial</vt:lpstr>
      <vt:lpstr>Calibri</vt:lpstr>
      <vt:lpstr>Cambria Math</vt:lpstr>
      <vt:lpstr>Times New Roman</vt:lpstr>
      <vt:lpstr>VNI-Helve</vt:lpstr>
      <vt:lpstr>Wingdings</vt:lpstr>
      <vt:lpstr>Office Theme</vt:lpstr>
      <vt:lpstr>Equation</vt:lpstr>
      <vt:lpstr>MathType 7.0 Equation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2021-02-17T02:18:53Z</dcterms:created>
  <dcterms:modified xsi:type="dcterms:W3CDTF">2021-09-15T12:58:20Z</dcterms:modified>
</cp:coreProperties>
</file>