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85" r:id="rId3"/>
    <p:sldId id="302" r:id="rId4"/>
    <p:sldId id="292" r:id="rId5"/>
    <p:sldId id="410" r:id="rId6"/>
    <p:sldId id="411" r:id="rId7"/>
    <p:sldId id="334" r:id="rId8"/>
    <p:sldId id="386" r:id="rId9"/>
    <p:sldId id="399" r:id="rId10"/>
    <p:sldId id="403" r:id="rId11"/>
    <p:sldId id="406" r:id="rId12"/>
    <p:sldId id="405" r:id="rId13"/>
    <p:sldId id="407" r:id="rId14"/>
    <p:sldId id="408" r:id="rId15"/>
    <p:sldId id="400" r:id="rId16"/>
    <p:sldId id="402" r:id="rId17"/>
    <p:sldId id="331" r:id="rId18"/>
    <p:sldId id="295" r:id="rId19"/>
    <p:sldId id="409" r:id="rId20"/>
    <p:sldId id="343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38BFE-2BF3-4ED8-88F1-B48E6C981E2C}"/>
              </a:ext>
            </a:extLst>
          </p:cNvPr>
          <p:cNvSpPr txBox="1"/>
          <p:nvPr userDrawn="1"/>
        </p:nvSpPr>
        <p:spPr>
          <a:xfrm>
            <a:off x="3076113" y="3139126"/>
            <a:ext cx="6205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Calibri" pitchFamily="34" charset="0"/>
              </a:rPr>
              <a:t>listen and read for specific information, to read for key information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C7D4FD-4137-923B-FD7F-EFE03D1BFB4F}"/>
              </a:ext>
            </a:extLst>
          </p:cNvPr>
          <p:cNvSpPr txBox="1"/>
          <p:nvPr userDrawn="1"/>
        </p:nvSpPr>
        <p:spPr>
          <a:xfrm>
            <a:off x="165100" y="44450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355EB-516E-FEFE-4347-CF8BDC8AAD47}"/>
              </a:ext>
            </a:extLst>
          </p:cNvPr>
          <p:cNvSpPr txBox="1"/>
          <p:nvPr userDrawn="1"/>
        </p:nvSpPr>
        <p:spPr>
          <a:xfrm>
            <a:off x="10389327" y="30361"/>
            <a:ext cx="18507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Progress Check (Cont.)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155413" y="2274838"/>
            <a:ext cx="63436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6: Be green</a:t>
            </a:r>
          </a:p>
          <a:p>
            <a:pPr algn="ctr"/>
            <a:r>
              <a:rPr lang="vi-VN" sz="4800" b="1" dirty="0">
                <a:solidFill>
                  <a:srgbClr val="00B050"/>
                </a:solidFill>
                <a:latin typeface="Calibri" pitchFamily="34" charset="0"/>
              </a:rPr>
              <a:t>Progress </a:t>
            </a:r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C</a:t>
            </a:r>
            <a:r>
              <a:rPr lang="vi-VN" sz="4800" b="1" dirty="0">
                <a:solidFill>
                  <a:srgbClr val="00B050"/>
                </a:solidFill>
                <a:latin typeface="Calibri" pitchFamily="34" charset="0"/>
              </a:rPr>
              <a:t>heck</a:t>
            </a:r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 (Cont.)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itchFamily="34" charset="0"/>
              </a:rPr>
              <a:t>10</a:t>
            </a:r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4BCB8-2513-8C87-518E-AFDDEB70DEBB}"/>
              </a:ext>
            </a:extLst>
          </p:cNvPr>
          <p:cNvSpPr/>
          <p:nvPr/>
        </p:nvSpPr>
        <p:spPr>
          <a:xfrm>
            <a:off x="185395" y="550160"/>
            <a:ext cx="2251500" cy="4372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Extra-practice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F258D-23C8-D354-113B-DD4B98093228}"/>
              </a:ext>
            </a:extLst>
          </p:cNvPr>
          <p:cNvSpPr txBox="1"/>
          <p:nvPr/>
        </p:nvSpPr>
        <p:spPr>
          <a:xfrm>
            <a:off x="2637934" y="476396"/>
            <a:ext cx="7763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Read the text and choose the best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1795-9F92-64CF-30F6-525C42D57814}"/>
              </a:ext>
            </a:extLst>
          </p:cNvPr>
          <p:cNvSpPr txBox="1"/>
          <p:nvPr/>
        </p:nvSpPr>
        <p:spPr>
          <a:xfrm>
            <a:off x="463419" y="1631906"/>
            <a:ext cx="5202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+mj-lt"/>
              </a:rPr>
              <a:t>Where is </a:t>
            </a:r>
            <a:r>
              <a:rPr lang="en-US" sz="2800" b="1" dirty="0" err="1">
                <a:latin typeface="+mj-lt"/>
              </a:rPr>
              <a:t>Cát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Bà</a:t>
            </a:r>
            <a:r>
              <a:rPr lang="en-US" sz="2800" b="1" dirty="0">
                <a:latin typeface="+mj-lt"/>
              </a:rPr>
              <a:t> National Park?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Near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On the top of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Close to the village of </a:t>
            </a:r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Hải</a:t>
            </a: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2.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What did Tony do there?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Went swimming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Went hiking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Visited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0347B1-1C6E-307C-FF14-17C6A570AC69}"/>
              </a:ext>
            </a:extLst>
          </p:cNvPr>
          <p:cNvSpPr txBox="1"/>
          <p:nvPr/>
        </p:nvSpPr>
        <p:spPr>
          <a:xfrm>
            <a:off x="5879969" y="1632973"/>
            <a:ext cx="61038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3.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What animals did Tony see during his trip?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Golden-headed langurs. 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32 species of mammals.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+mj-lt"/>
              </a:rPr>
              <a:t>Macaques, deer, civets and squirrels</a:t>
            </a:r>
          </a:p>
          <a:p>
            <a:r>
              <a:rPr lang="en-US" sz="2800" b="1" dirty="0">
                <a:latin typeface="+mj-lt"/>
              </a:rPr>
              <a:t>4.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Where did Tony visit?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Hải</a:t>
            </a:r>
            <a:r>
              <a:rPr lang="en-US" sz="2800" dirty="0">
                <a:latin typeface="+mj-lt"/>
              </a:rPr>
              <a:t> village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pPr marL="342900" indent="-342900">
              <a:buAutoNum type="alphaUcPeriod"/>
            </a:pP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F8EDF-607E-31A5-08D9-BDB3193E5DC2}"/>
              </a:ext>
            </a:extLst>
          </p:cNvPr>
          <p:cNvSpPr txBox="1"/>
          <p:nvPr/>
        </p:nvSpPr>
        <p:spPr>
          <a:xfrm>
            <a:off x="2637934" y="1029535"/>
            <a:ext cx="8986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+mj-lt"/>
              </a:rPr>
              <a:t>First, read the instruction and underline the key words.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AF821-7BB9-4FA8-B208-3F6F3453A338}"/>
              </a:ext>
            </a:extLst>
          </p:cNvPr>
          <p:cNvCxnSpPr>
            <a:cxnSpLocks/>
          </p:cNvCxnSpPr>
          <p:nvPr/>
        </p:nvCxnSpPr>
        <p:spPr>
          <a:xfrm>
            <a:off x="923827" y="2075467"/>
            <a:ext cx="981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9276A8-AACB-9518-2B2E-981A4DA907BF}"/>
              </a:ext>
            </a:extLst>
          </p:cNvPr>
          <p:cNvCxnSpPr>
            <a:cxnSpLocks/>
          </p:cNvCxnSpPr>
          <p:nvPr/>
        </p:nvCxnSpPr>
        <p:spPr>
          <a:xfrm flipV="1">
            <a:off x="2292285" y="2075467"/>
            <a:ext cx="2965515" cy="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DF0F33-C64F-43BE-F09D-9E6B0BBF80ED}"/>
              </a:ext>
            </a:extLst>
          </p:cNvPr>
          <p:cNvCxnSpPr>
            <a:cxnSpLocks/>
          </p:cNvCxnSpPr>
          <p:nvPr/>
        </p:nvCxnSpPr>
        <p:spPr>
          <a:xfrm>
            <a:off x="923827" y="3780060"/>
            <a:ext cx="777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D9B91C-55FB-05DA-C9A0-231FE17A0787}"/>
              </a:ext>
            </a:extLst>
          </p:cNvPr>
          <p:cNvCxnSpPr>
            <a:cxnSpLocks/>
          </p:cNvCxnSpPr>
          <p:nvPr/>
        </p:nvCxnSpPr>
        <p:spPr>
          <a:xfrm>
            <a:off x="3077852" y="3780060"/>
            <a:ext cx="3934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C07FDF-CCAF-E8F7-6F6F-2544B9F0CC17}"/>
              </a:ext>
            </a:extLst>
          </p:cNvPr>
          <p:cNvCxnSpPr>
            <a:cxnSpLocks/>
          </p:cNvCxnSpPr>
          <p:nvPr/>
        </p:nvCxnSpPr>
        <p:spPr>
          <a:xfrm>
            <a:off x="3614394" y="3780060"/>
            <a:ext cx="762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0B87E3-D28B-2E6C-10DD-FD13093ED573}"/>
              </a:ext>
            </a:extLst>
          </p:cNvPr>
          <p:cNvCxnSpPr>
            <a:cxnSpLocks/>
          </p:cNvCxnSpPr>
          <p:nvPr/>
        </p:nvCxnSpPr>
        <p:spPr>
          <a:xfrm>
            <a:off x="7203651" y="2075467"/>
            <a:ext cx="11444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7F8FD5-F4CE-47C1-D907-9FAEED546180}"/>
              </a:ext>
            </a:extLst>
          </p:cNvPr>
          <p:cNvCxnSpPr>
            <a:cxnSpLocks/>
          </p:cNvCxnSpPr>
          <p:nvPr/>
        </p:nvCxnSpPr>
        <p:spPr>
          <a:xfrm>
            <a:off x="8979644" y="2085067"/>
            <a:ext cx="644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289800-3B40-5BE1-E7B8-85CE0757C417}"/>
              </a:ext>
            </a:extLst>
          </p:cNvPr>
          <p:cNvCxnSpPr>
            <a:cxnSpLocks/>
          </p:cNvCxnSpPr>
          <p:nvPr/>
        </p:nvCxnSpPr>
        <p:spPr>
          <a:xfrm>
            <a:off x="9737105" y="2075467"/>
            <a:ext cx="566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872727-BBC3-CF3A-0975-76D83505AA6B}"/>
              </a:ext>
            </a:extLst>
          </p:cNvPr>
          <p:cNvCxnSpPr>
            <a:cxnSpLocks/>
          </p:cNvCxnSpPr>
          <p:nvPr/>
        </p:nvCxnSpPr>
        <p:spPr>
          <a:xfrm>
            <a:off x="5994663" y="2485093"/>
            <a:ext cx="550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A11AF0-DDA7-AC0B-0905-F0BB4211907B}"/>
              </a:ext>
            </a:extLst>
          </p:cNvPr>
          <p:cNvCxnSpPr>
            <a:cxnSpLocks/>
          </p:cNvCxnSpPr>
          <p:nvPr/>
        </p:nvCxnSpPr>
        <p:spPr>
          <a:xfrm>
            <a:off x="6356025" y="4235077"/>
            <a:ext cx="9422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8A3B31-9843-6C94-54AE-C61E64BA6E58}"/>
              </a:ext>
            </a:extLst>
          </p:cNvPr>
          <p:cNvCxnSpPr>
            <a:cxnSpLocks/>
          </p:cNvCxnSpPr>
          <p:nvPr/>
        </p:nvCxnSpPr>
        <p:spPr>
          <a:xfrm>
            <a:off x="7930126" y="4209676"/>
            <a:ext cx="6763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76BD17-6B7D-DFB9-E97A-B3740627391F}"/>
              </a:ext>
            </a:extLst>
          </p:cNvPr>
          <p:cNvCxnSpPr>
            <a:cxnSpLocks/>
          </p:cNvCxnSpPr>
          <p:nvPr/>
        </p:nvCxnSpPr>
        <p:spPr>
          <a:xfrm>
            <a:off x="8745282" y="4205135"/>
            <a:ext cx="5680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408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4BCB8-2513-8C87-518E-AFDDEB70DEBB}"/>
              </a:ext>
            </a:extLst>
          </p:cNvPr>
          <p:cNvSpPr/>
          <p:nvPr/>
        </p:nvSpPr>
        <p:spPr>
          <a:xfrm>
            <a:off x="185395" y="550160"/>
            <a:ext cx="2251500" cy="4372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Extra-practice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F258D-23C8-D354-113B-DD4B98093228}"/>
              </a:ext>
            </a:extLst>
          </p:cNvPr>
          <p:cNvSpPr txBox="1"/>
          <p:nvPr/>
        </p:nvSpPr>
        <p:spPr>
          <a:xfrm>
            <a:off x="2730631" y="550160"/>
            <a:ext cx="8986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Read the text and choose the best answer.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1795-9F92-64CF-30F6-525C42D57814}"/>
              </a:ext>
            </a:extLst>
          </p:cNvPr>
          <p:cNvSpPr txBox="1"/>
          <p:nvPr/>
        </p:nvSpPr>
        <p:spPr>
          <a:xfrm>
            <a:off x="529407" y="2412145"/>
            <a:ext cx="520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+mj-lt"/>
              </a:rPr>
              <a:t>Where is </a:t>
            </a:r>
            <a:r>
              <a:rPr lang="en-US" sz="2800" b="1" dirty="0" err="1">
                <a:latin typeface="+mj-lt"/>
              </a:rPr>
              <a:t>Cát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Bà</a:t>
            </a:r>
            <a:r>
              <a:rPr lang="en-US" sz="2800" b="1" dirty="0">
                <a:latin typeface="+mj-lt"/>
              </a:rPr>
              <a:t> National Park?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Near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On the top of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pPr marL="342900" indent="-342900">
              <a:buAutoNum type="alphaLcPeriod"/>
            </a:pPr>
            <a:r>
              <a:rPr lang="en-US" sz="2800" dirty="0">
                <a:latin typeface="+mj-lt"/>
              </a:rPr>
              <a:t>Close to the village of </a:t>
            </a:r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Hải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E1BD-3BF7-AD5F-7611-B01300E46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97896"/>
            <a:ext cx="5317937" cy="181588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400C701-6818-BC8E-8669-58EA30096B97}"/>
              </a:ext>
            </a:extLst>
          </p:cNvPr>
          <p:cNvSpPr/>
          <p:nvPr/>
        </p:nvSpPr>
        <p:spPr>
          <a:xfrm>
            <a:off x="555494" y="2896440"/>
            <a:ext cx="358905" cy="431551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B2DDAF-54F1-4A65-DF82-E52A844F8B8F}"/>
              </a:ext>
            </a:extLst>
          </p:cNvPr>
          <p:cNvCxnSpPr>
            <a:cxnSpLocks/>
          </p:cNvCxnSpPr>
          <p:nvPr/>
        </p:nvCxnSpPr>
        <p:spPr>
          <a:xfrm>
            <a:off x="9397976" y="2720488"/>
            <a:ext cx="20159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AF7BB9-8F5A-5741-B23C-A75FC4280E23}"/>
              </a:ext>
            </a:extLst>
          </p:cNvPr>
          <p:cNvCxnSpPr>
            <a:cxnSpLocks/>
          </p:cNvCxnSpPr>
          <p:nvPr/>
        </p:nvCxnSpPr>
        <p:spPr>
          <a:xfrm>
            <a:off x="8446454" y="3142038"/>
            <a:ext cx="23668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F0D4B7-DA8A-6311-42DF-E831933F0AE1}"/>
              </a:ext>
            </a:extLst>
          </p:cNvPr>
          <p:cNvCxnSpPr>
            <a:cxnSpLocks/>
          </p:cNvCxnSpPr>
          <p:nvPr/>
        </p:nvCxnSpPr>
        <p:spPr>
          <a:xfrm>
            <a:off x="6275546" y="3152671"/>
            <a:ext cx="5292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318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4BCB8-2513-8C87-518E-AFDDEB70DEBB}"/>
              </a:ext>
            </a:extLst>
          </p:cNvPr>
          <p:cNvSpPr/>
          <p:nvPr/>
        </p:nvSpPr>
        <p:spPr>
          <a:xfrm>
            <a:off x="185395" y="550160"/>
            <a:ext cx="2251500" cy="4372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Extra-practice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1795-9F92-64CF-30F6-525C42D57814}"/>
              </a:ext>
            </a:extLst>
          </p:cNvPr>
          <p:cNvSpPr txBox="1"/>
          <p:nvPr/>
        </p:nvSpPr>
        <p:spPr>
          <a:xfrm>
            <a:off x="529407" y="2412145"/>
            <a:ext cx="5202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2. What did Tony do there?</a:t>
            </a:r>
          </a:p>
          <a:p>
            <a:r>
              <a:rPr lang="en-US" sz="2800" dirty="0">
                <a:latin typeface="+mj-lt"/>
              </a:rPr>
              <a:t>a. Went swimming</a:t>
            </a:r>
          </a:p>
          <a:p>
            <a:r>
              <a:rPr lang="en-US" sz="2800" dirty="0">
                <a:latin typeface="+mj-lt"/>
              </a:rPr>
              <a:t>b. Went hiking</a:t>
            </a:r>
          </a:p>
          <a:p>
            <a:r>
              <a:rPr lang="en-US" sz="2800" dirty="0">
                <a:latin typeface="+mj-lt"/>
              </a:rPr>
              <a:t>c. Visited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00C701-6818-BC8E-8669-58EA30096B97}"/>
              </a:ext>
            </a:extLst>
          </p:cNvPr>
          <p:cNvSpPr/>
          <p:nvPr/>
        </p:nvSpPr>
        <p:spPr>
          <a:xfrm>
            <a:off x="529406" y="3286481"/>
            <a:ext cx="427523" cy="437249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2415F-643C-4304-60C5-033D8CC68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83" y="2246476"/>
            <a:ext cx="5314950" cy="17240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F2E7EE-9F77-6C78-ED0C-9629951EAF1C}"/>
              </a:ext>
            </a:extLst>
          </p:cNvPr>
          <p:cNvCxnSpPr>
            <a:cxnSpLocks/>
          </p:cNvCxnSpPr>
          <p:nvPr/>
        </p:nvCxnSpPr>
        <p:spPr>
          <a:xfrm>
            <a:off x="9662475" y="3456164"/>
            <a:ext cx="1055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17FFAE-B3F7-44AF-27FB-DB7E384C1A89}"/>
              </a:ext>
            </a:extLst>
          </p:cNvPr>
          <p:cNvCxnSpPr>
            <a:cxnSpLocks/>
          </p:cNvCxnSpPr>
          <p:nvPr/>
        </p:nvCxnSpPr>
        <p:spPr>
          <a:xfrm>
            <a:off x="5731497" y="3891368"/>
            <a:ext cx="7447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DF497D6-F463-09FD-65DC-74B01BF78189}"/>
              </a:ext>
            </a:extLst>
          </p:cNvPr>
          <p:cNvSpPr txBox="1"/>
          <p:nvPr/>
        </p:nvSpPr>
        <p:spPr>
          <a:xfrm>
            <a:off x="2730631" y="550160"/>
            <a:ext cx="8986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Read the text and choose the best answer.</a:t>
            </a:r>
          </a:p>
        </p:txBody>
      </p:sp>
    </p:spTree>
    <p:extLst>
      <p:ext uri="{BB962C8B-B14F-4D97-AF65-F5344CB8AC3E}">
        <p14:creationId xmlns:p14="http://schemas.microsoft.com/office/powerpoint/2010/main" val="12671119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4BCB8-2513-8C87-518E-AFDDEB70DEBB}"/>
              </a:ext>
            </a:extLst>
          </p:cNvPr>
          <p:cNvSpPr/>
          <p:nvPr/>
        </p:nvSpPr>
        <p:spPr>
          <a:xfrm>
            <a:off x="185395" y="550160"/>
            <a:ext cx="2251500" cy="4372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Extra-practice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1795-9F92-64CF-30F6-525C42D57814}"/>
              </a:ext>
            </a:extLst>
          </p:cNvPr>
          <p:cNvSpPr txBox="1"/>
          <p:nvPr/>
        </p:nvSpPr>
        <p:spPr>
          <a:xfrm>
            <a:off x="344111" y="1867525"/>
            <a:ext cx="5202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3. What animals did Tony see during his trip?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dirty="0">
                <a:latin typeface="+mj-lt"/>
              </a:rPr>
              <a:t>a. Golden-headed langurs. </a:t>
            </a:r>
          </a:p>
          <a:p>
            <a:r>
              <a:rPr lang="en-US" sz="2800" dirty="0">
                <a:latin typeface="+mj-lt"/>
              </a:rPr>
              <a:t>b. 32 species of mammals.</a:t>
            </a:r>
          </a:p>
          <a:p>
            <a:r>
              <a:rPr lang="en-US" sz="2800" dirty="0">
                <a:latin typeface="+mj-lt"/>
              </a:rPr>
              <a:t>c. Macaques, deer, civets and squirrels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00C701-6818-BC8E-8669-58EA30096B97}"/>
              </a:ext>
            </a:extLst>
          </p:cNvPr>
          <p:cNvSpPr/>
          <p:nvPr/>
        </p:nvSpPr>
        <p:spPr>
          <a:xfrm>
            <a:off x="375607" y="4043086"/>
            <a:ext cx="368672" cy="433221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F2E7EE-9F77-6C78-ED0C-9629951EAF1C}"/>
              </a:ext>
            </a:extLst>
          </p:cNvPr>
          <p:cNvCxnSpPr>
            <a:cxnSpLocks/>
          </p:cNvCxnSpPr>
          <p:nvPr/>
        </p:nvCxnSpPr>
        <p:spPr>
          <a:xfrm>
            <a:off x="9662475" y="3456164"/>
            <a:ext cx="1055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FDBF9FA-C54C-0F53-691E-D744AAC2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497" y="1544752"/>
            <a:ext cx="5172075" cy="455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17FFAE-B3F7-44AF-27FB-DB7E384C1A89}"/>
              </a:ext>
            </a:extLst>
          </p:cNvPr>
          <p:cNvCxnSpPr>
            <a:cxnSpLocks/>
          </p:cNvCxnSpPr>
          <p:nvPr/>
        </p:nvCxnSpPr>
        <p:spPr>
          <a:xfrm>
            <a:off x="6783573" y="2331120"/>
            <a:ext cx="3966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D7ED6D-EEE0-6639-8345-3223FCE5FA6E}"/>
              </a:ext>
            </a:extLst>
          </p:cNvPr>
          <p:cNvCxnSpPr>
            <a:cxnSpLocks/>
          </p:cNvCxnSpPr>
          <p:nvPr/>
        </p:nvCxnSpPr>
        <p:spPr>
          <a:xfrm>
            <a:off x="5731497" y="2751089"/>
            <a:ext cx="3930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88350C-43CA-4D9A-E903-818F30EBB62B}"/>
              </a:ext>
            </a:extLst>
          </p:cNvPr>
          <p:cNvCxnSpPr>
            <a:cxnSpLocks/>
          </p:cNvCxnSpPr>
          <p:nvPr/>
        </p:nvCxnSpPr>
        <p:spPr>
          <a:xfrm>
            <a:off x="7422773" y="3597148"/>
            <a:ext cx="1789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5127AD-F529-32EC-CBCB-387EBAF71458}"/>
              </a:ext>
            </a:extLst>
          </p:cNvPr>
          <p:cNvCxnSpPr>
            <a:cxnSpLocks/>
          </p:cNvCxnSpPr>
          <p:nvPr/>
        </p:nvCxnSpPr>
        <p:spPr>
          <a:xfrm>
            <a:off x="8767714" y="5679631"/>
            <a:ext cx="19824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524CA7-D1C4-20DE-6E07-37B5E974024F}"/>
              </a:ext>
            </a:extLst>
          </p:cNvPr>
          <p:cNvCxnSpPr>
            <a:cxnSpLocks/>
          </p:cNvCxnSpPr>
          <p:nvPr/>
        </p:nvCxnSpPr>
        <p:spPr>
          <a:xfrm flipV="1">
            <a:off x="5746424" y="6104717"/>
            <a:ext cx="2775407" cy="3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34F21D-98C0-FEE1-8167-AF9FCED4444C}"/>
              </a:ext>
            </a:extLst>
          </p:cNvPr>
          <p:cNvSpPr txBox="1"/>
          <p:nvPr/>
        </p:nvSpPr>
        <p:spPr>
          <a:xfrm>
            <a:off x="2730631" y="550160"/>
            <a:ext cx="8986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Read the text and choose the best answer.</a:t>
            </a:r>
          </a:p>
        </p:txBody>
      </p:sp>
    </p:spTree>
    <p:extLst>
      <p:ext uri="{BB962C8B-B14F-4D97-AF65-F5344CB8AC3E}">
        <p14:creationId xmlns:p14="http://schemas.microsoft.com/office/powerpoint/2010/main" val="29381909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4BCB8-2513-8C87-518E-AFDDEB70DEBB}"/>
              </a:ext>
            </a:extLst>
          </p:cNvPr>
          <p:cNvSpPr/>
          <p:nvPr/>
        </p:nvSpPr>
        <p:spPr>
          <a:xfrm>
            <a:off x="185395" y="550160"/>
            <a:ext cx="2251500" cy="4372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</a:rPr>
              <a:t>Extra-practice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1795-9F92-64CF-30F6-525C42D57814}"/>
              </a:ext>
            </a:extLst>
          </p:cNvPr>
          <p:cNvSpPr txBox="1"/>
          <p:nvPr/>
        </p:nvSpPr>
        <p:spPr>
          <a:xfrm>
            <a:off x="642659" y="3080403"/>
            <a:ext cx="5202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4. Where did Tony visit?</a:t>
            </a:r>
          </a:p>
          <a:p>
            <a:r>
              <a:rPr lang="en-US" sz="2800" dirty="0">
                <a:latin typeface="+mj-lt"/>
              </a:rPr>
              <a:t>a.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r>
              <a:rPr lang="en-US" sz="2800" dirty="0">
                <a:latin typeface="+mj-lt"/>
              </a:rPr>
              <a:t>b. </a:t>
            </a:r>
            <a:r>
              <a:rPr lang="en-US" sz="2800" dirty="0" err="1">
                <a:latin typeface="+mj-lt"/>
              </a:rPr>
              <a:t>Việt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Hải</a:t>
            </a:r>
            <a:r>
              <a:rPr lang="en-US" sz="2800" dirty="0">
                <a:latin typeface="+mj-lt"/>
              </a:rPr>
              <a:t> village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  <a:p>
            <a:r>
              <a:rPr lang="en-US" sz="2800" dirty="0">
                <a:latin typeface="+mj-lt"/>
              </a:rPr>
              <a:t>c. </a:t>
            </a:r>
            <a:r>
              <a:rPr lang="en-US" sz="2800" dirty="0" err="1">
                <a:latin typeface="+mj-lt"/>
              </a:rPr>
              <a:t>Hạ</a:t>
            </a:r>
            <a:r>
              <a:rPr lang="en-US" sz="2800" dirty="0">
                <a:latin typeface="+mj-lt"/>
              </a:rPr>
              <a:t> Long Bay and </a:t>
            </a:r>
            <a:r>
              <a:rPr lang="en-US" sz="2800" dirty="0" err="1">
                <a:latin typeface="+mj-lt"/>
              </a:rPr>
              <a:t>Ngự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Lâm</a:t>
            </a:r>
            <a:r>
              <a:rPr lang="en-US" sz="2800" dirty="0">
                <a:latin typeface="+mj-lt"/>
              </a:rPr>
              <a:t> Peak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00C701-6818-BC8E-8669-58EA30096B97}"/>
              </a:ext>
            </a:extLst>
          </p:cNvPr>
          <p:cNvSpPr/>
          <p:nvPr/>
        </p:nvSpPr>
        <p:spPr>
          <a:xfrm>
            <a:off x="628683" y="3965944"/>
            <a:ext cx="413820" cy="464323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A47A1-E0DF-923F-E03F-B84DD790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01" y="604808"/>
            <a:ext cx="4770160" cy="57793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E0EFA4-E6D8-5E71-37BE-0EABD537078B}"/>
              </a:ext>
            </a:extLst>
          </p:cNvPr>
          <p:cNvCxnSpPr>
            <a:cxnSpLocks/>
          </p:cNvCxnSpPr>
          <p:nvPr/>
        </p:nvCxnSpPr>
        <p:spPr>
          <a:xfrm>
            <a:off x="6617616" y="4080269"/>
            <a:ext cx="4553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D45772-4B1B-541E-D8F7-7FD2C7D5157F}"/>
              </a:ext>
            </a:extLst>
          </p:cNvPr>
          <p:cNvCxnSpPr>
            <a:cxnSpLocks/>
          </p:cNvCxnSpPr>
          <p:nvPr/>
        </p:nvCxnSpPr>
        <p:spPr>
          <a:xfrm>
            <a:off x="9285401" y="4463737"/>
            <a:ext cx="1885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F57254-F911-4B47-D5DE-76A89D60D6C7}"/>
              </a:ext>
            </a:extLst>
          </p:cNvPr>
          <p:cNvCxnSpPr>
            <a:cxnSpLocks/>
          </p:cNvCxnSpPr>
          <p:nvPr/>
        </p:nvCxnSpPr>
        <p:spPr>
          <a:xfrm>
            <a:off x="6638882" y="4836349"/>
            <a:ext cx="29505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4F0E8D-9F01-BAAF-A3C2-D0DC8F9252A3}"/>
              </a:ext>
            </a:extLst>
          </p:cNvPr>
          <p:cNvSpPr txBox="1"/>
          <p:nvPr/>
        </p:nvSpPr>
        <p:spPr>
          <a:xfrm>
            <a:off x="344962" y="1168848"/>
            <a:ext cx="57974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+mj-lt"/>
              </a:rPr>
              <a:t>Read the text and choose the best answer.</a:t>
            </a:r>
          </a:p>
        </p:txBody>
      </p:sp>
    </p:spTree>
    <p:extLst>
      <p:ext uri="{BB962C8B-B14F-4D97-AF65-F5344CB8AC3E}">
        <p14:creationId xmlns:p14="http://schemas.microsoft.com/office/powerpoint/2010/main" val="20541322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3842EA-E39E-8F80-2FD8-3CFE2464F102}"/>
              </a:ext>
            </a:extLst>
          </p:cNvPr>
          <p:cNvSpPr/>
          <p:nvPr/>
        </p:nvSpPr>
        <p:spPr>
          <a:xfrm>
            <a:off x="141401" y="566951"/>
            <a:ext cx="3242821" cy="526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B0F0"/>
                </a:solidFill>
              </a:rPr>
              <a:t>EVERYDAY ENGLISH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84A18-BA76-F9A6-9533-13C5DD852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291" y="347662"/>
            <a:ext cx="7781925" cy="61626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0FFA33-6C65-56D1-7516-0A861F603F34}"/>
              </a:ext>
            </a:extLst>
          </p:cNvPr>
          <p:cNvCxnSpPr>
            <a:cxnSpLocks/>
          </p:cNvCxnSpPr>
          <p:nvPr/>
        </p:nvCxnSpPr>
        <p:spPr>
          <a:xfrm>
            <a:off x="6429080" y="2389694"/>
            <a:ext cx="509048" cy="1145358"/>
          </a:xfrm>
          <a:prstGeom prst="straightConnector1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163EF0-91C7-1D44-E664-ACD899DB76ED}"/>
              </a:ext>
            </a:extLst>
          </p:cNvPr>
          <p:cNvCxnSpPr>
            <a:cxnSpLocks/>
          </p:cNvCxnSpPr>
          <p:nvPr/>
        </p:nvCxnSpPr>
        <p:spPr>
          <a:xfrm flipV="1">
            <a:off x="6579909" y="2389694"/>
            <a:ext cx="358219" cy="485481"/>
          </a:xfrm>
          <a:prstGeom prst="straightConnector1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281FD3-DA11-4D5D-A128-2FF60D7EF889}"/>
              </a:ext>
            </a:extLst>
          </p:cNvPr>
          <p:cNvCxnSpPr>
            <a:cxnSpLocks/>
          </p:cNvCxnSpPr>
          <p:nvPr/>
        </p:nvCxnSpPr>
        <p:spPr>
          <a:xfrm>
            <a:off x="6495068" y="3742441"/>
            <a:ext cx="534185" cy="1536569"/>
          </a:xfrm>
          <a:prstGeom prst="straightConnector1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BE58D6-3A54-AA5B-5EB4-85E8608EC45D}"/>
              </a:ext>
            </a:extLst>
          </p:cNvPr>
          <p:cNvCxnSpPr>
            <a:cxnSpLocks/>
          </p:cNvCxnSpPr>
          <p:nvPr/>
        </p:nvCxnSpPr>
        <p:spPr>
          <a:xfrm flipH="1">
            <a:off x="6495068" y="2875175"/>
            <a:ext cx="443060" cy="1107651"/>
          </a:xfrm>
          <a:prstGeom prst="straightConnector1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F84927-9E9C-265C-1036-178D4917560A}"/>
              </a:ext>
            </a:extLst>
          </p:cNvPr>
          <p:cNvCxnSpPr>
            <a:cxnSpLocks/>
          </p:cNvCxnSpPr>
          <p:nvPr/>
        </p:nvCxnSpPr>
        <p:spPr>
          <a:xfrm flipH="1">
            <a:off x="6462074" y="4190215"/>
            <a:ext cx="542042" cy="698712"/>
          </a:xfrm>
          <a:prstGeom prst="straightConnector1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997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E9F7C3-5248-96C7-2552-41136D34EEF0}"/>
              </a:ext>
            </a:extLst>
          </p:cNvPr>
          <p:cNvSpPr txBox="1"/>
          <p:nvPr/>
        </p:nvSpPr>
        <p:spPr>
          <a:xfrm>
            <a:off x="263951" y="687313"/>
            <a:ext cx="6108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+mj-lt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3B8B1-625D-01A1-3035-0C15F688769C}"/>
              </a:ext>
            </a:extLst>
          </p:cNvPr>
          <p:cNvSpPr txBox="1"/>
          <p:nvPr/>
        </p:nvSpPr>
        <p:spPr>
          <a:xfrm>
            <a:off x="2115222" y="425703"/>
            <a:ext cx="9719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CC"/>
                </a:solidFill>
                <a:latin typeface="+mj-lt"/>
              </a:rPr>
              <a:t>Imagine you visited a place of natural beauty in your country or another country. Write a diary entry about your experiences there (about 60-80 words). Include the name and the location of the place, what activities you did and your feelings.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292A0-4103-A5B9-3CE4-4D7F50C3DA95}"/>
              </a:ext>
            </a:extLst>
          </p:cNvPr>
          <p:cNvSpPr txBox="1"/>
          <p:nvPr/>
        </p:nvSpPr>
        <p:spPr>
          <a:xfrm>
            <a:off x="6212264" y="2493973"/>
            <a:ext cx="5904322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SAMPLE</a:t>
            </a:r>
            <a:endParaRPr lang="en-US" dirty="0">
              <a:latin typeface="+mj-lt"/>
            </a:endParaRPr>
          </a:p>
          <a:p>
            <a:r>
              <a:rPr lang="en-US" sz="2400" dirty="0"/>
              <a:t>Last weekend, I </a:t>
            </a:r>
            <a:r>
              <a:rPr lang="en-US" sz="2400" dirty="0">
                <a:solidFill>
                  <a:srgbClr val="FF0000"/>
                </a:solidFill>
              </a:rPr>
              <a:t>went to </a:t>
            </a:r>
            <a:r>
              <a:rPr lang="en-US" sz="2400" dirty="0" err="1">
                <a:solidFill>
                  <a:srgbClr val="FF0000"/>
                </a:solidFill>
              </a:rPr>
              <a:t>Howletts</a:t>
            </a:r>
            <a:r>
              <a:rPr lang="en-US" sz="2400" dirty="0">
                <a:solidFill>
                  <a:srgbClr val="FF0000"/>
                </a:solidFill>
              </a:rPr>
              <a:t> National Park</a:t>
            </a:r>
            <a:r>
              <a:rPr lang="en-US" sz="2400" dirty="0"/>
              <a:t> in Kent. It was amazing! I </a:t>
            </a:r>
            <a:r>
              <a:rPr lang="en-US" sz="2400" dirty="0">
                <a:solidFill>
                  <a:srgbClr val="FF0000"/>
                </a:solidFill>
              </a:rPr>
              <a:t>saw a lot of animals </a:t>
            </a:r>
            <a:r>
              <a:rPr lang="en-US" sz="2400" dirty="0"/>
              <a:t>there, but </a:t>
            </a:r>
            <a:r>
              <a:rPr lang="en-US" sz="2400" dirty="0">
                <a:solidFill>
                  <a:srgbClr val="FF0000"/>
                </a:solidFill>
              </a:rPr>
              <a:t>my </a:t>
            </a:r>
            <a:r>
              <a:rPr lang="en-US" sz="2400" dirty="0" err="1">
                <a:solidFill>
                  <a:srgbClr val="FF0000"/>
                </a:solidFill>
              </a:rPr>
              <a:t>favourite</a:t>
            </a:r>
            <a:r>
              <a:rPr lang="en-US" sz="2400" dirty="0">
                <a:solidFill>
                  <a:srgbClr val="FF0000"/>
                </a:solidFill>
              </a:rPr>
              <a:t> animals were the giraffes</a:t>
            </a:r>
            <a:r>
              <a:rPr lang="en-US" sz="2400" dirty="0"/>
              <a:t>. I knew giraffes are tall, but I was still surprised about how tall they actually were! </a:t>
            </a:r>
            <a:r>
              <a:rPr lang="en-US" sz="2400" dirty="0">
                <a:solidFill>
                  <a:srgbClr val="FF0000"/>
                </a:solidFill>
              </a:rPr>
              <a:t>I picked up litter and fed the animals</a:t>
            </a:r>
            <a:r>
              <a:rPr lang="en-US" sz="2400" dirty="0"/>
              <a:t>. I had a wonderful time! </a:t>
            </a:r>
            <a:r>
              <a:rPr lang="en-US" sz="2400" dirty="0">
                <a:solidFill>
                  <a:srgbClr val="FF0000"/>
                </a:solidFill>
              </a:rPr>
              <a:t>I was sad </a:t>
            </a:r>
            <a:r>
              <a:rPr lang="en-US" sz="2400" dirty="0"/>
              <a:t>when it was time to go home, </a:t>
            </a:r>
            <a:r>
              <a:rPr lang="en-US" sz="2400" dirty="0">
                <a:solidFill>
                  <a:srgbClr val="FF0000"/>
                </a:solidFill>
              </a:rPr>
              <a:t>but I felt happy that I </a:t>
            </a:r>
            <a:r>
              <a:rPr lang="en-US" sz="2400">
                <a:solidFill>
                  <a:srgbClr val="FF0000"/>
                </a:solidFill>
              </a:rPr>
              <a:t>went there.</a:t>
            </a:r>
            <a:r>
              <a:rPr lang="en-US" sz="2400"/>
              <a:t> </a:t>
            </a:r>
            <a:r>
              <a:rPr lang="en-US" sz="2400" dirty="0"/>
              <a:t>I can’t wait to go again!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7EBC5-75E8-1D92-A847-DDBBECDE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1819"/>
            <a:ext cx="6096000" cy="35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82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1270" y="2213614"/>
            <a:ext cx="1019834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To read for details.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To </a:t>
            </a:r>
            <a:r>
              <a:rPr lang="en-US" sz="3600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 everyday English.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</a:rPr>
              <a:t>To write a diary entry about a visit to a place of natural beauty.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950" y="1628812"/>
            <a:ext cx="11124644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6 Test 2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56 &amp; 57).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Semester 2 Test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70-73).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Review all the vocabularies and grammar points in TA 7 Right on.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Be well-prepared for Term 2 Final Test.</a:t>
            </a:r>
          </a:p>
        </p:txBody>
      </p:sp>
    </p:spTree>
    <p:extLst>
      <p:ext uri="{BB962C8B-B14F-4D97-AF65-F5344CB8AC3E}">
        <p14:creationId xmlns:p14="http://schemas.microsoft.com/office/powerpoint/2010/main" val="23734728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3097" y="2180097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Reading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96272" y="3396122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Speaking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93097" y="4436728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Writing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15322" y="1062497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C90B34B-9A55-4B4F-946D-1753AC260127}"/>
              </a:ext>
            </a:extLst>
          </p:cNvPr>
          <p:cNvSpPr/>
          <p:nvPr/>
        </p:nvSpPr>
        <p:spPr>
          <a:xfrm>
            <a:off x="1193097" y="5552740"/>
            <a:ext cx="3255962" cy="6619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75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923827" y="1399979"/>
            <a:ext cx="10833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CC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read for details.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everyday English.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to write a diary entry about a visit to a place of natural beauty.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0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park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      B. wash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          C. stay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D. hop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pɑːkt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wɒʃt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steɪd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həʊpt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fall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B. plan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C. spend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		D. plant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fɔːlz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plænz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spendz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plɑːnts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receiv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B. </a:t>
            </a:r>
            <a:r>
              <a:rPr lang="en-US" sz="32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practis</a:t>
            </a:r>
            <a:r>
              <a:rPr lang="en-US" sz="3200" u="sng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 C. enter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D. install</a:t>
            </a:r>
            <a:r>
              <a:rPr lang="en-US" sz="3200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rɪˈsiːvd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præktɪst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entərd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ɪnˈstɔːld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underlined part is pronounced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588109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339839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3623294" y="518510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8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587" y="1650563"/>
            <a:ext cx="1174724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A. yoghurt	       B. river		         C. laundry	       D. event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jɒɡət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rɪvər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lɔːndri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ɪˈvent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A. donate               B. compare		C. tidy 		D. repair</a:t>
            </a:r>
            <a:endParaRPr lang="en-US" sz="4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dəʊˈneɪt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kəmˈpeər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taɪdi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       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rɪˈpeər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A. scientist             B. photograph	C. pollution	D. energy</a:t>
            </a:r>
            <a:endParaRPr lang="en-US" sz="4000" u="sng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saɪəntɪst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fəʊtəɡrɑːf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	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pəˈluːʃən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        /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enədʒi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331255"/>
            <a:ext cx="11516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Choose the word whose main stress is placed differently from that of the others. </a:t>
            </a:r>
            <a:r>
              <a:rPr lang="en-US" sz="3600" dirty="0" err="1">
                <a:latin typeface="+mj-lt"/>
              </a:rPr>
              <a:t>Practise</a:t>
            </a:r>
            <a:r>
              <a:rPr lang="en-US" sz="3600" dirty="0">
                <a:latin typeface="+mj-lt"/>
              </a:rPr>
              <a:t> saying them.</a:t>
            </a:r>
            <a:endParaRPr lang="vi-VN" sz="36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059419" y="1726559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604669" y="3437170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6598455" y="5185108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31785F-15CD-C513-7DD7-85BAEE1A23EE}"/>
              </a:ext>
            </a:extLst>
          </p:cNvPr>
          <p:cNvSpPr/>
          <p:nvPr/>
        </p:nvSpPr>
        <p:spPr>
          <a:xfrm>
            <a:off x="102908" y="505468"/>
            <a:ext cx="320511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CD690-EE60-CC4E-F4CA-B9917DC873A2}"/>
              </a:ext>
            </a:extLst>
          </p:cNvPr>
          <p:cNvSpPr txBox="1"/>
          <p:nvPr/>
        </p:nvSpPr>
        <p:spPr>
          <a:xfrm>
            <a:off x="207042" y="1243347"/>
            <a:ext cx="68822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Read the text. Decide if the statements are 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R (right),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W (wrong) </a:t>
            </a:r>
            <a:r>
              <a:rPr lang="en-US" sz="2800" b="1" dirty="0">
                <a:latin typeface="+mj-lt"/>
              </a:rPr>
              <a:t>or 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DS (doesn’t say).</a:t>
            </a:r>
            <a:endParaRPr lang="en-US" sz="2400" b="1" dirty="0">
              <a:solidFill>
                <a:srgbClr val="00B0F0"/>
              </a:solidFill>
              <a:latin typeface="+mj-lt"/>
            </a:endParaRPr>
          </a:p>
          <a:p>
            <a:endParaRPr lang="en-US" sz="2400" b="1" dirty="0">
              <a:solidFill>
                <a:srgbClr val="00B0F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+mj-lt"/>
              </a:rPr>
              <a:t>First, underline the key words.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F467BC-9F44-2111-B713-3934B4D1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415711"/>
            <a:ext cx="5162550" cy="6219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9257A-F439-5E61-CF5C-72C76A08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55" y="3116002"/>
            <a:ext cx="5263447" cy="323653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331D4-32A1-FD77-88FA-E2BF99C980D5}"/>
              </a:ext>
            </a:extLst>
          </p:cNvPr>
          <p:cNvCxnSpPr>
            <a:cxnSpLocks/>
          </p:cNvCxnSpPr>
          <p:nvPr/>
        </p:nvCxnSpPr>
        <p:spPr>
          <a:xfrm>
            <a:off x="1206542" y="3887334"/>
            <a:ext cx="2176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9954C4-9B6A-E7F2-9EF2-9346A877E1D5}"/>
              </a:ext>
            </a:extLst>
          </p:cNvPr>
          <p:cNvCxnSpPr>
            <a:cxnSpLocks/>
          </p:cNvCxnSpPr>
          <p:nvPr/>
        </p:nvCxnSpPr>
        <p:spPr>
          <a:xfrm>
            <a:off x="2395979" y="4295216"/>
            <a:ext cx="1252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785519-210D-CF6A-E925-196DE6726749}"/>
              </a:ext>
            </a:extLst>
          </p:cNvPr>
          <p:cNvCxnSpPr>
            <a:cxnSpLocks/>
          </p:cNvCxnSpPr>
          <p:nvPr/>
        </p:nvCxnSpPr>
        <p:spPr>
          <a:xfrm>
            <a:off x="4011104" y="4711581"/>
            <a:ext cx="674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32E356-D54C-A7D6-7691-F03E6539D8BD}"/>
              </a:ext>
            </a:extLst>
          </p:cNvPr>
          <p:cNvCxnSpPr>
            <a:cxnSpLocks/>
          </p:cNvCxnSpPr>
          <p:nvPr/>
        </p:nvCxnSpPr>
        <p:spPr>
          <a:xfrm>
            <a:off x="2395979" y="5065776"/>
            <a:ext cx="9034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6FB683-EA7A-5FC1-033C-358C4AF4BEF6}"/>
              </a:ext>
            </a:extLst>
          </p:cNvPr>
          <p:cNvCxnSpPr>
            <a:cxnSpLocks/>
          </p:cNvCxnSpPr>
          <p:nvPr/>
        </p:nvCxnSpPr>
        <p:spPr>
          <a:xfrm>
            <a:off x="1181492" y="5474009"/>
            <a:ext cx="523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846627-8BA8-CA3C-51C6-3A480C1E2E9D}"/>
              </a:ext>
            </a:extLst>
          </p:cNvPr>
          <p:cNvCxnSpPr>
            <a:cxnSpLocks/>
          </p:cNvCxnSpPr>
          <p:nvPr/>
        </p:nvCxnSpPr>
        <p:spPr>
          <a:xfrm>
            <a:off x="1901071" y="5474009"/>
            <a:ext cx="1398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94EFC4-F818-E25C-C8E2-8E53D85E7571}"/>
              </a:ext>
            </a:extLst>
          </p:cNvPr>
          <p:cNvCxnSpPr>
            <a:cxnSpLocks/>
          </p:cNvCxnSpPr>
          <p:nvPr/>
        </p:nvCxnSpPr>
        <p:spPr>
          <a:xfrm>
            <a:off x="4267199" y="5490943"/>
            <a:ext cx="4179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6EBE5D-C78D-6C54-52A3-501562F2BB41}"/>
              </a:ext>
            </a:extLst>
          </p:cNvPr>
          <p:cNvCxnSpPr>
            <a:cxnSpLocks/>
          </p:cNvCxnSpPr>
          <p:nvPr/>
        </p:nvCxnSpPr>
        <p:spPr>
          <a:xfrm>
            <a:off x="1509859" y="5838775"/>
            <a:ext cx="17895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FA94D2-6271-EE93-B49E-3636D37D6245}"/>
              </a:ext>
            </a:extLst>
          </p:cNvPr>
          <p:cNvCxnSpPr>
            <a:cxnSpLocks/>
          </p:cNvCxnSpPr>
          <p:nvPr/>
        </p:nvCxnSpPr>
        <p:spPr>
          <a:xfrm>
            <a:off x="1705465" y="6247754"/>
            <a:ext cx="5381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81D95E-E746-68C7-0296-FBA7F75CFF1D}"/>
              </a:ext>
            </a:extLst>
          </p:cNvPr>
          <p:cNvCxnSpPr>
            <a:cxnSpLocks/>
          </p:cNvCxnSpPr>
          <p:nvPr/>
        </p:nvCxnSpPr>
        <p:spPr>
          <a:xfrm>
            <a:off x="2700387" y="6248856"/>
            <a:ext cx="9477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565062-C0FC-DCE1-2E29-142AE243CC93}"/>
              </a:ext>
            </a:extLst>
          </p:cNvPr>
          <p:cNvCxnSpPr>
            <a:cxnSpLocks/>
          </p:cNvCxnSpPr>
          <p:nvPr/>
        </p:nvCxnSpPr>
        <p:spPr>
          <a:xfrm>
            <a:off x="3940993" y="6248856"/>
            <a:ext cx="9477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8C0B663-22E2-A1E0-96C8-17D2BF3FD487}"/>
              </a:ext>
            </a:extLst>
          </p:cNvPr>
          <p:cNvCxnSpPr>
            <a:cxnSpLocks/>
          </p:cNvCxnSpPr>
          <p:nvPr/>
        </p:nvCxnSpPr>
        <p:spPr>
          <a:xfrm>
            <a:off x="1206542" y="3532373"/>
            <a:ext cx="2537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4282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31785F-15CD-C513-7DD7-85BAEE1A23EE}"/>
              </a:ext>
            </a:extLst>
          </p:cNvPr>
          <p:cNvSpPr/>
          <p:nvPr/>
        </p:nvSpPr>
        <p:spPr>
          <a:xfrm>
            <a:off x="0" y="677731"/>
            <a:ext cx="3205114" cy="576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+mj-lt"/>
              </a:rPr>
              <a:t>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CD690-EE60-CC4E-F4CA-B9917DC873A2}"/>
              </a:ext>
            </a:extLst>
          </p:cNvPr>
          <p:cNvSpPr txBox="1"/>
          <p:nvPr/>
        </p:nvSpPr>
        <p:spPr>
          <a:xfrm>
            <a:off x="94023" y="1364609"/>
            <a:ext cx="6620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Read the text. Decide if the statements are 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R (right),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W (wrong) </a:t>
            </a:r>
            <a:r>
              <a:rPr lang="en-US" sz="2800" b="1" dirty="0">
                <a:latin typeface="+mj-lt"/>
              </a:rPr>
              <a:t>or </a:t>
            </a:r>
            <a:r>
              <a:rPr lang="en-US" sz="2800" b="1" dirty="0">
                <a:solidFill>
                  <a:srgbClr val="00B0F0"/>
                </a:solidFill>
                <a:latin typeface="+mj-lt"/>
              </a:rPr>
              <a:t>DS (doesn’t say).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F467BC-9F44-2111-B713-3934B4D1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055" y="550160"/>
            <a:ext cx="5162550" cy="6219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59257A-F439-5E61-CF5C-72C76A082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55" y="3116002"/>
            <a:ext cx="5263447" cy="3236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A49FD-B5E9-41EE-C2A9-BEA5E140C329}"/>
              </a:ext>
            </a:extLst>
          </p:cNvPr>
          <p:cNvSpPr txBox="1"/>
          <p:nvPr/>
        </p:nvSpPr>
        <p:spPr>
          <a:xfrm>
            <a:off x="5247064" y="3500224"/>
            <a:ext cx="58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275D2-B0B3-E6E4-52EC-B71A8F40C083}"/>
              </a:ext>
            </a:extLst>
          </p:cNvPr>
          <p:cNvSpPr txBox="1"/>
          <p:nvPr/>
        </p:nvSpPr>
        <p:spPr>
          <a:xfrm>
            <a:off x="5323264" y="3916209"/>
            <a:ext cx="50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780D227-7302-6503-515F-E8097716A05F}"/>
              </a:ext>
            </a:extLst>
          </p:cNvPr>
          <p:cNvCxnSpPr>
            <a:cxnSpLocks/>
          </p:cNvCxnSpPr>
          <p:nvPr/>
        </p:nvCxnSpPr>
        <p:spPr>
          <a:xfrm>
            <a:off x="8799233" y="1271135"/>
            <a:ext cx="2481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41D133-165F-1D06-D0EB-8A2F0E1DF9A7}"/>
              </a:ext>
            </a:extLst>
          </p:cNvPr>
          <p:cNvCxnSpPr>
            <a:cxnSpLocks/>
          </p:cNvCxnSpPr>
          <p:nvPr/>
        </p:nvCxnSpPr>
        <p:spPr>
          <a:xfrm>
            <a:off x="7087045" y="1657789"/>
            <a:ext cx="3604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FADD15-4630-CAB9-07F0-19E48C4C9A45}"/>
              </a:ext>
            </a:extLst>
          </p:cNvPr>
          <p:cNvSpPr txBox="1"/>
          <p:nvPr/>
        </p:nvSpPr>
        <p:spPr>
          <a:xfrm>
            <a:off x="5322546" y="4673919"/>
            <a:ext cx="45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89BDE-B985-AD11-B542-FF744B3C5B9E}"/>
              </a:ext>
            </a:extLst>
          </p:cNvPr>
          <p:cNvCxnSpPr>
            <a:cxnSpLocks/>
          </p:cNvCxnSpPr>
          <p:nvPr/>
        </p:nvCxnSpPr>
        <p:spPr>
          <a:xfrm>
            <a:off x="7103979" y="2443704"/>
            <a:ext cx="4604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8A4178-A336-E1D6-8790-5255A425F74D}"/>
              </a:ext>
            </a:extLst>
          </p:cNvPr>
          <p:cNvSpPr txBox="1"/>
          <p:nvPr/>
        </p:nvSpPr>
        <p:spPr>
          <a:xfrm>
            <a:off x="5269390" y="5447272"/>
            <a:ext cx="50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B7C784-6553-229D-D698-2ADF39836733}"/>
              </a:ext>
            </a:extLst>
          </p:cNvPr>
          <p:cNvCxnSpPr>
            <a:cxnSpLocks/>
          </p:cNvCxnSpPr>
          <p:nvPr/>
        </p:nvCxnSpPr>
        <p:spPr>
          <a:xfrm>
            <a:off x="7103979" y="4000876"/>
            <a:ext cx="4664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91E5556-F8A2-17A3-8AEA-7448C97F9536}"/>
              </a:ext>
            </a:extLst>
          </p:cNvPr>
          <p:cNvSpPr txBox="1"/>
          <p:nvPr/>
        </p:nvSpPr>
        <p:spPr>
          <a:xfrm>
            <a:off x="5310564" y="5845915"/>
            <a:ext cx="39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D7E0D1-AD17-7724-4C13-76A186A0F4C3}"/>
              </a:ext>
            </a:extLst>
          </p:cNvPr>
          <p:cNvCxnSpPr>
            <a:cxnSpLocks/>
          </p:cNvCxnSpPr>
          <p:nvPr/>
        </p:nvCxnSpPr>
        <p:spPr>
          <a:xfrm>
            <a:off x="9271530" y="4801334"/>
            <a:ext cx="2497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F4DFE81-2A8C-849E-0D27-E0D29A92CF55}"/>
              </a:ext>
            </a:extLst>
          </p:cNvPr>
          <p:cNvCxnSpPr>
            <a:cxnSpLocks/>
          </p:cNvCxnSpPr>
          <p:nvPr/>
        </p:nvCxnSpPr>
        <p:spPr>
          <a:xfrm>
            <a:off x="7048645" y="5210006"/>
            <a:ext cx="1231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8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905</Words>
  <Application>Microsoft Office PowerPoint</Application>
  <PresentationFormat>Widescreen</PresentationFormat>
  <Paragraphs>106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732</cp:revision>
  <dcterms:created xsi:type="dcterms:W3CDTF">2020-12-08T03:17:05Z</dcterms:created>
  <dcterms:modified xsi:type="dcterms:W3CDTF">2022-12-21T03:12:26Z</dcterms:modified>
</cp:coreProperties>
</file>