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62" r:id="rId3"/>
    <p:sldId id="263" r:id="rId4"/>
    <p:sldId id="264" r:id="rId5"/>
    <p:sldId id="266" r:id="rId6"/>
    <p:sldId id="268" r:id="rId7"/>
    <p:sldId id="269" r:id="rId8"/>
    <p:sldId id="290" r:id="rId9"/>
    <p:sldId id="257" r:id="rId10"/>
    <p:sldId id="270" r:id="rId11"/>
    <p:sldId id="271" r:id="rId12"/>
    <p:sldId id="274" r:id="rId13"/>
    <p:sldId id="275" r:id="rId14"/>
    <p:sldId id="277" r:id="rId15"/>
    <p:sldId id="278" r:id="rId16"/>
    <p:sldId id="280" r:id="rId17"/>
    <p:sldId id="282" r:id="rId18"/>
    <p:sldId id="281" r:id="rId19"/>
    <p:sldId id="285" r:id="rId20"/>
    <p:sldId id="283" r:id="rId21"/>
    <p:sldId id="287" r:id="rId22"/>
    <p:sldId id="288" r:id="rId23"/>
    <p:sldId id="28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536AD-3622-4BF1-A54F-0C9FB015A364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9574F-7AAC-4CDC-BB94-D1D383307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212BDC-B00D-4C76-BC49-D56D95452523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250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74EF60-9903-4A2E-B05D-BB775F7A15B2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541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D396-439C-42E9-A248-394DFE84477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E84B-425B-4999-9C6D-3CA274F4B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03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D396-439C-42E9-A248-394DFE84477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E84B-425B-4999-9C6D-3CA274F4B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63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D396-439C-42E9-A248-394DFE84477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E84B-425B-4999-9C6D-3CA274F4B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4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D396-439C-42E9-A248-394DFE84477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E84B-425B-4999-9C6D-3CA274F4B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52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D396-439C-42E9-A248-394DFE84477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E84B-425B-4999-9C6D-3CA274F4B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0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D396-439C-42E9-A248-394DFE84477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E84B-425B-4999-9C6D-3CA274F4B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0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D396-439C-42E9-A248-394DFE84477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E84B-425B-4999-9C6D-3CA274F4B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5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D396-439C-42E9-A248-394DFE84477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E84B-425B-4999-9C6D-3CA274F4B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06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D396-439C-42E9-A248-394DFE84477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E84B-425B-4999-9C6D-3CA274F4B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6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D396-439C-42E9-A248-394DFE84477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E84B-425B-4999-9C6D-3CA274F4B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90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D396-439C-42E9-A248-394DFE84477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4E84B-425B-4999-9C6D-3CA274F4B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0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4D396-439C-42E9-A248-394DFE84477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4E84B-425B-4999-9C6D-3CA274F4B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5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23.gif"/><Relationship Id="rId3" Type="http://schemas.openxmlformats.org/officeDocument/2006/relationships/audio" Target="file:///D:\CHUYEN%20MON\GIAO%20AN%20DIEN%20TU\LOP%209\T153%20ON%20TAP%20TRUYEN\03%20TCS.wma" TargetMode="External"/><Relationship Id="rId7" Type="http://schemas.openxmlformats.org/officeDocument/2006/relationships/audio" Target="../media/audio2.wav"/><Relationship Id="rId12" Type="http://schemas.openxmlformats.org/officeDocument/2006/relationships/image" Target="../media/image22.gif"/><Relationship Id="rId2" Type="http://schemas.openxmlformats.org/officeDocument/2006/relationships/audio" Target="file:///D:\CHUYEN%20MON\GIAO%20AN%20DIEN%20TU\LOP%209\T153%20ON%20TAP%20TRUYEN\02%20TCS.wma" TargetMode="External"/><Relationship Id="rId1" Type="http://schemas.openxmlformats.org/officeDocument/2006/relationships/audio" Target="file:///D:\CHUYEN%20MON\GIAO%20AN%20DIEN%20TU\LOP%209\T153%20ON%20TAP%20TRUYEN\01%20TCS.wma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20.gif"/><Relationship Id="rId4" Type="http://schemas.openxmlformats.org/officeDocument/2006/relationships/audio" Target="file:///D:\CHUYEN%20MON\GIAO%20AN%20DIEN%20TU\LOP%209\T153%20ON%20TAP%20TRUYEN\04%20TCS.wma" TargetMode="External"/><Relationship Id="rId9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2667000" y="1295400"/>
            <a:ext cx="6705600" cy="4191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7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92755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5625" y="457201"/>
            <a:ext cx="8686800" cy="84137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14600" y="1524001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5" descr="tam cam 2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2209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chim se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152400"/>
            <a:ext cx="22066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62201" y="327660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19601" y="304800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pic>
        <p:nvPicPr>
          <p:cNvPr id="12" name="Picture 5" descr="tam cam 10"/>
          <p:cNvPicPr>
            <a:picLocks noChangeAspect="1" noChangeArrowheads="1"/>
          </p:cNvPicPr>
          <p:nvPr/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2209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257801" y="297180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286001" y="541020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505201" y="464820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181601" y="510540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pic>
        <p:nvPicPr>
          <p:cNvPr id="25" name="Picture 4" descr="tam cam 6"/>
          <p:cNvPicPr>
            <a:picLocks noChangeAspect="1" noChangeArrowheads="1"/>
          </p:cNvPicPr>
          <p:nvPr/>
        </p:nvPicPr>
        <p:blipFill>
          <a:blip r:embed="rId5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2400"/>
            <a:ext cx="2057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 descr="tam cam 14"/>
          <p:cNvPicPr>
            <a:picLocks noChangeAspect="1" noChangeArrowheads="1"/>
          </p:cNvPicPr>
          <p:nvPr/>
        </p:nvPicPr>
        <p:blipFill>
          <a:blip r:embed="rId6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38400"/>
            <a:ext cx="1981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" descr="Ca bong"/>
          <p:cNvPicPr>
            <a:picLocks noChangeAspect="1" noChangeArrowheads="1"/>
          </p:cNvPicPr>
          <p:nvPr/>
        </p:nvPicPr>
        <p:blipFill>
          <a:blip r:embed="rId7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"/>
            <a:ext cx="2133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362200" y="2057401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343400" y="2133601"/>
            <a:ext cx="45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Tahoma" panose="020B0604030504040204" pitchFamily="34" charset="0"/>
              </a:rPr>
              <a:t>10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 rot="21407726">
            <a:off x="6553200" y="2133601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Tahoma" panose="020B0604030504040204" pitchFamily="34" charset="0"/>
              </a:rPr>
              <a:t>6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5867400" y="4114801"/>
            <a:ext cx="336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Tahoma" panose="020B0604030504040204" pitchFamily="34" charset="0"/>
              </a:rPr>
              <a:t>5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6705600" y="6477001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Tahoma" panose="020B0604030504040204" pitchFamily="34" charset="0"/>
              </a:rPr>
              <a:t>8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4343400" y="6477001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Tahoma" panose="020B0604030504040204" pitchFamily="34" charset="0"/>
              </a:rPr>
              <a:t>5</a:t>
            </a:r>
          </a:p>
        </p:txBody>
      </p:sp>
      <p:pic>
        <p:nvPicPr>
          <p:cNvPr id="28" name="Picture 6" descr="Picture1"/>
          <p:cNvPicPr>
            <a:picLocks noChangeAspect="1" noChangeArrowheads="1"/>
          </p:cNvPicPr>
          <p:nvPr/>
        </p:nvPicPr>
        <p:blipFill>
          <a:blip r:embed="rId8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438400"/>
            <a:ext cx="2359024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tam cam 21"/>
          <p:cNvPicPr>
            <a:picLocks noChangeAspect="1" noChangeArrowheads="1"/>
          </p:cNvPicPr>
          <p:nvPr/>
        </p:nvPicPr>
        <p:blipFill>
          <a:blip r:embed="rId9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72000"/>
            <a:ext cx="2057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7" descr="vua hoi"/>
          <p:cNvPicPr>
            <a:picLocks noChangeAspect="1" noChangeArrowheads="1"/>
          </p:cNvPicPr>
          <p:nvPr/>
        </p:nvPicPr>
        <p:blipFill>
          <a:blip r:embed="rId10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48200"/>
            <a:ext cx="2209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tam cam 19"/>
          <p:cNvPicPr>
            <a:picLocks noChangeAspect="1" noChangeArrowheads="1"/>
          </p:cNvPicPr>
          <p:nvPr/>
        </p:nvPicPr>
        <p:blipFill>
          <a:blip r:embed="rId11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 descr="tam cam 25"/>
          <p:cNvPicPr>
            <a:picLocks noChangeAspect="1" noChangeArrowheads="1"/>
          </p:cNvPicPr>
          <p:nvPr/>
        </p:nvPicPr>
        <p:blipFill>
          <a:blip r:embed="rId12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572000"/>
            <a:ext cx="2359024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 descr="tam cam 15"/>
          <p:cNvPicPr>
            <a:picLocks noChangeAspect="1" noChangeArrowheads="1"/>
          </p:cNvPicPr>
          <p:nvPr/>
        </p:nvPicPr>
        <p:blipFill>
          <a:blip r:embed="rId1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38400"/>
            <a:ext cx="2133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9067801" y="2133601"/>
            <a:ext cx="398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438401" y="4267201"/>
            <a:ext cx="3222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Tahoma" panose="020B0604030504040204" pitchFamily="34" charset="0"/>
              </a:rPr>
              <a:t>9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495801" y="4267201"/>
            <a:ext cx="3222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Tahoma" panose="020B0604030504040204" pitchFamily="34" charset="0"/>
              </a:rPr>
              <a:t>3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705601" y="4267201"/>
            <a:ext cx="3222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Tahoma" panose="020B0604030504040204" pitchFamily="34" charset="0"/>
              </a:rPr>
              <a:t>7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9067801" y="4267201"/>
            <a:ext cx="4746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Tahoma" panose="020B0604030504040204" pitchFamily="34" charset="0"/>
              </a:rPr>
              <a:t>4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362201" y="6477001"/>
            <a:ext cx="4746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Tahoma" panose="020B0604030504040204" pitchFamily="34" charset="0"/>
              </a:rPr>
              <a:t>11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991600" y="6477001"/>
            <a:ext cx="53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Tahoma" panose="020B060403050404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50316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1" grpId="0"/>
      <p:bldP spid="14" grpId="0"/>
      <p:bldP spid="18" grpId="0"/>
      <p:bldP spid="20" grpId="0"/>
      <p:bldP spid="22" grpId="0"/>
      <p:bldP spid="46" grpId="0"/>
      <p:bldP spid="47" grpId="0"/>
      <p:bldP spid="48" grpId="0"/>
      <p:bldP spid="50" grpId="0"/>
      <p:bldP spid="52" grpId="0"/>
      <p:bldP spid="53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1195"/>
            <a:ext cx="10515600" cy="955344"/>
          </a:xfrm>
        </p:spPr>
        <p:txBody>
          <a:bodyPr>
            <a:noAutofit/>
          </a:bodyPr>
          <a:lstStyle/>
          <a:p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6538"/>
            <a:ext cx="10515600" cy="4880425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1" descr="TAM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370" y="1097507"/>
            <a:ext cx="4585648" cy="539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347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90768"/>
              </p:ext>
            </p:extLst>
          </p:nvPr>
        </p:nvGraphicFramePr>
        <p:xfrm>
          <a:off x="259307" y="505600"/>
          <a:ext cx="11832610" cy="67277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53577">
                  <a:extLst>
                    <a:ext uri="{9D8B030D-6E8A-4147-A177-3AD203B41FA5}">
                      <a16:colId xmlns:a16="http://schemas.microsoft.com/office/drawing/2014/main" val="3920813158"/>
                    </a:ext>
                  </a:extLst>
                </a:gridCol>
                <a:gridCol w="3974456">
                  <a:extLst>
                    <a:ext uri="{9D8B030D-6E8A-4147-A177-3AD203B41FA5}">
                      <a16:colId xmlns:a16="http://schemas.microsoft.com/office/drawing/2014/main" val="3267328951"/>
                    </a:ext>
                  </a:extLst>
                </a:gridCol>
                <a:gridCol w="4804577">
                  <a:extLst>
                    <a:ext uri="{9D8B030D-6E8A-4147-A177-3AD203B41FA5}">
                      <a16:colId xmlns:a16="http://schemas.microsoft.com/office/drawing/2014/main" val="2145184901"/>
                    </a:ext>
                  </a:extLst>
                </a:gridCol>
              </a:tblGrid>
              <a:tr h="7346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59" marR="626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59" marR="62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59" marR="62659" marT="0" marB="0"/>
                </a:tc>
                <a:extLst>
                  <a:ext uri="{0D108BD9-81ED-4DB2-BD59-A6C34878D82A}">
                    <a16:rowId xmlns:a16="http://schemas.microsoft.com/office/drawing/2014/main" val="3763254074"/>
                  </a:ext>
                </a:extLst>
              </a:tr>
              <a:tr h="112128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tép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để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thưởng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đào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59" marR="626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tép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59" marR="62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Lừa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để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giỏ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tép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59" marR="62659" marT="0" marB="0"/>
                </a:tc>
                <a:extLst>
                  <a:ext uri="{0D108BD9-81ED-4DB2-BD59-A6C34878D82A}">
                    <a16:rowId xmlns:a16="http://schemas.microsoft.com/office/drawing/2014/main" val="3063933616"/>
                  </a:ext>
                </a:extLst>
              </a:tr>
              <a:tr h="112128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59" marR="626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59" marR="62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Lừa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đichăn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59" marR="62659" marT="0" marB="0"/>
                </a:tc>
                <a:extLst>
                  <a:ext uri="{0D108BD9-81ED-4DB2-BD59-A6C34878D82A}">
                    <a16:rowId xmlns:a16="http://schemas.microsoft.com/office/drawing/2014/main" val="2248471306"/>
                  </a:ext>
                </a:extLst>
              </a:tr>
              <a:tr h="112128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59" marR="626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Nhặt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thóc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thóc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59" marR="62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Trộn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thócvới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nhặt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59" marR="62659" marT="0" marB="0"/>
                </a:tc>
                <a:extLst>
                  <a:ext uri="{0D108BD9-81ED-4DB2-BD59-A6C34878D82A}">
                    <a16:rowId xmlns:a16="http://schemas.microsoft.com/office/drawing/2014/main" val="364153649"/>
                  </a:ext>
                </a:extLst>
              </a:tr>
              <a:tr h="7346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Thử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giày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59" marR="626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59" marR="62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vọng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hĩnh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59" marR="62659" marT="0" marB="0"/>
                </a:tc>
                <a:extLst>
                  <a:ext uri="{0D108BD9-81ED-4DB2-BD59-A6C34878D82A}">
                    <a16:rowId xmlns:a16="http://schemas.microsoft.com/office/drawing/2014/main" val="3880992822"/>
                  </a:ext>
                </a:extLst>
              </a:tr>
              <a:tr h="189452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59" marR="6265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Hiền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59" marR="62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xảo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quyệt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niềm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niềm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vọng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59" marR="62659" marT="0" marB="0"/>
                </a:tc>
                <a:extLst>
                  <a:ext uri="{0D108BD9-81ED-4DB2-BD59-A6C34878D82A}">
                    <a16:rowId xmlns:a16="http://schemas.microsoft.com/office/drawing/2014/main" val="228780897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-48399"/>
            <a:ext cx="11353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altLang="en-US" sz="3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Mâu</a:t>
            </a:r>
            <a:r>
              <a:rPr kumimoji="0" lang="en-US" altLang="en-US" sz="3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thuẫn</a:t>
            </a:r>
            <a:r>
              <a:rPr kumimoji="0" lang="en-US" altLang="en-US" sz="3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kumimoji="0" lang="en-US" altLang="en-US" sz="3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kumimoji="0" lang="en-US" altLang="en-US" sz="3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altLang="en-US" sz="3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kumimoji="0" lang="en-US" altLang="en-US" sz="3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altLang="en-US" sz="3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300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Cám</a:t>
            </a:r>
            <a:r>
              <a:rPr kumimoji="0" lang="en-US" altLang="en-US" sz="3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3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11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Con </a:t>
            </a:r>
            <a:r>
              <a:rPr 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triết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“ở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34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1670050" y="803276"/>
            <a:ext cx="8839200" cy="720725"/>
          </a:xfrm>
          <a:prstGeom prst="rect">
            <a:avLst/>
          </a:prstGeom>
          <a:solidFill>
            <a:srgbClr val="CCFFCC"/>
          </a:solidFill>
          <a:ln w="1905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360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HelvetIns" pitchFamily="34" charset="0"/>
              </a:rPr>
              <a:t>1. Gi÷a TÊm víi mÑ con C¸m lu«n cã (…) ?</a:t>
            </a:r>
          </a:p>
        </p:txBody>
      </p:sp>
      <p:sp>
        <p:nvSpPr>
          <p:cNvPr id="9113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14800" y="2136775"/>
            <a:ext cx="457200" cy="457200"/>
          </a:xfrm>
          <a:prstGeom prst="actionButtonBlank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©</a:t>
            </a:r>
          </a:p>
        </p:txBody>
      </p:sp>
      <p:sp>
        <p:nvSpPr>
          <p:cNvPr id="91140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2136775"/>
            <a:ext cx="457200" cy="457200"/>
          </a:xfrm>
          <a:prstGeom prst="actionButtonBlank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u</a:t>
            </a:r>
          </a:p>
        </p:txBody>
      </p:sp>
      <p:sp>
        <p:nvSpPr>
          <p:cNvPr id="9114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14800" y="2593975"/>
            <a:ext cx="457200" cy="457200"/>
          </a:xfrm>
          <a:prstGeom prst="actionButtonBlank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¹</a:t>
            </a:r>
          </a:p>
        </p:txBody>
      </p:sp>
      <p:sp>
        <p:nvSpPr>
          <p:cNvPr id="9114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3051175"/>
            <a:ext cx="457200" cy="457200"/>
          </a:xfrm>
          <a:prstGeom prst="actionButtonBlank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u</a:t>
            </a:r>
          </a:p>
        </p:txBody>
      </p:sp>
      <p:sp>
        <p:nvSpPr>
          <p:cNvPr id="9114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86400" y="3508375"/>
            <a:ext cx="457200" cy="457200"/>
          </a:xfrm>
          <a:prstGeom prst="actionButtonBlank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®</a:t>
            </a:r>
          </a:p>
        </p:txBody>
      </p:sp>
      <p:sp>
        <p:nvSpPr>
          <p:cNvPr id="9114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14800" y="3970338"/>
            <a:ext cx="457200" cy="457200"/>
          </a:xfrm>
          <a:prstGeom prst="actionButtonBlank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¸</a:t>
            </a:r>
          </a:p>
        </p:txBody>
      </p:sp>
      <p:sp>
        <p:nvSpPr>
          <p:cNvPr id="9114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29200" y="4422775"/>
            <a:ext cx="457200" cy="457200"/>
          </a:xfrm>
          <a:prstGeom prst="actionButtonBlank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ô</a:t>
            </a:r>
          </a:p>
        </p:txBody>
      </p:sp>
      <p:sp>
        <p:nvSpPr>
          <p:cNvPr id="91148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2593975"/>
            <a:ext cx="457200" cy="457200"/>
          </a:xfrm>
          <a:prstGeom prst="actionButtonBlank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n</a:t>
            </a:r>
          </a:p>
        </p:txBody>
      </p:sp>
      <p:sp>
        <p:nvSpPr>
          <p:cNvPr id="91149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29200" y="2136775"/>
            <a:ext cx="457200" cy="457200"/>
          </a:xfrm>
          <a:prstGeom prst="actionButtonBlank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t</a:t>
            </a:r>
          </a:p>
        </p:txBody>
      </p:sp>
      <p:sp>
        <p:nvSpPr>
          <p:cNvPr id="91150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86400" y="2136775"/>
            <a:ext cx="457200" cy="457200"/>
          </a:xfrm>
          <a:prstGeom prst="actionButtonBlank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h</a:t>
            </a:r>
          </a:p>
        </p:txBody>
      </p:sp>
      <p:sp>
        <p:nvSpPr>
          <p:cNvPr id="91151" name="AutoShape 1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29200" y="3051175"/>
            <a:ext cx="457200" cy="457200"/>
          </a:xfrm>
          <a:prstGeom prst="actionButtonBlank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n</a:t>
            </a:r>
          </a:p>
        </p:txBody>
      </p:sp>
      <p:sp>
        <p:nvSpPr>
          <p:cNvPr id="91152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86400" y="3051175"/>
            <a:ext cx="457200" cy="457200"/>
          </a:xfrm>
          <a:prstGeom prst="actionButtonBlank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g</a:t>
            </a:r>
          </a:p>
        </p:txBody>
      </p:sp>
      <p:sp>
        <p:nvSpPr>
          <p:cNvPr id="91153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26138" y="3068638"/>
            <a:ext cx="457200" cy="457200"/>
          </a:xfrm>
          <a:prstGeom prst="actionButtonBlank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c</a:t>
            </a:r>
          </a:p>
        </p:txBody>
      </p:sp>
      <p:sp>
        <p:nvSpPr>
          <p:cNvPr id="91154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3970338"/>
            <a:ext cx="457200" cy="457200"/>
          </a:xfrm>
          <a:prstGeom prst="actionButtonBlank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i</a:t>
            </a:r>
          </a:p>
        </p:txBody>
      </p:sp>
      <p:sp>
        <p:nvSpPr>
          <p:cNvPr id="9115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29200" y="3970338"/>
            <a:ext cx="457200" cy="457200"/>
          </a:xfrm>
          <a:prstGeom prst="actionButtonBlank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t</a:t>
            </a:r>
          </a:p>
        </p:txBody>
      </p:sp>
      <p:sp>
        <p:nvSpPr>
          <p:cNvPr id="91156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86400" y="4422775"/>
            <a:ext cx="457200" cy="457200"/>
          </a:xfrm>
          <a:prstGeom prst="actionButtonBlank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t</a:t>
            </a:r>
          </a:p>
        </p:txBody>
      </p:sp>
      <p:sp>
        <p:nvSpPr>
          <p:cNvPr id="91165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2136775"/>
            <a:ext cx="457200" cy="457200"/>
          </a:xfrm>
          <a:prstGeom prst="actionButtonBlank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m</a:t>
            </a:r>
          </a:p>
        </p:txBody>
      </p:sp>
      <p:sp>
        <p:nvSpPr>
          <p:cNvPr id="91166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48075" y="2611438"/>
            <a:ext cx="457200" cy="457200"/>
          </a:xfrm>
          <a:prstGeom prst="actionButtonBlank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h</a:t>
            </a:r>
          </a:p>
        </p:txBody>
      </p:sp>
      <p:sp>
        <p:nvSpPr>
          <p:cNvPr id="91169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14800" y="3051175"/>
            <a:ext cx="457200" cy="457200"/>
          </a:xfrm>
          <a:prstGeom prst="actionButtonBlank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h</a:t>
            </a:r>
          </a:p>
        </p:txBody>
      </p:sp>
      <p:sp>
        <p:nvSpPr>
          <p:cNvPr id="91170" name="AutoShape 3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3051175"/>
            <a:ext cx="457200" cy="457200"/>
          </a:xfrm>
          <a:prstGeom prst="actionButtonBlank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k</a:t>
            </a:r>
          </a:p>
        </p:txBody>
      </p:sp>
      <p:sp>
        <p:nvSpPr>
          <p:cNvPr id="91173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29200" y="3508375"/>
            <a:ext cx="457200" cy="457200"/>
          </a:xfrm>
          <a:prstGeom prst="actionButtonBlank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m</a:t>
            </a:r>
          </a:p>
        </p:txBody>
      </p:sp>
      <p:sp>
        <p:nvSpPr>
          <p:cNvPr id="91174" name="AutoShape 3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3508375"/>
            <a:ext cx="457200" cy="457200"/>
          </a:xfrm>
          <a:prstGeom prst="actionButtonBlank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Õ</a:t>
            </a:r>
          </a:p>
        </p:txBody>
      </p:sp>
      <p:sp>
        <p:nvSpPr>
          <p:cNvPr id="91175" name="AutoShape 3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14800" y="3508375"/>
            <a:ext cx="457200" cy="457200"/>
          </a:xfrm>
          <a:prstGeom prst="actionButtonBlank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y</a:t>
            </a:r>
          </a:p>
        </p:txBody>
      </p:sp>
      <p:sp>
        <p:nvSpPr>
          <p:cNvPr id="91178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57600" y="3970338"/>
            <a:ext cx="457200" cy="457200"/>
          </a:xfrm>
          <a:prstGeom prst="actionButtonBlank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c</a:t>
            </a:r>
          </a:p>
        </p:txBody>
      </p:sp>
      <p:sp>
        <p:nvSpPr>
          <p:cNvPr id="91181" name="AutoShape 4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72000" y="4422775"/>
            <a:ext cx="457200" cy="457200"/>
          </a:xfrm>
          <a:prstGeom prst="actionButtonBlank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b</a:t>
            </a:r>
          </a:p>
        </p:txBody>
      </p:sp>
      <p:sp>
        <p:nvSpPr>
          <p:cNvPr id="91187" name="Oval 51"/>
          <p:cNvSpPr>
            <a:spLocks noChangeArrowheads="1"/>
          </p:cNvSpPr>
          <p:nvPr/>
        </p:nvSpPr>
        <p:spPr bwMode="auto">
          <a:xfrm>
            <a:off x="9683750" y="2198688"/>
            <a:ext cx="609600" cy="381000"/>
          </a:xfrm>
          <a:prstGeom prst="ellips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H" pitchFamily="34" charset="0"/>
              </a:rPr>
              <a:t>8</a:t>
            </a:r>
          </a:p>
        </p:txBody>
      </p:sp>
      <p:sp>
        <p:nvSpPr>
          <p:cNvPr id="91188" name="Oval 52"/>
          <p:cNvSpPr>
            <a:spLocks noChangeArrowheads="1"/>
          </p:cNvSpPr>
          <p:nvPr/>
        </p:nvSpPr>
        <p:spPr bwMode="auto">
          <a:xfrm>
            <a:off x="9683750" y="2600325"/>
            <a:ext cx="609600" cy="381000"/>
          </a:xfrm>
          <a:prstGeom prst="ellips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H" pitchFamily="34" charset="0"/>
              </a:rPr>
              <a:t>8</a:t>
            </a:r>
          </a:p>
        </p:txBody>
      </p:sp>
      <p:sp>
        <p:nvSpPr>
          <p:cNvPr id="91189" name="Rectangle 53"/>
          <p:cNvSpPr>
            <a:spLocks noChangeArrowheads="1"/>
          </p:cNvSpPr>
          <p:nvPr/>
        </p:nvSpPr>
        <p:spPr bwMode="auto">
          <a:xfrm>
            <a:off x="1676400" y="836614"/>
            <a:ext cx="8839200" cy="720725"/>
          </a:xfrm>
          <a:prstGeom prst="rect">
            <a:avLst/>
          </a:prstGeom>
          <a:solidFill>
            <a:srgbClr val="CCFFCC"/>
          </a:solidFill>
          <a:ln w="1905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360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HelvetIns" pitchFamily="34" charset="0"/>
              </a:rPr>
              <a:t>2. Mét trong c¸c ®iÒu ­íc cña TÊm ?</a:t>
            </a:r>
          </a:p>
        </p:txBody>
      </p:sp>
      <p:sp>
        <p:nvSpPr>
          <p:cNvPr id="91190" name="Oval 54"/>
          <p:cNvSpPr>
            <a:spLocks noChangeArrowheads="1"/>
          </p:cNvSpPr>
          <p:nvPr/>
        </p:nvSpPr>
        <p:spPr bwMode="auto">
          <a:xfrm>
            <a:off x="9683750" y="3001963"/>
            <a:ext cx="609600" cy="436562"/>
          </a:xfrm>
          <a:prstGeom prst="ellips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H" pitchFamily="34" charset="0"/>
              </a:rPr>
              <a:t>8</a:t>
            </a:r>
          </a:p>
        </p:txBody>
      </p:sp>
      <p:sp>
        <p:nvSpPr>
          <p:cNvPr id="91191" name="Rectangle 55"/>
          <p:cNvSpPr>
            <a:spLocks noChangeArrowheads="1"/>
          </p:cNvSpPr>
          <p:nvPr/>
        </p:nvSpPr>
        <p:spPr bwMode="auto">
          <a:xfrm>
            <a:off x="1676400" y="836614"/>
            <a:ext cx="8839200" cy="720725"/>
          </a:xfrm>
          <a:prstGeom prst="rect">
            <a:avLst/>
          </a:prstGeom>
          <a:solidFill>
            <a:srgbClr val="CCFFCC"/>
          </a:solidFill>
          <a:ln w="1905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360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HelvetIns" pitchFamily="34" charset="0"/>
              </a:rPr>
              <a:t>3. Mét trong c¸c sù vËt hãa kiÕp cña TÊm ? </a:t>
            </a:r>
          </a:p>
        </p:txBody>
      </p:sp>
      <p:sp>
        <p:nvSpPr>
          <p:cNvPr id="91192" name="AutoShape 56"/>
          <p:cNvSpPr>
            <a:spLocks noChangeArrowheads="1"/>
          </p:cNvSpPr>
          <p:nvPr/>
        </p:nvSpPr>
        <p:spPr bwMode="auto">
          <a:xfrm>
            <a:off x="1981200" y="2168525"/>
            <a:ext cx="533400" cy="457200"/>
          </a:xfrm>
          <a:prstGeom prst="octagon">
            <a:avLst>
              <a:gd name="adj" fmla="val 29287"/>
            </a:avLst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ahamasBH" pitchFamily="34" charset="0"/>
              </a:rPr>
              <a:t>1</a:t>
            </a:r>
          </a:p>
        </p:txBody>
      </p:sp>
      <p:sp>
        <p:nvSpPr>
          <p:cNvPr id="91193" name="AutoShape 57"/>
          <p:cNvSpPr>
            <a:spLocks noChangeArrowheads="1"/>
          </p:cNvSpPr>
          <p:nvPr/>
        </p:nvSpPr>
        <p:spPr bwMode="auto">
          <a:xfrm>
            <a:off x="1981200" y="2625725"/>
            <a:ext cx="533400" cy="457200"/>
          </a:xfrm>
          <a:prstGeom prst="octagon">
            <a:avLst>
              <a:gd name="adj" fmla="val 29287"/>
            </a:avLst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ahamasBH" pitchFamily="34" charset="0"/>
              </a:rPr>
              <a:t>2</a:t>
            </a:r>
          </a:p>
        </p:txBody>
      </p:sp>
      <p:sp>
        <p:nvSpPr>
          <p:cNvPr id="91194" name="AutoShape 58"/>
          <p:cNvSpPr>
            <a:spLocks noChangeArrowheads="1"/>
          </p:cNvSpPr>
          <p:nvPr/>
        </p:nvSpPr>
        <p:spPr bwMode="auto">
          <a:xfrm>
            <a:off x="1981200" y="3082925"/>
            <a:ext cx="533400" cy="457200"/>
          </a:xfrm>
          <a:prstGeom prst="octagon">
            <a:avLst>
              <a:gd name="adj" fmla="val 29287"/>
            </a:avLst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ahamasBH" pitchFamily="34" charset="0"/>
              </a:rPr>
              <a:t>3</a:t>
            </a:r>
          </a:p>
        </p:txBody>
      </p:sp>
      <p:sp>
        <p:nvSpPr>
          <p:cNvPr id="91195" name="AutoShape 59"/>
          <p:cNvSpPr>
            <a:spLocks noChangeArrowheads="1"/>
          </p:cNvSpPr>
          <p:nvPr/>
        </p:nvSpPr>
        <p:spPr bwMode="auto">
          <a:xfrm>
            <a:off x="1981200" y="3540125"/>
            <a:ext cx="533400" cy="457200"/>
          </a:xfrm>
          <a:prstGeom prst="octagon">
            <a:avLst>
              <a:gd name="adj" fmla="val 29287"/>
            </a:avLst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ahamasBH" pitchFamily="34" charset="0"/>
              </a:rPr>
              <a:t>4</a:t>
            </a:r>
          </a:p>
        </p:txBody>
      </p:sp>
      <p:sp>
        <p:nvSpPr>
          <p:cNvPr id="91196" name="Rectangle 60"/>
          <p:cNvSpPr>
            <a:spLocks noChangeArrowheads="1"/>
          </p:cNvSpPr>
          <p:nvPr/>
        </p:nvSpPr>
        <p:spPr bwMode="auto">
          <a:xfrm>
            <a:off x="1676400" y="836614"/>
            <a:ext cx="8839200" cy="720725"/>
          </a:xfrm>
          <a:prstGeom prst="rect">
            <a:avLst/>
          </a:prstGeom>
          <a:solidFill>
            <a:srgbClr val="CCFFCC"/>
          </a:solidFill>
          <a:ln w="1905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300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HelvetIns" pitchFamily="34" charset="0"/>
              </a:rPr>
              <a:t> 4. PhÇn th­ëng mµ mô d× ghÎ bµy ra trong “trß” b¾t tÐp ?</a:t>
            </a:r>
          </a:p>
        </p:txBody>
      </p:sp>
      <p:sp>
        <p:nvSpPr>
          <p:cNvPr id="91197" name="AutoShape 61"/>
          <p:cNvSpPr>
            <a:spLocks noChangeArrowheads="1"/>
          </p:cNvSpPr>
          <p:nvPr/>
        </p:nvSpPr>
        <p:spPr bwMode="auto">
          <a:xfrm>
            <a:off x="1981200" y="4451350"/>
            <a:ext cx="533400" cy="457200"/>
          </a:xfrm>
          <a:prstGeom prst="octagon">
            <a:avLst>
              <a:gd name="adj" fmla="val 29287"/>
            </a:avLst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ahamasBH" pitchFamily="34" charset="0"/>
              </a:rPr>
              <a:t>6</a:t>
            </a:r>
          </a:p>
        </p:txBody>
      </p:sp>
      <p:sp>
        <p:nvSpPr>
          <p:cNvPr id="91200" name="Oval 64"/>
          <p:cNvSpPr>
            <a:spLocks noChangeArrowheads="1"/>
          </p:cNvSpPr>
          <p:nvPr/>
        </p:nvSpPr>
        <p:spPr bwMode="auto">
          <a:xfrm>
            <a:off x="9683750" y="3459163"/>
            <a:ext cx="609600" cy="436562"/>
          </a:xfrm>
          <a:prstGeom prst="ellips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H" pitchFamily="34" charset="0"/>
              </a:rPr>
              <a:t>5</a:t>
            </a:r>
          </a:p>
        </p:txBody>
      </p:sp>
      <p:sp>
        <p:nvSpPr>
          <p:cNvPr id="91201" name="Oval 65"/>
          <p:cNvSpPr>
            <a:spLocks noChangeArrowheads="1"/>
          </p:cNvSpPr>
          <p:nvPr/>
        </p:nvSpPr>
        <p:spPr bwMode="auto">
          <a:xfrm>
            <a:off x="9683750" y="3922713"/>
            <a:ext cx="609600" cy="436562"/>
          </a:xfrm>
          <a:prstGeom prst="ellips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H" pitchFamily="34" charset="0"/>
              </a:rPr>
              <a:t>8</a:t>
            </a:r>
          </a:p>
        </p:txBody>
      </p:sp>
      <p:sp>
        <p:nvSpPr>
          <p:cNvPr id="91202" name="Oval 66"/>
          <p:cNvSpPr>
            <a:spLocks noChangeArrowheads="1"/>
          </p:cNvSpPr>
          <p:nvPr/>
        </p:nvSpPr>
        <p:spPr bwMode="auto">
          <a:xfrm>
            <a:off x="9683750" y="4378326"/>
            <a:ext cx="609600" cy="436563"/>
          </a:xfrm>
          <a:prstGeom prst="ellips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H" pitchFamily="34" charset="0"/>
              </a:rPr>
              <a:t>3</a:t>
            </a:r>
          </a:p>
        </p:txBody>
      </p:sp>
      <p:sp>
        <p:nvSpPr>
          <p:cNvPr id="91205" name="AutoShape 69"/>
          <p:cNvSpPr>
            <a:spLocks noChangeArrowheads="1"/>
          </p:cNvSpPr>
          <p:nvPr/>
        </p:nvSpPr>
        <p:spPr bwMode="auto">
          <a:xfrm>
            <a:off x="1981200" y="3997325"/>
            <a:ext cx="533400" cy="457200"/>
          </a:xfrm>
          <a:prstGeom prst="octagon">
            <a:avLst>
              <a:gd name="adj" fmla="val 29287"/>
            </a:avLst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BahamasBH" pitchFamily="34" charset="0"/>
              </a:rPr>
              <a:t>5</a:t>
            </a:r>
          </a:p>
        </p:txBody>
      </p:sp>
      <p:sp>
        <p:nvSpPr>
          <p:cNvPr id="91206" name="Rectangle 70"/>
          <p:cNvSpPr>
            <a:spLocks noChangeArrowheads="1"/>
          </p:cNvSpPr>
          <p:nvPr/>
        </p:nvSpPr>
        <p:spPr bwMode="auto">
          <a:xfrm>
            <a:off x="1676400" y="836614"/>
            <a:ext cx="8839200" cy="720725"/>
          </a:xfrm>
          <a:prstGeom prst="rect">
            <a:avLst/>
          </a:prstGeom>
          <a:solidFill>
            <a:srgbClr val="CCFFCC"/>
          </a:solidFill>
          <a:ln w="1905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360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HelvetIns" pitchFamily="34" charset="0"/>
              </a:rPr>
              <a:t>5. M©u thuÉn trong truyÖn ®èi lËp víi c¸I ¸c ?</a:t>
            </a:r>
          </a:p>
        </p:txBody>
      </p:sp>
      <p:sp>
        <p:nvSpPr>
          <p:cNvPr id="91207" name="Rectangle 71"/>
          <p:cNvSpPr>
            <a:spLocks noChangeArrowheads="1"/>
          </p:cNvSpPr>
          <p:nvPr/>
        </p:nvSpPr>
        <p:spPr bwMode="auto">
          <a:xfrm>
            <a:off x="1676400" y="836614"/>
            <a:ext cx="8839200" cy="720725"/>
          </a:xfrm>
          <a:prstGeom prst="rect">
            <a:avLst/>
          </a:prstGeom>
          <a:solidFill>
            <a:srgbClr val="CCFFCC"/>
          </a:solidFill>
          <a:ln w="1905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360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HelvetIns" pitchFamily="34" charset="0"/>
              </a:rPr>
              <a:t>6. Mét thÕ lùc siªu nhiªn ®Õn gióp ®ì TÊm ?</a:t>
            </a:r>
          </a:p>
        </p:txBody>
      </p:sp>
      <p:sp>
        <p:nvSpPr>
          <p:cNvPr id="91210" name="Oval 74"/>
          <p:cNvSpPr>
            <a:spLocks noChangeArrowheads="1"/>
          </p:cNvSpPr>
          <p:nvPr/>
        </p:nvSpPr>
        <p:spPr bwMode="auto">
          <a:xfrm>
            <a:off x="8382000" y="2157413"/>
            <a:ext cx="838200" cy="838200"/>
          </a:xfrm>
          <a:prstGeom prst="ellipse">
            <a:avLst/>
          </a:prstGeom>
          <a:solidFill>
            <a:srgbClr val="99CCFF"/>
          </a:solidFill>
          <a:ln w="38100" cmpd="dbl">
            <a:solidFill>
              <a:srgbClr val="66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91211" name="Oval 75"/>
          <p:cNvSpPr>
            <a:spLocks noChangeArrowheads="1"/>
          </p:cNvSpPr>
          <p:nvPr/>
        </p:nvSpPr>
        <p:spPr bwMode="auto">
          <a:xfrm>
            <a:off x="8382000" y="2157413"/>
            <a:ext cx="838200" cy="838200"/>
          </a:xfrm>
          <a:prstGeom prst="ellipse">
            <a:avLst/>
          </a:prstGeom>
          <a:solidFill>
            <a:srgbClr val="99CCFF"/>
          </a:solidFill>
          <a:ln w="38100" cmpd="dbl">
            <a:solidFill>
              <a:srgbClr val="66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91212" name="Oval 76"/>
          <p:cNvSpPr>
            <a:spLocks noChangeArrowheads="1"/>
          </p:cNvSpPr>
          <p:nvPr/>
        </p:nvSpPr>
        <p:spPr bwMode="auto">
          <a:xfrm>
            <a:off x="8382000" y="2157413"/>
            <a:ext cx="838200" cy="838200"/>
          </a:xfrm>
          <a:prstGeom prst="ellipse">
            <a:avLst/>
          </a:prstGeom>
          <a:solidFill>
            <a:srgbClr val="99CCFF"/>
          </a:solidFill>
          <a:ln w="38100" cmpd="dbl">
            <a:solidFill>
              <a:srgbClr val="66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1213" name="Oval 77"/>
          <p:cNvSpPr>
            <a:spLocks noChangeArrowheads="1"/>
          </p:cNvSpPr>
          <p:nvPr/>
        </p:nvSpPr>
        <p:spPr bwMode="auto">
          <a:xfrm>
            <a:off x="8382000" y="2157413"/>
            <a:ext cx="838200" cy="838200"/>
          </a:xfrm>
          <a:prstGeom prst="ellipse">
            <a:avLst/>
          </a:prstGeom>
          <a:solidFill>
            <a:srgbClr val="99CCFF"/>
          </a:solidFill>
          <a:ln w="38100" cmpd="dbl">
            <a:solidFill>
              <a:srgbClr val="66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91214" name="Oval 78"/>
          <p:cNvSpPr>
            <a:spLocks noChangeArrowheads="1"/>
          </p:cNvSpPr>
          <p:nvPr/>
        </p:nvSpPr>
        <p:spPr bwMode="auto">
          <a:xfrm>
            <a:off x="8382000" y="2157413"/>
            <a:ext cx="838200" cy="838200"/>
          </a:xfrm>
          <a:prstGeom prst="ellipse">
            <a:avLst/>
          </a:prstGeom>
          <a:solidFill>
            <a:srgbClr val="99CCFF"/>
          </a:solidFill>
          <a:ln w="38100" cmpd="dbl">
            <a:solidFill>
              <a:srgbClr val="66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91215" name="Oval 79"/>
          <p:cNvSpPr>
            <a:spLocks noChangeArrowheads="1"/>
          </p:cNvSpPr>
          <p:nvPr/>
        </p:nvSpPr>
        <p:spPr bwMode="auto">
          <a:xfrm>
            <a:off x="8382000" y="2171700"/>
            <a:ext cx="838200" cy="838200"/>
          </a:xfrm>
          <a:prstGeom prst="ellipse">
            <a:avLst/>
          </a:prstGeom>
          <a:solidFill>
            <a:srgbClr val="99CCFF"/>
          </a:solidFill>
          <a:ln w="38100" cmpd="dbl">
            <a:solidFill>
              <a:srgbClr val="66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pic>
        <p:nvPicPr>
          <p:cNvPr id="91216" name="Picture 80" descr="AG00174_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13" y="30892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217" name="Picture 81" descr="sun14[1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060575"/>
            <a:ext cx="12192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218" name="AutoShape 8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3051175"/>
            <a:ext cx="457200" cy="457200"/>
          </a:xfrm>
          <a:prstGeom prst="actionButtonBlank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ö</a:t>
            </a:r>
          </a:p>
        </p:txBody>
      </p:sp>
      <p:sp>
        <p:nvSpPr>
          <p:cNvPr id="91219" name="AutoShape 8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58000" y="3051175"/>
            <a:ext cx="457200" cy="457200"/>
          </a:xfrm>
          <a:prstGeom prst="actionButtonBlank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i</a:t>
            </a:r>
          </a:p>
        </p:txBody>
      </p:sp>
      <p:sp>
        <p:nvSpPr>
          <p:cNvPr id="91221" name="AutoShape 8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98938" y="5564188"/>
            <a:ext cx="457200" cy="4572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©</a:t>
            </a:r>
          </a:p>
        </p:txBody>
      </p:sp>
      <p:sp>
        <p:nvSpPr>
          <p:cNvPr id="91222" name="AutoShape 8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02175" y="5567363"/>
            <a:ext cx="457200" cy="4572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n</a:t>
            </a:r>
          </a:p>
        </p:txBody>
      </p:sp>
      <p:sp>
        <p:nvSpPr>
          <p:cNvPr id="91225" name="AutoShape 8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07000" y="5567363"/>
            <a:ext cx="457200" cy="4572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k</a:t>
            </a:r>
          </a:p>
        </p:txBody>
      </p:sp>
      <p:sp>
        <p:nvSpPr>
          <p:cNvPr id="91226" name="AutoShape 9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718300" y="5564188"/>
            <a:ext cx="457200" cy="4572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y</a:t>
            </a:r>
          </a:p>
        </p:txBody>
      </p:sp>
      <p:sp>
        <p:nvSpPr>
          <p:cNvPr id="91227" name="AutoShape 9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15063" y="5567363"/>
            <a:ext cx="457200" cy="4572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h</a:t>
            </a:r>
          </a:p>
        </p:txBody>
      </p:sp>
      <p:sp>
        <p:nvSpPr>
          <p:cNvPr id="91228" name="AutoShape 9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10238" y="5567363"/>
            <a:ext cx="457200" cy="4572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t</a:t>
            </a:r>
          </a:p>
        </p:txBody>
      </p:sp>
      <p:sp>
        <p:nvSpPr>
          <p:cNvPr id="91231" name="Rectangle 95"/>
          <p:cNvSpPr>
            <a:spLocks noChangeArrowheads="1"/>
          </p:cNvSpPr>
          <p:nvPr/>
        </p:nvSpPr>
        <p:spPr bwMode="auto">
          <a:xfrm>
            <a:off x="1638300" y="833438"/>
            <a:ext cx="8942388" cy="723900"/>
          </a:xfrm>
          <a:prstGeom prst="rect">
            <a:avLst/>
          </a:prstGeom>
          <a:solidFill>
            <a:srgbClr val="FFCCFF"/>
          </a:solidFill>
          <a:ln w="1905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HelvetIns" pitchFamily="34" charset="0"/>
              </a:rPr>
              <a:t>Mét</a:t>
            </a:r>
            <a:r>
              <a:rPr 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HelvetIns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HelvetIns" pitchFamily="34" charset="0"/>
              </a:rPr>
              <a:t>yÕu</a:t>
            </a:r>
            <a:r>
              <a:rPr 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HelvetIns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HelvetIns" pitchFamily="34" charset="0"/>
              </a:rPr>
              <a:t>tè</a:t>
            </a:r>
            <a:r>
              <a:rPr 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HelvetIns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HelvetIns" pitchFamily="34" charset="0"/>
              </a:rPr>
              <a:t>kh«ng</a:t>
            </a:r>
            <a:r>
              <a:rPr 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HelvetIns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HelvetIns" pitchFamily="34" charset="0"/>
              </a:rPr>
              <a:t>thÓ</a:t>
            </a:r>
            <a:r>
              <a:rPr 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HelvetIns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HelvetIns" pitchFamily="34" charset="0"/>
              </a:rPr>
              <a:t>thiÕu</a:t>
            </a:r>
            <a:r>
              <a:rPr 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HelvetIns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HelvetIns" pitchFamily="34" charset="0"/>
              </a:rPr>
              <a:t>trong</a:t>
            </a:r>
            <a:r>
              <a:rPr 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HelvetIns" pitchFamily="34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HelvetIns" pitchFamily="34" charset="0"/>
              </a:rPr>
              <a:t>TCT</a:t>
            </a:r>
            <a:r>
              <a:rPr lang="en-US" sz="4000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HelvetIns" pitchFamily="34" charset="0"/>
              </a:rPr>
              <a:t> ?</a:t>
            </a:r>
          </a:p>
        </p:txBody>
      </p:sp>
      <p:sp>
        <p:nvSpPr>
          <p:cNvPr id="33854" name="AutoShape 96"/>
          <p:cNvSpPr>
            <a:spLocks noChangeArrowheads="1"/>
          </p:cNvSpPr>
          <p:nvPr/>
        </p:nvSpPr>
        <p:spPr bwMode="auto">
          <a:xfrm>
            <a:off x="2743200" y="74613"/>
            <a:ext cx="6781800" cy="66675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5400000" scaled="1"/>
          </a:gra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234" name="AutoShape 9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86400" y="3965575"/>
            <a:ext cx="457200" cy="457200"/>
          </a:xfrm>
          <a:prstGeom prst="actionButtonBlank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h</a:t>
            </a:r>
          </a:p>
        </p:txBody>
      </p:sp>
      <p:pic>
        <p:nvPicPr>
          <p:cNvPr id="91238" name="01 TCS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19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239" name="02 TCS.wma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19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240" name="03 TCS.wma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19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241" name="04 TCS.wma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19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242" name="Picture 106" descr="kpfoxtail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530066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243" name="Oval 107"/>
          <p:cNvSpPr>
            <a:spLocks noChangeArrowheads="1"/>
          </p:cNvSpPr>
          <p:nvPr/>
        </p:nvSpPr>
        <p:spPr bwMode="auto">
          <a:xfrm>
            <a:off x="9315450" y="6172200"/>
            <a:ext cx="990600" cy="554038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2857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HelvetIns" pitchFamily="34" charset="0"/>
              </a:rPr>
              <a:t>6</a:t>
            </a:r>
            <a:r>
              <a:rPr lang="en-US" sz="28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HelvetIns" pitchFamily="34" charset="0"/>
              </a:rPr>
              <a:t> ¤</a:t>
            </a:r>
            <a:endParaRPr lang="en-US" dirty="0">
              <a:solidFill>
                <a:srgbClr val="006600"/>
              </a:solidFill>
              <a:latin typeface=".VnHelvetIns" pitchFamily="34" charset="0"/>
            </a:endParaRPr>
          </a:p>
        </p:txBody>
      </p:sp>
      <p:sp>
        <p:nvSpPr>
          <p:cNvPr id="91244" name="AutoShape 108"/>
          <p:cNvSpPr>
            <a:spLocks noChangeArrowheads="1"/>
          </p:cNvSpPr>
          <p:nvPr/>
        </p:nvSpPr>
        <p:spPr bwMode="auto">
          <a:xfrm>
            <a:off x="9086850" y="5530850"/>
            <a:ext cx="1447800" cy="53340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5400000" scaled="1"/>
          </a:gradFill>
          <a:ln w="2857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32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HelvetIns" pitchFamily="34" charset="0"/>
              </a:rPr>
              <a:t>XÕp l¹i</a:t>
            </a:r>
          </a:p>
        </p:txBody>
      </p:sp>
      <p:sp>
        <p:nvSpPr>
          <p:cNvPr id="91245" name="AutoShape 10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29200" y="2593975"/>
            <a:ext cx="457200" cy="457200"/>
          </a:xfrm>
          <a:prstGeom prst="actionButtonBlank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h</a:t>
            </a:r>
          </a:p>
        </p:txBody>
      </p:sp>
      <p:sp>
        <p:nvSpPr>
          <p:cNvPr id="91246" name="AutoShape 1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86400" y="2593975"/>
            <a:ext cx="457200" cy="457200"/>
          </a:xfrm>
          <a:prstGeom prst="actionButtonBlank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p</a:t>
            </a:r>
          </a:p>
        </p:txBody>
      </p:sp>
      <p:sp>
        <p:nvSpPr>
          <p:cNvPr id="91247" name="AutoShape 1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3600" y="2593975"/>
            <a:ext cx="457200" cy="457200"/>
          </a:xfrm>
          <a:prstGeom prst="actionButtonBlank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h</a:t>
            </a:r>
          </a:p>
        </p:txBody>
      </p:sp>
      <p:sp>
        <p:nvSpPr>
          <p:cNvPr id="91248" name="AutoShape 1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2593975"/>
            <a:ext cx="457200" cy="457200"/>
          </a:xfrm>
          <a:prstGeom prst="actionButtonBlank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ó</a:t>
            </a:r>
          </a:p>
        </p:txBody>
      </p:sp>
      <p:sp>
        <p:nvSpPr>
          <p:cNvPr id="91249" name="AutoShape 1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58000" y="2593975"/>
            <a:ext cx="457200" cy="457200"/>
          </a:xfrm>
          <a:prstGeom prst="actionButtonBlank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c</a:t>
            </a:r>
          </a:p>
        </p:txBody>
      </p:sp>
      <p:sp>
        <p:nvSpPr>
          <p:cNvPr id="91254" name="AutoShape 1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3600" y="3965575"/>
            <a:ext cx="457200" cy="457200"/>
          </a:xfrm>
          <a:prstGeom prst="actionButtonBlank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i</a:t>
            </a:r>
          </a:p>
        </p:txBody>
      </p:sp>
      <p:sp>
        <p:nvSpPr>
          <p:cNvPr id="91255" name="AutoShape 1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3965575"/>
            <a:ext cx="457200" cy="457200"/>
          </a:xfrm>
          <a:prstGeom prst="actionButtonBlank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Ö</a:t>
            </a:r>
          </a:p>
        </p:txBody>
      </p:sp>
      <p:sp>
        <p:nvSpPr>
          <p:cNvPr id="91256" name="AutoShape 1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58000" y="3965575"/>
            <a:ext cx="457200" cy="457200"/>
          </a:xfrm>
          <a:prstGeom prst="actionButtonBlank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n</a:t>
            </a:r>
          </a:p>
        </p:txBody>
      </p:sp>
      <p:sp>
        <p:nvSpPr>
          <p:cNvPr id="91263" name="AutoShape 1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3600" y="2136775"/>
            <a:ext cx="457200" cy="457200"/>
          </a:xfrm>
          <a:prstGeom prst="actionButtonBlank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u</a:t>
            </a:r>
          </a:p>
        </p:txBody>
      </p:sp>
      <p:sp>
        <p:nvSpPr>
          <p:cNvPr id="91264" name="AutoShape 1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00800" y="2136775"/>
            <a:ext cx="457200" cy="457200"/>
          </a:xfrm>
          <a:prstGeom prst="actionButtonBlank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É</a:t>
            </a:r>
          </a:p>
        </p:txBody>
      </p:sp>
      <p:sp>
        <p:nvSpPr>
          <p:cNvPr id="91265" name="AutoShape 1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3600" y="3508375"/>
            <a:ext cx="457200" cy="457200"/>
          </a:xfrm>
          <a:prstGeom prst="actionButtonBlank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á</a:t>
            </a:r>
          </a:p>
        </p:txBody>
      </p:sp>
      <p:graphicFrame>
        <p:nvGraphicFramePr>
          <p:cNvPr id="91576" name="Group 440"/>
          <p:cNvGraphicFramePr>
            <a:graphicFrameLocks noGrp="1"/>
          </p:cNvGraphicFramePr>
          <p:nvPr>
            <p:ph sz="half" idx="1"/>
          </p:nvPr>
        </p:nvGraphicFramePr>
        <p:xfrm>
          <a:off x="4008438" y="6172200"/>
          <a:ext cx="3313112" cy="533400"/>
        </p:xfrm>
        <a:graphic>
          <a:graphicData uri="http://schemas.openxmlformats.org/drawingml/2006/table">
            <a:tbl>
              <a:tblPr/>
              <a:tblGrid>
                <a:gridCol w="550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08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BahamasBH" pitchFamily="34" charset="0"/>
                        </a:rPr>
                        <a:t>t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99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BahamasBH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99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BahamasBH" pitchFamily="34" charset="0"/>
                        </a:rPr>
                        <a:t>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99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BahamasBH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99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BahamasBH" pitchFamily="34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99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BahamasBH" pitchFamily="34" charset="0"/>
                        </a:rPr>
                        <a:t>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99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1577" name="AutoShape 4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62763" y="2133600"/>
            <a:ext cx="457200" cy="457200"/>
          </a:xfrm>
          <a:prstGeom prst="actionButtonBlank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n</a:t>
            </a:r>
          </a:p>
        </p:txBody>
      </p:sp>
      <p:pic>
        <p:nvPicPr>
          <p:cNvPr id="33891" name="Picture 442" descr="Tro choi o chu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-603250"/>
            <a:ext cx="4557712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92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95466" fill="hold"/>
                                        <p:tgtEl>
                                          <p:spTgt spid="912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95966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09652" fill="hold"/>
                                        <p:tgtEl>
                                          <p:spTgt spid="912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05618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54080" fill="hold"/>
                                        <p:tgtEl>
                                          <p:spTgt spid="912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59698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93346" fill="hold"/>
                                        <p:tgtEl>
                                          <p:spTgt spid="912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1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1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1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1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1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1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1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1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1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1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9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1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1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1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91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1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1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1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91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91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91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91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91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1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1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9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9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91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1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1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91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91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91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91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91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91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91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91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9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91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1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9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9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91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 nodeType="clickPar">
                      <p:stCondLst>
                        <p:cond delay="0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1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1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91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1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91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91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91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91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9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91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91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9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9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91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 nodeType="clickPar">
                      <p:stCondLst>
                        <p:cond delay="0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9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9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9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9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91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91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91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9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91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91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91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91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91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9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205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91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 nodeType="clickPar">
                      <p:stCondLst>
                        <p:cond delay="0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9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9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9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9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91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91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91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91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91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91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91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1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9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97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91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 nodeType="clickPar">
                      <p:stCondLst>
                        <p:cond delay="0"/>
                      </p:stCondLst>
                      <p:childTnLst>
                        <p:par>
                          <p:cTn id="2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2000"/>
                                        <p:tgtEl>
                                          <p:spTgt spid="91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2000"/>
                                        <p:tgtEl>
                                          <p:spTgt spid="91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2000"/>
                                        <p:tgtEl>
                                          <p:spTgt spid="91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2000"/>
                                        <p:tgtEl>
                                          <p:spTgt spid="91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2000"/>
                                        <p:tgtEl>
                                          <p:spTgt spid="91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2000"/>
                                        <p:tgtEl>
                                          <p:spTgt spid="91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770" decel="100000"/>
                                        <p:tgtEl>
                                          <p:spTgt spid="912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2" dur="770" decel="100000"/>
                                        <p:tgtEl>
                                          <p:spTgt spid="912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12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4" dur="770" fill="hold"/>
                                        <p:tgtEl>
                                          <p:spTgt spid="91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1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6" dur="770" fill="hold"/>
                                        <p:tgtEl>
                                          <p:spTgt spid="91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1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216"/>
                  </p:tgtEl>
                </p:cond>
              </p:nextCondLst>
            </p:seq>
            <p:audio>
              <p:cMediaNode>
                <p:cTn id="2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238"/>
                </p:tgtEl>
              </p:cMediaNode>
            </p:audio>
            <p:audio>
              <p:cMediaNode>
                <p:cTn id="2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239"/>
                </p:tgtEl>
              </p:cMediaNode>
            </p:audio>
            <p:audio>
              <p:cMediaNode>
                <p:cTn id="3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240"/>
                </p:tgtEl>
              </p:cMediaNode>
            </p:audio>
            <p:audio>
              <p:cMediaNode>
                <p:cTn id="30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241"/>
                </p:tgtEl>
              </p:cMediaNode>
            </p:audio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91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 nodeType="clickPar">
                      <p:stCondLst>
                        <p:cond delay="0"/>
                      </p:stCondLst>
                      <p:childTnLst>
                        <p:par>
                          <p:cTn id="3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91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91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9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244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91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 nodeType="clickPar">
                      <p:stCondLst>
                        <p:cond delay="0"/>
                      </p:stCondLst>
                      <p:childTnLst>
                        <p:par>
                          <p:cTn id="3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500"/>
                                        <p:tgtEl>
                                          <p:spTgt spid="915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242"/>
                  </p:tgtEl>
                </p:cond>
              </p:nextCondLst>
            </p:seq>
          </p:childTnLst>
        </p:cTn>
      </p:par>
    </p:tnLst>
    <p:bldLst>
      <p:bldP spid="91138" grpId="0" animBg="1"/>
      <p:bldP spid="91138" grpId="1" animBg="1"/>
      <p:bldP spid="91189" grpId="0" animBg="1"/>
      <p:bldP spid="91189" grpId="1" animBg="1"/>
      <p:bldP spid="91191" grpId="0" animBg="1"/>
      <p:bldP spid="91191" grpId="1" animBg="1"/>
      <p:bldP spid="91196" grpId="0" animBg="1"/>
      <p:bldP spid="91196" grpId="1" animBg="1"/>
      <p:bldP spid="91206" grpId="0" animBg="1"/>
      <p:bldP spid="91206" grpId="1" animBg="1"/>
      <p:bldP spid="91207" grpId="0" animBg="1"/>
      <p:bldP spid="91207" grpId="1" animBg="1"/>
      <p:bldP spid="91210" grpId="0" animBg="1"/>
      <p:bldP spid="91211" grpId="0" animBg="1"/>
      <p:bldP spid="91212" grpId="0" animBg="1"/>
      <p:bldP spid="91213" grpId="0" animBg="1"/>
      <p:bldP spid="91214" grpId="0" animBg="1"/>
      <p:bldP spid="91215" grpId="0" animBg="1"/>
      <p:bldP spid="91221" grpId="0" animBg="1"/>
      <p:bldP spid="91222" grpId="0" animBg="1"/>
      <p:bldP spid="91225" grpId="0" animBg="1"/>
      <p:bldP spid="91226" grpId="0" animBg="1"/>
      <p:bldP spid="91227" grpId="0" animBg="1"/>
      <p:bldP spid="91228" grpId="0" animBg="1"/>
      <p:bldP spid="91231" grpId="0" animBg="1"/>
      <p:bldP spid="91243" grpId="0" animBg="1"/>
      <p:bldP spid="912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132765" y="152400"/>
            <a:ext cx="10440536" cy="533401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2</a:t>
            </a:r>
            <a:r>
              <a:rPr 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800" b="1" dirty="0">
              <a:solidFill>
                <a:srgbClr val="0509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3" name="Picture 2" descr="Image result for chim vàng an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48768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4415910"/>
            <a:ext cx="24384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/>
              <a:t>VÀNG ANH</a:t>
            </a:r>
          </a:p>
        </p:txBody>
      </p:sp>
      <p:pic>
        <p:nvPicPr>
          <p:cNvPr id="6" name="Picture 5" descr="cây xoan đà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24300"/>
            <a:ext cx="2133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4" descr="Image result for khung cử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65180"/>
            <a:ext cx="21336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6" descr="Image result for cô tấm và quả th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616" y="2490044"/>
            <a:ext cx="21336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05200" y="3516869"/>
            <a:ext cx="21336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/>
              <a:t>XOAN ĐÀO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81700" y="2954892"/>
            <a:ext cx="21336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/>
              <a:t>KHUNG CỬI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17008" y="2063121"/>
            <a:ext cx="21336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/>
              <a:t>QUẢ THỊ</a:t>
            </a:r>
          </a:p>
        </p:txBody>
      </p:sp>
      <p:sp>
        <p:nvSpPr>
          <p:cNvPr id="14" name="Circular Arrow 13"/>
          <p:cNvSpPr/>
          <p:nvPr/>
        </p:nvSpPr>
        <p:spPr>
          <a:xfrm rot="16200000">
            <a:off x="2420772" y="3686176"/>
            <a:ext cx="1905000" cy="18288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8013030"/>
              <a:gd name="adj5" fmla="val 125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ircular Arrow 14"/>
          <p:cNvSpPr/>
          <p:nvPr/>
        </p:nvSpPr>
        <p:spPr>
          <a:xfrm rot="16200000">
            <a:off x="4838700" y="2814600"/>
            <a:ext cx="1905000" cy="18288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8013030"/>
              <a:gd name="adj5" fmla="val 125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ircular Arrow 15"/>
          <p:cNvSpPr/>
          <p:nvPr/>
        </p:nvSpPr>
        <p:spPr>
          <a:xfrm rot="16200000">
            <a:off x="6972300" y="2145471"/>
            <a:ext cx="1905000" cy="18288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8013030"/>
              <a:gd name="adj5" fmla="val 125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0743" name="TextBox 16"/>
          <p:cNvSpPr txBox="1">
            <a:spLocks noChangeArrowheads="1"/>
          </p:cNvSpPr>
          <p:nvPr/>
        </p:nvSpPr>
        <p:spPr bwMode="auto">
          <a:xfrm>
            <a:off x="6705600" y="4953001"/>
            <a:ext cx="396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i="1" dirty="0" smtClean="0">
              <a:solidFill>
                <a:srgbClr val="FF0000"/>
              </a:solidFill>
              <a:latin typeface="Tahoma" panose="020B060403050404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 smtClean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2400" i="1" dirty="0" err="1">
                <a:solidFill>
                  <a:srgbClr val="FF0000"/>
                </a:solidFill>
                <a:latin typeface="Tahoma" panose="020B0604030504040204" pitchFamily="34" charset="0"/>
              </a:rPr>
              <a:t>Những</a:t>
            </a:r>
            <a:r>
              <a:rPr lang="en-US" altLang="en-US" sz="2400" i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ahoma" panose="020B0604030504040204" pitchFamily="34" charset="0"/>
              </a:rPr>
              <a:t>vật</a:t>
            </a:r>
            <a:r>
              <a:rPr lang="en-US" altLang="en-US" sz="2400" i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ahoma" panose="020B0604030504040204" pitchFamily="34" charset="0"/>
              </a:rPr>
              <a:t>bình</a:t>
            </a:r>
            <a:r>
              <a:rPr lang="en-US" altLang="en-US" sz="2400" i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ahoma" panose="020B0604030504040204" pitchFamily="34" charset="0"/>
              </a:rPr>
              <a:t>dị</a:t>
            </a:r>
            <a:r>
              <a:rPr lang="en-US" altLang="en-US" sz="2400" i="1" dirty="0">
                <a:solidFill>
                  <a:srgbClr val="FF0000"/>
                </a:solidFill>
                <a:latin typeface="Tahoma" panose="020B0604030504040204" pitchFamily="34" charset="0"/>
              </a:rPr>
              <a:t>, </a:t>
            </a:r>
            <a:r>
              <a:rPr lang="en-US" altLang="en-US" sz="2400" i="1" dirty="0" err="1">
                <a:solidFill>
                  <a:srgbClr val="FF0000"/>
                </a:solidFill>
                <a:latin typeface="Tahoma" panose="020B0604030504040204" pitchFamily="34" charset="0"/>
              </a:rPr>
              <a:t>thân</a:t>
            </a:r>
            <a:r>
              <a:rPr lang="en-US" altLang="en-US" sz="2400" i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ahoma" panose="020B0604030504040204" pitchFamily="34" charset="0"/>
              </a:rPr>
              <a:t>thương</a:t>
            </a:r>
            <a:r>
              <a:rPr lang="en-US" altLang="en-US" sz="2400" i="1" dirty="0">
                <a:solidFill>
                  <a:srgbClr val="FF0000"/>
                </a:solidFill>
                <a:latin typeface="Tahoma" panose="020B0604030504040204" pitchFamily="34" charset="0"/>
              </a:rPr>
              <a:t>, </a:t>
            </a:r>
            <a:r>
              <a:rPr lang="en-US" altLang="en-US" sz="2400" i="1" dirty="0" err="1">
                <a:solidFill>
                  <a:srgbClr val="FF0000"/>
                </a:solidFill>
                <a:latin typeface="Tahoma" panose="020B0604030504040204" pitchFamily="34" charset="0"/>
              </a:rPr>
              <a:t>giàu</a:t>
            </a:r>
            <a:r>
              <a:rPr lang="en-US" altLang="en-US" sz="2400" i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ahoma" panose="020B0604030504040204" pitchFamily="34" charset="0"/>
              </a:rPr>
              <a:t>g</a:t>
            </a:r>
            <a:r>
              <a:rPr lang="en-US" altLang="en-US" sz="2400" i="1" dirty="0" err="1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iá</a:t>
            </a:r>
            <a:r>
              <a:rPr lang="en-US" altLang="en-US" sz="2400" i="1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trị</a:t>
            </a:r>
            <a:r>
              <a:rPr lang="en-US" altLang="en-US" sz="2400" i="1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thẩm</a:t>
            </a:r>
            <a:r>
              <a:rPr lang="en-US" altLang="en-US" sz="2400" i="1" dirty="0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ahoma" panose="020B0604030504040204" pitchFamily="34" charset="0"/>
                <a:sym typeface="Wingdings" panose="05000000000000000000" pitchFamily="2" charset="2"/>
              </a:rPr>
              <a:t>mĩ</a:t>
            </a:r>
            <a:endParaRPr lang="en-US" altLang="en-US" sz="2400" i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8700" y="766877"/>
            <a:ext cx="11068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=&gt;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00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  <p:bldP spid="5" grpId="0" animBg="1"/>
      <p:bldP spid="9" grpId="0" animBg="1"/>
      <p:bldP spid="10" grpId="0" animBg="1"/>
      <p:bldP spid="14" grpId="0" animBg="1"/>
      <p:bldP spid="15" grpId="0" animBg="1"/>
      <p:bldP spid="16" grpId="0" animBg="1"/>
      <p:bldP spid="30743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Truyện tranh cổ  tích: Tấm Cá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150127"/>
            <a:ext cx="3962400" cy="144655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2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vợ</a:t>
            </a:r>
            <a:r>
              <a:rPr lang="en-US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2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Chui </a:t>
            </a:r>
            <a:r>
              <a:rPr lang="en-US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defRPr/>
            </a:pPr>
            <a:r>
              <a:rPr lang="en-US" sz="2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Quấn</a:t>
            </a:r>
            <a:r>
              <a:rPr lang="en-US" sz="2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quýt</a:t>
            </a:r>
            <a:r>
              <a:rPr lang="en-US" sz="2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với</a:t>
            </a:r>
            <a:r>
              <a:rPr lang="en-US" sz="2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vua</a:t>
            </a:r>
            <a:endParaRPr lang="en-US" sz="2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4447" y="5175955"/>
            <a:ext cx="4147783" cy="1785104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tao</a:t>
            </a:r>
            <a:endParaRPr lang="en-US" sz="2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sào</a:t>
            </a:r>
            <a:endParaRPr lang="en-US" sz="2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Chớ</a:t>
            </a:r>
            <a:r>
              <a:rPr lang="en-US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endParaRPr lang="en-US" sz="2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tao</a:t>
            </a:r>
            <a:r>
              <a:rPr lang="en-US" sz="2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eaLnBrk="1" hangingPunct="1">
              <a:defRPr/>
            </a:pPr>
            <a:r>
              <a:rPr lang="en-US" sz="2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Nhắc</a:t>
            </a:r>
            <a:r>
              <a:rPr lang="en-US" sz="2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nhở</a:t>
            </a:r>
            <a:r>
              <a:rPr lang="en-US" sz="2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Cám</a:t>
            </a:r>
            <a:endParaRPr lang="en-US" sz="2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6248400"/>
            <a:ext cx="3962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CHIM VÀNG ANH</a:t>
            </a:r>
          </a:p>
        </p:txBody>
      </p:sp>
    </p:spTree>
    <p:extLst>
      <p:ext uri="{BB962C8B-B14F-4D97-AF65-F5344CB8AC3E}">
        <p14:creationId xmlns:p14="http://schemas.microsoft.com/office/powerpoint/2010/main" val="265684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mage result for truyện tấm cá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8" y="304800"/>
            <a:ext cx="5489812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53200" y="1905001"/>
            <a:ext cx="3886200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 L</a:t>
            </a:r>
            <a:r>
              <a:rPr lang="vi-VN" sz="3600" i="1" dirty="0">
                <a:latin typeface="Times New Roman" pitchFamily="18" charset="0"/>
                <a:cs typeface="Times New Roman" pitchFamily="18" charset="0"/>
              </a:rPr>
              <a:t>ò</a:t>
            </a:r>
            <a:r>
              <a:rPr lang="vi-VN" sz="3600" i="1" dirty="0">
                <a:latin typeface="+mj-lt"/>
              </a:rPr>
              <a:t>ng cây màu hồng như tấm lòng son mãi không phai qua bao thăng trầm của Tấm. </a:t>
            </a:r>
            <a:endParaRPr lang="en-US" sz="3600" i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77000" y="1143000"/>
            <a:ext cx="3657600" cy="609600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000066"/>
                </a:solidFill>
              </a:rPr>
              <a:t>CÂY XOAN ĐÀO</a:t>
            </a:r>
          </a:p>
        </p:txBody>
      </p:sp>
    </p:spTree>
    <p:extLst>
      <p:ext uri="{BB962C8B-B14F-4D97-AF65-F5344CB8AC3E}">
        <p14:creationId xmlns:p14="http://schemas.microsoft.com/office/powerpoint/2010/main" val="402942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9940" name="Picture 2" descr="Truyện tranh cổ  tích: Tấm Cá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3239" y="0"/>
            <a:ext cx="128016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90448" y="5458609"/>
            <a:ext cx="5486400" cy="2185214"/>
          </a:xfrm>
          <a:prstGeom prst="rect">
            <a:avLst/>
          </a:prstGeom>
          <a:solidFill>
            <a:srgbClr val="FFFF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sà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lọng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võng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hóng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Dịu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dàng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chăm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sóc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cho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vua</a:t>
            </a:r>
            <a:endParaRPr lang="en-US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3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8" name="Picture 6" descr="Image result for xoan đà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23832" y="-1295401"/>
            <a:ext cx="6086902" cy="8869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-392940" y="6365081"/>
            <a:ext cx="4225118" cy="609600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XOAN ĐÀO</a:t>
            </a:r>
          </a:p>
        </p:txBody>
      </p:sp>
    </p:spTree>
    <p:extLst>
      <p:ext uri="{BB962C8B-B14F-4D97-AF65-F5344CB8AC3E}">
        <p14:creationId xmlns:p14="http://schemas.microsoft.com/office/powerpoint/2010/main" val="109127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1988" name="Picture 2" descr="Truyện tranh cổ  tích: Tấm Cá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152400"/>
            <a:ext cx="13258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8173" y="4462819"/>
            <a:ext cx="6237027" cy="2062103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Cót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cót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két</a:t>
            </a:r>
            <a:endParaRPr lang="en-US" sz="3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endParaRPr lang="en-US" sz="3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khoét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3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92" name="Picture 4" descr="Image result for khung cử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-784225"/>
            <a:ext cx="6553200" cy="79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83690" y="6002337"/>
            <a:ext cx="4184175" cy="838200"/>
          </a:xfrm>
          <a:prstGeom prst="rect">
            <a:avLst/>
          </a:prstGeom>
          <a:solidFill>
            <a:srgbClr val="050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00"/>
              </a:solidFill>
            </a:endParaRPr>
          </a:p>
          <a:p>
            <a:pPr algn="ctr"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KHUNG CỬI</a:t>
            </a:r>
          </a:p>
          <a:p>
            <a:pPr algn="ctr" eaLnBrk="1" hangingPunct="1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44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1"/>
            <a:ext cx="8382000" cy="453072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A. 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loại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dân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gian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thần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nhằm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giải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thích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loại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dân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gian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kiện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trọng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ý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nghĩa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toàn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C.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loại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dân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gian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kiện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lịch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D.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loại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dân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gian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phận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bình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thường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tinh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thần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đạo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lạc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lao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1981200" y="381000"/>
            <a:ext cx="8458200" cy="52322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i="1" dirty="0" err="1">
                <a:solidFill>
                  <a:srgbClr val="0509BF"/>
                </a:solidFill>
              </a:rPr>
              <a:t>Câu</a:t>
            </a:r>
            <a:r>
              <a:rPr lang="en-US" sz="2800" i="1" dirty="0">
                <a:solidFill>
                  <a:srgbClr val="0509BF"/>
                </a:solidFill>
              </a:rPr>
              <a:t> 1. </a:t>
            </a:r>
            <a:r>
              <a:rPr lang="en-US" sz="2800" i="1" dirty="0" err="1">
                <a:solidFill>
                  <a:srgbClr val="0509BF"/>
                </a:solidFill>
              </a:rPr>
              <a:t>Dòng</a:t>
            </a:r>
            <a:r>
              <a:rPr lang="en-US" sz="2800" i="1" dirty="0">
                <a:solidFill>
                  <a:srgbClr val="0509BF"/>
                </a:solidFill>
              </a:rPr>
              <a:t> </a:t>
            </a:r>
            <a:r>
              <a:rPr lang="en-US" sz="2800" i="1" dirty="0" err="1">
                <a:solidFill>
                  <a:srgbClr val="0509BF"/>
                </a:solidFill>
              </a:rPr>
              <a:t>nào</a:t>
            </a:r>
            <a:r>
              <a:rPr lang="en-US" sz="2800" i="1" dirty="0">
                <a:solidFill>
                  <a:srgbClr val="0509BF"/>
                </a:solidFill>
              </a:rPr>
              <a:t> </a:t>
            </a:r>
            <a:r>
              <a:rPr lang="en-US" sz="2800" i="1" dirty="0" err="1">
                <a:solidFill>
                  <a:srgbClr val="0509BF"/>
                </a:solidFill>
              </a:rPr>
              <a:t>nói</a:t>
            </a:r>
            <a:r>
              <a:rPr lang="en-US" sz="2800" i="1" dirty="0">
                <a:solidFill>
                  <a:srgbClr val="0509BF"/>
                </a:solidFill>
              </a:rPr>
              <a:t> </a:t>
            </a:r>
            <a:r>
              <a:rPr lang="en-US" sz="2800" i="1" dirty="0" err="1">
                <a:solidFill>
                  <a:srgbClr val="0509BF"/>
                </a:solidFill>
              </a:rPr>
              <a:t>đúng</a:t>
            </a:r>
            <a:r>
              <a:rPr lang="en-US" sz="2800" i="1" dirty="0">
                <a:solidFill>
                  <a:srgbClr val="0509BF"/>
                </a:solidFill>
              </a:rPr>
              <a:t> </a:t>
            </a:r>
            <a:r>
              <a:rPr lang="en-US" sz="2800" i="1" dirty="0" err="1">
                <a:solidFill>
                  <a:srgbClr val="0509BF"/>
                </a:solidFill>
              </a:rPr>
              <a:t>đặc</a:t>
            </a:r>
            <a:r>
              <a:rPr lang="en-US" sz="2800" i="1" dirty="0">
                <a:solidFill>
                  <a:srgbClr val="0509BF"/>
                </a:solidFill>
              </a:rPr>
              <a:t> </a:t>
            </a:r>
            <a:r>
              <a:rPr lang="en-US" sz="2800" i="1" dirty="0" err="1">
                <a:solidFill>
                  <a:srgbClr val="0509BF"/>
                </a:solidFill>
              </a:rPr>
              <a:t>trưng</a:t>
            </a:r>
            <a:r>
              <a:rPr lang="en-US" sz="2800" i="1" dirty="0">
                <a:solidFill>
                  <a:srgbClr val="0509BF"/>
                </a:solidFill>
              </a:rPr>
              <a:t> </a:t>
            </a:r>
            <a:r>
              <a:rPr lang="en-US" sz="2800" i="1" dirty="0" err="1">
                <a:solidFill>
                  <a:srgbClr val="0509BF"/>
                </a:solidFill>
              </a:rPr>
              <a:t>của</a:t>
            </a:r>
            <a:r>
              <a:rPr lang="en-US" sz="2800" i="1" dirty="0">
                <a:solidFill>
                  <a:srgbClr val="0509BF"/>
                </a:solidFill>
              </a:rPr>
              <a:t> </a:t>
            </a:r>
            <a:r>
              <a:rPr lang="en-US" sz="2800" i="1" dirty="0" err="1">
                <a:solidFill>
                  <a:srgbClr val="0509BF"/>
                </a:solidFill>
              </a:rPr>
              <a:t>truyện</a:t>
            </a:r>
            <a:r>
              <a:rPr lang="en-US" sz="2800" i="1" dirty="0">
                <a:solidFill>
                  <a:srgbClr val="0509BF"/>
                </a:solidFill>
              </a:rPr>
              <a:t> </a:t>
            </a:r>
            <a:r>
              <a:rPr lang="en-US" sz="2800" i="1" dirty="0" err="1">
                <a:solidFill>
                  <a:srgbClr val="0509BF"/>
                </a:solidFill>
              </a:rPr>
              <a:t>cổ</a:t>
            </a:r>
            <a:r>
              <a:rPr lang="en-US" sz="2800" i="1" dirty="0">
                <a:solidFill>
                  <a:srgbClr val="0509BF"/>
                </a:solidFill>
              </a:rPr>
              <a:t> </a:t>
            </a:r>
            <a:r>
              <a:rPr lang="en-US" sz="2800" i="1" dirty="0" err="1">
                <a:solidFill>
                  <a:srgbClr val="0509BF"/>
                </a:solidFill>
              </a:rPr>
              <a:t>tích</a:t>
            </a:r>
            <a:r>
              <a:rPr lang="en-US" sz="2800" i="1" dirty="0">
                <a:solidFill>
                  <a:srgbClr val="0509BF"/>
                </a:solidFill>
              </a:rPr>
              <a:t>?</a:t>
            </a:r>
          </a:p>
        </p:txBody>
      </p:sp>
      <p:sp>
        <p:nvSpPr>
          <p:cNvPr id="3076" name="Oval 4"/>
          <p:cNvSpPr>
            <a:spLocks noChangeArrowheads="1"/>
          </p:cNvSpPr>
          <p:nvPr/>
        </p:nvSpPr>
        <p:spPr bwMode="auto">
          <a:xfrm>
            <a:off x="1981200" y="4572000"/>
            <a:ext cx="609600" cy="609600"/>
          </a:xfrm>
          <a:prstGeom prst="ellipse">
            <a:avLst/>
          </a:prstGeom>
          <a:solidFill>
            <a:srgbClr val="0509B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Tahoma" panose="020B060403050404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0217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07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3011" name="Picture 2" descr="Image result for khung cử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5" y="228599"/>
            <a:ext cx="11054686" cy="536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838200" y="5030337"/>
            <a:ext cx="1008569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vi-VN" alt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 </a:t>
            </a:r>
            <a:r>
              <a:rPr lang="vi-VN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vạch mặt, tuyên chiến với kẻ thù quyết liệt hơn. </a:t>
            </a:r>
            <a:endParaRPr lang="en-US" alt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3657600"/>
            <a:ext cx="3505200" cy="838200"/>
          </a:xfrm>
          <a:prstGeom prst="rect">
            <a:avLst/>
          </a:prstGeom>
          <a:solidFill>
            <a:srgbClr val="050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00"/>
              </a:solidFill>
            </a:endParaRPr>
          </a:p>
          <a:p>
            <a:pPr algn="ctr"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KHUNG CỬI</a:t>
            </a:r>
          </a:p>
          <a:p>
            <a:pPr algn="ctr" eaLnBrk="1" hangingPunct="1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41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3796" name="Picture 2" descr="Image result for truyện tranh tấm cá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250" y="-1524000"/>
            <a:ext cx="11891749" cy="975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84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9939" name="Picture 2" descr="Truyện tranh cổ  tích: Tấm Cá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887103"/>
            <a:ext cx="10803340" cy="5289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2133600" y="5943601"/>
            <a:ext cx="81568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têm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endParaRPr lang="en-US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7687" y="113042"/>
            <a:ext cx="36576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QUẢ THỊ BƯỚC RA</a:t>
            </a:r>
          </a:p>
        </p:txBody>
      </p:sp>
    </p:spTree>
    <p:extLst>
      <p:ext uri="{BB962C8B-B14F-4D97-AF65-F5344CB8AC3E}">
        <p14:creationId xmlns:p14="http://schemas.microsoft.com/office/powerpoint/2010/main" val="262639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6084" name="Picture 2" descr="Image result for truyện tấm cá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84" y="381000"/>
            <a:ext cx="4852916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791199" y="596445"/>
            <a:ext cx="5795749" cy="538609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eaLnBrk="1" hangingPunct="1">
              <a:buFontTx/>
              <a:buChar char="-"/>
              <a:defRPr/>
            </a:pPr>
            <a:r>
              <a:rPr lang="en-US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vi-VN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bình dị, vừa tươi mới rạng rỡ.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vi-VN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Kết thúc đoạn đời đầy bất hạnh và mở ra một cuộc sống mới hạnh phúc viên mãn của nhân vật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altLang="en-US" sz="2800" i="1" dirty="0">
                <a:solidFill>
                  <a:srgbClr val="0509B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800" i="1" dirty="0" err="1">
                <a:solidFill>
                  <a:srgbClr val="0509B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Cô</a:t>
            </a:r>
            <a:r>
              <a:rPr lang="en-US" altLang="en-US" sz="2800" i="1" dirty="0">
                <a:solidFill>
                  <a:srgbClr val="0509B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solidFill>
                  <a:srgbClr val="0509B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Tấm</a:t>
            </a:r>
            <a:r>
              <a:rPr lang="en-US" altLang="en-US" sz="2800" i="1" dirty="0">
                <a:solidFill>
                  <a:srgbClr val="0509B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2800" i="1" dirty="0">
                <a:solidFill>
                  <a:srgbClr val="0509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 thiện, trong sáng, thủy chung,</a:t>
            </a:r>
            <a:r>
              <a:rPr lang="en-US" altLang="en-US" sz="2800" i="1" dirty="0">
                <a:solidFill>
                  <a:srgbClr val="0509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509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</a:t>
            </a:r>
            <a:r>
              <a:rPr lang="en-US" altLang="en-US" sz="2800" i="1" dirty="0">
                <a:solidFill>
                  <a:srgbClr val="0509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509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2800" i="1" dirty="0">
                <a:solidFill>
                  <a:srgbClr val="0509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509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i="1" dirty="0">
                <a:solidFill>
                  <a:srgbClr val="0509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509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i="1" dirty="0">
                <a:solidFill>
                  <a:srgbClr val="0509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en-US" sz="2800" i="1" dirty="0">
                <a:solidFill>
                  <a:srgbClr val="0509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khuất phục khi ý thức được nỗi oan ức của mình.</a:t>
            </a:r>
            <a:endParaRPr lang="en-US" altLang="en-US" sz="2800" i="1" dirty="0">
              <a:solidFill>
                <a:srgbClr val="0509B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sz="3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9684" y="5562600"/>
            <a:ext cx="4852916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THỊ</a:t>
            </a:r>
          </a:p>
        </p:txBody>
      </p:sp>
    </p:spTree>
    <p:extLst>
      <p:ext uri="{BB962C8B-B14F-4D97-AF65-F5344CB8AC3E}">
        <p14:creationId xmlns:p14="http://schemas.microsoft.com/office/powerpoint/2010/main" val="3535169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2057400" y="1371600"/>
            <a:ext cx="8229600" cy="32766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smtClean="0"/>
              <a:t>A. Truyện cổ tích về loài vật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smtClean="0"/>
              <a:t>B. Truyện cổ tích thần kì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smtClean="0"/>
              <a:t>C. Truyện cổ tích sinh hoạt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smtClean="0"/>
              <a:t>D. Cả A, B, C đều đúng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457200"/>
            <a:ext cx="7543800" cy="584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i="1" dirty="0" err="1">
                <a:solidFill>
                  <a:srgbClr val="0509BF"/>
                </a:solidFill>
              </a:rPr>
              <a:t>Câu</a:t>
            </a:r>
            <a:r>
              <a:rPr lang="en-US" sz="3200" i="1" dirty="0">
                <a:solidFill>
                  <a:srgbClr val="0509BF"/>
                </a:solidFill>
              </a:rPr>
              <a:t> 2. </a:t>
            </a:r>
            <a:r>
              <a:rPr lang="en-US" sz="3200" i="1" dirty="0" err="1">
                <a:solidFill>
                  <a:srgbClr val="0509BF"/>
                </a:solidFill>
              </a:rPr>
              <a:t>Có</a:t>
            </a:r>
            <a:r>
              <a:rPr lang="en-US" sz="3200" i="1" dirty="0">
                <a:solidFill>
                  <a:srgbClr val="0509BF"/>
                </a:solidFill>
              </a:rPr>
              <a:t> </a:t>
            </a:r>
            <a:r>
              <a:rPr lang="en-US" sz="3200" i="1" dirty="0" err="1">
                <a:solidFill>
                  <a:srgbClr val="0509BF"/>
                </a:solidFill>
              </a:rPr>
              <a:t>các</a:t>
            </a:r>
            <a:r>
              <a:rPr lang="en-US" sz="3200" i="1" dirty="0">
                <a:solidFill>
                  <a:srgbClr val="0509BF"/>
                </a:solidFill>
              </a:rPr>
              <a:t> </a:t>
            </a:r>
            <a:r>
              <a:rPr lang="en-US" sz="3200" i="1" dirty="0" err="1">
                <a:solidFill>
                  <a:srgbClr val="0509BF"/>
                </a:solidFill>
              </a:rPr>
              <a:t>loại</a:t>
            </a:r>
            <a:r>
              <a:rPr lang="en-US" sz="3200" i="1" dirty="0">
                <a:solidFill>
                  <a:srgbClr val="0509BF"/>
                </a:solidFill>
              </a:rPr>
              <a:t> </a:t>
            </a:r>
            <a:r>
              <a:rPr lang="en-US" sz="3200" i="1" dirty="0" err="1">
                <a:solidFill>
                  <a:srgbClr val="0509BF"/>
                </a:solidFill>
              </a:rPr>
              <a:t>truyện</a:t>
            </a:r>
            <a:r>
              <a:rPr lang="en-US" sz="3200" i="1" dirty="0">
                <a:solidFill>
                  <a:srgbClr val="0509BF"/>
                </a:solidFill>
              </a:rPr>
              <a:t> </a:t>
            </a:r>
            <a:r>
              <a:rPr lang="en-US" sz="3200" i="1" dirty="0" err="1">
                <a:solidFill>
                  <a:srgbClr val="0509BF"/>
                </a:solidFill>
              </a:rPr>
              <a:t>cổ</a:t>
            </a:r>
            <a:r>
              <a:rPr lang="en-US" sz="3200" i="1" dirty="0">
                <a:solidFill>
                  <a:srgbClr val="0509BF"/>
                </a:solidFill>
              </a:rPr>
              <a:t> </a:t>
            </a:r>
            <a:r>
              <a:rPr lang="en-US" sz="3200" i="1" dirty="0" err="1">
                <a:solidFill>
                  <a:srgbClr val="0509BF"/>
                </a:solidFill>
              </a:rPr>
              <a:t>tích</a:t>
            </a:r>
            <a:r>
              <a:rPr lang="en-US" sz="3200" i="1" dirty="0">
                <a:solidFill>
                  <a:srgbClr val="0509BF"/>
                </a:solidFill>
              </a:rPr>
              <a:t>:</a:t>
            </a:r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1899313" y="2864893"/>
            <a:ext cx="609600" cy="609600"/>
          </a:xfrm>
          <a:prstGeom prst="ellipse">
            <a:avLst/>
          </a:prstGeom>
          <a:solidFill>
            <a:srgbClr val="0509B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latin typeface="Tahoma" panose="020B060403050404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8373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  <p:bldP spid="410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A. Cổ tích thần kì</a:t>
            </a:r>
          </a:p>
          <a:p>
            <a:pPr eaLnBrk="1" hangingPunct="1"/>
            <a:r>
              <a:rPr lang="en-US" altLang="en-US" b="1" smtClean="0"/>
              <a:t>B. Cổ tích về loài vật</a:t>
            </a:r>
          </a:p>
          <a:p>
            <a:pPr eaLnBrk="1" hangingPunct="1"/>
            <a:r>
              <a:rPr lang="en-US" altLang="en-US" b="1" smtClean="0"/>
              <a:t>C. Cổ tích sinh hoạt</a:t>
            </a:r>
          </a:p>
          <a:p>
            <a:pPr eaLnBrk="1" hangingPunct="1"/>
            <a:endParaRPr lang="en-US" altLang="en-US" b="1" smtClean="0"/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981200" y="381001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509BF"/>
                </a:solidFill>
                <a:latin typeface="Tahoma" panose="020B0604030504040204" pitchFamily="34" charset="0"/>
              </a:rPr>
              <a:t>Câu 3. “Tấm Cám” thuộc loại truyện cổ tích nào?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955343" y="1709382"/>
            <a:ext cx="540224" cy="609600"/>
          </a:xfrm>
          <a:prstGeom prst="ellipse">
            <a:avLst/>
          </a:prstGeom>
          <a:solidFill>
            <a:srgbClr val="0509B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  <a:latin typeface="Tahoma" panose="020B060403050404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1666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  <p:bldP spid="92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A. 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mơ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hoang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ảo</a:t>
            </a: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381000"/>
            <a:ext cx="8686800" cy="95408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i="1" dirty="0" err="1">
                <a:solidFill>
                  <a:srgbClr val="CC0000"/>
                </a:solidFill>
              </a:rPr>
              <a:t>Câu</a:t>
            </a:r>
            <a:r>
              <a:rPr lang="en-US" sz="2800" i="1" dirty="0">
                <a:solidFill>
                  <a:srgbClr val="CC0000"/>
                </a:solidFill>
              </a:rPr>
              <a:t> 4. </a:t>
            </a:r>
            <a:r>
              <a:rPr lang="en-US" sz="2800" i="1" dirty="0" err="1">
                <a:solidFill>
                  <a:srgbClr val="CC0000"/>
                </a:solidFill>
              </a:rPr>
              <a:t>Nhận</a:t>
            </a:r>
            <a:r>
              <a:rPr lang="en-US" sz="2800" i="1" dirty="0">
                <a:solidFill>
                  <a:srgbClr val="CC0000"/>
                </a:solidFill>
              </a:rPr>
              <a:t> </a:t>
            </a:r>
            <a:r>
              <a:rPr lang="en-US" sz="2800" i="1" dirty="0" err="1">
                <a:solidFill>
                  <a:srgbClr val="CC0000"/>
                </a:solidFill>
              </a:rPr>
              <a:t>định</a:t>
            </a:r>
            <a:r>
              <a:rPr lang="en-US" sz="2800" i="1" dirty="0">
                <a:solidFill>
                  <a:srgbClr val="CC0000"/>
                </a:solidFill>
              </a:rPr>
              <a:t> </a:t>
            </a:r>
            <a:r>
              <a:rPr lang="en-US" sz="2800" i="1" dirty="0" err="1">
                <a:solidFill>
                  <a:srgbClr val="CC0000"/>
                </a:solidFill>
              </a:rPr>
              <a:t>nào</a:t>
            </a:r>
            <a:r>
              <a:rPr lang="en-US" sz="2800" i="1" dirty="0">
                <a:solidFill>
                  <a:srgbClr val="CC0000"/>
                </a:solidFill>
              </a:rPr>
              <a:t> </a:t>
            </a:r>
            <a:r>
              <a:rPr lang="en-US" sz="2800" i="1" dirty="0" err="1">
                <a:solidFill>
                  <a:srgbClr val="CC0000"/>
                </a:solidFill>
              </a:rPr>
              <a:t>sau</a:t>
            </a:r>
            <a:r>
              <a:rPr lang="en-US" sz="2800" i="1" dirty="0">
                <a:solidFill>
                  <a:srgbClr val="CC0000"/>
                </a:solidFill>
              </a:rPr>
              <a:t> </a:t>
            </a:r>
            <a:r>
              <a:rPr lang="en-US" sz="2800" i="1" dirty="0" err="1">
                <a:solidFill>
                  <a:srgbClr val="CC0000"/>
                </a:solidFill>
              </a:rPr>
              <a:t>đây</a:t>
            </a:r>
            <a:r>
              <a:rPr lang="en-US" sz="2800" i="1" dirty="0">
                <a:solidFill>
                  <a:srgbClr val="CC0000"/>
                </a:solidFill>
              </a:rPr>
              <a:t> </a:t>
            </a:r>
            <a:r>
              <a:rPr lang="en-US" sz="2800" i="1" dirty="0" err="1">
                <a:solidFill>
                  <a:srgbClr val="CC0000"/>
                </a:solidFill>
              </a:rPr>
              <a:t>không</a:t>
            </a:r>
            <a:r>
              <a:rPr lang="en-US" sz="2800" i="1" dirty="0">
                <a:solidFill>
                  <a:srgbClr val="CC0000"/>
                </a:solidFill>
              </a:rPr>
              <a:t> </a:t>
            </a:r>
            <a:r>
              <a:rPr lang="en-US" sz="2800" i="1" dirty="0" err="1">
                <a:solidFill>
                  <a:srgbClr val="CC0000"/>
                </a:solidFill>
              </a:rPr>
              <a:t>phải</a:t>
            </a:r>
            <a:r>
              <a:rPr lang="en-US" sz="2800" i="1" dirty="0">
                <a:solidFill>
                  <a:srgbClr val="CC0000"/>
                </a:solidFill>
              </a:rPr>
              <a:t> </a:t>
            </a:r>
            <a:r>
              <a:rPr lang="en-US" sz="2800" i="1" dirty="0" err="1">
                <a:solidFill>
                  <a:srgbClr val="CC0000"/>
                </a:solidFill>
              </a:rPr>
              <a:t>là</a:t>
            </a:r>
            <a:r>
              <a:rPr lang="en-US" sz="2800" i="1" dirty="0">
                <a:solidFill>
                  <a:srgbClr val="CC0000"/>
                </a:solidFill>
              </a:rPr>
              <a:t> </a:t>
            </a:r>
            <a:r>
              <a:rPr lang="en-US" sz="2800" i="1" dirty="0" err="1">
                <a:solidFill>
                  <a:srgbClr val="CC0000"/>
                </a:solidFill>
              </a:rPr>
              <a:t>đặc</a:t>
            </a:r>
            <a:r>
              <a:rPr lang="en-US" sz="2800" i="1" dirty="0">
                <a:solidFill>
                  <a:srgbClr val="CC0000"/>
                </a:solidFill>
              </a:rPr>
              <a:t> </a:t>
            </a:r>
            <a:r>
              <a:rPr lang="en-US" sz="2800" i="1" dirty="0" err="1">
                <a:solidFill>
                  <a:srgbClr val="CC0000"/>
                </a:solidFill>
              </a:rPr>
              <a:t>trưng</a:t>
            </a:r>
            <a:r>
              <a:rPr lang="en-US" sz="2800" i="1" dirty="0">
                <a:solidFill>
                  <a:srgbClr val="CC0000"/>
                </a:solidFill>
              </a:rPr>
              <a:t> </a:t>
            </a:r>
            <a:r>
              <a:rPr lang="en-US" sz="2800" i="1" dirty="0" err="1">
                <a:solidFill>
                  <a:srgbClr val="CC0000"/>
                </a:solidFill>
              </a:rPr>
              <a:t>của</a:t>
            </a:r>
            <a:r>
              <a:rPr lang="en-US" sz="2800" i="1" dirty="0">
                <a:solidFill>
                  <a:srgbClr val="CC0000"/>
                </a:solidFill>
              </a:rPr>
              <a:t> </a:t>
            </a:r>
            <a:r>
              <a:rPr lang="en-US" sz="2800" i="1" dirty="0" err="1">
                <a:solidFill>
                  <a:srgbClr val="CC0000"/>
                </a:solidFill>
              </a:rPr>
              <a:t>truyện</a:t>
            </a:r>
            <a:r>
              <a:rPr lang="en-US" sz="2800" i="1" dirty="0">
                <a:solidFill>
                  <a:srgbClr val="CC0000"/>
                </a:solidFill>
              </a:rPr>
              <a:t> </a:t>
            </a:r>
            <a:r>
              <a:rPr lang="en-US" sz="2800" i="1" dirty="0" err="1">
                <a:solidFill>
                  <a:srgbClr val="CC0000"/>
                </a:solidFill>
              </a:rPr>
              <a:t>cổ</a:t>
            </a:r>
            <a:r>
              <a:rPr lang="en-US" sz="2800" i="1" dirty="0">
                <a:solidFill>
                  <a:srgbClr val="CC0000"/>
                </a:solidFill>
              </a:rPr>
              <a:t> </a:t>
            </a:r>
            <a:r>
              <a:rPr lang="en-US" sz="2800" i="1" dirty="0" err="1">
                <a:solidFill>
                  <a:srgbClr val="CC0000"/>
                </a:solidFill>
              </a:rPr>
              <a:t>tích</a:t>
            </a:r>
            <a:r>
              <a:rPr lang="en-US" sz="2800" i="1" dirty="0">
                <a:solidFill>
                  <a:srgbClr val="CC0000"/>
                </a:solidFill>
              </a:rPr>
              <a:t> </a:t>
            </a:r>
            <a:r>
              <a:rPr lang="en-US" sz="2800" i="1" dirty="0" err="1">
                <a:solidFill>
                  <a:srgbClr val="CC0000"/>
                </a:solidFill>
              </a:rPr>
              <a:t>thần</a:t>
            </a:r>
            <a:r>
              <a:rPr lang="en-US" sz="2800" i="1" dirty="0">
                <a:solidFill>
                  <a:srgbClr val="CC0000"/>
                </a:solidFill>
              </a:rPr>
              <a:t> </a:t>
            </a:r>
            <a:r>
              <a:rPr lang="en-US" sz="2800" i="1" dirty="0" err="1">
                <a:solidFill>
                  <a:srgbClr val="CC0000"/>
                </a:solidFill>
              </a:rPr>
              <a:t>kì</a:t>
            </a:r>
            <a:r>
              <a:rPr lang="en-US" sz="2800" i="1" dirty="0">
                <a:solidFill>
                  <a:srgbClr val="CC0000"/>
                </a:solidFill>
              </a:rPr>
              <a:t>:</a:t>
            </a: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768824" y="2579427"/>
            <a:ext cx="609600" cy="609600"/>
          </a:xfrm>
          <a:prstGeom prst="ellipse">
            <a:avLst/>
          </a:prstGeom>
          <a:solidFill>
            <a:srgbClr val="0509B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Tahoma" panose="020B060403050404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6517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A. Người con út</a:t>
            </a:r>
          </a:p>
          <a:p>
            <a:pPr eaLnBrk="1" hangingPunct="1"/>
            <a:r>
              <a:rPr lang="en-US" altLang="en-US" b="1" smtClean="0"/>
              <a:t>B. Người thông minh</a:t>
            </a:r>
          </a:p>
          <a:p>
            <a:pPr eaLnBrk="1" hangingPunct="1"/>
            <a:r>
              <a:rPr lang="en-US" altLang="en-US" b="1" smtClean="0"/>
              <a:t>C. Người mồ côi</a:t>
            </a:r>
          </a:p>
          <a:p>
            <a:pPr eaLnBrk="1" hangingPunct="1"/>
            <a:r>
              <a:rPr lang="en-US" altLang="en-US" b="1" smtClean="0"/>
              <a:t>D. Người nghèo khó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1981200" y="381001"/>
            <a:ext cx="868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509BF"/>
                </a:solidFill>
                <a:latin typeface="Tahoma" panose="020B0604030504040204" pitchFamily="34" charset="0"/>
              </a:rPr>
              <a:t>Câu 5. Cô Tấm được xếp vào kiểu nhân vật nào trong truyện cổ tích?</a:t>
            </a:r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1049740" y="2770496"/>
            <a:ext cx="609600" cy="609600"/>
          </a:xfrm>
          <a:prstGeom prst="ellipse">
            <a:avLst/>
          </a:prstGeom>
          <a:solidFill>
            <a:srgbClr val="0509B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ahoma" panose="020B060403050404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8249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  <p:bldP spid="81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A. Cô bé Lọ Lem (Pháp)</a:t>
            </a:r>
          </a:p>
          <a:p>
            <a:pPr eaLnBrk="1" hangingPunct="1"/>
            <a:r>
              <a:rPr lang="en-US" altLang="en-US" b="1" smtClean="0"/>
              <a:t>B. Cô Tro Bếp (Đức)</a:t>
            </a:r>
          </a:p>
          <a:p>
            <a:pPr eaLnBrk="1" hangingPunct="1"/>
            <a:r>
              <a:rPr lang="en-US" altLang="en-US" b="1" smtClean="0"/>
              <a:t>C. Cô bé bán diêm (Đan Mạch)</a:t>
            </a:r>
          </a:p>
          <a:p>
            <a:pPr eaLnBrk="1" hangingPunct="1"/>
            <a:r>
              <a:rPr lang="en-US" altLang="en-US" b="1" smtClean="0"/>
              <a:t>D. Nê-ang Can-tóc (Cam pu chia)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981200" y="381001"/>
            <a:ext cx="868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509BF"/>
                </a:solidFill>
                <a:latin typeface="Tahoma" panose="020B0604030504040204" pitchFamily="34" charset="0"/>
              </a:rPr>
              <a:t>Câu 5. Truyện “Tấm Cám” không  giống với truyện cổ tích nào sau đây:</a:t>
            </a:r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940558" y="2743200"/>
            <a:ext cx="609600" cy="609600"/>
          </a:xfrm>
          <a:prstGeom prst="ellipse">
            <a:avLst/>
          </a:prstGeom>
          <a:solidFill>
            <a:srgbClr val="0509B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ahoma" panose="020B060403050404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6125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  <p:bldP spid="81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1" name="Picture 14" descr="ho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29"/>
          <p:cNvSpPr txBox="1">
            <a:spLocks noChangeArrowheads="1"/>
          </p:cNvSpPr>
          <p:nvPr/>
        </p:nvSpPr>
        <p:spPr bwMode="auto">
          <a:xfrm>
            <a:off x="7696200" y="381001"/>
            <a:ext cx="266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(Truyện cổ tích) </a:t>
            </a:r>
          </a:p>
        </p:txBody>
      </p:sp>
      <p:sp>
        <p:nvSpPr>
          <p:cNvPr id="24583" name="TextBox 17"/>
          <p:cNvSpPr txBox="1">
            <a:spLocks noChangeArrowheads="1"/>
          </p:cNvSpPr>
          <p:nvPr/>
        </p:nvSpPr>
        <p:spPr bwMode="auto">
          <a:xfrm>
            <a:off x="1828800" y="990601"/>
            <a:ext cx="86106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nl-NL" altLang="en-US" b="1"/>
              <a:t>-  </a:t>
            </a:r>
            <a:r>
              <a:rPr lang="nl-NL" altLang="en-US"/>
              <a:t>Phân loại:</a:t>
            </a:r>
            <a:r>
              <a:rPr lang="nl-NL" altLang="en-US" b="1"/>
              <a:t>  </a:t>
            </a: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120836" name="Picture 4" descr="C:\Users\FPT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2819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7" name="Picture 5" descr="C:\Users\FPT\Desktop\tải xuố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2743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8" name="Picture 6" descr="C:\Users\FPT\Desktop\tải xuống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447800"/>
            <a:ext cx="2438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524000" y="5011738"/>
            <a:ext cx="91440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nl-NL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Cổ tích về loài vật     Cổ tích thần kì       Cổ tích sinh hoạt</a:t>
            </a:r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77406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5625" y="457201"/>
            <a:ext cx="8686800" cy="84137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14600" y="1524001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pic>
        <p:nvPicPr>
          <p:cNvPr id="5" name="Picture 5" descr="tam cam 2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chim se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62201" y="327660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19601" y="304800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pic>
        <p:nvPicPr>
          <p:cNvPr id="12" name="Picture 5" descr="tam cam 10"/>
          <p:cNvPicPr>
            <a:picLocks noChangeAspect="1" noChangeArrowheads="1"/>
          </p:cNvPicPr>
          <p:nvPr/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299" y="4572000"/>
            <a:ext cx="2276901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257801" y="297180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286001" y="541020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505201" y="464820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181601" y="510540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pic>
        <p:nvPicPr>
          <p:cNvPr id="25" name="Picture 4" descr="tam cam 6"/>
          <p:cNvPicPr>
            <a:picLocks noChangeAspect="1" noChangeArrowheads="1"/>
          </p:cNvPicPr>
          <p:nvPr/>
        </p:nvPicPr>
        <p:blipFill>
          <a:blip r:embed="rId5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72000"/>
            <a:ext cx="1905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 descr="tam cam 14"/>
          <p:cNvPicPr>
            <a:picLocks noChangeAspect="1" noChangeArrowheads="1"/>
          </p:cNvPicPr>
          <p:nvPr/>
        </p:nvPicPr>
        <p:blipFill>
          <a:blip r:embed="rId6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163" y="152400"/>
            <a:ext cx="2133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" descr="Ca bong"/>
          <p:cNvPicPr>
            <a:picLocks noChangeAspect="1" noChangeArrowheads="1"/>
          </p:cNvPicPr>
          <p:nvPr/>
        </p:nvPicPr>
        <p:blipFill>
          <a:blip r:embed="rId7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384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362200" y="2133601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343400" y="2133601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553200" y="2133601"/>
            <a:ext cx="45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Tahoma" panose="020B0604030504040204" pitchFamily="34" charset="0"/>
              </a:rPr>
              <a:t>3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2819400" y="4114801"/>
            <a:ext cx="3802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Tahoma" panose="020B0604030504040204" pitchFamily="34" charset="0"/>
              </a:rPr>
              <a:t>4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5867400" y="4114801"/>
            <a:ext cx="336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Tahoma" panose="020B0604030504040204" pitchFamily="34" charset="0"/>
              </a:rPr>
              <a:t>5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8763000" y="4114801"/>
            <a:ext cx="412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Tahoma" panose="020B0604030504040204" pitchFamily="34" charset="0"/>
              </a:rPr>
              <a:t>6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6705600" y="6477001"/>
            <a:ext cx="53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Tahoma" panose="020B0604030504040204" pitchFamily="34" charset="0"/>
              </a:rPr>
              <a:t>11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4267200" y="6477001"/>
            <a:ext cx="45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Tahoma" panose="020B0604030504040204" pitchFamily="34" charset="0"/>
              </a:rPr>
              <a:t>10</a:t>
            </a:r>
          </a:p>
        </p:txBody>
      </p:sp>
      <p:pic>
        <p:nvPicPr>
          <p:cNvPr id="28" name="Picture 6" descr="Picture1"/>
          <p:cNvPicPr>
            <a:picLocks noChangeAspect="1" noChangeArrowheads="1"/>
          </p:cNvPicPr>
          <p:nvPr/>
        </p:nvPicPr>
        <p:blipFill>
          <a:blip r:embed="rId8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2209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tam cam 21"/>
          <p:cNvPicPr>
            <a:picLocks noChangeAspect="1" noChangeArrowheads="1"/>
          </p:cNvPicPr>
          <p:nvPr/>
        </p:nvPicPr>
        <p:blipFill>
          <a:blip r:embed="rId9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299" y="2438400"/>
            <a:ext cx="2200701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7" descr="vua hoi"/>
          <p:cNvPicPr>
            <a:picLocks noChangeAspect="1" noChangeArrowheads="1"/>
          </p:cNvPicPr>
          <p:nvPr/>
        </p:nvPicPr>
        <p:blipFill>
          <a:blip r:embed="rId10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865" y="2465780"/>
            <a:ext cx="2209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tam cam 19"/>
          <p:cNvPicPr>
            <a:picLocks noChangeAspect="1" noChangeArrowheads="1"/>
          </p:cNvPicPr>
          <p:nvPr/>
        </p:nvPicPr>
        <p:blipFill>
          <a:blip r:embed="rId11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648200"/>
            <a:ext cx="2133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 descr="tam cam 25"/>
          <p:cNvPicPr>
            <a:picLocks noChangeAspect="1" noChangeArrowheads="1"/>
          </p:cNvPicPr>
          <p:nvPr/>
        </p:nvPicPr>
        <p:blipFill>
          <a:blip r:embed="rId12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572000"/>
            <a:ext cx="2209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 descr="tam cam 15"/>
          <p:cNvPicPr>
            <a:picLocks noChangeAspect="1" noChangeArrowheads="1"/>
          </p:cNvPicPr>
          <p:nvPr/>
        </p:nvPicPr>
        <p:blipFill>
          <a:blip r:embed="rId1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38400"/>
            <a:ext cx="2133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9067801" y="2133601"/>
            <a:ext cx="398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Tahoma" panose="020B0604030504040204" pitchFamily="34" charset="0"/>
              </a:rPr>
              <a:t>4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438401" y="4267201"/>
            <a:ext cx="3222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Tahoma" panose="020B0604030504040204" pitchFamily="34" charset="0"/>
              </a:rPr>
              <a:t>5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495801" y="4267201"/>
            <a:ext cx="3222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Tahoma" panose="020B0604030504040204" pitchFamily="34" charset="0"/>
              </a:rPr>
              <a:t>6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705601" y="4267201"/>
            <a:ext cx="3222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Tahoma" panose="020B0604030504040204" pitchFamily="34" charset="0"/>
              </a:rPr>
              <a:t>7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9067801" y="4267201"/>
            <a:ext cx="4746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Tahoma" panose="020B0604030504040204" pitchFamily="34" charset="0"/>
              </a:rPr>
              <a:t>8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514601" y="6477001"/>
            <a:ext cx="3222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Tahoma" panose="020B0604030504040204" pitchFamily="34" charset="0"/>
              </a:rPr>
              <a:t>9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991600" y="6477001"/>
            <a:ext cx="53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chemeClr val="tx1"/>
                </a:solidFill>
                <a:latin typeface="Tahoma" panose="020B060403050404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21742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1" grpId="0"/>
      <p:bldP spid="14" grpId="0"/>
      <p:bldP spid="18" grpId="0"/>
      <p:bldP spid="20" grpId="0"/>
      <p:bldP spid="22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1112</Words>
  <Application>Microsoft Office PowerPoint</Application>
  <PresentationFormat>Widescreen</PresentationFormat>
  <Paragraphs>237</Paragraphs>
  <Slides>23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.VnAvantH</vt:lpstr>
      <vt:lpstr>.VnBahamasBH</vt:lpstr>
      <vt:lpstr>.VnHelvetIns</vt:lpstr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TẤM CÁM </vt:lpstr>
      <vt:lpstr>PowerPoint Presentation</vt:lpstr>
      <vt:lpstr>PowerPoint Presentation</vt:lpstr>
      <vt:lpstr>II. Đọc hiểu văn bản 1. Thân phận và con đường tìm đến hạnh phúc của Tấm </vt:lpstr>
      <vt:lpstr>PowerPoint Presentation</vt:lpstr>
      <vt:lpstr>PowerPoint Presentation</vt:lpstr>
      <vt:lpstr>PowerPoint Presentation</vt:lpstr>
      <vt:lpstr> 2. Cuộc đấu tranh giành lại hạnh phúc của Tấm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</cp:revision>
  <dcterms:created xsi:type="dcterms:W3CDTF">2019-10-23T01:16:36Z</dcterms:created>
  <dcterms:modified xsi:type="dcterms:W3CDTF">2019-10-23T03:39:14Z</dcterms:modified>
</cp:coreProperties>
</file>