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9" r:id="rId6"/>
    <p:sldMasterId id="2147483671" r:id="rId7"/>
    <p:sldMasterId id="214748368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y="6858000" cx="9144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iq9B+/FMHDkCZGko/84kTx3eN/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6279C7-FB2C-4D5D-A995-4F80A77BE1FE}">
  <a:tblStyle styleId="{2B6279C7-FB2C-4D5D-A995-4F80A77BE1F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1.xml"/><Relationship Id="rId19" Type="http://schemas.openxmlformats.org/officeDocument/2006/relationships/font" Target="fonts/Tahoma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Tahoma-regular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3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3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17" name="Google Shape;117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30" name="Google Shape;130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31" name="Google Shape;131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43" name="Google Shape;143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44" name="Google Shape;144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45" name="Google Shape;145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51" name="Google Shape;151;p3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52" name="Google Shape;152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58" name="Google Shape;158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/>
          <p:nvPr>
            <p:ph type="title"/>
          </p:nvPr>
        </p:nvSpPr>
        <p:spPr>
          <a:xfrm rot="5400000">
            <a:off x="4724400" y="2133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" type="body"/>
          </p:nvPr>
        </p:nvSpPr>
        <p:spPr>
          <a:xfrm rot="5400000">
            <a:off x="533400" y="152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4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82" name="Google Shape;182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 txBox="1"/>
          <p:nvPr>
            <p:ph type="title"/>
          </p:nvPr>
        </p:nvSpPr>
        <p:spPr>
          <a:xfrm rot="5400000">
            <a:off x="4800600" y="2209800"/>
            <a:ext cx="5715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5"/>
          <p:cNvSpPr txBox="1"/>
          <p:nvPr>
            <p:ph idx="1" type="body"/>
          </p:nvPr>
        </p:nvSpPr>
        <p:spPr>
          <a:xfrm rot="5400000">
            <a:off x="609600" y="228600"/>
            <a:ext cx="57150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88" name="Google Shape;188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6"/>
          <p:cNvSpPr txBox="1"/>
          <p:nvPr>
            <p:ph idx="1" type="body"/>
          </p:nvPr>
        </p:nvSpPr>
        <p:spPr>
          <a:xfrm rot="5400000">
            <a:off x="2514600" y="-762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2895" lvl="0" marL="457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indent="-302894" lvl="1" marL="914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194" name="Google Shape;194;p1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201" name="Google Shape;201;p1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algn="l">
              <a:spcBef>
                <a:spcPts val="640"/>
              </a:spcBef>
              <a:spcAft>
                <a:spcPts val="0"/>
              </a:spcAft>
              <a:buSzPts val="2080"/>
              <a:buChar char="■"/>
              <a:defRPr sz="3200"/>
            </a:lvl1pPr>
            <a:lvl2pPr indent="-344169" lvl="1" marL="9144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2pPr>
            <a:lvl3pPr indent="-327660" lvl="2" marL="13716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4pPr>
            <a:lvl5pPr indent="-311150" lvl="4" marL="22860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5pPr>
            <a:lvl6pPr indent="-311150" lvl="5" marL="27432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6pPr>
            <a:lvl7pPr indent="-311150" lvl="6" marL="3200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7pPr>
            <a:lvl8pPr indent="-311150" lvl="7" marL="3657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8pPr>
            <a:lvl9pPr indent="-311150" lvl="8" marL="41148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9pPr>
          </a:lstStyle>
          <a:p/>
        </p:txBody>
      </p:sp>
      <p:sp>
        <p:nvSpPr>
          <p:cNvPr id="207" name="Google Shape;20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/>
        </p:txBody>
      </p:sp>
      <p:sp>
        <p:nvSpPr>
          <p:cNvPr id="208" name="Google Shape;208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223" name="Google Shape;22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224" name="Google Shape;22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56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3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17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9pPr>
          </a:lstStyle>
          <a:p/>
        </p:txBody>
      </p:sp>
      <p:sp>
        <p:nvSpPr>
          <p:cNvPr id="225" name="Google Shape;22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7660" lvl="0" marL="4572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1pPr>
            <a:lvl2pPr indent="-311150" lvl="1" marL="9144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2pPr>
            <a:lvl3pPr indent="-302894" lvl="2" marL="1371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5pPr>
            <a:lvl6pPr indent="-294639" lvl="5" marL="27432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6pPr>
            <a:lvl7pPr indent="-294639" lvl="6" marL="32004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7pPr>
            <a:lvl8pPr indent="-294640" lvl="7" marL="36576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8pPr>
            <a:lvl9pPr indent="-294640" lvl="8" marL="4114800" algn="l">
              <a:spcBef>
                <a:spcPts val="320"/>
              </a:spcBef>
              <a:spcAft>
                <a:spcPts val="0"/>
              </a:spcAft>
              <a:buSzPts val="1040"/>
              <a:buChar char="■"/>
              <a:defRPr sz="1600"/>
            </a:lvl9pPr>
          </a:lstStyle>
          <a:p/>
        </p:txBody>
      </p:sp>
      <p:sp>
        <p:nvSpPr>
          <p:cNvPr id="226" name="Google Shape;226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" type="body"/>
          </p:nvPr>
        </p:nvSpPr>
        <p:spPr>
          <a:xfrm rot="5400000">
            <a:off x="2324100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232" name="Google Shape;232;p22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4170" lvl="0" marL="457200" algn="l">
              <a:spcBef>
                <a:spcPts val="560"/>
              </a:spcBef>
              <a:spcAft>
                <a:spcPts val="0"/>
              </a:spcAft>
              <a:buSzPts val="1820"/>
              <a:buChar char="■"/>
              <a:defRPr sz="2800"/>
            </a:lvl1pPr>
            <a:lvl2pPr indent="-327660" lvl="1" marL="914400" algn="l"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2pPr>
            <a:lvl3pPr indent="-311150" lvl="2" marL="1371600" algn="l">
              <a:spcBef>
                <a:spcPts val="400"/>
              </a:spcBef>
              <a:spcAft>
                <a:spcPts val="0"/>
              </a:spcAft>
              <a:buSzPts val="1300"/>
              <a:buChar char="■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5pPr>
            <a:lvl6pPr indent="-302895" lvl="5" marL="27432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6pPr>
            <a:lvl7pPr indent="-302895" lvl="6" marL="32004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7pPr>
            <a:lvl8pPr indent="-302895" lvl="7" marL="36576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8pPr>
            <a:lvl9pPr indent="-302895" lvl="8" marL="4114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9pPr>
          </a:lstStyle>
          <a:p/>
        </p:txBody>
      </p:sp>
      <p:sp>
        <p:nvSpPr>
          <p:cNvPr id="233" name="Google Shape;233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/>
        </p:txBody>
      </p:sp>
      <p:sp>
        <p:nvSpPr>
          <p:cNvPr id="239" name="Google Shape;239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/>
          <p:nvPr>
            <p:ph type="ctr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08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9pPr>
          </a:lstStyle>
          <a:p/>
        </p:txBody>
      </p:sp>
      <p:sp>
        <p:nvSpPr>
          <p:cNvPr id="245" name="Google Shape;245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/>
          <p:nvPr>
            <p:ph type="ctrTitle"/>
          </p:nvPr>
        </p:nvSpPr>
        <p:spPr>
          <a:xfrm>
            <a:off x="457200" y="1447800"/>
            <a:ext cx="8229600" cy="1736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5"/>
          <p:cNvSpPr txBox="1"/>
          <p:nvPr>
            <p:ph idx="1" type="subTitle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45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5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/>
        </p:txBody>
      </p:sp>
      <p:sp>
        <p:nvSpPr>
          <p:cNvPr id="61" name="Google Shape;61;p3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38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3" name="Google Shape;73;p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74" name="Google Shape;74;p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5" name="Google Shape;75;p4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/>
        </p:txBody>
      </p:sp>
      <p:sp>
        <p:nvSpPr>
          <p:cNvPr id="76" name="Google Shape;76;p40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" type="body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82" name="Google Shape;82;p41"/>
          <p:cNvSpPr txBox="1"/>
          <p:nvPr>
            <p:ph idx="2" type="body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9pPr>
          </a:lstStyle>
          <a:p/>
        </p:txBody>
      </p:sp>
      <p:sp>
        <p:nvSpPr>
          <p:cNvPr id="83" name="Google Shape;83;p41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9" name="Google Shape;89;p42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2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6169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" name="Google Shape;11;p9"/>
            <p:cNvSpPr/>
            <p:nvPr/>
          </p:nvSpPr>
          <p:spPr>
            <a:xfrm>
              <a:off x="0" y="3072"/>
              <a:ext cx="5760" cy="1248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0" y="0"/>
              <a:ext cx="5760" cy="3072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3E6169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9"/>
          <p:cNvSpPr/>
          <p:nvPr/>
        </p:nvSpPr>
        <p:spPr>
          <a:xfrm>
            <a:off x="6248400" y="6262687"/>
            <a:ext cx="2895600" cy="609600"/>
          </a:xfrm>
          <a:custGeom>
            <a:rect b="b" l="l" r="r" t="t"/>
            <a:pathLst>
              <a:path extrusionOk="0"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9"/>
          <p:cNvGrpSpPr/>
          <p:nvPr/>
        </p:nvGrpSpPr>
        <p:grpSpPr>
          <a:xfrm>
            <a:off x="0" y="6019800"/>
            <a:ext cx="7848600" cy="857251"/>
            <a:chOff x="0" y="3792"/>
            <a:chExt cx="4944" cy="540"/>
          </a:xfrm>
        </p:grpSpPr>
        <p:sp>
          <p:nvSpPr>
            <p:cNvPr id="15" name="Google Shape;15;p9"/>
            <p:cNvSpPr/>
            <p:nvPr/>
          </p:nvSpPr>
          <p:spPr>
            <a:xfrm>
              <a:off x="1488" y="3792"/>
              <a:ext cx="3240" cy="536"/>
            </a:xfrm>
            <a:custGeom>
              <a:rect b="b" l="l" r="r" t="t"/>
              <a:pathLst>
                <a:path extrusionOk="0"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55999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9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7" name="Google Shape;17;p9"/>
              <p:cNvSpPr/>
              <p:nvPr/>
            </p:nvSpPr>
            <p:spPr>
              <a:xfrm>
                <a:off x="3948" y="3799"/>
                <a:ext cx="996" cy="533"/>
              </a:xfrm>
              <a:custGeom>
                <a:rect b="b" l="l" r="r" t="t"/>
                <a:pathLst>
                  <a:path extrusionOk="0" h="533" w="996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9"/>
              <p:cNvSpPr/>
              <p:nvPr/>
            </p:nvSpPr>
            <p:spPr>
              <a:xfrm>
                <a:off x="2677" y="3792"/>
                <a:ext cx="186" cy="395"/>
              </a:xfrm>
              <a:custGeom>
                <a:rect b="b" l="l" r="r" t="t"/>
                <a:pathLst>
                  <a:path extrusionOk="0"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9"/>
              <p:cNvSpPr/>
              <p:nvPr/>
            </p:nvSpPr>
            <p:spPr>
              <a:xfrm>
                <a:off x="3030" y="3893"/>
                <a:ext cx="378" cy="271"/>
              </a:xfrm>
              <a:custGeom>
                <a:rect b="b" l="l" r="r" t="t"/>
                <a:pathLst>
                  <a:path extrusionOk="0"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9"/>
              <p:cNvSpPr/>
              <p:nvPr/>
            </p:nvSpPr>
            <p:spPr>
              <a:xfrm>
                <a:off x="3628" y="3866"/>
                <a:ext cx="155" cy="74"/>
              </a:xfrm>
              <a:custGeom>
                <a:rect b="b" l="l" r="r" t="t"/>
                <a:pathLst>
                  <a:path extrusionOk="0"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9"/>
              <p:cNvSpPr/>
              <p:nvPr/>
            </p:nvSpPr>
            <p:spPr>
              <a:xfrm>
                <a:off x="2486" y="3859"/>
                <a:ext cx="42" cy="81"/>
              </a:xfrm>
              <a:custGeom>
                <a:rect b="b" l="l" r="r" t="t"/>
                <a:pathLst>
                  <a:path extrusionOk="0"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Google Shape;22;p9"/>
            <p:cNvSpPr/>
            <p:nvPr/>
          </p:nvSpPr>
          <p:spPr>
            <a:xfrm>
              <a:off x="0" y="3792"/>
              <a:ext cx="3976" cy="535"/>
            </a:xfrm>
            <a:custGeom>
              <a:rect b="b" l="l" r="r" t="t"/>
              <a:pathLst>
                <a:path extrusionOk="0"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3E8B8B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9"/>
          <p:cNvGrpSpPr/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24" name="Google Shape;24;p9"/>
            <p:cNvSpPr/>
            <p:nvPr/>
          </p:nvSpPr>
          <p:spPr>
            <a:xfrm>
              <a:off x="1196" y="3793"/>
              <a:ext cx="365" cy="291"/>
            </a:xfrm>
            <a:custGeom>
              <a:rect b="b" l="l" r="r" t="t"/>
              <a:pathLst>
                <a:path extrusionOk="0"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9"/>
            <p:cNvSpPr/>
            <p:nvPr/>
          </p:nvSpPr>
          <p:spPr>
            <a:xfrm>
              <a:off x="1943" y="3829"/>
              <a:ext cx="2033" cy="499"/>
            </a:xfrm>
            <a:custGeom>
              <a:rect b="b" l="l" r="r" t="t"/>
              <a:pathLst>
                <a:path extrusionOk="0"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9"/>
            <p:cNvSpPr/>
            <p:nvPr/>
          </p:nvSpPr>
          <p:spPr>
            <a:xfrm>
              <a:off x="1830" y="3823"/>
              <a:ext cx="71" cy="61"/>
            </a:xfrm>
            <a:custGeom>
              <a:rect b="b" l="l" r="r" t="t"/>
              <a:pathLst>
                <a:path extrusionOk="0"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9"/>
            <p:cNvSpPr/>
            <p:nvPr/>
          </p:nvSpPr>
          <p:spPr>
            <a:xfrm>
              <a:off x="855" y="3842"/>
              <a:ext cx="161" cy="164"/>
            </a:xfrm>
            <a:custGeom>
              <a:rect b="b" l="l" r="r" t="t"/>
              <a:pathLst>
                <a:path extrusionOk="0"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9"/>
            <p:cNvSpPr/>
            <p:nvPr/>
          </p:nvSpPr>
          <p:spPr>
            <a:xfrm>
              <a:off x="706" y="3854"/>
              <a:ext cx="59" cy="61"/>
            </a:xfrm>
            <a:custGeom>
              <a:rect b="b" l="l" r="r" t="t"/>
              <a:pathLst>
                <a:path extrusionOk="0"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395" y="3811"/>
              <a:ext cx="245" cy="207"/>
            </a:xfrm>
            <a:custGeom>
              <a:rect b="b" l="l" r="r" t="t"/>
              <a:pathLst>
                <a:path extrusionOk="0"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9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1" type="body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416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111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111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111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111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6" name="Google Shape;176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E6169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44"/>
          <p:cNvGrpSpPr/>
          <p:nvPr/>
        </p:nvGrpSpPr>
        <p:grpSpPr>
          <a:xfrm>
            <a:off x="-6350" y="20637"/>
            <a:ext cx="9144000" cy="6858000"/>
            <a:chOff x="0" y="0"/>
            <a:chExt cx="5760" cy="4320"/>
          </a:xfrm>
        </p:grpSpPr>
        <p:sp>
          <p:nvSpPr>
            <p:cNvPr id="250" name="Google Shape;250;p44"/>
            <p:cNvSpPr/>
            <p:nvPr/>
          </p:nvSpPr>
          <p:spPr>
            <a:xfrm>
              <a:off x="0" y="3072"/>
              <a:ext cx="5760" cy="1248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0" y="0"/>
              <a:ext cx="5760" cy="3072"/>
            </a:xfrm>
            <a:custGeom>
              <a:rect b="b" l="l" r="r" t="t"/>
              <a:pathLst>
                <a:path extrusionOk="0" h="2296" w="6027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3E6169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44"/>
          <p:cNvSpPr/>
          <p:nvPr/>
        </p:nvSpPr>
        <p:spPr>
          <a:xfrm>
            <a:off x="6242050" y="6269037"/>
            <a:ext cx="2895600" cy="609600"/>
          </a:xfrm>
          <a:custGeom>
            <a:rect b="b" l="l" r="r" t="t"/>
            <a:pathLst>
              <a:path extrusionOk="0" h="246" w="5748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3" name="Google Shape;253;p44"/>
          <p:cNvGrpSpPr/>
          <p:nvPr/>
        </p:nvGrpSpPr>
        <p:grpSpPr>
          <a:xfrm>
            <a:off x="-1587" y="6034087"/>
            <a:ext cx="7845425" cy="850901"/>
            <a:chOff x="0" y="3792"/>
            <a:chExt cx="4942" cy="536"/>
          </a:xfrm>
        </p:grpSpPr>
        <p:sp>
          <p:nvSpPr>
            <p:cNvPr id="254" name="Google Shape;254;p44"/>
            <p:cNvSpPr/>
            <p:nvPr/>
          </p:nvSpPr>
          <p:spPr>
            <a:xfrm>
              <a:off x="1488" y="3792"/>
              <a:ext cx="3240" cy="536"/>
            </a:xfrm>
            <a:custGeom>
              <a:rect b="b" l="l" r="r" t="t"/>
              <a:pathLst>
                <a:path extrusionOk="0" h="536" w="324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55999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44"/>
            <p:cNvGrpSpPr/>
            <p:nvPr/>
          </p:nvGrpSpPr>
          <p:grpSpPr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56" name="Google Shape;256;p44"/>
              <p:cNvSpPr/>
              <p:nvPr/>
            </p:nvSpPr>
            <p:spPr>
              <a:xfrm>
                <a:off x="3948" y="3799"/>
                <a:ext cx="994" cy="529"/>
              </a:xfrm>
              <a:custGeom>
                <a:rect b="b" l="l" r="r" t="t"/>
                <a:pathLst>
                  <a:path extrusionOk="0" h="529" w="994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4"/>
              <p:cNvSpPr/>
              <p:nvPr/>
            </p:nvSpPr>
            <p:spPr>
              <a:xfrm>
                <a:off x="2677" y="3792"/>
                <a:ext cx="186" cy="395"/>
              </a:xfrm>
              <a:custGeom>
                <a:rect b="b" l="l" r="r" t="t"/>
                <a:pathLst>
                  <a:path extrusionOk="0" h="353" w="186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44"/>
              <p:cNvSpPr/>
              <p:nvPr/>
            </p:nvSpPr>
            <p:spPr>
              <a:xfrm>
                <a:off x="3030" y="3893"/>
                <a:ext cx="378" cy="271"/>
              </a:xfrm>
              <a:custGeom>
                <a:rect b="b" l="l" r="r" t="t"/>
                <a:pathLst>
                  <a:path extrusionOk="0" h="271" w="378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44"/>
              <p:cNvSpPr/>
              <p:nvPr/>
            </p:nvSpPr>
            <p:spPr>
              <a:xfrm>
                <a:off x="3628" y="3866"/>
                <a:ext cx="155" cy="74"/>
              </a:xfrm>
              <a:custGeom>
                <a:rect b="b" l="l" r="r" t="t"/>
                <a:pathLst>
                  <a:path extrusionOk="0" h="66" w="155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44"/>
              <p:cNvSpPr/>
              <p:nvPr/>
            </p:nvSpPr>
            <p:spPr>
              <a:xfrm>
                <a:off x="2486" y="3859"/>
                <a:ext cx="42" cy="81"/>
              </a:xfrm>
              <a:custGeom>
                <a:rect b="b" l="l" r="r" t="t"/>
                <a:pathLst>
                  <a:path extrusionOk="0" h="72" w="4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44"/>
            <p:cNvSpPr/>
            <p:nvPr/>
          </p:nvSpPr>
          <p:spPr>
            <a:xfrm>
              <a:off x="0" y="3792"/>
              <a:ext cx="3976" cy="535"/>
            </a:xfrm>
            <a:custGeom>
              <a:rect b="b" l="l" r="r" t="t"/>
              <a:pathLst>
                <a:path extrusionOk="0" h="527" w="3976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3E8B8B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44"/>
          <p:cNvGrpSpPr/>
          <p:nvPr/>
        </p:nvGrpSpPr>
        <p:grpSpPr>
          <a:xfrm>
            <a:off x="627062" y="6021387"/>
            <a:ext cx="5684837" cy="849312"/>
            <a:chOff x="395" y="3793"/>
            <a:chExt cx="3581" cy="535"/>
          </a:xfrm>
        </p:grpSpPr>
        <p:sp>
          <p:nvSpPr>
            <p:cNvPr id="263" name="Google Shape;263;p44"/>
            <p:cNvSpPr/>
            <p:nvPr/>
          </p:nvSpPr>
          <p:spPr>
            <a:xfrm>
              <a:off x="1196" y="3793"/>
              <a:ext cx="365" cy="291"/>
            </a:xfrm>
            <a:custGeom>
              <a:rect b="b" l="l" r="r" t="t"/>
              <a:pathLst>
                <a:path extrusionOk="0" h="287" w="365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4"/>
            <p:cNvSpPr/>
            <p:nvPr/>
          </p:nvSpPr>
          <p:spPr>
            <a:xfrm>
              <a:off x="1943" y="3829"/>
              <a:ext cx="2033" cy="499"/>
            </a:xfrm>
            <a:custGeom>
              <a:rect b="b" l="l" r="r" t="t"/>
              <a:pathLst>
                <a:path extrusionOk="0" h="499" w="2033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4"/>
            <p:cNvSpPr/>
            <p:nvPr/>
          </p:nvSpPr>
          <p:spPr>
            <a:xfrm>
              <a:off x="1830" y="3823"/>
              <a:ext cx="71" cy="61"/>
            </a:xfrm>
            <a:custGeom>
              <a:rect b="b" l="l" r="r" t="t"/>
              <a:pathLst>
                <a:path extrusionOk="0" h="60" w="71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4"/>
            <p:cNvSpPr/>
            <p:nvPr/>
          </p:nvSpPr>
          <p:spPr>
            <a:xfrm>
              <a:off x="855" y="3842"/>
              <a:ext cx="161" cy="164"/>
            </a:xfrm>
            <a:custGeom>
              <a:rect b="b" l="l" r="r" t="t"/>
              <a:pathLst>
                <a:path extrusionOk="0" h="162" w="161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4"/>
            <p:cNvSpPr/>
            <p:nvPr/>
          </p:nvSpPr>
          <p:spPr>
            <a:xfrm>
              <a:off x="706" y="3854"/>
              <a:ext cx="59" cy="61"/>
            </a:xfrm>
            <a:custGeom>
              <a:rect b="b" l="l" r="r" t="t"/>
              <a:pathLst>
                <a:path extrusionOk="0" h="60" w="59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4"/>
            <p:cNvSpPr/>
            <p:nvPr/>
          </p:nvSpPr>
          <p:spPr>
            <a:xfrm>
              <a:off x="395" y="3811"/>
              <a:ext cx="245" cy="207"/>
            </a:xfrm>
            <a:custGeom>
              <a:rect b="b" l="l" r="r" t="t"/>
              <a:pathLst>
                <a:path extrusionOk="0" h="204" w="245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44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44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44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44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273" name="Google Shape;273;p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"/>
          <p:cNvSpPr/>
          <p:nvPr/>
        </p:nvSpPr>
        <p:spPr>
          <a:xfrm>
            <a:off x="1066800" y="685800"/>
            <a:ext cx="6829425" cy="6553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3300"/>
                </a:solidFill>
                <a:latin typeface="Times New Roman"/>
              </a:rPr>
              <a:t>CHƯƠNG II: HÀM SỐ VÀ ĐỒ THỊ ĐẠI SỐ 7 </a:t>
            </a:r>
          </a:p>
        </p:txBody>
      </p:sp>
      <p:sp>
        <p:nvSpPr>
          <p:cNvPr id="285" name="Google Shape;285;p1"/>
          <p:cNvSpPr/>
          <p:nvPr/>
        </p:nvSpPr>
        <p:spPr>
          <a:xfrm>
            <a:off x="957262" y="5038725"/>
            <a:ext cx="7229475" cy="523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5050"/>
                </a:solidFill>
                <a:latin typeface="Times New Roman"/>
              </a:rPr>
              <a:t>TIẾT 23: ĐẠI LƯỢNG TỈ LỆ THUẬN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"/>
          <p:cNvGrpSpPr/>
          <p:nvPr/>
        </p:nvGrpSpPr>
        <p:grpSpPr>
          <a:xfrm>
            <a:off x="0" y="0"/>
            <a:ext cx="9144000" cy="9631362"/>
            <a:chOff x="0" y="0"/>
            <a:chExt cx="5760" cy="6067"/>
          </a:xfrm>
        </p:grpSpPr>
        <p:sp>
          <p:nvSpPr>
            <p:cNvPr id="291" name="Google Shape;291;p2"/>
            <p:cNvSpPr txBox="1"/>
            <p:nvPr/>
          </p:nvSpPr>
          <p:spPr>
            <a:xfrm>
              <a:off x="0" y="0"/>
              <a:ext cx="5760" cy="2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1" i="0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   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Hãy viết công thức tính :</a:t>
              </a:r>
              <a:endParaRPr/>
            </a:p>
            <a:p>
              <a:pPr indent="-342900" lvl="0" marL="3429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a, 	Quãng đường đi được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s (km) 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theo thời gian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 (h) 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 một vật chuyển</a:t>
              </a:r>
              <a:endParaRPr/>
            </a:p>
            <a:p>
              <a:pPr indent="-342900" lvl="0" marL="3429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	 động đều với vận tốc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15 (km/h).</a:t>
              </a:r>
              <a:endParaRPr/>
            </a:p>
            <a:p>
              <a:pPr indent="-342900" lvl="0" marL="3429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b, 	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Khối kượng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m (kg) 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theo thể tích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V (m</a:t>
              </a:r>
              <a:r>
                <a:rPr b="0" baseline="3000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 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 thanh kim loại đồng chất</a:t>
              </a:r>
              <a:endParaRPr/>
            </a:p>
            <a:p>
              <a:pPr indent="-342900" lvl="0" marL="34290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	có khối lượng riêng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 (kg/m</a:t>
              </a:r>
              <a:r>
                <a:rPr b="0" baseline="3000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). 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(Chú ý: D là một hằng số khác 0).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	</a:t>
              </a:r>
              <a:r>
                <a:rPr b="0" i="1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dụ: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</a:t>
              </a:r>
              <a:r>
                <a:rPr b="0" baseline="-2500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sắt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7800 (kg/m</a:t>
              </a:r>
              <a:r>
                <a:rPr b="0" baseline="3000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/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-342900" lvl="0" marL="342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			</a:t>
              </a:r>
              <a:endParaRPr/>
            </a:p>
          </p:txBody>
        </p:sp>
        <p:sp>
          <p:nvSpPr>
            <p:cNvPr id="292" name="Google Shape;292;p2"/>
            <p:cNvSpPr txBox="1"/>
            <p:nvPr/>
          </p:nvSpPr>
          <p:spPr>
            <a:xfrm>
              <a:off x="3984" y="5759"/>
              <a:ext cx="624" cy="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2"/>
          <p:cNvSpPr txBox="1"/>
          <p:nvPr/>
        </p:nvSpPr>
        <p:spPr>
          <a:xfrm>
            <a:off x="685800" y="990600"/>
            <a:ext cx="76200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đại lượng y liên hệ với đại lượng x theo công thức : </a:t>
            </a: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= kx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(với k là hằng số khác 0) thì ta nói </a:t>
            </a: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tỉ lệ thuận với x theo hệ số tỉ lệ k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294" name="Google Shape;294;p2"/>
          <p:cNvSpPr txBox="1"/>
          <p:nvPr/>
        </p:nvSpPr>
        <p:spPr>
          <a:xfrm>
            <a:off x="152400" y="990600"/>
            <a:ext cx="381000" cy="381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?1</a:t>
            </a:r>
            <a:endParaRPr/>
          </a:p>
        </p:txBody>
      </p:sp>
      <p:sp>
        <p:nvSpPr>
          <p:cNvPr id="295" name="Google Shape;295;p2"/>
          <p:cNvSpPr txBox="1"/>
          <p:nvPr/>
        </p:nvSpPr>
        <p:spPr>
          <a:xfrm>
            <a:off x="2514600" y="3048000"/>
            <a:ext cx="762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None/>
            </a:pPr>
            <a:r>
              <a:rPr b="0" i="1" lang="en-US" sz="20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/>
          </a:p>
        </p:txBody>
      </p:sp>
      <p:grpSp>
        <p:nvGrpSpPr>
          <p:cNvPr id="296" name="Google Shape;296;p2"/>
          <p:cNvGrpSpPr/>
          <p:nvPr/>
        </p:nvGrpSpPr>
        <p:grpSpPr>
          <a:xfrm>
            <a:off x="1676400" y="4114800"/>
            <a:ext cx="7162800" cy="762000"/>
            <a:chOff x="-336" y="2160"/>
            <a:chExt cx="4512" cy="480"/>
          </a:xfrm>
        </p:grpSpPr>
        <p:grpSp>
          <p:nvGrpSpPr>
            <p:cNvPr id="297" name="Google Shape;297;p2"/>
            <p:cNvGrpSpPr/>
            <p:nvPr/>
          </p:nvGrpSpPr>
          <p:grpSpPr>
            <a:xfrm>
              <a:off x="96" y="2160"/>
              <a:ext cx="218" cy="480"/>
              <a:chOff x="96" y="2640"/>
              <a:chExt cx="218" cy="480"/>
            </a:xfrm>
          </p:grpSpPr>
          <p:sp>
            <p:nvSpPr>
              <p:cNvPr id="298" name="Google Shape;298;p2"/>
              <p:cNvSpPr txBox="1"/>
              <p:nvPr/>
            </p:nvSpPr>
            <p:spPr>
              <a:xfrm>
                <a:off x="96" y="2640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299" name="Google Shape;299;p2"/>
              <p:cNvSpPr txBox="1"/>
              <p:nvPr/>
            </p:nvSpPr>
            <p:spPr>
              <a:xfrm>
                <a:off x="109" y="2870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300" name="Google Shape;300;p2"/>
              <p:cNvCxnSpPr/>
              <p:nvPr/>
            </p:nvCxnSpPr>
            <p:spPr>
              <a:xfrm>
                <a:off x="109" y="2880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01" name="Google Shape;301;p2"/>
            <p:cNvSpPr txBox="1"/>
            <p:nvPr/>
          </p:nvSpPr>
          <p:spPr>
            <a:xfrm>
              <a:off x="-336" y="2256"/>
              <a:ext cx="451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 = -      . x</a:t>
              </a:r>
              <a:endParaRPr/>
            </a:p>
          </p:txBody>
        </p:sp>
      </p:grpSp>
      <p:grpSp>
        <p:nvGrpSpPr>
          <p:cNvPr id="302" name="Google Shape;302;p2"/>
          <p:cNvGrpSpPr/>
          <p:nvPr/>
        </p:nvGrpSpPr>
        <p:grpSpPr>
          <a:xfrm>
            <a:off x="-2667000" y="5715000"/>
            <a:ext cx="3962400" cy="762000"/>
            <a:chOff x="-1728" y="2832"/>
            <a:chExt cx="2496" cy="480"/>
          </a:xfrm>
        </p:grpSpPr>
        <p:grpSp>
          <p:nvGrpSpPr>
            <p:cNvPr id="303" name="Google Shape;303;p2"/>
            <p:cNvGrpSpPr/>
            <p:nvPr/>
          </p:nvGrpSpPr>
          <p:grpSpPr>
            <a:xfrm>
              <a:off x="-1056" y="2832"/>
              <a:ext cx="218" cy="480"/>
              <a:chOff x="1248" y="2890"/>
              <a:chExt cx="218" cy="480"/>
            </a:xfrm>
          </p:grpSpPr>
          <p:sp>
            <p:nvSpPr>
              <p:cNvPr id="304" name="Google Shape;304;p2"/>
              <p:cNvSpPr txBox="1"/>
              <p:nvPr/>
            </p:nvSpPr>
            <p:spPr>
              <a:xfrm>
                <a:off x="1248" y="2890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sp>
            <p:nvSpPr>
              <p:cNvPr id="305" name="Google Shape;305;p2"/>
              <p:cNvSpPr txBox="1"/>
              <p:nvPr/>
            </p:nvSpPr>
            <p:spPr>
              <a:xfrm>
                <a:off x="1261" y="3120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306" name="Google Shape;306;p2"/>
              <p:cNvCxnSpPr/>
              <p:nvPr/>
            </p:nvCxnSpPr>
            <p:spPr>
              <a:xfrm flipH="1" rot="10800000">
                <a:off x="1261" y="3120"/>
                <a:ext cx="179" cy="1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07" name="Google Shape;307;p2"/>
            <p:cNvSpPr txBox="1"/>
            <p:nvPr/>
          </p:nvSpPr>
          <p:spPr>
            <a:xfrm>
              <a:off x="-1728" y="2928"/>
              <a:ext cx="249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🡺 x = -       y</a:t>
              </a:r>
              <a:endParaRPr/>
            </a:p>
          </p:txBody>
        </p:sp>
      </p:grpSp>
      <p:grpSp>
        <p:nvGrpSpPr>
          <p:cNvPr id="308" name="Google Shape;308;p2"/>
          <p:cNvGrpSpPr/>
          <p:nvPr/>
        </p:nvGrpSpPr>
        <p:grpSpPr>
          <a:xfrm>
            <a:off x="152400" y="1981200"/>
            <a:ext cx="7543800" cy="854075"/>
            <a:chOff x="-816" y="2064"/>
            <a:chExt cx="4752" cy="538"/>
          </a:xfrm>
        </p:grpSpPr>
        <p:grpSp>
          <p:nvGrpSpPr>
            <p:cNvPr id="309" name="Google Shape;309;p2"/>
            <p:cNvGrpSpPr/>
            <p:nvPr/>
          </p:nvGrpSpPr>
          <p:grpSpPr>
            <a:xfrm>
              <a:off x="2832" y="2064"/>
              <a:ext cx="231" cy="490"/>
              <a:chOff x="3718" y="1488"/>
              <a:chExt cx="231" cy="490"/>
            </a:xfrm>
          </p:grpSpPr>
          <p:sp>
            <p:nvSpPr>
              <p:cNvPr id="310" name="Google Shape;310;p2"/>
              <p:cNvSpPr txBox="1"/>
              <p:nvPr/>
            </p:nvSpPr>
            <p:spPr>
              <a:xfrm>
                <a:off x="3718" y="1488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311" name="Google Shape;311;p2"/>
              <p:cNvSpPr txBox="1"/>
              <p:nvPr/>
            </p:nvSpPr>
            <p:spPr>
              <a:xfrm>
                <a:off x="3744" y="1728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312" name="Google Shape;312;p2"/>
              <p:cNvCxnSpPr/>
              <p:nvPr/>
            </p:nvCxnSpPr>
            <p:spPr>
              <a:xfrm>
                <a:off x="3731" y="1728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13" name="Google Shape;313;p2"/>
            <p:cNvGrpSpPr/>
            <p:nvPr/>
          </p:nvGrpSpPr>
          <p:grpSpPr>
            <a:xfrm>
              <a:off x="-816" y="2160"/>
              <a:ext cx="4752" cy="442"/>
              <a:chOff x="192" y="3888"/>
              <a:chExt cx="4752" cy="442"/>
            </a:xfrm>
          </p:grpSpPr>
          <p:sp>
            <p:nvSpPr>
              <p:cNvPr id="314" name="Google Shape;314;p2"/>
              <p:cNvSpPr txBox="1"/>
              <p:nvPr/>
            </p:nvSpPr>
            <p:spPr>
              <a:xfrm>
                <a:off x="480" y="3888"/>
                <a:ext cx="4464" cy="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Cho biết y tỉ lệ thuận với x theo hệ số tỉ lệ k = -      . Hỏi x tỉ lệ           	thuận với y theo hệ số tỉ lệ nào ?</a:t>
                </a:r>
                <a:endParaRPr/>
              </a:p>
            </p:txBody>
          </p:sp>
          <p:sp>
            <p:nvSpPr>
              <p:cNvPr id="315" name="Google Shape;315;p2"/>
              <p:cNvSpPr txBox="1"/>
              <p:nvPr/>
            </p:nvSpPr>
            <p:spPr>
              <a:xfrm>
                <a:off x="192" y="3888"/>
                <a:ext cx="240" cy="240"/>
              </a:xfrm>
              <a:prstGeom prst="rect">
                <a:avLst/>
              </a:prstGeom>
              <a:solidFill>
                <a:srgbClr val="33CCCC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?2</a:t>
                </a:r>
                <a:endParaRPr/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746125" y="4724400"/>
            <a:ext cx="5730875" cy="750888"/>
            <a:chOff x="528" y="3223"/>
            <a:chExt cx="3610" cy="473"/>
          </a:xfrm>
        </p:grpSpPr>
        <p:sp>
          <p:nvSpPr>
            <p:cNvPr id="317" name="Google Shape;317;p2"/>
            <p:cNvSpPr txBox="1"/>
            <p:nvPr/>
          </p:nvSpPr>
          <p:spPr>
            <a:xfrm>
              <a:off x="528" y="3329"/>
              <a:ext cx="361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Vậy x tỉ lệ thuận với y theo hệ số tỉ lệ a = -</a:t>
              </a:r>
              <a:endParaRPr/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3632" y="3223"/>
              <a:ext cx="208" cy="473"/>
              <a:chOff x="5040" y="3360"/>
              <a:chExt cx="208" cy="473"/>
            </a:xfrm>
          </p:grpSpPr>
          <p:sp>
            <p:nvSpPr>
              <p:cNvPr id="319" name="Google Shape;319;p2"/>
              <p:cNvSpPr txBox="1"/>
              <p:nvPr/>
            </p:nvSpPr>
            <p:spPr>
              <a:xfrm>
                <a:off x="5043" y="3360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sp>
            <p:nvSpPr>
              <p:cNvPr id="320" name="Google Shape;320;p2"/>
              <p:cNvSpPr txBox="1"/>
              <p:nvPr/>
            </p:nvSpPr>
            <p:spPr>
              <a:xfrm>
                <a:off x="5040" y="3583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321" name="Google Shape;321;p2"/>
              <p:cNvCxnSpPr/>
              <p:nvPr/>
            </p:nvCxnSpPr>
            <p:spPr>
              <a:xfrm>
                <a:off x="5053" y="3593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22" name="Google Shape;322;p2"/>
          <p:cNvGrpSpPr/>
          <p:nvPr/>
        </p:nvGrpSpPr>
        <p:grpSpPr>
          <a:xfrm>
            <a:off x="838200" y="2514600"/>
            <a:ext cx="7086600" cy="1676400"/>
            <a:chOff x="480" y="5760"/>
            <a:chExt cx="4464" cy="1056"/>
          </a:xfrm>
        </p:grpSpPr>
        <p:sp>
          <p:nvSpPr>
            <p:cNvPr id="323" name="Google Shape;323;p2"/>
            <p:cNvSpPr txBox="1"/>
            <p:nvPr/>
          </p:nvSpPr>
          <p:spPr>
            <a:xfrm>
              <a:off x="480" y="5760"/>
              <a:ext cx="4464" cy="6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b="0" i="0" lang="en-US" sz="20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Chú ý: Khi đại lượng y tỉ lệ thuận với đại lượng x thì x cũng tỉ lệ thuận với y ta nói hai đại lượng đó tỉ lệ thuận với nhau. Nếu y tỉ lệ thuận với x theo hệ số tỉ lệ k (khác 0) thì x tỉ</a:t>
              </a:r>
              <a:endParaRPr/>
            </a:p>
          </p:txBody>
        </p:sp>
        <p:grpSp>
          <p:nvGrpSpPr>
            <p:cNvPr id="324" name="Google Shape;324;p2"/>
            <p:cNvGrpSpPr/>
            <p:nvPr/>
          </p:nvGrpSpPr>
          <p:grpSpPr>
            <a:xfrm>
              <a:off x="480" y="6336"/>
              <a:ext cx="3120" cy="480"/>
              <a:chOff x="576" y="6336"/>
              <a:chExt cx="3120" cy="480"/>
            </a:xfrm>
          </p:grpSpPr>
          <p:grpSp>
            <p:nvGrpSpPr>
              <p:cNvPr id="325" name="Google Shape;325;p2"/>
              <p:cNvGrpSpPr/>
              <p:nvPr/>
            </p:nvGrpSpPr>
            <p:grpSpPr>
              <a:xfrm>
                <a:off x="2832" y="6336"/>
                <a:ext cx="205" cy="480"/>
                <a:chOff x="5376" y="3504"/>
                <a:chExt cx="205" cy="480"/>
              </a:xfrm>
            </p:grpSpPr>
            <p:sp>
              <p:nvSpPr>
                <p:cNvPr id="326" name="Google Shape;326;p2"/>
                <p:cNvSpPr txBox="1"/>
                <p:nvPr/>
              </p:nvSpPr>
              <p:spPr>
                <a:xfrm>
                  <a:off x="5376" y="3504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</a:t>
                  </a:r>
                  <a:endParaRPr/>
                </a:p>
              </p:txBody>
            </p:sp>
            <p:sp>
              <p:nvSpPr>
                <p:cNvPr id="327" name="Google Shape;327;p2"/>
                <p:cNvSpPr txBox="1"/>
                <p:nvPr/>
              </p:nvSpPr>
              <p:spPr>
                <a:xfrm>
                  <a:off x="5376" y="3734"/>
                  <a:ext cx="19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Arial"/>
                    <a:buNone/>
                  </a:pPr>
                  <a:r>
                    <a:rPr b="0" i="0" lang="en-US" sz="20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k</a:t>
                  </a:r>
                  <a:endParaRPr/>
                </a:p>
              </p:txBody>
            </p:sp>
            <p:cxnSp>
              <p:nvCxnSpPr>
                <p:cNvPr id="328" name="Google Shape;328;p2"/>
                <p:cNvCxnSpPr/>
                <p:nvPr/>
              </p:nvCxnSpPr>
              <p:spPr>
                <a:xfrm>
                  <a:off x="5376" y="3744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329" name="Google Shape;329;p2"/>
              <p:cNvSpPr txBox="1"/>
              <p:nvPr/>
            </p:nvSpPr>
            <p:spPr>
              <a:xfrm>
                <a:off x="576" y="6432"/>
                <a:ext cx="312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lệ thuận với y theo hệ số tỉ lệ </a:t>
                </a:r>
                <a:endParaRPr/>
              </a:p>
            </p:txBody>
          </p:sp>
        </p:grpSp>
      </p:grpSp>
      <p:sp>
        <p:nvSpPr>
          <p:cNvPr id="330" name="Google Shape;330;p2"/>
          <p:cNvSpPr txBox="1"/>
          <p:nvPr/>
        </p:nvSpPr>
        <p:spPr>
          <a:xfrm>
            <a:off x="1431925" y="2955925"/>
            <a:ext cx="6365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Arial"/>
              <a:buNone/>
            </a:pPr>
            <a:r>
              <a:rPr b="0" i="1" lang="en-US" sz="2000" u="sng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/>
          </a:p>
        </p:txBody>
      </p:sp>
      <p:sp>
        <p:nvSpPr>
          <p:cNvPr id="331" name="Google Shape;331;p2"/>
          <p:cNvSpPr txBox="1"/>
          <p:nvPr/>
        </p:nvSpPr>
        <p:spPr>
          <a:xfrm>
            <a:off x="838200" y="3413125"/>
            <a:ext cx="2362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a,	s = 15.t</a:t>
            </a:r>
            <a:endParaRPr/>
          </a:p>
        </p:txBody>
      </p:sp>
      <p:sp>
        <p:nvSpPr>
          <p:cNvPr id="332" name="Google Shape;332;p2"/>
          <p:cNvSpPr txBox="1"/>
          <p:nvPr/>
        </p:nvSpPr>
        <p:spPr>
          <a:xfrm>
            <a:off x="838200" y="3794125"/>
            <a:ext cx="3962400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b, 	m = D.V     (D # 0)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m</a:t>
            </a:r>
            <a:r>
              <a:rPr b="0" baseline="-2500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baseline="-25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ắt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7800.V</a:t>
            </a:r>
            <a:endParaRPr/>
          </a:p>
        </p:txBody>
      </p:sp>
      <p:sp>
        <p:nvSpPr>
          <p:cNvPr id="333" name="Google Shape;333;p2"/>
          <p:cNvSpPr txBox="1"/>
          <p:nvPr/>
        </p:nvSpPr>
        <p:spPr>
          <a:xfrm>
            <a:off x="0" y="152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b="1" i="0" lang="en-US" sz="2400" u="sng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Định nghĩa</a:t>
            </a:r>
            <a:endParaRPr/>
          </a:p>
        </p:txBody>
      </p:sp>
      <p:grpSp>
        <p:nvGrpSpPr>
          <p:cNvPr id="334" name="Google Shape;334;p2"/>
          <p:cNvGrpSpPr/>
          <p:nvPr/>
        </p:nvGrpSpPr>
        <p:grpSpPr>
          <a:xfrm>
            <a:off x="838200" y="3429001"/>
            <a:ext cx="5562600" cy="766762"/>
            <a:chOff x="480" y="5232"/>
            <a:chExt cx="3504" cy="483"/>
          </a:xfrm>
        </p:grpSpPr>
        <p:sp>
          <p:nvSpPr>
            <p:cNvPr id="335" name="Google Shape;335;p2"/>
            <p:cNvSpPr txBox="1"/>
            <p:nvPr/>
          </p:nvSpPr>
          <p:spPr>
            <a:xfrm>
              <a:off x="480" y="5328"/>
              <a:ext cx="350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Vì y tỉ lệ thuận với x theo hệ số tỉ lệ k = -</a:t>
              </a:r>
              <a:endParaRPr/>
            </a:p>
          </p:txBody>
        </p:sp>
        <p:grpSp>
          <p:nvGrpSpPr>
            <p:cNvPr id="336" name="Google Shape;336;p2"/>
            <p:cNvGrpSpPr/>
            <p:nvPr/>
          </p:nvGrpSpPr>
          <p:grpSpPr>
            <a:xfrm>
              <a:off x="3443" y="5232"/>
              <a:ext cx="253" cy="483"/>
              <a:chOff x="4656" y="4999"/>
              <a:chExt cx="253" cy="483"/>
            </a:xfrm>
          </p:grpSpPr>
          <p:sp>
            <p:nvSpPr>
              <p:cNvPr id="337" name="Google Shape;337;p2"/>
              <p:cNvSpPr txBox="1"/>
              <p:nvPr/>
            </p:nvSpPr>
            <p:spPr>
              <a:xfrm>
                <a:off x="4694" y="4999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sp>
            <p:nvSpPr>
              <p:cNvPr id="338" name="Google Shape;338;p2"/>
              <p:cNvSpPr txBox="1"/>
              <p:nvPr/>
            </p:nvSpPr>
            <p:spPr>
              <a:xfrm>
                <a:off x="4704" y="5232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  <p:cxnSp>
            <p:nvCxnSpPr>
              <p:cNvPr id="339" name="Google Shape;339;p2"/>
              <p:cNvCxnSpPr/>
              <p:nvPr/>
            </p:nvCxnSpPr>
            <p:spPr>
              <a:xfrm>
                <a:off x="4656" y="5232"/>
                <a:ext cx="24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340" name="Google Shape;340;p2"/>
          <p:cNvSpPr txBox="1"/>
          <p:nvPr/>
        </p:nvSpPr>
        <p:spPr>
          <a:xfrm>
            <a:off x="381000" y="220980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ài tập: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Đại lượng y có tỉ lệ thuận với đại lượng x hay không?</a:t>
            </a:r>
            <a:endParaRPr/>
          </a:p>
        </p:txBody>
      </p:sp>
      <p:sp>
        <p:nvSpPr>
          <p:cNvPr id="341" name="Google Shape;341;p2"/>
          <p:cNvSpPr txBox="1"/>
          <p:nvPr/>
        </p:nvSpPr>
        <p:spPr>
          <a:xfrm>
            <a:off x="762000" y="2727325"/>
            <a:ext cx="1905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a, y = - 2x</a:t>
            </a:r>
            <a:endParaRPr/>
          </a:p>
        </p:txBody>
      </p:sp>
      <p:sp>
        <p:nvSpPr>
          <p:cNvPr id="342" name="Google Shape;342;p2"/>
          <p:cNvSpPr txBox="1"/>
          <p:nvPr/>
        </p:nvSpPr>
        <p:spPr>
          <a:xfrm>
            <a:off x="762000" y="5013325"/>
            <a:ext cx="2514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d, y = m.x</a:t>
            </a:r>
            <a:endParaRPr/>
          </a:p>
        </p:txBody>
      </p:sp>
      <p:grpSp>
        <p:nvGrpSpPr>
          <p:cNvPr id="343" name="Google Shape;343;p2"/>
          <p:cNvGrpSpPr/>
          <p:nvPr/>
        </p:nvGrpSpPr>
        <p:grpSpPr>
          <a:xfrm>
            <a:off x="762000" y="3429000"/>
            <a:ext cx="7162800" cy="750887"/>
            <a:chOff x="384" y="2304"/>
            <a:chExt cx="4512" cy="473"/>
          </a:xfrm>
        </p:grpSpPr>
        <p:sp>
          <p:nvSpPr>
            <p:cNvPr id="344" name="Google Shape;344;p2"/>
            <p:cNvSpPr txBox="1"/>
            <p:nvPr/>
          </p:nvSpPr>
          <p:spPr>
            <a:xfrm>
              <a:off x="384" y="2400"/>
              <a:ext cx="451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b, y =      x</a:t>
              </a:r>
              <a:endParaRPr/>
            </a:p>
          </p:txBody>
        </p:sp>
        <p:grpSp>
          <p:nvGrpSpPr>
            <p:cNvPr id="345" name="Google Shape;345;p2"/>
            <p:cNvGrpSpPr/>
            <p:nvPr/>
          </p:nvGrpSpPr>
          <p:grpSpPr>
            <a:xfrm>
              <a:off x="889" y="2304"/>
              <a:ext cx="215" cy="473"/>
              <a:chOff x="5174" y="1927"/>
              <a:chExt cx="215" cy="473"/>
            </a:xfrm>
          </p:grpSpPr>
          <p:sp>
            <p:nvSpPr>
              <p:cNvPr id="346" name="Google Shape;346;p2"/>
              <p:cNvSpPr txBox="1"/>
              <p:nvPr/>
            </p:nvSpPr>
            <p:spPr>
              <a:xfrm>
                <a:off x="5174" y="1927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  <p:sp>
            <p:nvSpPr>
              <p:cNvPr id="347" name="Google Shape;347;p2"/>
              <p:cNvSpPr txBox="1"/>
              <p:nvPr/>
            </p:nvSpPr>
            <p:spPr>
              <a:xfrm>
                <a:off x="5184" y="2150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348" name="Google Shape;348;p2"/>
              <p:cNvCxnSpPr/>
              <p:nvPr/>
            </p:nvCxnSpPr>
            <p:spPr>
              <a:xfrm>
                <a:off x="5184" y="2160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49" name="Google Shape;349;p2"/>
          <p:cNvGrpSpPr/>
          <p:nvPr/>
        </p:nvGrpSpPr>
        <p:grpSpPr>
          <a:xfrm>
            <a:off x="762000" y="4202112"/>
            <a:ext cx="7620000" cy="750887"/>
            <a:chOff x="432" y="2928"/>
            <a:chExt cx="4800" cy="473"/>
          </a:xfrm>
        </p:grpSpPr>
        <p:sp>
          <p:nvSpPr>
            <p:cNvPr id="350" name="Google Shape;350;p2"/>
            <p:cNvSpPr txBox="1"/>
            <p:nvPr/>
          </p:nvSpPr>
          <p:spPr>
            <a:xfrm>
              <a:off x="432" y="3024"/>
              <a:ext cx="480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c, y = </a:t>
              </a:r>
              <a:endParaRPr/>
            </a:p>
          </p:txBody>
        </p:sp>
        <p:grpSp>
          <p:nvGrpSpPr>
            <p:cNvPr id="351" name="Google Shape;351;p2"/>
            <p:cNvGrpSpPr/>
            <p:nvPr/>
          </p:nvGrpSpPr>
          <p:grpSpPr>
            <a:xfrm>
              <a:off x="960" y="2928"/>
              <a:ext cx="206" cy="473"/>
              <a:chOff x="5174" y="1927"/>
              <a:chExt cx="206" cy="473"/>
            </a:xfrm>
          </p:grpSpPr>
          <p:sp>
            <p:nvSpPr>
              <p:cNvPr id="352" name="Google Shape;352;p2"/>
              <p:cNvSpPr txBox="1"/>
              <p:nvPr/>
            </p:nvSpPr>
            <p:spPr>
              <a:xfrm>
                <a:off x="5174" y="1927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353" name="Google Shape;353;p2"/>
              <p:cNvSpPr txBox="1"/>
              <p:nvPr/>
            </p:nvSpPr>
            <p:spPr>
              <a:xfrm>
                <a:off x="5184" y="2150"/>
                <a:ext cx="19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rPr b="0" i="0" lang="en-US" sz="20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cxnSp>
            <p:nvCxnSpPr>
              <p:cNvPr id="354" name="Google Shape;354;p2"/>
              <p:cNvCxnSpPr/>
              <p:nvPr/>
            </p:nvCxnSpPr>
            <p:spPr>
              <a:xfrm>
                <a:off x="5184" y="2160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355" name="Google Shape;355;p2"/>
          <p:cNvSpPr txBox="1"/>
          <p:nvPr/>
        </p:nvSpPr>
        <p:spPr>
          <a:xfrm>
            <a:off x="4876800" y="2819400"/>
            <a:ext cx="304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tỉ lệ thuận</a:t>
            </a:r>
            <a:endParaRPr/>
          </a:p>
        </p:txBody>
      </p:sp>
      <p:sp>
        <p:nvSpPr>
          <p:cNvPr id="356" name="Google Shape;356;p2"/>
          <p:cNvSpPr txBox="1"/>
          <p:nvPr/>
        </p:nvSpPr>
        <p:spPr>
          <a:xfrm>
            <a:off x="4876800" y="3641725"/>
            <a:ext cx="304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tỉ lệ thuận</a:t>
            </a:r>
            <a:endParaRPr/>
          </a:p>
        </p:txBody>
      </p:sp>
      <p:sp>
        <p:nvSpPr>
          <p:cNvPr id="357" name="Google Shape;357;p2"/>
          <p:cNvSpPr txBox="1"/>
          <p:nvPr/>
        </p:nvSpPr>
        <p:spPr>
          <a:xfrm>
            <a:off x="4876800" y="4419600"/>
            <a:ext cx="304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tỉ lệ thuận</a:t>
            </a:r>
            <a:endParaRPr/>
          </a:p>
        </p:txBody>
      </p:sp>
      <p:sp>
        <p:nvSpPr>
          <p:cNvPr id="358" name="Google Shape;358;p2"/>
          <p:cNvSpPr txBox="1"/>
          <p:nvPr/>
        </p:nvSpPr>
        <p:spPr>
          <a:xfrm>
            <a:off x="4876800" y="5105400"/>
            <a:ext cx="3048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rgbClr val="FF5050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tỉ lệ thuận</a:t>
            </a:r>
            <a:endParaRPr/>
          </a:p>
        </p:txBody>
      </p:sp>
      <p:cxnSp>
        <p:nvCxnSpPr>
          <p:cNvPr id="359" name="Google Shape;359;p2"/>
          <p:cNvCxnSpPr/>
          <p:nvPr/>
        </p:nvCxnSpPr>
        <p:spPr>
          <a:xfrm>
            <a:off x="2819400" y="2971800"/>
            <a:ext cx="16764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60" name="Google Shape;360;p2"/>
          <p:cNvCxnSpPr/>
          <p:nvPr/>
        </p:nvCxnSpPr>
        <p:spPr>
          <a:xfrm>
            <a:off x="2819400" y="3810000"/>
            <a:ext cx="1676400" cy="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61" name="Google Shape;361;p2"/>
          <p:cNvCxnSpPr/>
          <p:nvPr/>
        </p:nvCxnSpPr>
        <p:spPr>
          <a:xfrm>
            <a:off x="2819400" y="4648200"/>
            <a:ext cx="1676400" cy="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62" name="Google Shape;362;p2"/>
          <p:cNvCxnSpPr/>
          <p:nvPr/>
        </p:nvCxnSpPr>
        <p:spPr>
          <a:xfrm>
            <a:off x="2819400" y="5334000"/>
            <a:ext cx="1676400" cy="0"/>
          </a:xfrm>
          <a:prstGeom prst="straightConnector1">
            <a:avLst/>
          </a:prstGeom>
          <a:noFill/>
          <a:ln cap="flat" cmpd="sng" w="9525">
            <a:solidFill>
              <a:srgbClr val="3333FF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"/>
          <p:cNvGrpSpPr/>
          <p:nvPr/>
        </p:nvGrpSpPr>
        <p:grpSpPr>
          <a:xfrm>
            <a:off x="533400" y="652462"/>
            <a:ext cx="7848600" cy="1862137"/>
            <a:chOff x="384" y="421"/>
            <a:chExt cx="4944" cy="1173"/>
          </a:xfrm>
        </p:grpSpPr>
        <p:sp>
          <p:nvSpPr>
            <p:cNvPr id="368" name="Google Shape;368;p3"/>
            <p:cNvSpPr txBox="1"/>
            <p:nvPr/>
          </p:nvSpPr>
          <p:spPr>
            <a:xfrm>
              <a:off x="384" y="480"/>
              <a:ext cx="4944" cy="11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Hình 9 là biểu đồ hình cột biểu diễn khối lượng của 4 con khủng long. Mỗi con khủng long ở các cột b, c, d nặng bao nhiêu tấn nếu biết rằng con khủng long ở cột a nặng 10 tấn và chiều cao các cột cho bởi trong bảng sau: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p3"/>
            <p:cNvSpPr txBox="1"/>
            <p:nvPr/>
          </p:nvSpPr>
          <p:spPr>
            <a:xfrm>
              <a:off x="541" y="421"/>
              <a:ext cx="269" cy="252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?3</a:t>
              </a:r>
              <a:endParaRPr/>
            </a:p>
          </p:txBody>
        </p:sp>
      </p:grpSp>
      <p:graphicFrame>
        <p:nvGraphicFramePr>
          <p:cNvPr id="370" name="Google Shape;370;p3"/>
          <p:cNvGraphicFramePr/>
          <p:nvPr/>
        </p:nvGraphicFramePr>
        <p:xfrm>
          <a:off x="609600" y="312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{2B6279C7-FB2C-4D5D-A995-4F80A77BE1FE}</a:tableStyleId>
              </a:tblPr>
              <a:tblGrid>
                <a:gridCol w="3505200"/>
                <a:gridCol w="990600"/>
                <a:gridCol w="990600"/>
                <a:gridCol w="990600"/>
                <a:gridCol w="914400"/>
              </a:tblGrid>
              <a:tr h="63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Cột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Chiều cao (m m)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71" name="Google Shape;371;p3"/>
          <p:cNvGrpSpPr/>
          <p:nvPr/>
        </p:nvGrpSpPr>
        <p:grpSpPr>
          <a:xfrm>
            <a:off x="609600" y="4343400"/>
            <a:ext cx="7391400" cy="685800"/>
            <a:chOff x="384" y="3840"/>
            <a:chExt cx="4656" cy="432"/>
          </a:xfrm>
        </p:grpSpPr>
        <p:grpSp>
          <p:nvGrpSpPr>
            <p:cNvPr id="372" name="Google Shape;372;p3"/>
            <p:cNvGrpSpPr/>
            <p:nvPr/>
          </p:nvGrpSpPr>
          <p:grpSpPr>
            <a:xfrm>
              <a:off x="384" y="3840"/>
              <a:ext cx="4656" cy="432"/>
              <a:chOff x="384" y="3840"/>
              <a:chExt cx="4656" cy="432"/>
            </a:xfrm>
          </p:grpSpPr>
          <p:cxnSp>
            <p:nvCxnSpPr>
              <p:cNvPr id="373" name="Google Shape;373;p3"/>
              <p:cNvCxnSpPr/>
              <p:nvPr/>
            </p:nvCxnSpPr>
            <p:spPr>
              <a:xfrm>
                <a:off x="384" y="3840"/>
                <a:ext cx="0" cy="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4" name="Google Shape;374;p3"/>
              <p:cNvCxnSpPr/>
              <p:nvPr/>
            </p:nvCxnSpPr>
            <p:spPr>
              <a:xfrm>
                <a:off x="5040" y="3840"/>
                <a:ext cx="0" cy="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5" name="Google Shape;375;p3"/>
              <p:cNvCxnSpPr/>
              <p:nvPr/>
            </p:nvCxnSpPr>
            <p:spPr>
              <a:xfrm>
                <a:off x="384" y="4272"/>
                <a:ext cx="4656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6" name="Google Shape;376;p3"/>
              <p:cNvCxnSpPr/>
              <p:nvPr/>
            </p:nvCxnSpPr>
            <p:spPr>
              <a:xfrm>
                <a:off x="3216" y="3840"/>
                <a:ext cx="0" cy="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7" name="Google Shape;377;p3"/>
              <p:cNvCxnSpPr/>
              <p:nvPr/>
            </p:nvCxnSpPr>
            <p:spPr>
              <a:xfrm>
                <a:off x="3840" y="3840"/>
                <a:ext cx="0" cy="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8" name="Google Shape;378;p3"/>
              <p:cNvCxnSpPr/>
              <p:nvPr/>
            </p:nvCxnSpPr>
            <p:spPr>
              <a:xfrm>
                <a:off x="4464" y="3840"/>
                <a:ext cx="0" cy="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79" name="Google Shape;379;p3"/>
              <p:cNvCxnSpPr/>
              <p:nvPr/>
            </p:nvCxnSpPr>
            <p:spPr>
              <a:xfrm>
                <a:off x="2592" y="3840"/>
                <a:ext cx="0" cy="4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80" name="Google Shape;380;p3"/>
            <p:cNvSpPr txBox="1"/>
            <p:nvPr/>
          </p:nvSpPr>
          <p:spPr>
            <a:xfrm>
              <a:off x="624" y="3888"/>
              <a:ext cx="1920" cy="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imes New Roman"/>
                <a:buNone/>
              </a:pPr>
              <a:r>
                <a:rPr b="0" i="0" lang="en-US" sz="28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Khối lượng (tấn)</a:t>
              </a:r>
              <a:endParaRPr/>
            </a:p>
          </p:txBody>
        </p:sp>
      </p:grpSp>
      <p:sp>
        <p:nvSpPr>
          <p:cNvPr id="381" name="Google Shape;381;p3"/>
          <p:cNvSpPr txBox="1"/>
          <p:nvPr/>
        </p:nvSpPr>
        <p:spPr>
          <a:xfrm>
            <a:off x="4343400" y="4495800"/>
            <a:ext cx="685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sp>
        <p:nvSpPr>
          <p:cNvPr id="382" name="Google Shape;382;p3"/>
          <p:cNvSpPr txBox="1"/>
          <p:nvPr/>
        </p:nvSpPr>
        <p:spPr>
          <a:xfrm>
            <a:off x="5410200" y="4495800"/>
            <a:ext cx="38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383" name="Google Shape;383;p3"/>
          <p:cNvSpPr txBox="1"/>
          <p:nvPr/>
        </p:nvSpPr>
        <p:spPr>
          <a:xfrm>
            <a:off x="6400800" y="4495800"/>
            <a:ext cx="38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384" name="Google Shape;384;p3"/>
          <p:cNvSpPr txBox="1"/>
          <p:nvPr/>
        </p:nvSpPr>
        <p:spPr>
          <a:xfrm>
            <a:off x="7315200" y="4495800"/>
            <a:ext cx="38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385" name="Google Shape;385;p3"/>
          <p:cNvSpPr txBox="1"/>
          <p:nvPr/>
        </p:nvSpPr>
        <p:spPr>
          <a:xfrm>
            <a:off x="5410200" y="4419600"/>
            <a:ext cx="363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386" name="Google Shape;386;p3"/>
          <p:cNvSpPr txBox="1"/>
          <p:nvPr/>
        </p:nvSpPr>
        <p:spPr>
          <a:xfrm>
            <a:off x="6324600" y="4419600"/>
            <a:ext cx="5445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endParaRPr/>
          </a:p>
        </p:txBody>
      </p:sp>
      <p:sp>
        <p:nvSpPr>
          <p:cNvPr id="387" name="Google Shape;387;p3"/>
          <p:cNvSpPr txBox="1"/>
          <p:nvPr/>
        </p:nvSpPr>
        <p:spPr>
          <a:xfrm>
            <a:off x="7239000" y="4433887"/>
            <a:ext cx="5445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"/>
          <p:cNvSpPr txBox="1"/>
          <p:nvPr/>
        </p:nvSpPr>
        <p:spPr>
          <a:xfrm>
            <a:off x="0" y="0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b="1" i="0" lang="en-US" sz="2400" u="sng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Tính chất</a:t>
            </a:r>
            <a:endParaRPr/>
          </a:p>
        </p:txBody>
      </p:sp>
      <p:graphicFrame>
        <p:nvGraphicFramePr>
          <p:cNvPr id="393" name="Google Shape;393;p4"/>
          <p:cNvGraphicFramePr/>
          <p:nvPr/>
        </p:nvGraphicFramePr>
        <p:xfrm>
          <a:off x="762000" y="914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{2B6279C7-FB2C-4D5D-A995-4F80A77BE1FE}</a:tableStyleId>
              </a:tblPr>
              <a:tblGrid>
                <a:gridCol w="1354125"/>
                <a:gridCol w="1355725"/>
                <a:gridCol w="1354125"/>
                <a:gridCol w="1354125"/>
                <a:gridCol w="1363650"/>
              </a:tblGrid>
              <a:tr h="5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?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94" name="Google Shape;394;p4"/>
          <p:cNvGrpSpPr/>
          <p:nvPr/>
        </p:nvGrpSpPr>
        <p:grpSpPr>
          <a:xfrm>
            <a:off x="1676400" y="3200400"/>
            <a:ext cx="4664075" cy="717550"/>
            <a:chOff x="912" y="2976"/>
            <a:chExt cx="2938" cy="452"/>
          </a:xfrm>
        </p:grpSpPr>
        <p:grpSp>
          <p:nvGrpSpPr>
            <p:cNvPr id="395" name="Google Shape;395;p4"/>
            <p:cNvGrpSpPr/>
            <p:nvPr/>
          </p:nvGrpSpPr>
          <p:grpSpPr>
            <a:xfrm>
              <a:off x="912" y="2976"/>
              <a:ext cx="267" cy="452"/>
              <a:chOff x="1094" y="2966"/>
              <a:chExt cx="267" cy="452"/>
            </a:xfrm>
          </p:grpSpPr>
          <p:sp>
            <p:nvSpPr>
              <p:cNvPr id="396" name="Google Shape;396;p4"/>
              <p:cNvSpPr txBox="1"/>
              <p:nvPr/>
            </p:nvSpPr>
            <p:spPr>
              <a:xfrm>
                <a:off x="1094" y="2966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397" name="Google Shape;397;p4"/>
              <p:cNvSpPr txBox="1"/>
              <p:nvPr/>
            </p:nvSpPr>
            <p:spPr>
              <a:xfrm>
                <a:off x="1107" y="3168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cxnSp>
            <p:nvCxnSpPr>
              <p:cNvPr id="398" name="Google Shape;398;p4"/>
              <p:cNvCxnSpPr/>
              <p:nvPr/>
            </p:nvCxnSpPr>
            <p:spPr>
              <a:xfrm>
                <a:off x="1152" y="3216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399" name="Google Shape;399;p4"/>
            <p:cNvGrpSpPr/>
            <p:nvPr/>
          </p:nvGrpSpPr>
          <p:grpSpPr>
            <a:xfrm>
              <a:off x="1334" y="2976"/>
              <a:ext cx="267" cy="452"/>
              <a:chOff x="1094" y="2966"/>
              <a:chExt cx="267" cy="452"/>
            </a:xfrm>
          </p:grpSpPr>
          <p:sp>
            <p:nvSpPr>
              <p:cNvPr id="400" name="Google Shape;400;p4"/>
              <p:cNvSpPr txBox="1"/>
              <p:nvPr/>
            </p:nvSpPr>
            <p:spPr>
              <a:xfrm>
                <a:off x="1094" y="2966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401" name="Google Shape;401;p4"/>
              <p:cNvSpPr txBox="1"/>
              <p:nvPr/>
            </p:nvSpPr>
            <p:spPr>
              <a:xfrm>
                <a:off x="1107" y="3168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cxnSp>
            <p:nvCxnSpPr>
              <p:cNvPr id="402" name="Google Shape;402;p4"/>
              <p:cNvCxnSpPr/>
              <p:nvPr/>
            </p:nvCxnSpPr>
            <p:spPr>
              <a:xfrm>
                <a:off x="1152" y="3216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03" name="Google Shape;403;p4"/>
            <p:cNvGrpSpPr/>
            <p:nvPr/>
          </p:nvGrpSpPr>
          <p:grpSpPr>
            <a:xfrm>
              <a:off x="1776" y="2976"/>
              <a:ext cx="267" cy="452"/>
              <a:chOff x="1094" y="2966"/>
              <a:chExt cx="267" cy="452"/>
            </a:xfrm>
          </p:grpSpPr>
          <p:sp>
            <p:nvSpPr>
              <p:cNvPr id="404" name="Google Shape;404;p4"/>
              <p:cNvSpPr txBox="1"/>
              <p:nvPr/>
            </p:nvSpPr>
            <p:spPr>
              <a:xfrm>
                <a:off x="1094" y="2966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405" name="Google Shape;405;p4"/>
              <p:cNvSpPr txBox="1"/>
              <p:nvPr/>
            </p:nvSpPr>
            <p:spPr>
              <a:xfrm>
                <a:off x="1107" y="3168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cxnSp>
            <p:nvCxnSpPr>
              <p:cNvPr id="406" name="Google Shape;406;p4"/>
              <p:cNvCxnSpPr/>
              <p:nvPr/>
            </p:nvCxnSpPr>
            <p:spPr>
              <a:xfrm>
                <a:off x="1152" y="3216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07" name="Google Shape;407;p4"/>
            <p:cNvGrpSpPr/>
            <p:nvPr/>
          </p:nvGrpSpPr>
          <p:grpSpPr>
            <a:xfrm>
              <a:off x="2208" y="2976"/>
              <a:ext cx="267" cy="452"/>
              <a:chOff x="1094" y="2966"/>
              <a:chExt cx="267" cy="452"/>
            </a:xfrm>
          </p:grpSpPr>
          <p:sp>
            <p:nvSpPr>
              <p:cNvPr id="408" name="Google Shape;408;p4"/>
              <p:cNvSpPr txBox="1"/>
              <p:nvPr/>
            </p:nvSpPr>
            <p:spPr>
              <a:xfrm>
                <a:off x="1094" y="2966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sp>
            <p:nvSpPr>
              <p:cNvPr id="409" name="Google Shape;409;p4"/>
              <p:cNvSpPr txBox="1"/>
              <p:nvPr/>
            </p:nvSpPr>
            <p:spPr>
              <a:xfrm>
                <a:off x="1107" y="3168"/>
                <a:ext cx="25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r>
                  <a:rPr b="0" baseline="-2500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cxnSp>
            <p:nvCxnSpPr>
              <p:cNvPr id="410" name="Google Shape;410;p4"/>
              <p:cNvCxnSpPr/>
              <p:nvPr/>
            </p:nvCxnSpPr>
            <p:spPr>
              <a:xfrm>
                <a:off x="1152" y="3216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411" name="Google Shape;411;p4"/>
            <p:cNvSpPr txBox="1"/>
            <p:nvPr/>
          </p:nvSpPr>
          <p:spPr>
            <a:xfrm>
              <a:off x="1190" y="3062"/>
              <a:ext cx="16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/>
            </a:p>
          </p:txBody>
        </p:sp>
        <p:sp>
          <p:nvSpPr>
            <p:cNvPr id="412" name="Google Shape;412;p4"/>
            <p:cNvSpPr txBox="1"/>
            <p:nvPr/>
          </p:nvSpPr>
          <p:spPr>
            <a:xfrm>
              <a:off x="1632" y="3072"/>
              <a:ext cx="16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/>
            </a:p>
          </p:txBody>
        </p:sp>
        <p:sp>
          <p:nvSpPr>
            <p:cNvPr id="413" name="Google Shape;413;p4"/>
            <p:cNvSpPr txBox="1"/>
            <p:nvPr/>
          </p:nvSpPr>
          <p:spPr>
            <a:xfrm>
              <a:off x="2064" y="3072"/>
              <a:ext cx="16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/>
            </a:p>
          </p:txBody>
        </p:sp>
        <p:sp>
          <p:nvSpPr>
            <p:cNvPr id="414" name="Google Shape;414;p4"/>
            <p:cNvSpPr txBox="1"/>
            <p:nvPr/>
          </p:nvSpPr>
          <p:spPr>
            <a:xfrm>
              <a:off x="2736" y="3072"/>
              <a:ext cx="111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của y và x ?</a:t>
              </a:r>
              <a:endParaRPr/>
            </a:p>
          </p:txBody>
        </p:sp>
      </p:grpSp>
      <p:sp>
        <p:nvSpPr>
          <p:cNvPr id="415" name="Google Shape;415;p4"/>
          <p:cNvSpPr txBox="1"/>
          <p:nvPr/>
        </p:nvSpPr>
        <p:spPr>
          <a:xfrm>
            <a:off x="228600" y="1965325"/>
            <a:ext cx="7543800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Hãy xác định hệ số tỉ lệ của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</a:t>
            </a:r>
            <a:r>
              <a:rPr b="0" i="1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với</a:t>
            </a: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b, Thay thế mỗi dấu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“?”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bảng trên bằng một số thích hợp.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 Có nhận xét gì về tỉ số giữa hai giá trị tương ứng</a:t>
            </a:r>
            <a:endParaRPr/>
          </a:p>
        </p:txBody>
      </p:sp>
      <p:sp>
        <p:nvSpPr>
          <p:cNvPr id="416" name="Google Shape;416;p4"/>
          <p:cNvSpPr txBox="1"/>
          <p:nvPr/>
        </p:nvSpPr>
        <p:spPr>
          <a:xfrm>
            <a:off x="685800" y="441325"/>
            <a:ext cx="6019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biết hai đại lượng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 x 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thuận với nhau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</p:txBody>
      </p:sp>
      <p:sp>
        <p:nvSpPr>
          <p:cNvPr id="417" name="Google Shape;417;p4"/>
          <p:cNvSpPr txBox="1"/>
          <p:nvPr/>
        </p:nvSpPr>
        <p:spPr>
          <a:xfrm>
            <a:off x="304800" y="457200"/>
            <a:ext cx="381000" cy="381000"/>
          </a:xfrm>
          <a:prstGeom prst="rect">
            <a:avLst/>
          </a:prstGeom>
          <a:solidFill>
            <a:srgbClr val="33CC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?4</a:t>
            </a:r>
            <a:endParaRPr/>
          </a:p>
        </p:txBody>
      </p:sp>
      <p:sp>
        <p:nvSpPr>
          <p:cNvPr id="418" name="Google Shape;418;p4"/>
          <p:cNvSpPr txBox="1"/>
          <p:nvPr/>
        </p:nvSpPr>
        <p:spPr>
          <a:xfrm>
            <a:off x="2133600" y="3870325"/>
            <a:ext cx="6365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Times New Roman"/>
              <a:buNone/>
            </a:pPr>
            <a:r>
              <a:rPr b="0" i="1" lang="en-US" sz="2000" u="sng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endParaRPr/>
          </a:p>
        </p:txBody>
      </p:sp>
      <p:sp>
        <p:nvSpPr>
          <p:cNvPr id="419" name="Google Shape;419;p4"/>
          <p:cNvSpPr txBox="1"/>
          <p:nvPr/>
        </p:nvSpPr>
        <p:spPr>
          <a:xfrm>
            <a:off x="457200" y="4191000"/>
            <a:ext cx="7924800" cy="85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Vì x và y là hai đại lượng tỉ lệ thuận nên y</a:t>
            </a:r>
            <a:r>
              <a:rPr b="0" baseline="-2500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k.x</a:t>
            </a:r>
            <a:r>
              <a:rPr b="0" baseline="-2500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hay 6 = k.3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🡺 k = 2. Vậy hệ số tỉ lệ của y đối với x là 2</a:t>
            </a:r>
            <a:endParaRPr/>
          </a:p>
        </p:txBody>
      </p:sp>
      <p:grpSp>
        <p:nvGrpSpPr>
          <p:cNvPr id="420" name="Google Shape;420;p4"/>
          <p:cNvGrpSpPr/>
          <p:nvPr/>
        </p:nvGrpSpPr>
        <p:grpSpPr>
          <a:xfrm>
            <a:off x="457200" y="6064250"/>
            <a:ext cx="4038600" cy="717550"/>
            <a:chOff x="288" y="3820"/>
            <a:chExt cx="2544" cy="452"/>
          </a:xfrm>
        </p:grpSpPr>
        <p:grpSp>
          <p:nvGrpSpPr>
            <p:cNvPr id="421" name="Google Shape;421;p4"/>
            <p:cNvGrpSpPr/>
            <p:nvPr/>
          </p:nvGrpSpPr>
          <p:grpSpPr>
            <a:xfrm>
              <a:off x="854" y="3820"/>
              <a:ext cx="1563" cy="452"/>
              <a:chOff x="720" y="3696"/>
              <a:chExt cx="1563" cy="452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720" y="3696"/>
                <a:ext cx="267" cy="452"/>
                <a:chOff x="1094" y="2966"/>
                <a:chExt cx="267" cy="452"/>
              </a:xfrm>
            </p:grpSpPr>
            <p:sp>
              <p:nvSpPr>
                <p:cNvPr id="423" name="Google Shape;423;p4"/>
                <p:cNvSpPr txBox="1"/>
                <p:nvPr/>
              </p:nvSpPr>
              <p:spPr>
                <a:xfrm>
                  <a:off x="1094" y="2966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y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endParaRPr/>
                </a:p>
              </p:txBody>
            </p:sp>
            <p:sp>
              <p:nvSpPr>
                <p:cNvPr id="424" name="Google Shape;424;p4"/>
                <p:cNvSpPr txBox="1"/>
                <p:nvPr/>
              </p:nvSpPr>
              <p:spPr>
                <a:xfrm>
                  <a:off x="1107" y="3168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x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1</a:t>
                  </a:r>
                  <a:endParaRPr/>
                </a:p>
              </p:txBody>
            </p:sp>
            <p:cxnSp>
              <p:nvCxnSpPr>
                <p:cNvPr id="425" name="Google Shape;425;p4"/>
                <p:cNvCxnSpPr/>
                <p:nvPr/>
              </p:nvCxnSpPr>
              <p:spPr>
                <a:xfrm>
                  <a:off x="1152" y="3216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26" name="Google Shape;426;p4"/>
              <p:cNvGrpSpPr/>
              <p:nvPr/>
            </p:nvGrpSpPr>
            <p:grpSpPr>
              <a:xfrm>
                <a:off x="1142" y="3696"/>
                <a:ext cx="267" cy="452"/>
                <a:chOff x="1094" y="2966"/>
                <a:chExt cx="267" cy="452"/>
              </a:xfrm>
            </p:grpSpPr>
            <p:sp>
              <p:nvSpPr>
                <p:cNvPr id="427" name="Google Shape;427;p4"/>
                <p:cNvSpPr txBox="1"/>
                <p:nvPr/>
              </p:nvSpPr>
              <p:spPr>
                <a:xfrm>
                  <a:off x="1094" y="2966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y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endParaRPr/>
                </a:p>
              </p:txBody>
            </p:sp>
            <p:sp>
              <p:nvSpPr>
                <p:cNvPr id="428" name="Google Shape;428;p4"/>
                <p:cNvSpPr txBox="1"/>
                <p:nvPr/>
              </p:nvSpPr>
              <p:spPr>
                <a:xfrm>
                  <a:off x="1107" y="3168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x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endParaRPr/>
                </a:p>
              </p:txBody>
            </p:sp>
            <p:cxnSp>
              <p:nvCxnSpPr>
                <p:cNvPr id="429" name="Google Shape;429;p4"/>
                <p:cNvCxnSpPr/>
                <p:nvPr/>
              </p:nvCxnSpPr>
              <p:spPr>
                <a:xfrm>
                  <a:off x="1152" y="3216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30" name="Google Shape;430;p4"/>
              <p:cNvGrpSpPr/>
              <p:nvPr/>
            </p:nvGrpSpPr>
            <p:grpSpPr>
              <a:xfrm>
                <a:off x="1584" y="3696"/>
                <a:ext cx="267" cy="452"/>
                <a:chOff x="1094" y="2966"/>
                <a:chExt cx="267" cy="452"/>
              </a:xfrm>
            </p:grpSpPr>
            <p:sp>
              <p:nvSpPr>
                <p:cNvPr id="431" name="Google Shape;431;p4"/>
                <p:cNvSpPr txBox="1"/>
                <p:nvPr/>
              </p:nvSpPr>
              <p:spPr>
                <a:xfrm>
                  <a:off x="1094" y="2966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y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endParaRPr/>
                </a:p>
              </p:txBody>
            </p:sp>
            <p:sp>
              <p:nvSpPr>
                <p:cNvPr id="432" name="Google Shape;432;p4"/>
                <p:cNvSpPr txBox="1"/>
                <p:nvPr/>
              </p:nvSpPr>
              <p:spPr>
                <a:xfrm>
                  <a:off x="1107" y="3168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x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endParaRPr/>
                </a:p>
              </p:txBody>
            </p:sp>
            <p:cxnSp>
              <p:nvCxnSpPr>
                <p:cNvPr id="433" name="Google Shape;433;p4"/>
                <p:cNvCxnSpPr/>
                <p:nvPr/>
              </p:nvCxnSpPr>
              <p:spPr>
                <a:xfrm>
                  <a:off x="1152" y="3216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34" name="Google Shape;434;p4"/>
              <p:cNvGrpSpPr/>
              <p:nvPr/>
            </p:nvGrpSpPr>
            <p:grpSpPr>
              <a:xfrm>
                <a:off x="2016" y="3696"/>
                <a:ext cx="267" cy="452"/>
                <a:chOff x="1094" y="2966"/>
                <a:chExt cx="267" cy="452"/>
              </a:xfrm>
            </p:grpSpPr>
            <p:sp>
              <p:nvSpPr>
                <p:cNvPr id="435" name="Google Shape;435;p4"/>
                <p:cNvSpPr txBox="1"/>
                <p:nvPr/>
              </p:nvSpPr>
              <p:spPr>
                <a:xfrm>
                  <a:off x="1094" y="2966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y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endParaRPr/>
                </a:p>
              </p:txBody>
            </p:sp>
            <p:sp>
              <p:nvSpPr>
                <p:cNvPr id="436" name="Google Shape;436;p4"/>
                <p:cNvSpPr txBox="1"/>
                <p:nvPr/>
              </p:nvSpPr>
              <p:spPr>
                <a:xfrm>
                  <a:off x="1107" y="3168"/>
                  <a:ext cx="254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x</a:t>
                  </a:r>
                  <a:r>
                    <a:rPr b="0" baseline="-2500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endParaRPr/>
                </a:p>
              </p:txBody>
            </p:sp>
            <p:cxnSp>
              <p:nvCxnSpPr>
                <p:cNvPr id="437" name="Google Shape;437;p4"/>
                <p:cNvCxnSpPr/>
                <p:nvPr/>
              </p:nvCxnSpPr>
              <p:spPr>
                <a:xfrm>
                  <a:off x="1152" y="3216"/>
                  <a:ext cx="192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438" name="Google Shape;438;p4"/>
              <p:cNvSpPr txBox="1"/>
              <p:nvPr/>
            </p:nvSpPr>
            <p:spPr>
              <a:xfrm>
                <a:off x="960" y="3830"/>
                <a:ext cx="20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endParaRPr/>
              </a:p>
            </p:txBody>
          </p:sp>
          <p:sp>
            <p:nvSpPr>
              <p:cNvPr id="439" name="Google Shape;439;p4"/>
              <p:cNvSpPr txBox="1"/>
              <p:nvPr/>
            </p:nvSpPr>
            <p:spPr>
              <a:xfrm>
                <a:off x="1392" y="3830"/>
                <a:ext cx="20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endParaRPr/>
              </a:p>
            </p:txBody>
          </p:sp>
          <p:sp>
            <p:nvSpPr>
              <p:cNvPr id="440" name="Google Shape;440;p4"/>
              <p:cNvSpPr txBox="1"/>
              <p:nvPr/>
            </p:nvSpPr>
            <p:spPr>
              <a:xfrm>
                <a:off x="1824" y="3830"/>
                <a:ext cx="20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endParaRPr/>
              </a:p>
            </p:txBody>
          </p:sp>
        </p:grpSp>
        <p:sp>
          <p:nvSpPr>
            <p:cNvPr id="441" name="Google Shape;441;p4"/>
            <p:cNvSpPr txBox="1"/>
            <p:nvPr/>
          </p:nvSpPr>
          <p:spPr>
            <a:xfrm>
              <a:off x="288" y="3926"/>
              <a:ext cx="269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c,</a:t>
              </a:r>
              <a:r>
                <a:rPr b="0" i="0" lang="en-US" sz="20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442" name="Google Shape;442;p4"/>
            <p:cNvSpPr txBox="1"/>
            <p:nvPr/>
          </p:nvSpPr>
          <p:spPr>
            <a:xfrm>
              <a:off x="2448" y="3936"/>
              <a:ext cx="38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= k</a:t>
              </a:r>
              <a:endParaRPr/>
            </a:p>
          </p:txBody>
        </p:sp>
      </p:grpSp>
      <p:sp>
        <p:nvSpPr>
          <p:cNvPr id="443" name="Google Shape;443;p4"/>
          <p:cNvSpPr txBox="1"/>
          <p:nvPr/>
        </p:nvSpPr>
        <p:spPr>
          <a:xfrm>
            <a:off x="533400" y="914400"/>
            <a:ext cx="7391400" cy="2308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0" i="1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hai đại lượng tỉ lệ thuận với nhau thì: </a:t>
            </a:r>
            <a:endParaRPr/>
          </a:p>
          <a:p>
            <a:pPr indent="-15240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⚫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Tỉ số hai giá trị tương ứng của chúng luôn 	không đổi.</a:t>
            </a:r>
            <a:endParaRPr/>
          </a:p>
          <a:p>
            <a:pPr indent="-15240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⚫"/>
            </a:pPr>
            <a:r>
              <a:rPr b="0" i="0" lang="en-US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Tỉ số hai giá trị bất kì của đại lượng này bằng tỉ 	số hai 	giá trị tương ứng của đại lượng kia.</a:t>
            </a:r>
            <a:endParaRPr/>
          </a:p>
        </p:txBody>
      </p:sp>
      <p:graphicFrame>
        <p:nvGraphicFramePr>
          <p:cNvPr id="444" name="Google Shape;444;p4"/>
          <p:cNvGraphicFramePr/>
          <p:nvPr/>
        </p:nvGraphicFramePr>
        <p:xfrm>
          <a:off x="990600" y="510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{2B6279C7-FB2C-4D5D-A995-4F80A77BE1FE}</a:tableStyleId>
              </a:tblPr>
              <a:tblGrid>
                <a:gridCol w="1354125"/>
                <a:gridCol w="1355725"/>
                <a:gridCol w="1354125"/>
                <a:gridCol w="1354125"/>
                <a:gridCol w="1287450"/>
              </a:tblGrid>
              <a:tr h="51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 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y</a:t>
                      </a:r>
                      <a:r>
                        <a:rPr b="0" baseline="-2500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0" i="0" lang="en-US" sz="2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=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5" name="Google Shape;445;p4"/>
          <p:cNvSpPr txBox="1"/>
          <p:nvPr/>
        </p:nvSpPr>
        <p:spPr>
          <a:xfrm>
            <a:off x="441325" y="5105400"/>
            <a:ext cx="3762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b,</a:t>
            </a:r>
            <a:endParaRPr/>
          </a:p>
        </p:txBody>
      </p:sp>
      <p:sp>
        <p:nvSpPr>
          <p:cNvPr id="446" name="Google Shape;446;p4"/>
          <p:cNvSpPr txBox="1"/>
          <p:nvPr/>
        </p:nvSpPr>
        <p:spPr>
          <a:xfrm>
            <a:off x="7162800" y="5638800"/>
            <a:ext cx="3429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447" name="Google Shape;447;p4"/>
          <p:cNvSpPr txBox="1"/>
          <p:nvPr/>
        </p:nvSpPr>
        <p:spPr>
          <a:xfrm>
            <a:off x="5867400" y="5638800"/>
            <a:ext cx="3429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448" name="Google Shape;448;p4"/>
          <p:cNvSpPr txBox="1"/>
          <p:nvPr/>
        </p:nvSpPr>
        <p:spPr>
          <a:xfrm>
            <a:off x="4495800" y="5638800"/>
            <a:ext cx="3429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449" name="Google Shape;449;p4"/>
          <p:cNvSpPr txBox="1"/>
          <p:nvPr/>
        </p:nvSpPr>
        <p:spPr>
          <a:xfrm>
            <a:off x="4495800" y="5576887"/>
            <a:ext cx="3635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450" name="Google Shape;450;p4"/>
          <p:cNvSpPr txBox="1"/>
          <p:nvPr/>
        </p:nvSpPr>
        <p:spPr>
          <a:xfrm>
            <a:off x="5791200" y="5562600"/>
            <a:ext cx="5445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  <p:sp>
        <p:nvSpPr>
          <p:cNvPr id="451" name="Google Shape;451;p4"/>
          <p:cNvSpPr txBox="1"/>
          <p:nvPr/>
        </p:nvSpPr>
        <p:spPr>
          <a:xfrm>
            <a:off x="7115175" y="5576887"/>
            <a:ext cx="5445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800"/>
              <a:buFont typeface="Times New Roman"/>
              <a:buNone/>
            </a:pPr>
            <a:r>
              <a:rPr b="0" i="0" lang="en-US" sz="28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"/>
          <p:cNvSpPr txBox="1"/>
          <p:nvPr/>
        </p:nvSpPr>
        <p:spPr>
          <a:xfrm>
            <a:off x="0" y="228600"/>
            <a:ext cx="8915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 biết hai đại lượng x và y tỉ lệ thuận với nhau và khi x = 6 thì y = 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a, Hãy tìm hệ số tỉ lệ </a:t>
            </a: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 y đối với x</a:t>
            </a:r>
            <a:r>
              <a:rPr b="0" i="1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b, Hãy biểu diễn y theo x.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c, Tính giá trị của y khi x = 9 ; x = 15.</a:t>
            </a:r>
            <a:endParaRPr/>
          </a:p>
        </p:txBody>
      </p:sp>
      <p:sp>
        <p:nvSpPr>
          <p:cNvPr id="457" name="Google Shape;457;p5"/>
          <p:cNvSpPr txBox="1"/>
          <p:nvPr/>
        </p:nvSpPr>
        <p:spPr>
          <a:xfrm>
            <a:off x="1676400" y="2057400"/>
            <a:ext cx="8382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000"/>
              <a:buFont typeface="Times New Roman"/>
              <a:buNone/>
            </a:pPr>
            <a:r>
              <a:rPr b="0" i="1" lang="en-US" sz="2000" u="sng">
                <a:solidFill>
                  <a:srgbClr val="33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endParaRPr/>
          </a:p>
        </p:txBody>
      </p:sp>
      <p:grpSp>
        <p:nvGrpSpPr>
          <p:cNvPr id="458" name="Google Shape;458;p5"/>
          <p:cNvGrpSpPr/>
          <p:nvPr/>
        </p:nvGrpSpPr>
        <p:grpSpPr>
          <a:xfrm>
            <a:off x="152400" y="2514600"/>
            <a:ext cx="8534400" cy="1069975"/>
            <a:chOff x="96" y="1584"/>
            <a:chExt cx="5376" cy="674"/>
          </a:xfrm>
        </p:grpSpPr>
        <p:sp>
          <p:nvSpPr>
            <p:cNvPr id="459" name="Google Shape;459;p5"/>
            <p:cNvSpPr txBox="1"/>
            <p:nvPr/>
          </p:nvSpPr>
          <p:spPr>
            <a:xfrm>
              <a:off x="96" y="1584"/>
              <a:ext cx="5376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a,     Vì x và y là hai đại lượng tỉ lệ thuận nên y = kx thay x = 6 ; y = 4 vào 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	công thức ta có: 4 = k.6 🡺 k =  </a:t>
              </a:r>
              <a:endParaRPr/>
            </a:p>
          </p:txBody>
        </p:sp>
        <p:grpSp>
          <p:nvGrpSpPr>
            <p:cNvPr id="460" name="Google Shape;460;p5"/>
            <p:cNvGrpSpPr/>
            <p:nvPr/>
          </p:nvGrpSpPr>
          <p:grpSpPr>
            <a:xfrm>
              <a:off x="2947" y="1814"/>
              <a:ext cx="597" cy="444"/>
              <a:chOff x="1715" y="2582"/>
              <a:chExt cx="597" cy="444"/>
            </a:xfrm>
          </p:grpSpPr>
          <p:sp>
            <p:nvSpPr>
              <p:cNvPr id="461" name="Google Shape;461;p5"/>
              <p:cNvSpPr txBox="1"/>
              <p:nvPr/>
            </p:nvSpPr>
            <p:spPr>
              <a:xfrm>
                <a:off x="1903" y="2678"/>
                <a:ext cx="20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=</a:t>
                </a:r>
                <a:endParaRPr/>
              </a:p>
            </p:txBody>
          </p:sp>
          <p:grpSp>
            <p:nvGrpSpPr>
              <p:cNvPr id="462" name="Google Shape;462;p5"/>
              <p:cNvGrpSpPr/>
              <p:nvPr/>
            </p:nvGrpSpPr>
            <p:grpSpPr>
              <a:xfrm>
                <a:off x="1715" y="2582"/>
                <a:ext cx="200" cy="444"/>
                <a:chOff x="1715" y="2534"/>
                <a:chExt cx="200" cy="444"/>
              </a:xfrm>
            </p:grpSpPr>
            <p:sp>
              <p:nvSpPr>
                <p:cNvPr id="463" name="Google Shape;463;p5"/>
                <p:cNvSpPr txBox="1"/>
                <p:nvPr/>
              </p:nvSpPr>
              <p:spPr>
                <a:xfrm>
                  <a:off x="1718" y="2534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4</a:t>
                  </a:r>
                  <a:endParaRPr/>
                </a:p>
              </p:txBody>
            </p:sp>
            <p:sp>
              <p:nvSpPr>
                <p:cNvPr id="464" name="Google Shape;464;p5"/>
                <p:cNvSpPr txBox="1"/>
                <p:nvPr/>
              </p:nvSpPr>
              <p:spPr>
                <a:xfrm>
                  <a:off x="1715" y="2726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</a:t>
                  </a:r>
                  <a:endParaRPr/>
                </a:p>
              </p:txBody>
            </p:sp>
            <p:cxnSp>
              <p:nvCxnSpPr>
                <p:cNvPr id="465" name="Google Shape;465;p5"/>
                <p:cNvCxnSpPr/>
                <p:nvPr/>
              </p:nvCxnSpPr>
              <p:spPr>
                <a:xfrm>
                  <a:off x="1728" y="2736"/>
                  <a:ext cx="14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466" name="Google Shape;466;p5"/>
              <p:cNvGrpSpPr/>
              <p:nvPr/>
            </p:nvGrpSpPr>
            <p:grpSpPr>
              <a:xfrm>
                <a:off x="2112" y="2582"/>
                <a:ext cx="200" cy="444"/>
                <a:chOff x="1715" y="2534"/>
                <a:chExt cx="200" cy="444"/>
              </a:xfrm>
            </p:grpSpPr>
            <p:sp>
              <p:nvSpPr>
                <p:cNvPr id="467" name="Google Shape;467;p5"/>
                <p:cNvSpPr txBox="1"/>
                <p:nvPr/>
              </p:nvSpPr>
              <p:spPr>
                <a:xfrm>
                  <a:off x="1718" y="2534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endParaRPr/>
                </a:p>
              </p:txBody>
            </p:sp>
            <p:sp>
              <p:nvSpPr>
                <p:cNvPr id="468" name="Google Shape;468;p5"/>
                <p:cNvSpPr txBox="1"/>
                <p:nvPr/>
              </p:nvSpPr>
              <p:spPr>
                <a:xfrm>
                  <a:off x="1715" y="2726"/>
                  <a:ext cx="197" cy="25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Times New Roman"/>
                    <a:buNone/>
                  </a:pPr>
                  <a:r>
                    <a:rPr b="0" i="0" lang="en-US" sz="2000" u="none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endParaRPr/>
                </a:p>
              </p:txBody>
            </p:sp>
            <p:cxnSp>
              <p:nvCxnSpPr>
                <p:cNvPr id="469" name="Google Shape;469;p5"/>
                <p:cNvCxnSpPr/>
                <p:nvPr/>
              </p:nvCxnSpPr>
              <p:spPr>
                <a:xfrm>
                  <a:off x="1728" y="2736"/>
                  <a:ext cx="14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</p:grpSp>
      <p:grpSp>
        <p:nvGrpSpPr>
          <p:cNvPr id="470" name="Google Shape;470;p5"/>
          <p:cNvGrpSpPr/>
          <p:nvPr/>
        </p:nvGrpSpPr>
        <p:grpSpPr>
          <a:xfrm>
            <a:off x="152400" y="3581400"/>
            <a:ext cx="1727200" cy="704850"/>
            <a:chOff x="-1084" y="1766"/>
            <a:chExt cx="1088" cy="444"/>
          </a:xfrm>
        </p:grpSpPr>
        <p:grpSp>
          <p:nvGrpSpPr>
            <p:cNvPr id="471" name="Google Shape;471;p5"/>
            <p:cNvGrpSpPr/>
            <p:nvPr/>
          </p:nvGrpSpPr>
          <p:grpSpPr>
            <a:xfrm>
              <a:off x="-384" y="1766"/>
              <a:ext cx="221" cy="444"/>
              <a:chOff x="1715" y="2534"/>
              <a:chExt cx="157" cy="444"/>
            </a:xfrm>
          </p:grpSpPr>
          <p:sp>
            <p:nvSpPr>
              <p:cNvPr id="472" name="Google Shape;472;p5"/>
              <p:cNvSpPr txBox="1"/>
              <p:nvPr/>
            </p:nvSpPr>
            <p:spPr>
              <a:xfrm>
                <a:off x="1718" y="2534"/>
                <a:ext cx="14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473" name="Google Shape;473;p5"/>
              <p:cNvSpPr txBox="1"/>
              <p:nvPr/>
            </p:nvSpPr>
            <p:spPr>
              <a:xfrm>
                <a:off x="1715" y="2726"/>
                <a:ext cx="140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cxnSp>
            <p:nvCxnSpPr>
              <p:cNvPr id="474" name="Google Shape;474;p5"/>
              <p:cNvCxnSpPr/>
              <p:nvPr/>
            </p:nvCxnSpPr>
            <p:spPr>
              <a:xfrm>
                <a:off x="1728" y="2736"/>
                <a:ext cx="1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475" name="Google Shape;475;p5"/>
            <p:cNvSpPr txBox="1"/>
            <p:nvPr/>
          </p:nvSpPr>
          <p:spPr>
            <a:xfrm>
              <a:off x="-192" y="1824"/>
              <a:ext cx="196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/>
            </a:p>
          </p:txBody>
        </p:sp>
        <p:sp>
          <p:nvSpPr>
            <p:cNvPr id="476" name="Google Shape;476;p5"/>
            <p:cNvSpPr txBox="1"/>
            <p:nvPr/>
          </p:nvSpPr>
          <p:spPr>
            <a:xfrm>
              <a:off x="-1084" y="1814"/>
              <a:ext cx="108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b,     y =</a:t>
              </a:r>
              <a:endParaRPr/>
            </a:p>
          </p:txBody>
        </p:sp>
      </p:grpSp>
      <p:grpSp>
        <p:nvGrpSpPr>
          <p:cNvPr id="477" name="Google Shape;477;p5"/>
          <p:cNvGrpSpPr/>
          <p:nvPr/>
        </p:nvGrpSpPr>
        <p:grpSpPr>
          <a:xfrm>
            <a:off x="228600" y="4267200"/>
            <a:ext cx="4343400" cy="1679575"/>
            <a:chOff x="192" y="2688"/>
            <a:chExt cx="2736" cy="1058"/>
          </a:xfrm>
        </p:grpSpPr>
        <p:sp>
          <p:nvSpPr>
            <p:cNvPr id="478" name="Google Shape;478;p5"/>
            <p:cNvSpPr txBox="1"/>
            <p:nvPr/>
          </p:nvSpPr>
          <p:spPr>
            <a:xfrm>
              <a:off x="192" y="2784"/>
              <a:ext cx="2736" cy="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c,     ⚫   x = 9 🡺 y =      .9 =6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⚫	x = 15 🡺 y =      .15 = 10 </a:t>
              </a:r>
              <a:endParaRPr/>
            </a:p>
          </p:txBody>
        </p:sp>
        <p:grpSp>
          <p:nvGrpSpPr>
            <p:cNvPr id="479" name="Google Shape;479;p5"/>
            <p:cNvGrpSpPr/>
            <p:nvPr/>
          </p:nvGrpSpPr>
          <p:grpSpPr>
            <a:xfrm>
              <a:off x="1712" y="2688"/>
              <a:ext cx="200" cy="482"/>
              <a:chOff x="1712" y="2688"/>
              <a:chExt cx="200" cy="482"/>
            </a:xfrm>
          </p:grpSpPr>
          <p:sp>
            <p:nvSpPr>
              <p:cNvPr id="480" name="Google Shape;480;p5"/>
              <p:cNvSpPr txBox="1"/>
              <p:nvPr/>
            </p:nvSpPr>
            <p:spPr>
              <a:xfrm>
                <a:off x="1715" y="2688"/>
                <a:ext cx="19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481" name="Google Shape;481;p5"/>
              <p:cNvSpPr txBox="1"/>
              <p:nvPr/>
            </p:nvSpPr>
            <p:spPr>
              <a:xfrm>
                <a:off x="1712" y="2918"/>
                <a:ext cx="19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cxnSp>
            <p:nvCxnSpPr>
              <p:cNvPr id="482" name="Google Shape;482;p5"/>
              <p:cNvCxnSpPr/>
              <p:nvPr/>
            </p:nvCxnSpPr>
            <p:spPr>
              <a:xfrm>
                <a:off x="1725" y="2928"/>
                <a:ext cx="1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grpSp>
          <p:nvGrpSpPr>
            <p:cNvPr id="483" name="Google Shape;483;p5"/>
            <p:cNvGrpSpPr/>
            <p:nvPr/>
          </p:nvGrpSpPr>
          <p:grpSpPr>
            <a:xfrm>
              <a:off x="1776" y="3264"/>
              <a:ext cx="197" cy="482"/>
              <a:chOff x="1776" y="3264"/>
              <a:chExt cx="197" cy="482"/>
            </a:xfrm>
          </p:grpSpPr>
          <p:sp>
            <p:nvSpPr>
              <p:cNvPr id="484" name="Google Shape;484;p5"/>
              <p:cNvSpPr txBox="1"/>
              <p:nvPr/>
            </p:nvSpPr>
            <p:spPr>
              <a:xfrm>
                <a:off x="1776" y="3264"/>
                <a:ext cx="19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485" name="Google Shape;485;p5"/>
              <p:cNvSpPr txBox="1"/>
              <p:nvPr/>
            </p:nvSpPr>
            <p:spPr>
              <a:xfrm>
                <a:off x="1776" y="3494"/>
                <a:ext cx="19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cxnSp>
            <p:nvCxnSpPr>
              <p:cNvPr id="486" name="Google Shape;486;p5"/>
              <p:cNvCxnSpPr/>
              <p:nvPr/>
            </p:nvCxnSpPr>
            <p:spPr>
              <a:xfrm>
                <a:off x="1821" y="3504"/>
                <a:ext cx="144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"/>
          <p:cNvSpPr txBox="1"/>
          <p:nvPr/>
        </p:nvSpPr>
        <p:spPr>
          <a:xfrm>
            <a:off x="1600200" y="1308100"/>
            <a:ext cx="53038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0" i="1" lang="en-US" sz="2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điền nội dung thích hợp vào ô trống:</a:t>
            </a:r>
            <a:endParaRPr/>
          </a:p>
        </p:txBody>
      </p:sp>
      <p:grpSp>
        <p:nvGrpSpPr>
          <p:cNvPr id="492" name="Google Shape;492;p6"/>
          <p:cNvGrpSpPr/>
          <p:nvPr/>
        </p:nvGrpSpPr>
        <p:grpSpPr>
          <a:xfrm>
            <a:off x="-69850" y="1981200"/>
            <a:ext cx="8832850" cy="838200"/>
            <a:chOff x="-44" y="720"/>
            <a:chExt cx="5564" cy="528"/>
          </a:xfrm>
        </p:grpSpPr>
        <p:sp>
          <p:nvSpPr>
            <p:cNvPr id="493" name="Google Shape;493;p6"/>
            <p:cNvSpPr txBox="1"/>
            <p:nvPr/>
          </p:nvSpPr>
          <p:spPr>
            <a:xfrm>
              <a:off x="-44" y="720"/>
              <a:ext cx="556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1, Nếu đại lượng y liên hệ với đại lượng x theo công thức : y = kx (k khác 0)</a:t>
              </a:r>
              <a:endParaRPr/>
            </a:p>
          </p:txBody>
        </p:sp>
        <p:sp>
          <p:nvSpPr>
            <p:cNvPr id="494" name="Google Shape;494;p6"/>
            <p:cNvSpPr txBox="1"/>
            <p:nvPr/>
          </p:nvSpPr>
          <p:spPr>
            <a:xfrm>
              <a:off x="288" y="998"/>
              <a:ext cx="398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thì ta nói</a:t>
              </a:r>
              <a:endParaRPr/>
            </a:p>
          </p:txBody>
        </p:sp>
      </p:grpSp>
      <p:sp>
        <p:nvSpPr>
          <p:cNvPr id="495" name="Google Shape;495;p6"/>
          <p:cNvSpPr txBox="1"/>
          <p:nvPr/>
        </p:nvSpPr>
        <p:spPr>
          <a:xfrm>
            <a:off x="1524000" y="2422525"/>
            <a:ext cx="374015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tỉ lệ thuận với x theo hệ số tỉ lệ k</a:t>
            </a:r>
            <a:endParaRPr/>
          </a:p>
        </p:txBody>
      </p:sp>
      <p:sp>
        <p:nvSpPr>
          <p:cNvPr id="496" name="Google Shape;496;p6"/>
          <p:cNvSpPr txBox="1"/>
          <p:nvPr/>
        </p:nvSpPr>
        <p:spPr>
          <a:xfrm>
            <a:off x="304800" y="3565525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 số tỉ lệ là </a:t>
            </a:r>
            <a:endParaRPr/>
          </a:p>
        </p:txBody>
      </p:sp>
      <p:grpSp>
        <p:nvGrpSpPr>
          <p:cNvPr id="497" name="Google Shape;497;p6"/>
          <p:cNvGrpSpPr/>
          <p:nvPr/>
        </p:nvGrpSpPr>
        <p:grpSpPr>
          <a:xfrm>
            <a:off x="0" y="2814637"/>
            <a:ext cx="8686800" cy="769937"/>
            <a:chOff x="0" y="1245"/>
            <a:chExt cx="5472" cy="485"/>
          </a:xfrm>
        </p:grpSpPr>
        <p:sp>
          <p:nvSpPr>
            <p:cNvPr id="498" name="Google Shape;498;p6"/>
            <p:cNvSpPr txBox="1"/>
            <p:nvPr/>
          </p:nvSpPr>
          <p:spPr>
            <a:xfrm>
              <a:off x="0" y="1344"/>
              <a:ext cx="547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2, m tỉ lệ thuận với n theo hệ số tỉ lệ        thì n tỉ lệ thuận với m theo</a:t>
              </a:r>
              <a:endParaRPr/>
            </a:p>
          </p:txBody>
        </p:sp>
        <p:grpSp>
          <p:nvGrpSpPr>
            <p:cNvPr id="499" name="Google Shape;499;p6"/>
            <p:cNvGrpSpPr/>
            <p:nvPr/>
          </p:nvGrpSpPr>
          <p:grpSpPr>
            <a:xfrm>
              <a:off x="2395" y="1245"/>
              <a:ext cx="283" cy="485"/>
              <a:chOff x="1579" y="2743"/>
              <a:chExt cx="283" cy="485"/>
            </a:xfrm>
          </p:grpSpPr>
          <p:sp>
            <p:nvSpPr>
              <p:cNvPr id="500" name="Google Shape;500;p6"/>
              <p:cNvSpPr txBox="1"/>
              <p:nvPr/>
            </p:nvSpPr>
            <p:spPr>
              <a:xfrm>
                <a:off x="1579" y="2743"/>
                <a:ext cx="19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501" name="Google Shape;501;p6"/>
              <p:cNvSpPr txBox="1"/>
              <p:nvPr/>
            </p:nvSpPr>
            <p:spPr>
              <a:xfrm>
                <a:off x="1584" y="2976"/>
                <a:ext cx="278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/>
              </a:p>
            </p:txBody>
          </p:sp>
          <p:cxnSp>
            <p:nvCxnSpPr>
              <p:cNvPr id="502" name="Google Shape;502;p6"/>
              <p:cNvCxnSpPr/>
              <p:nvPr/>
            </p:nvCxnSpPr>
            <p:spPr>
              <a:xfrm>
                <a:off x="1632" y="2976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</p:grpSp>
      <p:sp>
        <p:nvSpPr>
          <p:cNvPr id="503" name="Google Shape;503;p6"/>
          <p:cNvSpPr txBox="1"/>
          <p:nvPr/>
        </p:nvSpPr>
        <p:spPr>
          <a:xfrm>
            <a:off x="0" y="4267200"/>
            <a:ext cx="29337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3, Nếu y = kx  (k # 0) thì :</a:t>
            </a: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504" name="Google Shape;504;p6"/>
          <p:cNvSpPr txBox="1"/>
          <p:nvPr/>
        </p:nvSpPr>
        <p:spPr>
          <a:xfrm>
            <a:off x="914400" y="4800600"/>
            <a:ext cx="36925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a,  Tỉ số giữa hai giá trị tương ứng</a:t>
            </a:r>
            <a:endParaRPr/>
          </a:p>
        </p:txBody>
      </p:sp>
      <p:sp>
        <p:nvSpPr>
          <p:cNvPr id="505" name="Google Shape;505;p6"/>
          <p:cNvSpPr txBox="1"/>
          <p:nvPr/>
        </p:nvSpPr>
        <p:spPr>
          <a:xfrm>
            <a:off x="4875212" y="4784725"/>
            <a:ext cx="18002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luôn không đổi</a:t>
            </a:r>
            <a:r>
              <a:rPr b="0" i="0" lang="en-US" sz="2000" u="none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506" name="Google Shape;506;p6"/>
          <p:cNvSpPr txBox="1"/>
          <p:nvPr/>
        </p:nvSpPr>
        <p:spPr>
          <a:xfrm>
            <a:off x="6315075" y="5394325"/>
            <a:ext cx="4318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/>
          </a:p>
        </p:txBody>
      </p:sp>
      <p:sp>
        <p:nvSpPr>
          <p:cNvPr id="507" name="Google Shape;507;p6"/>
          <p:cNvSpPr txBox="1"/>
          <p:nvPr/>
        </p:nvSpPr>
        <p:spPr>
          <a:xfrm>
            <a:off x="1752600" y="3581400"/>
            <a:ext cx="4413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/>
          </a:p>
        </p:txBody>
      </p:sp>
      <p:sp>
        <p:nvSpPr>
          <p:cNvPr id="508" name="Google Shape;508;p6"/>
          <p:cNvSpPr txBox="1"/>
          <p:nvPr/>
        </p:nvSpPr>
        <p:spPr>
          <a:xfrm>
            <a:off x="1676400" y="2438400"/>
            <a:ext cx="289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</a:t>
            </a:r>
            <a:endParaRPr/>
          </a:p>
        </p:txBody>
      </p:sp>
      <p:grpSp>
        <p:nvGrpSpPr>
          <p:cNvPr id="509" name="Google Shape;509;p6"/>
          <p:cNvGrpSpPr/>
          <p:nvPr/>
        </p:nvGrpSpPr>
        <p:grpSpPr>
          <a:xfrm>
            <a:off x="914400" y="5253037"/>
            <a:ext cx="8229600" cy="769937"/>
            <a:chOff x="576" y="3309"/>
            <a:chExt cx="5184" cy="485"/>
          </a:xfrm>
        </p:grpSpPr>
        <p:sp>
          <p:nvSpPr>
            <p:cNvPr id="510" name="Google Shape;510;p6"/>
            <p:cNvSpPr txBox="1"/>
            <p:nvPr/>
          </p:nvSpPr>
          <p:spPr>
            <a:xfrm>
              <a:off x="576" y="3408"/>
              <a:ext cx="86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b, Với x</a:t>
              </a:r>
              <a:r>
                <a:rPr b="0" baseline="-2500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</a:t>
              </a:r>
              <a:endParaRPr/>
            </a:p>
          </p:txBody>
        </p:sp>
        <p:grpSp>
          <p:nvGrpSpPr>
            <p:cNvPr id="511" name="Google Shape;511;p6"/>
            <p:cNvGrpSpPr/>
            <p:nvPr/>
          </p:nvGrpSpPr>
          <p:grpSpPr>
            <a:xfrm>
              <a:off x="1440" y="3309"/>
              <a:ext cx="258" cy="485"/>
              <a:chOff x="1440" y="3837"/>
              <a:chExt cx="258" cy="485"/>
            </a:xfrm>
          </p:grpSpPr>
          <p:sp>
            <p:nvSpPr>
              <p:cNvPr id="512" name="Google Shape;512;p6"/>
              <p:cNvSpPr txBox="1"/>
              <p:nvPr/>
            </p:nvSpPr>
            <p:spPr>
              <a:xfrm>
                <a:off x="1440" y="3837"/>
                <a:ext cx="25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-3</a:t>
                </a:r>
                <a:endParaRPr/>
              </a:p>
            </p:txBody>
          </p:sp>
          <p:sp>
            <p:nvSpPr>
              <p:cNvPr id="513" name="Google Shape;513;p6"/>
              <p:cNvSpPr txBox="1"/>
              <p:nvPr/>
            </p:nvSpPr>
            <p:spPr>
              <a:xfrm>
                <a:off x="1479" y="4070"/>
                <a:ext cx="19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cxnSp>
            <p:nvCxnSpPr>
              <p:cNvPr id="514" name="Google Shape;514;p6"/>
              <p:cNvCxnSpPr/>
              <p:nvPr/>
            </p:nvCxnSpPr>
            <p:spPr>
              <a:xfrm>
                <a:off x="1450" y="4070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515" name="Google Shape;515;p6"/>
            <p:cNvSpPr txBox="1"/>
            <p:nvPr/>
          </p:nvSpPr>
          <p:spPr>
            <a:xfrm>
              <a:off x="1776" y="3398"/>
              <a:ext cx="160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;</a:t>
              </a:r>
              <a:endParaRPr/>
            </a:p>
          </p:txBody>
        </p:sp>
        <p:sp>
          <p:nvSpPr>
            <p:cNvPr id="516" name="Google Shape;516;p6"/>
            <p:cNvSpPr txBox="1"/>
            <p:nvPr/>
          </p:nvSpPr>
          <p:spPr>
            <a:xfrm>
              <a:off x="1930" y="3398"/>
              <a:ext cx="391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r>
                <a:rPr b="0" baseline="-2500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</a:t>
              </a:r>
              <a:endParaRPr/>
            </a:p>
          </p:txBody>
        </p:sp>
        <p:grpSp>
          <p:nvGrpSpPr>
            <p:cNvPr id="517" name="Google Shape;517;p6"/>
            <p:cNvGrpSpPr/>
            <p:nvPr/>
          </p:nvGrpSpPr>
          <p:grpSpPr>
            <a:xfrm>
              <a:off x="2304" y="3312"/>
              <a:ext cx="331" cy="482"/>
              <a:chOff x="2352" y="3840"/>
              <a:chExt cx="331" cy="482"/>
            </a:xfrm>
          </p:grpSpPr>
          <p:sp>
            <p:nvSpPr>
              <p:cNvPr id="518" name="Google Shape;518;p6"/>
              <p:cNvSpPr txBox="1"/>
              <p:nvPr/>
            </p:nvSpPr>
            <p:spPr>
              <a:xfrm>
                <a:off x="2352" y="3840"/>
                <a:ext cx="331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-33</a:t>
                </a:r>
                <a:endParaRPr/>
              </a:p>
            </p:txBody>
          </p:sp>
          <p:sp>
            <p:nvSpPr>
              <p:cNvPr id="519" name="Google Shape;519;p6"/>
              <p:cNvSpPr txBox="1"/>
              <p:nvPr/>
            </p:nvSpPr>
            <p:spPr>
              <a:xfrm>
                <a:off x="2435" y="4070"/>
                <a:ext cx="197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Times New Roman"/>
                  <a:buNone/>
                </a:pPr>
                <a:r>
                  <a:rPr b="0" i="0" lang="en-US" sz="2000" u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cxnSp>
            <p:nvCxnSpPr>
              <p:cNvPr id="520" name="Google Shape;520;p6"/>
              <p:cNvCxnSpPr/>
              <p:nvPr/>
            </p:nvCxnSpPr>
            <p:spPr>
              <a:xfrm>
                <a:off x="2454" y="4070"/>
                <a:ext cx="192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521" name="Google Shape;521;p6"/>
            <p:cNvSpPr txBox="1"/>
            <p:nvPr/>
          </p:nvSpPr>
          <p:spPr>
            <a:xfrm>
              <a:off x="2688" y="3398"/>
              <a:ext cx="1201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0" i="0" lang="en-US" sz="200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thì hệ số tỉ lệ k =</a:t>
              </a:r>
              <a:endParaRPr/>
            </a:p>
          </p:txBody>
        </p:sp>
        <p:sp>
          <p:nvSpPr>
            <p:cNvPr id="522" name="Google Shape;522;p6"/>
            <p:cNvSpPr txBox="1"/>
            <p:nvPr/>
          </p:nvSpPr>
          <p:spPr>
            <a:xfrm>
              <a:off x="3936" y="3398"/>
              <a:ext cx="182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3" name="Google Shape;523;p6"/>
          <p:cNvSpPr txBox="1"/>
          <p:nvPr/>
        </p:nvSpPr>
        <p:spPr>
          <a:xfrm>
            <a:off x="381000" y="3565525"/>
            <a:ext cx="289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</a:t>
            </a:r>
            <a:endParaRPr/>
          </a:p>
        </p:txBody>
      </p:sp>
      <p:sp>
        <p:nvSpPr>
          <p:cNvPr id="524" name="Google Shape;524;p6"/>
          <p:cNvSpPr txBox="1"/>
          <p:nvPr/>
        </p:nvSpPr>
        <p:spPr>
          <a:xfrm>
            <a:off x="4876800" y="4800600"/>
            <a:ext cx="2895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……………………</a:t>
            </a:r>
            <a:endParaRPr/>
          </a:p>
        </p:txBody>
      </p:sp>
      <p:sp>
        <p:nvSpPr>
          <p:cNvPr id="525" name="Google Shape;525;p6"/>
          <p:cNvSpPr txBox="1"/>
          <p:nvPr/>
        </p:nvSpPr>
        <p:spPr>
          <a:xfrm>
            <a:off x="304800" y="1295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i="0" lang="en-US" sz="2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tập:</a:t>
            </a:r>
            <a:endParaRPr/>
          </a:p>
        </p:txBody>
      </p:sp>
      <p:sp>
        <p:nvSpPr>
          <p:cNvPr id="526" name="Google Shape;526;p6"/>
          <p:cNvSpPr txBox="1"/>
          <p:nvPr/>
        </p:nvSpPr>
        <p:spPr>
          <a:xfrm>
            <a:off x="6248400" y="5410200"/>
            <a:ext cx="1676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0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25" id="531" name="Google Shape;5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162"/>
            <a:ext cx="9144000" cy="6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7"/>
          <p:cNvSpPr txBox="1"/>
          <p:nvPr/>
        </p:nvSpPr>
        <p:spPr>
          <a:xfrm>
            <a:off x="-9220200" y="4940300"/>
            <a:ext cx="92202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CÁC THẦY GIÁO, CÔ GIÁO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THẦY GIÁO, CÔ GIÁO MẠNH KHỎE, HẠNH PHÚC</a:t>
            </a:r>
            <a:endParaRPr/>
          </a:p>
        </p:txBody>
      </p:sp>
      <p:sp>
        <p:nvSpPr>
          <p:cNvPr id="533" name="Google Shape;533;p7"/>
          <p:cNvSpPr txBox="1"/>
          <p:nvPr/>
        </p:nvSpPr>
        <p:spPr>
          <a:xfrm>
            <a:off x="-76200" y="4940300"/>
            <a:ext cx="93726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CẢM ƠN CÁC THẦY GIÁO, CÔ GIÁO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THẦY GIÁO, CÔ GIÁO MẠNH KHỎE, HẠNH PHÚC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 txBox="1"/>
          <p:nvPr/>
        </p:nvSpPr>
        <p:spPr>
          <a:xfrm>
            <a:off x="533400" y="1524000"/>
            <a:ext cx="8382000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rgbClr val="FF5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nhà: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15240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Họcthuộc định nghĩa, tính chất đại lượng tỉ lệ thuận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 Bài tập: 2, 3, 4 SGK_54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 Đọc trước bài: Một số bài toán về đại lượng tỉ lệ thuận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untain Top">
  <a:themeElements>
    <a:clrScheme name="Mountain Top 7">
      <a:dk1>
        <a:srgbClr val="006666"/>
      </a:dk1>
      <a:lt1>
        <a:srgbClr val="FFFFFF"/>
      </a:lt1>
      <a:dk2>
        <a:srgbClr val="85D1E3"/>
      </a:dk2>
      <a:lt2>
        <a:srgbClr val="CCFFFF"/>
      </a:lt2>
      <a:accent1>
        <a:srgbClr val="FFCC00"/>
      </a:accent1>
      <a:accent2>
        <a:srgbClr val="00CC99"/>
      </a:accent2>
      <a:accent3>
        <a:srgbClr val="C2E5EF"/>
      </a:accent3>
      <a:accent4>
        <a:srgbClr val="DADADA"/>
      </a:accent4>
      <a:accent5>
        <a:srgbClr val="FFE2AA"/>
      </a:accent5>
      <a:accent6>
        <a:srgbClr val="00B98A"/>
      </a:accent6>
      <a:hlink>
        <a:srgbClr val="0099FF"/>
      </a:hlink>
      <a:folHlink>
        <a:srgbClr val="66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ountain Top">
  <a:themeElements>
    <a:clrScheme name="Mountain Top 7">
      <a:dk1>
        <a:srgbClr val="006666"/>
      </a:dk1>
      <a:lt1>
        <a:srgbClr val="FFFFFF"/>
      </a:lt1>
      <a:dk2>
        <a:srgbClr val="85D1E3"/>
      </a:dk2>
      <a:lt2>
        <a:srgbClr val="CCFFFF"/>
      </a:lt2>
      <a:accent1>
        <a:srgbClr val="FFCC00"/>
      </a:accent1>
      <a:accent2>
        <a:srgbClr val="00CC99"/>
      </a:accent2>
      <a:accent3>
        <a:srgbClr val="C2E5EF"/>
      </a:accent3>
      <a:accent4>
        <a:srgbClr val="DADADA"/>
      </a:accent4>
      <a:accent5>
        <a:srgbClr val="FFE2AA"/>
      </a:accent5>
      <a:accent6>
        <a:srgbClr val="00B98A"/>
      </a:accent6>
      <a:hlink>
        <a:srgbClr val="0099FF"/>
      </a:hlink>
      <a:folHlink>
        <a:srgbClr val="6600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2008-11-07T00:29:37Z</dcterms:created>
  <dc:creator>TRINHLILAC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