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ppt/media/image6.jpg" ContentType="image/png"/>
  <Override PartName="/ppt/notesSlides/notesSlide1.xml" ContentType="application/vnd.openxmlformats-officedocument.presentationml.notesSlid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7" r:id="rId2"/>
    <p:sldId id="256" r:id="rId3"/>
    <p:sldId id="257" r:id="rId4"/>
    <p:sldId id="258" r:id="rId5"/>
    <p:sldId id="259" r:id="rId6"/>
    <p:sldId id="260" r:id="rId7"/>
    <p:sldId id="261" r:id="rId8"/>
    <p:sldId id="262" r:id="rId9"/>
    <p:sldId id="263" r:id="rId10"/>
    <p:sldId id="279" r:id="rId11"/>
    <p:sldId id="280" r:id="rId12"/>
    <p:sldId id="281" r:id="rId13"/>
    <p:sldId id="282" r:id="rId14"/>
    <p:sldId id="283" r:id="rId15"/>
    <p:sldId id="284" r:id="rId16"/>
    <p:sldId id="285"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83" autoAdjust="0"/>
  </p:normalViewPr>
  <p:slideViewPr>
    <p:cSldViewPr>
      <p:cViewPr varScale="1">
        <p:scale>
          <a:sx n="79" d="100"/>
          <a:sy n="79" d="100"/>
        </p:scale>
        <p:origin x="96" y="3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D1E96-2F49-4C60-9D93-EF9E2AD08022}" type="datetimeFigureOut">
              <a:rPr lang="en-US" smtClean="0"/>
              <a:t>4/5/2022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319D7-AF4C-43DB-9CB4-5017E7849638}" type="slidenum">
              <a:rPr lang="en-US" smtClean="0"/>
              <a:t>‹#›</a:t>
            </a:fld>
            <a:endParaRPr lang="en-US"/>
          </a:p>
        </p:txBody>
      </p:sp>
    </p:spTree>
    <p:extLst>
      <p:ext uri="{BB962C8B-B14F-4D97-AF65-F5344CB8AC3E}">
        <p14:creationId xmlns:p14="http://schemas.microsoft.com/office/powerpoint/2010/main" val="12759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319D7-AF4C-43DB-9CB4-5017E7849638}" type="slidenum">
              <a:rPr lang="en-US" smtClean="0"/>
              <a:t>7</a:t>
            </a:fld>
            <a:endParaRPr lang="en-US"/>
          </a:p>
        </p:txBody>
      </p:sp>
    </p:spTree>
    <p:extLst>
      <p:ext uri="{BB962C8B-B14F-4D97-AF65-F5344CB8AC3E}">
        <p14:creationId xmlns:p14="http://schemas.microsoft.com/office/powerpoint/2010/main" val="227502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48457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70534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225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03088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97720-D044-4DF3-86B7-25E8754BFEB6}"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38631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997720-D044-4DF3-86B7-25E8754BFEB6}"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894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997720-D044-4DF3-86B7-25E8754BFEB6}"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49981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997720-D044-4DF3-86B7-25E8754BFEB6}"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5186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7720-D044-4DF3-86B7-25E8754BFEB6}"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2375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98364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61539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4000" r="-3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7720-D044-4DF3-86B7-25E8754BFEB6}" type="datetimeFigureOut">
              <a:rPr lang="en-US" smtClean="0"/>
              <a:t>4/5/2022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4ECB3-59BB-4BA7-8803-75C03DBD74B8}" type="slidenum">
              <a:rPr lang="en-US" smtClean="0"/>
              <a:t>‹#›</a:t>
            </a:fld>
            <a:endParaRPr lang="en-US"/>
          </a:p>
        </p:txBody>
      </p:sp>
    </p:spTree>
    <p:extLst>
      <p:ext uri="{BB962C8B-B14F-4D97-AF65-F5344CB8AC3E}">
        <p14:creationId xmlns:p14="http://schemas.microsoft.com/office/powerpoint/2010/main" val="20326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slideLayout" Target="../slideLayouts/slideLayout1.xml"/><Relationship Id="rId7" Type="http://schemas.openxmlformats.org/officeDocument/2006/relationships/image" Target="../media/image11.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gif"/><Relationship Id="rId5" Type="http://schemas.openxmlformats.org/officeDocument/2006/relationships/image" Target="../media/image9.gif"/><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10.gif"/><Relationship Id="rId18" Type="http://schemas.openxmlformats.org/officeDocument/2006/relationships/image" Target="../media/image18.gif"/><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8.png"/><Relationship Id="rId17" Type="http://schemas.openxmlformats.org/officeDocument/2006/relationships/image" Target="../media/image17.gif"/><Relationship Id="rId2" Type="http://schemas.openxmlformats.org/officeDocument/2006/relationships/audio" Target="../media/media2.mp3"/><Relationship Id="rId16" Type="http://schemas.openxmlformats.org/officeDocument/2006/relationships/image" Target="../media/image16.gif"/><Relationship Id="rId20" Type="http://schemas.openxmlformats.org/officeDocument/2006/relationships/image" Target="../media/image14.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slideLayout" Target="../slideLayouts/slideLayout1.xml"/><Relationship Id="rId5" Type="http://schemas.microsoft.com/office/2007/relationships/media" Target="../media/media4.mp3"/><Relationship Id="rId15" Type="http://schemas.openxmlformats.org/officeDocument/2006/relationships/image" Target="../media/image15.gif"/><Relationship Id="rId10" Type="http://schemas.openxmlformats.org/officeDocument/2006/relationships/audio" Target="../media/media6.mp3"/><Relationship Id="rId19" Type="http://schemas.openxmlformats.org/officeDocument/2006/relationships/image" Target="../media/image13.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9.gif"/></Relationships>
</file>

<file path=ppt/slides/_rels/slide12.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19.gif"/><Relationship Id="rId12" Type="http://schemas.openxmlformats.org/officeDocument/2006/relationships/image" Target="../media/image21.gif"/><Relationship Id="rId2" Type="http://schemas.openxmlformats.org/officeDocument/2006/relationships/audio" Target="../media/audio1.wav"/><Relationship Id="rId16"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8.gif"/><Relationship Id="rId5" Type="http://schemas.openxmlformats.org/officeDocument/2006/relationships/audio" Target="../media/audio4.wav"/><Relationship Id="rId15" Type="http://schemas.openxmlformats.org/officeDocument/2006/relationships/image" Target="../media/image13.png"/><Relationship Id="rId10" Type="http://schemas.openxmlformats.org/officeDocument/2006/relationships/image" Target="../media/image20.gif"/><Relationship Id="rId4" Type="http://schemas.openxmlformats.org/officeDocument/2006/relationships/audio" Target="../media/audio3.wav"/><Relationship Id="rId9" Type="http://schemas.openxmlformats.org/officeDocument/2006/relationships/image" Target="../media/image9.gif"/><Relationship Id="rId1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10.gif"/><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gif"/><Relationship Id="rId11" Type="http://schemas.openxmlformats.org/officeDocument/2006/relationships/image" Target="../media/image21.gif"/><Relationship Id="rId5" Type="http://schemas.openxmlformats.org/officeDocument/2006/relationships/image" Target="../media/image8.png"/><Relationship Id="rId15" Type="http://schemas.openxmlformats.org/officeDocument/2006/relationships/image" Target="../media/image24.gif"/><Relationship Id="rId10" Type="http://schemas.openxmlformats.org/officeDocument/2006/relationships/image" Target="../media/image18.gif"/><Relationship Id="rId4" Type="http://schemas.openxmlformats.org/officeDocument/2006/relationships/audio" Target="../media/audio4.wav"/><Relationship Id="rId9" Type="http://schemas.openxmlformats.org/officeDocument/2006/relationships/image" Target="../media/image20.gif"/><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0.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21.gif"/><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gif"/><Relationship Id="rId11" Type="http://schemas.openxmlformats.org/officeDocument/2006/relationships/image" Target="../media/image18.gif"/><Relationship Id="rId5" Type="http://schemas.openxmlformats.org/officeDocument/2006/relationships/image" Target="../media/image8.png"/><Relationship Id="rId15" Type="http://schemas.openxmlformats.org/officeDocument/2006/relationships/image" Target="../media/image25.gif"/><Relationship Id="rId10" Type="http://schemas.openxmlformats.org/officeDocument/2006/relationships/image" Target="../media/image20.gif"/><Relationship Id="rId4" Type="http://schemas.openxmlformats.org/officeDocument/2006/relationships/audio" Target="../media/audio4.wav"/><Relationship Id="rId9" Type="http://schemas.openxmlformats.org/officeDocument/2006/relationships/image" Target="../media/image9.gif"/><Relationship Id="rId1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5.gif"/><Relationship Id="rId3" Type="http://schemas.openxmlformats.org/officeDocument/2006/relationships/audio" Target="../media/audio1.wav"/><Relationship Id="rId7" Type="http://schemas.openxmlformats.org/officeDocument/2006/relationships/image" Target="../media/image26.gif"/><Relationship Id="rId12" Type="http://schemas.openxmlformats.org/officeDocument/2006/relationships/image" Target="../media/image18.gif"/><Relationship Id="rId2" Type="http://schemas.openxmlformats.org/officeDocument/2006/relationships/audio" Target="../media/audio3.wav"/><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9.gif"/><Relationship Id="rId11" Type="http://schemas.openxmlformats.org/officeDocument/2006/relationships/image" Target="../media/image20.gif"/><Relationship Id="rId5" Type="http://schemas.openxmlformats.org/officeDocument/2006/relationships/image" Target="../media/image8.png"/><Relationship Id="rId15" Type="http://schemas.openxmlformats.org/officeDocument/2006/relationships/image" Target="../media/image22.png"/><Relationship Id="rId10" Type="http://schemas.openxmlformats.org/officeDocument/2006/relationships/image" Target="../media/image9.gif"/><Relationship Id="rId4" Type="http://schemas.openxmlformats.org/officeDocument/2006/relationships/audio" Target="../media/audio4.wav"/><Relationship Id="rId9" Type="http://schemas.openxmlformats.org/officeDocument/2006/relationships/image" Target="../media/image10.gif"/><Relationship Id="rId1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33133" y="1905001"/>
            <a:ext cx="6477000" cy="2032485"/>
          </a:xfrm>
          <a:prstGeom prst="rect">
            <a:avLst/>
          </a:prstGeom>
        </p:spPr>
        <p:txBody>
          <a:bodyPr>
            <a:prstTxWarp prst="textInflateBottom">
              <a:avLst/>
            </a:prstTxWarp>
            <a:spAutoFit/>
          </a:bodyPr>
          <a:lstStyle/>
          <a:p>
            <a:pPr algn="ctr"/>
            <a:r>
              <a:rPr lang="en-US" b="1"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rPr>
              <a:t>CHÀO MỪNG CÁC THẦY CÔ VÀ CÁC EM HỌC SINH THAM DỰ BÀI HỌC NGÀY HÔM NAY!</a:t>
            </a:r>
            <a:endParaRPr lang="en-US"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7457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585084" y="0"/>
            <a:ext cx="2708752" cy="5277396"/>
          </a:xfrm>
          <a:prstGeom prst="rect">
            <a:avLst/>
          </a:prstGeom>
        </p:spPr>
      </p:pic>
      <p:sp>
        <p:nvSpPr>
          <p:cNvPr id="4" name="Rectangle 3"/>
          <p:cNvSpPr/>
          <p:nvPr/>
        </p:nvSpPr>
        <p:spPr>
          <a:xfrm>
            <a:off x="5400162" y="1843385"/>
            <a:ext cx="4630178" cy="1107996"/>
          </a:xfrm>
          <a:prstGeom prst="rect">
            <a:avLst/>
          </a:prstGeom>
          <a:noFill/>
        </p:spPr>
        <p:txBody>
          <a:bodyPr wrap="none" lIns="91440" tIns="45720" rIns="91440" bIns="45720">
            <a:spAutoFit/>
          </a:bodyPr>
          <a:lstStyle/>
          <a:p>
            <a:pPr algn="ctr"/>
            <a:r>
              <a:rPr lang="en-US" sz="6600" b="1">
                <a:ln w="10160">
                  <a:solidFill>
                    <a:schemeClr val="accent5"/>
                  </a:solidFill>
                  <a:prstDash val="solid"/>
                </a:ln>
                <a:solidFill>
                  <a:srgbClr val="FFFFFF"/>
                </a:solidFill>
                <a:effectLst>
                  <a:outerShdw blurRad="38100" dist="22860" dir="5400000" algn="tl" rotWithShape="0">
                    <a:srgbClr val="000000">
                      <a:alpha val="30000"/>
                    </a:srgbClr>
                  </a:outerShdw>
                </a:effectLst>
              </a:rPr>
              <a:t>NHỔ CÀ RỐT</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1264" y="2379174"/>
            <a:ext cx="2039956" cy="185261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3659" y="3201544"/>
            <a:ext cx="1485873" cy="20758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19" name="Rectangle 18"/>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660666" y="2537037"/>
            <a:ext cx="609600" cy="609600"/>
          </a:xfrm>
          <a:prstGeom prst="rect">
            <a:avLst/>
          </a:prstGeom>
        </p:spPr>
      </p:pic>
    </p:spTree>
    <p:extLst>
      <p:ext uri="{BB962C8B-B14F-4D97-AF65-F5344CB8AC3E}">
        <p14:creationId xmlns:p14="http://schemas.microsoft.com/office/powerpoint/2010/main" val="9869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952500" y="442174"/>
            <a:ext cx="2476500" cy="3810000"/>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280520" y="3301355"/>
            <a:ext cx="1683130" cy="1683130"/>
          </a:xfrm>
          <a:prstGeom prst="rect">
            <a:avLst/>
          </a:prstGeom>
        </p:spPr>
      </p:pic>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03006" y="2284902"/>
            <a:ext cx="1581150" cy="2032907"/>
          </a:xfrm>
          <a:prstGeom prst="rect">
            <a:avLst/>
          </a:prstGeom>
        </p:spPr>
      </p:pic>
      <p:sp>
        <p:nvSpPr>
          <p:cNvPr id="9" name="Rounded Rectangular Callout 8"/>
          <p:cNvSpPr/>
          <p:nvPr/>
        </p:nvSpPr>
        <p:spPr>
          <a:xfrm>
            <a:off x="5765420" y="3027879"/>
            <a:ext cx="3409950" cy="1345724"/>
          </a:xfrm>
          <a:prstGeom prst="wedgeRoundRectCallout">
            <a:avLst>
              <a:gd name="adj1" fmla="val -77817"/>
              <a:gd name="adj2" fmla="val -23801"/>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Bác ơi ! Cháu đói lắm bác cho cháu củ cà rốt được không ạ ?</a:t>
            </a:r>
          </a:p>
        </p:txBody>
      </p:sp>
      <p:sp>
        <p:nvSpPr>
          <p:cNvPr id="10" name="Rounded Rectangular Callout 9"/>
          <p:cNvSpPr/>
          <p:nvPr/>
        </p:nvSpPr>
        <p:spPr>
          <a:xfrm>
            <a:off x="4095629" y="1276351"/>
            <a:ext cx="3023048" cy="1341211"/>
          </a:xfrm>
          <a:prstGeom prst="wedgeRoundRectCallout">
            <a:avLst>
              <a:gd name="adj1" fmla="val -103719"/>
              <a:gd name="adj2" fmla="val -56700"/>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Được chứ. Nhưng để ta xem con ở trường có học hành đàng hoàng không thì ta mới cho</a:t>
            </a:r>
          </a:p>
        </p:txBody>
      </p:sp>
      <p:sp>
        <p:nvSpPr>
          <p:cNvPr id="11" name="Rounded Rectangular Callout 10"/>
          <p:cNvSpPr/>
          <p:nvPr/>
        </p:nvSpPr>
        <p:spPr>
          <a:xfrm>
            <a:off x="1715915" y="3924301"/>
            <a:ext cx="3124200" cy="1060184"/>
          </a:xfrm>
          <a:prstGeom prst="wedgeRoundRectCallout">
            <a:avLst>
              <a:gd name="adj1" fmla="val -25718"/>
              <a:gd name="adj2" fmla="val -29907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Giờ ta sẽ cho con tự nhổ cà rốt</a:t>
            </a:r>
          </a:p>
        </p:txBody>
      </p:sp>
      <p:sp>
        <p:nvSpPr>
          <p:cNvPr id="12" name="Rounded Rectangular Callout 11"/>
          <p:cNvSpPr/>
          <p:nvPr/>
        </p:nvSpPr>
        <p:spPr>
          <a:xfrm>
            <a:off x="4929343" y="408655"/>
            <a:ext cx="4894435" cy="726840"/>
          </a:xfrm>
          <a:prstGeom prst="wedgeRoundRectCallout">
            <a:avLst>
              <a:gd name="adj1" fmla="val -96880"/>
              <a:gd name="adj2" fmla="val 4725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Con có dám thử không?</a:t>
            </a:r>
          </a:p>
        </p:txBody>
      </p:sp>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11091" y="2690473"/>
            <a:ext cx="1683130" cy="1683130"/>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sp>
        <p:nvSpPr>
          <p:cNvPr id="17" name="Rounded Rectangular Callout 16"/>
          <p:cNvSpPr/>
          <p:nvPr/>
        </p:nvSpPr>
        <p:spPr>
          <a:xfrm>
            <a:off x="1708634" y="3769123"/>
            <a:ext cx="3409950" cy="1345724"/>
          </a:xfrm>
          <a:prstGeom prst="wedgeRoundRectCallout">
            <a:avLst>
              <a:gd name="adj1" fmla="val -37594"/>
              <a:gd name="adj2" fmla="val -100244"/>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Dạ. Con đồng ý</a:t>
            </a:r>
          </a:p>
        </p:txBody>
      </p:sp>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24" name="Rectangle 23"/>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9" name="voice 1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512485" y="-90342"/>
            <a:ext cx="609600" cy="609600"/>
          </a:xfrm>
          <a:prstGeom prst="rect">
            <a:avLst/>
          </a:prstGeom>
        </p:spPr>
      </p:pic>
      <p:pic>
        <p:nvPicPr>
          <p:cNvPr id="30" name="voice1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2512485" y="1207860"/>
            <a:ext cx="609600" cy="609600"/>
          </a:xfrm>
          <a:prstGeom prst="rect">
            <a:avLst/>
          </a:prstGeom>
        </p:spPr>
      </p:pic>
      <p:pic>
        <p:nvPicPr>
          <p:cNvPr id="31" name="voice2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3354050" y="1207860"/>
            <a:ext cx="609600" cy="609600"/>
          </a:xfrm>
          <a:prstGeom prst="rect">
            <a:avLst/>
          </a:prstGeom>
        </p:spPr>
      </p:pic>
      <p:pic>
        <p:nvPicPr>
          <p:cNvPr id="32" name="voice3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4382750" y="1167754"/>
            <a:ext cx="609600" cy="609600"/>
          </a:xfrm>
          <a:prstGeom prst="rect">
            <a:avLst/>
          </a:prstGeom>
        </p:spPr>
      </p:pic>
      <p:pic>
        <p:nvPicPr>
          <p:cNvPr id="33" name="voice2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3354050" y="0"/>
            <a:ext cx="609600" cy="609600"/>
          </a:xfrm>
          <a:prstGeom prst="rect">
            <a:avLst/>
          </a:prstGeom>
        </p:spPr>
      </p:pic>
    </p:spTree>
    <p:extLst>
      <p:ext uri="{BB962C8B-B14F-4D97-AF65-F5344CB8AC3E}">
        <p14:creationId xmlns:p14="http://schemas.microsoft.com/office/powerpoint/2010/main" val="12048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33333E-6 -1.11111E-6 L 0.21684 -0.05417 " pathEditMode="relative" rAng="0" ptsTypes="AA">
                                      <p:cBhvr>
                                        <p:cTn id="6" dur="2000" fill="hold"/>
                                        <p:tgtEl>
                                          <p:spTgt spid="5"/>
                                        </p:tgtEl>
                                        <p:attrNameLst>
                                          <p:attrName>ppt_x</p:attrName>
                                          <p:attrName>ppt_y</p:attrName>
                                        </p:attrNameLst>
                                      </p:cBhvr>
                                      <p:rCtr x="10851" y="-2708"/>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10"/>
                                        <p:tgtEl>
                                          <p:spTgt spid="5"/>
                                        </p:tgtEl>
                                      </p:cBhvr>
                                    </p:animEffect>
                                    <p:set>
                                      <p:cBhvr>
                                        <p:cTn id="10" dur="1" fill="hold">
                                          <p:stCondLst>
                                            <p:cond delay="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
                                        <p:tgtEl>
                                          <p:spTgt spid="16"/>
                                        </p:tgtEl>
                                      </p:cBhvr>
                                    </p:animEffect>
                                  </p:childTnLst>
                                </p:cTn>
                              </p:par>
                              <p:par>
                                <p:cTn id="14" presetID="35" presetClass="path" presetSubtype="0" accel="50000" decel="50000" fill="hold" nodeType="withEffect">
                                  <p:stCondLst>
                                    <p:cond delay="0"/>
                                  </p:stCondLst>
                                  <p:childTnLst>
                                    <p:animMotion origin="layout" path="M 3.88889E-6 3.33333E-6 L -0.76302 -0.09584 " pathEditMode="relative" rAng="0" ptsTypes="AA">
                                      <p:cBhvr>
                                        <p:cTn id="15" dur="4000" fill="hold"/>
                                        <p:tgtEl>
                                          <p:spTgt spid="7"/>
                                        </p:tgtEl>
                                        <p:attrNameLst>
                                          <p:attrName>ppt_x</p:attrName>
                                          <p:attrName>ppt_y</p:attrName>
                                        </p:attrNameLst>
                                      </p:cBhvr>
                                      <p:rCtr x="-38160" y="-4792"/>
                                    </p:animMotion>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10"/>
                                        <p:tgtEl>
                                          <p:spTgt spid="7"/>
                                        </p:tgtEl>
                                      </p:cBhvr>
                                    </p:animEffect>
                                    <p:set>
                                      <p:cBhvr>
                                        <p:cTn id="19" dur="1" fill="hold">
                                          <p:stCondLst>
                                            <p:cond delay="9"/>
                                          </p:stCondLst>
                                        </p:cTn>
                                        <p:tgtEl>
                                          <p:spTgt spid="7"/>
                                        </p:tgtEl>
                                        <p:attrNameLst>
                                          <p:attrName>style.visibility</p:attrName>
                                        </p:attrNameLst>
                                      </p:cBhvr>
                                      <p:to>
                                        <p:strVal val="hidden"/>
                                      </p:to>
                                    </p:set>
                                  </p:childTnLst>
                                </p:cTn>
                              </p:par>
                            </p:childTnLst>
                          </p:cTn>
                        </p:par>
                        <p:par>
                          <p:cTn id="20" fill="hold">
                            <p:stCondLst>
                              <p:cond delay="601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
                                        <p:tgtEl>
                                          <p:spTgt spid="8"/>
                                        </p:tgtEl>
                                      </p:cBhvr>
                                    </p:animEffect>
                                  </p:childTnLst>
                                </p:cTn>
                              </p:par>
                            </p:childTnLst>
                          </p:cTn>
                        </p:par>
                        <p:par>
                          <p:cTn id="24" fill="hold">
                            <p:stCondLst>
                              <p:cond delay="6020"/>
                            </p:stCondLst>
                            <p:childTnLst>
                              <p:par>
                                <p:cTn id="25" presetID="50" presetClass="entr" presetSubtype="0" decel="10000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1" presetClass="mediacall" presetSubtype="0" fill="hold" nodeType="withEffect">
                                  <p:stCondLst>
                                    <p:cond delay="0"/>
                                  </p:stCondLst>
                                  <p:childTnLst>
                                    <p:cmd type="call" cmd="playFrom(0.0)">
                                      <p:cBhvr>
                                        <p:cTn id="31" dur="5984" fill="hold"/>
                                        <p:tgtEl>
                                          <p:spTgt spid="29"/>
                                        </p:tgtEl>
                                      </p:cBhvr>
                                    </p:cmd>
                                  </p:childTnLst>
                                </p:cTn>
                              </p:par>
                            </p:childTnLst>
                          </p:cTn>
                        </p:par>
                        <p:par>
                          <p:cTn id="32" fill="hold">
                            <p:stCondLst>
                              <p:cond delay="12004"/>
                            </p:stCondLst>
                            <p:childTnLst>
                              <p:par>
                                <p:cTn id="33" presetID="10" presetClass="exit" presetSubtype="0" fill="hold" grpId="1"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12504"/>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250" fill="hold"/>
                                        <p:tgtEl>
                                          <p:spTgt spid="10"/>
                                        </p:tgtEl>
                                        <p:attrNameLst>
                                          <p:attrName>ppt_w</p:attrName>
                                        </p:attrNameLst>
                                      </p:cBhvr>
                                      <p:tavLst>
                                        <p:tav tm="0">
                                          <p:val>
                                            <p:strVal val="#ppt_w+.3"/>
                                          </p:val>
                                        </p:tav>
                                        <p:tav tm="100000">
                                          <p:val>
                                            <p:strVal val="#ppt_w"/>
                                          </p:val>
                                        </p:tav>
                                      </p:tavLst>
                                    </p:anim>
                                    <p:anim calcmode="lin" valueType="num">
                                      <p:cBhvr>
                                        <p:cTn id="40" dur="1250" fill="hold"/>
                                        <p:tgtEl>
                                          <p:spTgt spid="10"/>
                                        </p:tgtEl>
                                        <p:attrNameLst>
                                          <p:attrName>ppt_h</p:attrName>
                                        </p:attrNameLst>
                                      </p:cBhvr>
                                      <p:tavLst>
                                        <p:tav tm="0">
                                          <p:val>
                                            <p:strVal val="#ppt_h"/>
                                          </p:val>
                                        </p:tav>
                                        <p:tav tm="100000">
                                          <p:val>
                                            <p:strVal val="#ppt_h"/>
                                          </p:val>
                                        </p:tav>
                                      </p:tavLst>
                                    </p:anim>
                                    <p:animEffect transition="in" filter="fade">
                                      <p:cBhvr>
                                        <p:cTn id="41" dur="1250"/>
                                        <p:tgtEl>
                                          <p:spTgt spid="10"/>
                                        </p:tgtEl>
                                      </p:cBhvr>
                                    </p:animEffect>
                                  </p:childTnLst>
                                </p:cTn>
                              </p:par>
                              <p:par>
                                <p:cTn id="42" presetID="1" presetClass="mediacall" presetSubtype="0" fill="hold" nodeType="withEffect">
                                  <p:stCondLst>
                                    <p:cond delay="0"/>
                                  </p:stCondLst>
                                  <p:childTnLst>
                                    <p:cmd type="call" cmd="playFrom(0.0)">
                                      <p:cBhvr>
                                        <p:cTn id="43" dur="7184" fill="hold"/>
                                        <p:tgtEl>
                                          <p:spTgt spid="30"/>
                                        </p:tgtEl>
                                      </p:cBhvr>
                                    </p:cmd>
                                  </p:childTnLst>
                                </p:cTn>
                              </p:par>
                            </p:childTnLst>
                          </p:cTn>
                        </p:par>
                        <p:par>
                          <p:cTn id="44" fill="hold">
                            <p:stCondLst>
                              <p:cond delay="19688"/>
                            </p:stCondLst>
                            <p:childTnLst>
                              <p:par>
                                <p:cTn id="45" presetID="10" presetClass="exit" presetSubtype="0" fill="hold" grpId="1"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20188"/>
                            </p:stCondLst>
                            <p:childTnLst>
                              <p:par>
                                <p:cTn id="49" presetID="50" presetClass="entr" presetSubtype="0" decel="10000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250" fill="hold"/>
                                        <p:tgtEl>
                                          <p:spTgt spid="11"/>
                                        </p:tgtEl>
                                        <p:attrNameLst>
                                          <p:attrName>ppt_w</p:attrName>
                                        </p:attrNameLst>
                                      </p:cBhvr>
                                      <p:tavLst>
                                        <p:tav tm="0">
                                          <p:val>
                                            <p:strVal val="#ppt_w+.3"/>
                                          </p:val>
                                        </p:tav>
                                        <p:tav tm="100000">
                                          <p:val>
                                            <p:strVal val="#ppt_w"/>
                                          </p:val>
                                        </p:tav>
                                      </p:tavLst>
                                    </p:anim>
                                    <p:anim calcmode="lin" valueType="num">
                                      <p:cBhvr>
                                        <p:cTn id="52" dur="1250" fill="hold"/>
                                        <p:tgtEl>
                                          <p:spTgt spid="11"/>
                                        </p:tgtEl>
                                        <p:attrNameLst>
                                          <p:attrName>ppt_h</p:attrName>
                                        </p:attrNameLst>
                                      </p:cBhvr>
                                      <p:tavLst>
                                        <p:tav tm="0">
                                          <p:val>
                                            <p:strVal val="#ppt_h"/>
                                          </p:val>
                                        </p:tav>
                                        <p:tav tm="100000">
                                          <p:val>
                                            <p:strVal val="#ppt_h"/>
                                          </p:val>
                                        </p:tav>
                                      </p:tavLst>
                                    </p:anim>
                                    <p:animEffect transition="in" filter="fade">
                                      <p:cBhvr>
                                        <p:cTn id="53" dur="1250"/>
                                        <p:tgtEl>
                                          <p:spTgt spid="11"/>
                                        </p:tgtEl>
                                      </p:cBhvr>
                                    </p:animEffect>
                                  </p:childTnLst>
                                </p:cTn>
                              </p:par>
                              <p:par>
                                <p:cTn id="54" presetID="1" presetClass="mediacall" presetSubtype="0" fill="hold" nodeType="withEffect">
                                  <p:stCondLst>
                                    <p:cond delay="0"/>
                                  </p:stCondLst>
                                  <p:childTnLst>
                                    <p:cmd type="call" cmd="playFrom(0.0)">
                                      <p:cBhvr>
                                        <p:cTn id="55" dur="3728" fill="hold"/>
                                        <p:tgtEl>
                                          <p:spTgt spid="31"/>
                                        </p:tgtEl>
                                      </p:cBhvr>
                                    </p:cmd>
                                  </p:childTnLst>
                                </p:cTn>
                              </p:par>
                            </p:childTnLst>
                          </p:cTn>
                        </p:par>
                        <p:par>
                          <p:cTn id="56" fill="hold">
                            <p:stCondLst>
                              <p:cond delay="23916"/>
                            </p:stCondLst>
                            <p:childTnLst>
                              <p:par>
                                <p:cTn id="57" presetID="10" presetClass="exit" presetSubtype="0" fill="hold" grpId="1" nodeType="after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par>
                          <p:cTn id="60" fill="hold">
                            <p:stCondLst>
                              <p:cond delay="24416"/>
                            </p:stCondLst>
                            <p:childTnLst>
                              <p:par>
                                <p:cTn id="61" presetID="50" presetClass="entr" presetSubtype="0" de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250" fill="hold"/>
                                        <p:tgtEl>
                                          <p:spTgt spid="12"/>
                                        </p:tgtEl>
                                        <p:attrNameLst>
                                          <p:attrName>ppt_w</p:attrName>
                                        </p:attrNameLst>
                                      </p:cBhvr>
                                      <p:tavLst>
                                        <p:tav tm="0">
                                          <p:val>
                                            <p:strVal val="#ppt_w+.3"/>
                                          </p:val>
                                        </p:tav>
                                        <p:tav tm="100000">
                                          <p:val>
                                            <p:strVal val="#ppt_w"/>
                                          </p:val>
                                        </p:tav>
                                      </p:tavLst>
                                    </p:anim>
                                    <p:anim calcmode="lin" valueType="num">
                                      <p:cBhvr>
                                        <p:cTn id="64" dur="1250" fill="hold"/>
                                        <p:tgtEl>
                                          <p:spTgt spid="12"/>
                                        </p:tgtEl>
                                        <p:attrNameLst>
                                          <p:attrName>ppt_h</p:attrName>
                                        </p:attrNameLst>
                                      </p:cBhvr>
                                      <p:tavLst>
                                        <p:tav tm="0">
                                          <p:val>
                                            <p:strVal val="#ppt_h"/>
                                          </p:val>
                                        </p:tav>
                                        <p:tav tm="100000">
                                          <p:val>
                                            <p:strVal val="#ppt_h"/>
                                          </p:val>
                                        </p:tav>
                                      </p:tavLst>
                                    </p:anim>
                                    <p:animEffect transition="in" filter="fade">
                                      <p:cBhvr>
                                        <p:cTn id="65" dur="1250"/>
                                        <p:tgtEl>
                                          <p:spTgt spid="12"/>
                                        </p:tgtEl>
                                      </p:cBhvr>
                                    </p:animEffect>
                                  </p:childTnLst>
                                </p:cTn>
                              </p:par>
                              <p:par>
                                <p:cTn id="66" presetID="1" presetClass="mediacall" presetSubtype="0" fill="hold" nodeType="withEffect">
                                  <p:stCondLst>
                                    <p:cond delay="0"/>
                                  </p:stCondLst>
                                  <p:childTnLst>
                                    <p:cmd type="call" cmd="playFrom(0.0)">
                                      <p:cBhvr>
                                        <p:cTn id="67" dur="1952" fill="hold"/>
                                        <p:tgtEl>
                                          <p:spTgt spid="32"/>
                                        </p:tgtEl>
                                      </p:cBhvr>
                                    </p:cmd>
                                  </p:childTnLst>
                                </p:cTn>
                              </p:par>
                            </p:childTnLst>
                          </p:cTn>
                        </p:par>
                        <p:par>
                          <p:cTn id="68" fill="hold">
                            <p:stCondLst>
                              <p:cond delay="26368"/>
                            </p:stCondLst>
                            <p:childTnLst>
                              <p:par>
                                <p:cTn id="69" presetID="10" presetClass="exit" presetSubtype="0" fill="hold" nodeType="afterEffect">
                                  <p:stCondLst>
                                    <p:cond delay="0"/>
                                  </p:stCondLst>
                                  <p:childTnLst>
                                    <p:animEffect transition="out" filter="fade">
                                      <p:cBhvr>
                                        <p:cTn id="70" dur="10"/>
                                        <p:tgtEl>
                                          <p:spTgt spid="8"/>
                                        </p:tgtEl>
                                      </p:cBhvr>
                                    </p:animEffect>
                                    <p:set>
                                      <p:cBhvr>
                                        <p:cTn id="71" dur="1" fill="hold">
                                          <p:stCondLst>
                                            <p:cond delay="9"/>
                                          </p:stCondLst>
                                        </p:cTn>
                                        <p:tgtEl>
                                          <p:spTgt spid="8"/>
                                        </p:tgtEl>
                                        <p:attrNameLst>
                                          <p:attrName>style.visibility</p:attrName>
                                        </p:attrNameLst>
                                      </p:cBhvr>
                                      <p:to>
                                        <p:strVal val="hidden"/>
                                      </p:to>
                                    </p:set>
                                  </p:childTnLst>
                                </p:cTn>
                              </p:par>
                            </p:childTnLst>
                          </p:cTn>
                        </p:par>
                        <p:par>
                          <p:cTn id="72" fill="hold">
                            <p:stCondLst>
                              <p:cond delay="26378"/>
                            </p:stCondLst>
                            <p:childTnLst>
                              <p:par>
                                <p:cTn id="73" presetID="10"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
                                        <p:tgtEl>
                                          <p:spTgt spid="13"/>
                                        </p:tgtEl>
                                      </p:cBhvr>
                                    </p:animEffect>
                                  </p:childTnLst>
                                </p:cTn>
                              </p:par>
                              <p:par>
                                <p:cTn id="76" presetID="35" presetClass="path" presetSubtype="0" accel="50000" decel="50000" fill="hold" nodeType="withEffect">
                                  <p:stCondLst>
                                    <p:cond delay="0"/>
                                  </p:stCondLst>
                                  <p:childTnLst>
                                    <p:animMotion origin="layout" path="M 5.55112E-17 3.7037E-6 L -0.26493 -0.07361 " pathEditMode="relative" rAng="0" ptsTypes="AA">
                                      <p:cBhvr>
                                        <p:cTn id="77" dur="1000" fill="hold"/>
                                        <p:tgtEl>
                                          <p:spTgt spid="13"/>
                                        </p:tgtEl>
                                        <p:attrNameLst>
                                          <p:attrName>ppt_x</p:attrName>
                                          <p:attrName>ppt_y</p:attrName>
                                        </p:attrNameLst>
                                      </p:cBhvr>
                                      <p:rCtr x="-13247" y="-3681"/>
                                    </p:animMotion>
                                  </p:childTnLst>
                                </p:cTn>
                              </p:par>
                            </p:childTnLst>
                          </p:cTn>
                        </p:par>
                        <p:par>
                          <p:cTn id="78" fill="hold">
                            <p:stCondLst>
                              <p:cond delay="27378"/>
                            </p:stCondLst>
                            <p:childTnLst>
                              <p:par>
                                <p:cTn id="79" presetID="10" presetClass="exit" presetSubtype="0" fill="hold" nodeType="afterEffect">
                                  <p:stCondLst>
                                    <p:cond delay="0"/>
                                  </p:stCondLst>
                                  <p:childTnLst>
                                    <p:animEffect transition="out" filter="fade">
                                      <p:cBhvr>
                                        <p:cTn id="80" dur="10"/>
                                        <p:tgtEl>
                                          <p:spTgt spid="13"/>
                                        </p:tgtEl>
                                      </p:cBhvr>
                                    </p:animEffect>
                                    <p:set>
                                      <p:cBhvr>
                                        <p:cTn id="81" dur="1" fill="hold">
                                          <p:stCondLst>
                                            <p:cond delay="9"/>
                                          </p:stCondLst>
                                        </p:cTn>
                                        <p:tgtEl>
                                          <p:spTgt spid="13"/>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
                                        <p:tgtEl>
                                          <p:spTgt spid="15"/>
                                        </p:tgtEl>
                                      </p:cBhvr>
                                    </p:animEffect>
                                  </p:childTnLst>
                                </p:cTn>
                              </p:par>
                            </p:childTnLst>
                          </p:cTn>
                        </p:par>
                        <p:par>
                          <p:cTn id="85" fill="hold">
                            <p:stCondLst>
                              <p:cond delay="27388"/>
                            </p:stCondLst>
                            <p:childTnLst>
                              <p:par>
                                <p:cTn id="86" presetID="50" presetClass="entr" presetSubtype="0" decel="10000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1000" fill="hold"/>
                                        <p:tgtEl>
                                          <p:spTgt spid="17"/>
                                        </p:tgtEl>
                                        <p:attrNameLst>
                                          <p:attrName>ppt_w</p:attrName>
                                        </p:attrNameLst>
                                      </p:cBhvr>
                                      <p:tavLst>
                                        <p:tav tm="0">
                                          <p:val>
                                            <p:strVal val="#ppt_w+.3"/>
                                          </p:val>
                                        </p:tav>
                                        <p:tav tm="100000">
                                          <p:val>
                                            <p:strVal val="#ppt_w"/>
                                          </p:val>
                                        </p:tav>
                                      </p:tavLst>
                                    </p:anim>
                                    <p:anim calcmode="lin" valueType="num">
                                      <p:cBhvr>
                                        <p:cTn id="89" dur="1000" fill="hold"/>
                                        <p:tgtEl>
                                          <p:spTgt spid="17"/>
                                        </p:tgtEl>
                                        <p:attrNameLst>
                                          <p:attrName>ppt_h</p:attrName>
                                        </p:attrNameLst>
                                      </p:cBhvr>
                                      <p:tavLst>
                                        <p:tav tm="0">
                                          <p:val>
                                            <p:strVal val="#ppt_h"/>
                                          </p:val>
                                        </p:tav>
                                        <p:tav tm="100000">
                                          <p:val>
                                            <p:strVal val="#ppt_h"/>
                                          </p:val>
                                        </p:tav>
                                      </p:tavLst>
                                    </p:anim>
                                    <p:animEffect transition="in" filter="fade">
                                      <p:cBhvr>
                                        <p:cTn id="90" dur="1000"/>
                                        <p:tgtEl>
                                          <p:spTgt spid="17"/>
                                        </p:tgtEl>
                                      </p:cBhvr>
                                    </p:animEffect>
                                  </p:childTnLst>
                                </p:cTn>
                              </p:par>
                            </p:childTnLst>
                          </p:cTn>
                        </p:par>
                        <p:par>
                          <p:cTn id="91" fill="hold">
                            <p:stCondLst>
                              <p:cond delay="28388"/>
                            </p:stCondLst>
                            <p:childTnLst>
                              <p:par>
                                <p:cTn id="92" presetID="1" presetClass="mediacall" presetSubtype="0" fill="hold" nodeType="afterEffect">
                                  <p:stCondLst>
                                    <p:cond delay="0"/>
                                  </p:stCondLst>
                                  <p:childTnLst>
                                    <p:cmd type="call" cmd="playFrom(0.0)">
                                      <p:cBhvr>
                                        <p:cTn id="93" dur="2144" fill="hold"/>
                                        <p:tgtEl>
                                          <p:spTgt spid="33"/>
                                        </p:tgtEl>
                                      </p:cBhvr>
                                    </p:cmd>
                                  </p:childTnLst>
                                </p:cTn>
                              </p:par>
                            </p:childTnLst>
                          </p:cTn>
                        </p:par>
                        <p:par>
                          <p:cTn id="94" fill="hold">
                            <p:stCondLst>
                              <p:cond delay="30532"/>
                            </p:stCondLst>
                            <p:childTnLst>
                              <p:par>
                                <p:cTn id="95" presetID="10" presetClass="exit" presetSubtype="0" fill="hold" grpId="1" nodeType="after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29"/>
                </p:tgtEl>
              </p:cMediaNode>
            </p:audio>
            <p:audio>
              <p:cMediaNode vol="80000">
                <p:cTn id="99" fill="hold" display="0">
                  <p:stCondLst>
                    <p:cond delay="indefinite"/>
                  </p:stCondLst>
                  <p:endCondLst>
                    <p:cond evt="onStopAudio" delay="0">
                      <p:tgtEl>
                        <p:sldTgt/>
                      </p:tgtEl>
                    </p:cond>
                  </p:endCondLst>
                </p:cTn>
                <p:tgtEl>
                  <p:spTgt spid="30"/>
                </p:tgtEl>
              </p:cMediaNode>
            </p:audio>
            <p:audio>
              <p:cMediaNode vol="80000">
                <p:cTn id="100" fill="hold" display="0">
                  <p:stCondLst>
                    <p:cond delay="indefinite"/>
                  </p:stCondLst>
                  <p:endCondLst>
                    <p:cond evt="onStopAudio" delay="0">
                      <p:tgtEl>
                        <p:sldTgt/>
                      </p:tgtEl>
                    </p:cond>
                  </p:endCondLst>
                </p:cTn>
                <p:tgtEl>
                  <p:spTgt spid="31"/>
                </p:tgtEl>
              </p:cMediaNode>
            </p:audio>
            <p:audio>
              <p:cMediaNode vol="80000">
                <p:cTn id="101" fill="hold" display="0">
                  <p:stCondLst>
                    <p:cond delay="indefinite"/>
                  </p:stCondLst>
                  <p:endCondLst>
                    <p:cond evt="onStopAudio" delay="0">
                      <p:tgtEl>
                        <p:sldTgt/>
                      </p:tgtEl>
                    </p:cond>
                  </p:endCondLst>
                </p:cTn>
                <p:tgtEl>
                  <p:spTgt spid="32"/>
                </p:tgtEl>
              </p:cMediaNode>
            </p:audio>
            <p:audio>
              <p:cMediaNode vol="80000">
                <p:cTn id="102" fill="hold" display="0">
                  <p:stCondLst>
                    <p:cond delay="indefinite"/>
                  </p:stCondLst>
                  <p:endCondLst>
                    <p:cond evt="onStopAudio" delay="0">
                      <p:tgtEl>
                        <p:sldTgt/>
                      </p:tgtEl>
                    </p:cond>
                  </p:endCondLst>
                </p:cTn>
                <p:tgtEl>
                  <p:spTgt spid="33"/>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1714750"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sp>
        <p:nvSpPr>
          <p:cNvPr id="35" name="Rectangle 34"/>
          <p:cNvSpPr/>
          <p:nvPr/>
        </p:nvSpPr>
        <p:spPr>
          <a:xfrm>
            <a:off x="5477467" y="1411497"/>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nl-NL" sz="2400" b="1" dirty="0">
                <a:solidFill>
                  <a:schemeClr val="bg1"/>
                </a:solidFill>
                <a:latin typeface="Times New Roman" panose="02020603050405020304" pitchFamily="18" charset="0"/>
                <a:cs typeface="Times New Roman" panose="02020603050405020304" pitchFamily="18" charset="0"/>
              </a:rPr>
              <a:t>Cân nặng của trẻ sơ sinh </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17745" y="4555483"/>
            <a:ext cx="1442555" cy="1310075"/>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9748784" y="5479736"/>
            <a:ext cx="823031"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96136" y="4489551"/>
            <a:ext cx="1442555" cy="1310075"/>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27175" y="5413804"/>
            <a:ext cx="823031" cy="612530"/>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60936" y="4527651"/>
            <a:ext cx="1442555" cy="131007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291975" y="5451904"/>
            <a:ext cx="823031" cy="612530"/>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44737" y="4343308"/>
            <a:ext cx="1102519" cy="1360250"/>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86230" y="54609"/>
            <a:ext cx="8015170"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solidFill>
                  <a:srgbClr val="C00000"/>
                </a:solidFill>
                <a:latin typeface="Times New Roman" pitchFamily="18" charset="0"/>
                <a:cs typeface="Times New Roman" pitchFamily="18" charset="0"/>
              </a:rPr>
              <a:t>Câu 1: Trong </a:t>
            </a:r>
            <a:r>
              <a:rPr lang="nl-NL" sz="2800" dirty="0">
                <a:solidFill>
                  <a:srgbClr val="C00000"/>
                </a:solidFill>
                <a:latin typeface="Times New Roman" pitchFamily="18" charset="0"/>
                <a:cs typeface="Times New Roman" pitchFamily="18" charset="0"/>
              </a:rPr>
              <a:t>các dữ liệu sau, dữ liệu nào là số liệu ?</a:t>
            </a:r>
            <a:endParaRPr lang="en-US" sz="2800" dirty="0">
              <a:solidFill>
                <a:srgbClr val="C00000"/>
              </a:solidFill>
              <a:latin typeface="Times New Roman" pitchFamily="18" charset="0"/>
              <a:cs typeface="Times New Roman" pitchFamily="18" charset="0"/>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5477466" y="1752601"/>
            <a:ext cx="6257333" cy="830997"/>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nl-NL" sz="2400" b="1" dirty="0">
                <a:solidFill>
                  <a:schemeClr val="bg1"/>
                </a:solidFill>
                <a:latin typeface="Times New Roman" panose="02020603050405020304" pitchFamily="18" charset="0"/>
                <a:cs typeface="Times New Roman" panose="02020603050405020304" pitchFamily="18" charset="0"/>
              </a:rPr>
              <a:t>Quốc tịch của các học sinh trong một trường quốc tế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5477467" y="2399785"/>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a:t>
            </a:r>
            <a:r>
              <a:rPr lang="nl-NL" sz="2400" b="1" dirty="0">
                <a:solidFill>
                  <a:schemeClr val="bg1"/>
                </a:solidFill>
                <a:latin typeface="Times New Roman" panose="02020603050405020304" pitchFamily="18" charset="0"/>
                <a:cs typeface="Times New Roman" panose="02020603050405020304" pitchFamily="18" charset="0"/>
              </a:rPr>
              <a:t>Phương tiện đến trường của HS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5477467" y="289393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a:t>
            </a:r>
            <a:r>
              <a:rPr lang="nl-NL" sz="2400" b="1" dirty="0">
                <a:solidFill>
                  <a:schemeClr val="bg1"/>
                </a:solidFill>
                <a:latin typeface="Times New Roman" panose="02020603050405020304" pitchFamily="18" charset="0"/>
                <a:cs typeface="Times New Roman" panose="02020603050405020304" pitchFamily="18" charset="0"/>
              </a:rPr>
              <a:t>Tên các bạn trong tổ</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15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101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402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oisairoi.wav"/>
                                        </p:tgtEl>
                                      </p:cMediaNode>
                                    </p:audio>
                                  </p:subTnLst>
                                </p:cTn>
                              </p:par>
                              <p:par>
                                <p:cTn id="178" presetID="10"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25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2" name="oisairoi.wav"/>
                                        </p:tgtEl>
                                      </p:cMediaNode>
                                    </p:audio>
                                  </p:subTnLst>
                                </p:cTn>
                              </p:par>
                              <p:par>
                                <p:cTn id="181" presetID="10" presetClass="exit" presetSubtype="0" fill="hold" nodeType="withEffect">
                                  <p:stCondLst>
                                    <p:cond delay="0"/>
                                  </p:stCondLst>
                                  <p:childTnLst>
                                    <p:animEffect transition="out" filter="fade">
                                      <p:cBhvr>
                                        <p:cTn id="182" dur="250"/>
                                        <p:tgtEl>
                                          <p:spTgt spid="26"/>
                                        </p:tgtEl>
                                      </p:cBhvr>
                                    </p:animEffect>
                                    <p:set>
                                      <p:cBhvr>
                                        <p:cTn id="18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4" restart="whenNotActive" fill="hold" evtFilter="cancelBubble" nodeType="interactiveSeq">
                <p:stCondLst>
                  <p:cond evt="onClick" delay="0">
                    <p:tgtEl>
                      <p:spTgt spid="30"/>
                    </p:tgtEl>
                  </p:cond>
                </p:stCondLst>
                <p:endSync evt="end" delay="0">
                  <p:rtn val="all"/>
                </p:endSync>
                <p:childTnLst>
                  <p:par>
                    <p:cTn id="185" fill="hold">
                      <p:stCondLst>
                        <p:cond delay="0"/>
                      </p:stCondLst>
                      <p:childTnLst>
                        <p:par>
                          <p:cTn id="186" fill="hold">
                            <p:stCondLst>
                              <p:cond delay="0"/>
                            </p:stCondLst>
                            <p:childTnLst>
                              <p:par>
                                <p:cTn id="187" presetID="32" presetClass="emph" presetSubtype="0" fill="hold" nodeType="clickEffect">
                                  <p:stCondLst>
                                    <p:cond delay="0"/>
                                  </p:stCondLst>
                                  <p:childTnLst>
                                    <p:animRot by="120000">
                                      <p:cBhvr>
                                        <p:cTn id="188" dur="100" fill="hold">
                                          <p:stCondLst>
                                            <p:cond delay="0"/>
                                          </p:stCondLst>
                                        </p:cTn>
                                        <p:tgtEl>
                                          <p:spTgt spid="30"/>
                                        </p:tgtEl>
                                        <p:attrNameLst>
                                          <p:attrName>r</p:attrName>
                                        </p:attrNameLst>
                                      </p:cBhvr>
                                    </p:animRot>
                                    <p:animRot by="-240000">
                                      <p:cBhvr>
                                        <p:cTn id="189" dur="200" fill="hold">
                                          <p:stCondLst>
                                            <p:cond delay="200"/>
                                          </p:stCondLst>
                                        </p:cTn>
                                        <p:tgtEl>
                                          <p:spTgt spid="30"/>
                                        </p:tgtEl>
                                        <p:attrNameLst>
                                          <p:attrName>r</p:attrName>
                                        </p:attrNameLst>
                                      </p:cBhvr>
                                    </p:animRot>
                                    <p:animRot by="240000">
                                      <p:cBhvr>
                                        <p:cTn id="190" dur="200" fill="hold">
                                          <p:stCondLst>
                                            <p:cond delay="400"/>
                                          </p:stCondLst>
                                        </p:cTn>
                                        <p:tgtEl>
                                          <p:spTgt spid="30"/>
                                        </p:tgtEl>
                                        <p:attrNameLst>
                                          <p:attrName>r</p:attrName>
                                        </p:attrNameLst>
                                      </p:cBhvr>
                                    </p:animRot>
                                    <p:animRot by="-240000">
                                      <p:cBhvr>
                                        <p:cTn id="191" dur="200" fill="hold">
                                          <p:stCondLst>
                                            <p:cond delay="600"/>
                                          </p:stCondLst>
                                        </p:cTn>
                                        <p:tgtEl>
                                          <p:spTgt spid="30"/>
                                        </p:tgtEl>
                                        <p:attrNameLst>
                                          <p:attrName>r</p:attrName>
                                        </p:attrNameLst>
                                      </p:cBhvr>
                                    </p:animRot>
                                    <p:animRot by="120000">
                                      <p:cBhvr>
                                        <p:cTn id="192" dur="200" fill="hold">
                                          <p:stCondLst>
                                            <p:cond delay="800"/>
                                          </p:stCondLst>
                                        </p:cTn>
                                        <p:tgtEl>
                                          <p:spTgt spid="30"/>
                                        </p:tgtEl>
                                        <p:attrNameLst>
                                          <p:attrName>r</p:attrName>
                                        </p:attrNameLst>
                                      </p:cBhvr>
                                    </p:animRo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250"/>
                                        <p:tgtEl>
                                          <p:spTgt spid="16"/>
                                        </p:tgtEl>
                                      </p:cBhvr>
                                    </p:animEffect>
                                    <p:set>
                                      <p:cBhvr>
                                        <p:cTn id="196" dur="1" fill="hold">
                                          <p:stCondLst>
                                            <p:cond delay="249"/>
                                          </p:stCondLst>
                                        </p:cTn>
                                        <p:tgtEl>
                                          <p:spTgt spid="1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250"/>
                                        <p:tgtEl>
                                          <p:spTgt spid="5"/>
                                        </p:tgtEl>
                                      </p:cBhvr>
                                    </p:animEffect>
                                  </p:childTnLst>
                                </p:cTn>
                              </p:par>
                            </p:childTnLst>
                          </p:cTn>
                        </p:par>
                        <p:par>
                          <p:cTn id="200" fill="hold">
                            <p:stCondLst>
                              <p:cond delay="1250"/>
                            </p:stCondLst>
                            <p:childTnLst>
                              <p:par>
                                <p:cTn id="201" presetID="49" presetClass="path" presetSubtype="0" accel="50000" decel="50000" fill="hold" nodeType="afterEffect">
                                  <p:stCondLst>
                                    <p:cond delay="0"/>
                                  </p:stCondLst>
                                  <p:childTnLst>
                                    <p:animMotion origin="layout" path="M -0.00573 0.02894 L 0.07917 0.32917 " pathEditMode="relative" rAng="0" ptsTypes="AA">
                                      <p:cBhvr>
                                        <p:cTn id="202" dur="2000" fill="hold"/>
                                        <p:tgtEl>
                                          <p:spTgt spid="5"/>
                                        </p:tgtEl>
                                        <p:attrNameLst>
                                          <p:attrName>ppt_x</p:attrName>
                                          <p:attrName>ppt_y</p:attrName>
                                        </p:attrNameLst>
                                      </p:cBhvr>
                                      <p:rCtr x="4236" y="15000"/>
                                    </p:animMotion>
                                  </p:childTnLst>
                                </p:cTn>
                              </p:par>
                            </p:childTnLst>
                          </p:cTn>
                        </p:par>
                        <p:par>
                          <p:cTn id="203" fill="hold">
                            <p:stCondLst>
                              <p:cond delay="3250"/>
                            </p:stCondLst>
                            <p:childTnLst>
                              <p:par>
                                <p:cTn id="204" presetID="10" presetClass="exit" presetSubtype="0" fill="hold" nodeType="afterEffect">
                                  <p:stCondLst>
                                    <p:cond delay="0"/>
                                  </p:stCondLst>
                                  <p:childTnLst>
                                    <p:animEffect transition="out" filter="fade">
                                      <p:cBhvr>
                                        <p:cTn id="205" dur="250"/>
                                        <p:tgtEl>
                                          <p:spTgt spid="5"/>
                                        </p:tgtEl>
                                      </p:cBhvr>
                                    </p:animEffect>
                                    <p:set>
                                      <p:cBhvr>
                                        <p:cTn id="206" dur="1" fill="hold">
                                          <p:stCondLst>
                                            <p:cond delay="249"/>
                                          </p:stCondLst>
                                        </p:cTn>
                                        <p:tgtEl>
                                          <p:spTgt spid="5"/>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8"/>
                                        </p:tgtEl>
                                        <p:attrNameLst>
                                          <p:attrName>style.visibility</p:attrName>
                                        </p:attrNameLst>
                                      </p:cBhvr>
                                      <p:to>
                                        <p:strVal val="visible"/>
                                      </p:to>
                                    </p:set>
                                    <p:animEffect transition="in" filter="fade">
                                      <p:cBhvr>
                                        <p:cTn id="209" dur="250"/>
                                        <p:tgtEl>
                                          <p:spTgt spid="28"/>
                                        </p:tgtEl>
                                      </p:cBhvr>
                                    </p:animEffect>
                                  </p:childTnLst>
                                </p:cTn>
                              </p:par>
                            </p:childTnLst>
                          </p:cTn>
                        </p:par>
                        <p:par>
                          <p:cTn id="210" fill="hold">
                            <p:stCondLst>
                              <p:cond delay="3500"/>
                            </p:stCondLst>
                            <p:childTnLst>
                              <p:par>
                                <p:cTn id="211" presetID="32" presetClass="emph" presetSubtype="0" fill="hold" nodeType="afterEffect">
                                  <p:stCondLst>
                                    <p:cond delay="0"/>
                                  </p:stCondLst>
                                  <p:childTnLst>
                                    <p:animRot by="120000">
                                      <p:cBhvr>
                                        <p:cTn id="212" dur="200" fill="hold">
                                          <p:stCondLst>
                                            <p:cond delay="0"/>
                                          </p:stCondLst>
                                        </p:cTn>
                                        <p:tgtEl>
                                          <p:spTgt spid="28"/>
                                        </p:tgtEl>
                                        <p:attrNameLst>
                                          <p:attrName>r</p:attrName>
                                        </p:attrNameLst>
                                      </p:cBhvr>
                                    </p:animRot>
                                    <p:animRot by="-240000">
                                      <p:cBhvr>
                                        <p:cTn id="213" dur="400" fill="hold">
                                          <p:stCondLst>
                                            <p:cond delay="400"/>
                                          </p:stCondLst>
                                        </p:cTn>
                                        <p:tgtEl>
                                          <p:spTgt spid="28"/>
                                        </p:tgtEl>
                                        <p:attrNameLst>
                                          <p:attrName>r</p:attrName>
                                        </p:attrNameLst>
                                      </p:cBhvr>
                                    </p:animRot>
                                    <p:animRot by="240000">
                                      <p:cBhvr>
                                        <p:cTn id="214" dur="400" fill="hold">
                                          <p:stCondLst>
                                            <p:cond delay="800"/>
                                          </p:stCondLst>
                                        </p:cTn>
                                        <p:tgtEl>
                                          <p:spTgt spid="28"/>
                                        </p:tgtEl>
                                        <p:attrNameLst>
                                          <p:attrName>r</p:attrName>
                                        </p:attrNameLst>
                                      </p:cBhvr>
                                    </p:animRot>
                                    <p:animRot by="-240000">
                                      <p:cBhvr>
                                        <p:cTn id="215" dur="400" fill="hold">
                                          <p:stCondLst>
                                            <p:cond delay="1200"/>
                                          </p:stCondLst>
                                        </p:cTn>
                                        <p:tgtEl>
                                          <p:spTgt spid="28"/>
                                        </p:tgtEl>
                                        <p:attrNameLst>
                                          <p:attrName>r</p:attrName>
                                        </p:attrNameLst>
                                      </p:cBhvr>
                                    </p:animRot>
                                    <p:animRot by="120000">
                                      <p:cBhvr>
                                        <p:cTn id="216" dur="400" fill="hold">
                                          <p:stCondLst>
                                            <p:cond delay="1600"/>
                                          </p:stCondLst>
                                        </p:cTn>
                                        <p:tgtEl>
                                          <p:spTgt spid="28"/>
                                        </p:tgtEl>
                                        <p:attrNameLst>
                                          <p:attrName>r</p:attrName>
                                        </p:attrNameLst>
                                      </p:cBhvr>
                                    </p:animRot>
                                  </p:childTnLst>
                                </p:cTn>
                              </p:par>
                              <p:par>
                                <p:cTn id="217" presetID="32" presetClass="emph" presetSubtype="0" fill="hold" nodeType="withEffect">
                                  <p:stCondLst>
                                    <p:cond delay="0"/>
                                  </p:stCondLst>
                                  <p:childTnLst>
                                    <p:animRot by="120000">
                                      <p:cBhvr>
                                        <p:cTn id="218" dur="200" fill="hold">
                                          <p:stCondLst>
                                            <p:cond delay="0"/>
                                          </p:stCondLst>
                                        </p:cTn>
                                        <p:tgtEl>
                                          <p:spTgt spid="30"/>
                                        </p:tgtEl>
                                        <p:attrNameLst>
                                          <p:attrName>r</p:attrName>
                                        </p:attrNameLst>
                                      </p:cBhvr>
                                    </p:animRot>
                                    <p:animRot by="-240000">
                                      <p:cBhvr>
                                        <p:cTn id="219" dur="400" fill="hold">
                                          <p:stCondLst>
                                            <p:cond delay="400"/>
                                          </p:stCondLst>
                                        </p:cTn>
                                        <p:tgtEl>
                                          <p:spTgt spid="30"/>
                                        </p:tgtEl>
                                        <p:attrNameLst>
                                          <p:attrName>r</p:attrName>
                                        </p:attrNameLst>
                                      </p:cBhvr>
                                    </p:animRot>
                                    <p:animRot by="240000">
                                      <p:cBhvr>
                                        <p:cTn id="220" dur="400" fill="hold">
                                          <p:stCondLst>
                                            <p:cond delay="800"/>
                                          </p:stCondLst>
                                        </p:cTn>
                                        <p:tgtEl>
                                          <p:spTgt spid="30"/>
                                        </p:tgtEl>
                                        <p:attrNameLst>
                                          <p:attrName>r</p:attrName>
                                        </p:attrNameLst>
                                      </p:cBhvr>
                                    </p:animRot>
                                    <p:animRot by="-240000">
                                      <p:cBhvr>
                                        <p:cTn id="221" dur="400" fill="hold">
                                          <p:stCondLst>
                                            <p:cond delay="1200"/>
                                          </p:stCondLst>
                                        </p:cTn>
                                        <p:tgtEl>
                                          <p:spTgt spid="30"/>
                                        </p:tgtEl>
                                        <p:attrNameLst>
                                          <p:attrName>r</p:attrName>
                                        </p:attrNameLst>
                                      </p:cBhvr>
                                    </p:animRot>
                                    <p:animRot by="120000">
                                      <p:cBhvr>
                                        <p:cTn id="222" dur="400" fill="hold">
                                          <p:stCondLst>
                                            <p:cond delay="1600"/>
                                          </p:stCondLst>
                                        </p:cTn>
                                        <p:tgtEl>
                                          <p:spTgt spid="30"/>
                                        </p:tgtEl>
                                        <p:attrNameLst>
                                          <p:attrName>r</p:attrName>
                                        </p:attrNameLst>
                                      </p:cBhvr>
                                    </p:animRot>
                                  </p:childTnLst>
                                </p:cTn>
                              </p:par>
                            </p:childTnLst>
                          </p:cTn>
                        </p:par>
                        <p:par>
                          <p:cTn id="223" fill="hold">
                            <p:stCondLst>
                              <p:cond delay="5500"/>
                            </p:stCondLst>
                            <p:childTnLst>
                              <p:par>
                                <p:cTn id="224" presetID="10" presetClass="exit" presetSubtype="0" fill="hold" nodeType="afterEffect">
                                  <p:stCondLst>
                                    <p:cond delay="0"/>
                                  </p:stCondLst>
                                  <p:childTnLst>
                                    <p:animEffect transition="out" filter="fade">
                                      <p:cBhvr>
                                        <p:cTn id="225" dur="250"/>
                                        <p:tgtEl>
                                          <p:spTgt spid="28"/>
                                        </p:tgtEl>
                                      </p:cBhvr>
                                    </p:animEffect>
                                    <p:set>
                                      <p:cBhvr>
                                        <p:cTn id="226" dur="1" fill="hold">
                                          <p:stCondLst>
                                            <p:cond delay="249"/>
                                          </p:stCondLst>
                                        </p:cTn>
                                        <p:tgtEl>
                                          <p:spTgt spid="28"/>
                                        </p:tgtEl>
                                        <p:attrNameLst>
                                          <p:attrName>style.visibility</p:attrName>
                                        </p:attrNameLst>
                                      </p:cBhvr>
                                      <p:to>
                                        <p:strVal val="hidden"/>
                                      </p:to>
                                    </p:set>
                                  </p:childTnLst>
                                </p:cTn>
                              </p:par>
                              <p:par>
                                <p:cTn id="227" presetID="10" presetClass="entr" presetSubtype="0" fill="hold" nodeType="withEffect">
                                  <p:stCondLst>
                                    <p:cond delay="0"/>
                                  </p:stCondLst>
                                  <p:childTnLst>
                                    <p:set>
                                      <p:cBhvr>
                                        <p:cTn id="228" dur="1" fill="hold">
                                          <p:stCondLst>
                                            <p:cond delay="0"/>
                                          </p:stCondLst>
                                        </p:cTn>
                                        <p:tgtEl>
                                          <p:spTgt spid="27"/>
                                        </p:tgtEl>
                                        <p:attrNameLst>
                                          <p:attrName>style.visibility</p:attrName>
                                        </p:attrNameLst>
                                      </p:cBhvr>
                                      <p:to>
                                        <p:strVal val="visible"/>
                                      </p:to>
                                    </p:set>
                                    <p:animEffect transition="in" filter="fade">
                                      <p:cBhvr>
                                        <p:cTn id="229" dur="250"/>
                                        <p:tgtEl>
                                          <p:spTgt spid="27"/>
                                        </p:tgtEl>
                                      </p:cBhvr>
                                    </p:animEffect>
                                  </p:childTnLst>
                                  <p:subTnLst>
                                    <p:audio>
                                      <p:cMediaNode>
                                        <p:cTn display="0" masterRel="sameClick">
                                          <p:stCondLst>
                                            <p:cond evt="begin" delay="0">
                                              <p:tn val="227"/>
                                            </p:cond>
                                          </p:stCondLst>
                                          <p:endCondLst>
                                            <p:cond evt="onStopAudio" delay="0">
                                              <p:tgtEl>
                                                <p:sldTgt/>
                                              </p:tgtEl>
                                            </p:cond>
                                          </p:endCondLst>
                                        </p:cTn>
                                        <p:tgtEl>
                                          <p:sndTgt r:embed="rId4" name="congioilam.wav"/>
                                        </p:tgtEl>
                                      </p:cMediaNode>
                                    </p:audio>
                                  </p:subTnLst>
                                </p:cTn>
                              </p:par>
                              <p:par>
                                <p:cTn id="230" presetID="10" presetClass="exit" presetSubtype="0" fill="hold" nodeType="withEffect">
                                  <p:stCondLst>
                                    <p:cond delay="0"/>
                                  </p:stCondLst>
                                  <p:childTnLst>
                                    <p:animEffect transition="out" filter="fade">
                                      <p:cBhvr>
                                        <p:cTn id="231" dur="250"/>
                                        <p:tgtEl>
                                          <p:spTgt spid="30"/>
                                        </p:tgtEl>
                                      </p:cBhvr>
                                    </p:animEffect>
                                    <p:set>
                                      <p:cBhvr>
                                        <p:cTn id="232" dur="1" fill="hold">
                                          <p:stCondLst>
                                            <p:cond delay="249"/>
                                          </p:stCondLst>
                                        </p:cTn>
                                        <p:tgtEl>
                                          <p:spTgt spid="30"/>
                                        </p:tgtEl>
                                        <p:attrNameLst>
                                          <p:attrName>style.visibility</p:attrName>
                                        </p:attrNameLst>
                                      </p:cBhvr>
                                      <p:to>
                                        <p:strVal val="hidden"/>
                                      </p:to>
                                    </p:set>
                                  </p:childTnLst>
                                </p:cTn>
                              </p:par>
                              <p:par>
                                <p:cTn id="233" presetID="10" presetClass="entr" presetSubtype="0"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8" presetClass="emph" presetSubtype="0" repeatCount="indefinite" fill="hold" grpId="1" nodeType="withEffect">
                                  <p:stCondLst>
                                    <p:cond delay="0"/>
                                  </p:stCondLst>
                                  <p:childTnLst>
                                    <p:animRot by="21600000">
                                      <p:cBhvr>
                                        <p:cTn id="23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5"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81">
                                            <p:txEl>
                                              <p:pRg st="0" end="0"/>
                                            </p:txEl>
                                          </p:spTgt>
                                        </p:tgtEl>
                                        <p:attrNameLst>
                                          <p:attrName>style.color</p:attrName>
                                        </p:attrNameLst>
                                      </p:cBhvr>
                                      <p:by>
                                        <p:hsl h="0" s="-12549" l="-25098"/>
                                      </p:by>
                                    </p:animClr>
                                    <p:animClr clrSpc="hsl" dir="cw">
                                      <p:cBhvr>
                                        <p:cTn id="249" dur="500" fill="hold"/>
                                        <p:tgtEl>
                                          <p:spTgt spid="81">
                                            <p:txEl>
                                              <p:pRg st="0" end="0"/>
                                            </p:txEl>
                                          </p:spTgt>
                                        </p:tgtEl>
                                        <p:attrNameLst>
                                          <p:attrName>fillcolor</p:attrName>
                                        </p:attrNameLst>
                                      </p:cBhvr>
                                      <p:by>
                                        <p:hsl h="0" s="-12549" l="-25098"/>
                                      </p:by>
                                    </p:animClr>
                                    <p:animClr clrSpc="hsl" dir="cw">
                                      <p:cBhvr>
                                        <p:cTn id="250" dur="500" fill="hold"/>
                                        <p:tgtEl>
                                          <p:spTgt spid="81">
                                            <p:txEl>
                                              <p:pRg st="0" end="0"/>
                                            </p:txEl>
                                          </p:spTgt>
                                        </p:tgtEl>
                                        <p:attrNameLst>
                                          <p:attrName>stroke.color</p:attrName>
                                        </p:attrNameLst>
                                      </p:cBhvr>
                                      <p:by>
                                        <p:hsl h="0" s="-12549" l="-25098"/>
                                      </p:by>
                                    </p:animClr>
                                    <p:set>
                                      <p:cBhvr>
                                        <p:cTn id="251" dur="500" fill="hold"/>
                                        <p:tgtEl>
                                          <p:spTgt spid="8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82">
                                            <p:txEl>
                                              <p:pRg st="0" end="0"/>
                                            </p:txEl>
                                          </p:spTgt>
                                        </p:tgtEl>
                                        <p:attrNameLst>
                                          <p:attrName>style.color</p:attrName>
                                        </p:attrNameLst>
                                      </p:cBhvr>
                                      <p:by>
                                        <p:hsl h="0" s="-12549" l="-25098"/>
                                      </p:by>
                                    </p:animClr>
                                    <p:animClr clrSpc="hsl" dir="cw">
                                      <p:cBhvr>
                                        <p:cTn id="254" dur="500" fill="hold"/>
                                        <p:tgtEl>
                                          <p:spTgt spid="82">
                                            <p:txEl>
                                              <p:pRg st="0" end="0"/>
                                            </p:txEl>
                                          </p:spTgt>
                                        </p:tgtEl>
                                        <p:attrNameLst>
                                          <p:attrName>fillcolor</p:attrName>
                                        </p:attrNameLst>
                                      </p:cBhvr>
                                      <p:by>
                                        <p:hsl h="0" s="-12549" l="-25098"/>
                                      </p:by>
                                    </p:animClr>
                                    <p:animClr clrSpc="hsl" dir="cw">
                                      <p:cBhvr>
                                        <p:cTn id="255" dur="500" fill="hold"/>
                                        <p:tgtEl>
                                          <p:spTgt spid="82">
                                            <p:txEl>
                                              <p:pRg st="0" end="0"/>
                                            </p:txEl>
                                          </p:spTgt>
                                        </p:tgtEl>
                                        <p:attrNameLst>
                                          <p:attrName>stroke.color</p:attrName>
                                        </p:attrNameLst>
                                      </p:cBhvr>
                                      <p:by>
                                        <p:hsl h="0" s="-12549" l="-25098"/>
                                      </p:by>
                                    </p:animClr>
                                    <p:set>
                                      <p:cBhvr>
                                        <p:cTn id="256" dur="500" fill="hold"/>
                                        <p:tgtEl>
                                          <p:spTgt spid="8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83">
                                            <p:txEl>
                                              <p:pRg st="0" end="0"/>
                                            </p:txEl>
                                          </p:spTgt>
                                        </p:tgtEl>
                                        <p:attrNameLst>
                                          <p:attrName>style.color</p:attrName>
                                        </p:attrNameLst>
                                      </p:cBhvr>
                                      <p:by>
                                        <p:hsl h="0" s="-12549" l="-25098"/>
                                      </p:by>
                                    </p:animClr>
                                    <p:animClr clrSpc="hsl" dir="cw">
                                      <p:cBhvr>
                                        <p:cTn id="259" dur="500" fill="hold"/>
                                        <p:tgtEl>
                                          <p:spTgt spid="83">
                                            <p:txEl>
                                              <p:pRg st="0" end="0"/>
                                            </p:txEl>
                                          </p:spTgt>
                                        </p:tgtEl>
                                        <p:attrNameLst>
                                          <p:attrName>fillcolor</p:attrName>
                                        </p:attrNameLst>
                                      </p:cBhvr>
                                      <p:by>
                                        <p:hsl h="0" s="-12549" l="-25098"/>
                                      </p:by>
                                    </p:animClr>
                                    <p:animClr clrSpc="hsl" dir="cw">
                                      <p:cBhvr>
                                        <p:cTn id="260" dur="500" fill="hold"/>
                                        <p:tgtEl>
                                          <p:spTgt spid="83">
                                            <p:txEl>
                                              <p:pRg st="0" end="0"/>
                                            </p:txEl>
                                          </p:spTgt>
                                        </p:tgtEl>
                                        <p:attrNameLst>
                                          <p:attrName>stroke.color</p:attrName>
                                        </p:attrNameLst>
                                      </p:cBhvr>
                                      <p:by>
                                        <p:hsl h="0" s="-12549" l="-25098"/>
                                      </p:by>
                                    </p:animClr>
                                    <p:set>
                                      <p:cBhvr>
                                        <p:cTn id="261"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P spid="8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3879399"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17745" y="4555483"/>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9748784"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96136" y="4489551"/>
            <a:ext cx="1442555" cy="1310075"/>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27175" y="5413804"/>
            <a:ext cx="823031" cy="61253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29719" y="4347069"/>
            <a:ext cx="1061850" cy="1310075"/>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8597639"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400" dirty="0" smtClean="0">
                <a:solidFill>
                  <a:srgbClr val="C00000"/>
                </a:solidFill>
                <a:latin typeface="Times New Roman" pitchFamily="18" charset="0"/>
                <a:cs typeface="Times New Roman" pitchFamily="18" charset="0"/>
              </a:rPr>
              <a:t>Câu 2: Đọc </a:t>
            </a:r>
            <a:r>
              <a:rPr lang="nl-NL" sz="2400" dirty="0">
                <a:solidFill>
                  <a:srgbClr val="C00000"/>
                </a:solidFill>
                <a:latin typeface="Times New Roman" pitchFamily="18" charset="0"/>
                <a:cs typeface="Times New Roman" pitchFamily="18" charset="0"/>
              </a:rPr>
              <a:t>bài 9.2 SGK trang 72 và trả lời câu hỏi sau:</a:t>
            </a:r>
          </a:p>
          <a:p>
            <a:pPr algn="just"/>
            <a:r>
              <a:rPr lang="nl-NL" sz="2400" dirty="0">
                <a:solidFill>
                  <a:srgbClr val="C00000"/>
                </a:solidFill>
                <a:latin typeface="Times New Roman" pitchFamily="18" charset="0"/>
                <a:cs typeface="Times New Roman" pitchFamily="18" charset="0"/>
              </a:rPr>
              <a:t>Số ca mắc covid 19 ở Hà Nội, Bình Thuận, TP Hồ Chí Minh lần lượt là:</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sp>
        <p:nvSpPr>
          <p:cNvPr id="29" name="Rectangle 28"/>
          <p:cNvSpPr/>
          <p:nvPr/>
        </p:nvSpPr>
        <p:spPr>
          <a:xfrm>
            <a:off x="5477467" y="1411497"/>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60;   24;   20 </a:t>
            </a:r>
          </a:p>
        </p:txBody>
      </p:sp>
      <p:sp>
        <p:nvSpPr>
          <p:cNvPr id="31" name="Rectangle 30"/>
          <p:cNvSpPr/>
          <p:nvPr/>
        </p:nvSpPr>
        <p:spPr>
          <a:xfrm>
            <a:off x="5477467" y="1905641"/>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20;    9;     9</a:t>
            </a:r>
          </a:p>
        </p:txBody>
      </p:sp>
      <p:sp>
        <p:nvSpPr>
          <p:cNvPr id="32" name="Rectangle 31"/>
          <p:cNvSpPr/>
          <p:nvPr/>
        </p:nvSpPr>
        <p:spPr>
          <a:xfrm>
            <a:off x="5477467" y="2399785"/>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24;    20;   9 </a:t>
            </a:r>
          </a:p>
        </p:txBody>
      </p:sp>
      <p:sp>
        <p:nvSpPr>
          <p:cNvPr id="34" name="Rectangle 33"/>
          <p:cNvSpPr/>
          <p:nvPr/>
        </p:nvSpPr>
        <p:spPr>
          <a:xfrm>
            <a:off x="5477467" y="289393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24;     9;    9</a:t>
            </a:r>
          </a:p>
        </p:txBody>
      </p:sp>
    </p:spTree>
    <p:extLst>
      <p:ext uri="{BB962C8B-B14F-4D97-AF65-F5344CB8AC3E}">
        <p14:creationId xmlns:p14="http://schemas.microsoft.com/office/powerpoint/2010/main" val="12389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51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6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61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6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congioilam.wav"/>
                                        </p:tgtEl>
                                      </p:cMediaNode>
                                    </p:audio>
                                  </p:subTnLst>
                                </p:cTn>
                              </p:par>
                              <p:par>
                                <p:cTn id="178" presetID="10" presetClass="exit" presetSubtype="0" fill="hold" nodeType="withEffect">
                                  <p:stCondLst>
                                    <p:cond delay="0"/>
                                  </p:stCondLst>
                                  <p:childTnLst>
                                    <p:animEffect transition="out" filter="fade">
                                      <p:cBhvr>
                                        <p:cTn id="179" dur="250"/>
                                        <p:tgtEl>
                                          <p:spTgt spid="26"/>
                                        </p:tgtEl>
                                      </p:cBhvr>
                                    </p:animEffect>
                                    <p:set>
                                      <p:cBhvr>
                                        <p:cTn id="180" dur="1" fill="hold">
                                          <p:stCondLst>
                                            <p:cond delay="249"/>
                                          </p:stCondLst>
                                        </p:cTn>
                                        <p:tgtEl>
                                          <p:spTgt spid="2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8" presetClass="emph" presetSubtype="0" repeatCount="indefinite" fill="hold" grpId="1" nodeType="withEffect">
                                  <p:stCondLst>
                                    <p:cond delay="0"/>
                                  </p:stCondLst>
                                  <p:childTnLst>
                                    <p:animRot by="21600000">
                                      <p:cBhvr>
                                        <p:cTn id="18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2">
                                            <p:txEl>
                                              <p:pRg st="0" end="0"/>
                                            </p:txEl>
                                          </p:spTgt>
                                        </p:tgtEl>
                                        <p:attrNameLst>
                                          <p:attrName>style.color</p:attrName>
                                        </p:attrNameLst>
                                      </p:cBhvr>
                                      <p:by>
                                        <p:hsl h="0" s="-12549" l="-25098"/>
                                      </p:by>
                                    </p:animClr>
                                    <p:animClr clrSpc="hsl" dir="cw">
                                      <p:cBhvr>
                                        <p:cTn id="249" dur="500" fill="hold"/>
                                        <p:tgtEl>
                                          <p:spTgt spid="32">
                                            <p:txEl>
                                              <p:pRg st="0" end="0"/>
                                            </p:txEl>
                                          </p:spTgt>
                                        </p:tgtEl>
                                        <p:attrNameLst>
                                          <p:attrName>fillcolor</p:attrName>
                                        </p:attrNameLst>
                                      </p:cBhvr>
                                      <p:by>
                                        <p:hsl h="0" s="-12549" l="-25098"/>
                                      </p:by>
                                    </p:animClr>
                                    <p:animClr clrSpc="hsl" dir="cw">
                                      <p:cBhvr>
                                        <p:cTn id="250" dur="500" fill="hold"/>
                                        <p:tgtEl>
                                          <p:spTgt spid="32">
                                            <p:txEl>
                                              <p:pRg st="0" end="0"/>
                                            </p:txEl>
                                          </p:spTgt>
                                        </p:tgtEl>
                                        <p:attrNameLst>
                                          <p:attrName>stroke.color</p:attrName>
                                        </p:attrNameLst>
                                      </p:cBhvr>
                                      <p:by>
                                        <p:hsl h="0" s="-12549" l="-25098"/>
                                      </p:by>
                                    </p:animClr>
                                    <p:set>
                                      <p:cBhvr>
                                        <p:cTn id="251" dur="500" fill="hold"/>
                                        <p:tgtEl>
                                          <p:spTgt spid="32">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P spid="3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6468" y="4392304"/>
            <a:ext cx="1580781" cy="143560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6079635" y="3952202"/>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7745" y="4555483"/>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9748784"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24307" y="4338724"/>
            <a:ext cx="1073146" cy="1310075"/>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rgbClr val="C00000"/>
                </a:solidFill>
                <a:latin typeface="Times New Roman" pitchFamily="18" charset="0"/>
                <a:cs typeface="Times New Roman" pitchFamily="18" charset="0"/>
              </a:rPr>
              <a:t>Câu</a:t>
            </a:r>
            <a:r>
              <a:rPr lang="en-US" sz="2400" dirty="0" smtClean="0">
                <a:solidFill>
                  <a:srgbClr val="C00000"/>
                </a:solidFill>
                <a:latin typeface="Times New Roman" pitchFamily="18" charset="0"/>
                <a:cs typeface="Times New Roman" pitchFamily="18" charset="0"/>
              </a:rPr>
              <a:t> 3: </a:t>
            </a:r>
            <a:r>
              <a:rPr lang="en-US" sz="2400" dirty="0" err="1" smtClean="0">
                <a:solidFill>
                  <a:srgbClr val="C00000"/>
                </a:solidFill>
                <a:latin typeface="Times New Roman" pitchFamily="18" charset="0"/>
                <a:cs typeface="Times New Roman" pitchFamily="18" charset="0"/>
              </a:rPr>
              <a:t>Quan</a:t>
            </a:r>
            <a:r>
              <a:rPr lang="en-US" sz="2400" dirty="0" smtClean="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sát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trong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bài</a:t>
            </a:r>
            <a:r>
              <a:rPr lang="en-US" sz="2400" dirty="0">
                <a:solidFill>
                  <a:srgbClr val="C00000"/>
                </a:solidFill>
                <a:latin typeface="Times New Roman" pitchFamily="18" charset="0"/>
                <a:cs typeface="Times New Roman" pitchFamily="18" charset="0"/>
              </a:rPr>
              <a:t> 9.3 SGK </a:t>
            </a:r>
            <a:r>
              <a:rPr lang="en-US" sz="2400" dirty="0" err="1">
                <a:solidFill>
                  <a:srgbClr val="C00000"/>
                </a:solidFill>
                <a:latin typeface="Times New Roman" pitchFamily="18" charset="0"/>
                <a:cs typeface="Times New Roman" pitchFamily="18" charset="0"/>
              </a:rPr>
              <a:t>trang</a:t>
            </a:r>
            <a:r>
              <a:rPr lang="en-US" sz="2400" dirty="0">
                <a:solidFill>
                  <a:srgbClr val="C00000"/>
                </a:solidFill>
                <a:latin typeface="Times New Roman" pitchFamily="18" charset="0"/>
                <a:cs typeface="Times New Roman" pitchFamily="18" charset="0"/>
              </a:rPr>
              <a:t> 72 </a:t>
            </a:r>
            <a:r>
              <a:rPr lang="en-US" sz="2400" dirty="0" err="1">
                <a:solidFill>
                  <a:srgbClr val="C00000"/>
                </a:solidFill>
                <a:latin typeface="Times New Roman" pitchFamily="18" charset="0"/>
                <a:cs typeface="Times New Roman" pitchFamily="18" charset="0"/>
              </a:rPr>
              <a:t>và</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cho</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thầy</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biết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điểm</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không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hợp</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lý</a:t>
            </a:r>
            <a:r>
              <a:rPr lang="en-US" sz="2400" dirty="0">
                <a:solidFill>
                  <a:srgbClr val="C00000"/>
                </a:solidFill>
                <a:latin typeface="Times New Roman" pitchFamily="18" charset="0"/>
                <a:cs typeface="Times New Roman" pitchFamily="18" charset="0"/>
              </a:rPr>
              <a:t> ở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là</a:t>
            </a:r>
            <a:r>
              <a:rPr lang="en-US" sz="2400" dirty="0">
                <a:solidFill>
                  <a:srgbClr val="C00000"/>
                </a:solidFill>
                <a:latin typeface="Times New Roman" pitchFamily="18" charset="0"/>
                <a:cs typeface="Times New Roman" pitchFamily="18" charset="0"/>
              </a:rPr>
              <a:t>:</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363181" y="5400358"/>
            <a:ext cx="823031" cy="612530"/>
          </a:xfrm>
          <a:prstGeom prst="rect">
            <a:avLst/>
          </a:prstGeom>
        </p:spPr>
      </p:pic>
      <p:sp>
        <p:nvSpPr>
          <p:cNvPr id="29" name="Rectangle 28"/>
          <p:cNvSpPr/>
          <p:nvPr/>
        </p:nvSpPr>
        <p:spPr>
          <a:xfrm>
            <a:off x="5477467" y="1411497"/>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ít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5477467" y="1905641"/>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3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5477467" y="2399785"/>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a:t>
            </a:r>
            <a:r>
              <a:rPr lang="en-US" sz="2400" b="1" dirty="0" err="1">
                <a:solidFill>
                  <a:schemeClr val="bg1"/>
                </a:solidFill>
                <a:latin typeface="Times New Roman" panose="02020603050405020304" pitchFamily="18" charset="0"/>
                <a:cs typeface="Times New Roman" panose="02020603050405020304" pitchFamily="18" charset="0"/>
              </a:rPr>
              <a:t>Tổng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thống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kê</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36</a:t>
            </a:r>
          </a:p>
        </p:txBody>
      </p:sp>
      <p:sp>
        <p:nvSpPr>
          <p:cNvPr id="34" name="Rectangle 33"/>
          <p:cNvSpPr/>
          <p:nvPr/>
        </p:nvSpPr>
        <p:spPr>
          <a:xfrm>
            <a:off x="5477467" y="289393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a:t>
            </a:r>
            <a:r>
              <a:rPr lang="en-US" sz="2400" b="1" dirty="0" err="1">
                <a:solidFill>
                  <a:schemeClr val="bg1"/>
                </a:solidFill>
                <a:latin typeface="Times New Roman" panose="02020603050405020304" pitchFamily="18" charset="0"/>
                <a:cs typeface="Times New Roman" panose="02020603050405020304" pitchFamily="18" charset="0"/>
              </a:rPr>
              <a:t>Quá</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nhiều</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a/c/e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83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2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47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2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57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3" name="congioilam.wav"/>
                                        </p:tgtEl>
                                      </p:cMediaNode>
                                    </p:audio>
                                  </p:subTnLst>
                                </p:cTn>
                              </p:par>
                              <p:par>
                                <p:cTn id="126" presetID="10" presetClass="exit" presetSubtype="0" fill="hold" nodeType="withEffect">
                                  <p:stCondLst>
                                    <p:cond delay="0"/>
                                  </p:stCondLst>
                                  <p:childTnLst>
                                    <p:animEffect transition="out" filter="fade">
                                      <p:cBhvr>
                                        <p:cTn id="127" dur="250"/>
                                        <p:tgtEl>
                                          <p:spTgt spid="22"/>
                                        </p:tgtEl>
                                      </p:cBhvr>
                                    </p:animEffect>
                                    <p:set>
                                      <p:cBhvr>
                                        <p:cTn id="128" dur="1" fill="hold">
                                          <p:stCondLst>
                                            <p:cond delay="249"/>
                                          </p:stCondLst>
                                        </p:cTn>
                                        <p:tgtEl>
                                          <p:spTgt spid="22"/>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250"/>
                                        <p:tgtEl>
                                          <p:spTgt spid="77"/>
                                        </p:tgtEl>
                                      </p:cBhvr>
                                    </p:animEffect>
                                  </p:childTnLst>
                                </p:cTn>
                              </p:par>
                              <p:par>
                                <p:cTn id="132" presetID="8" presetClass="emph" presetSubtype="0" repeatCount="indefinite" fill="hold" grpId="1" nodeType="withEffect">
                                  <p:stCondLst>
                                    <p:cond delay="0"/>
                                  </p:stCondLst>
                                  <p:childTnLst>
                                    <p:animRot by="21600000">
                                      <p:cBhvr>
                                        <p:cTn id="13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2"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4880" y="4428248"/>
            <a:ext cx="1580783" cy="143560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6467" y="4392304"/>
            <a:ext cx="1580782" cy="143560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8289721"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34393" y="4332085"/>
            <a:ext cx="1073146" cy="1310075"/>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8978639"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rgbClr val="C00000"/>
                </a:solidFill>
                <a:latin typeface="+mj-lt"/>
              </a:rPr>
              <a:t>Câu</a:t>
            </a:r>
            <a:r>
              <a:rPr lang="en-US" sz="2400" dirty="0" smtClean="0">
                <a:solidFill>
                  <a:srgbClr val="C00000"/>
                </a:solidFill>
                <a:latin typeface="+mj-lt"/>
              </a:rPr>
              <a:t> 4: </a:t>
            </a:r>
            <a:r>
              <a:rPr lang="vi-VN" sz="2400" dirty="0" smtClean="0">
                <a:solidFill>
                  <a:srgbClr val="C00000"/>
                </a:solidFill>
                <a:latin typeface="+mj-lt"/>
              </a:rPr>
              <a:t>Hãy </a:t>
            </a:r>
            <a:r>
              <a:rPr lang="vi-VN" sz="2400" dirty="0">
                <a:solidFill>
                  <a:srgbClr val="C00000"/>
                </a:solidFill>
                <a:latin typeface="+mj-lt"/>
              </a:rPr>
              <a:t>tìm dữ liệu không hợp lí trongdãy dữ liệu sau</a:t>
            </a:r>
            <a:r>
              <a:rPr lang="en-US" sz="2400" dirty="0">
                <a:solidFill>
                  <a:srgbClr val="C00000"/>
                </a:solidFill>
                <a:latin typeface="+mj-lt"/>
              </a:rPr>
              <a:t>. </a:t>
            </a:r>
          </a:p>
          <a:p>
            <a:r>
              <a:rPr lang="en-US" sz="2400" dirty="0" err="1">
                <a:solidFill>
                  <a:srgbClr val="002060"/>
                </a:solidFill>
                <a:latin typeface="+mj-lt"/>
              </a:rPr>
              <a:t>Thủ</a:t>
            </a:r>
            <a:r>
              <a:rPr lang="en-US" sz="2400" dirty="0">
                <a:solidFill>
                  <a:srgbClr val="002060"/>
                </a:solidFill>
                <a:latin typeface="+mj-lt"/>
              </a:rPr>
              <a:t> </a:t>
            </a:r>
            <a:r>
              <a:rPr lang="en-US" sz="2400" dirty="0" err="1">
                <a:solidFill>
                  <a:srgbClr val="002060"/>
                </a:solidFill>
                <a:latin typeface="+mj-lt"/>
              </a:rPr>
              <a:t>đô</a:t>
            </a:r>
            <a:r>
              <a:rPr lang="en-US" sz="2400" dirty="0">
                <a:solidFill>
                  <a:srgbClr val="002060"/>
                </a:solidFill>
                <a:latin typeface="+mj-lt"/>
              </a:rPr>
              <a:t> </a:t>
            </a:r>
            <a:r>
              <a:rPr lang="en-US" sz="2400" dirty="0" err="1">
                <a:solidFill>
                  <a:srgbClr val="002060"/>
                </a:solidFill>
                <a:latin typeface="+mj-lt"/>
              </a:rPr>
              <a:t>của</a:t>
            </a:r>
            <a:r>
              <a:rPr lang="en-US" sz="2400" dirty="0">
                <a:solidFill>
                  <a:srgbClr val="002060"/>
                </a:solidFill>
                <a:latin typeface="+mj-lt"/>
              </a:rPr>
              <a:t> </a:t>
            </a:r>
            <a:r>
              <a:rPr lang="en-US" sz="2400" dirty="0" err="1">
                <a:solidFill>
                  <a:srgbClr val="002060"/>
                </a:solidFill>
                <a:latin typeface="+mj-lt"/>
              </a:rPr>
              <a:t>một</a:t>
            </a:r>
            <a:r>
              <a:rPr lang="en-US" sz="2400" dirty="0">
                <a:solidFill>
                  <a:srgbClr val="002060"/>
                </a:solidFill>
                <a:latin typeface="+mj-lt"/>
              </a:rPr>
              <a:t> </a:t>
            </a:r>
            <a:r>
              <a:rPr lang="en-US" sz="2400" dirty="0" err="1">
                <a:solidFill>
                  <a:srgbClr val="002060"/>
                </a:solidFill>
                <a:latin typeface="+mj-lt"/>
              </a:rPr>
              <a:t>quốc</a:t>
            </a:r>
            <a:r>
              <a:rPr lang="en-US" sz="2400" dirty="0">
                <a:solidFill>
                  <a:srgbClr val="002060"/>
                </a:solidFill>
                <a:latin typeface="+mj-lt"/>
              </a:rPr>
              <a:t> </a:t>
            </a:r>
            <a:r>
              <a:rPr lang="en-US" sz="2400" dirty="0" err="1">
                <a:solidFill>
                  <a:srgbClr val="002060"/>
                </a:solidFill>
                <a:latin typeface="+mj-lt"/>
              </a:rPr>
              <a:t>gia</a:t>
            </a:r>
            <a:r>
              <a:rPr lang="en-US" sz="2400" dirty="0">
                <a:solidFill>
                  <a:srgbClr val="002060"/>
                </a:solidFill>
                <a:latin typeface="+mj-lt"/>
              </a:rPr>
              <a:t> </a:t>
            </a:r>
            <a:r>
              <a:rPr lang="en-US" sz="2400" dirty="0" err="1">
                <a:solidFill>
                  <a:srgbClr val="002060"/>
                </a:solidFill>
                <a:latin typeface="+mj-lt"/>
              </a:rPr>
              <a:t>châu</a:t>
            </a:r>
            <a:r>
              <a:rPr lang="en-US" sz="2400" dirty="0">
                <a:solidFill>
                  <a:srgbClr val="002060"/>
                </a:solidFill>
                <a:latin typeface="+mj-lt"/>
              </a:rPr>
              <a:t> Á:</a:t>
            </a:r>
          </a:p>
          <a:p>
            <a:r>
              <a:rPr lang="en-US" sz="2400" dirty="0" err="1">
                <a:solidFill>
                  <a:srgbClr val="002060"/>
                </a:solidFill>
                <a:latin typeface="+mj-lt"/>
              </a:rPr>
              <a:t>Hà</a:t>
            </a:r>
            <a:r>
              <a:rPr lang="en-US" sz="2400" dirty="0">
                <a:solidFill>
                  <a:srgbClr val="002060"/>
                </a:solidFill>
                <a:latin typeface="+mj-lt"/>
              </a:rPr>
              <a:t> </a:t>
            </a:r>
            <a:r>
              <a:rPr lang="en-US" sz="2400" dirty="0" err="1">
                <a:solidFill>
                  <a:srgbClr val="002060"/>
                </a:solidFill>
                <a:latin typeface="+mj-lt"/>
              </a:rPr>
              <a:t>Nội</a:t>
            </a:r>
            <a:r>
              <a:rPr lang="en-US" sz="2400" dirty="0">
                <a:solidFill>
                  <a:srgbClr val="002060"/>
                </a:solidFill>
                <a:latin typeface="+mj-lt"/>
              </a:rPr>
              <a:t>       </a:t>
            </a:r>
            <a:r>
              <a:rPr lang="en-US" sz="2400" dirty="0" err="1">
                <a:solidFill>
                  <a:srgbClr val="002060"/>
                </a:solidFill>
                <a:latin typeface="+mj-lt"/>
              </a:rPr>
              <a:t>Bắc</a:t>
            </a:r>
            <a:r>
              <a:rPr lang="en-US" sz="2400" dirty="0">
                <a:solidFill>
                  <a:srgbClr val="002060"/>
                </a:solidFill>
                <a:latin typeface="+mj-lt"/>
              </a:rPr>
              <a:t> </a:t>
            </a:r>
            <a:r>
              <a:rPr lang="en-US" sz="2400" dirty="0" err="1">
                <a:solidFill>
                  <a:srgbClr val="002060"/>
                </a:solidFill>
                <a:latin typeface="+mj-lt"/>
              </a:rPr>
              <a:t>Kinh</a:t>
            </a:r>
            <a:r>
              <a:rPr lang="en-US" sz="2400" dirty="0">
                <a:solidFill>
                  <a:srgbClr val="002060"/>
                </a:solidFill>
                <a:latin typeface="+mj-lt"/>
              </a:rPr>
              <a:t>          Paris        Tokyo      </a:t>
            </a:r>
            <a:r>
              <a:rPr lang="en-US" sz="2400" dirty="0" err="1">
                <a:solidFill>
                  <a:srgbClr val="002060"/>
                </a:solidFill>
                <a:latin typeface="+mj-lt"/>
              </a:rPr>
              <a:t>Đà</a:t>
            </a:r>
            <a:r>
              <a:rPr lang="en-US" sz="2400" dirty="0">
                <a:solidFill>
                  <a:srgbClr val="002060"/>
                </a:solidFill>
                <a:latin typeface="+mj-lt"/>
              </a:rPr>
              <a:t> </a:t>
            </a:r>
            <a:r>
              <a:rPr lang="en-US" sz="2400" dirty="0" err="1">
                <a:solidFill>
                  <a:srgbClr val="002060"/>
                </a:solidFill>
                <a:latin typeface="+mj-lt"/>
              </a:rPr>
              <a:t>Nẵng</a:t>
            </a:r>
            <a:endParaRPr lang="en-US" sz="2400" dirty="0">
              <a:solidFill>
                <a:srgbClr val="002060"/>
              </a:solidFill>
              <a:latin typeface="+mj-lt"/>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pic>
        <p:nvPicPr>
          <p:cNvPr id="21" name="Picture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363181" y="5400358"/>
            <a:ext cx="823031" cy="612530"/>
          </a:xfrm>
          <a:prstGeom prst="rect">
            <a:avLst/>
          </a:prstGeom>
        </p:spPr>
      </p:pic>
      <p:pic>
        <p:nvPicPr>
          <p:cNvPr id="14" name="Picture 13"/>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69561" y="5440387"/>
            <a:ext cx="823031" cy="612530"/>
          </a:xfrm>
          <a:prstGeom prst="rect">
            <a:avLst/>
          </a:prstGeom>
        </p:spPr>
      </p:pic>
      <p:sp>
        <p:nvSpPr>
          <p:cNvPr id="29" name="Rectangle 28"/>
          <p:cNvSpPr/>
          <p:nvPr/>
        </p:nvSpPr>
        <p:spPr>
          <a:xfrm>
            <a:off x="5477467" y="1411497"/>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Nội</a:t>
            </a:r>
            <a:r>
              <a:rPr lang="en-US" sz="2400" b="1" dirty="0">
                <a:solidFill>
                  <a:schemeClr val="bg1"/>
                </a:solidFill>
                <a:latin typeface="Times New Roman" panose="02020603050405020304" pitchFamily="18" charset="0"/>
                <a:cs typeface="Times New Roman" panose="02020603050405020304" pitchFamily="18" charset="0"/>
              </a:rPr>
              <a:t> </a:t>
            </a:r>
          </a:p>
        </p:txBody>
      </p:sp>
      <p:sp>
        <p:nvSpPr>
          <p:cNvPr id="31" name="Rectangle 30"/>
          <p:cNvSpPr/>
          <p:nvPr/>
        </p:nvSpPr>
        <p:spPr>
          <a:xfrm>
            <a:off x="5477467" y="1905641"/>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Bắc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5477467" y="2399785"/>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Tokyo</a:t>
            </a:r>
          </a:p>
        </p:txBody>
      </p:sp>
      <p:sp>
        <p:nvSpPr>
          <p:cNvPr id="34" name="Rectangle 33"/>
          <p:cNvSpPr/>
          <p:nvPr/>
        </p:nvSpPr>
        <p:spPr>
          <a:xfrm>
            <a:off x="5477467" y="289393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 Paris</a:t>
            </a:r>
          </a:p>
        </p:txBody>
      </p:sp>
    </p:spTree>
    <p:extLst>
      <p:ext uri="{BB962C8B-B14F-4D97-AF65-F5344CB8AC3E}">
        <p14:creationId xmlns:p14="http://schemas.microsoft.com/office/powerpoint/2010/main" val="29752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53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8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63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8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143000"/>
            <a:ext cx="8229600" cy="1143000"/>
          </a:xfrm>
        </p:spPr>
        <p:txBody>
          <a:bodyPr/>
          <a:lstStyle/>
          <a:p>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Giao</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nhiệm</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vụ</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981200" y="2057400"/>
            <a:ext cx="8458200" cy="1447800"/>
          </a:xfrm>
        </p:spPr>
        <p:txBody>
          <a:bodyPr>
            <a:normAutofit/>
          </a:bodyPr>
          <a:lstStyle/>
          <a:p>
            <a:pPr marL="0" indent="0" algn="just">
              <a:buNone/>
            </a:pP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Hãy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xem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bài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tập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đã</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giải</a:t>
            </a:r>
            <a:endParaRPr lang="en-US" sz="3000" dirty="0" smtClean="0">
              <a:latin typeface="Times New Roman" pitchFamily="18" charset="0"/>
              <a:cs typeface="Times New Roman" pitchFamily="18" charset="0"/>
            </a:endParaRPr>
          </a:p>
          <a:p>
            <a:pPr algn="just">
              <a:buFontTx/>
              <a:buChar char="-"/>
            </a:pPr>
            <a:r>
              <a:rPr lang="en-US" sz="3000" dirty="0" err="1" smtClean="0">
                <a:latin typeface="Times New Roman" pitchFamily="18" charset="0"/>
                <a:cs typeface="Times New Roman" pitchFamily="18" charset="0"/>
              </a:rPr>
              <a:t>Chuẩn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bị</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mục</a:t>
            </a:r>
            <a:r>
              <a:rPr lang="en-US" sz="3000" dirty="0" smtClean="0">
                <a:latin typeface="Times New Roman" pitchFamily="18" charset="0"/>
                <a:cs typeface="Times New Roman" pitchFamily="18" charset="0"/>
              </a:rPr>
              <a:t> 2 </a:t>
            </a:r>
            <a:r>
              <a:rPr lang="en-US" sz="3000" dirty="0" err="1" smtClean="0">
                <a:latin typeface="Times New Roman" pitchFamily="18" charset="0"/>
                <a:cs typeface="Times New Roman" pitchFamily="18" charset="0"/>
              </a:rPr>
              <a:t>thu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thập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dữ</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liệu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thống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kê</a:t>
            </a:r>
            <a:r>
              <a:rPr lang="en-US" sz="3000" smtClean="0">
                <a:latin typeface="Times New Roman" pitchFamily="18" charset="0"/>
                <a:cs typeface="Times New Roman" pitchFamily="18" charset="0"/>
              </a:rPr>
              <a:t>.</a:t>
            </a:r>
            <a:endParaRPr lang="en-US" sz="3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691841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9000"/>
          </a:stretch>
        </a:blipFill>
        <a:effectLst/>
      </p:bgPr>
    </p:bg>
    <p:spTree>
      <p:nvGrpSpPr>
        <p:cNvPr id="1" name=""/>
        <p:cNvGrpSpPr/>
        <p:nvPr/>
      </p:nvGrpSpPr>
      <p:grpSpPr>
        <a:xfrm>
          <a:off x="0" y="0"/>
          <a:ext cx="0" cy="0"/>
          <a:chOff x="0" y="0"/>
          <a:chExt cx="0" cy="0"/>
        </a:xfrm>
      </p:grpSpPr>
      <p:sp>
        <p:nvSpPr>
          <p:cNvPr id="4" name="Rectangle 3"/>
          <p:cNvSpPr/>
          <p:nvPr/>
        </p:nvSpPr>
        <p:spPr>
          <a:xfrm>
            <a:off x="3031444" y="2438401"/>
            <a:ext cx="7003328" cy="1323439"/>
          </a:xfrm>
          <a:prstGeom prst="rect">
            <a:avLst/>
          </a:prstGeom>
          <a:noFill/>
        </p:spPr>
        <p:txBody>
          <a:bodyPr wrap="none" lIns="91440" tIns="45720" rIns="91440" bIns="45720">
            <a:spAutoFit/>
          </a:bodyPr>
          <a:lstStyle/>
          <a:p>
            <a:pPr algn="ctr"/>
            <a:r>
              <a:rPr lang="vi-VN" sz="4000" b="1" dirty="0">
                <a:solidFill>
                  <a:srgbClr val="FF0000"/>
                </a:solidFill>
                <a:effectLst>
                  <a:outerShdw blurRad="50800" dist="38100" dir="2700000" algn="tl" rotWithShape="0">
                    <a:prstClr val="black">
                      <a:alpha val="40000"/>
                    </a:prstClr>
                  </a:outerShdw>
                </a:effectLst>
                <a:latin typeface="+mj-lt"/>
              </a:rPr>
              <a:t>Trân trọng cảm ơn các thầy </a:t>
            </a:r>
            <a:r>
              <a:rPr lang="en-US" sz="4000" b="1" dirty="0" err="1">
                <a:solidFill>
                  <a:srgbClr val="FF0000"/>
                </a:solidFill>
                <a:effectLst>
                  <a:outerShdw blurRad="50800" dist="38100" dir="2700000" algn="tl" rotWithShape="0">
                    <a:prstClr val="black">
                      <a:alpha val="40000"/>
                    </a:prstClr>
                  </a:outerShdw>
                </a:effectLst>
                <a:latin typeface="+mj-lt"/>
              </a:rPr>
              <a:t>cô</a:t>
            </a:r>
            <a:r>
              <a:rPr lang="vi-VN" sz="4000" b="1" dirty="0">
                <a:solidFill>
                  <a:srgbClr val="FF0000"/>
                </a:solidFill>
                <a:effectLst>
                  <a:outerShdw blurRad="50800" dist="38100" dir="2700000" algn="tl" rotWithShape="0">
                    <a:prstClr val="black">
                      <a:alpha val="40000"/>
                    </a:prstClr>
                  </a:outerShdw>
                </a:effectLst>
                <a:latin typeface="+mj-lt"/>
              </a:rPr>
              <a:t> </a:t>
            </a:r>
            <a:endParaRPr lang="en-US" sz="4000" b="1" dirty="0">
              <a:solidFill>
                <a:srgbClr val="FF0000"/>
              </a:solidFill>
              <a:effectLst>
                <a:outerShdw blurRad="50800" dist="38100" dir="2700000" algn="tl" rotWithShape="0">
                  <a:prstClr val="black">
                    <a:alpha val="40000"/>
                  </a:prstClr>
                </a:outerShdw>
              </a:effectLst>
              <a:latin typeface="+mj-lt"/>
            </a:endParaRPr>
          </a:p>
          <a:p>
            <a:pPr algn="ctr"/>
            <a:r>
              <a:rPr lang="vi-VN" sz="4000" b="1" dirty="0">
                <a:solidFill>
                  <a:srgbClr val="FF0000"/>
                </a:solidFill>
                <a:effectLst>
                  <a:outerShdw blurRad="50800" dist="38100" dir="2700000" algn="tl" rotWithShape="0">
                    <a:prstClr val="black">
                      <a:alpha val="40000"/>
                    </a:prstClr>
                  </a:outerShdw>
                </a:effectLst>
                <a:latin typeface="+mj-lt"/>
              </a:rPr>
              <a:t>và các em học sinh!</a:t>
            </a:r>
            <a:endParaRPr lang="en-US" sz="4000" b="1" dirty="0">
              <a:ln w="18000">
                <a:solidFill>
                  <a:schemeClr val="accent2">
                    <a:satMod val="140000"/>
                  </a:schemeClr>
                </a:solidFill>
                <a:prstDash val="solid"/>
                <a:miter lim="800000"/>
              </a:ln>
              <a:solidFill>
                <a:srgbClr val="FF0000"/>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17524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905000"/>
            <a:ext cx="9372600" cy="2667000"/>
          </a:xfrm>
        </p:spPr>
        <p:txBody>
          <a:bodyPr>
            <a:prstTxWarp prst="textCanUp">
              <a:avLst/>
            </a:prstTxWarp>
          </a:bodyPr>
          <a:lstStyle/>
          <a:p>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78</a:t>
            </a:r>
            <a:b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38. DỮ LIỆU VÀ THU THẬP DỮ </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 (t1)</a:t>
            </a:r>
            <a:endPar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89498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5522100"/>
            <a:ext cx="11963400" cy="609600"/>
          </a:xfrm>
        </p:spPr>
        <p:txBody>
          <a:bodyPr>
            <a:noAutofit/>
          </a:bodyPr>
          <a:lstStyle/>
          <a:p>
            <a:pPr marL="0" indent="0">
              <a:buNone/>
            </a:pP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p>
        </p:txBody>
      </p:sp>
      <p:sp>
        <p:nvSpPr>
          <p:cNvPr id="8" name="TextBox 7"/>
          <p:cNvSpPr txBox="1"/>
          <p:nvPr/>
        </p:nvSpPr>
        <p:spPr>
          <a:xfrm>
            <a:off x="533400" y="319446"/>
            <a:ext cx="8991600"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Thông</a:t>
            </a:r>
            <a:r>
              <a:rPr lang="en-US" sz="2800" b="1" dirty="0">
                <a:solidFill>
                  <a:srgbClr val="FF0000"/>
                </a:solidFill>
                <a:latin typeface="Times New Roman" pitchFamily="18" charset="0"/>
                <a:cs typeface="Times New Roman" pitchFamily="18" charset="0"/>
              </a:rPr>
              <a:t> tin </a:t>
            </a:r>
            <a:r>
              <a:rPr lang="en-US" sz="2800" b="1" dirty="0" err="1">
                <a:solidFill>
                  <a:srgbClr val="FF0000"/>
                </a:solidFill>
                <a:latin typeface="Times New Roman" pitchFamily="18" charset="0"/>
                <a:cs typeface="Times New Roman" pitchFamily="18" charset="0"/>
              </a:rPr>
              <a:t>thời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10 </a:t>
            </a:r>
            <a:r>
              <a:rPr lang="en-US" sz="2800" b="1" dirty="0" err="1">
                <a:solidFill>
                  <a:srgbClr val="FF0000"/>
                </a:solidFill>
                <a:latin typeface="Times New Roman" pitchFamily="18" charset="0"/>
                <a:cs typeface="Times New Roman" pitchFamily="18" charset="0"/>
              </a:rPr>
              <a:t>ngày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Trì</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Phú</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Thọ</a:t>
            </a:r>
            <a:endParaRPr lang="en-US" sz="2800" b="1"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534"/>
            <a:ext cx="12192000" cy="4502221"/>
          </a:xfrm>
          <a:prstGeom prst="rect">
            <a:avLst/>
          </a:prstGeom>
        </p:spPr>
      </p:pic>
    </p:spTree>
    <p:extLst>
      <p:ext uri="{BB962C8B-B14F-4D97-AF65-F5344CB8AC3E}">
        <p14:creationId xmlns:p14="http://schemas.microsoft.com/office/powerpoint/2010/main" val="3682295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2200" y="106999"/>
            <a:ext cx="6096000" cy="487362"/>
          </a:xfrm>
        </p:spPr>
        <p:txBody>
          <a:bodyPr>
            <a:noAutofit/>
          </a:body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p>
        </p:txBody>
      </p:sp>
      <p:sp>
        <p:nvSpPr>
          <p:cNvPr id="3" name="Content Placeholder 2"/>
          <p:cNvSpPr>
            <a:spLocks noGrp="1"/>
          </p:cNvSpPr>
          <p:nvPr>
            <p:ph idx="1"/>
          </p:nvPr>
        </p:nvSpPr>
        <p:spPr>
          <a:xfrm>
            <a:off x="0" y="4999037"/>
            <a:ext cx="12192000" cy="1858963"/>
          </a:xfrm>
        </p:spPr>
        <p:txBody>
          <a:bodyPr>
            <a:normAutofit/>
          </a:bodyPr>
          <a:lstStyle/>
          <a:p>
            <a:pPr marL="0" indent="0">
              <a:buNone/>
            </a:pPr>
            <a:r>
              <a:rPr lang="en-US" sz="2600" b="1" dirty="0" err="1">
                <a:solidFill>
                  <a:srgbClr val="FF0000"/>
                </a:solidFill>
                <a:latin typeface="Times New Roman" pitchFamily="18" charset="0"/>
                <a:cs typeface="Times New Roman" pitchFamily="18" charset="0"/>
              </a:rPr>
              <a:t>Nhóm</a:t>
            </a:r>
            <a:r>
              <a:rPr lang="en-US" sz="2600" b="1" dirty="0">
                <a:solidFill>
                  <a:srgbClr val="FF0000"/>
                </a:solidFill>
                <a:latin typeface="Times New Roman" pitchFamily="18" charset="0"/>
                <a:cs typeface="Times New Roman" pitchFamily="18" charset="0"/>
              </a:rPr>
              <a:t> 1: </a:t>
            </a:r>
            <a:r>
              <a:rPr lang="en-US" sz="2600" b="1" dirty="0" err="1">
                <a:latin typeface="Times New Roman" pitchFamily="18" charset="0"/>
                <a:cs typeface="Times New Roman" pitchFamily="18" charset="0"/>
              </a:rPr>
              <a:t>Liệt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kê</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nhiệt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độ</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cao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nhất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trong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từ</a:t>
            </a:r>
            <a:r>
              <a:rPr lang="en-US" sz="2600" b="1" dirty="0">
                <a:latin typeface="Times New Roman" pitchFamily="18" charset="0"/>
                <a:cs typeface="Times New Roman" pitchFamily="18" charset="0"/>
              </a:rPr>
              <a:t> 11/04/2019 - 20/04/2019.</a:t>
            </a:r>
          </a:p>
          <a:p>
            <a:pPr marL="0" indent="0">
              <a:buNone/>
            </a:pPr>
            <a:r>
              <a:rPr lang="en-US" sz="2600" b="1" dirty="0" err="1">
                <a:solidFill>
                  <a:srgbClr val="FF0000"/>
                </a:solidFill>
                <a:latin typeface="Times New Roman" pitchFamily="18" charset="0"/>
                <a:cs typeface="Times New Roman" pitchFamily="18" charset="0"/>
              </a:rPr>
              <a:t>Nhóm</a:t>
            </a:r>
            <a:r>
              <a:rPr lang="en-US" sz="2600" b="1" dirty="0">
                <a:solidFill>
                  <a:srgbClr val="FF0000"/>
                </a:solidFill>
                <a:latin typeface="Times New Roman" pitchFamily="18" charset="0"/>
                <a:cs typeface="Times New Roman" pitchFamily="18" charset="0"/>
              </a:rPr>
              <a:t> 2: </a:t>
            </a:r>
            <a:r>
              <a:rPr lang="en-US" sz="2600" b="1" dirty="0" err="1">
                <a:latin typeface="Times New Roman" pitchFamily="18" charset="0"/>
                <a:cs typeface="Times New Roman" pitchFamily="18" charset="0"/>
              </a:rPr>
              <a:t>Những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nào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trong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từ</a:t>
            </a:r>
            <a:r>
              <a:rPr lang="en-US" sz="2600" b="1" dirty="0">
                <a:latin typeface="Times New Roman" pitchFamily="18" charset="0"/>
                <a:cs typeface="Times New Roman" pitchFamily="18" charset="0"/>
              </a:rPr>
              <a:t> 11/04/2019 - 20/04/2019 </a:t>
            </a:r>
            <a:r>
              <a:rPr lang="en-US" sz="2600" b="1" dirty="0" err="1">
                <a:latin typeface="Times New Roman" pitchFamily="18" charset="0"/>
                <a:cs typeface="Times New Roman" pitchFamily="18" charset="0"/>
              </a:rPr>
              <a:t>được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dự</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báo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không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mưa</a:t>
            </a:r>
            <a:r>
              <a:rPr lang="en-US" sz="2600" b="1" dirty="0">
                <a:latin typeface="Times New Roman" pitchFamily="18" charset="0"/>
                <a:cs typeface="Times New Roman" pitchFamily="18" charset="0"/>
              </a:rPr>
              <a:t> ?</a:t>
            </a:r>
          </a:p>
          <a:p>
            <a:pPr marL="0" indent="0">
              <a:buNone/>
            </a:pPr>
            <a:endParaRPr lang="en-US" dirty="0"/>
          </a:p>
        </p:txBody>
      </p:sp>
      <p:sp>
        <p:nvSpPr>
          <p:cNvPr id="5" name="TextBox 4"/>
          <p:cNvSpPr txBox="1"/>
          <p:nvPr/>
        </p:nvSpPr>
        <p:spPr>
          <a:xfrm>
            <a:off x="2074334" y="3906798"/>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1"/>
            <a:ext cx="12192000" cy="3733800"/>
          </a:xfrm>
          <a:prstGeom prst="rect">
            <a:avLst/>
          </a:prstGeom>
        </p:spPr>
      </p:pic>
    </p:spTree>
    <p:extLst>
      <p:ext uri="{BB962C8B-B14F-4D97-AF65-F5344CB8AC3E}">
        <p14:creationId xmlns:p14="http://schemas.microsoft.com/office/powerpoint/2010/main" val="32894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828800"/>
          </a:xfrm>
          <a:solidFill>
            <a:schemeClr val="accent6">
              <a:lumMod val="20000"/>
              <a:lumOff val="80000"/>
            </a:schemeClr>
          </a:solidFill>
        </p:spPr>
        <p:txBody>
          <a:bodyPr>
            <a:normAutofit/>
          </a:bodyPr>
          <a:lstStyle/>
          <a:p>
            <a:pPr algn="just"/>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1: </a:t>
            </a:r>
            <a:r>
              <a:rPr lang="nl-NL" sz="2800" b="1" dirty="0">
                <a:solidFill>
                  <a:schemeClr val="accent1">
                    <a:lumMod val="50000"/>
                  </a:schemeClr>
                </a:solidFill>
                <a:latin typeface="Times New Roman" pitchFamily="18" charset="0"/>
                <a:cs typeface="Times New Roman" pitchFamily="18" charset="0"/>
              </a:rPr>
              <a:t>Nhiệt độ cao nhất trong các ngày từ 11-14-2019 đến 20-4-2019 </a:t>
            </a:r>
            <a:r>
              <a:rPr lang="nl-NL" sz="2800" b="1" dirty="0" smtClean="0">
                <a:solidFill>
                  <a:schemeClr val="accent1">
                    <a:lumMod val="50000"/>
                  </a:schemeClr>
                </a:solidFill>
                <a:latin typeface="Times New Roman" pitchFamily="18" charset="0"/>
                <a:cs typeface="Times New Roman" pitchFamily="18" charset="0"/>
              </a:rPr>
              <a:t>là:</a:t>
            </a:r>
            <a:br>
              <a:rPr lang="nl-NL" sz="2800" b="1" dirty="0" smtClean="0">
                <a:solidFill>
                  <a:schemeClr val="accent1">
                    <a:lumMod val="50000"/>
                  </a:schemeClr>
                </a:solidFill>
                <a:latin typeface="Times New Roman" pitchFamily="18" charset="0"/>
                <a:cs typeface="Times New Roman" pitchFamily="18" charset="0"/>
              </a:rPr>
            </a:br>
            <a:r>
              <a:rPr lang="nl-NL" sz="2800" b="1" dirty="0" smtClean="0">
                <a:solidFill>
                  <a:schemeClr val="accent1">
                    <a:lumMod val="50000"/>
                  </a:schemeClr>
                </a:solidFill>
                <a:latin typeface="Times New Roman" pitchFamily="18" charset="0"/>
                <a:cs typeface="Times New Roman" pitchFamily="18" charset="0"/>
              </a:rPr>
              <a:t> </a:t>
            </a:r>
            <a:r>
              <a:rPr lang="nl-NL" sz="2800" b="1" dirty="0">
                <a:solidFill>
                  <a:schemeClr val="accent1">
                    <a:lumMod val="50000"/>
                  </a:schemeClr>
                </a:solidFill>
                <a:latin typeface="Times New Roman" pitchFamily="18" charset="0"/>
                <a:cs typeface="Times New Roman" pitchFamily="18" charset="0"/>
              </a:rPr>
              <a:t>34 , 29 , 28, 31 , 26 , 28 , 26 , 29 , 31 , 28</a:t>
            </a:r>
            <a:endParaRPr lang="en-US" sz="2800" b="1" dirty="0">
              <a:solidFill>
                <a:schemeClr val="accent1">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2667000"/>
            <a:ext cx="12192000" cy="1447800"/>
          </a:xfrm>
          <a:solidFill>
            <a:schemeClr val="accent6">
              <a:lumMod val="20000"/>
              <a:lumOff val="80000"/>
            </a:schemeClr>
          </a:solidFill>
        </p:spPr>
        <p:txBody>
          <a:bodyPr>
            <a:normAutofit/>
          </a:bodyPr>
          <a:lstStyle/>
          <a:p>
            <a:pPr marL="0" indent="0">
              <a:buNone/>
            </a:pPr>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2: </a:t>
            </a:r>
            <a:r>
              <a:rPr lang="vi-VN" sz="2800" b="1" dirty="0">
                <a:solidFill>
                  <a:schemeClr val="accent1">
                    <a:lumMod val="50000"/>
                  </a:schemeClr>
                </a:solidFill>
                <a:latin typeface="Times New Roman" pitchFamily="18" charset="0"/>
                <a:cs typeface="Times New Roman" pitchFamily="18" charset="0"/>
              </a:rPr>
              <a:t>Những ngày trong các ngày  từ 11-14-2019 đến 20-4-2019 dự báo không mưa là: ngày 13, 16, 18 , 19 , 20.</a:t>
            </a:r>
            <a:endParaRPr lang="en-US" sz="2800" b="1" dirty="0">
              <a:solidFill>
                <a:schemeClr val="accent1">
                  <a:lumMod val="50000"/>
                </a:schemeClr>
              </a:solidFill>
              <a:latin typeface="Times New Roman" pitchFamily="18" charset="0"/>
              <a:cs typeface="Times New Roman" pitchFamily="18" charset="0"/>
            </a:endParaRPr>
          </a:p>
        </p:txBody>
      </p:sp>
      <p:sp>
        <p:nvSpPr>
          <p:cNvPr id="6" name="TextBox 5"/>
          <p:cNvSpPr txBox="1"/>
          <p:nvPr/>
        </p:nvSpPr>
        <p:spPr>
          <a:xfrm>
            <a:off x="0" y="4724401"/>
            <a:ext cx="12192000" cy="1200329"/>
          </a:xfrm>
          <a:prstGeom prst="rect">
            <a:avLst/>
          </a:prstGeom>
          <a:solidFill>
            <a:schemeClr val="accent6">
              <a:lumMod val="40000"/>
              <a:lumOff val="60000"/>
            </a:schemeClr>
          </a:solidFill>
        </p:spPr>
        <p:txBody>
          <a:bodyPr wrap="square" rtlCol="0">
            <a:spAutoFit/>
          </a:bodyPr>
          <a:lstStyle/>
          <a:p>
            <a:pPr algn="just"/>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7" name="TextBox 6"/>
          <p:cNvSpPr txBox="1"/>
          <p:nvPr/>
        </p:nvSpPr>
        <p:spPr>
          <a:xfrm>
            <a:off x="2396068" y="152400"/>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p>
        </p:txBody>
      </p:sp>
      <p:sp>
        <p:nvSpPr>
          <p:cNvPr id="8" name="TextBox 7"/>
          <p:cNvSpPr txBox="1"/>
          <p:nvPr/>
        </p:nvSpPr>
        <p:spPr>
          <a:xfrm>
            <a:off x="2286001" y="4149804"/>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HĐ2</a:t>
            </a:r>
          </a:p>
        </p:txBody>
      </p:sp>
    </p:spTree>
    <p:extLst>
      <p:ext uri="{BB962C8B-B14F-4D97-AF65-F5344CB8AC3E}">
        <p14:creationId xmlns:p14="http://schemas.microsoft.com/office/powerpoint/2010/main" val="22687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12192000" cy="2743200"/>
          </a:xfrm>
          <a:solidFill>
            <a:schemeClr val="bg2">
              <a:lumMod val="90000"/>
            </a:schemeClr>
          </a:solidFill>
        </p:spPr>
        <p:txBody>
          <a:bodyPr>
            <a:normAutofit/>
          </a:bodyPr>
          <a:lstStyle/>
          <a:p>
            <a:pPr algn="just"/>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tin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ở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như</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thấp</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cao</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mưa</a:t>
            </a:r>
            <a:r>
              <a:rPr lang="en-US" sz="3200" dirty="0">
                <a:effectLst>
                  <a:outerShdw blurRad="38100" dist="38100" dir="2700000" algn="tl">
                    <a:srgbClr val="000000">
                      <a:alpha val="43137"/>
                    </a:srgbClr>
                  </a:outerShdw>
                </a:effectLst>
                <a:latin typeface="Times New Roman" pitchFamily="18" charset="0"/>
                <a:cs typeface="Times New Roman" pitchFamily="18" charset="0"/>
              </a:rPr>
              <a:t>,…</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gọi</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ấy</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32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phải</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630987"/>
            <a:ext cx="533474" cy="476316"/>
          </a:xfrm>
        </p:spPr>
      </p:pic>
      <p:sp>
        <p:nvSpPr>
          <p:cNvPr id="8" name="TextBox 7"/>
          <p:cNvSpPr txBox="1"/>
          <p:nvPr/>
        </p:nvSpPr>
        <p:spPr>
          <a:xfrm>
            <a:off x="533474" y="3630250"/>
            <a:ext cx="9888993"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Cho </a:t>
            </a:r>
            <a:r>
              <a:rPr lang="en-US" sz="2800" b="1" dirty="0" err="1">
                <a:solidFill>
                  <a:srgbClr val="FF0000"/>
                </a:solidFill>
                <a:latin typeface="Times New Roman" pitchFamily="18" charset="0"/>
                <a:cs typeface="Times New Roman" pitchFamily="18" charset="0"/>
              </a:rPr>
              <a:t>ví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liệu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liệu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endParaRPr lang="en-US" sz="2800" b="1" dirty="0">
              <a:solidFill>
                <a:srgbClr val="FF0000"/>
              </a:solidFill>
              <a:latin typeface="Times New Roman" pitchFamily="18" charset="0"/>
              <a:cs typeface="Times New Roman" pitchFamily="18" charset="0"/>
            </a:endParaRPr>
          </a:p>
        </p:txBody>
      </p:sp>
      <p:sp>
        <p:nvSpPr>
          <p:cNvPr id="9" name="TextBox 8"/>
          <p:cNvSpPr txBox="1"/>
          <p:nvPr/>
        </p:nvSpPr>
        <p:spPr>
          <a:xfrm>
            <a:off x="0" y="4191001"/>
            <a:ext cx="12192000" cy="1384995"/>
          </a:xfrm>
          <a:prstGeom prst="rect">
            <a:avLst/>
          </a:prstGeom>
          <a:noFill/>
        </p:spPr>
        <p:txBody>
          <a:bodyPr wrap="square" rtlCol="0">
            <a:spAutoFit/>
          </a:bodyPr>
          <a:lstStyle/>
          <a:p>
            <a:r>
              <a:rPr lang="vi-VN" sz="2800" b="1" dirty="0">
                <a:latin typeface="+mj-lt"/>
              </a:rPr>
              <a:t>Ví dụ dữ liệu </a:t>
            </a:r>
            <a:r>
              <a:rPr lang="en-US" sz="2800" b="1" dirty="0" err="1">
                <a:latin typeface="+mj-lt"/>
              </a:rPr>
              <a:t>là</a:t>
            </a:r>
            <a:r>
              <a:rPr lang="vi-VN" sz="2800" b="1" dirty="0">
                <a:latin typeface="+mj-lt"/>
              </a:rPr>
              <a:t> số:</a:t>
            </a:r>
            <a:r>
              <a:rPr lang="en-US" sz="2800" b="1" dirty="0">
                <a:latin typeface="+mj-lt"/>
              </a:rPr>
              <a:t> </a:t>
            </a:r>
            <a:r>
              <a:rPr lang="vi-VN" sz="2800" dirty="0">
                <a:latin typeface="+mj-lt"/>
              </a:rPr>
              <a:t>Chiều cao của </a:t>
            </a:r>
            <a:r>
              <a:rPr lang="en-US" sz="2800" dirty="0">
                <a:latin typeface="+mj-lt"/>
              </a:rPr>
              <a:t>5</a:t>
            </a:r>
            <a:r>
              <a:rPr lang="vi-VN" sz="2800" dirty="0">
                <a:latin typeface="+mj-lt"/>
              </a:rPr>
              <a:t> bạn học sinh trong lớp </a:t>
            </a:r>
            <a:r>
              <a:rPr lang="en-US" sz="2800" dirty="0">
                <a:latin typeface="+mj-lt"/>
              </a:rPr>
              <a:t>6</a:t>
            </a:r>
            <a:r>
              <a:rPr lang="vi-VN" sz="2800" dirty="0">
                <a:latin typeface="+mj-lt"/>
              </a:rPr>
              <a:t>A là : 153 cm ; 154 cm ; 16</a:t>
            </a:r>
            <a:r>
              <a:rPr lang="en-US" sz="2800" dirty="0">
                <a:latin typeface="+mj-lt"/>
              </a:rPr>
              <a:t>0</a:t>
            </a:r>
            <a:r>
              <a:rPr lang="vi-VN" sz="2800" dirty="0">
                <a:latin typeface="+mj-lt"/>
              </a:rPr>
              <a:t> cm ; 1</a:t>
            </a:r>
            <a:r>
              <a:rPr lang="en-US" sz="2800" dirty="0">
                <a:latin typeface="+mj-lt"/>
              </a:rPr>
              <a:t>52</a:t>
            </a:r>
            <a:r>
              <a:rPr lang="vi-VN" sz="2800" dirty="0">
                <a:latin typeface="+mj-lt"/>
              </a:rPr>
              <a:t> cm ; 155 cm</a:t>
            </a:r>
            <a:endParaRPr lang="en-US" sz="2800" dirty="0">
              <a:latin typeface="+mj-lt"/>
            </a:endParaRPr>
          </a:p>
          <a:p>
            <a:r>
              <a:rPr lang="vi-VN" sz="2800" b="1" dirty="0">
                <a:latin typeface="+mj-lt"/>
              </a:rPr>
              <a:t>Ví dụ về dữ liệu không phải là số :</a:t>
            </a:r>
            <a:r>
              <a:rPr lang="en-US" sz="2800" b="1" dirty="0">
                <a:latin typeface="+mj-lt"/>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muộn</a:t>
            </a:r>
            <a:r>
              <a:rPr lang="en-US" sz="2800" dirty="0">
                <a:latin typeface="Times New Roman" pitchFamily="18" charset="0"/>
                <a:cs typeface="Times New Roman" pitchFamily="18" charset="0"/>
              </a:rPr>
              <a:t>.</a:t>
            </a:r>
          </a:p>
        </p:txBody>
      </p:sp>
      <p:sp>
        <p:nvSpPr>
          <p:cNvPr id="11" name="Title 1"/>
          <p:cNvSpPr txBox="1">
            <a:spLocks/>
          </p:cNvSpPr>
          <p:nvPr/>
        </p:nvSpPr>
        <p:spPr>
          <a:xfrm>
            <a:off x="2590800" y="228600"/>
            <a:ext cx="60960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p>
        </p:txBody>
      </p:sp>
    </p:spTree>
    <p:extLst>
      <p:ext uri="{BB962C8B-B14F-4D97-AF65-F5344CB8AC3E}">
        <p14:creationId xmlns:p14="http://schemas.microsoft.com/office/powerpoint/2010/main" val="10098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anim calcmode="lin" valueType="num">
                                      <p:cBhvr>
                                        <p:cTn id="2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306762"/>
          </a:xfrm>
          <a:solidFill>
            <a:schemeClr val="bg1"/>
          </a:solidFill>
        </p:spPr>
        <p:txBody>
          <a:bodyPr>
            <a:noAutofit/>
          </a:bodyPr>
          <a:lstStyle/>
          <a:p>
            <a:pPr algn="l"/>
            <a:r>
              <a:rPr lang="en-US" sz="3200" b="1" dirty="0" err="1">
                <a:solidFill>
                  <a:srgbClr val="C00000"/>
                </a:solidFill>
                <a:latin typeface="Times New Roman" pitchFamily="18" charset="0"/>
                <a:cs typeface="Times New Roman" pitchFamily="18" charset="0"/>
              </a:rPr>
              <a:t>Ví</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dụ</a:t>
            </a:r>
            <a:r>
              <a:rPr lang="en-US" sz="3200" b="1" dirty="0">
                <a:solidFill>
                  <a:srgbClr val="C00000"/>
                </a:solidFill>
                <a:latin typeface="Times New Roman" pitchFamily="18" charset="0"/>
                <a:cs typeface="Times New Roman" pitchFamily="18" charset="0"/>
              </a:rPr>
              <a:t> 1: </a:t>
            </a:r>
            <a:r>
              <a:rPr lang="en-US" sz="3200" dirty="0">
                <a:latin typeface="Times New Roman" pitchFamily="18" charset="0"/>
                <a:cs typeface="Times New Roman" pitchFamily="18" charset="0"/>
              </a:rPr>
              <a:t>An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b="1" dirty="0" err="1">
                <a:solidFill>
                  <a:schemeClr val="accent3">
                    <a:lumMod val="50000"/>
                  </a:schemeClr>
                </a:solidFill>
                <a:latin typeface="Times New Roman" pitchFamily="18" charset="0"/>
                <a:cs typeface="Times New Roman" pitchFamily="18" charset="0"/>
              </a:rPr>
              <a:t>Dương</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sỉ</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thông</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dừa</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rêu</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đậu</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bưởi</a:t>
            </a:r>
            <a:r>
              <a:rPr lang="en-US" sz="3200" b="1" dirty="0">
                <a:solidFill>
                  <a:schemeClr val="accent3">
                    <a:lumMod val="50000"/>
                  </a:schemeClr>
                </a:solidFill>
                <a:latin typeface="Times New Roman" pitchFamily="18" charset="0"/>
                <a:cs typeface="Times New Roman" pitchFamily="18" charset="0"/>
              </a:rPr>
              <a:t>, vi </a:t>
            </a:r>
            <a:r>
              <a:rPr lang="en-US" sz="3200" b="1" dirty="0" err="1">
                <a:solidFill>
                  <a:schemeClr val="accent3">
                    <a:lumMod val="50000"/>
                  </a:schemeClr>
                </a:solidFill>
                <a:latin typeface="Times New Roman" pitchFamily="18" charset="0"/>
                <a:cs typeface="Times New Roman" pitchFamily="18" charset="0"/>
              </a:rPr>
              <a:t>khuẩn</a:t>
            </a:r>
            <a:r>
              <a:rPr lang="en-US" sz="3200" b="1" dirty="0">
                <a:solidFill>
                  <a:schemeClr val="accent3">
                    <a:lumMod val="50000"/>
                  </a:schemeClr>
                </a:solidFill>
                <a:latin typeface="Times New Roman" pitchFamily="18" charset="0"/>
                <a:cs typeface="Times New Roman" pitchFamily="18" charset="0"/>
              </a:rPr>
              <a:t/>
            </a:r>
            <a:br>
              <a:rPr lang="en-US" sz="3200" b="1" dirty="0">
                <a:solidFill>
                  <a:schemeClr val="accent3">
                    <a:lumMod val="50000"/>
                  </a:schemeClr>
                </a:solidFill>
                <a:latin typeface="Times New Roman" pitchFamily="18" charset="0"/>
                <a:cs typeface="Times New Roman" pitchFamily="18" charset="0"/>
              </a:rPr>
            </a:br>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hay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a:t>
            </a:r>
            <a:endParaRPr lang="en-US" sz="3200"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4191000"/>
            <a:ext cx="12192000" cy="1219200"/>
          </a:xfrm>
          <a:solidFill>
            <a:schemeClr val="bg2"/>
          </a:solidFill>
        </p:spPr>
        <p:txBody>
          <a:bodyPr/>
          <a:lstStyle/>
          <a:p>
            <a:pPr marL="514350" indent="-514350">
              <a:buAutoNum type="alphaLcParenR"/>
            </a:pPr>
            <a:r>
              <a:rPr lang="en-US" dirty="0" err="1" smtClean="0">
                <a:solidFill>
                  <a:srgbClr val="FF0000"/>
                </a:solidFill>
                <a:latin typeface="Times New Roman" pitchFamily="18" charset="0"/>
                <a:cs typeface="Times New Roman" pitchFamily="18" charset="0"/>
              </a:rPr>
              <a:t>Dãy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dữ</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liệu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trên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tên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các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loại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thực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vật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nên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không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phải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dãy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số</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liệu</a:t>
            </a:r>
            <a:endParaRPr lang="en-US" dirty="0" smtClean="0">
              <a:solidFill>
                <a:srgbClr val="FF0000"/>
              </a:solidFill>
              <a:latin typeface="Times New Roman" pitchFamily="18" charset="0"/>
              <a:cs typeface="Times New Roman" pitchFamily="18" charset="0"/>
            </a:endParaRPr>
          </a:p>
        </p:txBody>
      </p:sp>
      <p:sp>
        <p:nvSpPr>
          <p:cNvPr id="4" name="TextBox 3"/>
          <p:cNvSpPr txBox="1"/>
          <p:nvPr/>
        </p:nvSpPr>
        <p:spPr>
          <a:xfrm>
            <a:off x="15240" y="5515922"/>
            <a:ext cx="7543800" cy="584775"/>
          </a:xfrm>
          <a:prstGeom prst="rect">
            <a:avLst/>
          </a:prstGeom>
          <a:solidFill>
            <a:schemeClr val="bg2"/>
          </a:solidFill>
        </p:spPr>
        <p:txBody>
          <a:bodyPr wrap="square" rtlCol="0">
            <a:spAutoFit/>
          </a:bodyPr>
          <a:lstStyle/>
          <a:p>
            <a:r>
              <a:rPr lang="en-US" sz="3200" dirty="0">
                <a:solidFill>
                  <a:srgbClr val="FF0000"/>
                </a:solidFill>
                <a:latin typeface="Times New Roman" pitchFamily="18" charset="0"/>
                <a:cs typeface="Times New Roman" pitchFamily="18" charset="0"/>
              </a:rPr>
              <a:t>b) </a:t>
            </a:r>
            <a:r>
              <a:rPr lang="en-US" sz="3200" dirty="0" err="1">
                <a:solidFill>
                  <a:srgbClr val="FF0000"/>
                </a:solidFill>
                <a:latin typeface="Times New Roman" pitchFamily="18" charset="0"/>
                <a:cs typeface="Times New Roman" pitchFamily="18" charset="0"/>
              </a:rPr>
              <a:t>Dữ</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liệu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hợp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lý</a:t>
            </a:r>
            <a:r>
              <a:rPr lang="en-US" sz="3200" dirty="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Vi </a:t>
            </a:r>
            <a:r>
              <a:rPr lang="en-US" sz="3200" b="1" dirty="0" err="1">
                <a:solidFill>
                  <a:srgbClr val="FF0000"/>
                </a:solidFill>
                <a:latin typeface="Times New Roman" pitchFamily="18" charset="0"/>
                <a:cs typeface="Times New Roman" pitchFamily="18" charset="0"/>
              </a:rPr>
              <a:t>khuẩn</a:t>
            </a:r>
            <a:endParaRPr lang="en-US" sz="3200" b="1" dirty="0">
              <a:solidFill>
                <a:srgbClr val="FF0000"/>
              </a:solidFill>
              <a:latin typeface="Times New Roman" pitchFamily="18" charset="0"/>
              <a:cs typeface="Times New Roman" pitchFamily="18" charset="0"/>
            </a:endParaRPr>
          </a:p>
        </p:txBody>
      </p:sp>
      <p:sp>
        <p:nvSpPr>
          <p:cNvPr id="5" name="TextBox 4"/>
          <p:cNvSpPr txBox="1"/>
          <p:nvPr/>
        </p:nvSpPr>
        <p:spPr>
          <a:xfrm>
            <a:off x="5029200" y="3500503"/>
            <a:ext cx="1066800" cy="584775"/>
          </a:xfrm>
          <a:prstGeom prst="rect">
            <a:avLst/>
          </a:prstGeom>
          <a:noFill/>
        </p:spPr>
        <p:txBody>
          <a:bodyPr wrap="square" rtlCol="0">
            <a:spAutoFit/>
          </a:bodyPr>
          <a:lstStyle/>
          <a:p>
            <a:r>
              <a:rPr lang="en-US" sz="32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GIẢI</a:t>
            </a:r>
          </a:p>
        </p:txBody>
      </p:sp>
    </p:spTree>
    <p:extLst>
      <p:ext uri="{BB962C8B-B14F-4D97-AF65-F5344CB8AC3E}">
        <p14:creationId xmlns:p14="http://schemas.microsoft.com/office/powerpoint/2010/main" val="22395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barn(inVertical)">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a:bodyPr>
          <a:lstStyle/>
          <a:p>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1</a:t>
            </a:r>
          </a:p>
        </p:txBody>
      </p:sp>
      <p:sp>
        <p:nvSpPr>
          <p:cNvPr id="3" name="Content Placeholder 2"/>
          <p:cNvSpPr>
            <a:spLocks noGrp="1"/>
          </p:cNvSpPr>
          <p:nvPr>
            <p:ph idx="1"/>
          </p:nvPr>
        </p:nvSpPr>
        <p:spPr>
          <a:xfrm>
            <a:off x="0" y="838200"/>
            <a:ext cx="12192000" cy="2209800"/>
          </a:xfrm>
          <a:solidFill>
            <a:schemeClr val="bg1"/>
          </a:solidFill>
        </p:spPr>
        <p:txBody>
          <a:bodyPr>
            <a:noAutofit/>
          </a:bodyPr>
          <a:lstStyle/>
          <a:p>
            <a:pPr marL="0" indent="0">
              <a:buNone/>
            </a:pPr>
            <a:r>
              <a:rPr lang="en-US" sz="2800" dirty="0">
                <a:latin typeface="Times New Roman" pitchFamily="18" charset="0"/>
                <a:cs typeface="Times New Roman" pitchFamily="18" charset="0"/>
              </a:rPr>
              <a:t>Cho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a:t>
            </a:r>
          </a:p>
          <a:p>
            <a:pPr marL="514350" indent="-514350">
              <a:buAutoNum type="arabicParenBoth"/>
            </a:pP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6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35         42         87         38         40          41         38</a:t>
            </a:r>
          </a:p>
          <a:p>
            <a:pPr marL="514350" indent="-514350">
              <a:buAutoNum type="arabicParenBoth"/>
            </a:pP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a:t>
            </a:r>
          </a:p>
          <a:p>
            <a:pPr marL="0" indent="0">
              <a:buNone/>
            </a:pPr>
            <a:r>
              <a:rPr lang="en-US" sz="2800" dirty="0" err="1">
                <a:solidFill>
                  <a:srgbClr val="FF0000"/>
                </a:solidFill>
                <a:latin typeface="Times New Roman" pitchFamily="18" charset="0"/>
                <a:cs typeface="Times New Roman" pitchFamily="18" charset="0"/>
              </a:rPr>
              <a:t>Bánh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chưng</a:t>
            </a:r>
            <a:r>
              <a:rPr lang="en-US" sz="2800" dirty="0">
                <a:solidFill>
                  <a:srgbClr val="FF0000"/>
                </a:solidFill>
                <a:latin typeface="Times New Roman" pitchFamily="18" charset="0"/>
                <a:cs typeface="Times New Roman" pitchFamily="18" charset="0"/>
              </a:rPr>
              <a:t>, pizza, </a:t>
            </a:r>
            <a:r>
              <a:rPr lang="en-US" sz="2800" dirty="0" err="1">
                <a:solidFill>
                  <a:srgbClr val="FF0000"/>
                </a:solidFill>
                <a:latin typeface="Times New Roman" pitchFamily="18" charset="0"/>
                <a:cs typeface="Times New Roman" pitchFamily="18" charset="0"/>
              </a:rPr>
              <a:t>canh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muống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muộc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rượu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vang</a:t>
            </a:r>
            <a:endParaRPr lang="en-US" sz="2800" dirty="0">
              <a:solidFill>
                <a:srgbClr val="FF0000"/>
              </a:solidFill>
              <a:latin typeface="Times New Roman" pitchFamily="18" charset="0"/>
              <a:cs typeface="Times New Roman" pitchFamily="18" charset="0"/>
            </a:endParaRPr>
          </a:p>
        </p:txBody>
      </p:sp>
      <p:sp>
        <p:nvSpPr>
          <p:cNvPr id="4" name="TextBox 3"/>
          <p:cNvSpPr txBox="1"/>
          <p:nvPr/>
        </p:nvSpPr>
        <p:spPr>
          <a:xfrm>
            <a:off x="0" y="3402296"/>
            <a:ext cx="10591800" cy="954107"/>
          </a:xfrm>
          <a:prstGeom prst="rect">
            <a:avLst/>
          </a:prstGeom>
          <a:solidFill>
            <a:schemeClr val="bg1"/>
          </a:solidFill>
        </p:spPr>
        <p:txBody>
          <a:bodyPr wrap="square" rtlCol="0">
            <a:spAutoFit/>
          </a:bodyPr>
          <a:lstStyle/>
          <a:p>
            <a:pPr marL="342900" indent="-342900">
              <a:buAutoNum type="alphaLcParenR"/>
            </a:pP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endParaRPr lang="en-US" sz="2800" dirty="0">
              <a:latin typeface="Times New Roman" pitchFamily="18" charset="0"/>
              <a:cs typeface="Times New Roman" pitchFamily="18" charset="0"/>
            </a:endParaRPr>
          </a:p>
          <a:p>
            <a:pPr marL="342900" indent="-342900">
              <a:buAutoNum type="alphaLcParenR"/>
            </a:pP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nếu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endParaRPr lang="en-US" sz="2800" dirty="0">
              <a:latin typeface="Times New Roman" pitchFamily="18" charset="0"/>
              <a:cs typeface="Times New Roman" pitchFamily="18" charset="0"/>
            </a:endParaRPr>
          </a:p>
        </p:txBody>
      </p:sp>
      <p:sp>
        <p:nvSpPr>
          <p:cNvPr id="5" name="TextBox 4"/>
          <p:cNvSpPr txBox="1"/>
          <p:nvPr/>
        </p:nvSpPr>
        <p:spPr>
          <a:xfrm>
            <a:off x="5029200" y="4267620"/>
            <a:ext cx="1066800" cy="430887"/>
          </a:xfrm>
          <a:prstGeom prst="rect">
            <a:avLst/>
          </a:prstGeom>
          <a:noFill/>
        </p:spPr>
        <p:txBody>
          <a:bodyPr wrap="square" rtlCol="0">
            <a:spAutoFit/>
          </a:bodyPr>
          <a:lstStyle/>
          <a:p>
            <a:r>
              <a:rPr lang="en-US" sz="2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GIẢI</a:t>
            </a:r>
          </a:p>
        </p:txBody>
      </p:sp>
      <p:sp>
        <p:nvSpPr>
          <p:cNvPr id="6" name="TextBox 5"/>
          <p:cNvSpPr txBox="1"/>
          <p:nvPr/>
        </p:nvSpPr>
        <p:spPr>
          <a:xfrm>
            <a:off x="1" y="4939845"/>
            <a:ext cx="10071100" cy="1384995"/>
          </a:xfrm>
          <a:prstGeom prst="rect">
            <a:avLst/>
          </a:prstGeom>
          <a:noFill/>
        </p:spPr>
        <p:txBody>
          <a:bodyPr wrap="square" rtlCol="0">
            <a:spAutoFit/>
          </a:bodyPr>
          <a:lstStyle/>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Dãy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 (1)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6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b) (1)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87</a:t>
            </a:r>
          </a:p>
          <a:p>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rượu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vang</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712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0" dur="5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55" dur="500"/>
                                        <p:tgtEl>
                                          <p:spTgt spid="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6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73017"/>
            <a:ext cx="10972800" cy="841383"/>
          </a:xfrm>
        </p:spPr>
        <p:txBody>
          <a:bodyPr>
            <a:normAutofit/>
          </a:bodyPr>
          <a:lstStyle/>
          <a:p>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TRANH LUẬN</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71601"/>
            <a:ext cx="12192000" cy="3240405"/>
          </a:xfrm>
        </p:spPr>
      </p:pic>
      <p:sp>
        <p:nvSpPr>
          <p:cNvPr id="5" name="TextBox 4"/>
          <p:cNvSpPr txBox="1"/>
          <p:nvPr/>
        </p:nvSpPr>
        <p:spPr>
          <a:xfrm>
            <a:off x="3581400" y="4767590"/>
            <a:ext cx="4648200" cy="523220"/>
          </a:xfrm>
          <a:prstGeom prst="rect">
            <a:avLst/>
          </a:prstGeom>
          <a:noFill/>
        </p:spPr>
        <p:txBody>
          <a:bodyPr wrap="square" rtlCol="0">
            <a:spAutoFit/>
          </a:bodyPr>
          <a:lstStyle/>
          <a:p>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Cả</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vuông</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đúng</a:t>
            </a:r>
            <a:endPar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700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746</Words>
  <Application>Microsoft Office PowerPoint</Application>
  <PresentationFormat>Widescreen</PresentationFormat>
  <Paragraphs>76</Paragraphs>
  <Slides>17</Slides>
  <Notes>1</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TIẾT 78 BÀI 38. DỮ LIỆU VÀ THU THẬP DỮ LIỆU (t1)</vt:lpstr>
      <vt:lpstr>PowerPoint Presentation</vt:lpstr>
      <vt:lpstr>1) DỮ LIỆU THỐNG KÊ</vt:lpstr>
      <vt:lpstr>Nhóm 1: Nhiệt độ cao nhất trong các ngày từ 11-14-2019 đến 20-4-2019 là:  34 , 29 , 28, 31 , 26 , 28 , 26 , 29 , 31 , 28</vt:lpstr>
      <vt:lpstr>Các thông tin thu được ở trên như nhiệt độ thấp nhất, nhiệt độ cao nhất, ngày không mưa,…được gọi là dữ liệu. Trong các dữ liệu ấy có dữ liệu là số (số liệu), có dữ liệu không phải là số.</vt:lpstr>
      <vt:lpstr>Ví dụ 1: An cùng bạn liệt kê một số loài thực vật để làm bài tập môn Khoa học tự nhiên, được dãy dữ liệu sau: Dương sỉ, thông, dừa, rêu, đậu, bưởi, vi khuẩn a) Dữ liệu trên có phải là số liệu hay không ? b) Em hãy chỉ ra dữ liệu không hợp lý ( nếu có ) trong dãy lữ liệu trên.</vt:lpstr>
      <vt:lpstr>Luyện tập 1</vt:lpstr>
      <vt:lpstr>TRANH LUẬN</vt:lpstr>
      <vt:lpstr>PowerPoint Presentation</vt:lpstr>
      <vt:lpstr>PowerPoint Presentation</vt:lpstr>
      <vt:lpstr>PowerPoint Presentation</vt:lpstr>
      <vt:lpstr>PowerPoint Presentation</vt:lpstr>
      <vt:lpstr>PowerPoint Presentation</vt:lpstr>
      <vt:lpstr>PowerPoint Presentation</vt:lpstr>
      <vt:lpstr>Giao nhiệm vụ:</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38. DỮ LIỆU VÀ THU THẬP DỮ LIỆU</dc:title>
  <dc:creator>Admin</dc:creator>
  <cp:lastModifiedBy>Admin</cp:lastModifiedBy>
  <cp:revision>33</cp:revision>
  <dcterms:created xsi:type="dcterms:W3CDTF">2021-07-12T13:59:57Z</dcterms:created>
  <dcterms:modified xsi:type="dcterms:W3CDTF">2022-04-05T14:59:27Z</dcterms:modified>
</cp:coreProperties>
</file>