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75" r:id="rId2"/>
    <p:sldId id="385" r:id="rId3"/>
    <p:sldId id="382" r:id="rId4"/>
    <p:sldId id="259" r:id="rId5"/>
    <p:sldId id="303" r:id="rId6"/>
    <p:sldId id="376" r:id="rId7"/>
    <p:sldId id="262" r:id="rId8"/>
    <p:sldId id="347" r:id="rId9"/>
    <p:sldId id="377" r:id="rId10"/>
    <p:sldId id="280" r:id="rId11"/>
    <p:sldId id="386" r:id="rId12"/>
    <p:sldId id="387" r:id="rId13"/>
    <p:sldId id="390" r:id="rId14"/>
    <p:sldId id="290" r:id="rId15"/>
    <p:sldId id="362" r:id="rId16"/>
    <p:sldId id="371" r:id="rId17"/>
    <p:sldId id="266" r:id="rId18"/>
    <p:sldId id="256" r:id="rId19"/>
    <p:sldId id="373" r:id="rId20"/>
    <p:sldId id="384" r:id="rId21"/>
    <p:sldId id="389" r:id="rId22"/>
    <p:sldId id="380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10301"/>
    <a:srgbClr val="00020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68" d="100"/>
          <a:sy n="68" d="100"/>
        </p:scale>
        <p:origin x="124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53EAD-714C-4D89-9CE3-5341EBF4130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3FA6-FBB8-4477-91A4-D3E30BCEF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3FA6-FBB8-4477-91A4-D3E30BCEF8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4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9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8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8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0FD1F46-BB2E-4AA4-9743-372709A6B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06B968-6342-4AA2-8563-4D5DB05096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2FB63AF-A625-49B0-BC10-D93138B09B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2294E-D328-49D5-8C74-577330330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5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8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5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2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4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0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47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2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9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Chi&#7871;c%20n&#243;n%20k&#236;%20di&#7879;u.ppt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01F4F42-2F83-46CA-B2F0-DDA0D0CC4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5">
            <a:extLst>
              <a:ext uri="{FF2B5EF4-FFF2-40B4-BE49-F238E27FC236}">
                <a16:creationId xmlns:a16="http://schemas.microsoft.com/office/drawing/2014/main" id="{50AF4391-535C-4802-9559-6384762B7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299074"/>
            <a:ext cx="4845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endParaRPr lang="en-US" alt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Box 6">
            <a:extLst>
              <a:ext uri="{FF2B5EF4-FFF2-40B4-BE49-F238E27FC236}">
                <a16:creationId xmlns:a16="http://schemas.microsoft.com/office/drawing/2014/main" id="{2D1CA2F1-6FB9-4AF5-A866-55C3E60A9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57" y="728663"/>
            <a:ext cx="7951788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 HỌC SINH VỀ DỰ HỘI THI </a:t>
            </a:r>
          </a:p>
        </p:txBody>
      </p:sp>
      <p:sp>
        <p:nvSpPr>
          <p:cNvPr id="6150" name="TextBox 7">
            <a:extLst>
              <a:ext uri="{FF2B5EF4-FFF2-40B4-BE49-F238E27FC236}">
                <a16:creationId xmlns:a16="http://schemas.microsoft.com/office/drawing/2014/main" id="{CBC0050D-C034-41AF-9F09-64FBEC89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40" y="2708998"/>
            <a:ext cx="795178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HÌNH HỌC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23: TÍNH CHẤT HAI TIẾP TUYẾN CẮT NHAU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">
            <a:extLst>
              <a:ext uri="{FF2B5EF4-FFF2-40B4-BE49-F238E27FC236}">
                <a16:creationId xmlns:a16="http://schemas.microsoft.com/office/drawing/2014/main" id="{DB1B7C9B-2020-4A21-BB15-5B99E40030CD}"/>
              </a:ext>
            </a:extLst>
          </p:cNvPr>
          <p:cNvSpPr>
            <a:spLocks/>
          </p:cNvSpPr>
          <p:nvPr/>
        </p:nvSpPr>
        <p:spPr bwMode="auto">
          <a:xfrm>
            <a:off x="2362200" y="2514600"/>
            <a:ext cx="3124200" cy="3124200"/>
          </a:xfrm>
          <a:custGeom>
            <a:avLst/>
            <a:gdLst>
              <a:gd name="T0" fmla="*/ 2147483646 w 1968"/>
              <a:gd name="T1" fmla="*/ 0 h 1968"/>
              <a:gd name="T2" fmla="*/ 0 w 1968"/>
              <a:gd name="T3" fmla="*/ 0 h 1968"/>
              <a:gd name="T4" fmla="*/ 0 w 1968"/>
              <a:gd name="T5" fmla="*/ 2147483646 h 1968"/>
              <a:gd name="T6" fmla="*/ 2147483646 w 1968"/>
              <a:gd name="T7" fmla="*/ 2147483646 h 1968"/>
              <a:gd name="T8" fmla="*/ 2147483646 w 1968"/>
              <a:gd name="T9" fmla="*/ 2147483646 h 1968"/>
              <a:gd name="T10" fmla="*/ 2147483646 w 1968"/>
              <a:gd name="T11" fmla="*/ 2147483646 h 1968"/>
              <a:gd name="T12" fmla="*/ 2147483646 w 1968"/>
              <a:gd name="T13" fmla="*/ 0 h 1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68" h="1968">
                <a:moveTo>
                  <a:pt x="240" y="0"/>
                </a:moveTo>
                <a:lnTo>
                  <a:pt x="0" y="0"/>
                </a:lnTo>
                <a:lnTo>
                  <a:pt x="0" y="1968"/>
                </a:lnTo>
                <a:lnTo>
                  <a:pt x="1968" y="1968"/>
                </a:lnTo>
                <a:lnTo>
                  <a:pt x="1968" y="1728"/>
                </a:lnTo>
                <a:lnTo>
                  <a:pt x="240" y="172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56323" name="Oval 3">
            <a:extLst>
              <a:ext uri="{FF2B5EF4-FFF2-40B4-BE49-F238E27FC236}">
                <a16:creationId xmlns:a16="http://schemas.microsoft.com/office/drawing/2014/main" id="{57B93E96-50DB-4743-BD19-3092CB4A3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590800"/>
            <a:ext cx="2590800" cy="25908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56324" name="Oval 4">
            <a:extLst>
              <a:ext uri="{FF2B5EF4-FFF2-40B4-BE49-F238E27FC236}">
                <a16:creationId xmlns:a16="http://schemas.microsoft.com/office/drawing/2014/main" id="{6B5B3090-2BFC-45CF-B5B3-7CFDCDA9A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971800"/>
            <a:ext cx="2590800" cy="25908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56325" name="Picture 5">
            <a:extLst>
              <a:ext uri="{FF2B5EF4-FFF2-40B4-BE49-F238E27FC236}">
                <a16:creationId xmlns:a16="http://schemas.microsoft.com/office/drawing/2014/main" id="{A1322779-49A8-400D-A8C1-3A03872D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352800"/>
            <a:ext cx="17335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>
            <a:extLst>
              <a:ext uri="{FF2B5EF4-FFF2-40B4-BE49-F238E27FC236}">
                <a16:creationId xmlns:a16="http://schemas.microsoft.com/office/drawing/2014/main" id="{2F50A87F-A2CA-4DC1-9D23-DFC08FE7E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943600"/>
            <a:ext cx="723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6600"/>
                </a:solidFill>
              </a:rPr>
              <a:t>Giao điểm hai đường kẻ là tâm hình tròn</a:t>
            </a:r>
          </a:p>
        </p:txBody>
      </p:sp>
      <p:sp>
        <p:nvSpPr>
          <p:cNvPr id="56328" name="Line 8">
            <a:extLst>
              <a:ext uri="{FF2B5EF4-FFF2-40B4-BE49-F238E27FC236}">
                <a16:creationId xmlns:a16="http://schemas.microsoft.com/office/drawing/2014/main" id="{6CD3DBFA-CB07-434B-9F64-9051E372F6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3352800"/>
            <a:ext cx="18288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9" name="Line 9">
            <a:extLst>
              <a:ext uri="{FF2B5EF4-FFF2-40B4-BE49-F238E27FC236}">
                <a16:creationId xmlns:a16="http://schemas.microsoft.com/office/drawing/2014/main" id="{456F23FE-A54F-458B-A2CE-C7A34F5025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6875" y="3276600"/>
            <a:ext cx="1524000" cy="198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Line 10">
            <a:extLst>
              <a:ext uri="{FF2B5EF4-FFF2-40B4-BE49-F238E27FC236}">
                <a16:creationId xmlns:a16="http://schemas.microsoft.com/office/drawing/2014/main" id="{B078020A-CB6D-4721-A060-D86A2D697D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3048000"/>
            <a:ext cx="17526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Freeform 11">
            <a:extLst>
              <a:ext uri="{FF2B5EF4-FFF2-40B4-BE49-F238E27FC236}">
                <a16:creationId xmlns:a16="http://schemas.microsoft.com/office/drawing/2014/main" id="{DECA7358-4276-4761-9E6D-95EBC67E6886}"/>
              </a:ext>
            </a:extLst>
          </p:cNvPr>
          <p:cNvSpPr>
            <a:spLocks/>
          </p:cNvSpPr>
          <p:nvPr/>
        </p:nvSpPr>
        <p:spPr bwMode="auto">
          <a:xfrm>
            <a:off x="2819400" y="2438400"/>
            <a:ext cx="2743200" cy="2743200"/>
          </a:xfrm>
          <a:custGeom>
            <a:avLst/>
            <a:gdLst>
              <a:gd name="T0" fmla="*/ 0 w 1728"/>
              <a:gd name="T1" fmla="*/ 2147483646 h 1728"/>
              <a:gd name="T2" fmla="*/ 2147483646 w 1728"/>
              <a:gd name="T3" fmla="*/ 0 h 1728"/>
              <a:gd name="T4" fmla="*/ 2147483646 w 1728"/>
              <a:gd name="T5" fmla="*/ 2147483646 h 1728"/>
              <a:gd name="T6" fmla="*/ 0 w 1728"/>
              <a:gd name="T7" fmla="*/ 2147483646 h 17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28" h="1728">
                <a:moveTo>
                  <a:pt x="0" y="1728"/>
                </a:moveTo>
                <a:lnTo>
                  <a:pt x="1728" y="0"/>
                </a:lnTo>
                <a:lnTo>
                  <a:pt x="1728" y="1728"/>
                </a:lnTo>
                <a:lnTo>
                  <a:pt x="0" y="1728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332" name="Picture 12">
            <a:extLst>
              <a:ext uri="{FF2B5EF4-FFF2-40B4-BE49-F238E27FC236}">
                <a16:creationId xmlns:a16="http://schemas.microsoft.com/office/drawing/2014/main" id="{1CBCD868-52E9-4065-9438-D55E97D2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2800"/>
            <a:ext cx="17335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 Box 13">
            <a:extLst>
              <a:ext uri="{FF2B5EF4-FFF2-40B4-BE49-F238E27FC236}">
                <a16:creationId xmlns:a16="http://schemas.microsoft.com/office/drawing/2014/main" id="{77D84B33-E839-448B-BD4E-A5501CF04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564188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Th</a:t>
            </a:r>
            <a:r>
              <a:rPr lang="vi-VN" altLang="en-US" sz="2400">
                <a:solidFill>
                  <a:srgbClr val="FF0000"/>
                </a:solidFill>
              </a:rPr>
              <a:t>ước</a:t>
            </a:r>
            <a:r>
              <a:rPr lang="en-US" altLang="en-US" sz="2400">
                <a:solidFill>
                  <a:srgbClr val="FF0000"/>
                </a:solidFill>
              </a:rPr>
              <a:t> ph</a:t>
            </a:r>
            <a:r>
              <a:rPr lang="vi-VN" altLang="en-US" sz="2400">
                <a:solidFill>
                  <a:srgbClr val="FF0000"/>
                </a:solidFill>
              </a:rPr>
              <a:t>â</a:t>
            </a:r>
            <a:r>
              <a:rPr lang="en-US" altLang="en-US" sz="2400">
                <a:solidFill>
                  <a:srgbClr val="FF0000"/>
                </a:solidFill>
              </a:rPr>
              <a:t>n gi</a:t>
            </a:r>
            <a:r>
              <a:rPr lang="vi-VN" altLang="en-US" sz="2400">
                <a:solidFill>
                  <a:srgbClr val="FF0000"/>
                </a:solidFill>
              </a:rPr>
              <a:t>ác</a:t>
            </a:r>
          </a:p>
        </p:txBody>
      </p:sp>
      <p:sp>
        <p:nvSpPr>
          <p:cNvPr id="56334" name="Text Box 14">
            <a:extLst>
              <a:ext uri="{FF2B5EF4-FFF2-40B4-BE49-F238E27FC236}">
                <a16:creationId xmlns:a16="http://schemas.microsoft.com/office/drawing/2014/main" id="{F54FF846-1E5C-480E-B826-464EB811D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3933825"/>
            <a:ext cx="1439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. O</a:t>
            </a:r>
            <a:endParaRPr lang="vi-VN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67052E-7 L 0.17292 -0.228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1142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" dur="2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4" dur="2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8.67052E-7 L 0.16354 -0.217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-10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8" dur="2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2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56334" grpId="0"/>
      <p:bldP spid="563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2">
            <a:hlinkClick r:id="" action="ppaction://media"/>
            <a:extLst>
              <a:ext uri="{FF2B5EF4-FFF2-40B4-BE49-F238E27FC236}">
                <a16:creationId xmlns:a16="http://schemas.microsoft.com/office/drawing/2014/main" id="{89383A8A-A571-4256-97B1-51A936A2CF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876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144A7-EDC6-4664-A0E0-20D284E7D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074"/>
            <a:ext cx="4368335" cy="5819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D5896-C18D-4066-BB0C-236E744030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28" y="-44116"/>
            <a:ext cx="4719387" cy="58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19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C3A97B-C97F-4F79-AAF9-009C19C71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22" y="-32084"/>
            <a:ext cx="4714550" cy="6280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2B59E-AAF1-4E3E-A9D5-EBC107148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538" y="-56147"/>
            <a:ext cx="4782537" cy="63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26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28">
            <a:extLst>
              <a:ext uri="{FF2B5EF4-FFF2-40B4-BE49-F238E27FC236}">
                <a16:creationId xmlns:a16="http://schemas.microsoft.com/office/drawing/2014/main" id="{853C924B-524C-4460-B89A-D4AED772B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068638"/>
            <a:ext cx="3817937" cy="2252662"/>
          </a:xfrm>
          <a:prstGeom prst="triangle">
            <a:avLst>
              <a:gd name="adj" fmla="val 22736"/>
            </a:avLst>
          </a:prstGeom>
          <a:solidFill>
            <a:srgbClr val="FFFFFF"/>
          </a:solidFill>
          <a:ln w="38100" cap="sq">
            <a:solidFill>
              <a:srgbClr val="CC33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27" name="Line 7">
            <a:extLst>
              <a:ext uri="{FF2B5EF4-FFF2-40B4-BE49-F238E27FC236}">
                <a16:creationId xmlns:a16="http://schemas.microsoft.com/office/drawing/2014/main" id="{BE0DE6CF-218A-4132-BB56-313E3D911D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7213" y="3500438"/>
            <a:ext cx="1296987" cy="1584325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8" name="Line 8">
            <a:extLst>
              <a:ext uri="{FF2B5EF4-FFF2-40B4-BE49-F238E27FC236}">
                <a16:creationId xmlns:a16="http://schemas.microsoft.com/office/drawing/2014/main" id="{9634628E-B45A-484F-9D79-9BD0739AA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313" y="4005263"/>
            <a:ext cx="2232025" cy="8636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9" name="Line 9">
            <a:extLst>
              <a:ext uri="{FF2B5EF4-FFF2-40B4-BE49-F238E27FC236}">
                <a16:creationId xmlns:a16="http://schemas.microsoft.com/office/drawing/2014/main" id="{AFB067A4-52DC-4482-A76F-A02AAC41DF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7213" y="3500438"/>
            <a:ext cx="144462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0" name="Line 10">
            <a:extLst>
              <a:ext uri="{FF2B5EF4-FFF2-40B4-BE49-F238E27FC236}">
                <a16:creationId xmlns:a16="http://schemas.microsoft.com/office/drawing/2014/main" id="{7767FC9C-DA73-4AE5-B891-1E89F4F230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35638" y="4508500"/>
            <a:ext cx="144462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934" name="Group 14">
            <a:extLst>
              <a:ext uri="{FF2B5EF4-FFF2-40B4-BE49-F238E27FC236}">
                <a16:creationId xmlns:a16="http://schemas.microsoft.com/office/drawing/2014/main" id="{9E3A71FA-AF0F-435A-9DE8-CA934762EF37}"/>
              </a:ext>
            </a:extLst>
          </p:cNvPr>
          <p:cNvGrpSpPr>
            <a:grpSpLocks/>
          </p:cNvGrpSpPr>
          <p:nvPr/>
        </p:nvGrpSpPr>
        <p:grpSpPr bwMode="auto">
          <a:xfrm>
            <a:off x="3297238" y="3644900"/>
            <a:ext cx="287337" cy="215900"/>
            <a:chOff x="748" y="2103"/>
            <a:chExt cx="181" cy="136"/>
          </a:xfrm>
        </p:grpSpPr>
        <p:sp>
          <p:nvSpPr>
            <p:cNvPr id="14358" name="Line 11">
              <a:extLst>
                <a:ext uri="{FF2B5EF4-FFF2-40B4-BE49-F238E27FC236}">
                  <a16:creationId xmlns:a16="http://schemas.microsoft.com/office/drawing/2014/main" id="{F2B7978D-45D7-4D5C-9F19-A5C129CBC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" y="2103"/>
              <a:ext cx="136" cy="13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13">
              <a:extLst>
                <a:ext uri="{FF2B5EF4-FFF2-40B4-BE49-F238E27FC236}">
                  <a16:creationId xmlns:a16="http://schemas.microsoft.com/office/drawing/2014/main" id="{ACA0D9F3-71A6-45CA-BC9F-E7CD83EBB1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8" y="2160"/>
              <a:ext cx="181" cy="4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35" name="Group 15">
            <a:extLst>
              <a:ext uri="{FF2B5EF4-FFF2-40B4-BE49-F238E27FC236}">
                <a16:creationId xmlns:a16="http://schemas.microsoft.com/office/drawing/2014/main" id="{F8D3307E-FDBE-4059-B29E-D8D46EAF8ACD}"/>
              </a:ext>
            </a:extLst>
          </p:cNvPr>
          <p:cNvGrpSpPr>
            <a:grpSpLocks/>
          </p:cNvGrpSpPr>
          <p:nvPr/>
        </p:nvGrpSpPr>
        <p:grpSpPr bwMode="auto">
          <a:xfrm>
            <a:off x="2916238" y="4652963"/>
            <a:ext cx="287337" cy="215900"/>
            <a:chOff x="748" y="2103"/>
            <a:chExt cx="181" cy="136"/>
          </a:xfrm>
        </p:grpSpPr>
        <p:sp>
          <p:nvSpPr>
            <p:cNvPr id="14356" name="Line 16">
              <a:extLst>
                <a:ext uri="{FF2B5EF4-FFF2-40B4-BE49-F238E27FC236}">
                  <a16:creationId xmlns:a16="http://schemas.microsoft.com/office/drawing/2014/main" id="{F6B23B92-DB07-47B2-854B-6731689CA7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" y="2103"/>
              <a:ext cx="136" cy="13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17">
              <a:extLst>
                <a:ext uri="{FF2B5EF4-FFF2-40B4-BE49-F238E27FC236}">
                  <a16:creationId xmlns:a16="http://schemas.microsoft.com/office/drawing/2014/main" id="{5EDD801E-01EA-4B06-AA1D-F92A7B55A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8" y="2160"/>
              <a:ext cx="181" cy="4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38" name="Text Box 18">
            <a:extLst>
              <a:ext uri="{FF2B5EF4-FFF2-40B4-BE49-F238E27FC236}">
                <a16:creationId xmlns:a16="http://schemas.microsoft.com/office/drawing/2014/main" id="{1C4F45E7-2E63-46CE-B1BD-27E664F1C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760913"/>
            <a:ext cx="1008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0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81945" name="Rectangle 25">
            <a:extLst>
              <a:ext uri="{FF2B5EF4-FFF2-40B4-BE49-F238E27FC236}">
                <a16:creationId xmlns:a16="http://schemas.microsoft.com/office/drawing/2014/main" id="{8B62D2F1-58DA-4CEE-930C-6CDA0B84E474}"/>
              </a:ext>
            </a:extLst>
          </p:cNvPr>
          <p:cNvSpPr>
            <a:spLocks noChangeArrowheads="1"/>
          </p:cNvSpPr>
          <p:nvPr/>
        </p:nvSpPr>
        <p:spPr bwMode="auto">
          <a:xfrm rot="2298923">
            <a:off x="5057775" y="4221163"/>
            <a:ext cx="215900" cy="180975"/>
          </a:xfrm>
          <a:prstGeom prst="rect">
            <a:avLst/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1946" name="Rectangle 26">
            <a:extLst>
              <a:ext uri="{FF2B5EF4-FFF2-40B4-BE49-F238E27FC236}">
                <a16:creationId xmlns:a16="http://schemas.microsoft.com/office/drawing/2014/main" id="{8310D0D9-607A-435B-B465-955A5EC9871B}"/>
              </a:ext>
            </a:extLst>
          </p:cNvPr>
          <p:cNvSpPr>
            <a:spLocks noChangeArrowheads="1"/>
          </p:cNvSpPr>
          <p:nvPr/>
        </p:nvSpPr>
        <p:spPr bwMode="auto">
          <a:xfrm rot="6635446">
            <a:off x="3224213" y="4292600"/>
            <a:ext cx="215900" cy="215900"/>
          </a:xfrm>
          <a:prstGeom prst="rect">
            <a:avLst/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1947" name="Oval 27">
            <a:extLst>
              <a:ext uri="{FF2B5EF4-FFF2-40B4-BE49-F238E27FC236}">
                <a16:creationId xmlns:a16="http://schemas.microsoft.com/office/drawing/2014/main" id="{B34B8C3F-1280-4983-AEED-75E30F3A3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625850"/>
            <a:ext cx="1800225" cy="1676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-0.06684 0.0037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18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328863" y="1066800"/>
            <a:ext cx="403239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  <a:latin typeface="Times New Roman" pitchFamily="18" charset="0"/>
              </a:rPr>
              <a:t>     </a:t>
            </a:r>
            <a:r>
              <a:rPr lang="en-US" sz="2800" dirty="0">
                <a:latin typeface="Times New Roman" pitchFamily="18" charset="0"/>
              </a:rPr>
              <a:t>Cho tam </a:t>
            </a:r>
            <a:r>
              <a:rPr lang="en-US" sz="2800" dirty="0" err="1">
                <a:latin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</a:rPr>
              <a:t> ABC. </a:t>
            </a:r>
            <a:r>
              <a:rPr lang="en-US" sz="2800" dirty="0" err="1">
                <a:latin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</a:rPr>
              <a:t> I </a:t>
            </a:r>
            <a:r>
              <a:rPr lang="en-US" sz="2800" dirty="0" err="1">
                <a:latin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</a:rPr>
              <a:t> D, E, F </a:t>
            </a:r>
            <a:r>
              <a:rPr lang="en-US" sz="2800" dirty="0" err="1">
                <a:latin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kẻ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</a:rPr>
              <a:t> I </a:t>
            </a:r>
            <a:r>
              <a:rPr lang="en-US" sz="2800" dirty="0" err="1">
                <a:latin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</a:rPr>
              <a:t> BC, AC, AB. </a:t>
            </a:r>
            <a:r>
              <a:rPr lang="en-US" sz="2800" dirty="0" err="1">
                <a:latin typeface="Times New Roman" pitchFamily="18" charset="0"/>
              </a:rPr>
              <a:t>Chứng</a:t>
            </a:r>
            <a:r>
              <a:rPr lang="en-US" sz="2800" dirty="0">
                <a:latin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</a:rPr>
              <a:t> D, E, F </a:t>
            </a:r>
            <a:r>
              <a:rPr lang="en-US" sz="2800" dirty="0" err="1">
                <a:latin typeface="Times New Roman" pitchFamily="18" charset="0"/>
              </a:rPr>
              <a:t>nằm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</a:rPr>
              <a:t> I.</a:t>
            </a: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248652" y="1054768"/>
            <a:ext cx="381000" cy="381000"/>
          </a:xfrm>
          <a:prstGeom prst="rect">
            <a:avLst/>
          </a:prstGeom>
          <a:solidFill>
            <a:srgbClr val="660066"/>
          </a:solidFill>
          <a:ln w="9525">
            <a:solidFill>
              <a:srgbClr val="58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?3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394" y="419100"/>
            <a:ext cx="4741501" cy="3200401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6096000"/>
            <a:ext cx="457240" cy="304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7B93E-D9E7-4C15-B6A9-A656293A54E4}"/>
              </a:ext>
            </a:extLst>
          </p:cNvPr>
          <p:cNvSpPr txBox="1"/>
          <p:nvPr/>
        </p:nvSpPr>
        <p:spPr>
          <a:xfrm>
            <a:off x="89363" y="0"/>
            <a:ext cx="4701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3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1143000" y="2667000"/>
            <a:ext cx="40323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   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</a:rPr>
              <a:t>giải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304800" y="228600"/>
            <a:ext cx="381000" cy="381000"/>
          </a:xfrm>
          <a:prstGeom prst="rect">
            <a:avLst/>
          </a:prstGeom>
          <a:solidFill>
            <a:srgbClr val="660066"/>
          </a:solidFill>
          <a:ln w="9525">
            <a:solidFill>
              <a:srgbClr val="58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?3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28599"/>
            <a:ext cx="4741501" cy="3200401"/>
          </a:xfrm>
          <a:prstGeom prst="rect">
            <a:avLst/>
          </a:prstGeom>
        </p:spPr>
      </p:pic>
      <p:sp>
        <p:nvSpPr>
          <p:cNvPr id="5" name="Rectangle 55"/>
          <p:cNvSpPr>
            <a:spLocks noChangeArrowheads="1"/>
          </p:cNvSpPr>
          <p:nvPr/>
        </p:nvSpPr>
        <p:spPr bwMode="auto">
          <a:xfrm>
            <a:off x="304800" y="3429000"/>
            <a:ext cx="8610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I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thuộc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tia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B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: ID = IF (1)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I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thuộc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tia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 C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:                       ID = IE (2)</a:t>
            </a:r>
          </a:p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(1)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(2) =&gt; ta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: ID = IF = IE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D, E, F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tròn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I,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kính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ID.</a:t>
            </a:r>
          </a:p>
          <a:p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98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FFD322B6-2770-49C5-8593-9CDF746B1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113" y="495300"/>
            <a:ext cx="1841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15FA1F49-B184-4640-9715-1F262EBDC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963" y="993775"/>
            <a:ext cx="1841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7412" name="Object 4">
            <a:extLst>
              <a:ext uri="{FF2B5EF4-FFF2-40B4-BE49-F238E27FC236}">
                <a16:creationId xmlns:a16="http://schemas.microsoft.com/office/drawing/2014/main" id="{9C9B536F-5CC9-4A3B-AB65-5D4C8D87B2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29700" y="184308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17412" name="Object 4">
                        <a:extLst>
                          <a:ext uri="{FF2B5EF4-FFF2-40B4-BE49-F238E27FC236}">
                            <a16:creationId xmlns:a16="http://schemas.microsoft.com/office/drawing/2014/main" id="{9C9B536F-5CC9-4A3B-AB65-5D4C8D87B2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0" y="184308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8" name="Text Box 10">
            <a:extLst>
              <a:ext uri="{FF2B5EF4-FFF2-40B4-BE49-F238E27FC236}">
                <a16:creationId xmlns:a16="http://schemas.microsoft.com/office/drawing/2014/main" id="{150F5AB7-FDDD-4E7A-8838-D8541ABB9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4348163"/>
            <a:ext cx="3502025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66" name="Text Box 58">
            <a:extLst>
              <a:ext uri="{FF2B5EF4-FFF2-40B4-BE49-F238E27FC236}">
                <a16:creationId xmlns:a16="http://schemas.microsoft.com/office/drawing/2014/main" id="{9AF191FD-92AD-44E4-A168-77E76FA50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5050" y="1628775"/>
            <a:ext cx="4151313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altLang="en-US" sz="18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68" name="Text Box 60">
            <a:extLst>
              <a:ext uri="{FF2B5EF4-FFF2-40B4-BE49-F238E27FC236}">
                <a16:creationId xmlns:a16="http://schemas.microsoft.com/office/drawing/2014/main" id="{9FE3B4C2-176D-41E9-A656-070547A1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4681538" cy="279595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69" name="Text Box 61">
            <a:extLst>
              <a:ext uri="{FF2B5EF4-FFF2-40B4-BE49-F238E27FC236}">
                <a16:creationId xmlns:a16="http://schemas.microsoft.com/office/drawing/2014/main" id="{A26E03A3-1E84-4F6D-82E2-998A5073C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56" y="3865130"/>
            <a:ext cx="4532313" cy="298062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62">
            <a:extLst>
              <a:ext uri="{FF2B5EF4-FFF2-40B4-BE49-F238E27FC236}">
                <a16:creationId xmlns:a16="http://schemas.microsoft.com/office/drawing/2014/main" id="{0FF4D2C8-9346-476B-9540-31C381A70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185738"/>
            <a:ext cx="4213225" cy="382587"/>
          </a:xfrm>
          <a:prstGeom prst="flowChart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FF3300"/>
                </a:solidFill>
              </a:rPr>
              <a:t>2. Đường tròn nội tiếp tam giác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C54A529-236B-4C31-B7A6-BD19CC0B151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30788" y="862014"/>
            <a:ext cx="3813174" cy="2795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68" grpId="0"/>
      <p:bldP spid="174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71" y="1330152"/>
            <a:ext cx="2193651" cy="1632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187054"/>
            <a:ext cx="2905335" cy="1632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78" y="3878491"/>
            <a:ext cx="2901110" cy="1626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878491"/>
            <a:ext cx="2116804" cy="1893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463418-A1F7-4879-A93A-05CBC983461B}"/>
              </a:ext>
            </a:extLst>
          </p:cNvPr>
          <p:cNvSpPr txBox="1"/>
          <p:nvPr/>
        </p:nvSpPr>
        <p:spPr>
          <a:xfrm>
            <a:off x="1066800" y="16046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FFD15-4AA5-449C-BBA0-39CA6A3325B0}"/>
              </a:ext>
            </a:extLst>
          </p:cNvPr>
          <p:cNvSpPr txBox="1"/>
          <p:nvPr/>
        </p:nvSpPr>
        <p:spPr>
          <a:xfrm>
            <a:off x="1219200" y="201526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4A9FBE-8A4F-48D0-864A-336408CD73EA}"/>
              </a:ext>
            </a:extLst>
          </p:cNvPr>
          <p:cNvSpPr txBox="1"/>
          <p:nvPr/>
        </p:nvSpPr>
        <p:spPr>
          <a:xfrm>
            <a:off x="5415133" y="20574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1A074-4649-477A-840C-9C177F457175}"/>
              </a:ext>
            </a:extLst>
          </p:cNvPr>
          <p:cNvSpPr txBox="1"/>
          <p:nvPr/>
        </p:nvSpPr>
        <p:spPr>
          <a:xfrm>
            <a:off x="1295400" y="46583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907F40-0B93-43E3-AD59-E1B98F4CCCC8}"/>
              </a:ext>
            </a:extLst>
          </p:cNvPr>
          <p:cNvSpPr txBox="1"/>
          <p:nvPr/>
        </p:nvSpPr>
        <p:spPr>
          <a:xfrm>
            <a:off x="5415133" y="464897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2B878C-5897-4796-867E-D02FA041E583}"/>
              </a:ext>
            </a:extLst>
          </p:cNvPr>
          <p:cNvSpPr/>
          <p:nvPr/>
        </p:nvSpPr>
        <p:spPr>
          <a:xfrm>
            <a:off x="5334000" y="4639739"/>
            <a:ext cx="685800" cy="6180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0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509587"/>
            <a:ext cx="86868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74).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 </a:t>
            </a:r>
          </a:p>
        </p:txBody>
      </p:sp>
      <p:pic>
        <p:nvPicPr>
          <p:cNvPr id="58370" name="Picture 2" descr="https://baitapsgk.com/wp-content/uploads/20181108025409bt29-cd6-h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24704"/>
            <a:ext cx="6819900" cy="323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233BE96C-9B0D-4C1E-A207-EAA52EB8D297}"/>
              </a:ext>
            </a:extLst>
          </p:cNvPr>
          <p:cNvSpPr/>
          <p:nvPr/>
        </p:nvSpPr>
        <p:spPr>
          <a:xfrm>
            <a:off x="7696200" y="6348413"/>
            <a:ext cx="838200" cy="509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4849A-5B53-4D76-A796-42FF16623B52}"/>
              </a:ext>
            </a:extLst>
          </p:cNvPr>
          <p:cNvSpPr/>
          <p:nvPr/>
        </p:nvSpPr>
        <p:spPr>
          <a:xfrm>
            <a:off x="1447800" y="5410200"/>
            <a:ext cx="68199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0F9E377D-C88F-4183-82ED-BA8E16866759}"/>
              </a:ext>
            </a:extLst>
          </p:cNvPr>
          <p:cNvSpPr/>
          <p:nvPr/>
        </p:nvSpPr>
        <p:spPr>
          <a:xfrm>
            <a:off x="1295400" y="5958883"/>
            <a:ext cx="1371600" cy="76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20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1">
            <a:hlinkClick r:id="" action="ppaction://media"/>
            <a:extLst>
              <a:ext uri="{FF2B5EF4-FFF2-40B4-BE49-F238E27FC236}">
                <a16:creationId xmlns:a16="http://schemas.microsoft.com/office/drawing/2014/main" id="{26671A84-1D62-45DF-9CAE-C2C1668782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962670"/>
            <a:ext cx="8045450" cy="5163494"/>
          </a:xfr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740F3537-EFB0-45B9-989E-BC92FB1D0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0171"/>
            <a:ext cx="4845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8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A3759E-1513-4673-82B4-8C2DAC587757}"/>
              </a:ext>
            </a:extLst>
          </p:cNvPr>
          <p:cNvSpPr txBox="1"/>
          <p:nvPr/>
        </p:nvSpPr>
        <p:spPr>
          <a:xfrm>
            <a:off x="762000" y="447112"/>
            <a:ext cx="7772400" cy="4582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 (SGK – T115)</a:t>
            </a:r>
          </a:p>
          <a:p>
            <a:pPr algn="just">
              <a:lnSpc>
                <a:spcPct val="14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(O),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AB, AC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(B, C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4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</a:p>
          <a:p>
            <a:pPr algn="just">
              <a:lnSpc>
                <a:spcPct val="14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CD.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BD //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AO.</a:t>
            </a:r>
          </a:p>
          <a:p>
            <a:pPr algn="just">
              <a:lnSpc>
                <a:spcPct val="14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ABC;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OB = 2cm, OA = 4cm.</a:t>
            </a:r>
          </a:p>
        </p:txBody>
      </p:sp>
    </p:spTree>
    <p:extLst>
      <p:ext uri="{BB962C8B-B14F-4D97-AF65-F5344CB8AC3E}">
        <p14:creationId xmlns:p14="http://schemas.microsoft.com/office/powerpoint/2010/main" val="2603965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Line 16">
            <a:extLst>
              <a:ext uri="{FF2B5EF4-FFF2-40B4-BE49-F238E27FC236}">
                <a16:creationId xmlns:a16="http://schemas.microsoft.com/office/drawing/2014/main" id="{7752EBD1-C896-4305-B144-4B33E72BD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2514600"/>
            <a:ext cx="42481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Text Box 17">
            <a:extLst>
              <a:ext uri="{FF2B5EF4-FFF2-40B4-BE49-F238E27FC236}">
                <a16:creationId xmlns:a16="http://schemas.microsoft.com/office/drawing/2014/main" id="{6263F0E9-59FE-4732-9A7C-D154269A8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62831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 Box 18">
            <a:extLst>
              <a:ext uri="{FF2B5EF4-FFF2-40B4-BE49-F238E27FC236}">
                <a16:creationId xmlns:a16="http://schemas.microsoft.com/office/drawing/2014/main" id="{2FA92349-3992-470D-B044-F7230CD90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35" y="2967335"/>
            <a:ext cx="8651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KL</a:t>
            </a:r>
            <a:endParaRPr lang="vi-VN" altLang="en-US" sz="2400" b="1" dirty="0"/>
          </a:p>
        </p:txBody>
      </p:sp>
      <p:sp>
        <p:nvSpPr>
          <p:cNvPr id="9224" name="Text Box 19">
            <a:extLst>
              <a:ext uri="{FF2B5EF4-FFF2-40B4-BE49-F238E27FC236}">
                <a16:creationId xmlns:a16="http://schemas.microsoft.com/office/drawing/2014/main" id="{BF453152-E12A-4A42-858E-18AB8561C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596" y="267831"/>
            <a:ext cx="34559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AB, AC l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C l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ểm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 = 2; AO = 4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Text Box 20">
                <a:extLst>
                  <a:ext uri="{FF2B5EF4-FFF2-40B4-BE49-F238E27FC236}">
                    <a16:creationId xmlns:a16="http://schemas.microsoft.com/office/drawing/2014/main" id="{2B36D041-ECC4-4B20-8C8D-BF0F5BECA4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5799" y="2621086"/>
                <a:ext cx="2879725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 dirty="0"/>
                  <a:t>a. O</a:t>
                </a:r>
                <a:r>
                  <a:rPr lang="en-US" altLang="en-US" sz="1800" b="1" dirty="0" err="1"/>
                  <a:t>A</a:t>
                </a:r>
                <a14:m>
                  <m:oMath xmlns:m="http://schemas.openxmlformats.org/officeDocument/2006/math">
                    <m:r>
                      <a:rPr lang="en-US" alt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sz="1800" b="1" dirty="0"/>
                  <a:t> BC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BD //AO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alt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AB, AC, BC</a:t>
                </a:r>
              </a:p>
            </p:txBody>
          </p:sp>
        </mc:Choice>
        <mc:Fallback xmlns="">
          <p:sp>
            <p:nvSpPr>
              <p:cNvPr id="9225" name="Text Box 20">
                <a:extLst>
                  <a:ext uri="{FF2B5EF4-FFF2-40B4-BE49-F238E27FC236}">
                    <a16:creationId xmlns:a16="http://schemas.microsoft.com/office/drawing/2014/main" id="{2B36D041-ECC4-4B20-8C8D-BF0F5BECA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5799" y="2621086"/>
                <a:ext cx="2879725" cy="1200329"/>
              </a:xfrm>
              <a:prstGeom prst="rect">
                <a:avLst/>
              </a:prstGeom>
              <a:blipFill>
                <a:blip r:embed="rId2"/>
                <a:stretch>
                  <a:fillRect l="-1907" t="-3046" b="-71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A7BEC70E-2674-4C2E-AA6E-EF29A4B89D25}"/>
              </a:ext>
            </a:extLst>
          </p:cNvPr>
          <p:cNvSpPr/>
          <p:nvPr/>
        </p:nvSpPr>
        <p:spPr>
          <a:xfrm>
            <a:off x="7239000" y="3198813"/>
            <a:ext cx="1204912" cy="9159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D96B09-F2EC-4C17-B040-50C1921B2E48}"/>
              </a:ext>
            </a:extLst>
          </p:cNvPr>
          <p:cNvCxnSpPr/>
          <p:nvPr/>
        </p:nvCxnSpPr>
        <p:spPr>
          <a:xfrm>
            <a:off x="1143000" y="457993"/>
            <a:ext cx="0" cy="3504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ED1CC80-4C79-4CC0-AD0E-3D056D9A504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99" y="491575"/>
            <a:ext cx="3038475" cy="254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FF101C-E17B-4C00-8B90-A22E2D645110}"/>
              </a:ext>
            </a:extLst>
          </p:cNvPr>
          <p:cNvSpPr/>
          <p:nvPr/>
        </p:nvSpPr>
        <p:spPr>
          <a:xfrm>
            <a:off x="7543800" y="267831"/>
            <a:ext cx="609600" cy="570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DEF1333-C7BD-45A7-8720-A5EB26326780}"/>
              </a:ext>
            </a:extLst>
          </p:cNvPr>
          <p:cNvSpPr/>
          <p:nvPr/>
        </p:nvSpPr>
        <p:spPr>
          <a:xfrm>
            <a:off x="7467600" y="2782431"/>
            <a:ext cx="609600" cy="570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21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1743F144-6608-42FF-9D11-3FF8D02B0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54"/>
            <a:ext cx="8763000" cy="540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 VỀ 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Nắm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vững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tuyến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tuyến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26, 27, 28, 29 (SGK - Trang 115-116)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7A1B894B-D8A8-428D-997B-B0E82026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7D9271ED-3E4E-4008-A24F-514068DC837E}"/>
              </a:ext>
            </a:extLst>
          </p:cNvPr>
          <p:cNvSpPr txBox="1">
            <a:spLocks noChangeArrowheads="1"/>
          </p:cNvSpPr>
          <p:nvPr/>
        </p:nvSpPr>
        <p:spPr bwMode="auto">
          <a:xfrm rot="1027853">
            <a:off x="2362200" y="2574925"/>
            <a:ext cx="5486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Xin ch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â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n th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ành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c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ảm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ơ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n c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ác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th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ầy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c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ô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gi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áo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v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à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c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ác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em h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ọc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sinh.</a:t>
            </a:r>
            <a:endParaRPr lang="vi-VN" altLang="en-US" sz="4000">
              <a:solidFill>
                <a:srgbClr val="FF0000"/>
              </a:solidFill>
              <a:latin typeface="GungsuhChe" panose="02030609000101010101" pitchFamily="49" charset="-127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B24042-75C1-4007-85E3-76A377104CA3}"/>
              </a:ext>
            </a:extLst>
          </p:cNvPr>
          <p:cNvSpPr txBox="1"/>
          <p:nvPr/>
        </p:nvSpPr>
        <p:spPr>
          <a:xfrm>
            <a:off x="571500" y="15240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23: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HAI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TUYẾN CẮT NHAU</a:t>
            </a:r>
          </a:p>
        </p:txBody>
      </p:sp>
    </p:spTree>
    <p:extLst>
      <p:ext uri="{BB962C8B-B14F-4D97-AF65-F5344CB8AC3E}">
        <p14:creationId xmlns:p14="http://schemas.microsoft.com/office/powerpoint/2010/main" val="727883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10">
            <a:extLst>
              <a:ext uri="{FF2B5EF4-FFF2-40B4-BE49-F238E27FC236}">
                <a16:creationId xmlns:a16="http://schemas.microsoft.com/office/drawing/2014/main" id="{494865BE-113C-42AC-A9B1-135FCCB1E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68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203" name="Text Box 22">
            <a:extLst>
              <a:ext uri="{FF2B5EF4-FFF2-40B4-BE49-F238E27FC236}">
                <a16:creationId xmlns:a16="http://schemas.microsoft.com/office/drawing/2014/main" id="{8F0242F0-86DB-41F8-AA5A-E9E87863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38" y="4154488"/>
            <a:ext cx="14414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/>
          </a:p>
        </p:txBody>
      </p:sp>
      <p:sp>
        <p:nvSpPr>
          <p:cNvPr id="8204" name="Text Box 36">
            <a:extLst>
              <a:ext uri="{FF2B5EF4-FFF2-40B4-BE49-F238E27FC236}">
                <a16:creationId xmlns:a16="http://schemas.microsoft.com/office/drawing/2014/main" id="{20D2282C-214D-426A-B087-D4A7A40AE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" y="120500"/>
            <a:ext cx="87487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u="sng" dirty="0">
                <a:solidFill>
                  <a:srgbClr val="FF0000"/>
                </a:solidFill>
              </a:rPr>
              <a:t>1. Định lí về hai tiếp tuyến cắt nhau</a:t>
            </a:r>
          </a:p>
        </p:txBody>
      </p:sp>
      <p:sp>
        <p:nvSpPr>
          <p:cNvPr id="5157" name="Text Box 37">
            <a:extLst>
              <a:ext uri="{FF2B5EF4-FFF2-40B4-BE49-F238E27FC236}">
                <a16:creationId xmlns:a16="http://schemas.microsoft.com/office/drawing/2014/main" id="{D7390BA8-B2D3-4A61-A886-F5FE3B770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6" y="914400"/>
            <a:ext cx="8748713" cy="40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1445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36738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59025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16225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73425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30625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87825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AutoNum type="alphaLcPeriod"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1: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đường tròn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C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(BC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AB = AC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0CF12ED-9710-4189-8E47-8436622466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375133"/>
              </p:ext>
            </p:extLst>
          </p:nvPr>
        </p:nvGraphicFramePr>
        <p:xfrm>
          <a:off x="3016341" y="4214045"/>
          <a:ext cx="1555659" cy="444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99920" imgH="228600" progId="Equation.DSMT4">
                  <p:embed/>
                </p:oleObj>
              </mc:Choice>
              <mc:Fallback>
                <p:oleObj name="Equation" r:id="rId2" imgW="799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16341" y="4214045"/>
                        <a:ext cx="1555659" cy="444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5739061-CDB6-4EF8-98BF-B5A0F5EF84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697474"/>
              </p:ext>
            </p:extLst>
          </p:nvPr>
        </p:nvGraphicFramePr>
        <p:xfrm>
          <a:off x="3016340" y="4746149"/>
          <a:ext cx="1555660" cy="399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228600" progId="Equation.DSMT4">
                  <p:embed/>
                </p:oleObj>
              </mc:Choice>
              <mc:Fallback>
                <p:oleObj name="Equation" r:id="rId4" imgW="8125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16340" y="4746149"/>
                        <a:ext cx="1555660" cy="399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Line 15">
            <a:extLst>
              <a:ext uri="{FF2B5EF4-FFF2-40B4-BE49-F238E27FC236}">
                <a16:creationId xmlns:a16="http://schemas.microsoft.com/office/drawing/2014/main" id="{FFCF98AB-FD71-4FE5-803D-853C91657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331788"/>
            <a:ext cx="0" cy="23764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Line 16">
            <a:extLst>
              <a:ext uri="{FF2B5EF4-FFF2-40B4-BE49-F238E27FC236}">
                <a16:creationId xmlns:a16="http://schemas.microsoft.com/office/drawing/2014/main" id="{7752EBD1-C896-4305-B144-4B33E72BD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1628775"/>
            <a:ext cx="42481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Text Box 17">
            <a:extLst>
              <a:ext uri="{FF2B5EF4-FFF2-40B4-BE49-F238E27FC236}">
                <a16:creationId xmlns:a16="http://schemas.microsoft.com/office/drawing/2014/main" id="{6263F0E9-59FE-4732-9A7C-D154269A8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 Box 18">
            <a:extLst>
              <a:ext uri="{FF2B5EF4-FFF2-40B4-BE49-F238E27FC236}">
                <a16:creationId xmlns:a16="http://schemas.microsoft.com/office/drawing/2014/main" id="{2FA92349-3992-470D-B044-F7230CD90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8651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KL</a:t>
            </a:r>
            <a:endParaRPr lang="vi-VN" altLang="en-US" sz="2400" b="1" dirty="0"/>
          </a:p>
        </p:txBody>
      </p:sp>
      <p:sp>
        <p:nvSpPr>
          <p:cNvPr id="9224" name="Text Box 19">
            <a:extLst>
              <a:ext uri="{FF2B5EF4-FFF2-40B4-BE49-F238E27FC236}">
                <a16:creationId xmlns:a16="http://schemas.microsoft.com/office/drawing/2014/main" id="{BF453152-E12A-4A42-858E-18AB8561C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60350"/>
            <a:ext cx="34559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AB, AC l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C l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Text Box 20">
                <a:extLst>
                  <a:ext uri="{FF2B5EF4-FFF2-40B4-BE49-F238E27FC236}">
                    <a16:creationId xmlns:a16="http://schemas.microsoft.com/office/drawing/2014/main" id="{2B36D041-ECC4-4B20-8C8D-BF0F5BECA4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888" y="1628775"/>
                <a:ext cx="2879725" cy="1679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 dirty="0"/>
                  <a:t>AB = AC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1800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b="1" i="1" dirty="0" smtClean="0">
                            <a:latin typeface="Cambria Math" panose="02040503050406030204" pitchFamily="18" charset="0"/>
                          </a:rPr>
                          <m:t>𝑩𝑶𝑨</m:t>
                        </m:r>
                      </m:e>
                    </m:acc>
                  </m:oMath>
                </a14:m>
                <a:r>
                  <a:rPr lang="en-US" altLang="en-US" sz="1800" b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1800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b="1" i="1" dirty="0" smtClean="0">
                            <a:latin typeface="Cambria Math" panose="02040503050406030204" pitchFamily="18" charset="0"/>
                          </a:rPr>
                          <m:t>𝑪𝑶𝑨</m:t>
                        </m:r>
                      </m:e>
                    </m:acc>
                  </m:oMath>
                </a14:m>
                <a:endParaRPr lang="en-US" altLang="en-US" sz="1800" b="1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1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b="1" i="1" smtClean="0">
                            <a:latin typeface="Cambria Math" panose="02040503050406030204" pitchFamily="18" charset="0"/>
                          </a:rPr>
                          <m:t>𝑩𝑨𝑶</m:t>
                        </m:r>
                      </m:e>
                    </m:acc>
                  </m:oMath>
                </a14:m>
                <a:r>
                  <a:rPr lang="en-US" altLang="en-US" sz="1800" b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1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b="1" i="1" smtClean="0">
                            <a:latin typeface="Cambria Math" panose="02040503050406030204" pitchFamily="18" charset="0"/>
                          </a:rPr>
                          <m:t>𝑪𝑨𝑶</m:t>
                        </m:r>
                      </m:e>
                    </m:acc>
                  </m:oMath>
                </a14:m>
                <a:r>
                  <a:rPr lang="en-US" altLang="en-US" sz="1800" b="1" dirty="0"/>
                  <a:t> </a:t>
                </a:r>
                <a:endPara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 dirty="0"/>
                  <a:t> </a:t>
                </a:r>
                <a:endParaRPr lang="vi-VN" altLang="en-US" sz="1800" b="1" dirty="0"/>
              </a:p>
            </p:txBody>
          </p:sp>
        </mc:Choice>
        <mc:Fallback xmlns="">
          <p:sp>
            <p:nvSpPr>
              <p:cNvPr id="9225" name="Text Box 20">
                <a:extLst>
                  <a:ext uri="{FF2B5EF4-FFF2-40B4-BE49-F238E27FC236}">
                    <a16:creationId xmlns:a16="http://schemas.microsoft.com/office/drawing/2014/main" id="{2B36D041-ECC4-4B20-8C8D-BF0F5BECA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8888" y="1628775"/>
                <a:ext cx="2879725" cy="1679562"/>
              </a:xfrm>
              <a:prstGeom prst="rect">
                <a:avLst/>
              </a:prstGeom>
              <a:blipFill>
                <a:blip r:embed="rId2"/>
                <a:stretch>
                  <a:fillRect l="-1907" t="-18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2">
            <a:extLst>
              <a:ext uri="{FF2B5EF4-FFF2-40B4-BE49-F238E27FC236}">
                <a16:creationId xmlns:a16="http://schemas.microsoft.com/office/drawing/2014/main" id="{3DFA77EA-AFBF-4E57-8F3E-B03116C09943}"/>
              </a:ext>
            </a:extLst>
          </p:cNvPr>
          <p:cNvGrpSpPr>
            <a:grpSpLocks/>
          </p:cNvGrpSpPr>
          <p:nvPr/>
        </p:nvGrpSpPr>
        <p:grpSpPr bwMode="auto">
          <a:xfrm>
            <a:off x="4839018" y="746124"/>
            <a:ext cx="3455988" cy="2416175"/>
            <a:chOff x="3928" y="505"/>
            <a:chExt cx="1448" cy="1265"/>
          </a:xfrm>
        </p:grpSpPr>
        <p:grpSp>
          <p:nvGrpSpPr>
            <p:cNvPr id="58" name="Group 3">
              <a:extLst>
                <a:ext uri="{FF2B5EF4-FFF2-40B4-BE49-F238E27FC236}">
                  <a16:creationId xmlns:a16="http://schemas.microsoft.com/office/drawing/2014/main" id="{184D5CA2-8E2F-4854-85D7-B83F1D248D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8" y="505"/>
              <a:ext cx="1448" cy="1265"/>
              <a:chOff x="4412" y="813"/>
              <a:chExt cx="1112" cy="846"/>
            </a:xfrm>
          </p:grpSpPr>
          <p:sp>
            <p:nvSpPr>
              <p:cNvPr id="61" name="Oval 4">
                <a:extLst>
                  <a:ext uri="{FF2B5EF4-FFF2-40B4-BE49-F238E27FC236}">
                    <a16:creationId xmlns:a16="http://schemas.microsoft.com/office/drawing/2014/main" id="{123051BA-9BC7-4B1A-9B47-C164AF1E6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" y="918"/>
                <a:ext cx="622" cy="622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2" name="Line 5">
                <a:extLst>
                  <a:ext uri="{FF2B5EF4-FFF2-40B4-BE49-F238E27FC236}">
                    <a16:creationId xmlns:a16="http://schemas.microsoft.com/office/drawing/2014/main" id="{CA19B197-D8E3-40F2-8596-561430616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83" y="813"/>
                <a:ext cx="891" cy="414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16F492FA-3570-428C-B365-545A444FA1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3" y="1227"/>
                <a:ext cx="931" cy="432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9">
                <a:extLst>
                  <a:ext uri="{FF2B5EF4-FFF2-40B4-BE49-F238E27FC236}">
                    <a16:creationId xmlns:a16="http://schemas.microsoft.com/office/drawing/2014/main" id="{15B9FCCD-5C24-41BD-BF62-E5994D2D71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2" y="941"/>
                <a:ext cx="119" cy="286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10">
                <a:extLst>
                  <a:ext uri="{FF2B5EF4-FFF2-40B4-BE49-F238E27FC236}">
                    <a16:creationId xmlns:a16="http://schemas.microsoft.com/office/drawing/2014/main" id="{5091208E-9F9F-405F-A3AF-59AAF2AD4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96" y="1227"/>
                <a:ext cx="115" cy="287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11">
                <a:extLst>
                  <a:ext uri="{FF2B5EF4-FFF2-40B4-BE49-F238E27FC236}">
                    <a16:creationId xmlns:a16="http://schemas.microsoft.com/office/drawing/2014/main" id="{ECC2652E-EE70-4390-A48A-A598811D4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3" y="1227"/>
                <a:ext cx="728" cy="1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Oval 12">
                <a:extLst>
                  <a:ext uri="{FF2B5EF4-FFF2-40B4-BE49-F238E27FC236}">
                    <a16:creationId xmlns:a16="http://schemas.microsoft.com/office/drawing/2014/main" id="{43B2DC12-F1EE-4F97-B454-FB893E8B1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2" y="1218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8" name="Rectangle 13">
                <a:extLst>
                  <a:ext uri="{FF2B5EF4-FFF2-40B4-BE49-F238E27FC236}">
                    <a16:creationId xmlns:a16="http://schemas.microsoft.com/office/drawing/2014/main" id="{2EE10D33-8D34-46B2-998B-B54856495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" y="1126"/>
                <a:ext cx="67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  <p:sp>
            <p:nvSpPr>
              <p:cNvPr id="69" name="Oval 14">
                <a:extLst>
                  <a:ext uri="{FF2B5EF4-FFF2-40B4-BE49-F238E27FC236}">
                    <a16:creationId xmlns:a16="http://schemas.microsoft.com/office/drawing/2014/main" id="{A5614CEF-555F-45B0-9FB7-184B5B732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4" y="1218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0" name="Rectangle 15">
                <a:extLst>
                  <a:ext uri="{FF2B5EF4-FFF2-40B4-BE49-F238E27FC236}">
                    <a16:creationId xmlns:a16="http://schemas.microsoft.com/office/drawing/2014/main" id="{B9C4F766-636C-4FBF-A1DD-4859ED7F5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2" y="1143"/>
                <a:ext cx="62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A</a:t>
                </a:r>
                <a:endParaRPr lang="en-US" altLang="en-US" sz="1400">
                  <a:solidFill>
                    <a:srgbClr val="0000FF"/>
                  </a:solidFill>
                </a:endParaRPr>
              </a:p>
            </p:txBody>
          </p:sp>
          <p:sp>
            <p:nvSpPr>
              <p:cNvPr id="71" name="Oval 16">
                <a:extLst>
                  <a:ext uri="{FF2B5EF4-FFF2-40B4-BE49-F238E27FC236}">
                    <a16:creationId xmlns:a16="http://schemas.microsoft.com/office/drawing/2014/main" id="{6CFCEC7E-11FB-4805-A8E7-B1922C916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3" y="932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2" name="Rectangle 17">
                <a:extLst>
                  <a:ext uri="{FF2B5EF4-FFF2-40B4-BE49-F238E27FC236}">
                    <a16:creationId xmlns:a16="http://schemas.microsoft.com/office/drawing/2014/main" id="{5317E607-5413-4D47-9F29-5A43F113E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1" y="852"/>
                <a:ext cx="58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B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3" name="Oval 18">
                <a:extLst>
                  <a:ext uri="{FF2B5EF4-FFF2-40B4-BE49-F238E27FC236}">
                    <a16:creationId xmlns:a16="http://schemas.microsoft.com/office/drawing/2014/main" id="{D6DD59A3-C857-4D4F-B4D3-9955144AD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7" y="1505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4" name="Rectangle 19">
                <a:extLst>
                  <a:ext uri="{FF2B5EF4-FFF2-40B4-BE49-F238E27FC236}">
                    <a16:creationId xmlns:a16="http://schemas.microsoft.com/office/drawing/2014/main" id="{66FC628A-74E7-4083-8877-C7F3378F4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9" y="1527"/>
                <a:ext cx="63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C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59" name="Rectangle 20">
              <a:extLst>
                <a:ext uri="{FF2B5EF4-FFF2-40B4-BE49-F238E27FC236}">
                  <a16:creationId xmlns:a16="http://schemas.microsoft.com/office/drawing/2014/main" id="{C82AD765-39E0-4070-87FE-3055F61773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432809">
              <a:off x="4782" y="720"/>
              <a:ext cx="48" cy="9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0" name="Rectangle 21">
              <a:extLst>
                <a:ext uri="{FF2B5EF4-FFF2-40B4-BE49-F238E27FC236}">
                  <a16:creationId xmlns:a16="http://schemas.microsoft.com/office/drawing/2014/main" id="{0B60F455-9E50-4D9D-B1B0-65DE817FE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35398">
              <a:off x="4788" y="1437"/>
              <a:ext cx="48" cy="9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0432" name="Text Box 80">
                <a:extLst>
                  <a:ext uri="{FF2B5EF4-FFF2-40B4-BE49-F238E27FC236}">
                    <a16:creationId xmlns:a16="http://schemas.microsoft.com/office/drawing/2014/main" id="{E76117FA-2423-4646-A82E-7B4583AA64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374" y="1215241"/>
                <a:ext cx="6286443" cy="48939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altLang="en-US" sz="2000" b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altLang="en-US" sz="2000" b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u="sng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altLang="en-US" sz="2000" b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ì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v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l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ếp tuyến của đường tròn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(O)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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OB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 {B}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, AC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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OC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{C} (t/c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AOB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và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AOC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có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𝐁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𝐂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 90</a:t>
                </a:r>
                <a:r>
                  <a:rPr lang="en-US" altLang="en-US" sz="20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	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OB = OC (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bán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kính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	          OA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chung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=&gt; AOB =  AOC (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ch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-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cgv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=&gt; AB = AC (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hai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tương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ứng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</a:p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</a:t>
                </a:r>
                <a:r>
                  <a:rPr lang="en-US" altLang="en-US" sz="2000" b="1" dirty="0">
                    <a:solidFill>
                      <a:srgbClr val="0000FF"/>
                    </a:solidFill>
                  </a:rPr>
                  <a:t>                     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hai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góc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tương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ứng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</a:p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2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𝑩𝑶𝑨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2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𝑪𝑶𝑨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(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hai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góc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tương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ứng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</a:t>
                </a:r>
              </a:p>
            </p:txBody>
          </p:sp>
        </mc:Choice>
        <mc:Fallback xmlns="">
          <p:sp>
            <p:nvSpPr>
              <p:cNvPr id="100432" name="Text Box 80">
                <a:extLst>
                  <a:ext uri="{FF2B5EF4-FFF2-40B4-BE49-F238E27FC236}">
                    <a16:creationId xmlns:a16="http://schemas.microsoft.com/office/drawing/2014/main" id="{E76117FA-2423-4646-A82E-7B4583AA6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7374" y="1215241"/>
                <a:ext cx="6286443" cy="4893904"/>
              </a:xfrm>
              <a:prstGeom prst="rect">
                <a:avLst/>
              </a:prstGeom>
              <a:blipFill>
                <a:blip r:embed="rId3"/>
                <a:stretch>
                  <a:fillRect l="-970" t="-623" b="-12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2">
            <a:extLst>
              <a:ext uri="{FF2B5EF4-FFF2-40B4-BE49-F238E27FC236}">
                <a16:creationId xmlns:a16="http://schemas.microsoft.com/office/drawing/2014/main" id="{A58435AA-20CB-4108-A5C3-C34554AE9BF3}"/>
              </a:ext>
            </a:extLst>
          </p:cNvPr>
          <p:cNvGrpSpPr>
            <a:grpSpLocks/>
          </p:cNvGrpSpPr>
          <p:nvPr/>
        </p:nvGrpSpPr>
        <p:grpSpPr bwMode="auto">
          <a:xfrm>
            <a:off x="5458351" y="2042825"/>
            <a:ext cx="3200400" cy="2416175"/>
            <a:chOff x="3928" y="505"/>
            <a:chExt cx="1448" cy="1265"/>
          </a:xfrm>
        </p:grpSpPr>
        <p:grpSp>
          <p:nvGrpSpPr>
            <p:cNvPr id="39" name="Group 3">
              <a:extLst>
                <a:ext uri="{FF2B5EF4-FFF2-40B4-BE49-F238E27FC236}">
                  <a16:creationId xmlns:a16="http://schemas.microsoft.com/office/drawing/2014/main" id="{611E27A1-47C7-4B72-9AFE-47CB093698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8" y="505"/>
              <a:ext cx="1448" cy="1265"/>
              <a:chOff x="4412" y="813"/>
              <a:chExt cx="1112" cy="846"/>
            </a:xfrm>
          </p:grpSpPr>
          <p:sp>
            <p:nvSpPr>
              <p:cNvPr id="42" name="Oval 4">
                <a:extLst>
                  <a:ext uri="{FF2B5EF4-FFF2-40B4-BE49-F238E27FC236}">
                    <a16:creationId xmlns:a16="http://schemas.microsoft.com/office/drawing/2014/main" id="{685A369C-9814-48ED-B5AF-BA7DCCF97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" y="918"/>
                <a:ext cx="622" cy="622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3" name="Line 5">
                <a:extLst>
                  <a:ext uri="{FF2B5EF4-FFF2-40B4-BE49-F238E27FC236}">
                    <a16:creationId xmlns:a16="http://schemas.microsoft.com/office/drawing/2014/main" id="{2D9AE7FB-BEC0-467B-A5B4-EF6B80374B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83" y="813"/>
                <a:ext cx="891" cy="414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7">
                <a:extLst>
                  <a:ext uri="{FF2B5EF4-FFF2-40B4-BE49-F238E27FC236}">
                    <a16:creationId xmlns:a16="http://schemas.microsoft.com/office/drawing/2014/main" id="{701B7B11-B2FD-4EC5-985A-99603BCDC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3" y="1227"/>
                <a:ext cx="931" cy="432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9">
                <a:extLst>
                  <a:ext uri="{FF2B5EF4-FFF2-40B4-BE49-F238E27FC236}">
                    <a16:creationId xmlns:a16="http://schemas.microsoft.com/office/drawing/2014/main" id="{93844619-661E-4ED8-9F79-D76E02E61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2" y="941"/>
                <a:ext cx="119" cy="286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10">
                <a:extLst>
                  <a:ext uri="{FF2B5EF4-FFF2-40B4-BE49-F238E27FC236}">
                    <a16:creationId xmlns:a16="http://schemas.microsoft.com/office/drawing/2014/main" id="{CEE9F4E3-BA90-41CE-9A35-0B461B4CE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96" y="1227"/>
                <a:ext cx="115" cy="287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11">
                <a:extLst>
                  <a:ext uri="{FF2B5EF4-FFF2-40B4-BE49-F238E27FC236}">
                    <a16:creationId xmlns:a16="http://schemas.microsoft.com/office/drawing/2014/main" id="{F4E046EB-E2E3-405D-9BF8-7EE891374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3" y="1227"/>
                <a:ext cx="728" cy="1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Oval 12">
                <a:extLst>
                  <a:ext uri="{FF2B5EF4-FFF2-40B4-BE49-F238E27FC236}">
                    <a16:creationId xmlns:a16="http://schemas.microsoft.com/office/drawing/2014/main" id="{4BA54638-2293-46CA-9FF5-DF7E0BD0F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2" y="1218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9" name="Rectangle 13">
                <a:extLst>
                  <a:ext uri="{FF2B5EF4-FFF2-40B4-BE49-F238E27FC236}">
                    <a16:creationId xmlns:a16="http://schemas.microsoft.com/office/drawing/2014/main" id="{464367A3-B057-4508-BC3E-37F15857A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" y="1126"/>
                <a:ext cx="67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0" name="Oval 14">
                <a:extLst>
                  <a:ext uri="{FF2B5EF4-FFF2-40B4-BE49-F238E27FC236}">
                    <a16:creationId xmlns:a16="http://schemas.microsoft.com/office/drawing/2014/main" id="{4CEC50B7-FFFC-42A9-A4ED-994DC59B2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4" y="1218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" name="Rectangle 15">
                <a:extLst>
                  <a:ext uri="{FF2B5EF4-FFF2-40B4-BE49-F238E27FC236}">
                    <a16:creationId xmlns:a16="http://schemas.microsoft.com/office/drawing/2014/main" id="{F081E126-C1D8-4560-AE76-03341421A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2" y="1143"/>
                <a:ext cx="62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A</a:t>
                </a:r>
                <a:endParaRPr lang="en-US" altLang="en-US" sz="1400">
                  <a:solidFill>
                    <a:srgbClr val="0000FF"/>
                  </a:solidFill>
                </a:endParaRPr>
              </a:p>
            </p:txBody>
          </p:sp>
          <p:sp>
            <p:nvSpPr>
              <p:cNvPr id="52" name="Oval 16">
                <a:extLst>
                  <a:ext uri="{FF2B5EF4-FFF2-40B4-BE49-F238E27FC236}">
                    <a16:creationId xmlns:a16="http://schemas.microsoft.com/office/drawing/2014/main" id="{9E47B5A3-F64B-47E5-9ABC-98133EBE6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3" y="932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3" name="Rectangle 17">
                <a:extLst>
                  <a:ext uri="{FF2B5EF4-FFF2-40B4-BE49-F238E27FC236}">
                    <a16:creationId xmlns:a16="http://schemas.microsoft.com/office/drawing/2014/main" id="{4D451390-FD88-4415-BD1A-42D4204DE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1" y="852"/>
                <a:ext cx="58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B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4" name="Oval 18">
                <a:extLst>
                  <a:ext uri="{FF2B5EF4-FFF2-40B4-BE49-F238E27FC236}">
                    <a16:creationId xmlns:a16="http://schemas.microsoft.com/office/drawing/2014/main" id="{A87DDDC9-D3D1-4BDD-9EEC-9E2A5EB42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7" y="1505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5" name="Rectangle 19">
                <a:extLst>
                  <a:ext uri="{FF2B5EF4-FFF2-40B4-BE49-F238E27FC236}">
                    <a16:creationId xmlns:a16="http://schemas.microsoft.com/office/drawing/2014/main" id="{3850B7F8-563D-4851-AA64-FEDE4895E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9" y="1527"/>
                <a:ext cx="63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C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40" name="Rectangle 20">
              <a:extLst>
                <a:ext uri="{FF2B5EF4-FFF2-40B4-BE49-F238E27FC236}">
                  <a16:creationId xmlns:a16="http://schemas.microsoft.com/office/drawing/2014/main" id="{488A4875-AD65-45C1-A317-B66C2A885F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432809">
              <a:off x="4782" y="720"/>
              <a:ext cx="48" cy="9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" name="Rectangle 21">
              <a:extLst>
                <a:ext uri="{FF2B5EF4-FFF2-40B4-BE49-F238E27FC236}">
                  <a16:creationId xmlns:a16="http://schemas.microsoft.com/office/drawing/2014/main" id="{C6087435-9ACC-4522-A9C3-27E92909AD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35398">
              <a:off x="4788" y="1437"/>
              <a:ext cx="48" cy="9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AD0963-6C24-4336-BAB3-745BC55D4CF3}"/>
              </a:ext>
            </a:extLst>
          </p:cNvPr>
          <p:cNvSpPr txBox="1"/>
          <p:nvPr/>
        </p:nvSpPr>
        <p:spPr>
          <a:xfrm>
            <a:off x="2209800" y="533400"/>
            <a:ext cx="552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THEO BÀN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9B3769-900C-48D6-A655-5EE2F5DE8738}"/>
                  </a:ext>
                </a:extLst>
              </p:cNvPr>
              <p:cNvSpPr txBox="1"/>
              <p:nvPr/>
            </p:nvSpPr>
            <p:spPr>
              <a:xfrm>
                <a:off x="1295400" y="5230951"/>
                <a:ext cx="4572000" cy="410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𝑩𝑨𝑶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𝑪𝑨𝑶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</a:rPr>
                  <a:t> 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9B3769-900C-48D6-A655-5EE2F5DE8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230951"/>
                <a:ext cx="4572000" cy="410433"/>
              </a:xfrm>
              <a:prstGeom prst="rect">
                <a:avLst/>
              </a:prstGeom>
              <a:blipFill>
                <a:blip r:embed="rId4"/>
                <a:stretch>
                  <a:fillRect t="-8955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146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32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extLst>
              <a:ext uri="{FF2B5EF4-FFF2-40B4-BE49-F238E27FC236}">
                <a16:creationId xmlns:a16="http://schemas.microsoft.com/office/drawing/2014/main" id="{947106ED-2B2D-4826-930B-2AB16332F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66800"/>
            <a:ext cx="8382000" cy="5223669"/>
          </a:xfrm>
          <a:prstGeom prst="roundRect">
            <a:avLst>
              <a:gd name="adj" fmla="val 8333"/>
            </a:avLst>
          </a:prstGeom>
          <a:solidFill>
            <a:srgbClr val="CCFFCC">
              <a:alpha val="0"/>
            </a:srgbClr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CC0000"/>
              </a:solidFill>
            </a:endParaRPr>
          </a:p>
        </p:txBody>
      </p:sp>
      <p:sp>
        <p:nvSpPr>
          <p:cNvPr id="10243" name="Text Box 9">
            <a:extLst>
              <a:ext uri="{FF2B5EF4-FFF2-40B4-BE49-F238E27FC236}">
                <a16:creationId xmlns:a16="http://schemas.microsoft.com/office/drawing/2014/main" id="{42DC9715-B66C-436E-B7CC-D117551B3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84" y="272256"/>
            <a:ext cx="6237288" cy="51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1.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Định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lí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về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hai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tiếp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tuyến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cắt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nhau</a:t>
            </a:r>
            <a:r>
              <a:rPr lang="en-US" altLang="en-US" sz="2800" b="1" u="sng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4586" name="Text Box 10">
            <a:extLst>
              <a:ext uri="{FF2B5EF4-FFF2-40B4-BE49-F238E27FC236}">
                <a16:creationId xmlns:a16="http://schemas.microsoft.com/office/drawing/2014/main" id="{16338C44-BEA3-43C1-A304-AE33F1498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083" y="1137980"/>
            <a:ext cx="1298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</a:rPr>
              <a:t>Định</a:t>
            </a:r>
            <a:r>
              <a:rPr lang="en-US" altLang="en-US" sz="2400" b="1" u="sng" dirty="0">
                <a:solidFill>
                  <a:srgbClr val="FF0000"/>
                </a:solidFill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lí</a:t>
            </a:r>
            <a:r>
              <a:rPr lang="en-US" altLang="en-US" sz="2400" b="1" u="sng" dirty="0">
                <a:solidFill>
                  <a:srgbClr val="FF0000"/>
                </a:solidFill>
              </a:rPr>
              <a:t> :</a:t>
            </a:r>
          </a:p>
        </p:txBody>
      </p:sp>
      <p:sp>
        <p:nvSpPr>
          <p:cNvPr id="10245" name="Text Box 11">
            <a:extLst>
              <a:ext uri="{FF2B5EF4-FFF2-40B4-BE49-F238E27FC236}">
                <a16:creationId xmlns:a16="http://schemas.microsoft.com/office/drawing/2014/main" id="{CB5AD9C9-EBCB-473C-8F09-1D88B3EB9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098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594" name="Text Box 18">
            <a:extLst>
              <a:ext uri="{FF2B5EF4-FFF2-40B4-BE49-F238E27FC236}">
                <a16:creationId xmlns:a16="http://schemas.microsoft.com/office/drawing/2014/main" id="{47936D42-49F3-4877-B333-0FBD6D186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81" y="1598697"/>
            <a:ext cx="7924800" cy="626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0000FF"/>
              </a:solidFill>
              <a:latin typeface="VNI-Times" pitchFamily="2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 alt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>
            <a:extLst>
              <a:ext uri="{FF2B5EF4-FFF2-40B4-BE49-F238E27FC236}">
                <a16:creationId xmlns:a16="http://schemas.microsoft.com/office/drawing/2014/main" id="{C526DBFE-0B1B-4145-8569-B5F20EF95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1955800"/>
            <a:ext cx="2052638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a. 45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b. 80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c. 90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d. 40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FF7759-7501-4E15-B5E9-6391E0924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656" y="4038599"/>
            <a:ext cx="515144" cy="517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Text Box 10">
            <a:extLst>
              <a:ext uri="{FF2B5EF4-FFF2-40B4-BE49-F238E27FC236}">
                <a16:creationId xmlns:a16="http://schemas.microsoft.com/office/drawing/2014/main" id="{51DF154A-F23A-4E3B-8C86-7170757DF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39713"/>
            <a:ext cx="8812212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h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Biết  CHB = 80</a:t>
            </a:r>
            <a:r>
              <a:rPr lang="en-US" altLang="en-US" sz="2800" b="1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Hãy chọn đáp án đúng:</a:t>
            </a:r>
          </a:p>
        </p:txBody>
      </p:sp>
      <p:sp>
        <p:nvSpPr>
          <p:cNvPr id="11270" name="Freeform 29">
            <a:extLst>
              <a:ext uri="{FF2B5EF4-FFF2-40B4-BE49-F238E27FC236}">
                <a16:creationId xmlns:a16="http://schemas.microsoft.com/office/drawing/2014/main" id="{19CDAF67-0CC0-4CF9-A848-37410638CEFC}"/>
              </a:ext>
            </a:extLst>
          </p:cNvPr>
          <p:cNvSpPr>
            <a:spLocks/>
          </p:cNvSpPr>
          <p:nvPr/>
        </p:nvSpPr>
        <p:spPr bwMode="auto">
          <a:xfrm>
            <a:off x="4429125" y="179388"/>
            <a:ext cx="684213" cy="136525"/>
          </a:xfrm>
          <a:custGeom>
            <a:avLst/>
            <a:gdLst>
              <a:gd name="T0" fmla="*/ 0 w 336"/>
              <a:gd name="T1" fmla="*/ 2147483646 h 96"/>
              <a:gd name="T2" fmla="*/ 2147483646 w 336"/>
              <a:gd name="T3" fmla="*/ 0 h 96"/>
              <a:gd name="T4" fmla="*/ 2147483646 w 336"/>
              <a:gd name="T5" fmla="*/ 2147483646 h 96"/>
              <a:gd name="T6" fmla="*/ 0 60000 65536"/>
              <a:gd name="T7" fmla="*/ 0 60000 65536"/>
              <a:gd name="T8" fmla="*/ 0 60000 65536"/>
              <a:gd name="T9" fmla="*/ 0 w 336"/>
              <a:gd name="T10" fmla="*/ 0 h 96"/>
              <a:gd name="T11" fmla="*/ 336 w 336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96">
                <a:moveTo>
                  <a:pt x="0" y="96"/>
                </a:moveTo>
                <a:lnTo>
                  <a:pt x="192" y="0"/>
                </a:lnTo>
                <a:lnTo>
                  <a:pt x="336" y="96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Text Box 24">
            <a:extLst>
              <a:ext uri="{FF2B5EF4-FFF2-40B4-BE49-F238E27FC236}">
                <a16:creationId xmlns:a16="http://schemas.microsoft.com/office/drawing/2014/main" id="{FB22A46C-185C-467A-9EB4-9D703440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1482725"/>
            <a:ext cx="424815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g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altLang="en-US" sz="28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3" name="Text Box 12">
            <a:extLst>
              <a:ext uri="{FF2B5EF4-FFF2-40B4-BE49-F238E27FC236}">
                <a16:creationId xmlns:a16="http://schemas.microsoft.com/office/drawing/2014/main" id="{B458FF3B-3890-4427-9C70-10104C3B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2970213"/>
            <a:ext cx="292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4" name="Text Box 20">
            <a:extLst>
              <a:ext uri="{FF2B5EF4-FFF2-40B4-BE49-F238E27FC236}">
                <a16:creationId xmlns:a16="http://schemas.microsoft.com/office/drawing/2014/main" id="{ADEE7823-2190-4381-BA36-9FE9A839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38" y="2846388"/>
            <a:ext cx="1079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5" name="Picture 3">
            <a:extLst>
              <a:ext uri="{FF2B5EF4-FFF2-40B4-BE49-F238E27FC236}">
                <a16:creationId xmlns:a16="http://schemas.microsoft.com/office/drawing/2014/main" id="{796A554D-9C6D-46EA-BAC8-3D119598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1038225"/>
            <a:ext cx="5881688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BD13C5-DCA9-4509-93FE-365D07D4B23A}"/>
              </a:ext>
            </a:extLst>
          </p:cNvPr>
          <p:cNvSpPr/>
          <p:nvPr/>
        </p:nvSpPr>
        <p:spPr>
          <a:xfrm>
            <a:off x="6400800" y="9144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10B48-4971-407D-86E7-9016C41BD929}"/>
              </a:ext>
            </a:extLst>
          </p:cNvPr>
          <p:cNvSpPr/>
          <p:nvPr/>
        </p:nvSpPr>
        <p:spPr>
          <a:xfrm>
            <a:off x="7043738" y="5102225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7">
            <a:extLst>
              <a:ext uri="{FF2B5EF4-FFF2-40B4-BE49-F238E27FC236}">
                <a16:creationId xmlns:a16="http://schemas.microsoft.com/office/drawing/2014/main" id="{7CD87B86-C3AB-4669-97BB-758E31420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675" y="2262188"/>
            <a:ext cx="539750" cy="6477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Text Box 10">
            <a:extLst>
              <a:ext uri="{FF2B5EF4-FFF2-40B4-BE49-F238E27FC236}">
                <a16:creationId xmlns:a16="http://schemas.microsoft.com/office/drawing/2014/main" id="{79748867-2AB8-41AF-A711-27BE5658A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39713"/>
            <a:ext cx="8812212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h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Biết  CHB = 80</a:t>
            </a:r>
            <a:r>
              <a:rPr lang="en-US" altLang="en-US" sz="2800" b="1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Hãy chọn đáp án đúng:</a:t>
            </a:r>
          </a:p>
        </p:txBody>
      </p:sp>
      <p:sp>
        <p:nvSpPr>
          <p:cNvPr id="12292" name="Freeform 29">
            <a:extLst>
              <a:ext uri="{FF2B5EF4-FFF2-40B4-BE49-F238E27FC236}">
                <a16:creationId xmlns:a16="http://schemas.microsoft.com/office/drawing/2014/main" id="{C5E0ED20-9A04-4DF2-9FCA-87962EA3878E}"/>
              </a:ext>
            </a:extLst>
          </p:cNvPr>
          <p:cNvSpPr>
            <a:spLocks/>
          </p:cNvSpPr>
          <p:nvPr/>
        </p:nvSpPr>
        <p:spPr bwMode="auto">
          <a:xfrm>
            <a:off x="4429125" y="179388"/>
            <a:ext cx="684213" cy="136525"/>
          </a:xfrm>
          <a:custGeom>
            <a:avLst/>
            <a:gdLst>
              <a:gd name="T0" fmla="*/ 0 w 336"/>
              <a:gd name="T1" fmla="*/ 2147483646 h 96"/>
              <a:gd name="T2" fmla="*/ 2147483646 w 336"/>
              <a:gd name="T3" fmla="*/ 0 h 96"/>
              <a:gd name="T4" fmla="*/ 2147483646 w 336"/>
              <a:gd name="T5" fmla="*/ 2147483646 h 96"/>
              <a:gd name="T6" fmla="*/ 0 60000 65536"/>
              <a:gd name="T7" fmla="*/ 0 60000 65536"/>
              <a:gd name="T8" fmla="*/ 0 60000 65536"/>
              <a:gd name="T9" fmla="*/ 0 w 336"/>
              <a:gd name="T10" fmla="*/ 0 h 96"/>
              <a:gd name="T11" fmla="*/ 336 w 336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96">
                <a:moveTo>
                  <a:pt x="0" y="96"/>
                </a:moveTo>
                <a:lnTo>
                  <a:pt x="192" y="0"/>
                </a:lnTo>
                <a:lnTo>
                  <a:pt x="336" y="96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Text Box 26">
            <a:extLst>
              <a:ext uri="{FF2B5EF4-FFF2-40B4-BE49-F238E27FC236}">
                <a16:creationId xmlns:a16="http://schemas.microsoft.com/office/drawing/2014/main" id="{AE5637BA-D888-4977-8120-AB6E9AFB5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1660525"/>
            <a:ext cx="4103687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g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altLang="en-US" sz="28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a.  50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b.  90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c.  80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40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vi-V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Text Box 12">
            <a:extLst>
              <a:ext uri="{FF2B5EF4-FFF2-40B4-BE49-F238E27FC236}">
                <a16:creationId xmlns:a16="http://schemas.microsoft.com/office/drawing/2014/main" id="{362564C8-7F57-4CCE-B4E0-55CFB8C6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2970213"/>
            <a:ext cx="292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Text Box 20">
            <a:extLst>
              <a:ext uri="{FF2B5EF4-FFF2-40B4-BE49-F238E27FC236}">
                <a16:creationId xmlns:a16="http://schemas.microsoft.com/office/drawing/2014/main" id="{8BEACA1D-D2B4-4D49-8110-1545C3875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38" y="2846388"/>
            <a:ext cx="1079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6" name="Picture 3">
            <a:extLst>
              <a:ext uri="{FF2B5EF4-FFF2-40B4-BE49-F238E27FC236}">
                <a16:creationId xmlns:a16="http://schemas.microsoft.com/office/drawing/2014/main" id="{3EB6FAF5-B3FC-4F2C-82D4-5BE4B7524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1038225"/>
            <a:ext cx="5881688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E5BB06-0D96-43A7-A9B6-44E3B6F959B6}"/>
              </a:ext>
            </a:extLst>
          </p:cNvPr>
          <p:cNvSpPr/>
          <p:nvPr/>
        </p:nvSpPr>
        <p:spPr>
          <a:xfrm>
            <a:off x="6400800" y="9144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0B908A-2F9D-4C5F-BC5B-B11158D5DE13}"/>
              </a:ext>
            </a:extLst>
          </p:cNvPr>
          <p:cNvSpPr/>
          <p:nvPr/>
        </p:nvSpPr>
        <p:spPr>
          <a:xfrm>
            <a:off x="7043738" y="5097536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1051</Words>
  <Application>Microsoft Office PowerPoint</Application>
  <PresentationFormat>On-screen Show (4:3)</PresentationFormat>
  <Paragraphs>118</Paragraphs>
  <Slides>23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GungsuhChe</vt:lpstr>
      <vt:lpstr>Arial</vt:lpstr>
      <vt:lpstr>Calibri</vt:lpstr>
      <vt:lpstr>Cambria Math</vt:lpstr>
      <vt:lpstr>Symbol</vt:lpstr>
      <vt:lpstr>Times New Roman</vt:lpstr>
      <vt:lpstr>VNI-Times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TGS</dc:creator>
  <cp:lastModifiedBy>TGS</cp:lastModifiedBy>
  <cp:revision>298</cp:revision>
  <dcterms:created xsi:type="dcterms:W3CDTF">2018-09-03T03:23:39Z</dcterms:created>
  <dcterms:modified xsi:type="dcterms:W3CDTF">2021-08-22T12:27:52Z</dcterms:modified>
</cp:coreProperties>
</file>