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57" r:id="rId3"/>
    <p:sldId id="258" r:id="rId4"/>
    <p:sldId id="259" r:id="rId5"/>
    <p:sldId id="260" r:id="rId6"/>
    <p:sldId id="261" r:id="rId7"/>
    <p:sldId id="264" r:id="rId8"/>
    <p:sldId id="265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59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23FE3-6A44-4598-8CF7-E0512E20DB4B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2E02D-FB8C-4D21-B472-DA7DC8F117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400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23FE3-6A44-4598-8CF7-E0512E20DB4B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2E02D-FB8C-4D21-B472-DA7DC8F117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395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23FE3-6A44-4598-8CF7-E0512E20DB4B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2E02D-FB8C-4D21-B472-DA7DC8F117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094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23FE3-6A44-4598-8CF7-E0512E20DB4B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2E02D-FB8C-4D21-B472-DA7DC8F117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274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23FE3-6A44-4598-8CF7-E0512E20DB4B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2E02D-FB8C-4D21-B472-DA7DC8F117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652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23FE3-6A44-4598-8CF7-E0512E20DB4B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2E02D-FB8C-4D21-B472-DA7DC8F117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733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23FE3-6A44-4598-8CF7-E0512E20DB4B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2E02D-FB8C-4D21-B472-DA7DC8F117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02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23FE3-6A44-4598-8CF7-E0512E20DB4B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2E02D-FB8C-4D21-B472-DA7DC8F117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851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23FE3-6A44-4598-8CF7-E0512E20DB4B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2E02D-FB8C-4D21-B472-DA7DC8F117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721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23FE3-6A44-4598-8CF7-E0512E20DB4B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2E02D-FB8C-4D21-B472-DA7DC8F117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087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23FE3-6A44-4598-8CF7-E0512E20DB4B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2E02D-FB8C-4D21-B472-DA7DC8F117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699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23FE3-6A44-4598-8CF7-E0512E20DB4B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2E02D-FB8C-4D21-B472-DA7DC8F117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320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73152" y="601180"/>
            <a:ext cx="938134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ÔN TẬP CHƯƠNG I: </a:t>
            </a:r>
          </a:p>
          <a:p>
            <a:pPr algn="ctr"/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NGUYÊN TỬ, SƠ LƯỢC VỀ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BẢNG TUẦN HOÀN CÁC NGUYÊN TỐ HOÁ HỌC</a:t>
            </a:r>
          </a:p>
          <a:p>
            <a:pPr algn="ctr"/>
            <a:r>
              <a:rPr lang="pt-BR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(tiết 2)</a:t>
            </a:r>
            <a:endParaRPr lang="en-US" sz="3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22345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20624" y="318710"/>
            <a:ext cx="8723376" cy="36189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9215" marR="106680">
              <a:lnSpc>
                <a:spcPct val="150000"/>
              </a:lnSpc>
              <a:spcAft>
                <a:spcPts val="0"/>
              </a:spcAft>
            </a:pPr>
            <a:r>
              <a:rPr lang="en-US" sz="2000" b="1" dirty="0">
                <a:solidFill>
                  <a:srgbClr val="1F05B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H5</a:t>
            </a:r>
            <a:r>
              <a:rPr lang="vi-VN" sz="2000" b="1" dirty="0">
                <a:solidFill>
                  <a:srgbClr val="1F05B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vi-VN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Quan sát Hình 2.6 và cho biết:nguyên tử chlorine có bao nhiêu lớp electron. Mỗi lớp có bao nhiêu electron?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vi-VN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601720">
              <a:spcBef>
                <a:spcPts val="1065"/>
              </a:spcBef>
              <a:spcAft>
                <a:spcPts val="0"/>
              </a:spcAft>
            </a:pPr>
            <a:r>
              <a:rPr lang="vi-VN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Số electron ở lớp thứ nhất:..........................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...</a:t>
            </a:r>
          </a:p>
          <a:p>
            <a:pPr>
              <a:spcAft>
                <a:spcPts val="0"/>
              </a:spcAft>
            </a:pPr>
            <a:r>
              <a:rPr lang="vi-VN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601720">
              <a:spcAft>
                <a:spcPts val="0"/>
              </a:spcAft>
            </a:pPr>
            <a:r>
              <a:rPr lang="vi-VN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Số electron ở lớp thứ hai:................................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vi-VN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601720">
              <a:spcBef>
                <a:spcPts val="5"/>
              </a:spcBef>
              <a:spcAft>
                <a:spcPts val="0"/>
              </a:spcAft>
            </a:pPr>
            <a:r>
              <a:rPr lang="vi-VN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Số electron ở lớp thứ ba:.................................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vi-VN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5"/>
              </a:spcBef>
              <a:spcAft>
                <a:spcPts val="0"/>
              </a:spcAft>
            </a:pPr>
            <a:r>
              <a:rPr lang="vi-VN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116" y="1458468"/>
            <a:ext cx="3829812" cy="20574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7234017" y="1606893"/>
            <a:ext cx="551754" cy="4680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b-NO" sz="24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 e</a:t>
            </a:r>
            <a:endParaRPr lang="en-US" sz="24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252305" y="2210397"/>
            <a:ext cx="551754" cy="4875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b-NO" sz="24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 e</a:t>
            </a:r>
            <a:endParaRPr lang="en-US" sz="24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288881" y="2804757"/>
            <a:ext cx="551754" cy="4875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b-NO" sz="24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 e</a:t>
            </a:r>
            <a:endParaRPr lang="en-US" sz="24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8105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7"/>
          <p:cNvSpPr txBox="1">
            <a:spLocks noChangeArrowheads="1"/>
          </p:cNvSpPr>
          <p:nvPr/>
        </p:nvSpPr>
        <p:spPr bwMode="auto">
          <a:xfrm>
            <a:off x="2749296" y="624840"/>
            <a:ext cx="383310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en-US" sz="3600" b="1" u="sng" dirty="0" err="1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3600" b="1" u="sng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sng" dirty="0" err="1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3600" b="1" u="sng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sng" dirty="0" err="1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600" b="1" u="sng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sng" dirty="0" err="1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nhà</a:t>
            </a:r>
            <a:endParaRPr lang="en-US" sz="3600" b="1" u="sng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856488" y="1647508"/>
            <a:ext cx="8077200" cy="1169551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dirty="0">
                <a:solidFill>
                  <a:srgbClr val="7030A0"/>
                </a:solidFill>
                <a:latin typeface="Times New Roman" panose="02020603050405020304" pitchFamily="18" charset="0"/>
              </a:rPr>
              <a:t>+ </a:t>
            </a:r>
            <a:r>
              <a:rPr lang="en-US" altLang="en-US" sz="2800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Học</a:t>
            </a:r>
            <a:r>
              <a:rPr lang="en-US" altLang="en-US" sz="2800" dirty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sz="2800" dirty="0">
                <a:solidFill>
                  <a:srgbClr val="7030A0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800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xem</a:t>
            </a:r>
            <a:r>
              <a:rPr lang="en-US" altLang="en-US" sz="2800" dirty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lại</a:t>
            </a:r>
            <a:r>
              <a:rPr lang="en-US" altLang="en-US" sz="2800" dirty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en-US" sz="2800" dirty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sz="2800" dirty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đã</a:t>
            </a:r>
            <a:r>
              <a:rPr lang="en-US" altLang="en-US" sz="2800" dirty="0">
                <a:solidFill>
                  <a:srgbClr val="7030A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học</a:t>
            </a:r>
            <a:r>
              <a:rPr lang="en-US" altLang="en-US" sz="2800" dirty="0">
                <a:solidFill>
                  <a:srgbClr val="7030A0"/>
                </a:solidFill>
                <a:latin typeface="Times New Roman" panose="02020603050405020304" pitchFamily="18" charset="0"/>
              </a:rPr>
              <a:t> ở </a:t>
            </a:r>
            <a:r>
              <a:rPr lang="en-US" altLang="en-US" sz="2800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chương</a:t>
            </a:r>
            <a:r>
              <a:rPr lang="en-US" altLang="en-US" sz="2800" dirty="0">
                <a:solidFill>
                  <a:srgbClr val="7030A0"/>
                </a:solidFill>
                <a:latin typeface="Times New Roman" panose="02020603050405020304" pitchFamily="18" charset="0"/>
              </a:rPr>
              <a:t> 1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dirty="0">
                <a:solidFill>
                  <a:srgbClr val="7030A0"/>
                </a:solidFill>
                <a:latin typeface="Times New Roman" panose="02020603050405020304" pitchFamily="18" charset="0"/>
              </a:rPr>
              <a:t>+ </a:t>
            </a:r>
            <a:r>
              <a:rPr lang="pt-BR" altLang="en-US" sz="2800" dirty="0">
                <a:solidFill>
                  <a:srgbClr val="7030A0"/>
                </a:solidFill>
                <a:latin typeface="Times New Roman" panose="02020603050405020304" pitchFamily="18" charset="0"/>
              </a:rPr>
              <a:t>Hoàn thiện các bài tập trong phiếu học tập.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C2F2921-5C3E-AE8D-43C8-A056E4C40E80}"/>
              </a:ext>
            </a:extLst>
          </p:cNvPr>
          <p:cNvSpPr txBox="1"/>
          <p:nvPr/>
        </p:nvSpPr>
        <p:spPr>
          <a:xfrm>
            <a:off x="856487" y="3810338"/>
            <a:ext cx="7694845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/>
              <a:t>Tài liệu được chia sẻ bởi Website VnTeach.Com</a:t>
            </a:r>
          </a:p>
          <a:p>
            <a:r>
              <a:rPr lang="en-US"/>
              <a:t>https://www.vnteach.com</a:t>
            </a:r>
          </a:p>
          <a:p>
            <a:r>
              <a:rPr lang="en-US"/>
              <a:t>Một sản phẩm của cộng đồng facebook Thư Viện VnTeach.Com</a:t>
            </a:r>
          </a:p>
          <a:p>
            <a:r>
              <a:rPr lang="en-US"/>
              <a:t>https://www.facebook.com/groups/vnteach/</a:t>
            </a:r>
          </a:p>
          <a:p>
            <a:r>
              <a:rPr lang="en-US"/>
              <a:t>https://www.facebook.com/groups/thuvienvnteach/</a:t>
            </a:r>
          </a:p>
        </p:txBody>
      </p:sp>
    </p:spTree>
    <p:extLst>
      <p:ext uri="{BB962C8B-B14F-4D97-AF65-F5344CB8AC3E}">
        <p14:creationId xmlns:p14="http://schemas.microsoft.com/office/powerpoint/2010/main" val="3073903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259828"/>
            <a:ext cx="9144000" cy="40677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9215">
              <a:spcAft>
                <a:spcPts val="0"/>
              </a:spcAft>
              <a:tabLst>
                <a:tab pos="610235" algn="l"/>
              </a:tabLst>
            </a:pPr>
            <a:r>
              <a:rPr lang="en-US" sz="2000" b="1" dirty="0" err="1">
                <a:solidFill>
                  <a:srgbClr val="1F05B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vi-VN" sz="2000" b="1" spc="-10" dirty="0">
                <a:solidFill>
                  <a:srgbClr val="1F05B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b="1" dirty="0">
                <a:solidFill>
                  <a:srgbClr val="1F05B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vi-VN" sz="2000" b="1" dirty="0">
                <a:solidFill>
                  <a:srgbClr val="1F05B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	</a:t>
            </a:r>
            <a:r>
              <a:rPr lang="vi-VN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Em hãy điền vào chỗ trống các từ, cụm từ thích hợp </a:t>
            </a:r>
            <a:r>
              <a:rPr lang="vi-VN" sz="2000" spc="-15" dirty="0">
                <a:latin typeface="Times New Roman" panose="02020603050405020304" pitchFamily="18" charset="0"/>
                <a:ea typeface="Times New Roman" panose="02020603050405020304" pitchFamily="18" charset="0"/>
              </a:rPr>
              <a:t>sau </a:t>
            </a:r>
            <a:r>
              <a:rPr lang="vi-VN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để được câu hoàn</a:t>
            </a:r>
            <a:r>
              <a:rPr lang="vi-VN" sz="2000" spc="-9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chỉnh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vi-VN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vi-VN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vi-VN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vi-VN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9695">
              <a:spcBef>
                <a:spcPts val="955"/>
              </a:spcBef>
              <a:spcAft>
                <a:spcPts val="0"/>
              </a:spcAft>
              <a:tabLst>
                <a:tab pos="5166995" algn="l"/>
              </a:tabLst>
            </a:pPr>
            <a:r>
              <a:rPr lang="vi-VN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Nguyên tử là hạt (1) …………………….…..… </a:t>
            </a:r>
            <a:r>
              <a:rPr lang="vi-VN" sz="2000" spc="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vi-VN" sz="2000" spc="7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(2) …………………….…..Theo Rutherford –</a:t>
            </a:r>
            <a:r>
              <a:rPr lang="vi-VN" sz="2000" spc="20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Bohr,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nguyên tử có cấu tạo gồm 2 phần là (3) ……………………………</a:t>
            </a:r>
            <a:r>
              <a:rPr lang="vi-VN" sz="2000" spc="1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(mang</a:t>
            </a:r>
            <a:r>
              <a:rPr lang="vi-VN" sz="20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(4) ……..…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………………….</a:t>
            </a:r>
            <a:r>
              <a:rPr lang="vi-VN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và (5) …………………..… tạo bởi (6) ………………………….</a:t>
            </a:r>
            <a:r>
              <a:rPr lang="vi-VN" sz="2000" spc="-7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mang</a:t>
            </a:r>
            <a:r>
              <a:rPr lang="vi-VN" sz="2000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(7)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…………………………………</a:t>
            </a:r>
            <a:r>
              <a:rPr lang="vi-VN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).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9695">
              <a:spcBef>
                <a:spcPts val="630"/>
              </a:spcBef>
              <a:spcAft>
                <a:spcPts val="0"/>
              </a:spcAft>
              <a:tabLst>
                <a:tab pos="5492750" algn="l"/>
              </a:tabLst>
            </a:pPr>
            <a:r>
              <a:rPr lang="vi-VN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Trong nguyên tử, các electron (8) ……………… xung quanh hạt nhân</a:t>
            </a:r>
            <a:r>
              <a:rPr lang="vi-VN" sz="2000" spc="-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và (9)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……………………………………….. </a:t>
            </a:r>
            <a:r>
              <a:rPr lang="vi-VN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thành từng</a:t>
            </a:r>
            <a:r>
              <a:rPr lang="vi-VN" sz="2000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lớp.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54672" y="1819656"/>
          <a:ext cx="8205281" cy="116128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1614523">
                  <a:extLst>
                    <a:ext uri="{9D8B030D-6E8A-4147-A177-3AD203B41FA5}">
                      <a16:colId xmlns:a16="http://schemas.microsoft.com/office/drawing/2014/main" val="2733586913"/>
                    </a:ext>
                  </a:extLst>
                </a:gridCol>
                <a:gridCol w="1657941">
                  <a:extLst>
                    <a:ext uri="{9D8B030D-6E8A-4147-A177-3AD203B41FA5}">
                      <a16:colId xmlns:a16="http://schemas.microsoft.com/office/drawing/2014/main" val="63595816"/>
                    </a:ext>
                  </a:extLst>
                </a:gridCol>
                <a:gridCol w="1657941">
                  <a:extLst>
                    <a:ext uri="{9D8B030D-6E8A-4147-A177-3AD203B41FA5}">
                      <a16:colId xmlns:a16="http://schemas.microsoft.com/office/drawing/2014/main" val="1264901019"/>
                    </a:ext>
                  </a:extLst>
                </a:gridCol>
                <a:gridCol w="1656333">
                  <a:extLst>
                    <a:ext uri="{9D8B030D-6E8A-4147-A177-3AD203B41FA5}">
                      <a16:colId xmlns:a16="http://schemas.microsoft.com/office/drawing/2014/main" val="1030018667"/>
                    </a:ext>
                  </a:extLst>
                </a:gridCol>
                <a:gridCol w="1618543">
                  <a:extLst>
                    <a:ext uri="{9D8B030D-6E8A-4147-A177-3AD203B41FA5}">
                      <a16:colId xmlns:a16="http://schemas.microsoft.com/office/drawing/2014/main" val="3538716880"/>
                    </a:ext>
                  </a:extLst>
                </a:gridCol>
              </a:tblGrid>
              <a:tr h="611205">
                <a:tc>
                  <a:txBody>
                    <a:bodyPr/>
                    <a:lstStyle/>
                    <a:p>
                      <a:pPr marL="66040">
                        <a:lnSpc>
                          <a:spcPts val="1235"/>
                        </a:lnSpc>
                        <a:spcAft>
                          <a:spcPts val="0"/>
                        </a:spcAft>
                      </a:pPr>
                      <a:r>
                        <a:rPr lang="vi-VN" sz="2000" dirty="0">
                          <a:effectLst/>
                          <a:latin typeface="+mj-lt"/>
                        </a:rPr>
                        <a:t>chuyển động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8425">
                        <a:lnSpc>
                          <a:spcPts val="1235"/>
                        </a:lnSpc>
                        <a:spcAft>
                          <a:spcPts val="0"/>
                        </a:spcAft>
                      </a:pPr>
                      <a:r>
                        <a:rPr lang="vi-VN" sz="2000" dirty="0">
                          <a:effectLst/>
                          <a:latin typeface="+mj-lt"/>
                        </a:rPr>
                        <a:t>các electron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6520">
                        <a:lnSpc>
                          <a:spcPts val="1235"/>
                        </a:lnSpc>
                        <a:spcAft>
                          <a:spcPts val="0"/>
                        </a:spcAft>
                      </a:pPr>
                      <a:r>
                        <a:rPr lang="vi-VN" sz="2000" dirty="0">
                          <a:effectLst/>
                          <a:latin typeface="+mj-lt"/>
                        </a:rPr>
                        <a:t>hạt nhân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652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vi-VN" sz="2000" dirty="0">
                          <a:effectLst/>
                          <a:latin typeface="+mj-lt"/>
                        </a:rPr>
                        <a:t>điện tích dương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vi-VN" sz="2000" dirty="0">
                          <a:effectLst/>
                          <a:latin typeface="+mj-lt"/>
                        </a:rPr>
                        <a:t>trung hòa về điện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55828035"/>
                  </a:ext>
                </a:extLst>
              </a:tr>
              <a:tr h="550083">
                <a:tc>
                  <a:txBody>
                    <a:bodyPr/>
                    <a:lstStyle/>
                    <a:p>
                      <a:pPr marL="66040">
                        <a:lnSpc>
                          <a:spcPts val="1245"/>
                        </a:lnSpc>
                        <a:spcAft>
                          <a:spcPts val="0"/>
                        </a:spcAft>
                      </a:pPr>
                      <a:r>
                        <a:rPr lang="vi-VN" sz="2000" dirty="0">
                          <a:effectLst/>
                          <a:latin typeface="+mj-lt"/>
                        </a:rPr>
                        <a:t>vỏ nguyên tử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8425">
                        <a:lnSpc>
                          <a:spcPts val="1245"/>
                        </a:lnSpc>
                        <a:spcAft>
                          <a:spcPts val="0"/>
                        </a:spcAft>
                      </a:pPr>
                      <a:r>
                        <a:rPr lang="vi-VN" sz="2000" dirty="0">
                          <a:effectLst/>
                          <a:latin typeface="+mj-lt"/>
                        </a:rPr>
                        <a:t>điện tích âm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6520">
                        <a:lnSpc>
                          <a:spcPts val="1245"/>
                        </a:lnSpc>
                        <a:spcAft>
                          <a:spcPts val="0"/>
                        </a:spcAft>
                      </a:pPr>
                      <a:r>
                        <a:rPr lang="vi-VN" sz="2000" dirty="0">
                          <a:effectLst/>
                          <a:latin typeface="+mj-lt"/>
                        </a:rPr>
                        <a:t>vô cùng nhỏ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6520">
                        <a:lnSpc>
                          <a:spcPts val="1245"/>
                        </a:lnSpc>
                        <a:spcAft>
                          <a:spcPts val="0"/>
                        </a:spcAft>
                      </a:pPr>
                      <a:r>
                        <a:rPr lang="vi-VN" sz="2000" dirty="0">
                          <a:effectLst/>
                          <a:latin typeface="+mj-lt"/>
                        </a:rPr>
                        <a:t>sắp xếp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000" dirty="0">
                          <a:effectLst/>
                          <a:latin typeface="+mj-lt"/>
                        </a:rPr>
                        <a:t> 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720636671"/>
                  </a:ext>
                </a:extLst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263860" y="354830"/>
            <a:ext cx="17524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</a:t>
            </a:r>
            <a:r>
              <a:rPr lang="vi-VN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uyện tập</a:t>
            </a:r>
            <a:endParaRPr lang="en-US" sz="2800" dirty="0"/>
          </a:p>
        </p:txBody>
      </p:sp>
      <p:sp>
        <p:nvSpPr>
          <p:cNvPr id="6" name="Rectangle 5"/>
          <p:cNvSpPr/>
          <p:nvPr/>
        </p:nvSpPr>
        <p:spPr>
          <a:xfrm>
            <a:off x="2696164" y="3152894"/>
            <a:ext cx="151035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vô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cùng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nhỏ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207460" y="3162038"/>
            <a:ext cx="204793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trung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hoà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điện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037028" y="3783830"/>
            <a:ext cx="159210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vỏ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nguyên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tử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259788" y="4103870"/>
            <a:ext cx="144943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điện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tích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âm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664660" y="3500366"/>
            <a:ext cx="105990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hạt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nhân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75340" y="4085582"/>
            <a:ext cx="141417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các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</a:rPr>
              <a:t> electron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635460" y="3765542"/>
            <a:ext cx="17972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điện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tích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dương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333708" y="4817102"/>
            <a:ext cx="96051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sắp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xếp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293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98448" y="831187"/>
            <a:ext cx="7845552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9215">
              <a:spcBef>
                <a:spcPts val="630"/>
              </a:spcBef>
              <a:spcAft>
                <a:spcPts val="0"/>
              </a:spcAft>
              <a:tabLst>
                <a:tab pos="610235" algn="l"/>
              </a:tabLst>
            </a:pPr>
            <a:r>
              <a:rPr lang="en-US" sz="2400" b="1" dirty="0" err="1">
                <a:solidFill>
                  <a:srgbClr val="1F05B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400" b="1" dirty="0">
                <a:solidFill>
                  <a:srgbClr val="1F05B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</a:t>
            </a:r>
            <a:r>
              <a:rPr lang="vi-VN" sz="2400" b="1" dirty="0">
                <a:solidFill>
                  <a:srgbClr val="1F05B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	</a:t>
            </a:r>
            <a:r>
              <a:rPr lang="vi-VN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Quan sát Hình 2.4 và cho</a:t>
            </a:r>
            <a:r>
              <a:rPr lang="vi-VN" sz="24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biết: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vi-VN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vi-VN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439035">
              <a:spcAft>
                <a:spcPts val="0"/>
              </a:spcAft>
            </a:pPr>
            <a:r>
              <a:rPr lang="vi-VN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Hạt nhân nguyên tử có một hay nhiều hạt?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.......................................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408555">
              <a:spcBef>
                <a:spcPts val="630"/>
              </a:spcBef>
              <a:spcAft>
                <a:spcPts val="0"/>
              </a:spcAft>
            </a:pPr>
            <a:r>
              <a:rPr lang="vi-VN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Các hạt đó thuộc cùng một loại hạt hay nhiều loại</a:t>
            </a:r>
            <a:r>
              <a:rPr lang="vi-VN" sz="2000" spc="-9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hạt?.......................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408555">
              <a:spcBef>
                <a:spcPts val="630"/>
              </a:spcBef>
              <a:spcAft>
                <a:spcPts val="0"/>
              </a:spcAft>
            </a:pPr>
            <a:r>
              <a:rPr lang="vi-VN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Số đơn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vị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điện tích hạt nhân của helium bằng bao</a:t>
            </a:r>
            <a:r>
              <a:rPr lang="vi-VN" sz="2000" spc="-8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nhiêu?........................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vi-VN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Điện tích hạt nhân của của helium bằng bao nhiêu?............................</a:t>
            </a:r>
            <a:endParaRPr lang="en-US" sz="2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" y="1645920"/>
            <a:ext cx="3593592" cy="2359152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3921460" y="2238494"/>
            <a:ext cx="194155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nhiều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loại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hạt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195780" y="2924294"/>
            <a:ext cx="177003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thuộc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loại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hạt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534108" y="3582662"/>
            <a:ext cx="31290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957268" y="3893558"/>
            <a:ext cx="45717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+2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1147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6737982"/>
              </p:ext>
            </p:extLst>
          </p:nvPr>
        </p:nvGraphicFramePr>
        <p:xfrm>
          <a:off x="885759" y="987552"/>
          <a:ext cx="7654736" cy="128404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1548360">
                  <a:extLst>
                    <a:ext uri="{9D8B030D-6E8A-4147-A177-3AD203B41FA5}">
                      <a16:colId xmlns:a16="http://schemas.microsoft.com/office/drawing/2014/main" val="1472042027"/>
                    </a:ext>
                  </a:extLst>
                </a:gridCol>
                <a:gridCol w="1547609">
                  <a:extLst>
                    <a:ext uri="{9D8B030D-6E8A-4147-A177-3AD203B41FA5}">
                      <a16:colId xmlns:a16="http://schemas.microsoft.com/office/drawing/2014/main" val="2644709967"/>
                    </a:ext>
                  </a:extLst>
                </a:gridCol>
                <a:gridCol w="1547609">
                  <a:extLst>
                    <a:ext uri="{9D8B030D-6E8A-4147-A177-3AD203B41FA5}">
                      <a16:colId xmlns:a16="http://schemas.microsoft.com/office/drawing/2014/main" val="2516072397"/>
                    </a:ext>
                  </a:extLst>
                </a:gridCol>
                <a:gridCol w="1546108">
                  <a:extLst>
                    <a:ext uri="{9D8B030D-6E8A-4147-A177-3AD203B41FA5}">
                      <a16:colId xmlns:a16="http://schemas.microsoft.com/office/drawing/2014/main" val="2839743218"/>
                    </a:ext>
                  </a:extLst>
                </a:gridCol>
                <a:gridCol w="1465050">
                  <a:extLst>
                    <a:ext uri="{9D8B030D-6E8A-4147-A177-3AD203B41FA5}">
                      <a16:colId xmlns:a16="http://schemas.microsoft.com/office/drawing/2014/main" val="4274490585"/>
                    </a:ext>
                  </a:extLst>
                </a:gridCol>
              </a:tblGrid>
              <a:tr h="722017">
                <a:tc>
                  <a:txBody>
                    <a:bodyPr/>
                    <a:lstStyle/>
                    <a:p>
                      <a:pPr marL="70485"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vi-VN" sz="1800" dirty="0">
                          <a:effectLst/>
                          <a:latin typeface="+mj-lt"/>
                        </a:rPr>
                        <a:t>Nguyên tử</a:t>
                      </a:r>
                      <a:endParaRPr lang="en-US" sz="18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11150" marR="307340" algn="ctr"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vi-VN" sz="1800" dirty="0">
                          <a:effectLst/>
                          <a:latin typeface="+mj-lt"/>
                        </a:rPr>
                        <a:t>proton</a:t>
                      </a:r>
                      <a:endParaRPr lang="en-US" sz="18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11150" marR="309880" algn="ctr"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vi-VN" sz="1800" dirty="0">
                          <a:effectLst/>
                          <a:latin typeface="+mj-lt"/>
                        </a:rPr>
                        <a:t>Số neutron</a:t>
                      </a:r>
                      <a:endParaRPr lang="en-US" sz="18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20675"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vi-VN" sz="1800" dirty="0">
                          <a:effectLst/>
                          <a:latin typeface="+mj-lt"/>
                        </a:rPr>
                        <a:t>Số electron</a:t>
                      </a:r>
                      <a:endParaRPr lang="en-US" sz="18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99060"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vi-VN" sz="1800" dirty="0">
                          <a:effectLst/>
                          <a:latin typeface="+mj-lt"/>
                        </a:rPr>
                        <a:t>Điện tích hạt nhân</a:t>
                      </a:r>
                      <a:endParaRPr lang="en-US" sz="18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73290916"/>
                  </a:ext>
                </a:extLst>
              </a:tr>
              <a:tr h="562024">
                <a:tc>
                  <a:txBody>
                    <a:bodyPr/>
                    <a:lstStyle/>
                    <a:p>
                      <a:pPr marL="70485">
                        <a:lnSpc>
                          <a:spcPts val="1260"/>
                        </a:lnSpc>
                        <a:spcAft>
                          <a:spcPts val="0"/>
                        </a:spcAft>
                      </a:pPr>
                      <a:r>
                        <a:rPr lang="vi-VN" sz="1800" dirty="0">
                          <a:effectLst/>
                          <a:latin typeface="+mj-lt"/>
                        </a:rPr>
                        <a:t>Hydrogen</a:t>
                      </a:r>
                      <a:endParaRPr lang="en-US" sz="18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ts val="1260"/>
                        </a:lnSpc>
                        <a:spcAft>
                          <a:spcPts val="0"/>
                        </a:spcAft>
                      </a:pPr>
                      <a:r>
                        <a:rPr lang="vi-VN" sz="1800" dirty="0">
                          <a:effectLst/>
                          <a:latin typeface="+mj-lt"/>
                        </a:rPr>
                        <a:t>1</a:t>
                      </a:r>
                      <a:endParaRPr lang="en-US" sz="18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60"/>
                        </a:lnSpc>
                        <a:spcAft>
                          <a:spcPts val="0"/>
                        </a:spcAft>
                      </a:pPr>
                      <a:r>
                        <a:rPr lang="vi-VN" sz="1800" dirty="0">
                          <a:effectLst/>
                          <a:latin typeface="+mj-lt"/>
                        </a:rPr>
                        <a:t>0</a:t>
                      </a:r>
                      <a:endParaRPr lang="en-US" sz="18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1800" dirty="0">
                          <a:effectLst/>
                          <a:latin typeface="+mj-lt"/>
                        </a:rPr>
                        <a:t> </a:t>
                      </a:r>
                      <a:endParaRPr lang="en-US" sz="18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1800" dirty="0">
                          <a:effectLst/>
                          <a:latin typeface="+mj-lt"/>
                        </a:rPr>
                        <a:t> </a:t>
                      </a:r>
                      <a:endParaRPr lang="en-US" sz="1800" dirty="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29122173"/>
                  </a:ext>
                </a:extLst>
              </a:tr>
            </a:tbl>
          </a:graphicData>
        </a:graphic>
      </p:graphicFrame>
      <p:sp>
        <p:nvSpPr>
          <p:cNvPr id="24" name="Text Box 19"/>
          <p:cNvSpPr txBox="1">
            <a:spLocks noChangeArrowheads="1"/>
          </p:cNvSpPr>
          <p:nvPr/>
        </p:nvSpPr>
        <p:spPr bwMode="auto">
          <a:xfrm>
            <a:off x="1450975" y="10015538"/>
            <a:ext cx="6488113" cy="149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Rectangle 23"/>
          <p:cNvSpPr>
            <a:spLocks noChangeArrowheads="1"/>
          </p:cNvSpPr>
          <p:nvPr/>
        </p:nvSpPr>
        <p:spPr bwMode="auto">
          <a:xfrm>
            <a:off x="253746" y="378611"/>
            <a:ext cx="6185702" cy="9462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34800" tIns="215832" rIns="266616" bIns="355488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rgbClr val="1F05BA"/>
                </a:solidFill>
                <a:effectLst/>
                <a:latin typeface="+mj-lt"/>
                <a:ea typeface="Times New Roman" panose="02020603050405020304" pitchFamily="18" charset="0"/>
              </a:rPr>
              <a:t>Bài</a:t>
            </a:r>
            <a:r>
              <a:rPr kumimoji="0" lang="vi-VN" altLang="en-US" sz="2400" b="1" i="0" u="none" strike="noStrike" cap="none" normalizeH="0" baseline="0" dirty="0">
                <a:ln>
                  <a:noFill/>
                </a:ln>
                <a:solidFill>
                  <a:srgbClr val="1F05BA"/>
                </a:solidFill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1F05BA"/>
                </a:solidFill>
                <a:effectLst/>
                <a:latin typeface="+mj-lt"/>
                <a:ea typeface="Times New Roman" panose="02020603050405020304" pitchFamily="18" charset="0"/>
              </a:rPr>
              <a:t>3</a:t>
            </a:r>
            <a:r>
              <a:rPr kumimoji="0" lang="vi-VN" altLang="en-US" sz="2400" b="1" i="0" u="none" strike="noStrike" cap="none" normalizeH="0" baseline="0" dirty="0">
                <a:ln>
                  <a:noFill/>
                </a:ln>
                <a:solidFill>
                  <a:srgbClr val="1F05BA"/>
                </a:solidFill>
                <a:effectLst/>
                <a:latin typeface="+mj-lt"/>
                <a:ea typeface="Times New Roman" panose="02020603050405020304" pitchFamily="18" charset="0"/>
              </a:rPr>
              <a:t>: </a:t>
            </a:r>
            <a:r>
              <a:rPr kumimoji="0" lang="vi-VN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Hoàn thành thông tin trong bảng sau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9369054"/>
              </p:ext>
            </p:extLst>
          </p:nvPr>
        </p:nvGraphicFramePr>
        <p:xfrm>
          <a:off x="886968" y="2276855"/>
          <a:ext cx="7635240" cy="310896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1521834">
                  <a:extLst>
                    <a:ext uri="{9D8B030D-6E8A-4147-A177-3AD203B41FA5}">
                      <a16:colId xmlns:a16="http://schemas.microsoft.com/office/drawing/2014/main" val="2320909410"/>
                    </a:ext>
                  </a:extLst>
                </a:gridCol>
                <a:gridCol w="1589015">
                  <a:extLst>
                    <a:ext uri="{9D8B030D-6E8A-4147-A177-3AD203B41FA5}">
                      <a16:colId xmlns:a16="http://schemas.microsoft.com/office/drawing/2014/main" val="2058478208"/>
                    </a:ext>
                  </a:extLst>
                </a:gridCol>
                <a:gridCol w="1452439">
                  <a:extLst>
                    <a:ext uri="{9D8B030D-6E8A-4147-A177-3AD203B41FA5}">
                      <a16:colId xmlns:a16="http://schemas.microsoft.com/office/drawing/2014/main" val="3465103138"/>
                    </a:ext>
                  </a:extLst>
                </a:gridCol>
                <a:gridCol w="96739">
                  <a:extLst>
                    <a:ext uri="{9D8B030D-6E8A-4147-A177-3AD203B41FA5}">
                      <a16:colId xmlns:a16="http://schemas.microsoft.com/office/drawing/2014/main" val="2044816019"/>
                    </a:ext>
                  </a:extLst>
                </a:gridCol>
                <a:gridCol w="1529189">
                  <a:extLst>
                    <a:ext uri="{9D8B030D-6E8A-4147-A177-3AD203B41FA5}">
                      <a16:colId xmlns:a16="http://schemas.microsoft.com/office/drawing/2014/main" val="2288401062"/>
                    </a:ext>
                  </a:extLst>
                </a:gridCol>
                <a:gridCol w="1446024">
                  <a:extLst>
                    <a:ext uri="{9D8B030D-6E8A-4147-A177-3AD203B41FA5}">
                      <a16:colId xmlns:a16="http://schemas.microsoft.com/office/drawing/2014/main" val="1594726693"/>
                    </a:ext>
                  </a:extLst>
                </a:gridCol>
              </a:tblGrid>
              <a:tr h="506830">
                <a:tc>
                  <a:txBody>
                    <a:bodyPr/>
                    <a:lstStyle/>
                    <a:p>
                      <a:pPr marL="78740">
                        <a:lnSpc>
                          <a:spcPts val="1185"/>
                        </a:lnSpc>
                        <a:spcAft>
                          <a:spcPts val="0"/>
                        </a:spcAft>
                      </a:pPr>
                      <a:r>
                        <a:rPr lang="vi-VN" sz="1800" b="0" dirty="0">
                          <a:effectLst/>
                          <a:latin typeface="+mj-lt"/>
                        </a:rPr>
                        <a:t>Carbon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1800" b="0">
                          <a:effectLst/>
                          <a:latin typeface="+mj-lt"/>
                        </a:rPr>
                        <a:t> </a:t>
                      </a:r>
                      <a:endParaRPr lang="en-US" sz="1800" b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marL="24765" algn="ctr">
                        <a:lnSpc>
                          <a:spcPts val="1185"/>
                        </a:lnSpc>
                        <a:spcAft>
                          <a:spcPts val="0"/>
                        </a:spcAft>
                      </a:pPr>
                      <a:r>
                        <a:rPr lang="vi-VN" sz="1800" b="0" dirty="0">
                          <a:effectLst/>
                          <a:latin typeface="+mj-lt"/>
                        </a:rPr>
                        <a:t>6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7940" algn="ctr">
                        <a:lnSpc>
                          <a:spcPts val="1185"/>
                        </a:lnSpc>
                        <a:spcAft>
                          <a:spcPts val="0"/>
                        </a:spcAft>
                      </a:pPr>
                      <a:r>
                        <a:rPr lang="vi-VN" sz="1800" b="0" dirty="0">
                          <a:effectLst/>
                          <a:latin typeface="+mj-lt"/>
                        </a:rPr>
                        <a:t>6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1800" b="0">
                          <a:effectLst/>
                          <a:latin typeface="+mj-lt"/>
                        </a:rPr>
                        <a:t> </a:t>
                      </a:r>
                      <a:endParaRPr lang="en-US" sz="1800" b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693583454"/>
                  </a:ext>
                </a:extLst>
              </a:tr>
              <a:tr h="520602">
                <a:tc>
                  <a:txBody>
                    <a:bodyPr/>
                    <a:lstStyle/>
                    <a:p>
                      <a:pPr marL="78740">
                        <a:lnSpc>
                          <a:spcPts val="1235"/>
                        </a:lnSpc>
                        <a:spcAft>
                          <a:spcPts val="0"/>
                        </a:spcAft>
                      </a:pPr>
                      <a:r>
                        <a:rPr lang="vi-VN" sz="1800" b="0" dirty="0">
                          <a:effectLst/>
                          <a:latin typeface="+mj-lt"/>
                        </a:rPr>
                        <a:t>Phosphorus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1800" b="0" dirty="0">
                          <a:effectLst/>
                          <a:latin typeface="+mj-lt"/>
                        </a:rPr>
                        <a:t> 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marL="536575" marR="511810" algn="ctr">
                        <a:lnSpc>
                          <a:spcPts val="1235"/>
                        </a:lnSpc>
                        <a:spcAft>
                          <a:spcPts val="0"/>
                        </a:spcAft>
                      </a:pPr>
                      <a:r>
                        <a:rPr lang="vi-VN" sz="1800" b="0" dirty="0">
                          <a:effectLst/>
                          <a:latin typeface="+mj-lt"/>
                        </a:rPr>
                        <a:t>16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1800" b="0">
                          <a:effectLst/>
                          <a:latin typeface="+mj-lt"/>
                        </a:rPr>
                        <a:t> </a:t>
                      </a:r>
                      <a:endParaRPr lang="en-US" sz="1800" b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45465" marR="511810" algn="ctr">
                        <a:lnSpc>
                          <a:spcPts val="1235"/>
                        </a:lnSpc>
                        <a:spcAft>
                          <a:spcPts val="0"/>
                        </a:spcAft>
                      </a:pPr>
                      <a:r>
                        <a:rPr lang="vi-VN" sz="1800" b="0" dirty="0">
                          <a:effectLst/>
                          <a:latin typeface="+mj-lt"/>
                        </a:rPr>
                        <a:t>+15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74504403"/>
                  </a:ext>
                </a:extLst>
              </a:tr>
              <a:tr h="524734">
                <a:tc>
                  <a:txBody>
                    <a:bodyPr/>
                    <a:lstStyle/>
                    <a:p>
                      <a:pPr marL="78740">
                        <a:lnSpc>
                          <a:spcPts val="1245"/>
                        </a:lnSpc>
                        <a:spcAft>
                          <a:spcPts val="0"/>
                        </a:spcAft>
                      </a:pPr>
                      <a:r>
                        <a:rPr lang="vi-VN" sz="1800" b="0" dirty="0">
                          <a:effectLst/>
                          <a:latin typeface="+mj-lt"/>
                        </a:rPr>
                        <a:t>Nitrogen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6035" algn="ctr">
                        <a:lnSpc>
                          <a:spcPts val="1245"/>
                        </a:lnSpc>
                        <a:spcAft>
                          <a:spcPts val="0"/>
                        </a:spcAft>
                      </a:pPr>
                      <a:r>
                        <a:rPr lang="vi-VN" sz="1800" b="0" dirty="0">
                          <a:effectLst/>
                          <a:latin typeface="+mj-lt"/>
                        </a:rPr>
                        <a:t>7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marL="24765" algn="ctr">
                        <a:lnSpc>
                          <a:spcPts val="1245"/>
                        </a:lnSpc>
                        <a:spcAft>
                          <a:spcPts val="0"/>
                        </a:spcAft>
                      </a:pPr>
                      <a:r>
                        <a:rPr lang="vi-VN" sz="1800" b="0" dirty="0">
                          <a:effectLst/>
                          <a:latin typeface="+mj-lt"/>
                        </a:rPr>
                        <a:t>7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1800" b="0" dirty="0">
                          <a:effectLst/>
                          <a:latin typeface="+mj-lt"/>
                        </a:rPr>
                        <a:t> 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1800" b="0">
                          <a:effectLst/>
                          <a:latin typeface="+mj-lt"/>
                        </a:rPr>
                        <a:t> </a:t>
                      </a:r>
                      <a:endParaRPr lang="en-US" sz="1800" b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4782568"/>
                  </a:ext>
                </a:extLst>
              </a:tr>
              <a:tr h="520602">
                <a:tc>
                  <a:txBody>
                    <a:bodyPr/>
                    <a:lstStyle/>
                    <a:p>
                      <a:pPr marL="78740">
                        <a:lnSpc>
                          <a:spcPts val="1235"/>
                        </a:lnSpc>
                        <a:spcAft>
                          <a:spcPts val="0"/>
                        </a:spcAft>
                      </a:pPr>
                      <a:r>
                        <a:rPr lang="vi-VN" sz="1800" b="0">
                          <a:effectLst/>
                          <a:latin typeface="+mj-lt"/>
                        </a:rPr>
                        <a:t>Aluminium</a:t>
                      </a:r>
                      <a:endParaRPr lang="en-US" sz="1800" b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1800" b="0" dirty="0">
                          <a:effectLst/>
                          <a:latin typeface="+mj-lt"/>
                        </a:rPr>
                        <a:t> 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marL="536575" marR="511810" algn="ctr">
                        <a:lnSpc>
                          <a:spcPts val="1235"/>
                        </a:lnSpc>
                        <a:spcAft>
                          <a:spcPts val="0"/>
                        </a:spcAft>
                      </a:pPr>
                      <a:r>
                        <a:rPr lang="vi-VN" sz="1800" b="0">
                          <a:effectLst/>
                          <a:latin typeface="+mj-lt"/>
                        </a:rPr>
                        <a:t>14</a:t>
                      </a:r>
                      <a:endParaRPr lang="en-US" sz="1800" b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81660" marR="553720" algn="ctr">
                        <a:lnSpc>
                          <a:spcPts val="1235"/>
                        </a:lnSpc>
                        <a:spcAft>
                          <a:spcPts val="0"/>
                        </a:spcAft>
                      </a:pPr>
                      <a:r>
                        <a:rPr lang="vi-VN" sz="1800" b="0" dirty="0">
                          <a:effectLst/>
                          <a:latin typeface="+mj-lt"/>
                        </a:rPr>
                        <a:t>13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1800" b="0" dirty="0">
                          <a:effectLst/>
                          <a:latin typeface="+mj-lt"/>
                        </a:rPr>
                        <a:t> 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15903382"/>
                  </a:ext>
                </a:extLst>
              </a:tr>
              <a:tr h="520602">
                <a:tc>
                  <a:txBody>
                    <a:bodyPr/>
                    <a:lstStyle/>
                    <a:p>
                      <a:pPr marL="78740">
                        <a:lnSpc>
                          <a:spcPts val="1235"/>
                        </a:lnSpc>
                        <a:spcAft>
                          <a:spcPts val="0"/>
                        </a:spcAft>
                      </a:pPr>
                      <a:r>
                        <a:rPr lang="vi-VN" sz="1800" b="0">
                          <a:effectLst/>
                          <a:latin typeface="+mj-lt"/>
                        </a:rPr>
                        <a:t>Iron</a:t>
                      </a:r>
                      <a:endParaRPr lang="en-US" sz="1800" b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1800" b="0">
                          <a:effectLst/>
                          <a:latin typeface="+mj-lt"/>
                        </a:rPr>
                        <a:t> </a:t>
                      </a:r>
                      <a:endParaRPr lang="en-US" sz="1800" b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marL="536575" marR="511810" algn="ctr">
                        <a:lnSpc>
                          <a:spcPts val="1235"/>
                        </a:lnSpc>
                        <a:spcAft>
                          <a:spcPts val="0"/>
                        </a:spcAft>
                      </a:pPr>
                      <a:r>
                        <a:rPr lang="vi-VN" sz="1800" b="0" dirty="0">
                          <a:effectLst/>
                          <a:latin typeface="+mj-lt"/>
                        </a:rPr>
                        <a:t>30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1800" b="0" dirty="0">
                          <a:effectLst/>
                          <a:latin typeface="+mj-lt"/>
                        </a:rPr>
                        <a:t> 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45465" marR="511810" algn="ctr">
                        <a:lnSpc>
                          <a:spcPts val="1235"/>
                        </a:lnSpc>
                        <a:spcAft>
                          <a:spcPts val="0"/>
                        </a:spcAft>
                      </a:pPr>
                      <a:r>
                        <a:rPr lang="vi-VN" sz="1800" b="0" dirty="0">
                          <a:effectLst/>
                          <a:latin typeface="+mj-lt"/>
                        </a:rPr>
                        <a:t>+26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85211973"/>
                  </a:ext>
                </a:extLst>
              </a:tr>
              <a:tr h="515591">
                <a:tc>
                  <a:txBody>
                    <a:bodyPr/>
                    <a:lstStyle/>
                    <a:p>
                      <a:pPr marL="78740">
                        <a:lnSpc>
                          <a:spcPts val="1235"/>
                        </a:lnSpc>
                        <a:spcAft>
                          <a:spcPts val="0"/>
                        </a:spcAft>
                      </a:pPr>
                      <a:r>
                        <a:rPr lang="vi-VN" sz="1800" b="0" dirty="0">
                          <a:effectLst/>
                          <a:latin typeface="+mj-lt"/>
                        </a:rPr>
                        <a:t>Potassium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581660" marR="555625" algn="ctr">
                        <a:lnSpc>
                          <a:spcPts val="1235"/>
                        </a:lnSpc>
                        <a:spcAft>
                          <a:spcPts val="0"/>
                        </a:spcAft>
                      </a:pPr>
                      <a:r>
                        <a:rPr lang="vi-VN" sz="1800" b="0">
                          <a:effectLst/>
                          <a:latin typeface="+mj-lt"/>
                        </a:rPr>
                        <a:t>19</a:t>
                      </a:r>
                      <a:endParaRPr lang="en-US" sz="1800" b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marL="536575" marR="511810" algn="ctr">
                        <a:lnSpc>
                          <a:spcPts val="1235"/>
                        </a:lnSpc>
                        <a:spcAft>
                          <a:spcPts val="0"/>
                        </a:spcAft>
                      </a:pPr>
                      <a:r>
                        <a:rPr lang="vi-VN" sz="1800" b="0">
                          <a:effectLst/>
                          <a:latin typeface="+mj-lt"/>
                        </a:rPr>
                        <a:t>20</a:t>
                      </a:r>
                      <a:endParaRPr lang="en-US" sz="1800" b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1800" b="0" dirty="0">
                          <a:effectLst/>
                          <a:latin typeface="+mj-lt"/>
                        </a:rPr>
                        <a:t> 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1800" b="0" dirty="0">
                          <a:effectLst/>
                          <a:latin typeface="+mj-lt"/>
                        </a:rPr>
                        <a:t> </a:t>
                      </a: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857906434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6070300" y="1772150"/>
            <a:ext cx="31290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679644" y="1753862"/>
            <a:ext cx="45717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+1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869900" y="2284214"/>
            <a:ext cx="31290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6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652212" y="2320790"/>
            <a:ext cx="45717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+6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879044" y="2823710"/>
            <a:ext cx="4411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15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088588" y="2796278"/>
            <a:ext cx="4411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15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97732" y="3344918"/>
            <a:ext cx="31290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7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688788" y="3335774"/>
            <a:ext cx="45717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+7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924764" y="3893558"/>
            <a:ext cx="4411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13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652212" y="3875270"/>
            <a:ext cx="58541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+13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805892" y="4423910"/>
            <a:ext cx="4411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26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106876" y="4396478"/>
            <a:ext cx="4411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26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106876" y="4926830"/>
            <a:ext cx="4411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19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7588204" y="4963406"/>
            <a:ext cx="58541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+19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1929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Table 20"/>
          <p:cNvGraphicFramePr>
            <a:graphicFrameLocks noGrp="1"/>
          </p:cNvGraphicFramePr>
          <p:nvPr/>
        </p:nvGraphicFramePr>
        <p:xfrm>
          <a:off x="633730" y="3780504"/>
          <a:ext cx="7897621" cy="270505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1188035">
                  <a:extLst>
                    <a:ext uri="{9D8B030D-6E8A-4147-A177-3AD203B41FA5}">
                      <a16:colId xmlns:a16="http://schemas.microsoft.com/office/drawing/2014/main" val="1219148977"/>
                    </a:ext>
                  </a:extLst>
                </a:gridCol>
                <a:gridCol w="1975947">
                  <a:extLst>
                    <a:ext uri="{9D8B030D-6E8A-4147-A177-3AD203B41FA5}">
                      <a16:colId xmlns:a16="http://schemas.microsoft.com/office/drawing/2014/main" val="3497254727"/>
                    </a:ext>
                  </a:extLst>
                </a:gridCol>
                <a:gridCol w="1541902">
                  <a:extLst>
                    <a:ext uri="{9D8B030D-6E8A-4147-A177-3AD203B41FA5}">
                      <a16:colId xmlns:a16="http://schemas.microsoft.com/office/drawing/2014/main" val="1212537226"/>
                    </a:ext>
                  </a:extLst>
                </a:gridCol>
                <a:gridCol w="1621310">
                  <a:extLst>
                    <a:ext uri="{9D8B030D-6E8A-4147-A177-3AD203B41FA5}">
                      <a16:colId xmlns:a16="http://schemas.microsoft.com/office/drawing/2014/main" val="3519059671"/>
                    </a:ext>
                  </a:extLst>
                </a:gridCol>
                <a:gridCol w="1570427">
                  <a:extLst>
                    <a:ext uri="{9D8B030D-6E8A-4147-A177-3AD203B41FA5}">
                      <a16:colId xmlns:a16="http://schemas.microsoft.com/office/drawing/2014/main" val="2812256698"/>
                    </a:ext>
                  </a:extLst>
                </a:gridCol>
              </a:tblGrid>
              <a:tr h="1175544">
                <a:tc>
                  <a:txBody>
                    <a:bodyPr/>
                    <a:lstStyle/>
                    <a:p>
                      <a:pPr marL="176530">
                        <a:lnSpc>
                          <a:spcPts val="1255"/>
                        </a:lnSpc>
                        <a:spcAft>
                          <a:spcPts val="0"/>
                        </a:spcAft>
                      </a:pPr>
                      <a:r>
                        <a:rPr lang="vi-VN" sz="2000" dirty="0">
                          <a:effectLst/>
                          <a:latin typeface="+mj-lt"/>
                        </a:rPr>
                        <a:t>Nguyên tử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61035" marR="208915" indent="-437515">
                        <a:spcAft>
                          <a:spcPts val="0"/>
                        </a:spcAft>
                      </a:pPr>
                      <a:r>
                        <a:rPr lang="vi-VN" sz="2000" dirty="0">
                          <a:effectLst/>
                          <a:latin typeface="+mj-lt"/>
                        </a:rPr>
                        <a:t>Số proton trong hạt nhân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62890" marR="88900" indent="-125095">
                        <a:spcAft>
                          <a:spcPts val="0"/>
                        </a:spcAft>
                      </a:pPr>
                      <a:r>
                        <a:rPr lang="vi-VN" sz="2000" dirty="0">
                          <a:effectLst/>
                          <a:latin typeface="+mj-lt"/>
                        </a:rPr>
                        <a:t>Số electron trong vỏ nguyên tử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38125">
                        <a:lnSpc>
                          <a:spcPts val="1255"/>
                        </a:lnSpc>
                        <a:spcAft>
                          <a:spcPts val="0"/>
                        </a:spcAft>
                      </a:pPr>
                      <a:r>
                        <a:rPr lang="vi-VN" sz="2000" dirty="0">
                          <a:effectLst/>
                          <a:latin typeface="+mj-lt"/>
                        </a:rPr>
                        <a:t>Số lớp electron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47955" marR="132715" algn="ctr">
                        <a:spcAft>
                          <a:spcPts val="0"/>
                        </a:spcAft>
                      </a:pPr>
                      <a:r>
                        <a:rPr lang="vi-VN" sz="2000" dirty="0">
                          <a:effectLst/>
                          <a:latin typeface="+mj-lt"/>
                        </a:rPr>
                        <a:t>Số electron ở lớp electron ngoài</a:t>
                      </a:r>
                      <a:endParaRPr lang="en-US" sz="2000" dirty="0">
                        <a:effectLst/>
                        <a:latin typeface="+mj-lt"/>
                      </a:endParaRPr>
                    </a:p>
                    <a:p>
                      <a:pPr marL="147955" marR="131445" algn="ctr">
                        <a:lnSpc>
                          <a:spcPts val="1165"/>
                        </a:lnSpc>
                        <a:spcAft>
                          <a:spcPts val="0"/>
                        </a:spcAft>
                      </a:pPr>
                      <a:r>
                        <a:rPr lang="vi-VN" sz="2000" dirty="0">
                          <a:effectLst/>
                          <a:latin typeface="+mj-lt"/>
                        </a:rPr>
                        <a:t>cùng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31312155"/>
                  </a:ext>
                </a:extLst>
              </a:tr>
              <a:tr h="444484">
                <a:tc>
                  <a:txBody>
                    <a:bodyPr/>
                    <a:lstStyle/>
                    <a:p>
                      <a:pPr marL="98425">
                        <a:lnSpc>
                          <a:spcPts val="1235"/>
                        </a:lnSpc>
                        <a:spcAft>
                          <a:spcPts val="0"/>
                        </a:spcAft>
                      </a:pPr>
                      <a:r>
                        <a:rPr lang="vi-VN" sz="2000">
                          <a:effectLst/>
                          <a:latin typeface="+mj-lt"/>
                        </a:rPr>
                        <a:t>Carbon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000" dirty="0">
                          <a:effectLst/>
                          <a:latin typeface="+mj-lt"/>
                        </a:rPr>
                        <a:t> 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000" dirty="0">
                          <a:effectLst/>
                          <a:latin typeface="+mj-lt"/>
                        </a:rPr>
                        <a:t> 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000" dirty="0">
                          <a:effectLst/>
                          <a:latin typeface="+mj-lt"/>
                        </a:rPr>
                        <a:t> 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000" dirty="0">
                          <a:effectLst/>
                          <a:latin typeface="+mj-lt"/>
                        </a:rPr>
                        <a:t> 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111005527"/>
                  </a:ext>
                </a:extLst>
              </a:tr>
              <a:tr h="444484">
                <a:tc>
                  <a:txBody>
                    <a:bodyPr/>
                    <a:lstStyle/>
                    <a:p>
                      <a:pPr marL="98425">
                        <a:lnSpc>
                          <a:spcPts val="1245"/>
                        </a:lnSpc>
                        <a:spcAft>
                          <a:spcPts val="0"/>
                        </a:spcAft>
                      </a:pPr>
                      <a:r>
                        <a:rPr lang="vi-VN" sz="2000">
                          <a:effectLst/>
                          <a:latin typeface="+mj-lt"/>
                        </a:rPr>
                        <a:t>Oxygen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000" dirty="0">
                          <a:effectLst/>
                          <a:latin typeface="+mj-lt"/>
                        </a:rPr>
                        <a:t> 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000" dirty="0">
                          <a:effectLst/>
                          <a:latin typeface="+mj-lt"/>
                        </a:rPr>
                        <a:t> 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000" dirty="0">
                          <a:effectLst/>
                          <a:latin typeface="+mj-lt"/>
                        </a:rPr>
                        <a:t> 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000">
                          <a:effectLst/>
                          <a:latin typeface="+mj-lt"/>
                        </a:rPr>
                        <a:t> 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850014038"/>
                  </a:ext>
                </a:extLst>
              </a:tr>
              <a:tr h="444484">
                <a:tc>
                  <a:txBody>
                    <a:bodyPr/>
                    <a:lstStyle/>
                    <a:p>
                      <a:pPr marL="98425">
                        <a:lnSpc>
                          <a:spcPts val="1235"/>
                        </a:lnSpc>
                        <a:spcAft>
                          <a:spcPts val="0"/>
                        </a:spcAft>
                      </a:pPr>
                      <a:r>
                        <a:rPr lang="vi-VN" sz="2000">
                          <a:effectLst/>
                          <a:latin typeface="+mj-lt"/>
                        </a:rPr>
                        <a:t>Nitrogen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000" dirty="0">
                          <a:effectLst/>
                          <a:latin typeface="+mj-lt"/>
                        </a:rPr>
                        <a:t> 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000">
                          <a:effectLst/>
                          <a:latin typeface="+mj-lt"/>
                        </a:rPr>
                        <a:t> 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000" dirty="0">
                          <a:effectLst/>
                          <a:latin typeface="+mj-lt"/>
                        </a:rPr>
                        <a:t> 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vi-VN" sz="2000" dirty="0">
                          <a:effectLst/>
                          <a:latin typeface="+mj-lt"/>
                        </a:rPr>
                        <a:t> 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25342543"/>
                  </a:ext>
                </a:extLst>
              </a:tr>
            </a:tbl>
          </a:graphicData>
        </a:graphic>
      </p:graphicFrame>
      <p:sp>
        <p:nvSpPr>
          <p:cNvPr id="22" name="Rectangle 25"/>
          <p:cNvSpPr>
            <a:spLocks noChangeArrowheads="1"/>
          </p:cNvSpPr>
          <p:nvPr/>
        </p:nvSpPr>
        <p:spPr bwMode="auto">
          <a:xfrm>
            <a:off x="660845" y="117200"/>
            <a:ext cx="8250977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 err="1">
                <a:ln>
                  <a:noFill/>
                </a:ln>
                <a:solidFill>
                  <a:srgbClr val="1F05BA"/>
                </a:solidFill>
                <a:effectLst/>
                <a:latin typeface="+mj-lt"/>
                <a:ea typeface="Times New Roman" panose="02020603050405020304" pitchFamily="18" charset="0"/>
              </a:rPr>
              <a:t>Bài</a:t>
            </a:r>
            <a:r>
              <a:rPr kumimoji="0" lang="en-US" altLang="en-US" sz="2000" b="1" i="0" u="none" strike="noStrike" cap="none" normalizeH="0" dirty="0">
                <a:ln>
                  <a:noFill/>
                </a:ln>
                <a:solidFill>
                  <a:srgbClr val="1F05BA"/>
                </a:solidFill>
                <a:effectLst/>
                <a:latin typeface="+mj-lt"/>
                <a:ea typeface="Times New Roman" panose="02020603050405020304" pitchFamily="18" charset="0"/>
              </a:rPr>
              <a:t> 4</a:t>
            </a:r>
            <a:r>
              <a:rPr kumimoji="0" lang="vi-VN" altLang="en-US" sz="2000" b="1" i="0" u="none" strike="noStrike" cap="none" normalizeH="0" baseline="0" dirty="0">
                <a:ln>
                  <a:noFill/>
                </a:ln>
                <a:solidFill>
                  <a:srgbClr val="1F05BA"/>
                </a:solidFill>
                <a:effectLst/>
                <a:latin typeface="+mj-lt"/>
                <a:ea typeface="Times New Roman" panose="02020603050405020304" pitchFamily="18" charset="0"/>
              </a:rPr>
              <a:t>: </a:t>
            </a:r>
            <a:r>
              <a:rPr kumimoji="0" lang="vi-VN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Dựa vào mô hình nguyên tử của các nguyên tử carbon, nitrogen, oxygen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 theo Hình 2.5.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26" name="Rectangle 27"/>
          <p:cNvSpPr>
            <a:spLocks noChangeArrowheads="1"/>
          </p:cNvSpPr>
          <p:nvPr/>
        </p:nvSpPr>
        <p:spPr bwMode="auto">
          <a:xfrm>
            <a:off x="735267" y="3234470"/>
            <a:ext cx="436209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Hãy hoàn thành thông tin trong bảng sau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3544" y="804672"/>
            <a:ext cx="7269479" cy="2450592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440132" y="5118854"/>
            <a:ext cx="31290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6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332940" y="5164574"/>
            <a:ext cx="31290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6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878276" y="5146286"/>
            <a:ext cx="31290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542484" y="5210294"/>
            <a:ext cx="31290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412700" y="5585198"/>
            <a:ext cx="31290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8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314652" y="5585198"/>
            <a:ext cx="31290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8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914852" y="5621774"/>
            <a:ext cx="31290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560772" y="5630918"/>
            <a:ext cx="31290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6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430988" y="6051542"/>
            <a:ext cx="31290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7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342084" y="6042398"/>
            <a:ext cx="31290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7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887420" y="6060686"/>
            <a:ext cx="31290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7579060" y="6060686"/>
            <a:ext cx="31290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6441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97864" y="993571"/>
            <a:ext cx="74157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b-NO" sz="2400" dirty="0">
                <a:solidFill>
                  <a:srgbClr val="0033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 1</a:t>
            </a:r>
            <a:r>
              <a:rPr lang="nb-NO" sz="2400">
                <a:solidFill>
                  <a:srgbClr val="0033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: Hạt nhân nguyên tử được tạo nên từ </a:t>
            </a:r>
            <a:r>
              <a:rPr lang="nb-NO" sz="2400" dirty="0">
                <a:solidFill>
                  <a:srgbClr val="0033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những hạt chủ yếu nào ?</a:t>
            </a:r>
            <a:endParaRPr lang="en-US" sz="2400" dirty="0">
              <a:solidFill>
                <a:srgbClr val="0033CC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2144" y="2203704"/>
            <a:ext cx="3593592" cy="2359152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4100079" y="2621463"/>
            <a:ext cx="5142755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sz="2400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Hạt nhân nguyên tử được tạo nên từ hạt </a:t>
            </a:r>
          </a:p>
          <a:p>
            <a:r>
              <a:rPr lang="nb-NO" sz="2400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proton (p) (mang điện tích dương) và </a:t>
            </a:r>
          </a:p>
          <a:p>
            <a:r>
              <a:rPr lang="nb-NO" sz="2400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hạt neutron (n) (không mang điện)</a:t>
            </a:r>
            <a:endParaRPr lang="en-US" sz="24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18072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25876" y="838924"/>
            <a:ext cx="6410922" cy="4875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nb-NO" sz="2400" dirty="0">
                <a:solidFill>
                  <a:srgbClr val="0033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H2: Hãy nêu số proton của nguyên tử Mg, P, Br...?</a:t>
            </a:r>
            <a:endParaRPr lang="en-US" sz="2400" dirty="0">
              <a:solidFill>
                <a:srgbClr val="0033CC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5048" y="1448752"/>
            <a:ext cx="1981200" cy="18573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60622" y="1528953"/>
            <a:ext cx="1815465" cy="17335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50814" y="1262253"/>
            <a:ext cx="2551938" cy="2843403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3581814" y="3399244"/>
            <a:ext cx="1779205" cy="4875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nb-NO" sz="2400" dirty="0">
                <a:solidFill>
                  <a:srgbClr val="0033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Nguyên tử P</a:t>
            </a:r>
            <a:endParaRPr lang="en-US" sz="2400" dirty="0">
              <a:solidFill>
                <a:srgbClr val="0033CC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68366" y="3316948"/>
            <a:ext cx="1992853" cy="4875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nb-NO" sz="2400" dirty="0">
                <a:solidFill>
                  <a:srgbClr val="0033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Nguyên tử Mg</a:t>
            </a:r>
            <a:endParaRPr lang="en-US" sz="2400" dirty="0">
              <a:solidFill>
                <a:srgbClr val="0033CC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095422" y="4048468"/>
            <a:ext cx="1872629" cy="4875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nb-NO" sz="2400" dirty="0">
                <a:solidFill>
                  <a:srgbClr val="0033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Nguyên tử Br</a:t>
            </a:r>
            <a:endParaRPr lang="en-US" sz="2400" dirty="0">
              <a:solidFill>
                <a:srgbClr val="0033CC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46984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97864" y="754751"/>
            <a:ext cx="7552944" cy="8826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b-NO" sz="2400" dirty="0">
                <a:solidFill>
                  <a:srgbClr val="0033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H3: Làm thế nào để biểu diễn 7 nguyên tử Oxygen, 5 nguyên tử Lithium...? </a:t>
            </a:r>
            <a:endParaRPr lang="en-US" sz="2400" dirty="0">
              <a:solidFill>
                <a:srgbClr val="0033CC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76029" y="2282944"/>
            <a:ext cx="27863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sz="2400" dirty="0">
                <a:solidFill>
                  <a:srgbClr val="0033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 nguyên tử Oxygen: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1232926" y="2850952"/>
            <a:ext cx="28007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sz="2400" dirty="0">
                <a:solidFill>
                  <a:srgbClr val="0033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 nguyên tử Lithium:</a:t>
            </a:r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>
            <a:off x="3759297" y="1725765"/>
            <a:ext cx="1149674" cy="4680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b-NO" sz="2400" u="sng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Đáp án:</a:t>
            </a:r>
            <a:endParaRPr lang="en-US" sz="2400" u="sng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942177" y="2265261"/>
            <a:ext cx="638316" cy="4680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b-NO" sz="24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 O</a:t>
            </a:r>
            <a:endParaRPr lang="en-US" sz="24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070193" y="2850477"/>
            <a:ext cx="688009" cy="4680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b-NO" sz="24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 Li</a:t>
            </a:r>
            <a:endParaRPr lang="en-US" sz="24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2987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05840" y="992495"/>
            <a:ext cx="7388352" cy="8826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nb-NO" sz="2400" dirty="0">
                <a:solidFill>
                  <a:srgbClr val="0033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H4: Đọc số nguyên tử của các ký hiệu </a:t>
            </a:r>
            <a:r>
              <a:rPr lang="nb-NO" sz="2400">
                <a:solidFill>
                  <a:srgbClr val="0033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3 H, 4 O, 6 Ca, 7C...?</a:t>
            </a:r>
            <a:endParaRPr lang="en-US" sz="2400" dirty="0">
              <a:solidFill>
                <a:srgbClr val="0033CC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139498" y="2437727"/>
            <a:ext cx="638316" cy="4680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nb-NO" sz="2400" dirty="0">
                <a:solidFill>
                  <a:srgbClr val="0033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 H</a:t>
            </a:r>
            <a:endParaRPr lang="en-US" sz="2400" dirty="0">
              <a:solidFill>
                <a:srgbClr val="0033CC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69025" y="1826349"/>
            <a:ext cx="1149674" cy="4680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b-NO" sz="2400" u="sng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Đáp án:</a:t>
            </a:r>
            <a:endParaRPr lang="en-US" sz="2400" u="sng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57786" y="3032087"/>
            <a:ext cx="638316" cy="4680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nb-NO" sz="2400" dirty="0">
                <a:solidFill>
                  <a:srgbClr val="0033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 O</a:t>
            </a:r>
            <a:endParaRPr lang="en-US" sz="2400" dirty="0">
              <a:solidFill>
                <a:srgbClr val="0033CC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07619" y="3608159"/>
            <a:ext cx="756938" cy="4680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nb-NO" sz="2400" dirty="0">
                <a:solidFill>
                  <a:srgbClr val="0033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 Ca</a:t>
            </a:r>
            <a:endParaRPr lang="en-US" sz="2400" dirty="0">
              <a:solidFill>
                <a:srgbClr val="0033CC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232507" y="4211663"/>
            <a:ext cx="543739" cy="4680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nb-NO" sz="2400" dirty="0">
                <a:solidFill>
                  <a:srgbClr val="0033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7C</a:t>
            </a:r>
            <a:endParaRPr lang="en-US" sz="2400" dirty="0">
              <a:solidFill>
                <a:srgbClr val="0033CC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977397" y="2438392"/>
            <a:ext cx="290496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sz="2400" dirty="0">
                <a:solidFill>
                  <a:srgbClr val="0033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 nguyên tử hiđrogen:</a:t>
            </a:r>
            <a:endParaRPr lang="en-US" sz="2400" dirty="0"/>
          </a:p>
        </p:txBody>
      </p:sp>
      <p:sp>
        <p:nvSpPr>
          <p:cNvPr id="11" name="Rectangle 10"/>
          <p:cNvSpPr/>
          <p:nvPr/>
        </p:nvSpPr>
        <p:spPr>
          <a:xfrm>
            <a:off x="2995685" y="3041896"/>
            <a:ext cx="271741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sz="2400" dirty="0">
                <a:solidFill>
                  <a:srgbClr val="0033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 nguyên tử oxygen:</a:t>
            </a:r>
            <a:endParaRPr lang="en-US" sz="2400" dirty="0"/>
          </a:p>
        </p:txBody>
      </p:sp>
      <p:sp>
        <p:nvSpPr>
          <p:cNvPr id="12" name="Rectangle 11"/>
          <p:cNvSpPr/>
          <p:nvPr/>
        </p:nvSpPr>
        <p:spPr>
          <a:xfrm>
            <a:off x="2986541" y="3608824"/>
            <a:ext cx="28007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sz="2400" dirty="0">
                <a:solidFill>
                  <a:srgbClr val="0033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 nguyên tử calcium:</a:t>
            </a:r>
            <a:endParaRPr lang="en-US" sz="2400" dirty="0"/>
          </a:p>
        </p:txBody>
      </p:sp>
      <p:sp>
        <p:nvSpPr>
          <p:cNvPr id="13" name="Rectangle 12"/>
          <p:cNvSpPr/>
          <p:nvPr/>
        </p:nvSpPr>
        <p:spPr>
          <a:xfrm>
            <a:off x="2995685" y="4175752"/>
            <a:ext cx="26484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sz="2400" dirty="0">
                <a:solidFill>
                  <a:srgbClr val="0033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 nguyên tử carbon: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43207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  <p:bldP spid="11" grpId="0"/>
      <p:bldP spid="12" grpId="0"/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80</TotalTime>
  <Words>708</Words>
  <Application>Microsoft Office PowerPoint</Application>
  <PresentationFormat>On-screen Show (4:3)</PresentationFormat>
  <Paragraphs>176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VnTeach.Com</dc:creator>
  <cp:keywords>VnTeach.Com</cp:keywords>
  <cp:lastModifiedBy>Admin</cp:lastModifiedBy>
  <cp:revision>1</cp:revision>
  <dcterms:created xsi:type="dcterms:W3CDTF">2022-06-29T02:40:32Z</dcterms:created>
  <dcterms:modified xsi:type="dcterms:W3CDTF">2023-08-17T13:34:29Z</dcterms:modified>
</cp:coreProperties>
</file>