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77" r:id="rId3"/>
    <p:sldId id="257" r:id="rId4"/>
    <p:sldId id="256" r:id="rId5"/>
    <p:sldId id="260" r:id="rId6"/>
    <p:sldId id="283" r:id="rId7"/>
    <p:sldId id="268" r:id="rId8"/>
    <p:sldId id="315" r:id="rId9"/>
    <p:sldId id="316" r:id="rId10"/>
    <p:sldId id="317" r:id="rId11"/>
    <p:sldId id="261" r:id="rId12"/>
    <p:sldId id="400" r:id="rId13"/>
    <p:sldId id="318" r:id="rId14"/>
    <p:sldId id="319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381" r:id="rId24"/>
    <p:sldId id="296" r:id="rId25"/>
    <p:sldId id="297" r:id="rId26"/>
    <p:sldId id="295" r:id="rId27"/>
    <p:sldId id="265" r:id="rId28"/>
    <p:sldId id="383" r:id="rId29"/>
    <p:sldId id="384" r:id="rId30"/>
    <p:sldId id="388" r:id="rId31"/>
    <p:sldId id="299" r:id="rId32"/>
    <p:sldId id="273" r:id="rId33"/>
    <p:sldId id="399" r:id="rId34"/>
    <p:sldId id="389" r:id="rId35"/>
    <p:sldId id="314" r:id="rId36"/>
    <p:sldId id="305" r:id="rId37"/>
  </p:sldIdLst>
  <p:sldSz cx="18288000" cy="10287000"/>
  <p:notesSz cx="6858000" cy="9144000"/>
  <p:embeddedFontLst>
    <p:embeddedFont>
      <p:font typeface="Malgun Gothic" panose="020B0503020000020004" pitchFamily="34" charset="-127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alibri Light" panose="020F0302020204030204" pitchFamily="34" charset="0"/>
      <p:regular r:id="rId45"/>
      <p:italic r:id="rId46"/>
    </p:embeddedFont>
    <p:embeddedFont>
      <p:font typeface="Cambria Math" panose="02040503050406030204" pitchFamily="18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DF3E2"/>
    <a:srgbClr val="3D4984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>
        <p:scale>
          <a:sx n="40" d="100"/>
          <a:sy n="40" d="100"/>
        </p:scale>
        <p:origin x="296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7BAE3-E043-45E0-BCC7-40C268A6284A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05EAB-28C8-4092-88BA-CD1EF09AC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8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3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50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82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53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45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37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64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66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2FBAA-EEE5-4BA1-A79D-9680907B89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6B24D-1F5A-48F1-9D6F-27AAB5CEBA6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1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2FBAA-EEE5-4BA1-A79D-9680907B89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11/2/2023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6B24D-1F5A-48F1-9D6F-27AAB5CEBA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8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6.png"/><Relationship Id="rId5" Type="http://schemas.openxmlformats.org/officeDocument/2006/relationships/image" Target="../media/image4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6.png"/><Relationship Id="rId7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8.png"/><Relationship Id="rId4" Type="http://schemas.openxmlformats.org/officeDocument/2006/relationships/image" Target="../media/image27.sv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4" Type="http://schemas.openxmlformats.org/officeDocument/2006/relationships/image" Target="../media/image27.sv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9.png"/><Relationship Id="rId7" Type="http://schemas.openxmlformats.org/officeDocument/2006/relationships/image" Target="../media/image5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7.png"/><Relationship Id="rId7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10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6.png"/><Relationship Id="rId5" Type="http://schemas.openxmlformats.org/officeDocument/2006/relationships/image" Target="../media/image76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2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16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microsoft.com/office/2007/relationships/media" Target="../media/media2.mp3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audio" Target="../media/media1.mp3"/><Relationship Id="rId16" Type="http://schemas.openxmlformats.org/officeDocument/2006/relationships/image" Target="../media/image57.svg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8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2.png"/><Relationship Id="rId10" Type="http://schemas.openxmlformats.org/officeDocument/2006/relationships/image" Target="../media/image88.png"/><Relationship Id="rId4" Type="http://schemas.openxmlformats.org/officeDocument/2006/relationships/audio" Target="../media/media2.mp3"/><Relationship Id="rId9" Type="http://schemas.openxmlformats.org/officeDocument/2006/relationships/image" Target="../media/image87.png"/><Relationship Id="rId14" Type="http://schemas.openxmlformats.org/officeDocument/2006/relationships/image" Target="../media/image5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microsoft.com/office/2007/relationships/media" Target="../media/media2.mp3"/><Relationship Id="rId7" Type="http://schemas.openxmlformats.org/officeDocument/2006/relationships/image" Target="../media/image93.png"/><Relationship Id="rId12" Type="http://schemas.openxmlformats.org/officeDocument/2006/relationships/image" Target="../media/image91.png"/><Relationship Id="rId2" Type="http://schemas.openxmlformats.org/officeDocument/2006/relationships/audio" Target="../media/media1.mp3"/><Relationship Id="rId16" Type="http://schemas.openxmlformats.org/officeDocument/2006/relationships/image" Target="../media/image57.svg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9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audio" Target="../media/media2.mp3"/><Relationship Id="rId9" Type="http://schemas.openxmlformats.org/officeDocument/2006/relationships/image" Target="../media/image95.png"/><Relationship Id="rId14" Type="http://schemas.openxmlformats.org/officeDocument/2006/relationships/image" Target="../media/image5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91.png"/><Relationship Id="rId18" Type="http://schemas.microsoft.com/office/2007/relationships/hdphoto" Target="../media/hdphoto8.wdp"/><Relationship Id="rId3" Type="http://schemas.microsoft.com/office/2007/relationships/media" Target="../media/media2.mp3"/><Relationship Id="rId7" Type="http://schemas.openxmlformats.org/officeDocument/2006/relationships/image" Target="../media/image97.png"/><Relationship Id="rId12" Type="http://schemas.openxmlformats.org/officeDocument/2006/relationships/image" Target="../media/image90.png"/><Relationship Id="rId17" Type="http://schemas.openxmlformats.org/officeDocument/2006/relationships/image" Target="../media/image102.png"/><Relationship Id="rId2" Type="http://schemas.openxmlformats.org/officeDocument/2006/relationships/audio" Target="../media/media1.mp3"/><Relationship Id="rId16" Type="http://schemas.openxmlformats.org/officeDocument/2006/relationships/image" Target="../media/image57.svg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10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2.png"/><Relationship Id="rId10" Type="http://schemas.openxmlformats.org/officeDocument/2006/relationships/image" Target="../media/image100.png"/><Relationship Id="rId4" Type="http://schemas.openxmlformats.org/officeDocument/2006/relationships/audio" Target="../media/media2.mp3"/><Relationship Id="rId9" Type="http://schemas.openxmlformats.org/officeDocument/2006/relationships/image" Target="../media/image99.png"/><Relationship Id="rId14" Type="http://schemas.openxmlformats.org/officeDocument/2006/relationships/image" Target="../media/image5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91.png"/><Relationship Id="rId3" Type="http://schemas.microsoft.com/office/2007/relationships/media" Target="../media/media2.mp3"/><Relationship Id="rId7" Type="http://schemas.openxmlformats.org/officeDocument/2006/relationships/image" Target="../media/image103.png"/><Relationship Id="rId12" Type="http://schemas.openxmlformats.org/officeDocument/2006/relationships/image" Target="../media/image90.png"/><Relationship Id="rId2" Type="http://schemas.openxmlformats.org/officeDocument/2006/relationships/audio" Target="../media/media1.mp3"/><Relationship Id="rId16" Type="http://schemas.openxmlformats.org/officeDocument/2006/relationships/image" Target="../media/image57.svg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11" Type="http://schemas.openxmlformats.org/officeDocument/2006/relationships/image" Target="../media/image107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2.png"/><Relationship Id="rId10" Type="http://schemas.openxmlformats.org/officeDocument/2006/relationships/image" Target="../media/image106.png"/><Relationship Id="rId4" Type="http://schemas.openxmlformats.org/officeDocument/2006/relationships/audio" Target="../media/media2.mp3"/><Relationship Id="rId9" Type="http://schemas.openxmlformats.org/officeDocument/2006/relationships/image" Target="../media/image105.png"/><Relationship Id="rId14" Type="http://schemas.openxmlformats.org/officeDocument/2006/relationships/image" Target="../media/image5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microsoft.com/office/2007/relationships/media" Target="../media/media2.mp3"/><Relationship Id="rId7" Type="http://schemas.openxmlformats.org/officeDocument/2006/relationships/image" Target="../media/image108.png"/><Relationship Id="rId2" Type="http://schemas.openxmlformats.org/officeDocument/2006/relationships/audio" Target="../media/media1.mp3"/><Relationship Id="rId16" Type="http://schemas.openxmlformats.org/officeDocument/2006/relationships/image" Target="../media/image57.svg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2.png"/><Relationship Id="rId4" Type="http://schemas.openxmlformats.org/officeDocument/2006/relationships/audio" Target="../media/media2.mp3"/><Relationship Id="rId9" Type="http://schemas.openxmlformats.org/officeDocument/2006/relationships/image" Target="../media/image91.png"/><Relationship Id="rId14" Type="http://schemas.openxmlformats.org/officeDocument/2006/relationships/image" Target="../media/image5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14" Type="http://schemas.openxmlformats.org/officeDocument/2006/relationships/image" Target="../media/image13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51.png"/><Relationship Id="rId9" Type="http://schemas.openxmlformats.org/officeDocument/2006/relationships/image" Target="../media/image1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51.png"/><Relationship Id="rId4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4" Type="http://schemas.openxmlformats.org/officeDocument/2006/relationships/image" Target="../media/image27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-272006" y="16479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81000" y="454639"/>
            <a:ext cx="17459168" cy="9377722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8444248" flipH="1">
            <a:off x="14023278" y="6685409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694842" y="3281678"/>
            <a:ext cx="1706541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smtClean="0">
                <a:solidFill>
                  <a:schemeClr val="accent2">
                    <a:lumMod val="75000"/>
                  </a:schemeClr>
                </a:solidFill>
              </a:rPr>
              <a:t>THÂN MẾN CHÀO ĐÓN CẢ LỚP ĐẾN VỚI TIẾT HỌC HÔM NAY!</a:t>
            </a:r>
            <a:endParaRPr lang="en-US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685800" y="1022006"/>
            <a:ext cx="16687800" cy="8122938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3146640">
            <a:off x="16099960" y="7776246"/>
            <a:ext cx="2077895" cy="2192125"/>
            <a:chOff x="0" y="0"/>
            <a:chExt cx="3176579" cy="3344957"/>
          </a:xfrm>
        </p:grpSpPr>
        <p:sp>
          <p:nvSpPr>
            <p:cNvPr id="23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8"/>
          <p:cNvGrpSpPr/>
          <p:nvPr/>
        </p:nvGrpSpPr>
        <p:grpSpPr>
          <a:xfrm>
            <a:off x="715863" y="102177"/>
            <a:ext cx="4404729" cy="2299055"/>
            <a:chOff x="454896" y="330975"/>
            <a:chExt cx="4404729" cy="229905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96" y="330975"/>
              <a:ext cx="4404729" cy="229905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76659" y="928806"/>
              <a:ext cx="34328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5000" b="1">
                  <a:cs typeface="Arial" panose="020B0604020202020204" pitchFamily="34" charset="0"/>
                </a:rPr>
                <a:t>Kết luận</a:t>
              </a:r>
              <a:endParaRPr lang="en-US" sz="5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621513" y="2450644"/>
                <a:ext cx="15031211" cy="6350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i="1" kern="100" smtClean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nl-NL" sz="4000" b="1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𝒚</m:t>
                    </m:r>
                    <m:r>
                      <a:rPr lang="nl-NL" sz="4000" b="1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nl-NL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𝒙</m:t>
                        </m:r>
                      </m:sup>
                    </m:sSup>
                    <m:r>
                      <a:rPr lang="en-US" sz="4000" b="1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</a:t>
                </a: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tập xác định là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tập giá trị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kern="100" smtClean="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Đồng </a:t>
                </a: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biến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nghịch biến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kern="100" smtClean="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Liên </a:t>
                </a: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tục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4000" kern="100" smtClean="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nl-NL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</a:t>
                </a: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đồ thị đi qua các điểm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(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1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), </m:t>
                    </m:r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luôn nằm phía trên trục hoành.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13" y="2450644"/>
                <a:ext cx="15031211" cy="6350456"/>
              </a:xfrm>
              <a:prstGeom prst="rect">
                <a:avLst/>
              </a:prstGeom>
              <a:blipFill>
                <a:blip r:embed="rId14"/>
                <a:stretch>
                  <a:fillRect l="-1460" r="-1419" b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685800" y="1022006"/>
            <a:ext cx="16687800" cy="8122938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44" y="1763330"/>
            <a:ext cx="15621311" cy="6723673"/>
          </a:xfrm>
          <a:prstGeom prst="rect">
            <a:avLst/>
          </a:prstGeom>
        </p:spPr>
      </p:pic>
      <p:grpSp>
        <p:nvGrpSpPr>
          <p:cNvPr id="33" name="Group 22"/>
          <p:cNvGrpSpPr/>
          <p:nvPr/>
        </p:nvGrpSpPr>
        <p:grpSpPr>
          <a:xfrm rot="9395934">
            <a:off x="228029" y="7880784"/>
            <a:ext cx="2077895" cy="2192125"/>
            <a:chOff x="0" y="0"/>
            <a:chExt cx="3176579" cy="3344957"/>
          </a:xfrm>
        </p:grpSpPr>
        <p:sp>
          <p:nvSpPr>
            <p:cNvPr id="34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5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2271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2057400" y="1996309"/>
            <a:ext cx="6065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 bảng giá trị của hàm số tại một số điểm như sau:</a:t>
            </a:r>
            <a:endParaRPr lang="en-US" sz="3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190500"/>
            <a:ext cx="2514600" cy="120552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7200" y="-145845"/>
            <a:ext cx="12065535" cy="2165145"/>
            <a:chOff x="1544320" y="585329"/>
            <a:chExt cx="12065535" cy="2165145"/>
          </a:xfrm>
        </p:grpSpPr>
        <p:sp>
          <p:nvSpPr>
            <p:cNvPr id="4" name="Horizontal Scroll 3"/>
            <p:cNvSpPr/>
            <p:nvPr/>
          </p:nvSpPr>
          <p:spPr>
            <a:xfrm>
              <a:off x="1544320" y="1178887"/>
              <a:ext cx="2733040" cy="1337683"/>
            </a:xfrm>
            <a:prstGeom prst="horizont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8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</a:t>
              </a:r>
              <a:r>
                <a:rPr lang="vi-VN" sz="38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465855" y="585329"/>
              <a:ext cx="9144000" cy="2165145"/>
              <a:chOff x="2971800" y="1834174"/>
              <a:chExt cx="9144000" cy="216514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971800" y="2580132"/>
                <a:ext cx="9144000" cy="861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700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Vẽ đồ thị hàm số</a:t>
                </a:r>
                <a:endParaRPr lang="en-US" sz="37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" name="Rectangle 2"/>
                  <p:cNvSpPr/>
                  <p:nvPr/>
                </p:nvSpPr>
                <p:spPr>
                  <a:xfrm>
                    <a:off x="6650674" y="1834174"/>
                    <a:ext cx="2314223" cy="21651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 algn="just">
                      <a:lnSpc>
                        <a:spcPct val="15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3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7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7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7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7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p>
                          </m:sSup>
                        </m:oMath>
                      </m:oMathPara>
                    </a14:m>
                    <a:endParaRPr lang="en-US" sz="370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0674" y="1834174"/>
                    <a:ext cx="2314223" cy="216514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496346"/>
                  </p:ext>
                </p:extLst>
              </p:nvPr>
            </p:nvGraphicFramePr>
            <p:xfrm>
              <a:off x="2316440" y="3924300"/>
              <a:ext cx="5532160" cy="6138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6080">
                      <a:extLst>
                        <a:ext uri="{9D8B030D-6E8A-4147-A177-3AD203B41FA5}">
                          <a16:colId xmlns:a16="http://schemas.microsoft.com/office/drawing/2014/main" val="1739102803"/>
                        </a:ext>
                      </a:extLst>
                    </a:gridCol>
                    <a:gridCol w="2766080">
                      <a:extLst>
                        <a:ext uri="{9D8B030D-6E8A-4147-A177-3AD203B41FA5}">
                          <a16:colId xmlns:a16="http://schemas.microsoft.com/office/drawing/2014/main" val="1739974485"/>
                        </a:ext>
                      </a:extLst>
                    </a:gridCol>
                  </a:tblGrid>
                  <a:tr h="95473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60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𝑦</m:t>
                              </m:r>
                              <m:r>
                                <a:rPr kumimoji="0" lang="en-US" sz="3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3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sz="3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3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kumimoji="0" lang="en-US" sz="3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360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3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957899"/>
                      </a:ext>
                    </a:extLst>
                  </a:tr>
                  <a:tr h="6254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8216066"/>
                      </a:ext>
                    </a:extLst>
                  </a:tr>
                  <a:tr h="6254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5230178"/>
                      </a:ext>
                    </a:extLst>
                  </a:tr>
                  <a:tr h="6254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6500267"/>
                      </a:ext>
                    </a:extLst>
                  </a:tr>
                  <a:tr h="62546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 </m:t>
                                </m:r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6979622"/>
                      </a:ext>
                    </a:extLst>
                  </a:tr>
                  <a:tr h="8464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 </m:t>
                                </m:r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36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995168"/>
                      </a:ext>
                    </a:extLst>
                  </a:tr>
                  <a:tr h="8464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kern="100" smtClean="0">
                              <a:effectLst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6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oMath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kern="10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136686"/>
                      </a:ext>
                    </a:extLst>
                  </a:tr>
                  <a:tr h="85014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</m:t>
                                </m:r>
                                <m:r>
                                  <a:rPr lang="en-US" sz="36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3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600" kern="10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36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457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5496346"/>
                  </p:ext>
                </p:extLst>
              </p:nvPr>
            </p:nvGraphicFramePr>
            <p:xfrm>
              <a:off x="2316440" y="3924300"/>
              <a:ext cx="5532160" cy="61389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6080">
                      <a:extLst>
                        <a:ext uri="{9D8B030D-6E8A-4147-A177-3AD203B41FA5}">
                          <a16:colId xmlns:a16="http://schemas.microsoft.com/office/drawing/2014/main" val="1739102803"/>
                        </a:ext>
                      </a:extLst>
                    </a:gridCol>
                    <a:gridCol w="2766080">
                      <a:extLst>
                        <a:ext uri="{9D8B030D-6E8A-4147-A177-3AD203B41FA5}">
                          <a16:colId xmlns:a16="http://schemas.microsoft.com/office/drawing/2014/main" val="1739974485"/>
                        </a:ext>
                      </a:extLst>
                    </a:gridCol>
                  </a:tblGrid>
                  <a:tr h="9762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625" r="-100220" b="-5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625" r="-441" b="-53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95789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153333" r="-100220" b="-7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153333" r="-441" b="-7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821606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253333" r="-100220" b="-60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253333" r="-441" b="-6095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523017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350000" r="-100220" b="-503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350000" r="-441" b="-5037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50026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454286" r="-100220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454286" r="-441" b="-4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6979622"/>
                      </a:ext>
                    </a:extLst>
                  </a:tr>
                  <a:tr h="86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409859" r="-100220" b="-202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409859" r="-441" b="-202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995168"/>
                      </a:ext>
                    </a:extLst>
                  </a:tr>
                  <a:tr h="866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509859" r="-100220" b="-1021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509859" r="-441" b="-1021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5136686"/>
                      </a:ext>
                    </a:extLst>
                  </a:tr>
                  <a:tr h="8700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20" t="-605594" r="-10022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441" t="-605594" r="-441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457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/>
          <p:cNvSpPr/>
          <p:nvPr/>
        </p:nvSpPr>
        <p:spPr>
          <a:xfrm>
            <a:off x="676480" y="2188349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3700" b="1" i="1" u="sng" smtClean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r>
              <a:rPr lang="en-US" sz="3700" b="1" i="1" u="sng" smtClean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endParaRPr lang="en-US" sz="3700" b="1" i="1" u="sng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8712184" y="1630601"/>
                <a:ext cx="9734846" cy="1432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6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đó ta vẽ được đồ thị của hàm số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184" y="1630601"/>
                <a:ext cx="9734846" cy="1432508"/>
              </a:xfrm>
              <a:prstGeom prst="rect">
                <a:avLst/>
              </a:prstGeom>
              <a:blipFill>
                <a:blip r:embed="rId6"/>
                <a:stretch>
                  <a:fillRect l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545" y="3113113"/>
            <a:ext cx="7696200" cy="69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654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20"/>
          <p:cNvSpPr/>
          <p:nvPr/>
        </p:nvSpPr>
        <p:spPr>
          <a:xfrm>
            <a:off x="8093771" y="345725"/>
            <a:ext cx="8991600" cy="9601266"/>
          </a:xfrm>
          <a:custGeom>
            <a:avLst/>
            <a:gdLst/>
            <a:ahLst/>
            <a:cxnLst/>
            <a:rect l="l" t="t" r="r" b="b"/>
            <a:pathLst>
              <a:path w="4905573" h="5218695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" y="9301967"/>
            <a:ext cx="2002431" cy="8737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48" y="8232626"/>
            <a:ext cx="860793" cy="19431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5085" y="2052447"/>
            <a:ext cx="5943601" cy="3167253"/>
            <a:chOff x="657861" y="1760728"/>
            <a:chExt cx="5943601" cy="316725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2010202" y="2544828"/>
                  <a:ext cx="2539926" cy="23831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sz="42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0202" y="2544828"/>
                  <a:ext cx="2539926" cy="23831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657861" y="1760728"/>
              <a:ext cx="5943601" cy="942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200" smtClean="0">
                  <a:latin typeface="Arial" panose="020B0604020202020204" pitchFamily="34" charset="0"/>
                  <a:cs typeface="Arial" panose="020B0604020202020204" pitchFamily="34" charset="0"/>
                </a:rPr>
                <a:t>Vẽ đồ thị của hàm số  </a:t>
              </a:r>
              <a:endParaRPr lang="en-US" sz="4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00051" y="834713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7424" y="1810190"/>
            <a:ext cx="7543800" cy="776391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624279" y="905822"/>
            <a:ext cx="2202182" cy="1465837"/>
            <a:chOff x="11559260" y="1415572"/>
            <a:chExt cx="2202182" cy="14658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1860251" y="1730430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0846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8" name="TextBox 10"/>
          <p:cNvSpPr txBox="1"/>
          <p:nvPr/>
        </p:nvSpPr>
        <p:spPr>
          <a:xfrm>
            <a:off x="947142" y="548751"/>
            <a:ext cx="2411016" cy="120981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7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6464" y="342900"/>
            <a:ext cx="17035072" cy="1290652"/>
            <a:chOff x="609600" y="652449"/>
            <a:chExt cx="17035072" cy="1290652"/>
          </a:xfrm>
        </p:grpSpPr>
        <p:sp>
          <p:nvSpPr>
            <p:cNvPr id="7" name="Freeform 9"/>
            <p:cNvSpPr/>
            <p:nvPr/>
          </p:nvSpPr>
          <p:spPr>
            <a:xfrm>
              <a:off x="609600" y="652449"/>
              <a:ext cx="17035072" cy="129065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4" name="TextBox 3"/>
            <p:cNvSpPr txBox="1"/>
            <p:nvPr/>
          </p:nvSpPr>
          <p:spPr>
            <a:xfrm>
              <a:off x="1392836" y="908439"/>
              <a:ext cx="154686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7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 HÀM SỐ LÔ</a:t>
              </a:r>
              <a:r>
                <a:rPr kumimoji="0" lang="en-US" sz="4700" b="1" i="0" u="none" strike="noStrike" kern="1200" cap="none" spc="0" normalizeH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GARIT</a:t>
              </a:r>
              <a:endParaRPr kumimoji="0" lang="en-US" sz="4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29122" y="2114862"/>
            <a:ext cx="6311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 biết hàm số </a:t>
            </a:r>
            <a:r>
              <a:rPr 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lôgarit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0527" y="1943100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HĐ3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26464" y="3086100"/>
                <a:ext cx="1703507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>
                    <a:solidFill>
                      <a:srgbClr val="000000"/>
                    </a:solidFill>
                  </a:rPr>
                  <a:t>a) Tính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vi-VN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</a:rPr>
                  <a:t> </a:t>
                </a:r>
                <a:r>
                  <a:rPr lang="vi-VN" sz="4000">
                    <a:solidFill>
                      <a:srgbClr val="000000"/>
                    </a:solidFill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 lần lượt nhận các giá trị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. Với mỗi giá trị của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4000" smtClean="0">
                    <a:solidFill>
                      <a:srgbClr val="000000"/>
                    </a:solidFill>
                  </a:rPr>
                  <a:t> </a:t>
                </a:r>
                <a:r>
                  <a:rPr lang="vi-VN" sz="4000">
                    <a:solidFill>
                      <a:srgbClr val="000000"/>
                    </a:solidFill>
                  </a:rPr>
                  <a:t>có bao nhiêu giá trị của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vi-VN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4000" baseline="-25000">
                    <a:solidFill>
                      <a:srgbClr val="000000"/>
                    </a:solidFill>
                  </a:rPr>
                  <a:t> ­</a:t>
                </a:r>
                <a:r>
                  <a:rPr lang="vi-VN" sz="4000">
                    <a:solidFill>
                      <a:srgbClr val="000000"/>
                    </a:solidFill>
                  </a:rPr>
                  <a:t>tương ứng?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4000">
                    <a:solidFill>
                      <a:srgbClr val="000000"/>
                    </a:solidFill>
                  </a:rPr>
                  <a:t>b) Với những giá trị nào của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, biểu thức 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vi-VN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>
                    <a:solidFill>
                      <a:srgbClr val="000000"/>
                    </a:solidFill>
                  </a:rPr>
                  <a:t>có nghĩa?</a:t>
                </a:r>
                <a:endParaRPr lang="vi-VN" sz="40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64" y="3086100"/>
                <a:ext cx="17035072" cy="2862322"/>
              </a:xfrm>
              <a:prstGeom prst="rect">
                <a:avLst/>
              </a:prstGeom>
              <a:blipFill>
                <a:blip r:embed="rId3"/>
                <a:stretch>
                  <a:fillRect l="-1288" r="-125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455797" y="5981700"/>
            <a:ext cx="2171700" cy="1556661"/>
            <a:chOff x="11544300" y="1066265"/>
            <a:chExt cx="2171700" cy="15566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4300" y="1066265"/>
              <a:ext cx="2171700" cy="15566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772900" y="1409700"/>
              <a:ext cx="16002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131879" y="6210300"/>
                <a:ext cx="11666210" cy="4016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Với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000" kern="1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Với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Với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40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Biểu thức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nghĩa khi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2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879" y="6210300"/>
                <a:ext cx="11666210" cy="4016484"/>
              </a:xfrm>
              <a:prstGeom prst="rect">
                <a:avLst/>
              </a:prstGeom>
              <a:blipFill>
                <a:blip r:embed="rId5"/>
                <a:stretch>
                  <a:fillRect l="-1881" b="-2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314" y="8496300"/>
            <a:ext cx="1370178" cy="15112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945309">
            <a:off x="16445779" y="7808622"/>
            <a:ext cx="1676401" cy="19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20233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778938" y="2324100"/>
            <a:ext cx="10749656" cy="7164878"/>
            <a:chOff x="0" y="0"/>
            <a:chExt cx="15147194" cy="8647954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Freeform 22"/>
          <p:cNvSpPr/>
          <p:nvPr/>
        </p:nvSpPr>
        <p:spPr>
          <a:xfrm rot="8248605" flipH="1">
            <a:off x="14419038" y="7278919"/>
            <a:ext cx="2431267" cy="3206707"/>
          </a:xfrm>
          <a:custGeom>
            <a:avLst/>
            <a:gdLst/>
            <a:ahLst/>
            <a:cxnLst/>
            <a:rect l="l" t="t" r="r" b="b"/>
            <a:pathLst>
              <a:path w="2431267" h="3206707">
                <a:moveTo>
                  <a:pt x="2431268" y="0"/>
                </a:moveTo>
                <a:lnTo>
                  <a:pt x="0" y="0"/>
                </a:lnTo>
                <a:lnTo>
                  <a:pt x="0" y="3206708"/>
                </a:lnTo>
                <a:lnTo>
                  <a:pt x="2431268" y="3206708"/>
                </a:lnTo>
                <a:lnTo>
                  <a:pt x="243126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24745" y="566581"/>
            <a:ext cx="5168444" cy="4419600"/>
          </a:xfrm>
          <a:custGeom>
            <a:avLst/>
            <a:gdLst/>
            <a:ahLst/>
            <a:cxnLst/>
            <a:rect l="l" t="t" r="r" b="b"/>
            <a:pathLst>
              <a:path w="4905573" h="5218695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1651" y="4173135"/>
            <a:ext cx="5129306" cy="5959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785" y="1818817"/>
            <a:ext cx="4502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  <a:endParaRPr kumimoji="0" lang="en-US" sz="6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848600" y="3696168"/>
                <a:ext cx="8868925" cy="3311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5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là số thực dương khác 1.</a:t>
                </a:r>
                <a:endParaRPr lang="en-US" sz="45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5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nl-NL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5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nl-NL" sz="45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nl-NL" sz="45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nl-NL" sz="45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được gọi là hàm số lôgarit cơ số </a:t>
                </a:r>
                <a14:m>
                  <m:oMath xmlns:m="http://schemas.openxmlformats.org/officeDocument/2006/math">
                    <m:r>
                      <a:rPr lang="nl-NL" sz="4500" i="1" kern="100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5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45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3696168"/>
                <a:ext cx="8868925" cy="3311163"/>
              </a:xfrm>
              <a:prstGeom prst="rect">
                <a:avLst/>
              </a:prstGeom>
              <a:blipFill>
                <a:blip r:embed="rId9"/>
                <a:stretch>
                  <a:fillRect l="-2889" r="-2889" b="-4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491576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12" name="Group 11"/>
          <p:cNvGrpSpPr/>
          <p:nvPr/>
        </p:nvGrpSpPr>
        <p:grpSpPr>
          <a:xfrm>
            <a:off x="609600" y="725134"/>
            <a:ext cx="16992600" cy="2077492"/>
            <a:chOff x="1066800" y="495300"/>
            <a:chExt cx="16992600" cy="20774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30388"/>
              <a:ext cx="1764663" cy="20313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048000" y="495300"/>
              <a:ext cx="15011400" cy="2077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Trong các hàm số sau, những hàm số nào là hàm số </a:t>
              </a:r>
              <a:r>
                <a:rPr lang="nl-NL" sz="4400" kern="100"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</a:rPr>
                <a:t>lôgarit</a:t>
              </a:r>
              <a:r>
                <a:rPr kumimoji="0" lang="vi-VN" sz="4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? </a:t>
              </a:r>
              <a:r>
                <a:rPr kumimoji="0" lang="vi-VN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Khi đó hãy chỉ ra cơ số.</a:t>
              </a: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655264" y="2900576"/>
                <a:ext cx="15240000" cy="6174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ad>
                          <m:radPr>
                            <m:degHide m:val="on"/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kumimoji="0" lang="en-US" sz="4000" b="0" i="0" u="none" strike="noStrike" kern="1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kumimoji="0" lang="en-US" sz="4000" b="0" i="0" u="none" strike="noStrike" kern="1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kumimoji="0" lang="en-US" sz="4000" b="0" i="0" u="none" strike="noStrike" kern="1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kumimoji="0" lang="en-US" sz="40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264" y="2900576"/>
                <a:ext cx="15240000" cy="6174383"/>
              </a:xfrm>
              <a:prstGeom prst="rect">
                <a:avLst/>
              </a:prstGeom>
              <a:blipFill>
                <a:blip r:embed="rId5"/>
                <a:stretch>
                  <a:fillRect l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6172200" y="2918266"/>
                <a:ext cx="6818149" cy="1218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lôgarit có cơ số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kumimoji="0" lang="en-US" sz="40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918266"/>
                <a:ext cx="6818149" cy="1218988"/>
              </a:xfrm>
              <a:prstGeom prst="rect">
                <a:avLst/>
              </a:prstGeom>
              <a:blipFill>
                <a:blip r:embed="rId6"/>
                <a:stretch>
                  <a:fillRect l="-3220" b="-20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172200" y="4755014"/>
                <a:ext cx="7875939" cy="96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00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lôgarit có cơ số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755014"/>
                <a:ext cx="7875939" cy="961545"/>
              </a:xfrm>
              <a:prstGeom prst="rect">
                <a:avLst/>
              </a:prstGeom>
              <a:blipFill>
                <a:blip r:embed="rId7"/>
                <a:stretch>
                  <a:fillRect l="-2789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172200" y="5775945"/>
            <a:ext cx="9290384" cy="1132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1200"/>
              </a:spcAft>
            </a:pPr>
            <a:r>
              <a:rPr lang="fr-FR" sz="4000" kern="10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là hàm số lôgarit</a:t>
            </a:r>
            <a:endParaRPr kumimoji="0" lang="en-US" sz="4000" b="0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2200" y="7325406"/>
            <a:ext cx="5490606" cy="1132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spcAft>
                <a:spcPts val="1200"/>
              </a:spcAft>
            </a:pPr>
            <a:r>
              <a:rPr lang="fr-FR" sz="4000" kern="10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là hàm số lôgarit</a:t>
            </a:r>
            <a:endParaRPr kumimoji="0" lang="en-US" sz="4000" b="0" i="0" u="none" strike="noStrike" kern="1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68147">
            <a:off x="15945853" y="7796699"/>
            <a:ext cx="1925348" cy="309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927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Rounded Rectangle 2"/>
          <p:cNvSpPr/>
          <p:nvPr/>
        </p:nvSpPr>
        <p:spPr>
          <a:xfrm>
            <a:off x="990600" y="467226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</a:t>
            </a: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83739"/>
            <a:ext cx="11277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Hoàn thành bảng giá trị sau: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872874" y="667013"/>
                <a:ext cx="67408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s-ES" sz="4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hàm số lôgarit </a:t>
                </a:r>
                <a14:m>
                  <m:oMath xmlns:m="http://schemas.openxmlformats.org/officeDocument/2006/math">
                    <m:r>
                      <a:rPr lang="es-E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4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s-E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74" y="667013"/>
                <a:ext cx="6740820" cy="707886"/>
              </a:xfrm>
              <a:prstGeom prst="rect">
                <a:avLst/>
              </a:prstGeom>
              <a:blipFill>
                <a:blip r:embed="rId3"/>
                <a:stretch>
                  <a:fillRect l="-3165"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544974"/>
                  </p:ext>
                </p:extLst>
              </p:nvPr>
            </p:nvGraphicFramePr>
            <p:xfrm>
              <a:off x="1171574" y="2921345"/>
              <a:ext cx="15944852" cy="21437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43161">
                      <a:extLst>
                        <a:ext uri="{9D8B030D-6E8A-4147-A177-3AD203B41FA5}">
                          <a16:colId xmlns:a16="http://schemas.microsoft.com/office/drawing/2014/main" val="341457651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761832628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28726373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75689180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3900772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46867148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58266426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17802712"/>
                        </a:ext>
                      </a:extLst>
                    </a:gridCol>
                  </a:tblGrid>
                  <a:tr h="8786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38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38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30973"/>
                      </a:ext>
                    </a:extLst>
                  </a:tr>
                  <a:tr h="8786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38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018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6544974"/>
                  </p:ext>
                </p:extLst>
              </p:nvPr>
            </p:nvGraphicFramePr>
            <p:xfrm>
              <a:off x="1171574" y="2921345"/>
              <a:ext cx="15944852" cy="21437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43161">
                      <a:extLst>
                        <a:ext uri="{9D8B030D-6E8A-4147-A177-3AD203B41FA5}">
                          <a16:colId xmlns:a16="http://schemas.microsoft.com/office/drawing/2014/main" val="341457651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761832628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28726373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75689180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3900772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46867148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58266426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17802712"/>
                        </a:ext>
                      </a:extLst>
                    </a:gridCol>
                  </a:tblGrid>
                  <a:tr h="1071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9" t="-568" r="-552868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7215" t="-568" r="-601582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6498" t="-568" r="-499685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7532" t="-568" r="-401266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38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3800" kern="1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5868" t="-568" r="-100315" b="-1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28165" t="-568" r="-633" b="-10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30973"/>
                      </a:ext>
                    </a:extLst>
                  </a:tr>
                  <a:tr h="1071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9" t="-100568" r="-552868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27215" t="-100568" r="-601582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6498" t="-100568" r="-49968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7532" t="-100568" r="-401266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26183" t="-100568" r="-300000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7848" t="-100568" r="-200949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25868" t="-100568" r="-10031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28165" t="-100568" r="-633" b="-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018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051984" y="4186812"/>
                <a:ext cx="952505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984" y="4186812"/>
                <a:ext cx="952505" cy="779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928538" y="4175573"/>
                <a:ext cx="952505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538" y="4175573"/>
                <a:ext cx="952505" cy="779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7900066" y="4175573"/>
                <a:ext cx="952505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066" y="4175573"/>
                <a:ext cx="952505" cy="779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0182693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693" y="4175573"/>
                <a:ext cx="588623" cy="7797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2101438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1438" y="4175573"/>
                <a:ext cx="588623" cy="7797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3861635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1635" y="4175573"/>
                <a:ext cx="588623" cy="7797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5828256" y="4143538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1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kumimoji="0" lang="en-US" sz="3800" b="0" i="0" u="none" strike="noStrike" kern="1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8256" y="4143538"/>
                <a:ext cx="588623" cy="7797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"/>
              <p:cNvSpPr>
                <a:spLocks noChangeArrowheads="1"/>
              </p:cNvSpPr>
              <p:nvPr/>
            </p:nvSpPr>
            <p:spPr bwMode="auto">
              <a:xfrm>
                <a:off x="990600" y="5235742"/>
                <a:ext cx="16306800" cy="4708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>
                  <a:lnSpc>
                    <a:spcPct val="150000"/>
                  </a:lnSpc>
                </a:pPr>
                <a:r>
                  <a:rPr kumimoji="0" lang="en-US" alt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b) Trong mặt phẳng toạ độ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𝑂𝑥𝑦</m:t>
                    </m:r>
                  </m:oMath>
                </a14:m>
                <a:r>
                  <a:rPr kumimoji="0" lang="en-US" alt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, biểu diễn các điểm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(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𝑥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; 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𝑦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) </m:t>
                    </m:r>
                  </m:oMath>
                </a14:m>
                <a:r>
                  <a:rPr kumimoji="0" lang="en-US" alt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trong bảng giá trị ở câu a. Bằng cách làm tương tự, lấy nhiều điểm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(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𝑥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;</m:t>
                    </m:r>
                    <m:r>
                      <m:rPr>
                        <m:sty m:val="p"/>
                      </m:rP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s-E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Open Sans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 và nối lại ta được đồ thị của hàm số </a:t>
                </a:r>
                <a14:m>
                  <m:oMath xmlns:m="http://schemas.openxmlformats.org/officeDocument/2006/math"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s-E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US" alt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.</a:t>
                </a:r>
                <a:endParaRPr kumimoji="0" lang="en-US" altLang="en-US" sz="40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c) Từ đồ thị đã vẽ ở câu b, hãy kết luận về tập giá trị và tính chất biến thiên của hàm số</a:t>
                </a:r>
                <a:r>
                  <a:rPr kumimoji="0" lang="en-US" alt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s-ES" sz="4000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US" altLang="en-US" sz="40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  <a:endParaRPr kumimoji="0" lang="en-US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5235742"/>
                <a:ext cx="16306800" cy="4708981"/>
              </a:xfrm>
              <a:prstGeom prst="rect">
                <a:avLst/>
              </a:prstGeom>
              <a:blipFill>
                <a:blip r:embed="rId12"/>
                <a:stretch>
                  <a:fillRect l="-1346" r="-1308" b="-28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64694" y="500792"/>
            <a:ext cx="1632706" cy="15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572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7" name="Group 6"/>
          <p:cNvGrpSpPr/>
          <p:nvPr/>
        </p:nvGrpSpPr>
        <p:grpSpPr>
          <a:xfrm>
            <a:off x="8127690" y="404650"/>
            <a:ext cx="2008505" cy="1600200"/>
            <a:chOff x="11653242" y="1028701"/>
            <a:chExt cx="2008505" cy="1600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3242" y="1028701"/>
              <a:ext cx="2008505" cy="1600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805642" y="1327548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0136195" y="2370347"/>
                <a:ext cx="7843807" cy="532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giá trị: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chất biến thiên: </a:t>
                </a:r>
              </a:p>
              <a:p>
                <a:pPr marL="571500" indent="-571500">
                  <a:lnSpc>
                    <a:spcPct val="150000"/>
                  </a:lnSpc>
                  <a:spcAft>
                    <a:spcPts val="1200"/>
                  </a:spcAft>
                  <a:buFontTx/>
                  <a:buChar char="-"/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</a:t>
                </a: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đồng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40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spcAft>
                    <a:spcPts val="1200"/>
                  </a:spcAft>
                  <a:buFontTx/>
                  <a:buChar char="-"/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</a:t>
                </a: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số liên tục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195" y="2370347"/>
                <a:ext cx="7843807" cy="5324535"/>
              </a:xfrm>
              <a:prstGeom prst="rect">
                <a:avLst/>
              </a:prstGeom>
              <a:blipFill>
                <a:blip r:embed="rId4"/>
                <a:stretch>
                  <a:fillRect l="-2799" b="-1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429126" y="2442473"/>
            <a:ext cx="9323321" cy="7479030"/>
            <a:chOff x="914400" y="2446094"/>
            <a:chExt cx="9323321" cy="7479030"/>
          </a:xfrm>
        </p:grpSpPr>
        <p:grpSp>
          <p:nvGrpSpPr>
            <p:cNvPr id="27" name="Group 26"/>
            <p:cNvGrpSpPr/>
            <p:nvPr/>
          </p:nvGrpSpPr>
          <p:grpSpPr>
            <a:xfrm>
              <a:off x="914400" y="2658652"/>
              <a:ext cx="8977947" cy="7266472"/>
              <a:chOff x="914400" y="2677628"/>
              <a:chExt cx="8977947" cy="726647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914400" y="2677628"/>
                <a:ext cx="7841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Open Sans"/>
                    <a:cs typeface="+mn-cs"/>
                  </a:rPr>
                  <a:t>b) </a:t>
                </a: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2007" y="2800276"/>
                <a:ext cx="8830340" cy="7143824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29800" y="4283333"/>
              <a:ext cx="365128" cy="40356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72593" y="6151430"/>
              <a:ext cx="365128" cy="403564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14800" y="2446094"/>
              <a:ext cx="365128" cy="403564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20562" y="8653446"/>
            <a:ext cx="1379230" cy="126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673768" y="1211562"/>
            <a:ext cx="16992600" cy="8351538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 rot="6181685">
            <a:off x="16128681" y="8395332"/>
            <a:ext cx="1804216" cy="1745184"/>
            <a:chOff x="0" y="0"/>
            <a:chExt cx="3176579" cy="3344957"/>
          </a:xfrm>
        </p:grpSpPr>
        <p:sp>
          <p:nvSpPr>
            <p:cNvPr id="23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9" name="Group 28"/>
          <p:cNvGrpSpPr/>
          <p:nvPr/>
        </p:nvGrpSpPr>
        <p:grpSpPr>
          <a:xfrm>
            <a:off x="6934754" y="101245"/>
            <a:ext cx="4404729" cy="2299055"/>
            <a:chOff x="454896" y="330975"/>
            <a:chExt cx="4404729" cy="229905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96" y="330975"/>
              <a:ext cx="4404729" cy="229905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76659" y="928806"/>
              <a:ext cx="34328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Kết luận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766755" y="2171700"/>
                <a:ext cx="14953129" cy="7171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kern="100" smtClean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lôgarit </a:t>
                </a:r>
                <a14:m>
                  <m:oMath xmlns:m="http://schemas.openxmlformats.org/officeDocument/2006/math">
                    <m:r>
                      <a:rPr lang="en-US" sz="4000" b="1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4000" b="1" i="1" kern="10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4000" b="1" i="1" kern="10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4000" b="1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</a:t>
                </a: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tập xác định là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(0;+∞)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tập giá trị là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</a:t>
                </a:r>
                <a:endParaRPr lang="en-US" sz="4000" kern="1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Đồng </a:t>
                </a: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&gt;1 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 nghịch biến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&lt;1;</m:t>
                    </m:r>
                  </m:oMath>
                </a14:m>
                <a:endParaRPr lang="en-US" sz="4000" kern="100" smtClean="0">
                  <a:effectLst/>
                  <a:latin typeface="Arial" panose="020B0604020202020204" pitchFamily="34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Liên </a:t>
                </a: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tục trên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(0;+∞)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;</a:t>
                </a:r>
                <a:endParaRPr lang="en-US" sz="4000" kern="1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 </a:t>
                </a: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đồ thị đi qua các điểm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(1;0), (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;1)</m:t>
                    </m:r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và luôn nằm bên phải trục tung.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55" y="2171700"/>
                <a:ext cx="14953129" cy="7171194"/>
              </a:xfrm>
              <a:prstGeom prst="rect">
                <a:avLst/>
              </a:prstGeom>
              <a:blipFill>
                <a:blip r:embed="rId14"/>
                <a:stretch>
                  <a:fillRect l="-1468" r="-1427" b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98487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609600" y="466838"/>
            <a:ext cx="17035072" cy="1454661"/>
            <a:chOff x="0" y="0"/>
            <a:chExt cx="4486603" cy="4742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90600" y="190500"/>
            <a:ext cx="16230600" cy="1583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vi-VN" sz="6000" b="1" dirty="0" smtClean="0">
                <a:solidFill>
                  <a:srgbClr val="FFFFFF"/>
                </a:solidFill>
              </a:rPr>
              <a:t>KHỞI ĐỘNG</a:t>
            </a:r>
            <a:endParaRPr lang="en-US" sz="6000" b="1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2324100"/>
            <a:ext cx="16616756" cy="7593863"/>
            <a:chOff x="7621831" y="2286679"/>
            <a:chExt cx="16616756" cy="7385292"/>
          </a:xfrm>
        </p:grpSpPr>
        <p:sp>
          <p:nvSpPr>
            <p:cNvPr id="6" name="Freeform 6"/>
            <p:cNvSpPr/>
            <p:nvPr/>
          </p:nvSpPr>
          <p:spPr>
            <a:xfrm rot="16200000">
              <a:off x="12237563" y="-2329053"/>
              <a:ext cx="7385292" cy="16616756"/>
            </a:xfrm>
            <a:custGeom>
              <a:avLst/>
              <a:gdLst/>
              <a:ahLst/>
              <a:cxnLst/>
              <a:rect l="l" t="t" r="r" b="b"/>
              <a:pathLst>
                <a:path w="5565686" h="7974166">
                  <a:moveTo>
                    <a:pt x="0" y="0"/>
                  </a:moveTo>
                  <a:lnTo>
                    <a:pt x="5565686" y="0"/>
                  </a:lnTo>
                  <a:lnTo>
                    <a:pt x="5565686" y="7974167"/>
                  </a:lnTo>
                  <a:lnTo>
                    <a:pt x="0" y="7974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 l="-519" r="-519"/>
              </a:stretch>
            </a:blipFill>
          </p:spPr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9603031" y="2546731"/>
                  <a:ext cx="13716000" cy="7109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nl-NL" sz="3800" kern="10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Sự tăng trưởng dân số được ước tính theo công thức tăng trưởng mũ sau:</a:t>
                  </a:r>
                  <a:endPara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nl-NL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  <m:sSup>
                          <m:sSupPr>
                            <m:ctrlPr>
                              <a:rPr lang="en-US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l-NL" sz="38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𝑟𝑡</m:t>
                            </m:r>
                          </m:sup>
                        </m:sSup>
                      </m:oMath>
                    </m:oMathPara>
                  </a14:m>
                  <a:endPara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  <a:p>
                  <a:pPr algn="just">
                    <a:lnSpc>
                      <a:spcPct val="150000"/>
                    </a:lnSpc>
                  </a:pPr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trong đó </a:t>
                  </a:r>
                  <a14:m>
                    <m:oMath xmlns:m="http://schemas.openxmlformats.org/officeDocument/2006/math">
                      <m:r>
                        <a:rPr lang="nl-NL" sz="3800" i="1" kern="100" smtClean="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𝑃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là dân số của năm lấy làm mốc,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𝐴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là dân số sau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𝑡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năm,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𝑟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là tỉ lệ tăng dân số hằng năm. Biết rằng vào năm 2020, dân số Việt Nam khoảng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97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34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triệu người và tỉ lệ tăng dân số là </a:t>
                  </a:r>
                  <a14:m>
                    <m:oMath xmlns:m="http://schemas.openxmlformats.org/officeDocument/2006/math"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91</m:t>
                      </m:r>
                      <m:r>
                        <a:rPr lang="nl-NL" sz="3800" i="1" kern="100">
                          <a:effectLst/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%.</m:t>
                      </m:r>
                    </m:oMath>
                  </a14:m>
                  <a:r>
                    <a:rPr lang="nl-NL" sz="3800" kern="100">
                      <a:effectLst/>
                      <a:latin typeface="Arial" panose="020B0604020202020204" pitchFamily="34" charset="0"/>
                      <a:ea typeface="Malgun Gothic" panose="020B0503020000020004" pitchFamily="34" charset="-127"/>
                      <a:cs typeface="Arial" panose="020B0604020202020204" pitchFamily="34" charset="0"/>
                    </a:rPr>
                    <a:t> Nếu tỉ lệ tăng dân số này giữ nguyên, hãy ước tính dân số Việt Nam vào năm 2050.</a:t>
                  </a:r>
                  <a:endPara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3031" y="2546731"/>
                  <a:ext cx="13716000" cy="7109639"/>
                </a:xfrm>
                <a:prstGeom prst="rect">
                  <a:avLst/>
                </a:prstGeom>
                <a:blipFill>
                  <a:blip r:embed="rId11"/>
                  <a:stretch>
                    <a:fillRect l="-1467" r="-14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1085182" flipH="1">
            <a:off x="12906577" y="265876"/>
            <a:ext cx="5118959" cy="4523299"/>
          </a:xfrm>
          <a:custGeom>
            <a:avLst/>
            <a:gdLst/>
            <a:ahLst/>
            <a:cxnLst/>
            <a:rect l="l" t="t" r="r" b="b"/>
            <a:pathLst>
              <a:path w="5118959" h="4523299">
                <a:moveTo>
                  <a:pt x="5118959" y="0"/>
                </a:moveTo>
                <a:lnTo>
                  <a:pt x="0" y="0"/>
                </a:lnTo>
                <a:lnTo>
                  <a:pt x="0" y="4523299"/>
                </a:lnTo>
                <a:lnTo>
                  <a:pt x="5118959" y="4523299"/>
                </a:lnTo>
                <a:lnTo>
                  <a:pt x="511895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685800" y="1022006"/>
            <a:ext cx="16687800" cy="8122938"/>
            <a:chOff x="1253342" y="1022006"/>
            <a:chExt cx="15325866" cy="8122938"/>
          </a:xfrm>
        </p:grpSpPr>
        <p:grpSp>
          <p:nvGrpSpPr>
            <p:cNvPr id="5" name="Group 5"/>
            <p:cNvGrpSpPr/>
            <p:nvPr/>
          </p:nvGrpSpPr>
          <p:grpSpPr>
            <a:xfrm rot="21391586">
              <a:off x="1253342" y="1022006"/>
              <a:ext cx="15128561" cy="7925856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21533177"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450647" y="1219088"/>
              <a:ext cx="15128561" cy="792585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189" y="2220596"/>
            <a:ext cx="15412315" cy="61649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9395934">
            <a:off x="228029" y="7880784"/>
            <a:ext cx="2077895" cy="2192125"/>
            <a:chOff x="0" y="0"/>
            <a:chExt cx="3176579" cy="3344957"/>
          </a:xfrm>
        </p:grpSpPr>
        <p:sp>
          <p:nvSpPr>
            <p:cNvPr id="24" name="Freeform 23"/>
            <p:cNvSpPr/>
            <p:nvPr/>
          </p:nvSpPr>
          <p:spPr>
            <a:xfrm rot="5871076">
              <a:off x="115178" y="56095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4"/>
            <p:cNvSpPr/>
            <p:nvPr/>
          </p:nvSpPr>
          <p:spPr>
            <a:xfrm rot="-9991959">
              <a:off x="1719858" y="1226379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7"/>
                  </a:lnTo>
                  <a:lnTo>
                    <a:pt x="0" y="1378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Freeform 25"/>
            <p:cNvSpPr/>
            <p:nvPr/>
          </p:nvSpPr>
          <p:spPr>
            <a:xfrm rot="2245436">
              <a:off x="473625" y="1709367"/>
              <a:ext cx="1314322" cy="1378057"/>
            </a:xfrm>
            <a:custGeom>
              <a:avLst/>
              <a:gdLst/>
              <a:ahLst/>
              <a:cxnLst/>
              <a:rect l="l" t="t" r="r" b="b"/>
              <a:pathLst>
                <a:path w="1314322" h="1378057">
                  <a:moveTo>
                    <a:pt x="0" y="0"/>
                  </a:moveTo>
                  <a:lnTo>
                    <a:pt x="1314322" y="0"/>
                  </a:lnTo>
                  <a:lnTo>
                    <a:pt x="1314322" y="1378058"/>
                  </a:lnTo>
                  <a:lnTo>
                    <a:pt x="0" y="137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06397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9" name="Rectangle 8"/>
          <p:cNvSpPr/>
          <p:nvPr/>
        </p:nvSpPr>
        <p:spPr>
          <a:xfrm>
            <a:off x="1600200" y="1475798"/>
            <a:ext cx="6065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 bảng giá trị của hàm số tại một số điểm như sau: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6937" y="315560"/>
            <a:ext cx="10543014" cy="1161741"/>
            <a:chOff x="1672656" y="1291182"/>
            <a:chExt cx="10543014" cy="1161741"/>
          </a:xfrm>
        </p:grpSpPr>
        <p:sp>
          <p:nvSpPr>
            <p:cNvPr id="4" name="Horizontal Scroll 3"/>
            <p:cNvSpPr/>
            <p:nvPr/>
          </p:nvSpPr>
          <p:spPr>
            <a:xfrm>
              <a:off x="1672656" y="1291182"/>
              <a:ext cx="2733040" cy="1066800"/>
            </a:xfrm>
            <a:prstGeom prst="horizontalScroll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</a:t>
              </a:r>
              <a:r>
                <a:rPr kumimoji="0" lang="en-US" sz="3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545405" y="1471116"/>
                  <a:ext cx="7670265" cy="9818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/>
                  <a:r>
                    <a:rPr kumimoji="0" lang="en-US" sz="3700" b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Vẽ đồ thị hàm số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4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s-ES" sz="4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sz="4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kumimoji="0" lang="en-US" sz="3700" b="0" u="none" strike="noStrike" kern="120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kumimoji="0" lang="en-US" sz="3700" b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5405" y="1471116"/>
                  <a:ext cx="7670265" cy="981807"/>
                </a:xfrm>
                <a:prstGeom prst="rect">
                  <a:avLst/>
                </a:prstGeom>
                <a:blipFill>
                  <a:blip r:embed="rId3"/>
                  <a:stretch>
                    <a:fillRect l="-2544" t="-74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4874079"/>
                  </p:ext>
                </p:extLst>
              </p:nvPr>
            </p:nvGraphicFramePr>
            <p:xfrm>
              <a:off x="1866900" y="3354450"/>
              <a:ext cx="5532160" cy="674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6080">
                      <a:extLst>
                        <a:ext uri="{9D8B030D-6E8A-4147-A177-3AD203B41FA5}">
                          <a16:colId xmlns:a16="http://schemas.microsoft.com/office/drawing/2014/main" val="1739102803"/>
                        </a:ext>
                      </a:extLst>
                    </a:gridCol>
                    <a:gridCol w="2766080">
                      <a:extLst>
                        <a:ext uri="{9D8B030D-6E8A-4147-A177-3AD203B41FA5}">
                          <a16:colId xmlns:a16="http://schemas.microsoft.com/office/drawing/2014/main" val="1739974485"/>
                        </a:ext>
                      </a:extLst>
                    </a:gridCol>
                  </a:tblGrid>
                  <a:tr h="74973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200" kern="10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s-ES" sz="32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s-ES" sz="320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kumimoji="0" lang="en-US" sz="3200" b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kumimoji="0" lang="en-US" sz="3200" b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957899"/>
                      </a:ext>
                    </a:extLst>
                  </a:tr>
                  <a:tr h="8642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=8</m:t>
                              </m:r>
                            </m:oMath>
                          </a14:m>
                          <a:r>
                            <a:rPr lang="en-US" sz="3200" kern="10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8216066"/>
                      </a:ext>
                    </a:extLst>
                  </a:tr>
                  <a:tr h="8642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sz="3200" kern="10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55230178"/>
                      </a:ext>
                    </a:extLst>
                  </a:tr>
                  <a:tr h="86331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en-US" sz="3200" kern="10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76500267"/>
                      </a:ext>
                    </a:extLst>
                  </a:tr>
                  <a:tr h="5454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1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 </m:t>
                                </m:r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6979622"/>
                      </a:ext>
                    </a:extLst>
                  </a:tr>
                  <a:tr h="73478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kern="10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 </m:t>
                                </m:r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995168"/>
                      </a:ext>
                    </a:extLst>
                  </a:tr>
                  <a:tr h="8642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=4</m:t>
                              </m:r>
                            </m:oMath>
                          </a14:m>
                          <a:r>
                            <a:rPr lang="en-US" sz="3200" kern="10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kern="100" smtClean="0">
                              <a:effectLst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oMath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5136686"/>
                      </a:ext>
                    </a:extLst>
                  </a:tr>
                  <a:tr h="864275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kern="100" smtClean="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3200" b="0" i="1" kern="100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=8</m:t>
                              </m:r>
                            </m:oMath>
                          </a14:m>
                          <a:r>
                            <a:rPr lang="en-US" sz="3200" kern="10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  </m:t>
                                </m:r>
                                <m:r>
                                  <a:rPr lang="en-US" sz="32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2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14576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4874079"/>
                  </p:ext>
                </p:extLst>
              </p:nvPr>
            </p:nvGraphicFramePr>
            <p:xfrm>
              <a:off x="1866900" y="3354450"/>
              <a:ext cx="5532160" cy="67420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6080">
                      <a:extLst>
                        <a:ext uri="{9D8B030D-6E8A-4147-A177-3AD203B41FA5}">
                          <a16:colId xmlns:a16="http://schemas.microsoft.com/office/drawing/2014/main" val="1739102803"/>
                        </a:ext>
                      </a:extLst>
                    </a:gridCol>
                    <a:gridCol w="2766080">
                      <a:extLst>
                        <a:ext uri="{9D8B030D-6E8A-4147-A177-3AD203B41FA5}">
                          <a16:colId xmlns:a16="http://schemas.microsoft.com/office/drawing/2014/main" val="1739974485"/>
                        </a:ext>
                      </a:extLst>
                    </a:gridCol>
                  </a:tblGrid>
                  <a:tr h="7959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763" r="-100441" b="-746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763" r="-441" b="-746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49957899"/>
                      </a:ext>
                    </a:extLst>
                  </a:tr>
                  <a:tr h="9175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88000" r="-100441" b="-5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88000" r="-441" b="-5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8216066"/>
                      </a:ext>
                    </a:extLst>
                  </a:tr>
                  <a:tr h="9175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186755" r="-100441" b="-448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186755" r="-441" b="-448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5230178"/>
                      </a:ext>
                    </a:extLst>
                  </a:tr>
                  <a:tr h="9165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286755" r="-100441" b="-348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286755" r="-441" b="-3483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650026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614737" r="-100441" b="-45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614737" r="-441" b="-45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6979622"/>
                      </a:ext>
                    </a:extLst>
                  </a:tr>
                  <a:tr h="7800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530469" r="-100441" b="-236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530469" r="-441" b="-236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995168"/>
                      </a:ext>
                    </a:extLst>
                  </a:tr>
                  <a:tr h="9175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538000" r="-100441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538000" r="-441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5136686"/>
                      </a:ext>
                    </a:extLst>
                  </a:tr>
                  <a:tr h="9175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0" t="-633775" r="-100441" b="-1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220" t="-633775" r="-441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4576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/>
          <p:cNvSpPr/>
          <p:nvPr/>
        </p:nvSpPr>
        <p:spPr>
          <a:xfrm>
            <a:off x="316832" y="1598866"/>
            <a:ext cx="1237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3700" b="1" i="1" u="sng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  <a:endParaRPr kumimoji="0" lang="en-US" sz="3700" b="1" i="1" u="sng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8337884" y="1274857"/>
                <a:ext cx="9590185" cy="1292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Từ đó ta vẽ được đồ thị của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s-ES" sz="3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f>
                          <m:f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884" y="1274857"/>
                <a:ext cx="9590185" cy="1292405"/>
              </a:xfrm>
              <a:prstGeom prst="rect">
                <a:avLst/>
              </a:prstGeom>
              <a:blipFill>
                <a:blip r:embed="rId5"/>
                <a:stretch>
                  <a:fillRect l="-1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087827">
            <a:off x="16573141" y="-82509"/>
            <a:ext cx="1940920" cy="1958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799984"/>
            <a:ext cx="9492115" cy="71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49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27751">
            <a:off x="6333469" y="8377375"/>
            <a:ext cx="1687606" cy="1662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3126" y="8330714"/>
            <a:ext cx="1663874" cy="19302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6922" y="647700"/>
            <a:ext cx="7237878" cy="8138146"/>
            <a:chOff x="535083" y="190500"/>
            <a:chExt cx="7237878" cy="8138146"/>
          </a:xfrm>
        </p:grpSpPr>
        <p:sp>
          <p:nvSpPr>
            <p:cNvPr id="12" name="Freeform 20"/>
            <p:cNvSpPr/>
            <p:nvPr/>
          </p:nvSpPr>
          <p:spPr>
            <a:xfrm>
              <a:off x="535083" y="190500"/>
              <a:ext cx="7237878" cy="8138146"/>
            </a:xfrm>
            <a:custGeom>
              <a:avLst/>
              <a:gdLst/>
              <a:ahLst/>
              <a:cxnLst/>
              <a:rect l="l" t="t" r="r" b="b"/>
              <a:pathLst>
                <a:path w="4905573" h="5218695">
                  <a:moveTo>
                    <a:pt x="0" y="0"/>
                  </a:moveTo>
                  <a:lnTo>
                    <a:pt x="4905573" y="0"/>
                  </a:lnTo>
                  <a:lnTo>
                    <a:pt x="4905573" y="5218694"/>
                  </a:lnTo>
                  <a:lnTo>
                    <a:pt x="0" y="5218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9" name="Rectangle 18"/>
            <p:cNvSpPr/>
            <p:nvPr/>
          </p:nvSpPr>
          <p:spPr>
            <a:xfrm>
              <a:off x="838200" y="2933700"/>
              <a:ext cx="6477000" cy="4939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200">
                  <a:cs typeface="Arial" panose="020B0604020202020204" pitchFamily="34" charset="0"/>
                </a:rPr>
                <a:t>Giải bài toán trong tình huống mở đầu (kết quả tính theo đơn vị triệu người và làm tròn đến chữ số thập phân thứ hai).</a:t>
              </a:r>
              <a:endParaRPr lang="en-US" sz="4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71700" y="1934255"/>
              <a:ext cx="3810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5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043409" y="831197"/>
            <a:ext cx="2202182" cy="1465837"/>
            <a:chOff x="11559260" y="1415572"/>
            <a:chExt cx="2202182" cy="146583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1860251" y="1691291"/>
              <a:ext cx="16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200" b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763000" y="2642919"/>
                <a:ext cx="8763000" cy="493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năm 2020 đến năm 2050 </a:t>
                </a:r>
                <a:r>
                  <a:rPr lang="en-US" sz="42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</a:t>
                </a:r>
                <a:r>
                  <a:rPr lang="en-US" sz="42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30 </a:t>
                </a:r>
                <a:r>
                  <a:rPr lang="en-US" sz="42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2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Ước </a:t>
                </a:r>
                <a:r>
                  <a:rPr lang="en-US" sz="42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dân số Việt Nam vào năm 2050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97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34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91</m:t>
                        </m:r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%.</m:t>
                        </m:r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127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2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42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(triệu người) </a:t>
                </a:r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2642919"/>
                <a:ext cx="8763000" cy="4938981"/>
              </a:xfrm>
              <a:prstGeom prst="rect">
                <a:avLst/>
              </a:prstGeom>
              <a:blipFill>
                <a:blip r:embed="rId8"/>
                <a:stretch>
                  <a:fillRect l="-2714" r="-3897" b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6161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609600" y="2854153"/>
                <a:ext cx="17186192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vi-VN" sz="4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vi-VN" sz="44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nl-NL" sz="44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nl-NL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nl-NL" sz="44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nl-NL" sz="44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Tìm mệnh đề đúng trong các mệnh đề sau:</a:t>
                </a:r>
                <a:endParaRPr lang="en-US" sz="36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54153"/>
                <a:ext cx="17186192" cy="1107996"/>
              </a:xfrm>
              <a:prstGeom prst="rect">
                <a:avLst/>
              </a:prstGeom>
              <a:blipFill>
                <a:blip r:embed="rId7"/>
                <a:stretch>
                  <a:fillRect l="-1419" r="-1100"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Plaque 25"/>
              <p:cNvSpPr/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300" b="1" kern="1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giá trị của </a:t>
                </a:r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</a:t>
                </a:r>
                <a:r>
                  <a:rPr lang="nl-NL" sz="4300" kern="10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  </a:t>
                </a:r>
                <a14:m>
                  <m:oMath xmlns:m="http://schemas.openxmlformats.org/officeDocument/2006/math"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tập </a:t>
                </a:r>
                <a14:m>
                  <m:oMath xmlns:m="http://schemas.openxmlformats.org/officeDocument/2006/math">
                    <m:r>
                      <a:rPr lang="en-US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3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Plaqu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blipFill>
                <a:blip r:embed="rId8"/>
                <a:stretch>
                  <a:fillRect b="-8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Plaque 26"/>
              <p:cNvSpPr/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300" b="1" kern="1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3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3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nl-NL" sz="43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tập </a:t>
                </a:r>
                <a14:m>
                  <m:oMath xmlns:m="http://schemas.openxmlformats.org/officeDocument/2006/math">
                    <m:r>
                      <a:rPr lang="en-US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3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Plaqu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blipFill>
                <a:blip r:embed="rId9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Plaque 27"/>
              <p:cNvSpPr/>
              <p:nvPr/>
            </p:nvSpPr>
            <p:spPr>
              <a:xfrm>
                <a:off x="756920" y="4660973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14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nl-NL" sz="4300" b="1" kern="1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4300" kern="1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43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Plaqu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20" y="4660973"/>
                <a:ext cx="8165822" cy="2010532"/>
              </a:xfrm>
              <a:prstGeom prst="plaque">
                <a:avLst/>
              </a:prstGeom>
              <a:blipFill>
                <a:blip r:embed="rId10"/>
                <a:stretch>
                  <a:fillRect b="-9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Plaque 28"/>
              <p:cNvSpPr/>
              <p:nvPr/>
            </p:nvSpPr>
            <p:spPr>
              <a:xfrm>
                <a:off x="9299218" y="466158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nl-NL" sz="4300" b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:r>
                  <a:rPr lang="nl-NL" sz="43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giá trị của </a:t>
                </a:r>
                <a:r>
                  <a:rPr lang="nl-NL" sz="43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</a:t>
                </a:r>
                <a:r>
                  <a:rPr lang="nl-NL" sz="430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    </a:t>
                </a:r>
                <a14:m>
                  <m:oMath xmlns:m="http://schemas.openxmlformats.org/officeDocument/2006/math"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nl-NL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nl-NL" sz="43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tập </a:t>
                </a:r>
                <a:endParaRPr lang="en-US" sz="43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Plaqu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218" y="4661580"/>
                <a:ext cx="8165822" cy="2010532"/>
              </a:xfrm>
              <a:prstGeom prst="plaque">
                <a:avLst/>
              </a:prstGeom>
              <a:blipFill>
                <a:blip r:embed="rId11"/>
                <a:stretch>
                  <a:fillRect b="-8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197509" y="5394854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540432" y="8080081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540432" y="5594870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166477" y="8066044"/>
            <a:ext cx="1263186" cy="1125383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49212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7290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9033" y="2323864"/>
            <a:ext cx="1638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>
                <a:solidFill>
                  <a:srgbClr val="C00000"/>
                </a:solidFill>
                <a:cs typeface="Arial" panose="020B0604020202020204" pitchFamily="34" charset="0"/>
              </a:rPr>
              <a:t>Câu </a:t>
            </a:r>
            <a:r>
              <a:rPr lang="vi-VN" sz="4400" b="1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  <a:r>
              <a:rPr lang="vi-VN" sz="4400" b="1" smtClean="0">
                <a:solidFill>
                  <a:srgbClr val="C00000"/>
                </a:solidFill>
                <a:cs typeface="Arial" panose="020B0604020202020204" pitchFamily="34" charset="0"/>
              </a:rPr>
              <a:t>. </a:t>
            </a:r>
            <a:r>
              <a:rPr lang="vi-VN" sz="4400" smtClean="0"/>
              <a:t>Trong </a:t>
            </a:r>
            <a:r>
              <a:rPr lang="vi-VN" sz="4400"/>
              <a:t>các hàm số sau, hàm số nào đồng biến trên </a:t>
            </a:r>
            <a:r>
              <a:rPr lang="vi-VN" sz="4400"/>
              <a:t>tập </a:t>
            </a:r>
            <a:r>
              <a:rPr lang="en-US" sz="4400" smtClean="0"/>
              <a:t>     </a:t>
            </a:r>
            <a:r>
              <a:rPr lang="vi-VN" sz="4400" smtClean="0"/>
              <a:t>xác </a:t>
            </a:r>
            <a:r>
              <a:rPr lang="vi-VN" sz="4400"/>
              <a:t>định của nó?</a:t>
            </a:r>
            <a:endParaRPr lang="en-US" sz="4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Plaque 25"/>
              <p:cNvSpPr/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 algn="ctr"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300" b="1" kern="1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3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43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2016</m:t>
                                    </m:r>
                                  </m:e>
                                </m:rad>
                                <m:r>
                                  <a:rPr lang="nl-NL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3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43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3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Plaqu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378" y="7124700"/>
                <a:ext cx="8165822" cy="2010532"/>
              </a:xfrm>
              <a:prstGeom prst="plaqu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Plaque 26"/>
              <p:cNvSpPr/>
              <p:nvPr/>
            </p:nvSpPr>
            <p:spPr>
              <a:xfrm>
                <a:off x="9309378" y="4649223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4300" b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Plaqu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378" y="4649223"/>
                <a:ext cx="8165822" cy="2010532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Plaque 27"/>
              <p:cNvSpPr/>
              <p:nvPr/>
            </p:nvSpPr>
            <p:spPr>
              <a:xfrm>
                <a:off x="806975" y="7124700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 algn="ctr">
                  <a:spcAft>
                    <a:spcPts val="800"/>
                  </a:spcAft>
                  <a:tabLst>
                    <a:tab pos="1719580" algn="l"/>
                    <a:tab pos="3262630" algn="l"/>
                    <a:tab pos="4806315" algn="l"/>
                  </a:tabLst>
                </a:pPr>
                <a:r>
                  <a:rPr lang="nl-NL" sz="4300" b="1" kern="1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300" i="1" kern="1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2015</m:t>
                                </m:r>
                              </m:num>
                              <m:den>
                                <m:r>
                                  <a:rPr lang="nl-NL" sz="43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2016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43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3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Plaqu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75" y="7124700"/>
                <a:ext cx="8165822" cy="2010532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Plaque 28"/>
              <p:cNvSpPr/>
              <p:nvPr/>
            </p:nvSpPr>
            <p:spPr>
              <a:xfrm>
                <a:off x="806975" y="4637003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4300" b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nl-NL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2016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nl-NL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Plaqu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75" y="4637003"/>
                <a:ext cx="8165822" cy="2010532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674234" y="5139225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012221" y="5141682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678579" y="7567274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012221" y="7653603"/>
            <a:ext cx="1263186" cy="1125383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549212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1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381000" y="2570229"/>
                <a:ext cx="1723150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vi-VN" sz="4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44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4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 thị của các hàm số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4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4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dương và khác 1</a:t>
                </a:r>
                <a:r>
                  <a:rPr lang="en-US" sz="44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4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đáp án đúng: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70229"/>
                <a:ext cx="17231507" cy="2123658"/>
              </a:xfrm>
              <a:prstGeom prst="rect">
                <a:avLst/>
              </a:prstGeom>
              <a:blipFill>
                <a:blip r:embed="rId7"/>
                <a:stretch>
                  <a:fillRect l="-1451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Plaque 25"/>
              <p:cNvSpPr/>
              <p:nvPr/>
            </p:nvSpPr>
            <p:spPr>
              <a:xfrm>
                <a:off x="6311943" y="7961476"/>
                <a:ext cx="3674018" cy="1697191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 algn="ctr">
                  <a:spcAft>
                    <a:spcPts val="800"/>
                  </a:spcAft>
                </a:pPr>
                <a:r>
                  <a:rPr lang="en-US" sz="3800" b="1" kern="1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38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Plaqu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43" y="7961476"/>
                <a:ext cx="3674018" cy="1697191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Plaque 26"/>
              <p:cNvSpPr/>
              <p:nvPr/>
            </p:nvSpPr>
            <p:spPr>
              <a:xfrm>
                <a:off x="1298360" y="5380858"/>
                <a:ext cx="3674018" cy="1697191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00" b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Plaqu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60" y="5380858"/>
                <a:ext cx="3674018" cy="1697191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Plaque 27"/>
              <p:cNvSpPr/>
              <p:nvPr/>
            </p:nvSpPr>
            <p:spPr>
              <a:xfrm>
                <a:off x="6311943" y="5382930"/>
                <a:ext cx="3674018" cy="1697191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 algn="ctr">
                  <a:spcAft>
                    <a:spcPts val="800"/>
                  </a:spcAft>
                </a:pPr>
                <a:r>
                  <a:rPr lang="en-US" sz="3800" b="1" kern="1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sz="38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Plaqu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43" y="5382930"/>
                <a:ext cx="3674018" cy="1697191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Plaque 28"/>
              <p:cNvSpPr/>
              <p:nvPr/>
            </p:nvSpPr>
            <p:spPr>
              <a:xfrm>
                <a:off x="1219200" y="7962900"/>
                <a:ext cx="3674018" cy="1697191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 algn="ctr">
                  <a:spcAft>
                    <a:spcPts val="800"/>
                  </a:spcAft>
                </a:pPr>
                <a:r>
                  <a:rPr lang="en-US" sz="3800" b="1" kern="1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800" b="1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8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38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Plaqu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962900"/>
                <a:ext cx="3674018" cy="1697191"/>
              </a:xfrm>
              <a:prstGeom prst="plaqu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080614" y="8183629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4182267" y="5677857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263820" y="5598300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095059" y="8263175"/>
            <a:ext cx="1263186" cy="1125383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49212" y="-637266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57396" y="3851127"/>
            <a:ext cx="5713512" cy="62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0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839927" y="2770477"/>
                <a:ext cx="14542251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vi-VN" sz="44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vi-VN" sz="44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en-US" sz="440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Tập </a:t>
                </a:r>
                <a:r>
                  <a:rPr lang="en-US" sz="44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xác định D của hàm số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d>
                      </m:e>
                    </m:func>
                  </m:oMath>
                </a14:m>
                <a:endParaRPr lang="en-US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927" y="2770477"/>
                <a:ext cx="14542251" cy="1107996"/>
              </a:xfrm>
              <a:prstGeom prst="rect">
                <a:avLst/>
              </a:prstGeom>
              <a:blipFill>
                <a:blip r:embed="rId7"/>
                <a:stretch>
                  <a:fillRect l="-1719" b="-1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Plaque 25"/>
              <p:cNvSpPr/>
              <p:nvPr/>
            </p:nvSpPr>
            <p:spPr>
              <a:xfrm>
                <a:off x="777240" y="4507345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Plaqu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4507345"/>
                <a:ext cx="8165822" cy="2010532"/>
              </a:xfrm>
              <a:prstGeom prst="plaqu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Plaque 26"/>
              <p:cNvSpPr/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4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Plaqu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7074815"/>
                <a:ext cx="8165822" cy="2010532"/>
              </a:xfrm>
              <a:prstGeom prst="plaqu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Plaque 27"/>
              <p:cNvSpPr/>
              <p:nvPr/>
            </p:nvSpPr>
            <p:spPr>
              <a:xfrm>
                <a:off x="9446685" y="7074815"/>
                <a:ext cx="8165822" cy="2010532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>
                  <a:lnSpc>
                    <a:spcPct val="150000"/>
                  </a:lnSpc>
                  <a:spcAft>
                    <a:spcPts val="800"/>
                  </a:spcAft>
                  <a:tabLst>
                    <a:tab pos="3261360" algn="l"/>
                  </a:tabLst>
                </a:pPr>
                <a:r>
                  <a:rPr lang="en-US" sz="4400" b="1" kern="1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"/>
                        <m:endChr m:val=""/>
                        <m:ctrlP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</m:d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∪(</m:t>
                    </m:r>
                    <m:d>
                      <m:dPr>
                        <m:begChr m:val=""/>
                        <m:ctrlP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36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Plaqu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685" y="7074815"/>
                <a:ext cx="8165822" cy="2010532"/>
              </a:xfrm>
              <a:prstGeom prst="plaqu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Plaque 28"/>
              <p:cNvSpPr/>
              <p:nvPr/>
            </p:nvSpPr>
            <p:spPr>
              <a:xfrm>
                <a:off x="9446685" y="4507345"/>
                <a:ext cx="8165822" cy="2010531"/>
              </a:xfrm>
              <a:prstGeom prst="plaqu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79705">
                  <a:lnSpc>
                    <a:spcPct val="150000"/>
                  </a:lnSpc>
                  <a:spcAft>
                    <a:spcPts val="800"/>
                  </a:spcAft>
                  <a:tabLst>
                    <a:tab pos="3261360" algn="l"/>
                  </a:tabLst>
                </a:pPr>
                <a:r>
                  <a:rPr lang="en-US" sz="4400" b="1" kern="1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400" i="1" kern="1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ctrlP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;+</m:t>
                        </m:r>
                        <m:r>
                          <a:rPr lang="en-US" sz="4400" i="1" kern="1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3600" kern="1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Plaqu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685" y="4507345"/>
                <a:ext cx="8165822" cy="2010531"/>
              </a:xfrm>
              <a:prstGeom prst="plaqu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313944" y="5006790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480083" y="7567274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318289" y="7517389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480083" y="5036248"/>
            <a:ext cx="1263186" cy="1125383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49212" y="-63726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495300"/>
            <a:ext cx="17002907" cy="1718239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86553" y="51816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756175" y="2568742"/>
                <a:ext cx="16769825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800"/>
                  </a:spcAft>
                </a:pPr>
                <a:r>
                  <a:rPr lang="vi-VN" sz="39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5. </a:t>
                </a:r>
                <a:r>
                  <a:rPr lang="nl-NL" sz="3900" kern="10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nghiên cứu cho thấy một nhóm học sinh được xem cùng một danh sách các loài động vật và được kiểm tra lại xem họ nhớ bao nhiêu % mỗi tháng. Sau </a:t>
                </a:r>
                <a14:m>
                  <m:oMath xmlns:m="http://schemas.openxmlformats.org/officeDocument/2006/math"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39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tháng, khả năng nhớ trung bình của nhóm học sinh tính theo công thức </a:t>
                </a:r>
                <a14:m>
                  <m:oMath xmlns:m="http://schemas.openxmlformats.org/officeDocument/2006/math"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)=75−20</m:t>
                    </m:r>
                    <m:func>
                      <m:funcPr>
                        <m:ctrlPr>
                          <a:rPr lang="en-US" sz="39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nl-NL" sz="39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nl-NL" sz="390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+1),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nl-NL" sz="390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nl-NL" sz="3900" kern="1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 đơn vị %). Sau 25 tháng thì học sinh nhớ được khoảng bao nhiêu %?</a:t>
                </a:r>
                <a:endParaRPr lang="en-US" sz="39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75" y="2568742"/>
                <a:ext cx="16769825" cy="4478149"/>
              </a:xfrm>
              <a:prstGeom prst="rect">
                <a:avLst/>
              </a:prstGeom>
              <a:blipFill>
                <a:blip r:embed="rId7"/>
                <a:stretch>
                  <a:fillRect l="-1236" r="-1236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laque 25"/>
          <p:cNvSpPr/>
          <p:nvPr/>
        </p:nvSpPr>
        <p:spPr>
          <a:xfrm>
            <a:off x="14327643" y="7581120"/>
            <a:ext cx="2857883" cy="1819166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nl-NL" sz="3800" b="1" kern="10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kern="1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 </a:t>
            </a:r>
            <a:r>
              <a:rPr lang="nl-NL" sz="3800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9%</a:t>
            </a:r>
            <a:endParaRPr lang="en-US" sz="3800" kern="1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5284129" y="7581119"/>
            <a:ext cx="2919543" cy="1819166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nl-NL" sz="3800" b="1" kern="10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kern="1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</a:t>
            </a:r>
            <a:r>
              <a:rPr lang="nl-NL" sz="3800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10%</a:t>
            </a:r>
            <a:endParaRPr lang="en-US" sz="3800" kern="1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879935" y="7581119"/>
            <a:ext cx="2857883" cy="1819166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nl-NL" sz="3800" b="1" kern="10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kern="1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</a:t>
            </a:r>
            <a:r>
              <a:rPr lang="nl-NL" sz="3800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11%</a:t>
            </a:r>
            <a:endParaRPr lang="en-US" sz="3800" kern="1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9770798" y="7581119"/>
            <a:ext cx="2998091" cy="1819166"/>
          </a:xfrm>
          <a:prstGeom prst="plaqu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nl-NL" sz="3800" b="1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nl-NL" sz="3800" b="1" kern="10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79705" algn="ctr">
              <a:spcAft>
                <a:spcPts val="800"/>
              </a:spcAft>
              <a:tabLst>
                <a:tab pos="1719580" algn="l"/>
                <a:tab pos="3262630" algn="l"/>
                <a:tab pos="4806315" algn="l"/>
              </a:tabLst>
            </a:pPr>
            <a:r>
              <a:rPr lang="nl-NL" sz="3800" kern="1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 </a:t>
            </a:r>
            <a:r>
              <a:rPr lang="nl-NL" sz="3800" kern="1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10%</a:t>
            </a:r>
            <a:endParaRPr lang="en-US" sz="3800" kern="10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1838869" y="7697837"/>
            <a:ext cx="1267531" cy="110326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347414" y="7669864"/>
            <a:ext cx="1263186" cy="112538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834348" y="7730532"/>
            <a:ext cx="1263186" cy="1125383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349321" y="7675880"/>
            <a:ext cx="1263186" cy="1125383"/>
          </a:xfrm>
          <a:prstGeom prst="rect">
            <a:avLst/>
          </a:prstGeom>
        </p:spPr>
      </p:pic>
      <p:pic>
        <p:nvPicPr>
          <p:cNvPr id="35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49212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2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3369171" y="298784"/>
            <a:ext cx="126164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6.15 </a:t>
            </a:r>
            <a:r>
              <a:rPr lang="vi-VN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4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SGK-tr.</a:t>
            </a:r>
            <a:r>
              <a:rPr lang="en-US" sz="4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vi-VN" sz="4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đồ </a:t>
            </a:r>
            <a:r>
              <a:rPr lang="en-US" sz="4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 </a:t>
            </a:r>
            <a:r>
              <a:rPr lang="en-US" sz="4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các </a:t>
            </a:r>
            <a:r>
              <a:rPr lang="en-US" sz="4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</a:t>
            </a:r>
            <a:r>
              <a:rPr lang="en-US" sz="4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4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01" y="635878"/>
            <a:ext cx="2050369" cy="14808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429000" y="1333500"/>
                <a:ext cx="12496800" cy="1186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2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200" i="1" kern="1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fr-FR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42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</m:t>
                    </m:r>
                    <m:r>
                      <a:rPr lang="en-US" sz="42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</m:t>
                    </m:r>
                    <m:r>
                      <a:rPr lang="en-US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en-US" sz="4200" b="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2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fr-FR" sz="44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4400" i="1" kern="1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kern="1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4400" i="1" kern="1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440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mtClean="0"/>
                  <a:t> </a:t>
                </a:r>
                <a:endParaRPr lang="en-US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333500"/>
                <a:ext cx="12496800" cy="11862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904" y="2705100"/>
            <a:ext cx="7461251" cy="723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1206" y="2705100"/>
            <a:ext cx="6064251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865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1429">
            <a:off x="16550561" y="522540"/>
            <a:ext cx="1592421" cy="16179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329943" y="1714500"/>
                <a:ext cx="13318629" cy="1047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kern="1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200" i="1" kern="1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fr-FR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200" b="0" i="1" kern="1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200" b="0" i="0" kern="1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200" b="0" i="1" kern="1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</m:t>
                      </m:r>
                      <m:r>
                        <a:rPr lang="en-US" sz="4200" b="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</m:t>
                      </m:r>
                      <m:r>
                        <a:rPr lang="en-US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4200" b="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2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fr-FR" sz="44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fr-FR" sz="4400" i="1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b>
                      </m:sSub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943" y="1714500"/>
                <a:ext cx="13318629" cy="1047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329943" y="419100"/>
            <a:ext cx="1261645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</a:t>
            </a:r>
            <a:r>
              <a:rPr lang="en-US" sz="4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4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SGK-tr.</a:t>
            </a:r>
            <a:r>
              <a:rPr lang="en-US" sz="4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vi-VN" sz="4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đồ </a:t>
            </a:r>
            <a:r>
              <a:rPr lang="en-US" sz="4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 </a:t>
            </a:r>
            <a:r>
              <a:rPr lang="en-US" sz="4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các </a:t>
            </a:r>
            <a:r>
              <a:rPr lang="en-US" sz="4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hàm </a:t>
            </a:r>
            <a:r>
              <a:rPr lang="en-US" sz="4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</a:t>
            </a:r>
            <a:r>
              <a:rPr lang="en-US" sz="4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090686"/>
            <a:ext cx="8455858" cy="58628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7491" y="3090687"/>
            <a:ext cx="7507109" cy="5862813"/>
          </a:xfrm>
          <a:prstGeom prst="rect">
            <a:avLst/>
          </a:prstGeom>
        </p:spPr>
      </p:pic>
      <p:grpSp>
        <p:nvGrpSpPr>
          <p:cNvPr id="19" name="Group 3"/>
          <p:cNvGrpSpPr/>
          <p:nvPr/>
        </p:nvGrpSpPr>
        <p:grpSpPr>
          <a:xfrm>
            <a:off x="-1143000" y="9592011"/>
            <a:ext cx="21242535" cy="1718239"/>
            <a:chOff x="0" y="0"/>
            <a:chExt cx="4478132" cy="474202"/>
          </a:xfrm>
        </p:grpSpPr>
        <p:sp>
          <p:nvSpPr>
            <p:cNvPr id="20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21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37641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430613" y="762369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14400" y="809356"/>
            <a:ext cx="16344898" cy="8668287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15840512" y="7718440"/>
            <a:ext cx="1675688" cy="2210140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5130068">
            <a:off x="-1231493" y="6774096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5" name="Rectangle 24"/>
          <p:cNvSpPr/>
          <p:nvPr/>
        </p:nvSpPr>
        <p:spPr>
          <a:xfrm>
            <a:off x="1919831" y="5231521"/>
            <a:ext cx="14556248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500" b="1">
                <a:solidFill>
                  <a:srgbClr val="C00000"/>
                </a:solidFill>
                <a:cs typeface="Arial" panose="020B0604020202020204" pitchFamily="34" charset="0"/>
              </a:rPr>
              <a:t>BÀI 20. HÀM SỐ MŨ VÀ HÀM SỐ LÔGARIT </a:t>
            </a:r>
            <a:endParaRPr lang="en-US" sz="7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0" y="1802521"/>
            <a:ext cx="13635616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500" b="1" kern="0">
                <a:solidFill>
                  <a:schemeClr val="tx2"/>
                </a:solidFill>
                <a:cs typeface="Arial" panose="020B0604020202020204" pitchFamily="34" charset="0"/>
              </a:rPr>
              <a:t>CHƯƠNG VI: HÀM SỐ MŨ </a:t>
            </a:r>
            <a:r>
              <a:rPr lang="vi-VN" sz="7500" b="1" kern="0" smtClean="0">
                <a:solidFill>
                  <a:schemeClr val="tx2"/>
                </a:solidFill>
                <a:cs typeface="Arial" panose="020B0604020202020204" pitchFamily="34" charset="0"/>
              </a:rPr>
              <a:t>VÀ </a:t>
            </a:r>
            <a:r>
              <a:rPr lang="vi-VN" sz="7500" b="1" kern="0" smtClean="0">
                <a:solidFill>
                  <a:schemeClr val="tx2"/>
                </a:solidFill>
                <a:cs typeface="Arial" panose="020B0604020202020204" pitchFamily="34" charset="0"/>
              </a:rPr>
              <a:t>HÀM </a:t>
            </a:r>
            <a:r>
              <a:rPr lang="vi-VN" sz="7500" b="1" kern="0">
                <a:solidFill>
                  <a:schemeClr val="tx2"/>
                </a:solidFill>
                <a:cs typeface="Arial" panose="020B0604020202020204" pitchFamily="34" charset="0"/>
              </a:rPr>
              <a:t>SỐ LÔGARIT</a:t>
            </a:r>
            <a:endParaRPr lang="en-US" sz="75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200" y="6762035"/>
            <a:ext cx="2701295" cy="28805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0" y="573988"/>
            <a:ext cx="14815057" cy="962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3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3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</a:t>
            </a:r>
            <a:r>
              <a:rPr lang="en-US" sz="43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43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3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43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SGK-tr.</a:t>
            </a:r>
            <a:r>
              <a:rPr lang="en-US" sz="43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vi-VN" sz="43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tập xác định của các hàm số sau: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828800" y="4496474"/>
                <a:ext cx="12877800" cy="5146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Điều kiện xác định: </a:t>
                </a:r>
                <a14:m>
                  <m:oMath xmlns:m="http://schemas.openxmlformats.org/officeDocument/2006/math"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|&gt;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3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xác định của hàm số là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∖{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Điểu kiện xác định: </a:t>
                </a:r>
                <a14:m>
                  <m:oMath xmlns:m="http://schemas.openxmlformats.org/officeDocument/2006/math"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3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3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8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Vậy </a:t>
                </a:r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xác định của hàm số là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96474"/>
                <a:ext cx="12877800" cy="5146089"/>
              </a:xfrm>
              <a:prstGeom prst="rect">
                <a:avLst/>
              </a:prstGeom>
              <a:blipFill>
                <a:blip r:embed="rId4"/>
                <a:stretch>
                  <a:fillRect l="-1846" b="-4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667000" y="1961911"/>
                <a:ext cx="129540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43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⁡|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s-ES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|;</m:t>
                    </m:r>
                  </m:oMath>
                </a14:m>
                <a:r>
                  <a:rPr lang="es-ES" sz="43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b</a:t>
                </a:r>
                <a:r>
                  <a:rPr lang="es-ES" sz="43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ln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–</m:t>
                    </m:r>
                    <m:r>
                      <a:rPr lang="es-ES" sz="43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s-ES" sz="43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s-ES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</m:t>
                    </m:r>
                  </m:oMath>
                </a14:m>
                <a:endParaRPr lang="es-ES" sz="4300" b="0" i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961911"/>
                <a:ext cx="12954000" cy="754053"/>
              </a:xfrm>
              <a:prstGeom prst="rect">
                <a:avLst/>
              </a:prstGeom>
              <a:blipFill>
                <a:blip r:embed="rId5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266091" y="3089863"/>
            <a:ext cx="1940473" cy="1291637"/>
            <a:chOff x="11710478" y="1513573"/>
            <a:chExt cx="1940473" cy="12916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0478" y="1513573"/>
              <a:ext cx="1940473" cy="12916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860252" y="1750120"/>
              <a:ext cx="1600200" cy="75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300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43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3228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13" name="Group 3"/>
          <p:cNvGrpSpPr/>
          <p:nvPr/>
        </p:nvGrpSpPr>
        <p:grpSpPr>
          <a:xfrm>
            <a:off x="609602" y="438080"/>
            <a:ext cx="17002907" cy="1565840"/>
            <a:chOff x="0" y="0"/>
            <a:chExt cx="4478132" cy="474202"/>
          </a:xfrm>
        </p:grpSpPr>
        <p:sp>
          <p:nvSpPr>
            <p:cNvPr id="1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15" name="TextBox 5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748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86553" y="342900"/>
            <a:ext cx="11049000" cy="1427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smtClean="0">
                <a:solidFill>
                  <a:prstClr val="white"/>
                </a:solidFill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9"/>
          <p:cNvSpPr/>
          <p:nvPr/>
        </p:nvSpPr>
        <p:spPr>
          <a:xfrm rot="-5400000">
            <a:off x="5363026" y="-1228274"/>
            <a:ext cx="7485749" cy="14858999"/>
          </a:xfrm>
          <a:custGeom>
            <a:avLst/>
            <a:gdLst/>
            <a:ahLst/>
            <a:cxnLst/>
            <a:rect l="l" t="t" r="r" b="b"/>
            <a:pathLst>
              <a:path w="5565686" h="797416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l="-519" r="-519"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553327" y="2873543"/>
                <a:ext cx="11991474" cy="6889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200" b="1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Bài 6.1</a:t>
                </a:r>
                <a:r>
                  <a:rPr lang="en-US" sz="42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r>
                  <a:rPr lang="vi-VN" sz="4200" b="1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42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(SGK-tr.</a:t>
                </a:r>
                <a:r>
                  <a:rPr lang="en-US" sz="42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r>
                  <a:rPr lang="vi-VN" sz="42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) </a:t>
                </a:r>
                <a:r>
                  <a:rPr lang="vi-VN" sz="4200">
                    <a:cs typeface="Arial" panose="020B0604020202020204" pitchFamily="34" charset="0"/>
                  </a:rPr>
                  <a:t>Giả sử một chất phóng xạ bị phân rã theo cách sao cho khối lượng </a:t>
                </a:r>
                <a14:m>
                  <m:oMath xmlns:m="http://schemas.openxmlformats.org/officeDocument/2006/math"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4200">
                    <a:cs typeface="Arial" panose="020B0604020202020204" pitchFamily="34" charset="0"/>
                  </a:rPr>
                  <a:t> của chất còn lại (tính bằng kilôgam) sau </a:t>
                </a:r>
                <a14:m>
                  <m:oMath xmlns:m="http://schemas.openxmlformats.org/officeDocument/2006/math"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vi-VN" sz="4200">
                    <a:cs typeface="Arial" panose="020B0604020202020204" pitchFamily="34" charset="0"/>
                  </a:rPr>
                  <a:t> ngày được cho bởi hàm số </a:t>
                </a:r>
                <a14:m>
                  <m:oMath xmlns:m="http://schemas.openxmlformats.org/officeDocument/2006/math"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d>
                      <m:dPr>
                        <m:ctrlPr>
                          <a:rPr lang="vi-VN" sz="4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4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</m:t>
                    </m:r>
                    <m:sSup>
                      <m:sSupPr>
                        <m:ctrlPr>
                          <a:rPr lang="vi-VN" sz="4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vi-VN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– </m:t>
                        </m:r>
                        <m:r>
                          <a:rPr lang="vi-VN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vi-VN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vi-VN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015</m:t>
                        </m:r>
                        <m:r>
                          <a:rPr lang="vi-VN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sup>
                    </m:sSup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4200"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200">
                    <a:cs typeface="Arial" panose="020B0604020202020204" pitchFamily="34" charset="0"/>
                  </a:rPr>
                  <a:t>a) Tìm khối lượng của chất đó tại thời điểm </a:t>
                </a:r>
                <a14:m>
                  <m:oMath xmlns:m="http://schemas.openxmlformats.org/officeDocument/2006/math"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2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vi-VN" sz="4200" smtClean="0">
                    <a:cs typeface="Arial" panose="020B0604020202020204" pitchFamily="34" charset="0"/>
                  </a:rPr>
                  <a:t>.</a:t>
                </a:r>
                <a:endParaRPr lang="vi-VN" sz="4200"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4200">
                    <a:cs typeface="Arial" panose="020B0604020202020204" pitchFamily="34" charset="0"/>
                  </a:rPr>
                  <a:t>b) Sau 45 ngày khối lượng chất đó còn lại </a:t>
                </a:r>
                <a:r>
                  <a:rPr lang="vi-VN" sz="4200">
                    <a:cs typeface="Arial" panose="020B0604020202020204" pitchFamily="34" charset="0"/>
                  </a:rPr>
                  <a:t>là </a:t>
                </a:r>
                <a:r>
                  <a:rPr lang="en-US" sz="4200" smtClean="0">
                    <a:cs typeface="Arial" panose="020B0604020202020204" pitchFamily="34" charset="0"/>
                  </a:rPr>
                  <a:t>    </a:t>
                </a:r>
                <a:r>
                  <a:rPr lang="vi-VN" sz="4200" smtClean="0">
                    <a:cs typeface="Arial" panose="020B0604020202020204" pitchFamily="34" charset="0"/>
                  </a:rPr>
                  <a:t>bao </a:t>
                </a:r>
                <a:r>
                  <a:rPr lang="vi-VN" sz="4200">
                    <a:cs typeface="Arial" panose="020B0604020202020204" pitchFamily="34" charset="0"/>
                  </a:rPr>
                  <a:t>nhiêu?</a:t>
                </a:r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327" y="2873543"/>
                <a:ext cx="11991474" cy="6889707"/>
              </a:xfrm>
              <a:prstGeom prst="rect">
                <a:avLst/>
              </a:prstGeom>
              <a:blipFill>
                <a:blip r:embed="rId9"/>
                <a:stretch>
                  <a:fillRect l="-1983" r="-1932" b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4464990" y="-2738760"/>
            <a:ext cx="9220199" cy="15816858"/>
          </a:xfrm>
          <a:custGeom>
            <a:avLst/>
            <a:gdLst/>
            <a:ahLst/>
            <a:cxnLst/>
            <a:rect l="l" t="t" r="r" b="b"/>
            <a:pathLst>
              <a:path w="5565686" h="797416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l="-519" r="-519"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581400" y="3237091"/>
                <a:ext cx="11658600" cy="5682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3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Khối lượng của chất đó tại thời điểm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13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13</m:t>
                      </m:r>
                      <m:r>
                        <a:rPr lang="en-US" sz="4300" b="0" i="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kg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3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Khối lượng của chất đó tại thời điểm </a:t>
                </a:r>
                <a14:m>
                  <m:oMath xmlns:m="http://schemas.openxmlformats.org/officeDocument/2006/math">
                    <m:r>
                      <a:rPr lang="en-US" sz="43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3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</m:oMath>
                </a14:m>
                <a:r>
                  <a:rPr lang="en-US" sz="43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ngày là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</m:d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13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3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015</m:t>
                          </m:r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sz="4300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sup>
                      </m:sSup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62</m:t>
                      </m:r>
                      <m:r>
                        <a:rPr lang="en-US" sz="4300" b="0" i="0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kg</m:t>
                      </m:r>
                      <m:r>
                        <a:rPr lang="en-US" sz="43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3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237091"/>
                <a:ext cx="11658600" cy="5682068"/>
              </a:xfrm>
              <a:prstGeom prst="rect">
                <a:avLst/>
              </a:prstGeom>
              <a:blipFill>
                <a:blip r:embed="rId9"/>
                <a:stretch>
                  <a:fillRect l="-2092" r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042909" y="1391662"/>
            <a:ext cx="2202182" cy="1465838"/>
            <a:chOff x="11559260" y="1415572"/>
            <a:chExt cx="2202182" cy="14658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1860252" y="1698345"/>
              <a:ext cx="1600200" cy="75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300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43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1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06328" y="266700"/>
                <a:ext cx="17275343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Bài 6.1</a:t>
                </a:r>
                <a:r>
                  <a:rPr lang="en-US" sz="4000" b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vi-VN" sz="4000" b="1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vi-VN" sz="40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(SGK-tr.</a:t>
                </a:r>
                <a:r>
                  <a:rPr lang="en-US" sz="40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</a:t>
                </a:r>
                <a:r>
                  <a:rPr lang="vi-VN" sz="4000" b="1">
                    <a:solidFill>
                      <a:srgbClr val="C00000"/>
                    </a:solidFill>
                    <a:cs typeface="Arial" panose="020B0604020202020204" pitchFamily="34" charset="0"/>
                  </a:rPr>
                  <a:t>) </a:t>
                </a:r>
                <a:r>
                  <a:rPr lang="vi-VN" sz="4000">
                    <a:cs typeface="Arial" panose="020B0604020202020204" pitchFamily="34" charset="0"/>
                  </a:rPr>
                  <a:t>Trong một nghiên cứu, một nhóm học sinh được cho xem cùng một danh sách các loài động vật và được </a:t>
                </a:r>
                <a:r>
                  <a:rPr lang="vi-VN" sz="4000">
                    <a:cs typeface="Arial" panose="020B0604020202020204" pitchFamily="34" charset="0"/>
                  </a:rPr>
                  <a:t>kiểm </a:t>
                </a:r>
                <a:r>
                  <a:rPr lang="vi-VN" sz="4000" smtClean="0">
                    <a:cs typeface="Arial" panose="020B0604020202020204" pitchFamily="34" charset="0"/>
                  </a:rPr>
                  <a:t>tra</a:t>
                </a:r>
                <a:r>
                  <a:rPr lang="en-US" sz="4000" smtClean="0"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cs typeface="Arial" panose="020B0604020202020204" pitchFamily="34" charset="0"/>
                  </a:rPr>
                  <a:t>lại </a:t>
                </a:r>
                <a:r>
                  <a:rPr lang="vi-VN" sz="4000">
                    <a:cs typeface="Arial" panose="020B0604020202020204" pitchFamily="34" charset="0"/>
                  </a:rPr>
                  <a:t>xem họ còn nhớ bao nhiêu phần trăm danh sách đó sau </a:t>
                </a:r>
                <a:r>
                  <a:rPr lang="vi-VN" sz="4000">
                    <a:cs typeface="Arial" panose="020B0604020202020204" pitchFamily="34" charset="0"/>
                  </a:rPr>
                  <a:t>mỗi </a:t>
                </a:r>
                <a:r>
                  <a:rPr lang="vi-VN" sz="4000" smtClean="0">
                    <a:cs typeface="Arial" panose="020B0604020202020204" pitchFamily="34" charset="0"/>
                  </a:rPr>
                  <a:t>tháng.</a:t>
                </a:r>
                <a:r>
                  <a:rPr lang="en-US" sz="4000" smtClean="0"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cs typeface="Arial" panose="020B0604020202020204" pitchFamily="34" charset="0"/>
                  </a:rPr>
                  <a:t>Giả </a:t>
                </a:r>
                <a:r>
                  <a:rPr lang="vi-VN" sz="4000">
                    <a:cs typeface="Arial" panose="020B0604020202020204" pitchFamily="34" charset="0"/>
                  </a:rPr>
                  <a:t>sử sau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vi-VN" sz="4000">
                    <a:cs typeface="Arial" panose="020B0604020202020204" pitchFamily="34" charset="0"/>
                  </a:rPr>
                  <a:t> tháng, khả năng nhớ trung bình của nhóm học sinh đó được tính theo công thức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)=75 –20</m:t>
                    </m:r>
                    <m:r>
                      <m:rPr>
                        <m:sty m:val="p"/>
                      </m:rP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ln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+1), 0≤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≤12 </m:t>
                    </m:r>
                  </m:oMath>
                </a14:m>
                <a:r>
                  <a:rPr lang="vi-VN" sz="4000">
                    <a:cs typeface="Arial" panose="020B0604020202020204" pitchFamily="34" charset="0"/>
                  </a:rPr>
                  <a:t>(đơn vị: 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%</m:t>
                    </m:r>
                  </m:oMath>
                </a14:m>
                <a:r>
                  <a:rPr lang="vi-VN" sz="4000">
                    <a:cs typeface="Arial" panose="020B0604020202020204" pitchFamily="34" charset="0"/>
                  </a:rPr>
                  <a:t>).</a:t>
                </a:r>
                <a:r>
                  <a:rPr lang="en-US" sz="4000" smtClean="0"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cs typeface="Arial" panose="020B0604020202020204" pitchFamily="34" charset="0"/>
                  </a:rPr>
                  <a:t>Hãy tính khả năng nhớ trung bình của nhóm học sinh </a:t>
                </a:r>
                <a:r>
                  <a:rPr lang="vi-VN" sz="4000">
                    <a:cs typeface="Arial" panose="020B0604020202020204" pitchFamily="34" charset="0"/>
                  </a:rPr>
                  <a:t>đó </a:t>
                </a:r>
                <a:r>
                  <a:rPr lang="vi-VN" sz="4000" smtClean="0">
                    <a:cs typeface="Arial" panose="020B0604020202020204" pitchFamily="34" charset="0"/>
                  </a:rPr>
                  <a:t>sau</a:t>
                </a:r>
                <a:r>
                  <a:rPr lang="en-US" sz="4000" smtClean="0"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cs typeface="Arial" panose="020B0604020202020204" pitchFamily="34" charset="0"/>
                  </a:rPr>
                  <a:t>6 </a:t>
                </a:r>
                <a:r>
                  <a:rPr lang="vi-VN" sz="4000">
                    <a:cs typeface="Arial" panose="020B0604020202020204" pitchFamily="34" charset="0"/>
                  </a:rPr>
                  <a:t>tháng.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28" y="266700"/>
                <a:ext cx="17275343" cy="5632311"/>
              </a:xfrm>
              <a:prstGeom prst="rect">
                <a:avLst/>
              </a:prstGeom>
              <a:blipFill>
                <a:blip r:embed="rId3"/>
                <a:stretch>
                  <a:fillRect l="-1235" r="-1270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925754" y="7621131"/>
                <a:ext cx="1443648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Khả năng nhớ trung bình của nhóm học sinh đó sau 6 tháng là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=75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⁡(6+1)=75</m:t>
                      </m:r>
                      <m:r>
                        <a:rPr lang="en-US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sz="40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⁡7≈36%.</m:t>
                      </m:r>
                    </m:oMath>
                  </m:oMathPara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54" y="7621131"/>
                <a:ext cx="14436489" cy="2246769"/>
              </a:xfrm>
              <a:prstGeom prst="rect">
                <a:avLst/>
              </a:prstGeom>
              <a:blipFill>
                <a:blip r:embed="rId4"/>
                <a:stretch>
                  <a:fillRect l="-1520" r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219200" y="6027152"/>
            <a:ext cx="2202182" cy="1465838"/>
            <a:chOff x="11559260" y="1415572"/>
            <a:chExt cx="2202182" cy="14658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9260" y="1415572"/>
              <a:ext cx="2202182" cy="14658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860252" y="1730429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>
                  <a:solidFill>
                    <a:prstClr val="black"/>
                  </a:solidFill>
                  <a:cs typeface="Arial" panose="020B0604020202020204" pitchFamily="34" charset="0"/>
                </a:rPr>
                <a:t>Giải</a:t>
              </a:r>
              <a:endPara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6150887" y="5829466"/>
            <a:ext cx="2287608" cy="13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775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19" name="Group 8"/>
          <p:cNvGrpSpPr/>
          <p:nvPr/>
        </p:nvGrpSpPr>
        <p:grpSpPr>
          <a:xfrm>
            <a:off x="609600" y="652448"/>
            <a:ext cx="17035072" cy="1454661"/>
            <a:chOff x="0" y="0"/>
            <a:chExt cx="4486603" cy="474202"/>
          </a:xfrm>
        </p:grpSpPr>
        <p:sp>
          <p:nvSpPr>
            <p:cNvPr id="20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21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995754" y="327246"/>
            <a:ext cx="1623060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vi-VN" sz="6000" b="1" smtClean="0">
                <a:solidFill>
                  <a:srgbClr val="FFFFFF"/>
                </a:solidFill>
              </a:rPr>
              <a:t>HƯỚNG DẪN VỀ NHÀ</a:t>
            </a:r>
            <a:endParaRPr lang="en-US" sz="6000" b="1" dirty="0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1000" y="3998869"/>
            <a:ext cx="5638800" cy="5404244"/>
            <a:chOff x="381000" y="3998869"/>
            <a:chExt cx="5638800" cy="5404244"/>
          </a:xfrm>
        </p:grpSpPr>
        <p:sp>
          <p:nvSpPr>
            <p:cNvPr id="8" name="Freeform 8"/>
            <p:cNvSpPr/>
            <p:nvPr/>
          </p:nvSpPr>
          <p:spPr>
            <a:xfrm>
              <a:off x="381000" y="3998869"/>
              <a:ext cx="5638800" cy="5404244"/>
            </a:xfrm>
            <a:custGeom>
              <a:avLst/>
              <a:gdLst/>
              <a:ahLst/>
              <a:cxnLst/>
              <a:rect l="l" t="t" r="r" b="b"/>
              <a:pathLst>
                <a:path w="5157216" h="5486400">
                  <a:moveTo>
                    <a:pt x="0" y="0"/>
                  </a:moveTo>
                  <a:lnTo>
                    <a:pt x="5157216" y="0"/>
                  </a:lnTo>
                  <a:lnTo>
                    <a:pt x="515721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2"/>
            <p:cNvSpPr txBox="1"/>
            <p:nvPr/>
          </p:nvSpPr>
          <p:spPr>
            <a:xfrm>
              <a:off x="609600" y="6150562"/>
              <a:ext cx="5041579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smtClean="0"/>
                <a:t>Ôn lại các kiến thức đã học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71700" y="5140933"/>
              <a:ext cx="205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38303" y="2557237"/>
            <a:ext cx="5638800" cy="5404244"/>
            <a:chOff x="6238303" y="2557237"/>
            <a:chExt cx="5638800" cy="5404244"/>
          </a:xfrm>
        </p:grpSpPr>
        <p:sp>
          <p:nvSpPr>
            <p:cNvPr id="14" name="Freeform 14"/>
            <p:cNvSpPr/>
            <p:nvPr/>
          </p:nvSpPr>
          <p:spPr>
            <a:xfrm>
              <a:off x="6238303" y="2557237"/>
              <a:ext cx="5638800" cy="5404244"/>
            </a:xfrm>
            <a:custGeom>
              <a:avLst/>
              <a:gdLst/>
              <a:ahLst/>
              <a:cxnLst/>
              <a:rect l="l" t="t" r="r" b="b"/>
              <a:pathLst>
                <a:path w="5157216" h="5486400">
                  <a:moveTo>
                    <a:pt x="0" y="0"/>
                  </a:moveTo>
                  <a:lnTo>
                    <a:pt x="5157216" y="0"/>
                  </a:lnTo>
                  <a:lnTo>
                    <a:pt x="515721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4"/>
            <p:cNvSpPr txBox="1"/>
            <p:nvPr/>
          </p:nvSpPr>
          <p:spPr>
            <a:xfrm>
              <a:off x="6458122" y="4879307"/>
              <a:ext cx="5305864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smtClean="0">
                  <a:cs typeface="Arial" panose="020B0604020202020204" pitchFamily="34" charset="0"/>
                </a:rPr>
                <a:t>Hoàn </a:t>
              </a:r>
              <a:r>
                <a:rPr lang="vi-VN" sz="4000">
                  <a:cs typeface="Arial" panose="020B0604020202020204" pitchFamily="34" charset="0"/>
                </a:rPr>
                <a:t>thành </a:t>
              </a:r>
              <a:r>
                <a:rPr lang="vi-VN" sz="4000">
                  <a:cs typeface="Arial" panose="020B0604020202020204" pitchFamily="34" charset="0"/>
                </a:rPr>
                <a:t>các </a:t>
              </a:r>
              <a:endParaRPr lang="en-US" sz="4000" smtClean="0"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000" smtClean="0">
                  <a:cs typeface="Arial" panose="020B0604020202020204" pitchFamily="34" charset="0"/>
                </a:rPr>
                <a:t>bài </a:t>
              </a:r>
              <a:r>
                <a:rPr lang="vi-VN" sz="4000">
                  <a:cs typeface="Arial" panose="020B0604020202020204" pitchFamily="34" charset="0"/>
                </a:rPr>
                <a:t>tập trong SBT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0080" y="3665784"/>
              <a:ext cx="205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2158948" y="3998869"/>
            <a:ext cx="5847206" cy="5404244"/>
            <a:chOff x="12268200" y="4001409"/>
            <a:chExt cx="5847206" cy="5404244"/>
          </a:xfrm>
        </p:grpSpPr>
        <p:sp>
          <p:nvSpPr>
            <p:cNvPr id="11" name="Freeform 11"/>
            <p:cNvSpPr/>
            <p:nvPr/>
          </p:nvSpPr>
          <p:spPr>
            <a:xfrm>
              <a:off x="12268200" y="4001409"/>
              <a:ext cx="5847206" cy="5404244"/>
            </a:xfrm>
            <a:custGeom>
              <a:avLst/>
              <a:gdLst/>
              <a:ahLst/>
              <a:cxnLst/>
              <a:rect l="l" t="t" r="r" b="b"/>
              <a:pathLst>
                <a:path w="5157216" h="5486400">
                  <a:moveTo>
                    <a:pt x="0" y="0"/>
                  </a:moveTo>
                  <a:lnTo>
                    <a:pt x="5157216" y="0"/>
                  </a:lnTo>
                  <a:lnTo>
                    <a:pt x="5157216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6"/>
            <p:cNvSpPr txBox="1"/>
            <p:nvPr/>
          </p:nvSpPr>
          <p:spPr>
            <a:xfrm>
              <a:off x="12437271" y="5556942"/>
              <a:ext cx="550906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smtClean="0">
                  <a:latin typeface="Arial" panose="020B0604020202020204" pitchFamily="34" charset="0"/>
                  <a:cs typeface="Arial" panose="020B0604020202020204" pitchFamily="34" charset="0"/>
                </a:rPr>
                <a:t>Chuẩn bị </a:t>
              </a:r>
              <a:r>
                <a:rPr lang="vi-VN" sz="4000" smtClean="0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b="1" smtClean="0">
                  <a:cs typeface="Arial" panose="020B0604020202020204" pitchFamily="34" charset="0"/>
                </a:rPr>
                <a:t>Bài </a:t>
              </a:r>
              <a:r>
                <a:rPr lang="vi-VN" sz="4000" b="1">
                  <a:cs typeface="Arial" panose="020B0604020202020204" pitchFamily="34" charset="0"/>
                </a:rPr>
                <a:t>21. Phương trình, bất phương trình mũ và lôgarit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163103" y="4723943"/>
              <a:ext cx="2057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17373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8444248" flipH="1">
            <a:off x="14085315" y="6502797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024187" y="3036023"/>
            <a:ext cx="12306841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smtClean="0">
                <a:solidFill>
                  <a:srgbClr val="C0504D">
                    <a:lumMod val="75000"/>
                  </a:srgbClr>
                </a:solidFill>
              </a:rPr>
              <a:t>CẢM ƠN SỰ CHÚ Ý </a:t>
            </a:r>
          </a:p>
          <a:p>
            <a:pPr algn="ctr">
              <a:lnSpc>
                <a:spcPct val="150000"/>
              </a:lnSpc>
            </a:pPr>
            <a:r>
              <a:rPr lang="vi-VN" sz="8000" b="1" smtClean="0">
                <a:solidFill>
                  <a:srgbClr val="C0504D">
                    <a:lumMod val="75000"/>
                  </a:srgbClr>
                </a:solidFill>
              </a:rPr>
              <a:t>THEO DÕI CỦA CÁC EM!</a:t>
            </a:r>
            <a:endParaRPr lang="en-US" sz="8000" b="1" dirty="0">
              <a:solidFill>
                <a:srgbClr val="C0504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19" name="Group 8"/>
          <p:cNvGrpSpPr/>
          <p:nvPr/>
        </p:nvGrpSpPr>
        <p:grpSpPr>
          <a:xfrm>
            <a:off x="609600" y="900740"/>
            <a:ext cx="17035072" cy="1454661"/>
            <a:chOff x="0" y="0"/>
            <a:chExt cx="4486603" cy="474202"/>
          </a:xfrm>
        </p:grpSpPr>
        <p:sp>
          <p:nvSpPr>
            <p:cNvPr id="20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21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995754" y="571500"/>
            <a:ext cx="16230600" cy="154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vi-VN" sz="6000" b="1" smtClean="0">
                <a:solidFill>
                  <a:srgbClr val="FFFFFF"/>
                </a:solidFill>
              </a:rPr>
              <a:t>NỘI DUNG BÀI HỌC</a:t>
            </a:r>
            <a:endParaRPr lang="en-US" sz="6000" b="1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0995" y="3832477"/>
            <a:ext cx="7196528" cy="1447800"/>
            <a:chOff x="1718872" y="3008596"/>
            <a:chExt cx="7196528" cy="1447800"/>
          </a:xfrm>
        </p:grpSpPr>
        <p:sp>
          <p:nvSpPr>
            <p:cNvPr id="4" name="Rounded Rectangle 3"/>
            <p:cNvSpPr/>
            <p:nvPr/>
          </p:nvSpPr>
          <p:spPr>
            <a:xfrm>
              <a:off x="1718872" y="3008596"/>
              <a:ext cx="1676400" cy="14478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776272" y="3008596"/>
              <a:ext cx="5139128" cy="1447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3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Hàm số </a:t>
              </a:r>
              <a:r>
                <a:rPr lang="en-US" sz="43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mũ</a:t>
              </a:r>
              <a:endParaRPr lang="en-US" sz="4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18559" y="3832477"/>
            <a:ext cx="7196528" cy="1447800"/>
            <a:chOff x="1718872" y="5143963"/>
            <a:chExt cx="7196528" cy="1447800"/>
          </a:xfrm>
        </p:grpSpPr>
        <p:sp>
          <p:nvSpPr>
            <p:cNvPr id="32" name="Rounded Rectangle 31"/>
            <p:cNvSpPr/>
            <p:nvPr/>
          </p:nvSpPr>
          <p:spPr>
            <a:xfrm>
              <a:off x="1718872" y="5143963"/>
              <a:ext cx="1676400" cy="1447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776272" y="5143963"/>
              <a:ext cx="5139128" cy="1447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3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Hàm </a:t>
              </a:r>
              <a:r>
                <a:rPr lang="en-US" sz="4300" b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 lôgarit</a:t>
              </a:r>
              <a:endParaRPr lang="en-US" sz="4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5431">
            <a:off x="16568899" y="7610399"/>
            <a:ext cx="1875396" cy="2523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2" y="7237772"/>
            <a:ext cx="1357943" cy="306533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8" name="TextBox 10"/>
          <p:cNvSpPr txBox="1"/>
          <p:nvPr/>
        </p:nvSpPr>
        <p:spPr>
          <a:xfrm>
            <a:off x="947142" y="548751"/>
            <a:ext cx="2411016" cy="120981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48"/>
              </a:lnSpc>
            </a:pPr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626464" y="467910"/>
            <a:ext cx="17035072" cy="1290652"/>
            <a:chOff x="609600" y="652449"/>
            <a:chExt cx="17035072" cy="1290652"/>
          </a:xfrm>
        </p:grpSpPr>
        <p:sp>
          <p:nvSpPr>
            <p:cNvPr id="7" name="Freeform 9"/>
            <p:cNvSpPr/>
            <p:nvPr/>
          </p:nvSpPr>
          <p:spPr>
            <a:xfrm>
              <a:off x="609600" y="652449"/>
              <a:ext cx="17035072" cy="129065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</p:sp>
        <p:sp>
          <p:nvSpPr>
            <p:cNvPr id="4" name="TextBox 3"/>
            <p:cNvSpPr txBox="1"/>
            <p:nvPr/>
          </p:nvSpPr>
          <p:spPr>
            <a:xfrm>
              <a:off x="1392836" y="913054"/>
              <a:ext cx="154686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7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HÀM SỐ MŨ</a:t>
              </a:r>
              <a:endParaRPr lang="en-US" sz="47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29122" y="2343462"/>
            <a:ext cx="53703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hàm số mũ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0527" y="2171700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26464" y="3314700"/>
                <a:ext cx="17035072" cy="2615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800">
                    <a:solidFill>
                      <a:srgbClr val="000000"/>
                    </a:solidFill>
                  </a:rPr>
                  <a:t>a) Tính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 khi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lần lượt nhận các giá trị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– 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. Với mỗi giá trị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 có bao nhiêu giá trị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 tương ứng?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800">
                    <a:solidFill>
                      <a:srgbClr val="000000"/>
                    </a:solidFill>
                  </a:rPr>
                  <a:t>b) Với những giá trị nào của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, biểu thức </a:t>
                </a:r>
                <a14:m>
                  <m:oMath xmlns:m="http://schemas.openxmlformats.org/officeDocument/2006/math"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vi-VN" sz="3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38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3800">
                    <a:solidFill>
                      <a:srgbClr val="000000"/>
                    </a:solidFill>
                  </a:rPr>
                  <a:t> có nghĩa?</a:t>
                </a:r>
                <a:endParaRPr lang="vi-VN" sz="3800" b="0" i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64" y="3314700"/>
                <a:ext cx="17035072" cy="2615460"/>
              </a:xfrm>
              <a:prstGeom prst="rect">
                <a:avLst/>
              </a:prstGeom>
              <a:blipFill>
                <a:blip r:embed="rId3"/>
                <a:stretch>
                  <a:fillRect l="-1181" r="-1181" b="-8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455797" y="6204724"/>
            <a:ext cx="2171700" cy="1556661"/>
            <a:chOff x="11544300" y="1066265"/>
            <a:chExt cx="2171700" cy="15566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4300" y="1066265"/>
              <a:ext cx="2171700" cy="15566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772900" y="1409700"/>
              <a:ext cx="16002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3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083293" y="6210300"/>
                <a:ext cx="11666210" cy="3962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38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Với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Biểu thức có nghĩa với mọi giá trị của </a:t>
                </a:r>
                <a14:m>
                  <m:oMath xmlns:m="http://schemas.openxmlformats.org/officeDocument/2006/math"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293" y="6210300"/>
                <a:ext cx="11666210" cy="3962367"/>
              </a:xfrm>
              <a:prstGeom prst="rect">
                <a:avLst/>
              </a:prstGeom>
              <a:blipFill>
                <a:blip r:embed="rId5"/>
                <a:stretch>
                  <a:fillRect l="-1724" b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503" y="8390064"/>
            <a:ext cx="1021825" cy="14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9426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778938" y="2324100"/>
            <a:ext cx="10749656" cy="7164878"/>
            <a:chOff x="0" y="0"/>
            <a:chExt cx="15147194" cy="8647954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17650" y="433429"/>
              <a:ext cx="14538600" cy="7625416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07261" y="623040"/>
              <a:ext cx="14538600" cy="7625416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2" name="Freeform 22"/>
          <p:cNvSpPr/>
          <p:nvPr/>
        </p:nvSpPr>
        <p:spPr>
          <a:xfrm rot="8248605" flipH="1">
            <a:off x="14419038" y="7278919"/>
            <a:ext cx="2431267" cy="3206707"/>
          </a:xfrm>
          <a:custGeom>
            <a:avLst/>
            <a:gdLst/>
            <a:ahLst/>
            <a:cxnLst/>
            <a:rect l="l" t="t" r="r" b="b"/>
            <a:pathLst>
              <a:path w="2431267" h="3206707">
                <a:moveTo>
                  <a:pt x="2431268" y="0"/>
                </a:moveTo>
                <a:lnTo>
                  <a:pt x="0" y="0"/>
                </a:lnTo>
                <a:lnTo>
                  <a:pt x="0" y="3206708"/>
                </a:lnTo>
                <a:lnTo>
                  <a:pt x="2431268" y="3206708"/>
                </a:lnTo>
                <a:lnTo>
                  <a:pt x="243126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24745" y="566581"/>
            <a:ext cx="5168444" cy="4419600"/>
          </a:xfrm>
          <a:custGeom>
            <a:avLst/>
            <a:gdLst/>
            <a:ahLst/>
            <a:cxnLst/>
            <a:rect l="l" t="t" r="r" b="b"/>
            <a:pathLst>
              <a:path w="4905573" h="5218695">
                <a:moveTo>
                  <a:pt x="0" y="0"/>
                </a:moveTo>
                <a:lnTo>
                  <a:pt x="4905573" y="0"/>
                </a:lnTo>
                <a:lnTo>
                  <a:pt x="4905573" y="5218694"/>
                </a:lnTo>
                <a:lnTo>
                  <a:pt x="0" y="52186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1651" y="4173135"/>
            <a:ext cx="5129306" cy="5959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7785" y="1818817"/>
            <a:ext cx="4502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837659" y="3556868"/>
                <a:ext cx="8868925" cy="3595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800" kern="1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số thực dương khác 1.</a:t>
                </a:r>
                <a:endParaRPr lang="en-US" sz="4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8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4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nl-NL" sz="4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được gọi là </a:t>
                </a:r>
                <a:r>
                  <a:rPr lang="nl-NL" sz="4800" b="1" i="1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số mũ</a:t>
                </a:r>
                <a:r>
                  <a:rPr lang="nl-NL" sz="48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cơ số </a:t>
                </a:r>
                <a14:m>
                  <m:oMath xmlns:m="http://schemas.openxmlformats.org/officeDocument/2006/math"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nl-NL" sz="48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659" y="3556868"/>
                <a:ext cx="8868925" cy="3595856"/>
              </a:xfrm>
              <a:prstGeom prst="rect">
                <a:avLst/>
              </a:prstGeom>
              <a:blipFill>
                <a:blip r:embed="rId9"/>
                <a:stretch>
                  <a:fillRect l="-3162" r="-3093" b="-4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12" name="Group 11"/>
          <p:cNvGrpSpPr/>
          <p:nvPr/>
        </p:nvGrpSpPr>
        <p:grpSpPr>
          <a:xfrm>
            <a:off x="528628" y="723900"/>
            <a:ext cx="16616372" cy="2066413"/>
            <a:chOff x="1066800" y="495300"/>
            <a:chExt cx="16616372" cy="20664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530388"/>
              <a:ext cx="1764663" cy="203132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048000" y="495300"/>
              <a:ext cx="1463517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200">
                  <a:solidFill>
                    <a:srgbClr val="000000"/>
                  </a:solidFill>
                </a:rPr>
                <a:t>Trong các hàm số sau, những hàm số nào là hàm số mũ? Khi đó hãy chỉ ra cơ số.</a:t>
              </a:r>
              <a:endParaRPr lang="en-US" sz="420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436064" y="3103231"/>
                <a:ext cx="15240000" cy="6002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ad>
                      <m:radPr>
                        <m:degHide m:val="on"/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en-US" sz="40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064" y="3103231"/>
                <a:ext cx="15240000" cy="6002669"/>
              </a:xfrm>
              <a:prstGeom prst="rect">
                <a:avLst/>
              </a:prstGeom>
              <a:blipFill>
                <a:blip r:embed="rId5"/>
                <a:stretch>
                  <a:fillRect l="-1440" b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636464" y="3103231"/>
                <a:ext cx="6675482" cy="1443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mũ có cơ số 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40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464" y="3103231"/>
                <a:ext cx="6675482" cy="1443472"/>
              </a:xfrm>
              <a:prstGeom prst="rect">
                <a:avLst/>
              </a:prstGeom>
              <a:blipFill>
                <a:blip r:embed="rId6"/>
                <a:stretch>
                  <a:fillRect l="-3288" b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179264" y="5064129"/>
                <a:ext cx="230979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000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000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4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264" y="5064129"/>
                <a:ext cx="230979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705600" y="4937299"/>
                <a:ext cx="7733271" cy="9615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4000" kern="1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hàm số mũ có cơ số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en-US" sz="4000" i="1" kern="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937299"/>
                <a:ext cx="7733271" cy="961545"/>
              </a:xfrm>
              <a:prstGeom prst="rect">
                <a:avLst/>
              </a:prstGeom>
              <a:blipFill>
                <a:blip r:embed="rId8"/>
                <a:stretch>
                  <a:fillRect l="-2758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8230844" y="5986257"/>
                <a:ext cx="9290384" cy="17807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sz="4000" kern="10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</a:t>
                </a:r>
                <a:r>
                  <a:rPr lang="en-US" sz="4000" kern="1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số </a:t>
                </a:r>
                <a:r>
                  <a:rPr lang="en-US" sz="4000" kern="1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mũ có </a:t>
                </a:r>
                <a:r>
                  <a:rPr lang="en-US" sz="4000" kern="10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cơ số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  <m:sup>
                        <m:f>
                          <m:fPr>
                            <m:ctrlPr>
                              <a:rPr lang="en-US" sz="4000" i="1" kern="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 kern="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kern="1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4000" kern="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4000" i="1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000" kern="1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  <m:r>
                      <a:rPr lang="en-US" sz="4000" kern="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kern="1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en-US" sz="40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0844" y="5986257"/>
                <a:ext cx="9290384" cy="1780744"/>
              </a:xfrm>
              <a:prstGeom prst="rect">
                <a:avLst/>
              </a:prstGeom>
              <a:blipFill>
                <a:blip r:embed="rId9"/>
                <a:stretch>
                  <a:fillRect l="-2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151190" y="6395927"/>
                <a:ext cx="4107728" cy="1059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i="1" kern="1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i="1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kern="10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4000" i="1" kern="1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kern="1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4000" kern="10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000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ad>
                        <m:rad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en-US" sz="4000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4000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rad>
                      <m:sSup>
                        <m:sSupPr>
                          <m:ctrlP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190" y="6395927"/>
                <a:ext cx="4107728" cy="10590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231204" y="7773651"/>
            <a:ext cx="48061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spcAft>
                <a:spcPts val="1200"/>
              </a:spcAft>
            </a:pPr>
            <a:r>
              <a:rPr lang="en-US" sz="4000" kern="10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là hàm </a:t>
            </a:r>
            <a:r>
              <a:rPr lang="en-US" sz="4000" kern="10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</a:t>
            </a:r>
            <a:r>
              <a:rPr lang="en-US" sz="4000" kern="10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mũ</a:t>
            </a:r>
            <a:endParaRPr lang="en-US" sz="4000" kern="10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752" y="8267700"/>
            <a:ext cx="864168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067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sp>
        <p:nvSpPr>
          <p:cNvPr id="3" name="Rounded Rectangle 2"/>
          <p:cNvSpPr/>
          <p:nvPr/>
        </p:nvSpPr>
        <p:spPr>
          <a:xfrm>
            <a:off x="990600" y="435142"/>
            <a:ext cx="160555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683739"/>
            <a:ext cx="11277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a) Hoàn thành bảng giá trị sau: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872874" y="634929"/>
                <a:ext cx="546207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000">
                    <a:solidFill>
                      <a:prstClr val="black"/>
                    </a:solidFill>
                    <a:cs typeface="Arial" panose="020B0604020202020204" pitchFamily="34" charset="0"/>
                  </a:rPr>
                  <a:t>Cho hàm số</a:t>
                </a:r>
                <a:r>
                  <a:rPr lang="en-US" sz="40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mũ </a:t>
                </a:r>
                <a14:m>
                  <m:oMath xmlns:m="http://schemas.openxmlformats.org/officeDocument/2006/math">
                    <m:r>
                      <a:rPr lang="en-US" sz="40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874" y="634929"/>
                <a:ext cx="5462073" cy="707886"/>
              </a:xfrm>
              <a:prstGeom prst="rect">
                <a:avLst/>
              </a:prstGeom>
              <a:blipFill>
                <a:blip r:embed="rId3"/>
                <a:stretch>
                  <a:fillRect l="-3906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5214984"/>
                  </p:ext>
                </p:extLst>
              </p:nvPr>
            </p:nvGraphicFramePr>
            <p:xfrm>
              <a:off x="1504948" y="2919558"/>
              <a:ext cx="15430504" cy="21437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28813">
                      <a:extLst>
                        <a:ext uri="{9D8B030D-6E8A-4147-A177-3AD203B41FA5}">
                          <a16:colId xmlns:a16="http://schemas.microsoft.com/office/drawing/2014/main" val="341457651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761832628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28726373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75689180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3900772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46867148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58266426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17802712"/>
                        </a:ext>
                      </a:extLst>
                    </a:gridCol>
                  </a:tblGrid>
                  <a:tr h="8786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30973"/>
                      </a:ext>
                    </a:extLst>
                  </a:tr>
                  <a:tr h="87866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3800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800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3800" i="1" kern="1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i="1" kern="10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3800" kern="1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0181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5214984"/>
                  </p:ext>
                </p:extLst>
              </p:nvPr>
            </p:nvGraphicFramePr>
            <p:xfrm>
              <a:off x="1504948" y="2919558"/>
              <a:ext cx="15430504" cy="21437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28813">
                      <a:extLst>
                        <a:ext uri="{9D8B030D-6E8A-4147-A177-3AD203B41FA5}">
                          <a16:colId xmlns:a16="http://schemas.microsoft.com/office/drawing/2014/main" val="341457651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761832628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28726373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756891802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39007721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46867148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1582664264"/>
                        </a:ext>
                      </a:extLst>
                    </a:gridCol>
                    <a:gridCol w="1928813">
                      <a:extLst>
                        <a:ext uri="{9D8B030D-6E8A-4147-A177-3AD203B41FA5}">
                          <a16:colId xmlns:a16="http://schemas.microsoft.com/office/drawing/2014/main" val="3917802712"/>
                        </a:ext>
                      </a:extLst>
                    </a:gridCol>
                  </a:tblGrid>
                  <a:tr h="1071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5" t="-565" r="-699685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33" t="-565" r="-601899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565" r="-500000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565" r="-400000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266" t="-565" r="-301266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9685" t="-565" r="-200315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582" t="-565" r="-100949" b="-1005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369" t="-565" r="-631" b="-1005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7530973"/>
                      </a:ext>
                    </a:extLst>
                  </a:tr>
                  <a:tr h="1071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5" t="-101136" r="-69968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33" t="-101136" r="-601899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101136" r="-500000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0000" t="-101136" r="-400000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1266" t="-101136" r="-301266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9685" t="-101136" r="-200315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01582" t="-101136" r="-100949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9369" t="-101136" r="-631" b="-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10181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685678" y="4181384"/>
                <a:ext cx="1495922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125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78" y="4181384"/>
                <a:ext cx="1495922" cy="779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679808" y="4175575"/>
                <a:ext cx="1226618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25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808" y="4175575"/>
                <a:ext cx="1226618" cy="779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7888374" y="4175575"/>
                <a:ext cx="95731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380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374" y="4175575"/>
                <a:ext cx="957313" cy="779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9907845" y="4175574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7845" y="4175574"/>
                <a:ext cx="588623" cy="7797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1847106" y="4175574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106" y="4175574"/>
                <a:ext cx="588623" cy="7797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3786367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367" y="4175573"/>
                <a:ext cx="588623" cy="7797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5745091" y="4175573"/>
                <a:ext cx="588623" cy="7797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lvl="0" algn="ctr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kern="1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en-US" sz="3800" kern="1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5091" y="4175573"/>
                <a:ext cx="588623" cy="7797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"/>
              <p:cNvSpPr>
                <a:spLocks noChangeArrowheads="1"/>
              </p:cNvSpPr>
              <p:nvPr/>
            </p:nvSpPr>
            <p:spPr bwMode="auto">
              <a:xfrm>
                <a:off x="990600" y="5235742"/>
                <a:ext cx="16306800" cy="4708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b) Trong mặt phẳng toạ độ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𝑂𝑥𝑦</m:t>
                    </m:r>
                  </m:oMath>
                </a14:m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, biểu diễn các điểm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; 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) </m:t>
                    </m:r>
                  </m:oMath>
                </a14:m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trong bảng giá trị ở câu a. Bằng cách làm tương tự, lấy nhiều điểm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(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; 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2</m:t>
                    </m:r>
                    <m:r>
                      <a:rPr kumimoji="0" lang="en-US" altLang="en-US" sz="4000" b="0" i="1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)</m:t>
                    </m:r>
                  </m:oMath>
                </a14:m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 </a:t>
                </a:r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với   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∈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ℝ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 </m:t>
                    </m:r>
                  </m:oMath>
                </a14:m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và </a:t>
                </a:r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nối lại ta được đồ thị của hàm số </a:t>
                </a:r>
                <a14:m>
                  <m:oMath xmlns:m="http://schemas.openxmlformats.org/officeDocument/2006/math"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=</m:t>
                    </m:r>
                    <m:r>
                      <a:rPr kumimoji="0" lang="en-US" altLang="en-US" sz="4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2</m:t>
                    </m:r>
                    <m:r>
                      <a:rPr kumimoji="0" lang="en-US" altLang="en-US" sz="4000" b="0" i="1" u="none" strike="noStrike" cap="none" normalizeH="0" baseline="30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kumimoji="0" lang="en-US" altLang="en-US" sz="4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Open Sans"/>
                  </a:rPr>
                  <a:t>.</a:t>
                </a:r>
                <a:endParaRPr kumimoji="0" lang="en-US" altLang="en-US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altLang="en-US" sz="4000"/>
                  <a:t>c) Từ đồ thị đã vẽ ở câu b, hãy kết luận về tập giá trị và tính chất biến thiên của hàm số </a:t>
                </a:r>
                <a14:m>
                  <m:oMath xmlns:m="http://schemas.openxmlformats.org/officeDocument/2006/math"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𝑦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=</m:t>
                    </m:r>
                    <m:r>
                      <a:rPr lang="en-US" alt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2</m:t>
                    </m:r>
                    <m:r>
                      <a:rPr lang="en-US" altLang="en-US" sz="4000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Open Sans"/>
                      </a:rPr>
                      <m:t>𝑥</m:t>
                    </m:r>
                  </m:oMath>
                </a14:m>
                <a:r>
                  <a:rPr lang="en-US" altLang="en-US" sz="4000" smtClean="0"/>
                  <a:t>.</a:t>
                </a:r>
                <a:endParaRPr lang="en-US" altLang="en-US" sz="4000"/>
              </a:p>
            </p:txBody>
          </p:sp>
        </mc:Choice>
        <mc:Fallback>
          <p:sp>
            <p:nvSpPr>
              <p:cNvPr id="1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5235742"/>
                <a:ext cx="16306800" cy="4708981"/>
              </a:xfrm>
              <a:prstGeom prst="rect">
                <a:avLst/>
              </a:prstGeom>
              <a:blipFill>
                <a:blip r:embed="rId12"/>
                <a:stretch>
                  <a:fillRect l="-1346" r="-1308" b="-28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630" y="487535"/>
            <a:ext cx="1600200" cy="12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229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</p:sp>
      <p:grpSp>
        <p:nvGrpSpPr>
          <p:cNvPr id="7" name="Group 6"/>
          <p:cNvGrpSpPr/>
          <p:nvPr/>
        </p:nvGrpSpPr>
        <p:grpSpPr>
          <a:xfrm>
            <a:off x="8139747" y="495300"/>
            <a:ext cx="2008505" cy="1600200"/>
            <a:chOff x="11653242" y="1028701"/>
            <a:chExt cx="2008505" cy="1600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3242" y="1028701"/>
              <a:ext cx="2008505" cy="1600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805642" y="1327548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4400" y="2768220"/>
            <a:ext cx="8151720" cy="7023480"/>
            <a:chOff x="1730411" y="2324100"/>
            <a:chExt cx="8151720" cy="70234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47915" y="2324100"/>
              <a:ext cx="7934216" cy="702348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730411" y="2356156"/>
              <a:ext cx="78418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4000">
                  <a:solidFill>
                    <a:srgbClr val="000000"/>
                  </a:solidFill>
                  <a:latin typeface="Arial" panose="020B0604020202020204" pitchFamily="34" charset="0"/>
                  <a:ea typeface="Open Sans"/>
                </a:rPr>
                <a:t>b) </a:t>
              </a:r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0591800" y="2647876"/>
                <a:ext cx="6781800" cy="542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kern="1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 giá trị: </a:t>
                </a:r>
                <a14:m>
                  <m:oMath xmlns:m="http://schemas.openxmlformats.org/officeDocument/2006/math">
                    <m:r>
                      <a:rPr lang="en-US" sz="4000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(0;+∞)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Tính chất biến thiên: </a:t>
                </a:r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Tx/>
                  <a:buChar char="-"/>
                </a:pPr>
                <a:r>
                  <a:rPr lang="nl-NL" sz="4000" kern="1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</a:t>
                </a:r>
                <a:r>
                  <a:rPr lang="nl-NL" sz="4000" kern="1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 đồng biến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000" kern="10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Tx/>
                  <a:buChar char="-"/>
                </a:pPr>
                <a:r>
                  <a:rPr lang="nl-NL" sz="4000" kern="100" smtClean="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 </a:t>
                </a:r>
                <a:r>
                  <a:rPr lang="nl-NL" sz="4000" kern="100"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số liên tục trên </a:t>
                </a:r>
                <a14:m>
                  <m:oMath xmlns:m="http://schemas.openxmlformats.org/officeDocument/2006/math"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ℝ</m:t>
                    </m:r>
                    <m:r>
                      <a:rPr lang="nl-NL" sz="4000" i="1" kern="10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kern="1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1800" y="2647876"/>
                <a:ext cx="6781800" cy="5427127"/>
              </a:xfrm>
              <a:prstGeom prst="rect">
                <a:avLst/>
              </a:prstGeom>
              <a:blipFill>
                <a:blip r:embed="rId6"/>
                <a:stretch>
                  <a:fillRect l="-3237" b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630" y="487535"/>
            <a:ext cx="1600200" cy="12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5176</TotalTime>
  <Words>1476</Words>
  <PresentationFormat>Custom</PresentationFormat>
  <Paragraphs>261</Paragraphs>
  <Slides>35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Malgun Gothic</vt:lpstr>
      <vt:lpstr>Calibri</vt:lpstr>
      <vt:lpstr>Calibri Light</vt:lpstr>
      <vt:lpstr>Times New Roman</vt:lpstr>
      <vt:lpstr>Open Sans</vt:lpstr>
      <vt:lpstr>Arial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2023-11-03T06:16:06Z</dcterms:modified>
  <dc:identifier>DAFn2dd0_sY</dc:identifier>
</cp:coreProperties>
</file>