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8"/>
  </p:handoutMasterIdLst>
  <p:sldIdLst>
    <p:sldId id="271" r:id="rId3"/>
    <p:sldId id="256" r:id="rId5"/>
    <p:sldId id="389" r:id="rId6"/>
    <p:sldId id="302" r:id="rId7"/>
    <p:sldId id="593" r:id="rId8"/>
    <p:sldId id="594" r:id="rId9"/>
    <p:sldId id="620" r:id="rId10"/>
    <p:sldId id="621" r:id="rId11"/>
    <p:sldId id="622" r:id="rId12"/>
    <p:sldId id="647" r:id="rId13"/>
    <p:sldId id="648" r:id="rId14"/>
    <p:sldId id="623" r:id="rId15"/>
    <p:sldId id="624" r:id="rId16"/>
    <p:sldId id="347" r:id="rId17"/>
    <p:sldId id="362" r:id="rId18"/>
    <p:sldId id="367" r:id="rId19"/>
    <p:sldId id="595" r:id="rId20"/>
    <p:sldId id="596" r:id="rId21"/>
    <p:sldId id="597" r:id="rId22"/>
    <p:sldId id="672" r:id="rId23"/>
    <p:sldId id="673" r:id="rId24"/>
    <p:sldId id="674" r:id="rId25"/>
    <p:sldId id="675" r:id="rId26"/>
    <p:sldId id="283" r:id="rId27"/>
    <p:sldId id="677" r:id="rId28"/>
    <p:sldId id="456" r:id="rId29"/>
    <p:sldId id="678" r:id="rId30"/>
    <p:sldId id="598" r:id="rId31"/>
    <p:sldId id="679" r:id="rId32"/>
    <p:sldId id="680" r:id="rId33"/>
    <p:sldId id="626" r:id="rId34"/>
    <p:sldId id="681" r:id="rId35"/>
    <p:sldId id="682" r:id="rId36"/>
    <p:sldId id="683" r:id="rId37"/>
    <p:sldId id="684" r:id="rId38"/>
    <p:sldId id="298" r:id="rId39"/>
    <p:sldId id="531" r:id="rId40"/>
    <p:sldId id="606" r:id="rId41"/>
    <p:sldId id="685" r:id="rId42"/>
    <p:sldId id="686" r:id="rId43"/>
    <p:sldId id="687" r:id="rId44"/>
    <p:sldId id="314" r:id="rId45"/>
    <p:sldId id="330" r:id="rId46"/>
    <p:sldId id="35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7" userDrawn="1">
          <p15:clr>
            <a:srgbClr val="A4A3A4"/>
          </p15:clr>
        </p15:guide>
        <p15:guide id="2" pos="39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7AF4"/>
    <a:srgbClr val="77A5E3"/>
    <a:srgbClr val="8FA9CC"/>
    <a:srgbClr val="FFCACC"/>
    <a:srgbClr val="D4E2D4"/>
    <a:srgbClr val="DBC4F0"/>
    <a:srgbClr val="FFCCCC"/>
    <a:srgbClr val="FFDDCC"/>
    <a:srgbClr val="FFEECC"/>
    <a:srgbClr val="DBCC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showGuides="1">
      <p:cViewPr>
        <p:scale>
          <a:sx n="25" d="100"/>
          <a:sy n="25" d="100"/>
        </p:scale>
        <p:origin x="1784" y="772"/>
      </p:cViewPr>
      <p:guideLst>
        <p:guide orient="horz" pos="2207"/>
        <p:guide pos="390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3" Type="http://schemas.microsoft.com/office/2007/relationships/media" Target="../media/media2.mp3"/><Relationship Id="rId2" Type="http://schemas.openxmlformats.org/officeDocument/2006/relationships/audio" Target="../media/media2.mp3"/><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0.png"/><Relationship Id="rId3" Type="http://schemas.microsoft.com/office/2007/relationships/media" Target="../media/media3.mp3"/><Relationship Id="rId2" Type="http://schemas.openxmlformats.org/officeDocument/2006/relationships/audio" Target="../media/media3.mp3"/><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0.png"/><Relationship Id="rId4" Type="http://schemas.microsoft.com/office/2007/relationships/media" Target="../media/media4.mp3"/><Relationship Id="rId3" Type="http://schemas.openxmlformats.org/officeDocument/2006/relationships/audio" Target="../media/media4.mp3"/><Relationship Id="rId2" Type="http://schemas.openxmlformats.org/officeDocument/2006/relationships/image" Target="../media/image13.jpeg"/><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0.png"/><Relationship Id="rId3" Type="http://schemas.microsoft.com/office/2007/relationships/media" Target="../media/media5.mp3"/><Relationship Id="rId2" Type="http://schemas.openxmlformats.org/officeDocument/2006/relationships/audio" Target="../media/media5.mp3"/><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0.png"/><Relationship Id="rId2" Type="http://schemas.microsoft.com/office/2007/relationships/media" Target="../media/media6.mp3"/><Relationship Id="rId1" Type="http://schemas.openxmlformats.org/officeDocument/2006/relationships/audio" Target="../media/media6.mp3"/></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image" Target="../media/image10.png"/><Relationship Id="rId3" Type="http://schemas.microsoft.com/office/2007/relationships/media" Target="../media/media7.mp3"/><Relationship Id="rId2" Type="http://schemas.openxmlformats.org/officeDocument/2006/relationships/audio" Target="../media/media7.mp3"/><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media/media8.mp3"/><Relationship Id="rId1" Type="http://schemas.openxmlformats.org/officeDocument/2006/relationships/audio" Target="../media/media8.mp3"/></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0.png"/><Relationship Id="rId3" Type="http://schemas.microsoft.com/office/2007/relationships/media" Target="../media/media9.mp3"/><Relationship Id="rId2" Type="http://schemas.openxmlformats.org/officeDocument/2006/relationships/audio" Target="../media/media9.mp3"/><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0.png"/><Relationship Id="rId3" Type="http://schemas.microsoft.com/office/2007/relationships/media" Target="../media/media10.mp3"/><Relationship Id="rId2" Type="http://schemas.openxmlformats.org/officeDocument/2006/relationships/audio" Target="../media/media10.mp3"/><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9" Type="http://schemas.microsoft.com/office/2007/relationships/media" Target="../media/media4.mp3"/><Relationship Id="rId8" Type="http://schemas.openxmlformats.org/officeDocument/2006/relationships/audio" Target="../media/media4.mp3"/><Relationship Id="rId7" Type="http://schemas.microsoft.com/office/2007/relationships/media" Target="../media/media3.mp3"/><Relationship Id="rId6" Type="http://schemas.openxmlformats.org/officeDocument/2006/relationships/audio" Target="../media/media3.mp3"/><Relationship Id="rId5" Type="http://schemas.microsoft.com/office/2007/relationships/media" Target="../media/media2.mp3"/><Relationship Id="rId4" Type="http://schemas.openxmlformats.org/officeDocument/2006/relationships/audio" Target="../media/media2.mp3"/><Relationship Id="rId3" Type="http://schemas.openxmlformats.org/officeDocument/2006/relationships/image" Target="../media/image10.png"/><Relationship Id="rId2" Type="http://schemas.microsoft.com/office/2007/relationships/media" Target="../media/media1.mp3"/><Relationship Id="rId13" Type="http://schemas.openxmlformats.org/officeDocument/2006/relationships/notesSlide" Target="../notesSlides/notesSlide22.xml"/><Relationship Id="rId12" Type="http://schemas.openxmlformats.org/officeDocument/2006/relationships/slideLayout" Target="../slideLayouts/slideLayout2.xml"/><Relationship Id="rId11" Type="http://schemas.microsoft.com/office/2007/relationships/media" Target="../media/media5.mp3"/><Relationship Id="rId10" Type="http://schemas.openxmlformats.org/officeDocument/2006/relationships/audio" Target="../media/media5.mp3"/><Relationship Id="rId1" Type="http://schemas.openxmlformats.org/officeDocument/2006/relationships/audio" Target="../media/media1.mp3"/></Relationships>
</file>

<file path=ppt/slides/_rels/slide25.xml.rels><?xml version="1.0" encoding="UTF-8" standalone="yes"?>
<Relationships xmlns="http://schemas.openxmlformats.org/package/2006/relationships"><Relationship Id="rId9" Type="http://schemas.microsoft.com/office/2007/relationships/media" Target="../media/media9.mp3"/><Relationship Id="rId8" Type="http://schemas.openxmlformats.org/officeDocument/2006/relationships/audio" Target="../media/media9.mp3"/><Relationship Id="rId7" Type="http://schemas.microsoft.com/office/2007/relationships/media" Target="../media/media8.mp3"/><Relationship Id="rId6" Type="http://schemas.openxmlformats.org/officeDocument/2006/relationships/audio" Target="../media/media8.mp3"/><Relationship Id="rId5" Type="http://schemas.microsoft.com/office/2007/relationships/media" Target="../media/media7.mp3"/><Relationship Id="rId4" Type="http://schemas.openxmlformats.org/officeDocument/2006/relationships/audio" Target="../media/media7.mp3"/><Relationship Id="rId3" Type="http://schemas.openxmlformats.org/officeDocument/2006/relationships/image" Target="../media/image10.png"/><Relationship Id="rId2" Type="http://schemas.microsoft.com/office/2007/relationships/media" Target="../media/media6.mp3"/><Relationship Id="rId13" Type="http://schemas.openxmlformats.org/officeDocument/2006/relationships/notesSlide" Target="../notesSlides/notesSlide23.xml"/><Relationship Id="rId12" Type="http://schemas.openxmlformats.org/officeDocument/2006/relationships/slideLayout" Target="../slideLayouts/slideLayout2.xml"/><Relationship Id="rId11" Type="http://schemas.microsoft.com/office/2007/relationships/media" Target="../media/media10.mp3"/><Relationship Id="rId10" Type="http://schemas.openxmlformats.org/officeDocument/2006/relationships/audio" Target="../media/media10.mp3"/><Relationship Id="rId1" Type="http://schemas.openxmlformats.org/officeDocument/2006/relationships/audio" Target="../media/media6.mp3"/></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microsoft.com/office/2007/relationships/hdphoto" Target="../media/image4.wdp"/><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media/media11.mp3"/><Relationship Id="rId1" Type="http://schemas.openxmlformats.org/officeDocument/2006/relationships/audio" Target="../media/media11.mp3"/></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microsoft.com/office/2007/relationships/hdphoto" Target="../media/image4.wdp"/><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microsoft.com/office/2007/relationships/hdphoto" Target="../media/image4.wdp"/><Relationship Id="rId1"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tif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Picture 309" descr="1LhZM7"/>
          <p:cNvPicPr>
            <a:picLocks noChangeAspect="1"/>
          </p:cNvPicPr>
          <p:nvPr/>
        </p:nvPicPr>
        <p:blipFill>
          <a:blip r:embed="rId1"/>
          <a:srcRect b="5917"/>
          <a:stretch>
            <a:fillRect/>
          </a:stretch>
        </p:blipFill>
        <p:spPr>
          <a:xfrm>
            <a:off x="2576830" y="1191260"/>
            <a:ext cx="7479665" cy="4553585"/>
          </a:xfrm>
          <a:custGeom>
            <a:avLst/>
            <a:gdLst/>
            <a:ahLst/>
            <a:cxnLst>
              <a:cxn ang="3">
                <a:pos x="hc" y="t"/>
              </a:cxn>
              <a:cxn ang="cd2">
                <a:pos x="l" y="vc"/>
              </a:cxn>
              <a:cxn ang="cd4">
                <a:pos x="hc" y="b"/>
              </a:cxn>
              <a:cxn ang="0">
                <a:pos x="r" y="vc"/>
              </a:cxn>
            </a:cxnLst>
            <a:rect l="l" t="t" r="r" b="b"/>
            <a:pathLst>
              <a:path w="19200" h="11689">
                <a:moveTo>
                  <a:pt x="17736" y="0"/>
                </a:moveTo>
                <a:lnTo>
                  <a:pt x="19200" y="0"/>
                </a:lnTo>
                <a:lnTo>
                  <a:pt x="19200" y="11689"/>
                </a:lnTo>
                <a:lnTo>
                  <a:pt x="0" y="11689"/>
                </a:lnTo>
                <a:lnTo>
                  <a:pt x="0" y="11080"/>
                </a:lnTo>
                <a:lnTo>
                  <a:pt x="0" y="11089"/>
                </a:lnTo>
                <a:cubicBezTo>
                  <a:pt x="15" y="11379"/>
                  <a:pt x="255" y="11611"/>
                  <a:pt x="550" y="11611"/>
                </a:cubicBezTo>
                <a:lnTo>
                  <a:pt x="3632" y="11611"/>
                </a:lnTo>
                <a:lnTo>
                  <a:pt x="3652" y="11611"/>
                </a:lnTo>
                <a:lnTo>
                  <a:pt x="3947" y="11611"/>
                </a:lnTo>
                <a:lnTo>
                  <a:pt x="3967" y="11611"/>
                </a:lnTo>
                <a:lnTo>
                  <a:pt x="7814" y="11611"/>
                </a:lnTo>
                <a:lnTo>
                  <a:pt x="7834" y="11611"/>
                </a:lnTo>
                <a:lnTo>
                  <a:pt x="8129" y="11611"/>
                </a:lnTo>
                <a:lnTo>
                  <a:pt x="8149" y="11611"/>
                </a:lnTo>
                <a:lnTo>
                  <a:pt x="9905" y="11611"/>
                </a:lnTo>
                <a:lnTo>
                  <a:pt x="9925" y="11611"/>
                </a:lnTo>
                <a:lnTo>
                  <a:pt x="10220" y="11611"/>
                </a:lnTo>
                <a:lnTo>
                  <a:pt x="10240" y="11611"/>
                </a:lnTo>
                <a:lnTo>
                  <a:pt x="18649" y="11611"/>
                </a:lnTo>
                <a:cubicBezTo>
                  <a:pt x="18953" y="11611"/>
                  <a:pt x="19200" y="11364"/>
                  <a:pt x="19200" y="11060"/>
                </a:cubicBezTo>
                <a:lnTo>
                  <a:pt x="19200" y="10766"/>
                </a:lnTo>
                <a:cubicBezTo>
                  <a:pt x="19200" y="10462"/>
                  <a:pt x="18953" y="10216"/>
                  <a:pt x="18649" y="10216"/>
                </a:cubicBezTo>
                <a:lnTo>
                  <a:pt x="18286" y="10216"/>
                </a:lnTo>
                <a:lnTo>
                  <a:pt x="18286" y="9969"/>
                </a:lnTo>
                <a:lnTo>
                  <a:pt x="18648" y="9969"/>
                </a:lnTo>
                <a:cubicBezTo>
                  <a:pt x="18952" y="9969"/>
                  <a:pt x="19199" y="9722"/>
                  <a:pt x="19199" y="9418"/>
                </a:cubicBezTo>
                <a:lnTo>
                  <a:pt x="19199" y="9124"/>
                </a:lnTo>
                <a:cubicBezTo>
                  <a:pt x="19199" y="8820"/>
                  <a:pt x="18952" y="8574"/>
                  <a:pt x="18648" y="8574"/>
                </a:cubicBezTo>
                <a:lnTo>
                  <a:pt x="18286" y="8574"/>
                </a:lnTo>
                <a:lnTo>
                  <a:pt x="18286" y="8327"/>
                </a:lnTo>
                <a:lnTo>
                  <a:pt x="18648" y="8327"/>
                </a:lnTo>
                <a:cubicBezTo>
                  <a:pt x="18952" y="8327"/>
                  <a:pt x="19199" y="8080"/>
                  <a:pt x="19199" y="7776"/>
                </a:cubicBezTo>
                <a:lnTo>
                  <a:pt x="19199" y="7482"/>
                </a:lnTo>
                <a:cubicBezTo>
                  <a:pt x="19199" y="7178"/>
                  <a:pt x="18952" y="6932"/>
                  <a:pt x="18648" y="6932"/>
                </a:cubicBezTo>
                <a:lnTo>
                  <a:pt x="18286" y="6932"/>
                </a:lnTo>
                <a:lnTo>
                  <a:pt x="18286" y="6685"/>
                </a:lnTo>
                <a:lnTo>
                  <a:pt x="18648" y="6685"/>
                </a:lnTo>
                <a:cubicBezTo>
                  <a:pt x="18952" y="6685"/>
                  <a:pt x="19199" y="6438"/>
                  <a:pt x="19199" y="6134"/>
                </a:cubicBezTo>
                <a:lnTo>
                  <a:pt x="19199" y="5840"/>
                </a:lnTo>
                <a:cubicBezTo>
                  <a:pt x="19199" y="5536"/>
                  <a:pt x="18952" y="5290"/>
                  <a:pt x="18648" y="5290"/>
                </a:cubicBezTo>
                <a:lnTo>
                  <a:pt x="18286" y="5290"/>
                </a:lnTo>
                <a:lnTo>
                  <a:pt x="18286" y="5043"/>
                </a:lnTo>
                <a:lnTo>
                  <a:pt x="18649" y="5043"/>
                </a:lnTo>
                <a:cubicBezTo>
                  <a:pt x="18953" y="5043"/>
                  <a:pt x="19200" y="4796"/>
                  <a:pt x="19200" y="4492"/>
                </a:cubicBezTo>
                <a:lnTo>
                  <a:pt x="19200" y="4198"/>
                </a:lnTo>
                <a:cubicBezTo>
                  <a:pt x="19200" y="3894"/>
                  <a:pt x="18953" y="3648"/>
                  <a:pt x="18649" y="3648"/>
                </a:cubicBezTo>
                <a:lnTo>
                  <a:pt x="18286" y="3648"/>
                </a:lnTo>
                <a:lnTo>
                  <a:pt x="18286" y="3401"/>
                </a:lnTo>
                <a:lnTo>
                  <a:pt x="18648" y="3401"/>
                </a:lnTo>
                <a:cubicBezTo>
                  <a:pt x="18952" y="3401"/>
                  <a:pt x="19199" y="3154"/>
                  <a:pt x="19199" y="2850"/>
                </a:cubicBezTo>
                <a:lnTo>
                  <a:pt x="19199" y="2556"/>
                </a:lnTo>
                <a:cubicBezTo>
                  <a:pt x="19199" y="2252"/>
                  <a:pt x="18952" y="2006"/>
                  <a:pt x="18648" y="2006"/>
                </a:cubicBezTo>
                <a:lnTo>
                  <a:pt x="18286" y="2006"/>
                </a:lnTo>
                <a:lnTo>
                  <a:pt x="18286" y="1759"/>
                </a:lnTo>
                <a:lnTo>
                  <a:pt x="18649" y="1759"/>
                </a:lnTo>
                <a:cubicBezTo>
                  <a:pt x="18953" y="1759"/>
                  <a:pt x="19200" y="1512"/>
                  <a:pt x="19200" y="1208"/>
                </a:cubicBezTo>
                <a:lnTo>
                  <a:pt x="19200" y="914"/>
                </a:lnTo>
                <a:cubicBezTo>
                  <a:pt x="19200" y="610"/>
                  <a:pt x="18953" y="364"/>
                  <a:pt x="18649" y="364"/>
                </a:cubicBezTo>
                <a:lnTo>
                  <a:pt x="18253" y="364"/>
                </a:lnTo>
                <a:lnTo>
                  <a:pt x="18253" y="361"/>
                </a:lnTo>
                <a:cubicBezTo>
                  <a:pt x="18176" y="150"/>
                  <a:pt x="17973" y="0"/>
                  <a:pt x="17736" y="0"/>
                </a:cubicBezTo>
                <a:close/>
              </a:path>
            </a:pathLst>
          </a:cu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 name="Rounded Rectangle 3"/>
          <p:cNvSpPr/>
          <p:nvPr/>
        </p:nvSpPr>
        <p:spPr>
          <a:xfrm rot="19020000">
            <a:off x="888365" y="-6474460"/>
            <a:ext cx="4741545" cy="4906645"/>
          </a:xfrm>
          <a:prstGeom prst="roundRect">
            <a:avLst/>
          </a:prstGeom>
          <a:ln>
            <a:noFill/>
          </a:ln>
          <a:effectLst>
            <a:outerShdw blurRad="431800" dist="38100" dir="2700000" sx="102000" sy="102000" algn="tl" rotWithShape="0">
              <a:prstClr val="black">
                <a:alpha val="59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useBgFill="1">
        <p:nvSpPr>
          <p:cNvPr id="2" name="Rounded Rectangle 1"/>
          <p:cNvSpPr/>
          <p:nvPr/>
        </p:nvSpPr>
        <p:spPr>
          <a:xfrm rot="19020000">
            <a:off x="6397625" y="9781540"/>
            <a:ext cx="6837680" cy="6808470"/>
          </a:xfrm>
          <a:prstGeom prst="roundRect">
            <a:avLst/>
          </a:prstGeom>
          <a:ln>
            <a:noFill/>
          </a:ln>
          <a:effectLst>
            <a:outerShdw blurRad="431800" dist="38100" dir="2700000" sx="102000" sy="102000" algn="tl" rotWithShape="0">
              <a:prstClr val="black">
                <a:alpha val="59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nvGrpSpPr>
          <p:cNvPr id="7" name="Group 6"/>
          <p:cNvGrpSpPr/>
          <p:nvPr/>
        </p:nvGrpSpPr>
        <p:grpSpPr>
          <a:xfrm>
            <a:off x="4994275" y="7801610"/>
            <a:ext cx="5725795" cy="941070"/>
            <a:chOff x="7251" y="5710"/>
            <a:chExt cx="9017" cy="1482"/>
          </a:xfrm>
        </p:grpSpPr>
        <p:sp>
          <p:nvSpPr>
            <p:cNvPr id="15" name="TextBox 35"/>
            <p:cNvSpPr txBox="1"/>
            <p:nvPr/>
          </p:nvSpPr>
          <p:spPr>
            <a:xfrm>
              <a:off x="8846" y="6005"/>
              <a:ext cx="7422" cy="822"/>
            </a:xfrm>
            <a:prstGeom prst="rect">
              <a:avLst/>
            </a:prstGeom>
            <a:noFill/>
          </p:spPr>
          <p:txBody>
            <a:bodyPr wrap="square" rtlCol="0">
              <a:spAutoFit/>
            </a:bodyPr>
            <a:p>
              <a:r>
                <a:rPr lang="en-US" sz="2800" b="1" dirty="0">
                  <a:solidFill>
                    <a:schemeClr val="bg1"/>
                  </a:solidFill>
                </a:rPr>
                <a:t>LESSON 2: A CLOSER LOOK 1</a:t>
              </a:r>
              <a:endParaRPr lang="en-US" sz="2800" b="1" dirty="0">
                <a:solidFill>
                  <a:schemeClr val="bg1"/>
                </a:solidFill>
              </a:endParaRPr>
            </a:p>
          </p:txBody>
        </p:sp>
        <p:grpSp>
          <p:nvGrpSpPr>
            <p:cNvPr id="16" name="Group 15"/>
            <p:cNvGrpSpPr/>
            <p:nvPr/>
          </p:nvGrpSpPr>
          <p:grpSpPr>
            <a:xfrm rot="0">
              <a:off x="7251" y="5710"/>
              <a:ext cx="1560" cy="1483"/>
              <a:chOff x="2766630" y="1746890"/>
              <a:chExt cx="990895" cy="941618"/>
            </a:xfrm>
          </p:grpSpPr>
          <p:pic>
            <p:nvPicPr>
              <p:cNvPr id="18" name="Picture 1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5"/>
              <a:srcRect t="5582"/>
              <a:stretch>
                <a:fillRect/>
              </a:stretch>
            </p:blipFill>
            <p:spPr>
              <a:xfrm>
                <a:off x="2906617" y="1968106"/>
                <a:ext cx="710920" cy="499184"/>
              </a:xfrm>
              <a:prstGeom prst="rect">
                <a:avLst/>
              </a:prstGeom>
            </p:spPr>
          </p:pic>
        </p:grpSp>
      </p:grpSp>
      <p:grpSp>
        <p:nvGrpSpPr>
          <p:cNvPr id="8" name="Group 7"/>
          <p:cNvGrpSpPr/>
          <p:nvPr/>
        </p:nvGrpSpPr>
        <p:grpSpPr>
          <a:xfrm>
            <a:off x="7179310" y="-1990090"/>
            <a:ext cx="3049905" cy="1000760"/>
            <a:chOff x="8730" y="2117"/>
            <a:chExt cx="4803" cy="1576"/>
          </a:xfrm>
        </p:grpSpPr>
        <p:grpSp>
          <p:nvGrpSpPr>
            <p:cNvPr id="9" name="Group 8"/>
            <p:cNvGrpSpPr/>
            <p:nvPr/>
          </p:nvGrpSpPr>
          <p:grpSpPr>
            <a:xfrm rot="0">
              <a:off x="11864" y="2117"/>
              <a:ext cx="1584" cy="1577"/>
              <a:chOff x="2180974" y="148629"/>
              <a:chExt cx="712319" cy="709214"/>
            </a:xfrm>
          </p:grpSpPr>
          <p:sp>
            <p:nvSpPr>
              <p:cNvPr id="10" name="Oval 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solidFill>
                    <a:schemeClr val="tx1"/>
                  </a:solidFill>
                </a:endParaRPr>
              </a:p>
            </p:txBody>
          </p:sp>
          <p:sp>
            <p:nvSpPr>
              <p:cNvPr id="11" name="Chord 1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solidFill>
                    <a:schemeClr val="tx1"/>
                  </a:solidFill>
                </a:endParaRPr>
              </a:p>
            </p:txBody>
          </p:sp>
        </p:grpSp>
        <p:sp>
          <p:nvSpPr>
            <p:cNvPr id="12" name="TextBox 39"/>
            <p:cNvSpPr txBox="1"/>
            <p:nvPr/>
          </p:nvSpPr>
          <p:spPr>
            <a:xfrm>
              <a:off x="8730" y="2370"/>
              <a:ext cx="3290" cy="1307"/>
            </a:xfrm>
            <a:prstGeom prst="rect">
              <a:avLst/>
            </a:prstGeom>
            <a:noFill/>
          </p:spPr>
          <p:txBody>
            <a:bodyPr wrap="square" rtlCol="0">
              <a:spAutoFit/>
            </a:bodyPr>
            <a:p>
              <a:pPr algn="ctr"/>
              <a:r>
                <a:rPr lang="en-US" sz="4800" b="1" dirty="0">
                  <a:solidFill>
                    <a:schemeClr val="bg1"/>
                  </a:solidFill>
                  <a:latin typeface="Myriad Pro" pitchFamily="34" charset="0"/>
                </a:rPr>
                <a:t>Unit</a:t>
              </a:r>
              <a:endParaRPr lang="en-US" sz="4800" b="1" dirty="0">
                <a:solidFill>
                  <a:schemeClr val="bg1"/>
                </a:solidFill>
                <a:latin typeface="Myriad Pro" pitchFamily="34" charset="0"/>
              </a:endParaRPr>
            </a:p>
          </p:txBody>
        </p:sp>
        <p:sp>
          <p:nvSpPr>
            <p:cNvPr id="13" name="TextBox 16"/>
            <p:cNvSpPr txBox="1"/>
            <p:nvPr/>
          </p:nvSpPr>
          <p:spPr>
            <a:xfrm>
              <a:off x="11725" y="2330"/>
              <a:ext cx="1809" cy="1113"/>
            </a:xfrm>
            <a:prstGeom prst="rect">
              <a:avLst/>
            </a:prstGeom>
            <a:noFill/>
          </p:spPr>
          <p:txBody>
            <a:bodyPr wrap="square" rtlCol="0">
              <a:spAutoFit/>
            </a:bodyPr>
            <a:p>
              <a:pPr algn="ctr"/>
              <a:r>
                <a:rPr lang="en-US" sz="4000" b="1">
                  <a:solidFill>
                    <a:schemeClr val="bg1"/>
                  </a:solidFill>
                  <a:latin typeface="Myriad Pro" pitchFamily="34" charset="0"/>
                </a:rPr>
                <a:t>12</a:t>
              </a:r>
              <a:endParaRPr lang="en-US" sz="4000" b="1" dirty="0">
                <a:solidFill>
                  <a:schemeClr val="bg1"/>
                </a:solidFill>
                <a:latin typeface="Myriad Pro"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270" y="-7620"/>
            <a:ext cx="12192000" cy="833120"/>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7635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7" name="TextBox 14"/>
          <p:cNvSpPr txBox="1"/>
          <p:nvPr/>
        </p:nvSpPr>
        <p:spPr>
          <a:xfrm>
            <a:off x="8060077" y="152554"/>
            <a:ext cx="4132696" cy="645160"/>
          </a:xfrm>
          <a:prstGeom prst="rect">
            <a:avLst/>
          </a:prstGeom>
          <a:noFill/>
          <a:effectLst/>
        </p:spPr>
        <p:txBody>
          <a:bodyPr wrap="square" rtlCol="0">
            <a:spAutoFit/>
          </a:bodyPr>
          <a:p>
            <a:r>
              <a:rPr lang="en-US" sz="3600" b="1" dirty="0">
                <a:effectLst>
                  <a:glow rad="88900">
                    <a:schemeClr val="bg1"/>
                  </a:glow>
                </a:effectLst>
                <a:latin typeface="Arial" panose="020B0604020202020204" pitchFamily="34" charset="0"/>
                <a:cs typeface="Arial" panose="020B0604020202020204" pitchFamily="34" charset="0"/>
              </a:rPr>
              <a:t>OPTION 1</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5" name="Table 4"/>
          <p:cNvGraphicFramePr/>
          <p:nvPr/>
        </p:nvGraphicFramePr>
        <p:xfrm>
          <a:off x="1574800" y="1394460"/>
          <a:ext cx="8978265" cy="1840230"/>
        </p:xfrm>
        <a:graphic>
          <a:graphicData uri="http://schemas.openxmlformats.org/drawingml/2006/table">
            <a:tbl>
              <a:tblPr firstRow="1" bandRow="1">
                <a:tableStyleId>{5C22544A-7EE6-4342-B048-85BDC9FD1C3A}</a:tableStyleId>
              </a:tblPr>
              <a:tblGrid>
                <a:gridCol w="997585"/>
                <a:gridCol w="997585"/>
                <a:gridCol w="997585"/>
                <a:gridCol w="997585"/>
                <a:gridCol w="997585"/>
                <a:gridCol w="997585"/>
                <a:gridCol w="997585"/>
                <a:gridCol w="988060"/>
                <a:gridCol w="1007110"/>
              </a:tblGrid>
              <a:tr h="920115">
                <a:tc>
                  <a:txBody>
                    <a:bodyPr/>
                    <a:p>
                      <a:pPr algn="ctr">
                        <a:buNone/>
                      </a:pPr>
                      <a:r>
                        <a:rPr lang="en-US" sz="5400"/>
                        <a:t>S</a:t>
                      </a:r>
                      <a:endParaRPr lang="en-US" sz="5400"/>
                    </a:p>
                  </a:txBody>
                  <a:tcPr>
                    <a:solidFill>
                      <a:srgbClr val="00B050"/>
                    </a:solidFill>
                  </a:tcPr>
                </a:tc>
                <a:tc>
                  <a:txBody>
                    <a:bodyPr/>
                    <a:p>
                      <a:pPr algn="ctr">
                        <a:buNone/>
                      </a:pPr>
                      <a:r>
                        <a:rPr lang="en-US" sz="5400"/>
                        <a:t>E</a:t>
                      </a:r>
                      <a:endParaRPr lang="en-US" sz="5400"/>
                    </a:p>
                  </a:txBody>
                  <a:tcPr>
                    <a:solidFill>
                      <a:srgbClr val="7030A0"/>
                    </a:solidFill>
                  </a:tcPr>
                </a:tc>
                <a:tc>
                  <a:txBody>
                    <a:bodyPr/>
                    <a:p>
                      <a:pPr algn="ctr">
                        <a:buNone/>
                      </a:pPr>
                      <a:r>
                        <a:rPr lang="en-US" sz="5400"/>
                        <a:t>E</a:t>
                      </a:r>
                      <a:endParaRPr lang="en-US" sz="5400"/>
                    </a:p>
                  </a:txBody>
                  <a:tcPr>
                    <a:solidFill>
                      <a:srgbClr val="FF0000"/>
                    </a:solidFill>
                  </a:tcPr>
                </a:tc>
                <a:tc>
                  <a:txBody>
                    <a:bodyPr/>
                    <a:p>
                      <a:pPr algn="ctr">
                        <a:buNone/>
                      </a:pPr>
                      <a:r>
                        <a:rPr lang="en-US" sz="5400"/>
                        <a:t>N</a:t>
                      </a:r>
                      <a:endParaRPr lang="en-US" sz="5400"/>
                    </a:p>
                  </a:txBody>
                  <a:tcPr/>
                </a:tc>
                <a:tc>
                  <a:txBody>
                    <a:bodyPr/>
                    <a:p>
                      <a:pPr algn="ctr">
                        <a:buNone/>
                      </a:pPr>
                      <a:r>
                        <a:rPr lang="en-US" sz="5400"/>
                        <a:t>G</a:t>
                      </a:r>
                      <a:endParaRPr lang="en-US" sz="5400"/>
                    </a:p>
                  </a:txBody>
                  <a:tcPr>
                    <a:solidFill>
                      <a:schemeClr val="accent4">
                        <a:lumMod val="60000"/>
                        <a:lumOff val="40000"/>
                      </a:schemeClr>
                    </a:solidFill>
                  </a:tcPr>
                </a:tc>
                <a:tc>
                  <a:txBody>
                    <a:bodyPr/>
                    <a:p>
                      <a:pPr algn="ctr">
                        <a:buNone/>
                      </a:pPr>
                      <a:r>
                        <a:rPr lang="en-US" sz="5400"/>
                        <a:t>I</a:t>
                      </a:r>
                      <a:endParaRPr lang="en-US" sz="5400"/>
                    </a:p>
                  </a:txBody>
                  <a:tcPr>
                    <a:solidFill>
                      <a:schemeClr val="accent5"/>
                    </a:solidFill>
                  </a:tcPr>
                </a:tc>
                <a:tc>
                  <a:txBody>
                    <a:bodyPr/>
                    <a:p>
                      <a:pPr algn="ctr">
                        <a:buNone/>
                      </a:pPr>
                      <a:r>
                        <a:rPr lang="en-US" sz="5400"/>
                        <a:t>D</a:t>
                      </a:r>
                      <a:endParaRPr lang="en-US" sz="5400"/>
                    </a:p>
                  </a:txBody>
                  <a:tcPr>
                    <a:solidFill>
                      <a:schemeClr val="accent2"/>
                    </a:solidFill>
                  </a:tcPr>
                </a:tc>
                <a:tc>
                  <a:txBody>
                    <a:bodyPr/>
                    <a:p>
                      <a:pPr algn="ctr">
                        <a:buNone/>
                      </a:pPr>
                      <a:endParaRPr lang="en-US" sz="5400"/>
                    </a:p>
                  </a:txBody>
                  <a:tcPr>
                    <a:noFill/>
                  </a:tcPr>
                </a:tc>
                <a:tc>
                  <a:txBody>
                    <a:bodyPr/>
                    <a:p>
                      <a:pPr algn="ctr">
                        <a:buNone/>
                      </a:pPr>
                      <a:endParaRPr lang="en-US" sz="5400"/>
                    </a:p>
                  </a:txBody>
                  <a:tcPr>
                    <a:noFill/>
                  </a:tcPr>
                </a:tc>
              </a:tr>
              <a:tr h="920115">
                <a:tc>
                  <a:txBody>
                    <a:bodyPr/>
                    <a:p>
                      <a:pPr algn="ctr">
                        <a:buNone/>
                      </a:pPr>
                      <a:endParaRPr lang="en-US" sz="5400"/>
                    </a:p>
                  </a:txBody>
                  <a:tcPr>
                    <a:noFill/>
                  </a:tcPr>
                </a:tc>
                <a:tc>
                  <a:txBody>
                    <a:bodyPr/>
                    <a:p>
                      <a:pPr algn="ctr">
                        <a:buNone/>
                      </a:pPr>
                      <a:r>
                        <a:rPr lang="en-US" sz="5400" b="1">
                          <a:solidFill>
                            <a:schemeClr val="bg1"/>
                          </a:solidFill>
                        </a:rPr>
                        <a:t>A</a:t>
                      </a:r>
                      <a:endParaRPr lang="en-US" sz="5400" b="1">
                        <a:solidFill>
                          <a:schemeClr val="bg1"/>
                        </a:solidFill>
                      </a:endParaRPr>
                    </a:p>
                  </a:txBody>
                  <a:tcPr>
                    <a:solidFill>
                      <a:srgbClr val="FFC000"/>
                    </a:solidFill>
                  </a:tcPr>
                </a:tc>
                <a:tc>
                  <a:txBody>
                    <a:bodyPr/>
                    <a:p>
                      <a:pPr algn="ctr">
                        <a:buNone/>
                      </a:pPr>
                      <a:r>
                        <a:rPr lang="en-US" sz="5400" b="1">
                          <a:solidFill>
                            <a:schemeClr val="bg1"/>
                          </a:solidFill>
                        </a:rPr>
                        <a:t>S</a:t>
                      </a:r>
                      <a:endParaRPr lang="en-US" sz="5400" b="1">
                        <a:solidFill>
                          <a:schemeClr val="bg1"/>
                        </a:solidFill>
                      </a:endParaRPr>
                    </a:p>
                  </a:txBody>
                  <a:tcPr>
                    <a:solidFill>
                      <a:srgbClr val="70AD47"/>
                    </a:solidFill>
                  </a:tcPr>
                </a:tc>
                <a:tc>
                  <a:txBody>
                    <a:bodyPr/>
                    <a:p>
                      <a:pPr algn="ctr">
                        <a:buNone/>
                      </a:pPr>
                      <a:r>
                        <a:rPr lang="en-US" sz="5400" b="1">
                          <a:solidFill>
                            <a:schemeClr val="bg1"/>
                          </a:solidFill>
                        </a:rPr>
                        <a:t>O</a:t>
                      </a:r>
                      <a:endParaRPr lang="en-US" sz="5400" b="1">
                        <a:solidFill>
                          <a:schemeClr val="bg1"/>
                        </a:solidFill>
                      </a:endParaRPr>
                    </a:p>
                  </a:txBody>
                  <a:tcPr>
                    <a:solidFill>
                      <a:srgbClr val="FF0000"/>
                    </a:solidFill>
                  </a:tcPr>
                </a:tc>
                <a:tc>
                  <a:txBody>
                    <a:bodyPr/>
                    <a:p>
                      <a:pPr algn="ctr">
                        <a:buNone/>
                      </a:pPr>
                      <a:r>
                        <a:rPr lang="en-US" sz="5400" b="1">
                          <a:solidFill>
                            <a:schemeClr val="bg1"/>
                          </a:solidFill>
                        </a:rPr>
                        <a:t>N</a:t>
                      </a:r>
                      <a:endParaRPr lang="en-US" sz="5400" b="1">
                        <a:solidFill>
                          <a:schemeClr val="bg1"/>
                        </a:solidFill>
                      </a:endParaRPr>
                    </a:p>
                  </a:txBody>
                  <a:tcPr>
                    <a:solidFill>
                      <a:srgbClr val="00B050"/>
                    </a:solidFill>
                  </a:tcPr>
                </a:tc>
                <a:tc>
                  <a:txBody>
                    <a:bodyPr/>
                    <a:p>
                      <a:pPr algn="ctr">
                        <a:buNone/>
                      </a:pPr>
                      <a:r>
                        <a:rPr lang="en-US" sz="5400" b="1">
                          <a:solidFill>
                            <a:schemeClr val="bg1"/>
                          </a:solidFill>
                        </a:rPr>
                        <a:t>I</a:t>
                      </a:r>
                      <a:endParaRPr lang="en-US" sz="5400" b="1">
                        <a:solidFill>
                          <a:schemeClr val="bg1"/>
                        </a:solidFill>
                      </a:endParaRPr>
                    </a:p>
                  </a:txBody>
                  <a:tcPr>
                    <a:solidFill>
                      <a:srgbClr val="00B0F0"/>
                    </a:solidFill>
                  </a:tcPr>
                </a:tc>
                <a:tc>
                  <a:txBody>
                    <a:bodyPr/>
                    <a:p>
                      <a:pPr algn="ctr">
                        <a:buNone/>
                      </a:pPr>
                      <a:r>
                        <a:rPr lang="en-US" sz="5400" b="1">
                          <a:solidFill>
                            <a:schemeClr val="bg1"/>
                          </a:solidFill>
                        </a:rPr>
                        <a:t>H</a:t>
                      </a:r>
                      <a:endParaRPr lang="en-US" sz="5400" b="1">
                        <a:solidFill>
                          <a:schemeClr val="bg1"/>
                        </a:solidFill>
                      </a:endParaRPr>
                    </a:p>
                  </a:txBody>
                  <a:tcPr>
                    <a:solidFill>
                      <a:schemeClr val="accent2"/>
                    </a:solidFill>
                  </a:tcPr>
                </a:tc>
                <a:tc>
                  <a:txBody>
                    <a:bodyPr/>
                    <a:p>
                      <a:pPr algn="ctr">
                        <a:buNone/>
                      </a:pPr>
                      <a:r>
                        <a:rPr lang="en-US" sz="5400" b="1">
                          <a:solidFill>
                            <a:schemeClr val="bg1"/>
                          </a:solidFill>
                        </a:rPr>
                        <a:t>F</a:t>
                      </a:r>
                      <a:endParaRPr lang="en-US" sz="5400" b="1">
                        <a:solidFill>
                          <a:schemeClr val="bg1"/>
                        </a:solidFill>
                      </a:endParaRPr>
                    </a:p>
                  </a:txBody>
                  <a:tcPr>
                    <a:solidFill>
                      <a:srgbClr val="7030A0"/>
                    </a:solidFill>
                  </a:tcPr>
                </a:tc>
                <a:tc>
                  <a:txBody>
                    <a:bodyPr/>
                    <a:p>
                      <a:pPr algn="ctr">
                        <a:buNone/>
                      </a:pPr>
                      <a:endParaRPr lang="en-US" sz="5400"/>
                    </a:p>
                  </a:txBody>
                  <a:tcPr>
                    <a:noFill/>
                  </a:tcPr>
                </a:tc>
              </a:tr>
            </a:tbl>
          </a:graphicData>
        </a:graphic>
      </p:graphicFrame>
      <p:graphicFrame>
        <p:nvGraphicFramePr>
          <p:cNvPr id="7" name="Table 6"/>
          <p:cNvGraphicFramePr/>
          <p:nvPr/>
        </p:nvGraphicFramePr>
        <p:xfrm>
          <a:off x="1574800" y="3893820"/>
          <a:ext cx="8978265" cy="1840230"/>
        </p:xfrm>
        <a:graphic>
          <a:graphicData uri="http://schemas.openxmlformats.org/drawingml/2006/table">
            <a:tbl>
              <a:tblPr firstRow="1" bandRow="1">
                <a:tableStyleId>{5C22544A-7EE6-4342-B048-85BDC9FD1C3A}</a:tableStyleId>
              </a:tblPr>
              <a:tblGrid>
                <a:gridCol w="997585"/>
                <a:gridCol w="997585"/>
                <a:gridCol w="997585"/>
                <a:gridCol w="997585"/>
                <a:gridCol w="997585"/>
                <a:gridCol w="997585"/>
                <a:gridCol w="997585"/>
                <a:gridCol w="997585"/>
                <a:gridCol w="997585"/>
              </a:tblGrid>
              <a:tr h="920115">
                <a:tc>
                  <a:txBody>
                    <a:bodyPr/>
                    <a:p>
                      <a:pPr algn="ctr">
                        <a:buNone/>
                      </a:pPr>
                      <a:r>
                        <a:rPr lang="en-US" sz="5400"/>
                        <a:t>F</a:t>
                      </a:r>
                      <a:endParaRPr lang="en-US" sz="5400"/>
                    </a:p>
                  </a:txBody>
                  <a:tcPr>
                    <a:solidFill>
                      <a:srgbClr val="00B050"/>
                    </a:solidFill>
                  </a:tcPr>
                </a:tc>
                <a:tc>
                  <a:txBody>
                    <a:bodyPr/>
                    <a:p>
                      <a:pPr algn="ctr">
                        <a:buNone/>
                      </a:pPr>
                      <a:r>
                        <a:rPr lang="en-US" sz="5400"/>
                        <a:t>A</a:t>
                      </a:r>
                      <a:endParaRPr lang="en-US" sz="5400"/>
                    </a:p>
                  </a:txBody>
                  <a:tcPr>
                    <a:solidFill>
                      <a:srgbClr val="7030A0"/>
                    </a:solidFill>
                  </a:tcPr>
                </a:tc>
                <a:tc>
                  <a:txBody>
                    <a:bodyPr/>
                    <a:p>
                      <a:pPr algn="ctr">
                        <a:buNone/>
                      </a:pPr>
                      <a:r>
                        <a:rPr lang="en-US" sz="5400"/>
                        <a:t>S</a:t>
                      </a:r>
                      <a:endParaRPr lang="en-US" sz="5400"/>
                    </a:p>
                  </a:txBody>
                  <a:tcPr>
                    <a:solidFill>
                      <a:srgbClr val="FF0000"/>
                    </a:solidFill>
                  </a:tcPr>
                </a:tc>
                <a:tc>
                  <a:txBody>
                    <a:bodyPr/>
                    <a:p>
                      <a:pPr algn="ctr">
                        <a:buNone/>
                      </a:pPr>
                      <a:r>
                        <a:rPr lang="en-US" sz="5400"/>
                        <a:t>H</a:t>
                      </a:r>
                      <a:endParaRPr lang="en-US" sz="5400"/>
                    </a:p>
                  </a:txBody>
                  <a:tcPr/>
                </a:tc>
                <a:tc>
                  <a:txBody>
                    <a:bodyPr/>
                    <a:p>
                      <a:pPr algn="ctr">
                        <a:buNone/>
                      </a:pPr>
                      <a:r>
                        <a:rPr lang="en-US" sz="5400"/>
                        <a:t>I</a:t>
                      </a:r>
                      <a:endParaRPr lang="en-US" sz="5400"/>
                    </a:p>
                  </a:txBody>
                  <a:tcPr>
                    <a:solidFill>
                      <a:schemeClr val="accent4">
                        <a:lumMod val="60000"/>
                        <a:lumOff val="40000"/>
                      </a:schemeClr>
                    </a:solidFill>
                  </a:tcPr>
                </a:tc>
                <a:tc>
                  <a:txBody>
                    <a:bodyPr/>
                    <a:p>
                      <a:pPr algn="ctr">
                        <a:buNone/>
                      </a:pPr>
                      <a:r>
                        <a:rPr lang="en-US" sz="5400"/>
                        <a:t>O</a:t>
                      </a:r>
                      <a:endParaRPr lang="en-US" sz="5400"/>
                    </a:p>
                  </a:txBody>
                  <a:tcPr>
                    <a:solidFill>
                      <a:schemeClr val="accent5"/>
                    </a:solidFill>
                  </a:tcPr>
                </a:tc>
                <a:tc>
                  <a:txBody>
                    <a:bodyPr/>
                    <a:p>
                      <a:pPr algn="ctr">
                        <a:buNone/>
                      </a:pPr>
                      <a:r>
                        <a:rPr lang="en-US" sz="5400"/>
                        <a:t>N</a:t>
                      </a:r>
                      <a:endParaRPr lang="en-US" sz="5400"/>
                    </a:p>
                  </a:txBody>
                  <a:tcPr>
                    <a:solidFill>
                      <a:schemeClr val="accent2"/>
                    </a:solidFill>
                  </a:tcPr>
                </a:tc>
                <a:tc>
                  <a:txBody>
                    <a:bodyPr/>
                    <a:p>
                      <a:pPr algn="ctr">
                        <a:buNone/>
                      </a:pPr>
                      <a:r>
                        <a:rPr lang="en-US" sz="5400">
                          <a:solidFill>
                            <a:schemeClr val="bg1"/>
                          </a:solidFill>
                        </a:rPr>
                        <a:t>E</a:t>
                      </a:r>
                      <a:endParaRPr lang="en-US" sz="5400">
                        <a:solidFill>
                          <a:schemeClr val="bg1"/>
                        </a:solidFill>
                      </a:endParaRPr>
                    </a:p>
                  </a:txBody>
                  <a:tcPr>
                    <a:noFill/>
                  </a:tcPr>
                </a:tc>
                <a:tc>
                  <a:txBody>
                    <a:bodyPr/>
                    <a:p>
                      <a:pPr algn="ctr">
                        <a:buNone/>
                      </a:pPr>
                      <a:r>
                        <a:rPr lang="en-US" sz="5400">
                          <a:solidFill>
                            <a:schemeClr val="bg1"/>
                          </a:solidFill>
                        </a:rPr>
                        <a:t>D</a:t>
                      </a:r>
                      <a:endParaRPr lang="en-US" sz="5400">
                        <a:solidFill>
                          <a:schemeClr val="bg1"/>
                        </a:solidFill>
                      </a:endParaRPr>
                    </a:p>
                  </a:txBody>
                  <a:tcPr>
                    <a:noFill/>
                  </a:tcPr>
                </a:tc>
              </a:tr>
              <a:tr h="920115">
                <a:tc>
                  <a:txBody>
                    <a:bodyPr/>
                    <a:p>
                      <a:pPr algn="ctr">
                        <a:buNone/>
                      </a:pPr>
                      <a:endParaRPr lang="en-US" sz="5400"/>
                    </a:p>
                  </a:txBody>
                  <a:tcPr>
                    <a:noFill/>
                  </a:tcPr>
                </a:tc>
                <a:tc>
                  <a:txBody>
                    <a:bodyPr/>
                    <a:p>
                      <a:pPr algn="ctr">
                        <a:buNone/>
                      </a:pPr>
                      <a:r>
                        <a:rPr lang="en-US" sz="5400" b="1">
                          <a:solidFill>
                            <a:schemeClr val="bg1"/>
                          </a:solidFill>
                        </a:rPr>
                        <a:t>D</a:t>
                      </a:r>
                      <a:endParaRPr lang="en-US" sz="5400" b="1">
                        <a:solidFill>
                          <a:schemeClr val="bg1"/>
                        </a:solidFill>
                      </a:endParaRPr>
                    </a:p>
                  </a:txBody>
                  <a:tcPr>
                    <a:solidFill>
                      <a:srgbClr val="FFC000"/>
                    </a:solidFill>
                  </a:tcPr>
                </a:tc>
                <a:tc>
                  <a:txBody>
                    <a:bodyPr/>
                    <a:p>
                      <a:pPr algn="ctr">
                        <a:buNone/>
                      </a:pPr>
                      <a:r>
                        <a:rPr lang="en-US" sz="5400" b="1">
                          <a:solidFill>
                            <a:schemeClr val="bg1"/>
                          </a:solidFill>
                        </a:rPr>
                        <a:t>E</a:t>
                      </a:r>
                      <a:endParaRPr lang="en-US" sz="5400" b="1">
                        <a:solidFill>
                          <a:schemeClr val="bg1"/>
                        </a:solidFill>
                      </a:endParaRPr>
                    </a:p>
                  </a:txBody>
                  <a:tcPr>
                    <a:solidFill>
                      <a:srgbClr val="70AD47"/>
                    </a:solidFill>
                  </a:tcPr>
                </a:tc>
                <a:tc>
                  <a:txBody>
                    <a:bodyPr/>
                    <a:p>
                      <a:pPr algn="ctr">
                        <a:buNone/>
                      </a:pPr>
                      <a:r>
                        <a:rPr lang="en-US" sz="5400" b="1">
                          <a:solidFill>
                            <a:schemeClr val="bg1"/>
                          </a:solidFill>
                        </a:rPr>
                        <a:t>S</a:t>
                      </a:r>
                      <a:endParaRPr lang="en-US" sz="5400" b="1">
                        <a:solidFill>
                          <a:schemeClr val="bg1"/>
                        </a:solidFill>
                      </a:endParaRPr>
                    </a:p>
                  </a:txBody>
                  <a:tcPr>
                    <a:solidFill>
                      <a:srgbClr val="FF0000"/>
                    </a:solidFill>
                  </a:tcPr>
                </a:tc>
                <a:tc>
                  <a:txBody>
                    <a:bodyPr/>
                    <a:p>
                      <a:pPr algn="ctr">
                        <a:buNone/>
                      </a:pPr>
                      <a:r>
                        <a:rPr lang="en-US" sz="5400" b="1">
                          <a:solidFill>
                            <a:schemeClr val="bg1"/>
                          </a:solidFill>
                        </a:rPr>
                        <a:t>I</a:t>
                      </a:r>
                      <a:endParaRPr lang="en-US" sz="5400" b="1">
                        <a:solidFill>
                          <a:schemeClr val="bg1"/>
                        </a:solidFill>
                      </a:endParaRPr>
                    </a:p>
                  </a:txBody>
                  <a:tcPr>
                    <a:solidFill>
                      <a:srgbClr val="00B050"/>
                    </a:solidFill>
                  </a:tcPr>
                </a:tc>
                <a:tc>
                  <a:txBody>
                    <a:bodyPr/>
                    <a:p>
                      <a:pPr algn="ctr">
                        <a:buNone/>
                      </a:pPr>
                      <a:r>
                        <a:rPr lang="en-US" sz="5400" b="1">
                          <a:solidFill>
                            <a:schemeClr val="bg1"/>
                          </a:solidFill>
                        </a:rPr>
                        <a:t>G</a:t>
                      </a:r>
                      <a:endParaRPr lang="en-US" sz="5400" b="1">
                        <a:solidFill>
                          <a:schemeClr val="bg1"/>
                        </a:solidFill>
                      </a:endParaRPr>
                    </a:p>
                  </a:txBody>
                  <a:tcPr>
                    <a:solidFill>
                      <a:srgbClr val="00B0F0"/>
                    </a:solidFill>
                  </a:tcPr>
                </a:tc>
                <a:tc>
                  <a:txBody>
                    <a:bodyPr/>
                    <a:p>
                      <a:pPr algn="ctr">
                        <a:buNone/>
                      </a:pPr>
                      <a:r>
                        <a:rPr lang="en-US" sz="5400" b="1">
                          <a:solidFill>
                            <a:schemeClr val="bg1"/>
                          </a:solidFill>
                        </a:rPr>
                        <a:t>N</a:t>
                      </a:r>
                      <a:endParaRPr lang="en-US" sz="5400" b="1">
                        <a:solidFill>
                          <a:schemeClr val="bg1"/>
                        </a:solidFill>
                      </a:endParaRPr>
                    </a:p>
                  </a:txBody>
                  <a:tcPr>
                    <a:solidFill>
                      <a:schemeClr val="accent2"/>
                    </a:solidFill>
                  </a:tcPr>
                </a:tc>
                <a:tc>
                  <a:txBody>
                    <a:bodyPr/>
                    <a:p>
                      <a:pPr algn="ctr">
                        <a:buNone/>
                      </a:pPr>
                      <a:r>
                        <a:rPr lang="en-US" sz="5400" b="1">
                          <a:solidFill>
                            <a:schemeClr val="bg1"/>
                          </a:solidFill>
                        </a:rPr>
                        <a:t>E</a:t>
                      </a:r>
                      <a:endParaRPr lang="en-US" sz="5400" b="1">
                        <a:solidFill>
                          <a:schemeClr val="bg1"/>
                        </a:solidFill>
                      </a:endParaRPr>
                    </a:p>
                  </a:txBody>
                  <a:tcPr>
                    <a:solidFill>
                      <a:srgbClr val="7030A0"/>
                    </a:solidFill>
                  </a:tcPr>
                </a:tc>
                <a:tc>
                  <a:txBody>
                    <a:bodyPr/>
                    <a:p>
                      <a:pPr algn="ctr">
                        <a:buNone/>
                      </a:pPr>
                      <a:r>
                        <a:rPr lang="en-US" sz="5400" b="1">
                          <a:solidFill>
                            <a:schemeClr val="bg1"/>
                          </a:solidFill>
                        </a:rPr>
                        <a:t>R</a:t>
                      </a:r>
                      <a:endParaRPr lang="en-US" sz="5400" b="1">
                        <a:solidFill>
                          <a:schemeClr val="bg1"/>
                        </a:solidFill>
                      </a:endParaRPr>
                    </a:p>
                  </a:txBody>
                  <a:tcPr>
                    <a:solidFill>
                      <a:srgbClr val="FF0000"/>
                    </a:solidFill>
                  </a:tcPr>
                </a:tc>
              </a:tr>
            </a:tbl>
          </a:graphicData>
        </a:graphic>
      </p:graphicFrame>
      <p:sp>
        <p:nvSpPr>
          <p:cNvPr id="8" name="Right Arrow 7"/>
          <p:cNvSpPr/>
          <p:nvPr/>
        </p:nvSpPr>
        <p:spPr>
          <a:xfrm>
            <a:off x="407670" y="3977005"/>
            <a:ext cx="848360" cy="678815"/>
          </a:xfrm>
          <a:prstGeom prst="righ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270" y="-7620"/>
            <a:ext cx="12192000" cy="833120"/>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7635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7" name="TextBox 14"/>
          <p:cNvSpPr txBox="1"/>
          <p:nvPr/>
        </p:nvSpPr>
        <p:spPr>
          <a:xfrm>
            <a:off x="8060077" y="152554"/>
            <a:ext cx="4132696" cy="645160"/>
          </a:xfrm>
          <a:prstGeom prst="rect">
            <a:avLst/>
          </a:prstGeom>
          <a:noFill/>
          <a:effectLst/>
        </p:spPr>
        <p:txBody>
          <a:bodyPr wrap="square" rtlCol="0">
            <a:spAutoFit/>
          </a:bodyPr>
          <a:p>
            <a:r>
              <a:rPr lang="en-US" sz="3600" b="1" dirty="0">
                <a:effectLst>
                  <a:glow rad="88900">
                    <a:schemeClr val="bg1"/>
                  </a:glow>
                </a:effectLst>
                <a:latin typeface="Arial" panose="020B0604020202020204" pitchFamily="34" charset="0"/>
                <a:cs typeface="Arial" panose="020B0604020202020204" pitchFamily="34" charset="0"/>
              </a:rPr>
              <a:t>OPTION 1</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5" name="Table 4"/>
          <p:cNvGraphicFramePr/>
          <p:nvPr/>
        </p:nvGraphicFramePr>
        <p:xfrm>
          <a:off x="1574800" y="1394460"/>
          <a:ext cx="8978265" cy="1840230"/>
        </p:xfrm>
        <a:graphic>
          <a:graphicData uri="http://schemas.openxmlformats.org/drawingml/2006/table">
            <a:tbl>
              <a:tblPr firstRow="1" bandRow="1">
                <a:tableStyleId>{5C22544A-7EE6-4342-B048-85BDC9FD1C3A}</a:tableStyleId>
              </a:tblPr>
              <a:tblGrid>
                <a:gridCol w="997585"/>
                <a:gridCol w="997585"/>
                <a:gridCol w="997585"/>
                <a:gridCol w="997585"/>
                <a:gridCol w="997585"/>
                <a:gridCol w="997585"/>
                <a:gridCol w="997585"/>
                <a:gridCol w="988060"/>
                <a:gridCol w="1007110"/>
              </a:tblGrid>
              <a:tr h="920115">
                <a:tc>
                  <a:txBody>
                    <a:bodyPr/>
                    <a:p>
                      <a:pPr algn="ctr">
                        <a:buNone/>
                      </a:pPr>
                      <a:r>
                        <a:rPr lang="en-US" sz="5400"/>
                        <a:t>M</a:t>
                      </a:r>
                      <a:endParaRPr lang="en-US" sz="5400"/>
                    </a:p>
                  </a:txBody>
                  <a:tcPr>
                    <a:solidFill>
                      <a:srgbClr val="00B050"/>
                    </a:solidFill>
                  </a:tcPr>
                </a:tc>
                <a:tc>
                  <a:txBody>
                    <a:bodyPr/>
                    <a:p>
                      <a:pPr algn="ctr">
                        <a:buNone/>
                      </a:pPr>
                      <a:r>
                        <a:rPr lang="en-US" sz="5400"/>
                        <a:t>N</a:t>
                      </a:r>
                      <a:endParaRPr lang="en-US" sz="5400"/>
                    </a:p>
                  </a:txBody>
                  <a:tcPr>
                    <a:solidFill>
                      <a:srgbClr val="7030A0"/>
                    </a:solidFill>
                  </a:tcPr>
                </a:tc>
                <a:tc>
                  <a:txBody>
                    <a:bodyPr/>
                    <a:p>
                      <a:pPr algn="ctr">
                        <a:buNone/>
                      </a:pPr>
                      <a:r>
                        <a:rPr lang="en-US" sz="5400"/>
                        <a:t>T</a:t>
                      </a:r>
                      <a:endParaRPr lang="en-US" sz="5400"/>
                    </a:p>
                  </a:txBody>
                  <a:tcPr>
                    <a:solidFill>
                      <a:srgbClr val="FF0000"/>
                    </a:solidFill>
                  </a:tcPr>
                </a:tc>
                <a:tc>
                  <a:txBody>
                    <a:bodyPr/>
                    <a:p>
                      <a:pPr algn="ctr">
                        <a:buNone/>
                      </a:pPr>
                      <a:r>
                        <a:rPr lang="en-US" sz="5400"/>
                        <a:t>E</a:t>
                      </a:r>
                      <a:endParaRPr lang="en-US" sz="5400"/>
                    </a:p>
                  </a:txBody>
                  <a:tcPr/>
                </a:tc>
                <a:tc>
                  <a:txBody>
                    <a:bodyPr/>
                    <a:p>
                      <a:pPr algn="ctr">
                        <a:buNone/>
                      </a:pPr>
                      <a:r>
                        <a:rPr lang="en-US" sz="5400"/>
                        <a:t>R</a:t>
                      </a:r>
                      <a:endParaRPr lang="en-US" sz="5400"/>
                    </a:p>
                  </a:txBody>
                  <a:tcPr>
                    <a:solidFill>
                      <a:schemeClr val="accent4">
                        <a:lumMod val="60000"/>
                        <a:lumOff val="40000"/>
                      </a:schemeClr>
                    </a:solidFill>
                  </a:tcPr>
                </a:tc>
                <a:tc>
                  <a:txBody>
                    <a:bodyPr/>
                    <a:p>
                      <a:pPr algn="ctr">
                        <a:buNone/>
                      </a:pPr>
                      <a:r>
                        <a:rPr lang="en-US" sz="5400"/>
                        <a:t>A</a:t>
                      </a:r>
                      <a:endParaRPr lang="en-US" sz="5400"/>
                    </a:p>
                  </a:txBody>
                  <a:tcPr>
                    <a:solidFill>
                      <a:schemeClr val="accent5"/>
                    </a:solidFill>
                  </a:tcPr>
                </a:tc>
                <a:tc>
                  <a:txBody>
                    <a:bodyPr/>
                    <a:p>
                      <a:pPr algn="ctr">
                        <a:buNone/>
                      </a:pPr>
                      <a:r>
                        <a:rPr lang="en-US" sz="5400"/>
                        <a:t>G</a:t>
                      </a:r>
                      <a:endParaRPr lang="en-US" sz="5400"/>
                    </a:p>
                  </a:txBody>
                  <a:tcPr>
                    <a:solidFill>
                      <a:schemeClr val="accent2"/>
                    </a:solidFill>
                  </a:tcPr>
                </a:tc>
                <a:tc>
                  <a:txBody>
                    <a:bodyPr/>
                    <a:p>
                      <a:pPr algn="ctr">
                        <a:buNone/>
                      </a:pPr>
                      <a:endParaRPr lang="en-US" sz="5400"/>
                    </a:p>
                  </a:txBody>
                  <a:tcPr>
                    <a:noFill/>
                  </a:tcPr>
                </a:tc>
                <a:tc>
                  <a:txBody>
                    <a:bodyPr/>
                    <a:p>
                      <a:pPr algn="ctr">
                        <a:buNone/>
                      </a:pPr>
                      <a:endParaRPr lang="en-US" sz="5400"/>
                    </a:p>
                  </a:txBody>
                  <a:tcPr>
                    <a:noFill/>
                  </a:tcPr>
                </a:tc>
              </a:tr>
              <a:tr h="920115">
                <a:tc>
                  <a:txBody>
                    <a:bodyPr/>
                    <a:p>
                      <a:pPr algn="ctr">
                        <a:buNone/>
                      </a:pPr>
                      <a:endParaRPr lang="en-US" sz="5400"/>
                    </a:p>
                  </a:txBody>
                  <a:tcPr>
                    <a:noFill/>
                  </a:tcPr>
                </a:tc>
                <a:tc>
                  <a:txBody>
                    <a:bodyPr/>
                    <a:p>
                      <a:pPr algn="ctr">
                        <a:buNone/>
                      </a:pPr>
                      <a:r>
                        <a:rPr lang="en-US" sz="5400" b="1">
                          <a:solidFill>
                            <a:schemeClr val="bg1"/>
                          </a:solidFill>
                        </a:rPr>
                        <a:t>K</a:t>
                      </a:r>
                      <a:endParaRPr lang="en-US" sz="5400" b="1">
                        <a:solidFill>
                          <a:schemeClr val="bg1"/>
                        </a:solidFill>
                      </a:endParaRPr>
                    </a:p>
                  </a:txBody>
                  <a:tcPr>
                    <a:solidFill>
                      <a:srgbClr val="FFC000"/>
                    </a:solidFill>
                  </a:tcPr>
                </a:tc>
                <a:tc>
                  <a:txBody>
                    <a:bodyPr/>
                    <a:p>
                      <a:pPr algn="ctr">
                        <a:buNone/>
                      </a:pPr>
                      <a:r>
                        <a:rPr lang="en-US" sz="5400" b="1">
                          <a:solidFill>
                            <a:schemeClr val="bg1"/>
                          </a:solidFill>
                        </a:rPr>
                        <a:t>O</a:t>
                      </a:r>
                      <a:endParaRPr lang="en-US" sz="5400" b="1">
                        <a:solidFill>
                          <a:schemeClr val="bg1"/>
                        </a:solidFill>
                      </a:endParaRPr>
                    </a:p>
                  </a:txBody>
                  <a:tcPr>
                    <a:solidFill>
                      <a:srgbClr val="70AD47"/>
                    </a:solidFill>
                  </a:tcPr>
                </a:tc>
                <a:tc>
                  <a:txBody>
                    <a:bodyPr/>
                    <a:p>
                      <a:pPr algn="ctr">
                        <a:buNone/>
                      </a:pPr>
                      <a:r>
                        <a:rPr lang="en-US" sz="5400" b="1">
                          <a:solidFill>
                            <a:schemeClr val="bg1"/>
                          </a:solidFill>
                        </a:rPr>
                        <a:t>R</a:t>
                      </a:r>
                      <a:endParaRPr lang="en-US" sz="5400" b="1">
                        <a:solidFill>
                          <a:schemeClr val="bg1"/>
                        </a:solidFill>
                      </a:endParaRPr>
                    </a:p>
                  </a:txBody>
                  <a:tcPr>
                    <a:solidFill>
                      <a:srgbClr val="FF0000"/>
                    </a:solidFill>
                  </a:tcPr>
                </a:tc>
                <a:tc>
                  <a:txBody>
                    <a:bodyPr/>
                    <a:p>
                      <a:pPr algn="ctr">
                        <a:buNone/>
                      </a:pPr>
                      <a:r>
                        <a:rPr lang="en-US" sz="5400" b="1">
                          <a:solidFill>
                            <a:schemeClr val="bg1"/>
                          </a:solidFill>
                        </a:rPr>
                        <a:t>W</a:t>
                      </a:r>
                      <a:endParaRPr lang="en-US" sz="5400" b="1">
                        <a:solidFill>
                          <a:schemeClr val="bg1"/>
                        </a:solidFill>
                      </a:endParaRPr>
                    </a:p>
                  </a:txBody>
                  <a:tcPr>
                    <a:solidFill>
                      <a:srgbClr val="00B050"/>
                    </a:solidFill>
                  </a:tcPr>
                </a:tc>
                <a:tc>
                  <a:txBody>
                    <a:bodyPr/>
                    <a:p>
                      <a:pPr algn="ctr">
                        <a:buNone/>
                      </a:pPr>
                      <a:r>
                        <a:rPr lang="en-US" sz="5400" b="1">
                          <a:solidFill>
                            <a:schemeClr val="bg1"/>
                          </a:solidFill>
                        </a:rPr>
                        <a:t>R</a:t>
                      </a:r>
                      <a:endParaRPr lang="en-US" sz="5400" b="1">
                        <a:solidFill>
                          <a:schemeClr val="bg1"/>
                        </a:solidFill>
                      </a:endParaRPr>
                    </a:p>
                  </a:txBody>
                  <a:tcPr>
                    <a:solidFill>
                      <a:srgbClr val="00B0F0"/>
                    </a:solidFill>
                  </a:tcPr>
                </a:tc>
                <a:tc>
                  <a:txBody>
                    <a:bodyPr/>
                    <a:p>
                      <a:pPr algn="ctr">
                        <a:buNone/>
                      </a:pPr>
                      <a:r>
                        <a:rPr lang="en-US" sz="5400" b="1">
                          <a:solidFill>
                            <a:schemeClr val="bg1"/>
                          </a:solidFill>
                        </a:rPr>
                        <a:t>E</a:t>
                      </a:r>
                      <a:endParaRPr lang="en-US" sz="5400" b="1">
                        <a:solidFill>
                          <a:schemeClr val="bg1"/>
                        </a:solidFill>
                      </a:endParaRPr>
                    </a:p>
                  </a:txBody>
                  <a:tcPr>
                    <a:solidFill>
                      <a:schemeClr val="accent2"/>
                    </a:solidFill>
                  </a:tcPr>
                </a:tc>
                <a:tc>
                  <a:txBody>
                    <a:bodyPr/>
                    <a:p>
                      <a:pPr algn="ctr">
                        <a:buNone/>
                      </a:pPr>
                      <a:endParaRPr lang="en-US" sz="5400" b="1">
                        <a:solidFill>
                          <a:schemeClr val="bg1"/>
                        </a:solidFill>
                      </a:endParaRPr>
                    </a:p>
                  </a:txBody>
                  <a:tcPr>
                    <a:noFill/>
                  </a:tcPr>
                </a:tc>
                <a:tc>
                  <a:txBody>
                    <a:bodyPr/>
                    <a:p>
                      <a:pPr algn="ctr">
                        <a:buNone/>
                      </a:pPr>
                      <a:endParaRPr lang="en-US" sz="5400"/>
                    </a:p>
                  </a:txBody>
                  <a:tcPr>
                    <a:noFill/>
                  </a:tcPr>
                </a:tc>
              </a:tr>
            </a:tbl>
          </a:graphicData>
        </a:graphic>
      </p:graphicFrame>
      <p:graphicFrame>
        <p:nvGraphicFramePr>
          <p:cNvPr id="7" name="Table 6"/>
          <p:cNvGraphicFramePr/>
          <p:nvPr/>
        </p:nvGraphicFramePr>
        <p:xfrm>
          <a:off x="1574800" y="3893820"/>
          <a:ext cx="8978265" cy="1840230"/>
        </p:xfrm>
        <a:graphic>
          <a:graphicData uri="http://schemas.openxmlformats.org/drawingml/2006/table">
            <a:tbl>
              <a:tblPr firstRow="1" bandRow="1">
                <a:tableStyleId>{5C22544A-7EE6-4342-B048-85BDC9FD1C3A}</a:tableStyleId>
              </a:tblPr>
              <a:tblGrid>
                <a:gridCol w="997585"/>
                <a:gridCol w="997585"/>
                <a:gridCol w="997585"/>
                <a:gridCol w="997585"/>
                <a:gridCol w="997585"/>
                <a:gridCol w="997585"/>
                <a:gridCol w="997585"/>
                <a:gridCol w="1017270"/>
                <a:gridCol w="977900"/>
              </a:tblGrid>
              <a:tr h="920115">
                <a:tc>
                  <a:txBody>
                    <a:bodyPr/>
                    <a:p>
                      <a:pPr algn="ctr">
                        <a:buNone/>
                      </a:pPr>
                      <a:r>
                        <a:rPr lang="en-US" sz="5400"/>
                        <a:t>G</a:t>
                      </a:r>
                      <a:endParaRPr lang="en-US" sz="5400"/>
                    </a:p>
                  </a:txBody>
                  <a:tcPr>
                    <a:solidFill>
                      <a:srgbClr val="00B050"/>
                    </a:solidFill>
                  </a:tcPr>
                </a:tc>
                <a:tc>
                  <a:txBody>
                    <a:bodyPr/>
                    <a:p>
                      <a:pPr algn="ctr">
                        <a:buNone/>
                      </a:pPr>
                      <a:r>
                        <a:rPr lang="en-US" sz="5400"/>
                        <a:t>A</a:t>
                      </a:r>
                      <a:endParaRPr lang="en-US" sz="5400"/>
                    </a:p>
                  </a:txBody>
                  <a:tcPr>
                    <a:solidFill>
                      <a:srgbClr val="7030A0"/>
                    </a:solidFill>
                  </a:tcPr>
                </a:tc>
                <a:tc>
                  <a:txBody>
                    <a:bodyPr/>
                    <a:p>
                      <a:pPr algn="ctr">
                        <a:buNone/>
                      </a:pPr>
                      <a:r>
                        <a:rPr lang="en-US" sz="5400"/>
                        <a:t>R</a:t>
                      </a:r>
                      <a:endParaRPr lang="en-US" sz="5400"/>
                    </a:p>
                  </a:txBody>
                  <a:tcPr>
                    <a:solidFill>
                      <a:srgbClr val="FF0000"/>
                    </a:solidFill>
                  </a:tcPr>
                </a:tc>
                <a:tc>
                  <a:txBody>
                    <a:bodyPr/>
                    <a:p>
                      <a:pPr algn="ctr">
                        <a:buNone/>
                      </a:pPr>
                      <a:r>
                        <a:rPr lang="en-US" sz="5400"/>
                        <a:t>M</a:t>
                      </a:r>
                      <a:endParaRPr lang="en-US" sz="5400"/>
                    </a:p>
                  </a:txBody>
                  <a:tcPr/>
                </a:tc>
                <a:tc>
                  <a:txBody>
                    <a:bodyPr/>
                    <a:p>
                      <a:pPr algn="ctr">
                        <a:buNone/>
                      </a:pPr>
                      <a:r>
                        <a:rPr lang="en-US" sz="5400"/>
                        <a:t>E</a:t>
                      </a:r>
                      <a:endParaRPr lang="en-US" sz="5400"/>
                    </a:p>
                  </a:txBody>
                  <a:tcPr>
                    <a:solidFill>
                      <a:schemeClr val="accent4">
                        <a:lumMod val="60000"/>
                        <a:lumOff val="40000"/>
                      </a:schemeClr>
                    </a:solidFill>
                  </a:tcPr>
                </a:tc>
                <a:tc>
                  <a:txBody>
                    <a:bodyPr/>
                    <a:p>
                      <a:pPr algn="ctr">
                        <a:buNone/>
                      </a:pPr>
                      <a:r>
                        <a:rPr lang="en-US" sz="5400"/>
                        <a:t>N</a:t>
                      </a:r>
                      <a:endParaRPr lang="en-US" sz="5400"/>
                    </a:p>
                  </a:txBody>
                  <a:tcPr>
                    <a:solidFill>
                      <a:schemeClr val="accent5"/>
                    </a:solidFill>
                  </a:tcPr>
                </a:tc>
                <a:tc>
                  <a:txBody>
                    <a:bodyPr/>
                    <a:p>
                      <a:pPr algn="ctr">
                        <a:buNone/>
                      </a:pPr>
                      <a:r>
                        <a:rPr lang="en-US" sz="5400"/>
                        <a:t>T</a:t>
                      </a:r>
                      <a:endParaRPr lang="en-US" sz="5400"/>
                    </a:p>
                  </a:txBody>
                  <a:tcPr>
                    <a:solidFill>
                      <a:schemeClr val="accent2"/>
                    </a:solidFill>
                  </a:tcPr>
                </a:tc>
                <a:tc>
                  <a:txBody>
                    <a:bodyPr/>
                    <a:p>
                      <a:pPr algn="ctr">
                        <a:buNone/>
                      </a:pPr>
                      <a:r>
                        <a:rPr lang="en-US" sz="5400">
                          <a:solidFill>
                            <a:schemeClr val="bg1"/>
                          </a:solidFill>
                        </a:rPr>
                        <a:t>E</a:t>
                      </a:r>
                      <a:endParaRPr lang="en-US" sz="5400">
                        <a:solidFill>
                          <a:schemeClr val="bg1"/>
                        </a:solidFill>
                      </a:endParaRPr>
                    </a:p>
                  </a:txBody>
                  <a:tcPr>
                    <a:noFill/>
                  </a:tcPr>
                </a:tc>
                <a:tc>
                  <a:txBody>
                    <a:bodyPr/>
                    <a:p>
                      <a:pPr algn="ctr">
                        <a:buNone/>
                      </a:pPr>
                      <a:r>
                        <a:rPr lang="en-US" sz="5400">
                          <a:solidFill>
                            <a:schemeClr val="bg1"/>
                          </a:solidFill>
                        </a:rPr>
                        <a:t>D</a:t>
                      </a:r>
                      <a:endParaRPr lang="en-US" sz="5400">
                        <a:solidFill>
                          <a:schemeClr val="bg1"/>
                        </a:solidFill>
                      </a:endParaRPr>
                    </a:p>
                  </a:txBody>
                  <a:tcPr>
                    <a:noFill/>
                  </a:tcPr>
                </a:tc>
              </a:tr>
              <a:tr h="920115">
                <a:tc>
                  <a:txBody>
                    <a:bodyPr/>
                    <a:p>
                      <a:pPr algn="ctr">
                        <a:buNone/>
                      </a:pPr>
                      <a:endParaRPr lang="en-US" sz="5400"/>
                    </a:p>
                  </a:txBody>
                  <a:tcPr>
                    <a:noFill/>
                  </a:tcPr>
                </a:tc>
                <a:tc>
                  <a:txBody>
                    <a:bodyPr/>
                    <a:p>
                      <a:pPr algn="ctr">
                        <a:buNone/>
                      </a:pPr>
                      <a:r>
                        <a:rPr lang="en-US" sz="5400" b="1">
                          <a:solidFill>
                            <a:schemeClr val="bg1"/>
                          </a:solidFill>
                        </a:rPr>
                        <a:t>W</a:t>
                      </a:r>
                      <a:endParaRPr lang="en-US" sz="5400" b="1">
                        <a:solidFill>
                          <a:schemeClr val="bg1"/>
                        </a:solidFill>
                      </a:endParaRPr>
                    </a:p>
                  </a:txBody>
                  <a:tcPr>
                    <a:solidFill>
                      <a:srgbClr val="FFC000"/>
                    </a:solidFill>
                  </a:tcPr>
                </a:tc>
                <a:tc>
                  <a:txBody>
                    <a:bodyPr/>
                    <a:p>
                      <a:pPr algn="ctr">
                        <a:buNone/>
                      </a:pPr>
                      <a:r>
                        <a:rPr lang="en-US" sz="5400" b="1">
                          <a:solidFill>
                            <a:schemeClr val="bg1"/>
                          </a:solidFill>
                        </a:rPr>
                        <a:t>O</a:t>
                      </a:r>
                      <a:endParaRPr lang="en-US" sz="5400" b="1">
                        <a:solidFill>
                          <a:schemeClr val="bg1"/>
                        </a:solidFill>
                      </a:endParaRPr>
                    </a:p>
                  </a:txBody>
                  <a:tcPr>
                    <a:solidFill>
                      <a:srgbClr val="70AD47"/>
                    </a:solidFill>
                  </a:tcPr>
                </a:tc>
                <a:tc>
                  <a:txBody>
                    <a:bodyPr/>
                    <a:p>
                      <a:pPr algn="ctr">
                        <a:buNone/>
                      </a:pPr>
                      <a:r>
                        <a:rPr lang="en-US" sz="5400" b="1">
                          <a:solidFill>
                            <a:schemeClr val="bg1"/>
                          </a:solidFill>
                        </a:rPr>
                        <a:t>R</a:t>
                      </a:r>
                      <a:endParaRPr lang="en-US" sz="5400" b="1">
                        <a:solidFill>
                          <a:schemeClr val="bg1"/>
                        </a:solidFill>
                      </a:endParaRPr>
                    </a:p>
                  </a:txBody>
                  <a:tcPr>
                    <a:solidFill>
                      <a:srgbClr val="FF0000"/>
                    </a:solidFill>
                  </a:tcPr>
                </a:tc>
                <a:tc>
                  <a:txBody>
                    <a:bodyPr/>
                    <a:p>
                      <a:pPr algn="ctr">
                        <a:buNone/>
                      </a:pPr>
                      <a:r>
                        <a:rPr lang="en-US" sz="5400" b="1">
                          <a:solidFill>
                            <a:schemeClr val="bg1"/>
                          </a:solidFill>
                        </a:rPr>
                        <a:t>K</a:t>
                      </a:r>
                      <a:endParaRPr lang="en-US" sz="5400" b="1">
                        <a:solidFill>
                          <a:schemeClr val="bg1"/>
                        </a:solidFill>
                      </a:endParaRPr>
                    </a:p>
                  </a:txBody>
                  <a:tcPr>
                    <a:solidFill>
                      <a:srgbClr val="00B050"/>
                    </a:solidFill>
                  </a:tcPr>
                </a:tc>
                <a:tc>
                  <a:txBody>
                    <a:bodyPr/>
                    <a:p>
                      <a:pPr algn="ctr">
                        <a:buNone/>
                      </a:pPr>
                      <a:r>
                        <a:rPr lang="en-US" sz="5400" b="1">
                          <a:solidFill>
                            <a:schemeClr val="bg1"/>
                          </a:solidFill>
                        </a:rPr>
                        <a:t>E</a:t>
                      </a:r>
                      <a:endParaRPr lang="en-US" sz="5400" b="1">
                        <a:solidFill>
                          <a:schemeClr val="bg1"/>
                        </a:solidFill>
                      </a:endParaRPr>
                    </a:p>
                  </a:txBody>
                  <a:tcPr>
                    <a:solidFill>
                      <a:srgbClr val="00B0F0"/>
                    </a:solidFill>
                  </a:tcPr>
                </a:tc>
                <a:tc>
                  <a:txBody>
                    <a:bodyPr/>
                    <a:p>
                      <a:pPr algn="ctr">
                        <a:buNone/>
                      </a:pPr>
                      <a:r>
                        <a:rPr lang="en-US" sz="5400" b="1">
                          <a:solidFill>
                            <a:schemeClr val="bg1"/>
                          </a:solidFill>
                        </a:rPr>
                        <a:t>R</a:t>
                      </a:r>
                      <a:endParaRPr lang="en-US" sz="5400" b="1">
                        <a:solidFill>
                          <a:schemeClr val="bg1"/>
                        </a:solidFill>
                      </a:endParaRPr>
                    </a:p>
                  </a:txBody>
                  <a:tcPr>
                    <a:solidFill>
                      <a:schemeClr val="accent2"/>
                    </a:solidFill>
                  </a:tcPr>
                </a:tc>
                <a:tc>
                  <a:txBody>
                    <a:bodyPr/>
                    <a:p>
                      <a:pPr algn="ctr">
                        <a:buNone/>
                      </a:pPr>
                      <a:endParaRPr lang="en-US" sz="5400" b="1">
                        <a:solidFill>
                          <a:schemeClr val="bg1"/>
                        </a:solidFill>
                      </a:endParaRPr>
                    </a:p>
                  </a:txBody>
                  <a:tcPr>
                    <a:noFill/>
                  </a:tcPr>
                </a:tc>
                <a:tc>
                  <a:txBody>
                    <a:bodyPr/>
                    <a:p>
                      <a:pPr algn="ctr">
                        <a:buNone/>
                      </a:pPr>
                      <a:endParaRPr lang="en-US" sz="5400" b="1">
                        <a:solidFill>
                          <a:schemeClr val="bg1"/>
                        </a:solidFill>
                      </a:endParaRPr>
                    </a:p>
                  </a:txBody>
                  <a:tcPr>
                    <a:noFill/>
                  </a:tcPr>
                </a:tc>
              </a:tr>
            </a:tbl>
          </a:graphicData>
        </a:graphic>
      </p:graphicFrame>
      <p:sp>
        <p:nvSpPr>
          <p:cNvPr id="8" name="Right Arrow 7"/>
          <p:cNvSpPr/>
          <p:nvPr/>
        </p:nvSpPr>
        <p:spPr>
          <a:xfrm>
            <a:off x="407670" y="3977005"/>
            <a:ext cx="848360" cy="678815"/>
          </a:xfrm>
          <a:prstGeom prst="righ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33120"/>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7635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7" name="TextBox 14"/>
          <p:cNvSpPr txBox="1"/>
          <p:nvPr/>
        </p:nvSpPr>
        <p:spPr>
          <a:xfrm>
            <a:off x="8060077" y="152554"/>
            <a:ext cx="4132696" cy="645160"/>
          </a:xfrm>
          <a:prstGeom prst="rect">
            <a:avLst/>
          </a:prstGeom>
          <a:noFill/>
          <a:effectLst/>
        </p:spPr>
        <p:txBody>
          <a:bodyPr wrap="square" rtlCol="0">
            <a:spAutoFit/>
          </a:bodyPr>
          <a:p>
            <a:r>
              <a:rPr lang="en-US" sz="3600" b="1" dirty="0">
                <a:effectLst>
                  <a:glow rad="88900">
                    <a:schemeClr val="bg1"/>
                  </a:glow>
                </a:effectLst>
                <a:latin typeface="Arial" panose="020B0604020202020204" pitchFamily="34" charset="0"/>
                <a:cs typeface="Arial" panose="020B0604020202020204" pitchFamily="34" charset="0"/>
              </a:rPr>
              <a:t>OPTION 2</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1389380" y="2298700"/>
            <a:ext cx="9956165" cy="1014730"/>
          </a:xfrm>
          <a:prstGeom prst="rect">
            <a:avLst/>
          </a:prstGeom>
          <a:noFill/>
          <a:ln w="9525">
            <a:noFill/>
          </a:ln>
        </p:spPr>
        <p:txBody>
          <a:bodyPr wrap="square">
            <a:prstTxWarp prst="textChevron">
              <a:avLst/>
            </a:prstTxWarp>
            <a:spAutoFit/>
          </a:bodyPr>
          <a:p>
            <a:pPr marL="635" indent="-635"/>
            <a:r>
              <a:rPr lang="en-US" sz="6000" b="1">
                <a:solidFill>
                  <a:srgbClr val="FF0000"/>
                </a:solidFill>
                <a:latin typeface="Cooper Black" panose="0208090404030B020404" charset="0"/>
                <a:cs typeface="Cooper Black" panose="0208090404030B020404" charset="0"/>
              </a:rPr>
              <a:t>One-sentence Job stories</a:t>
            </a:r>
            <a:endParaRPr lang="en-US" sz="6000" b="1">
              <a:solidFill>
                <a:srgbClr val="FF0000"/>
              </a:solidFill>
              <a:latin typeface="Cooper Black" panose="0208090404030B020404" charset="0"/>
              <a:cs typeface="Cooper Black" panose="0208090404030B0204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iterate type="lt">
                                    <p:tmPct val="6000"/>
                                  </p:iterate>
                                  <p:childTnLst>
                                    <p:set>
                                      <p:cBhvr>
                                        <p:cTn id="6" dur="500" fill="hold">
                                          <p:stCondLst>
                                            <p:cond delay="0"/>
                                          </p:stCondLst>
                                        </p:cTn>
                                        <p:tgtEl>
                                          <p:spTgt spid="100">
                                            <p:txEl>
                                              <p:pRg st="0" end="0"/>
                                            </p:txEl>
                                          </p:spTgt>
                                        </p:tgtEl>
                                        <p:attrNameLst>
                                          <p:attrName>style.visibility</p:attrName>
                                        </p:attrNameLst>
                                      </p:cBhvr>
                                      <p:to>
                                        <p:strVal val="visible"/>
                                      </p:to>
                                    </p:set>
                                    <p:anim calcmode="lin" valueType="num">
                                      <p:cBhvr>
                                        <p:cTn id="7" dur="500" fill="hold"/>
                                        <p:tgtEl>
                                          <p:spTgt spid="10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0">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270" y="-7620"/>
            <a:ext cx="12192000" cy="833120"/>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7635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7" name="TextBox 14"/>
          <p:cNvSpPr txBox="1"/>
          <p:nvPr/>
        </p:nvSpPr>
        <p:spPr>
          <a:xfrm>
            <a:off x="8060077" y="152554"/>
            <a:ext cx="4132696" cy="645160"/>
          </a:xfrm>
          <a:prstGeom prst="rect">
            <a:avLst/>
          </a:prstGeom>
          <a:noFill/>
          <a:effectLst/>
        </p:spPr>
        <p:txBody>
          <a:bodyPr wrap="square" rtlCol="0">
            <a:spAutoFit/>
          </a:bodyPr>
          <a:p>
            <a:r>
              <a:rPr lang="en-US" sz="3600" b="1" dirty="0">
                <a:effectLst>
                  <a:glow rad="88900">
                    <a:schemeClr val="bg1"/>
                  </a:glow>
                </a:effectLst>
                <a:latin typeface="Arial" panose="020B0604020202020204" pitchFamily="34" charset="0"/>
                <a:cs typeface="Arial" panose="020B0604020202020204" pitchFamily="34" charset="0"/>
              </a:rPr>
              <a:t>OPTION 2</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192405" y="2361565"/>
            <a:ext cx="12611100" cy="706755"/>
          </a:xfrm>
          <a:prstGeom prst="rect">
            <a:avLst/>
          </a:prstGeom>
          <a:noFill/>
          <a:ln w="9525">
            <a:noFill/>
          </a:ln>
        </p:spPr>
        <p:txBody>
          <a:bodyPr wrap="square">
            <a:spAutoFit/>
          </a:bodyPr>
          <a:p>
            <a:pPr marL="635" indent="-635" algn="just"/>
            <a:r>
              <a:rPr lang="en-US" sz="4000" b="0">
                <a:solidFill>
                  <a:srgbClr val="000000"/>
                </a:solidFill>
                <a:latin typeface="Calibri" panose="020F0502020204030204" pitchFamily="34" charset="0"/>
                <a:cs typeface="Calibri" panose="020F0502020204030204" pitchFamily="34" charset="0"/>
              </a:rPr>
              <a:t>- Write down a one-sentence story about a specific job.</a:t>
            </a:r>
            <a:endParaRPr lang="en-US" sz="4000" b="0">
              <a:solidFill>
                <a:srgbClr val="000000"/>
              </a:solidFill>
              <a:latin typeface="Calibri" panose="020F0502020204030204" pitchFamily="34" charset="0"/>
              <a:cs typeface="Calibri" panose="020F0502020204030204" pitchFamily="34" charset="0"/>
            </a:endParaRPr>
          </a:p>
        </p:txBody>
      </p:sp>
      <p:sp>
        <p:nvSpPr>
          <p:cNvPr id="4" name="Text Box 3"/>
          <p:cNvSpPr txBox="1"/>
          <p:nvPr/>
        </p:nvSpPr>
        <p:spPr>
          <a:xfrm>
            <a:off x="1520190" y="1138555"/>
            <a:ext cx="9956165" cy="1014730"/>
          </a:xfrm>
          <a:prstGeom prst="rect">
            <a:avLst/>
          </a:prstGeom>
          <a:noFill/>
          <a:ln w="9525">
            <a:noFill/>
          </a:ln>
        </p:spPr>
        <p:txBody>
          <a:bodyPr wrap="square">
            <a:prstTxWarp prst="textChevron">
              <a:avLst/>
            </a:prstTxWarp>
            <a:spAutoFit/>
          </a:bodyPr>
          <a:p>
            <a:pPr marL="635" indent="-635"/>
            <a:r>
              <a:rPr lang="en-US" sz="4400" b="1">
                <a:solidFill>
                  <a:srgbClr val="FF0000"/>
                </a:solidFill>
                <a:latin typeface="Cooper Black" panose="0208090404030B020404" charset="0"/>
                <a:cs typeface="Cooper Black" panose="0208090404030B020404" charset="0"/>
              </a:rPr>
              <a:t>One-sentence Job stories</a:t>
            </a:r>
            <a:endParaRPr lang="en-US" sz="4400" b="1">
              <a:solidFill>
                <a:srgbClr val="FF0000"/>
              </a:solidFill>
              <a:latin typeface="Cooper Black" panose="0208090404030B020404" charset="0"/>
              <a:cs typeface="Cooper Black" panose="0208090404030B020404" charset="0"/>
            </a:endParaRPr>
          </a:p>
        </p:txBody>
      </p:sp>
      <p:sp>
        <p:nvSpPr>
          <p:cNvPr id="5" name="Text Box 4"/>
          <p:cNvSpPr txBox="1"/>
          <p:nvPr/>
        </p:nvSpPr>
        <p:spPr>
          <a:xfrm>
            <a:off x="192405" y="3075940"/>
            <a:ext cx="11916410" cy="1322070"/>
          </a:xfrm>
          <a:prstGeom prst="rect">
            <a:avLst/>
          </a:prstGeom>
          <a:noFill/>
          <a:ln w="9525">
            <a:noFill/>
          </a:ln>
        </p:spPr>
        <p:txBody>
          <a:bodyPr wrap="square">
            <a:spAutoFit/>
          </a:bodyPr>
          <a:p>
            <a:pPr marL="635" indent="-635" algn="just"/>
            <a:r>
              <a:rPr lang="en-US" sz="4000" b="0">
                <a:solidFill>
                  <a:srgbClr val="000000"/>
                </a:solidFill>
                <a:latin typeface="Calibri" panose="020F0502020204030204" pitchFamily="34" charset="0"/>
                <a:cs typeface="Calibri" panose="020F0502020204030204" pitchFamily="34" charset="0"/>
              </a:rPr>
              <a:t>- Read out or have volunteers share their sentences, and try to guess the jobs based on the clues.</a:t>
            </a:r>
            <a:endParaRPr lang="en-US" sz="4000" b="0">
              <a:solidFill>
                <a:srgbClr val="000000"/>
              </a:solidFill>
              <a:latin typeface="Calibri" panose="020F0502020204030204" pitchFamily="34" charset="0"/>
              <a:cs typeface="Calibri" panose="020F0502020204030204" pitchFamily="34" charset="0"/>
            </a:endParaRPr>
          </a:p>
        </p:txBody>
      </p:sp>
      <p:sp>
        <p:nvSpPr>
          <p:cNvPr id="7" name="Text Box 6"/>
          <p:cNvSpPr txBox="1"/>
          <p:nvPr/>
        </p:nvSpPr>
        <p:spPr>
          <a:xfrm>
            <a:off x="191770" y="4398010"/>
            <a:ext cx="11916410" cy="1322070"/>
          </a:xfrm>
          <a:prstGeom prst="rect">
            <a:avLst/>
          </a:prstGeom>
          <a:solidFill>
            <a:srgbClr val="FFDDCC"/>
          </a:solidFill>
          <a:ln w="9525">
            <a:noFill/>
          </a:ln>
        </p:spPr>
        <p:txBody>
          <a:bodyPr wrap="square">
            <a:spAutoFit/>
          </a:bodyPr>
          <a:p>
            <a:pPr marL="635" indent="-635" algn="just"/>
            <a:r>
              <a:rPr lang="en-US" sz="4000" b="1">
                <a:solidFill>
                  <a:srgbClr val="000000"/>
                </a:solidFill>
                <a:latin typeface="Calibri" panose="020F0502020204030204" pitchFamily="34" charset="0"/>
                <a:cs typeface="Calibri" panose="020F0502020204030204" pitchFamily="34" charset="0"/>
              </a:rPr>
              <a:t>Example:</a:t>
            </a:r>
            <a:endParaRPr lang="en-US" sz="4000" b="1">
              <a:solidFill>
                <a:srgbClr val="000000"/>
              </a:solidFill>
              <a:latin typeface="Calibri" panose="020F0502020204030204" pitchFamily="34" charset="0"/>
              <a:cs typeface="Calibri" panose="020F0502020204030204" pitchFamily="34" charset="0"/>
            </a:endParaRPr>
          </a:p>
          <a:p>
            <a:pPr marL="635" indent="-635" algn="just"/>
            <a:r>
              <a:rPr lang="en-US" sz="4000" b="0">
                <a:solidFill>
                  <a:srgbClr val="000000"/>
                </a:solidFill>
                <a:latin typeface="Calibri" panose="020F0502020204030204" pitchFamily="34" charset="0"/>
                <a:cs typeface="Calibri" panose="020F0502020204030204" pitchFamily="34" charset="0"/>
              </a:rPr>
              <a:t>- As a baker, I wake up to the sweet smell of fresh bread.</a:t>
            </a:r>
            <a:endParaRPr lang="en-US" sz="4000" b="0">
              <a:solidFill>
                <a:srgbClr val="0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5" grpId="0"/>
      <p:bldP spid="5" grpId="1"/>
      <p:bldP spid="7" grpId="0" bldLvl="0" animBg="1"/>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74316" y="1312813"/>
            <a:ext cx="6459566"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tailor (n)</a:t>
            </a:r>
            <a:endParaRPr lang="en-US" sz="4800" b="1" dirty="0">
              <a:solidFill>
                <a:srgbClr val="AD4F0F"/>
              </a:solidFill>
            </a:endParaRPr>
          </a:p>
        </p:txBody>
      </p:sp>
      <p:sp>
        <p:nvSpPr>
          <p:cNvPr id="12" name="Rectangle 11"/>
          <p:cNvSpPr/>
          <p:nvPr/>
        </p:nvSpPr>
        <p:spPr>
          <a:xfrm>
            <a:off x="1120322" y="4417019"/>
            <a:ext cx="4050892" cy="829945"/>
          </a:xfrm>
          <a:prstGeom prst="rect">
            <a:avLst/>
          </a:prstGeom>
        </p:spPr>
        <p:txBody>
          <a:bodyPr wrap="square">
            <a:spAutoFit/>
          </a:bodyPr>
          <a:lstStyle/>
          <a:p>
            <a:pPr lvl="0" algn="ctr"/>
            <a:r>
              <a:rPr lang="en-US" sz="4800"/>
              <a:t>thợ may</a:t>
            </a:r>
            <a:endParaRPr lang="en-US" sz="4800"/>
          </a:p>
        </p:txBody>
      </p:sp>
      <p:sp>
        <p:nvSpPr>
          <p:cNvPr id="2" name="Rectangle 1"/>
          <p:cNvSpPr/>
          <p:nvPr/>
        </p:nvSpPr>
        <p:spPr>
          <a:xfrm>
            <a:off x="1987811" y="3130480"/>
            <a:ext cx="2429510" cy="829945"/>
          </a:xfrm>
          <a:prstGeom prst="rect">
            <a:avLst/>
          </a:prstGeom>
        </p:spPr>
        <p:txBody>
          <a:bodyPr wrap="none">
            <a:spAutoFit/>
          </a:bodyPr>
          <a:lstStyle/>
          <a:p>
            <a:pPr algn="ctr"/>
            <a:r>
              <a:rPr lang="en-US" sz="4800" b="1">
                <a:solidFill>
                  <a:schemeClr val="accent5">
                    <a:lumMod val="50000"/>
                  </a:schemeClr>
                </a:solidFill>
              </a:rPr>
              <a:t>/ˈteɪ.lər/</a:t>
            </a:r>
            <a:endParaRPr lang="en-US" sz="4800" b="1">
              <a:solidFill>
                <a:schemeClr val="accent5">
                  <a:lumMod val="50000"/>
                </a:schemeClr>
              </a:solidFill>
            </a:endParaRP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5817870" y="1122045"/>
            <a:ext cx="6018530" cy="2306955"/>
          </a:xfrm>
          <a:prstGeom prst="rect">
            <a:avLst/>
          </a:prstGeom>
          <a:noFill/>
          <a:ln w="9525">
            <a:noFill/>
          </a:ln>
        </p:spPr>
        <p:txBody>
          <a:bodyPr wrap="square">
            <a:spAutoFit/>
          </a:bodyPr>
          <a:lstStyle/>
          <a:p>
            <a:pPr marL="635" indent="-635" algn="just"/>
            <a:r>
              <a:rPr lang="en-US" sz="4800" b="0">
                <a:solidFill>
                  <a:srgbClr val="000000"/>
                </a:solidFill>
                <a:latin typeface="Times New Roman" panose="02020603050405020304" pitchFamily="18" charset="0"/>
              </a:rPr>
              <a:t>someone who repairs, makes, and adjusts clothes.</a:t>
            </a:r>
            <a:endParaRPr lang="en-US" sz="4800" b="0">
              <a:solidFill>
                <a:srgbClr val="000000"/>
              </a:solidFill>
              <a:latin typeface="Times New Roman" panose="02020603050405020304" pitchFamily="18" charset="0"/>
            </a:endParaRPr>
          </a:p>
        </p:txBody>
      </p:sp>
      <p:pic>
        <p:nvPicPr>
          <p:cNvPr id="11" name="Content Placeholder 10" descr="Tailor-Singapore-Cover-Image-Opt"/>
          <p:cNvPicPr>
            <a:picLocks noChangeAspect="1"/>
          </p:cNvPicPr>
          <p:nvPr>
            <p:ph idx="1"/>
          </p:nvPr>
        </p:nvPicPr>
        <p:blipFill>
          <a:blip r:embed="rId1"/>
          <a:stretch>
            <a:fillRect/>
          </a:stretch>
        </p:blipFill>
        <p:spPr>
          <a:xfrm>
            <a:off x="6802755" y="3429000"/>
            <a:ext cx="4220845" cy="2814320"/>
          </a:xfrm>
          <a:prstGeom prst="rect">
            <a:avLst/>
          </a:prstGeom>
        </p:spPr>
      </p:pic>
      <p:pic>
        <p:nvPicPr>
          <p:cNvPr id="13" name="tailor">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861060" y="2938145"/>
            <a:ext cx="1214755" cy="1214755"/>
          </a:xfrm>
          <a:prstGeom prst="rect">
            <a:avLst/>
          </a:prstGeom>
        </p:spPr>
      </p:pic>
      <p:pic>
        <p:nvPicPr>
          <p:cNvPr id="14" name="Content Placeholder 13" descr="86510637-56a9126d5f9b58b7d0f7db0e"/>
          <p:cNvPicPr>
            <a:picLocks noChangeAspect="1"/>
          </p:cNvPicPr>
          <p:nvPr>
            <p:ph sz="half" idx="2"/>
          </p:nvPr>
        </p:nvPicPr>
        <p:blipFill>
          <a:blip r:embed="rId5"/>
          <a:stretch>
            <a:fillRect/>
          </a:stretch>
        </p:blipFill>
        <p:spPr>
          <a:xfrm>
            <a:off x="-3025775" y="4417060"/>
            <a:ext cx="2679700" cy="17875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624"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1">
                  <p:stCondLst>
                    <p:cond delay="indefinite"/>
                  </p:stCondLst>
                  <p:endCondLst>
                    <p:cond evt="onStopAudio">
                      <p:tgtEl>
                        <p:sldTgt/>
                      </p:tgtEl>
                    </p:cond>
                  </p:endCondLst>
                </p:cTn>
                <p:tgtEl>
                  <p:spTgt spid="13"/>
                </p:tgtEl>
              </p:cMediaNode>
            </p:audio>
          </p:childTnLst>
        </p:cTn>
      </p:par>
    </p:tnLst>
    <p:bldLst>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solidFill>
                  <a:srgbClr val="AD4F0F"/>
                </a:solidFill>
              </a:rPr>
              <a:t>surgeon (n)</a:t>
            </a:r>
            <a:endParaRPr lang="en-US" sz="4400" b="1" dirty="0">
              <a:solidFill>
                <a:srgbClr val="AD4F0F"/>
              </a:solidFill>
            </a:endParaRPr>
          </a:p>
        </p:txBody>
      </p:sp>
      <p:sp>
        <p:nvSpPr>
          <p:cNvPr id="12" name="Rectangle 11"/>
          <p:cNvSpPr/>
          <p:nvPr/>
        </p:nvSpPr>
        <p:spPr>
          <a:xfrm>
            <a:off x="723900" y="4213860"/>
            <a:ext cx="5130165" cy="829945"/>
          </a:xfrm>
          <a:prstGeom prst="rect">
            <a:avLst/>
          </a:prstGeom>
        </p:spPr>
        <p:txBody>
          <a:bodyPr wrap="square">
            <a:spAutoFit/>
          </a:bodyPr>
          <a:lstStyle/>
          <a:p>
            <a:pPr lvl="0" algn="ctr"/>
            <a:r>
              <a:rPr lang="en-US" sz="4800"/>
              <a:t>bác sĩ phẫu thuật</a:t>
            </a:r>
            <a:endParaRPr lang="en-US" sz="4800"/>
          </a:p>
        </p:txBody>
      </p:sp>
      <p:sp>
        <p:nvSpPr>
          <p:cNvPr id="2" name="Rectangle 1"/>
          <p:cNvSpPr/>
          <p:nvPr/>
        </p:nvSpPr>
        <p:spPr>
          <a:xfrm>
            <a:off x="1890656" y="3082855"/>
            <a:ext cx="2796540" cy="829945"/>
          </a:xfrm>
          <a:prstGeom prst="rect">
            <a:avLst/>
          </a:prstGeom>
        </p:spPr>
        <p:txBody>
          <a:bodyPr wrap="none">
            <a:spAutoFit/>
          </a:bodyPr>
          <a:lstStyle/>
          <a:p>
            <a:pPr algn="ctr"/>
            <a:r>
              <a:rPr lang="en-US" sz="4800" b="1">
                <a:solidFill>
                  <a:schemeClr val="accent5">
                    <a:lumMod val="50000"/>
                  </a:schemeClr>
                </a:solidFill>
              </a:rPr>
              <a:t>/ˈsɜːdʒən/</a:t>
            </a:r>
            <a:endParaRPr lang="en-US" sz="4800" b="1">
              <a:solidFill>
                <a:schemeClr val="accent5">
                  <a:lumMod val="50000"/>
                </a:schemeClr>
              </a:solidFill>
            </a:endParaRP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5711190" y="1113155"/>
            <a:ext cx="6151880" cy="2122805"/>
          </a:xfrm>
          <a:prstGeom prst="rect">
            <a:avLst/>
          </a:prstGeom>
          <a:noFill/>
          <a:ln w="9525">
            <a:noFill/>
          </a:ln>
        </p:spPr>
        <p:txBody>
          <a:bodyPr wrap="square">
            <a:spAutoFit/>
          </a:bodyPr>
          <a:lstStyle/>
          <a:p>
            <a:pPr marL="635" indent="-635" algn="just"/>
            <a:r>
              <a:rPr lang="en-US" sz="4400" b="0">
                <a:solidFill>
                  <a:srgbClr val="000000"/>
                </a:solidFill>
                <a:latin typeface="Times New Roman" panose="02020603050405020304" pitchFamily="18" charset="0"/>
              </a:rPr>
              <a:t>a doctor who is specially trained to perform medical operations.</a:t>
            </a:r>
            <a:endParaRPr lang="en-US" sz="4400" b="0">
              <a:solidFill>
                <a:srgbClr val="000000"/>
              </a:solidFill>
              <a:latin typeface="Times New Roman" panose="02020603050405020304" pitchFamily="18" charset="0"/>
            </a:endParaRPr>
          </a:p>
        </p:txBody>
      </p:sp>
      <p:pic>
        <p:nvPicPr>
          <p:cNvPr id="4" name="Content Placeholder 3" descr="Tailor-Singapore-Cover-Image-Opt"/>
          <p:cNvPicPr>
            <a:picLocks noChangeAspect="1"/>
          </p:cNvPicPr>
          <p:nvPr>
            <p:ph idx="1"/>
          </p:nvPr>
        </p:nvPicPr>
        <p:blipFill>
          <a:blip r:embed="rId1"/>
          <a:stretch>
            <a:fillRect/>
          </a:stretch>
        </p:blipFill>
        <p:spPr>
          <a:xfrm>
            <a:off x="12872720" y="5176520"/>
            <a:ext cx="1885950" cy="1257300"/>
          </a:xfrm>
          <a:prstGeom prst="rect">
            <a:avLst/>
          </a:prstGeom>
        </p:spPr>
      </p:pic>
      <p:pic>
        <p:nvPicPr>
          <p:cNvPr id="5" name="surgeon">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1097915" y="3000375"/>
            <a:ext cx="989965" cy="989965"/>
          </a:xfrm>
          <a:prstGeom prst="rect">
            <a:avLst/>
          </a:prstGeom>
        </p:spPr>
      </p:pic>
      <p:pic>
        <p:nvPicPr>
          <p:cNvPr id="13" name="Content Placeholder 12" descr="86510637-56a9126d5f9b58b7d0f7db0e"/>
          <p:cNvPicPr>
            <a:picLocks noChangeAspect="1"/>
          </p:cNvPicPr>
          <p:nvPr>
            <p:ph sz="half" idx="2"/>
          </p:nvPr>
        </p:nvPicPr>
        <p:blipFill>
          <a:blip r:embed="rId5"/>
          <a:stretch>
            <a:fillRect/>
          </a:stretch>
        </p:blipFill>
        <p:spPr>
          <a:xfrm>
            <a:off x="6273165" y="3225165"/>
            <a:ext cx="5028565" cy="3354705"/>
          </a:xfrm>
          <a:prstGeom prst="rect">
            <a:avLst/>
          </a:prstGeom>
        </p:spPr>
      </p:pic>
      <p:pic>
        <p:nvPicPr>
          <p:cNvPr id="16" name="Content Placeholder 9" descr="cindereglizniuygulamasibas9792-1464-3466-1661931542"/>
          <p:cNvPicPr>
            <a:picLocks noChangeAspect="1"/>
          </p:cNvPicPr>
          <p:nvPr/>
        </p:nvPicPr>
        <p:blipFill>
          <a:blip r:embed="rId6"/>
          <a:stretch>
            <a:fillRect/>
          </a:stretch>
        </p:blipFill>
        <p:spPr>
          <a:xfrm>
            <a:off x="-2513965" y="5532120"/>
            <a:ext cx="2209800" cy="132588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792"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1">
                  <p:stCondLst>
                    <p:cond delay="indefinite"/>
                  </p:stCondLst>
                  <p:endCondLst>
                    <p:cond evt="onStopAudio">
                      <p:tgtEl>
                        <p:sldTgt/>
                      </p:tgtEl>
                    </p:cond>
                  </p:endCondLst>
                </p:cTn>
                <p:tgtEl>
                  <p:spTgt spid="5"/>
                </p:tgtEl>
              </p:cMediaNode>
            </p:audio>
          </p:childTnLst>
        </p:cTn>
      </p:par>
    </p:tnLst>
    <p:bldLst>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solidFill>
                  <a:srgbClr val="AD4F0F"/>
                </a:solidFill>
              </a:rPr>
              <a:t>assembly worker (n)</a:t>
            </a:r>
            <a:r>
              <a:rPr lang="en-US" sz="4400" b="1"/>
              <a:t> </a:t>
            </a:r>
            <a:endParaRPr lang="en-US" sz="4400" b="1" dirty="0">
              <a:solidFill>
                <a:srgbClr val="AD4F0F"/>
              </a:solidFill>
            </a:endParaRPr>
          </a:p>
        </p:txBody>
      </p:sp>
      <p:sp>
        <p:nvSpPr>
          <p:cNvPr id="12" name="Rectangle 11"/>
          <p:cNvSpPr/>
          <p:nvPr/>
        </p:nvSpPr>
        <p:spPr>
          <a:xfrm>
            <a:off x="891722" y="3975694"/>
            <a:ext cx="4050892" cy="1568450"/>
          </a:xfrm>
          <a:prstGeom prst="rect">
            <a:avLst/>
          </a:prstGeom>
        </p:spPr>
        <p:txBody>
          <a:bodyPr wrap="square">
            <a:spAutoFit/>
          </a:bodyPr>
          <a:lstStyle/>
          <a:p>
            <a:pPr lvl="0" algn="ctr"/>
            <a:r>
              <a:rPr lang="en-US" sz="4800"/>
              <a:t>công nhân dây chuyền</a:t>
            </a:r>
            <a:endParaRPr lang="en-US" sz="4800"/>
          </a:p>
        </p:txBody>
      </p:sp>
      <p:sp>
        <p:nvSpPr>
          <p:cNvPr id="2" name="Rectangle 1"/>
          <p:cNvSpPr/>
          <p:nvPr/>
        </p:nvSpPr>
        <p:spPr>
          <a:xfrm>
            <a:off x="815601" y="2739955"/>
            <a:ext cx="4660900" cy="829945"/>
          </a:xfrm>
          <a:prstGeom prst="rect">
            <a:avLst/>
          </a:prstGeom>
        </p:spPr>
        <p:txBody>
          <a:bodyPr wrap="none">
            <a:spAutoFit/>
          </a:bodyPr>
          <a:lstStyle/>
          <a:p>
            <a:pPr algn="ctr"/>
            <a:r>
              <a:rPr lang="en-US" sz="4800" b="1">
                <a:solidFill>
                  <a:schemeClr val="accent5">
                    <a:lumMod val="50000"/>
                  </a:schemeClr>
                </a:solidFill>
              </a:rPr>
              <a:t>/əˈsembli ˈwɜːkə/</a:t>
            </a:r>
            <a:endParaRPr lang="en-US" sz="4800" b="1">
              <a:solidFill>
                <a:schemeClr val="accent5">
                  <a:lumMod val="50000"/>
                </a:schemeClr>
              </a:solidFill>
            </a:endParaRP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226175" y="974090"/>
            <a:ext cx="5797550" cy="3046095"/>
          </a:xfrm>
          <a:prstGeom prst="rect">
            <a:avLst/>
          </a:prstGeom>
          <a:noFill/>
          <a:ln w="9525">
            <a:noFill/>
          </a:ln>
        </p:spPr>
        <p:txBody>
          <a:bodyPr wrap="square">
            <a:spAutoFit/>
          </a:bodyPr>
          <a:lstStyle/>
          <a:p>
            <a:pPr marL="635" indent="-635" algn="just"/>
            <a:r>
              <a:rPr lang="en-US" sz="3200" b="0">
                <a:solidFill>
                  <a:srgbClr val="000000"/>
                </a:solidFill>
                <a:latin typeface="Times New Roman" panose="02020603050405020304" pitchFamily="18" charset="0"/>
              </a:rPr>
              <a:t>a person who works in a factory on an assembly factory on an assembly line, performing a particular job which must be finished before the product moves to the next person.</a:t>
            </a:r>
            <a:endParaRPr lang="en-US" sz="3200" b="0">
              <a:solidFill>
                <a:srgbClr val="000000"/>
              </a:solidFill>
              <a:latin typeface="Times New Roman" panose="02020603050405020304" pitchFamily="18" charset="0"/>
            </a:endParaRPr>
          </a:p>
        </p:txBody>
      </p:sp>
      <p:pic>
        <p:nvPicPr>
          <p:cNvPr id="13" name="Content Placeholder 12" descr="86510637-56a9126d5f9b58b7d0f7db0e"/>
          <p:cNvPicPr>
            <a:picLocks noChangeAspect="1"/>
          </p:cNvPicPr>
          <p:nvPr>
            <p:ph sz="half" idx="2"/>
          </p:nvPr>
        </p:nvPicPr>
        <p:blipFill>
          <a:blip r:embed="rId1"/>
          <a:stretch>
            <a:fillRect/>
          </a:stretch>
        </p:blipFill>
        <p:spPr>
          <a:xfrm>
            <a:off x="12585065" y="5012690"/>
            <a:ext cx="2463165" cy="1643380"/>
          </a:xfrm>
          <a:prstGeom prst="rect">
            <a:avLst/>
          </a:prstGeom>
        </p:spPr>
      </p:pic>
      <p:pic>
        <p:nvPicPr>
          <p:cNvPr id="9" name="assembly worker">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58420" y="2707640"/>
            <a:ext cx="895350" cy="895350"/>
          </a:xfrm>
          <a:prstGeom prst="rect">
            <a:avLst/>
          </a:prstGeom>
        </p:spPr>
      </p:pic>
      <p:pic>
        <p:nvPicPr>
          <p:cNvPr id="16" name="Content Placeholder 9" descr="cindereglizniuygulamasibas9792-1464-3466-1661931542"/>
          <p:cNvPicPr>
            <a:picLocks noChangeAspect="1"/>
          </p:cNvPicPr>
          <p:nvPr/>
        </p:nvPicPr>
        <p:blipFill>
          <a:blip r:embed="rId5"/>
          <a:stretch>
            <a:fillRect/>
          </a:stretch>
        </p:blipFill>
        <p:spPr>
          <a:xfrm>
            <a:off x="6795135" y="4026535"/>
            <a:ext cx="4318000" cy="2590800"/>
          </a:xfrm>
          <a:prstGeom prst="rect">
            <a:avLst/>
          </a:prstGeom>
        </p:spPr>
      </p:pic>
      <p:pic>
        <p:nvPicPr>
          <p:cNvPr id="22" name="Content Placeholder 21" descr="cashier-la-gi-cong-viec-chinh-cua-cashier-la-gi-1"/>
          <p:cNvPicPr>
            <a:picLocks noChangeAspect="1"/>
          </p:cNvPicPr>
          <p:nvPr>
            <p:ph idx="1"/>
          </p:nvPr>
        </p:nvPicPr>
        <p:blipFill>
          <a:blip r:embed="rId6"/>
          <a:stretch>
            <a:fillRect/>
          </a:stretch>
        </p:blipFill>
        <p:spPr>
          <a:xfrm>
            <a:off x="-2519045" y="4831715"/>
            <a:ext cx="2127250" cy="15875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488"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1">
                  <p:stCondLst>
                    <p:cond delay="indefinite"/>
                  </p:stCondLst>
                  <p:endCondLst>
                    <p:cond evt="onStopAudio">
                      <p:tgtEl>
                        <p:sldTgt/>
                      </p:tgtEl>
                    </p:cond>
                  </p:endCondLst>
                </p:cTn>
                <p:tgtEl>
                  <p:spTgt spid="9"/>
                </p:tgtEl>
              </p:cMediaNode>
            </p:audio>
          </p:childTnLst>
        </p:cTn>
      </p:par>
    </p:tnLst>
    <p:bldLst>
      <p:bldP spid="7"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24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a:solidFill>
                  <a:srgbClr val="AD4F0F"/>
                </a:solidFill>
              </a:rPr>
              <a:t> cashier (n)</a:t>
            </a:r>
            <a:r>
              <a:rPr lang="en-US" sz="5400" b="1"/>
              <a:t> </a:t>
            </a:r>
            <a:endParaRPr lang="en-US" sz="5400" b="1" dirty="0">
              <a:solidFill>
                <a:srgbClr val="AD4F0F"/>
              </a:solidFill>
            </a:endParaRPr>
          </a:p>
        </p:txBody>
      </p:sp>
      <p:sp>
        <p:nvSpPr>
          <p:cNvPr id="12" name="Rectangle 11"/>
          <p:cNvSpPr/>
          <p:nvPr/>
        </p:nvSpPr>
        <p:spPr>
          <a:xfrm>
            <a:off x="1120322" y="4417019"/>
            <a:ext cx="4050892" cy="829945"/>
          </a:xfrm>
          <a:prstGeom prst="rect">
            <a:avLst/>
          </a:prstGeom>
        </p:spPr>
        <p:txBody>
          <a:bodyPr wrap="square">
            <a:spAutoFit/>
          </a:bodyPr>
          <a:lstStyle/>
          <a:p>
            <a:pPr lvl="0" algn="ctr"/>
            <a:r>
              <a:rPr lang="en-US" sz="4800"/>
              <a:t>thu ngân</a:t>
            </a:r>
            <a:endParaRPr lang="en-US" sz="4800"/>
          </a:p>
        </p:txBody>
      </p:sp>
      <p:sp>
        <p:nvSpPr>
          <p:cNvPr id="2" name="Rectangle 1"/>
          <p:cNvSpPr/>
          <p:nvPr/>
        </p:nvSpPr>
        <p:spPr>
          <a:xfrm>
            <a:off x="2141482" y="3082855"/>
            <a:ext cx="2294890" cy="829945"/>
          </a:xfrm>
          <a:prstGeom prst="rect">
            <a:avLst/>
          </a:prstGeom>
        </p:spPr>
        <p:txBody>
          <a:bodyPr wrap="none">
            <a:spAutoFit/>
          </a:bodyPr>
          <a:lstStyle/>
          <a:p>
            <a:pPr algn="ctr"/>
            <a:r>
              <a:rPr lang="en-US" sz="4800" b="1">
                <a:solidFill>
                  <a:schemeClr val="accent5">
                    <a:lumMod val="50000"/>
                  </a:schemeClr>
                </a:solidFill>
              </a:rPr>
              <a:t>/kæˈʃɪə/</a:t>
            </a:r>
            <a:endParaRPr lang="en-US" sz="4800" b="1">
              <a:solidFill>
                <a:schemeClr val="accent5">
                  <a:lumMod val="50000"/>
                </a:schemeClr>
              </a:solidFill>
            </a:endParaRP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5767705" y="1113155"/>
            <a:ext cx="5974715" cy="2553335"/>
          </a:xfrm>
          <a:prstGeom prst="rect">
            <a:avLst/>
          </a:prstGeom>
          <a:noFill/>
          <a:ln w="9525">
            <a:noFill/>
          </a:ln>
        </p:spPr>
        <p:txBody>
          <a:bodyPr wrap="square">
            <a:spAutoFit/>
          </a:bodyPr>
          <a:lstStyle/>
          <a:p>
            <a:pPr marL="635" indent="-635" algn="just"/>
            <a:r>
              <a:rPr lang="en-US" sz="4000" b="0">
                <a:solidFill>
                  <a:srgbClr val="000000"/>
                </a:solidFill>
                <a:latin typeface="Times New Roman" panose="02020603050405020304" pitchFamily="18" charset="0"/>
              </a:rPr>
              <a:t>a person whose job is to receive and pay out money in a shop, bank, restaurant, etc.</a:t>
            </a:r>
            <a:endParaRPr lang="en-US" sz="4000" b="0">
              <a:solidFill>
                <a:srgbClr val="000000"/>
              </a:solidFill>
              <a:latin typeface="Times New Roman" panose="02020603050405020304" pitchFamily="18" charset="0"/>
            </a:endParaRPr>
          </a:p>
        </p:txBody>
      </p:sp>
      <p:pic>
        <p:nvPicPr>
          <p:cNvPr id="16" name="Content Placeholder 9" descr="cindereglizniuygulamasibas9792-1464-3466-1661931542"/>
          <p:cNvPicPr>
            <a:picLocks noChangeAspect="1"/>
          </p:cNvPicPr>
          <p:nvPr/>
        </p:nvPicPr>
        <p:blipFill>
          <a:blip r:embed="rId1"/>
          <a:stretch>
            <a:fillRect/>
          </a:stretch>
        </p:blipFill>
        <p:spPr>
          <a:xfrm>
            <a:off x="12395835" y="5168900"/>
            <a:ext cx="2223135" cy="1334135"/>
          </a:xfrm>
          <a:prstGeom prst="rect">
            <a:avLst/>
          </a:prstGeom>
        </p:spPr>
      </p:pic>
      <p:pic>
        <p:nvPicPr>
          <p:cNvPr id="13" name="Content Placeholder 12" descr="cashier-la-gi-cong-viec-chinh-cua-cashier-la-gi-1"/>
          <p:cNvPicPr>
            <a:picLocks noChangeAspect="1"/>
          </p:cNvPicPr>
          <p:nvPr>
            <p:ph idx="1"/>
          </p:nvPr>
        </p:nvPicPr>
        <p:blipFill>
          <a:blip r:embed="rId2"/>
          <a:stretch>
            <a:fillRect/>
          </a:stretch>
        </p:blipFill>
        <p:spPr>
          <a:xfrm>
            <a:off x="6914515" y="3244215"/>
            <a:ext cx="4254500" cy="3175000"/>
          </a:xfrm>
          <a:prstGeom prst="rect">
            <a:avLst/>
          </a:prstGeom>
        </p:spPr>
      </p:pic>
      <p:pic>
        <p:nvPicPr>
          <p:cNvPr id="14" name="cashier">
            <a:hlinkClick r:id="" action="ppaction://media"/>
          </p:cNvPr>
          <p:cNvPicPr/>
          <p:nvPr>
            <a:audioFile r:link="rId3"/>
            <p:extLst>
              <p:ext uri="{DAA4B4D4-6D71-4841-9C94-3DE7FCFB9230}">
                <p14:media xmlns:p14="http://schemas.microsoft.com/office/powerpoint/2010/main" r:embed="rId4"/>
              </p:ext>
            </p:extLst>
          </p:nvPr>
        </p:nvPicPr>
        <p:blipFill>
          <a:blip r:embed="rId5"/>
          <a:stretch>
            <a:fillRect/>
          </a:stretch>
        </p:blipFill>
        <p:spPr>
          <a:xfrm>
            <a:off x="1120140" y="2994025"/>
            <a:ext cx="1123315" cy="1123315"/>
          </a:xfrm>
          <a:prstGeom prst="rect">
            <a:avLst/>
          </a:prstGeom>
        </p:spPr>
      </p:pic>
      <p:pic>
        <p:nvPicPr>
          <p:cNvPr id="17" name="Content Placeholder 16" descr="shutterstock_2079730714"/>
          <p:cNvPicPr>
            <a:picLocks noChangeAspect="1"/>
          </p:cNvPicPr>
          <p:nvPr>
            <p:ph sz="half" idx="2"/>
          </p:nvPr>
        </p:nvPicPr>
        <p:blipFill>
          <a:blip r:embed="rId6"/>
          <a:stretch>
            <a:fillRect/>
          </a:stretch>
        </p:blipFill>
        <p:spPr>
          <a:xfrm>
            <a:off x="-3204845" y="4996180"/>
            <a:ext cx="2311400" cy="130048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744"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1">
                  <p:stCondLst>
                    <p:cond delay="indefinite"/>
                  </p:stCondLst>
                  <p:endCondLst>
                    <p:cond evt="onStopAudio">
                      <p:tgtEl>
                        <p:sldTgt/>
                      </p:tgtEl>
                    </p:cond>
                  </p:endCondLst>
                </p:cTn>
                <p:tgtEl>
                  <p:spTgt spid="14"/>
                </p:tgtEl>
              </p:cMediaNode>
            </p:audio>
          </p:childTnLst>
        </p:cTn>
      </p:par>
    </p:tnLst>
    <p:bldLst>
      <p:bldP spid="7"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0" y="1376045"/>
            <a:ext cx="6459855" cy="6724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a:solidFill>
                  <a:srgbClr val="AD4F0F"/>
                </a:solidFill>
              </a:rPr>
              <a:t>software engineer (n)</a:t>
            </a:r>
            <a:r>
              <a:rPr lang="en-US" sz="4800" b="1"/>
              <a:t> </a:t>
            </a:r>
            <a:endParaRPr lang="en-US" sz="4800" b="1" dirty="0">
              <a:solidFill>
                <a:srgbClr val="AD4F0F"/>
              </a:solidFill>
            </a:endParaRPr>
          </a:p>
        </p:txBody>
      </p:sp>
      <p:sp>
        <p:nvSpPr>
          <p:cNvPr id="12" name="Rectangle 11"/>
          <p:cNvSpPr/>
          <p:nvPr/>
        </p:nvSpPr>
        <p:spPr>
          <a:xfrm>
            <a:off x="901065" y="4417060"/>
            <a:ext cx="4774565" cy="829945"/>
          </a:xfrm>
          <a:prstGeom prst="rect">
            <a:avLst/>
          </a:prstGeom>
        </p:spPr>
        <p:txBody>
          <a:bodyPr wrap="square">
            <a:spAutoFit/>
          </a:bodyPr>
          <a:lstStyle/>
          <a:p>
            <a:pPr lvl="0" algn="ctr"/>
            <a:r>
              <a:rPr lang="en-US" sz="4800"/>
              <a:t>kĩ sư phần mềm</a:t>
            </a:r>
            <a:endParaRPr lang="en-US" sz="4800"/>
          </a:p>
        </p:txBody>
      </p:sp>
      <p:sp>
        <p:nvSpPr>
          <p:cNvPr id="2" name="Rectangle 1"/>
          <p:cNvSpPr/>
          <p:nvPr/>
        </p:nvSpPr>
        <p:spPr>
          <a:xfrm>
            <a:off x="546680" y="3275895"/>
            <a:ext cx="5724525" cy="829945"/>
          </a:xfrm>
          <a:prstGeom prst="rect">
            <a:avLst/>
          </a:prstGeom>
        </p:spPr>
        <p:txBody>
          <a:bodyPr wrap="none">
            <a:spAutoFit/>
          </a:bodyPr>
          <a:lstStyle/>
          <a:p>
            <a:pPr algn="ctr"/>
            <a:r>
              <a:rPr lang="en-US" sz="4800" b="1">
                <a:solidFill>
                  <a:schemeClr val="accent5">
                    <a:lumMod val="50000"/>
                  </a:schemeClr>
                </a:solidFill>
              </a:rPr>
              <a:t>/ˈsɒftweər endʒɪˈnɪə/</a:t>
            </a:r>
            <a:endParaRPr lang="en-US" sz="4800" b="1">
              <a:solidFill>
                <a:schemeClr val="accent5">
                  <a:lumMod val="50000"/>
                </a:schemeClr>
              </a:solidFill>
            </a:endParaRP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271260" y="1153160"/>
            <a:ext cx="5752465" cy="2122805"/>
          </a:xfrm>
          <a:prstGeom prst="rect">
            <a:avLst/>
          </a:prstGeom>
          <a:noFill/>
          <a:ln w="9525">
            <a:noFill/>
          </a:ln>
        </p:spPr>
        <p:txBody>
          <a:bodyPr wrap="square">
            <a:spAutoFit/>
          </a:bodyPr>
          <a:lstStyle/>
          <a:p>
            <a:pPr marL="635" indent="-635" algn="just"/>
            <a:r>
              <a:rPr lang="en-US" sz="4400" b="0">
                <a:solidFill>
                  <a:srgbClr val="000000"/>
                </a:solidFill>
                <a:latin typeface="Times New Roman" panose="02020603050405020304" pitchFamily="18" charset="0"/>
              </a:rPr>
              <a:t>someone whose job is to create computer programs</a:t>
            </a:r>
            <a:endParaRPr lang="en-US" sz="4400" b="0">
              <a:solidFill>
                <a:srgbClr val="000000"/>
              </a:solidFill>
              <a:latin typeface="Times New Roman" panose="02020603050405020304" pitchFamily="18" charset="0"/>
            </a:endParaRPr>
          </a:p>
        </p:txBody>
      </p:sp>
      <p:pic>
        <p:nvPicPr>
          <p:cNvPr id="4" name="Content Placeholder 3" descr="cashier-la-gi-cong-viec-chinh-cua-cashier-la-gi-1"/>
          <p:cNvPicPr>
            <a:picLocks noChangeAspect="1"/>
          </p:cNvPicPr>
          <p:nvPr>
            <p:ph idx="1"/>
          </p:nvPr>
        </p:nvPicPr>
        <p:blipFill>
          <a:blip r:embed="rId1"/>
          <a:stretch>
            <a:fillRect/>
          </a:stretch>
        </p:blipFill>
        <p:spPr>
          <a:xfrm>
            <a:off x="12807315" y="5247005"/>
            <a:ext cx="1854200" cy="1383665"/>
          </a:xfrm>
          <a:prstGeom prst="rect">
            <a:avLst/>
          </a:prstGeom>
        </p:spPr>
      </p:pic>
      <p:pic>
        <p:nvPicPr>
          <p:cNvPr id="5" name="software engineer">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0" y="2435225"/>
            <a:ext cx="1288415" cy="1288415"/>
          </a:xfrm>
          <a:prstGeom prst="rect">
            <a:avLst/>
          </a:prstGeom>
        </p:spPr>
      </p:pic>
      <p:pic>
        <p:nvPicPr>
          <p:cNvPr id="10" name="Content Placeholder 9" descr="shutterstock_2079730714"/>
          <p:cNvPicPr>
            <a:picLocks noChangeAspect="1"/>
          </p:cNvPicPr>
          <p:nvPr>
            <p:ph sz="half" idx="2"/>
          </p:nvPr>
        </p:nvPicPr>
        <p:blipFill>
          <a:blip r:embed="rId5"/>
          <a:stretch>
            <a:fillRect/>
          </a:stretch>
        </p:blipFill>
        <p:spPr>
          <a:xfrm>
            <a:off x="6459855" y="3522345"/>
            <a:ext cx="5067300" cy="285051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56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1">
                  <p:stCondLst>
                    <p:cond delay="indefinite"/>
                  </p:stCondLst>
                  <p:endCondLst>
                    <p:cond evt="onStopAudio">
                      <p:tgtEl>
                        <p:sldTgt/>
                      </p:tgtEl>
                    </p:cond>
                  </p:endCondLst>
                </p:cTn>
                <p:tgtEl>
                  <p:spTgt spid="5"/>
                </p:tgtEl>
              </p:cMediaNode>
            </p:audio>
          </p:childTnLst>
        </p:cTn>
      </p:par>
    </p:tnLst>
    <p:bldLst>
      <p:bldP spid="7"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24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a:solidFill>
                  <a:srgbClr val="AD4F0F"/>
                </a:solidFill>
              </a:rPr>
              <a:t>decisive (adj)</a:t>
            </a:r>
            <a:r>
              <a:rPr lang="en-US" sz="5400" b="1"/>
              <a:t> </a:t>
            </a:r>
            <a:endParaRPr lang="en-US" sz="5400" b="1" dirty="0">
              <a:solidFill>
                <a:srgbClr val="AD4F0F"/>
              </a:solidFill>
            </a:endParaRPr>
          </a:p>
        </p:txBody>
      </p:sp>
      <p:sp>
        <p:nvSpPr>
          <p:cNvPr id="12" name="Rectangle 11"/>
          <p:cNvSpPr/>
          <p:nvPr/>
        </p:nvSpPr>
        <p:spPr>
          <a:xfrm>
            <a:off x="688340" y="4493260"/>
            <a:ext cx="4774565" cy="829945"/>
          </a:xfrm>
          <a:prstGeom prst="rect">
            <a:avLst/>
          </a:prstGeom>
        </p:spPr>
        <p:txBody>
          <a:bodyPr wrap="square">
            <a:spAutoFit/>
          </a:bodyPr>
          <a:lstStyle/>
          <a:p>
            <a:pPr lvl="0" algn="ctr"/>
            <a:r>
              <a:rPr lang="en-US" sz="4800"/>
              <a:t>quyết đoán</a:t>
            </a:r>
            <a:endParaRPr lang="en-US" sz="4800"/>
          </a:p>
        </p:txBody>
      </p:sp>
      <p:sp>
        <p:nvSpPr>
          <p:cNvPr id="2" name="Rectangle 1"/>
          <p:cNvSpPr/>
          <p:nvPr/>
        </p:nvSpPr>
        <p:spPr>
          <a:xfrm>
            <a:off x="1633800" y="3177470"/>
            <a:ext cx="2884805" cy="829945"/>
          </a:xfrm>
          <a:prstGeom prst="rect">
            <a:avLst/>
          </a:prstGeom>
        </p:spPr>
        <p:txBody>
          <a:bodyPr wrap="none">
            <a:spAutoFit/>
          </a:bodyPr>
          <a:lstStyle/>
          <a:p>
            <a:pPr algn="ctr"/>
            <a:r>
              <a:rPr lang="en-US" sz="4800" b="1">
                <a:solidFill>
                  <a:schemeClr val="accent5">
                    <a:lumMod val="50000"/>
                  </a:schemeClr>
                </a:solidFill>
              </a:rPr>
              <a:t>/dɪˈsaɪsɪv/</a:t>
            </a:r>
            <a:endParaRPr lang="en-US" sz="4800" b="1">
              <a:solidFill>
                <a:schemeClr val="accent5">
                  <a:lumMod val="50000"/>
                </a:schemeClr>
              </a:solidFill>
            </a:endParaRP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5756275" y="1259840"/>
            <a:ext cx="5893435" cy="1322070"/>
          </a:xfrm>
          <a:prstGeom prst="rect">
            <a:avLst/>
          </a:prstGeom>
          <a:noFill/>
          <a:ln w="9525">
            <a:noFill/>
          </a:ln>
        </p:spPr>
        <p:txBody>
          <a:bodyPr wrap="square">
            <a:spAutoFit/>
          </a:bodyPr>
          <a:lstStyle/>
          <a:p>
            <a:pPr marL="635" indent="-635" algn="just"/>
            <a:r>
              <a:rPr lang="en-US" sz="4000" b="0">
                <a:solidFill>
                  <a:srgbClr val="000000"/>
                </a:solidFill>
                <a:latin typeface="Times New Roman" panose="02020603050405020304" pitchFamily="18" charset="0"/>
              </a:rPr>
              <a:t>able to make decisions quickly and confidently</a:t>
            </a:r>
            <a:endParaRPr lang="en-US" sz="4000" b="0">
              <a:solidFill>
                <a:srgbClr val="000000"/>
              </a:solidFill>
              <a:latin typeface="Times New Roman" panose="02020603050405020304" pitchFamily="18" charset="0"/>
            </a:endParaRPr>
          </a:p>
        </p:txBody>
      </p:sp>
      <p:sp>
        <p:nvSpPr>
          <p:cNvPr id="4" name="Text Box 3"/>
          <p:cNvSpPr txBox="1"/>
          <p:nvPr/>
        </p:nvSpPr>
        <p:spPr>
          <a:xfrm>
            <a:off x="5637530" y="2907665"/>
            <a:ext cx="6481445" cy="768350"/>
          </a:xfrm>
          <a:prstGeom prst="rect">
            <a:avLst/>
          </a:prstGeom>
          <a:noFill/>
          <a:ln w="9525">
            <a:noFill/>
          </a:ln>
        </p:spPr>
        <p:txBody>
          <a:bodyPr wrap="square">
            <a:spAutoFit/>
          </a:bodyPr>
          <a:p>
            <a:pPr marL="635" indent="-635" algn="just"/>
            <a:r>
              <a:rPr lang="en-US" sz="4400" b="1">
                <a:solidFill>
                  <a:srgbClr val="000000"/>
                </a:solidFill>
                <a:latin typeface="Times New Roman" panose="02020603050405020304" pitchFamily="18" charset="0"/>
              </a:rPr>
              <a:t>Ex: </a:t>
            </a:r>
            <a:r>
              <a:rPr lang="en-US" sz="4400">
                <a:solidFill>
                  <a:srgbClr val="000000"/>
                </a:solidFill>
                <a:latin typeface="Times New Roman" panose="02020603050405020304" pitchFamily="18" charset="0"/>
              </a:rPr>
              <a:t>a </a:t>
            </a:r>
            <a:r>
              <a:rPr lang="en-US" sz="4400" b="1" u="sng">
                <a:solidFill>
                  <a:srgbClr val="000000"/>
                </a:solidFill>
                <a:latin typeface="Times New Roman" panose="02020603050405020304" pitchFamily="18" charset="0"/>
              </a:rPr>
              <a:t>decisive</a:t>
            </a:r>
            <a:r>
              <a:rPr lang="en-US" sz="4400">
                <a:solidFill>
                  <a:srgbClr val="000000"/>
                </a:solidFill>
                <a:latin typeface="Times New Roman" panose="02020603050405020304" pitchFamily="18" charset="0"/>
              </a:rPr>
              <a:t> reply</a:t>
            </a:r>
            <a:endParaRPr lang="en-US" sz="4400">
              <a:solidFill>
                <a:srgbClr val="000000"/>
              </a:solidFill>
              <a:latin typeface="Times New Roman" panose="02020603050405020304" pitchFamily="18" charset="0"/>
            </a:endParaRPr>
          </a:p>
        </p:txBody>
      </p:sp>
      <p:pic>
        <p:nvPicPr>
          <p:cNvPr id="5" name="decisive">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487045" y="2907665"/>
            <a:ext cx="1212850" cy="1212850"/>
          </a:xfrm>
          <a:prstGeom prst="rect">
            <a:avLst/>
          </a:prstGeom>
        </p:spPr>
      </p:pic>
      <p:pic>
        <p:nvPicPr>
          <p:cNvPr id="6" name="Content Placeholder 5" descr="83f31807061a12b744c706e45bfffe5d"/>
          <p:cNvPicPr>
            <a:picLocks noChangeAspect="1"/>
          </p:cNvPicPr>
          <p:nvPr>
            <p:ph idx="1"/>
          </p:nvPr>
        </p:nvPicPr>
        <p:blipFill>
          <a:blip r:embed="rId4"/>
          <a:srcRect l="12424" t="-1119" r="4020" b="355"/>
          <a:stretch>
            <a:fillRect/>
          </a:stretch>
        </p:blipFill>
        <p:spPr>
          <a:xfrm>
            <a:off x="-3400425" y="4610100"/>
            <a:ext cx="2598420" cy="17818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98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1">
                  <p:stCondLst>
                    <p:cond delay="indefinite"/>
                  </p:stCondLst>
                  <p:endCondLst>
                    <p:cond evt="onStopAudio">
                      <p:tgtEl>
                        <p:sldTgt/>
                      </p:tgtEl>
                    </p:cond>
                  </p:endCondLst>
                </p:cTn>
                <p:tgtEl>
                  <p:spTgt spid="5"/>
                </p:tgtEl>
              </p:cMediaNode>
            </p:audio>
          </p:childTnLst>
        </p:cTn>
      </p:par>
    </p:tnLst>
    <p:bldLst>
      <p:bldP spid="7" grpId="0"/>
      <p:bldP spid="1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useBgFill="1">
        <p:nvSpPr>
          <p:cNvPr id="4" name="Rounded Rectangle 3"/>
          <p:cNvSpPr/>
          <p:nvPr/>
        </p:nvSpPr>
        <p:spPr>
          <a:xfrm rot="19020000">
            <a:off x="638175" y="-1809115"/>
            <a:ext cx="4741545" cy="4906645"/>
          </a:xfrm>
          <a:prstGeom prst="roundRect">
            <a:avLst/>
          </a:prstGeom>
          <a:ln>
            <a:noFill/>
          </a:ln>
          <a:effectLst>
            <a:outerShdw blurRad="431800" dist="38100" dir="2700000" sx="102000" sy="102000" algn="tl" rotWithShape="0">
              <a:prstClr val="black">
                <a:alpha val="59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useBgFill="1">
        <p:nvSpPr>
          <p:cNvPr id="5" name="Rounded Rectangle 4"/>
          <p:cNvSpPr/>
          <p:nvPr/>
        </p:nvSpPr>
        <p:spPr>
          <a:xfrm rot="19020000">
            <a:off x="4429125" y="3685540"/>
            <a:ext cx="6837680" cy="6808470"/>
          </a:xfrm>
          <a:prstGeom prst="roundRect">
            <a:avLst/>
          </a:prstGeom>
          <a:ln>
            <a:noFill/>
          </a:ln>
          <a:effectLst>
            <a:outerShdw blurRad="431800" dist="38100" dir="2700000" sx="102000" sy="102000" algn="tl" rotWithShape="0">
              <a:prstClr val="black">
                <a:alpha val="59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4" name="Rounded Rectangle 13"/>
          <p:cNvSpPr/>
          <p:nvPr/>
        </p:nvSpPr>
        <p:spPr>
          <a:xfrm>
            <a:off x="4618990" y="3790950"/>
            <a:ext cx="5453380" cy="62547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604385" y="3625850"/>
            <a:ext cx="5725795" cy="941070"/>
            <a:chOff x="7251" y="5710"/>
            <a:chExt cx="9017" cy="1482"/>
          </a:xfrm>
        </p:grpSpPr>
        <p:sp>
          <p:nvSpPr>
            <p:cNvPr id="15" name="TextBox 35"/>
            <p:cNvSpPr txBox="1"/>
            <p:nvPr/>
          </p:nvSpPr>
          <p:spPr>
            <a:xfrm>
              <a:off x="8846" y="6005"/>
              <a:ext cx="7422" cy="822"/>
            </a:xfrm>
            <a:prstGeom prst="rect">
              <a:avLst/>
            </a:prstGeom>
            <a:noFill/>
          </p:spPr>
          <p:txBody>
            <a:bodyPr wrap="square" rtlCol="0">
              <a:spAutoFit/>
            </a:bodyPr>
            <a:lstStyle/>
            <a:p>
              <a:r>
                <a:rPr lang="en-US" sz="2800" b="1" dirty="0">
                  <a:solidFill>
                    <a:schemeClr val="bg1"/>
                  </a:solidFill>
                </a:rPr>
                <a:t>LESSON 2: A CLOSER LOOK 1</a:t>
              </a:r>
              <a:endParaRPr lang="en-US" sz="2800" b="1" dirty="0">
                <a:solidFill>
                  <a:schemeClr val="bg1"/>
                </a:solidFill>
              </a:endParaRPr>
            </a:p>
          </p:txBody>
        </p:sp>
        <p:grpSp>
          <p:nvGrpSpPr>
            <p:cNvPr id="16" name="Group 15"/>
            <p:cNvGrpSpPr/>
            <p:nvPr/>
          </p:nvGrpSpPr>
          <p:grpSpPr>
            <a:xfrm rot="0">
              <a:off x="7251" y="5710"/>
              <a:ext cx="1560" cy="1483"/>
              <a:chOff x="2766630" y="1746890"/>
              <a:chExt cx="990895" cy="941618"/>
            </a:xfrm>
          </p:grpSpPr>
          <p:pic>
            <p:nvPicPr>
              <p:cNvPr id="18" name="Picture 1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sp>
        <p:nvSpPr>
          <p:cNvPr id="20" name="TextBox 40"/>
          <p:cNvSpPr txBox="1"/>
          <p:nvPr/>
        </p:nvSpPr>
        <p:spPr>
          <a:xfrm>
            <a:off x="2650490" y="2502535"/>
            <a:ext cx="9284335" cy="922020"/>
          </a:xfrm>
          <a:prstGeom prst="rect">
            <a:avLst/>
          </a:prstGeom>
          <a:noFill/>
        </p:spPr>
        <p:txBody>
          <a:bodyPr wrap="square" rtlCol="0">
            <a:spAutoFit/>
          </a:bodyPr>
          <a:lstStyle/>
          <a:p>
            <a:pPr algn="ctr"/>
            <a:r>
              <a:rPr lang="en-US" sz="5400" b="1" dirty="0">
                <a:solidFill>
                  <a:schemeClr val="bg1"/>
                </a:solidFill>
                <a:latin typeface="Myriad Pro" pitchFamily="34" charset="0"/>
              </a:rPr>
              <a:t>CAREER CHOICES</a:t>
            </a:r>
            <a:endParaRPr lang="en-US" sz="5400" b="1" dirty="0">
              <a:solidFill>
                <a:schemeClr val="bg1"/>
              </a:solidFill>
              <a:latin typeface="Myriad Pro" pitchFamily="34" charset="0"/>
            </a:endParaRPr>
          </a:p>
        </p:txBody>
      </p:sp>
      <p:grpSp>
        <p:nvGrpSpPr>
          <p:cNvPr id="8" name="Group 7"/>
          <p:cNvGrpSpPr/>
          <p:nvPr/>
        </p:nvGrpSpPr>
        <p:grpSpPr>
          <a:xfrm>
            <a:off x="5543550" y="1344295"/>
            <a:ext cx="3049905" cy="1000760"/>
            <a:chOff x="8730" y="2117"/>
            <a:chExt cx="4803" cy="1576"/>
          </a:xfrm>
        </p:grpSpPr>
        <p:grpSp>
          <p:nvGrpSpPr>
            <p:cNvPr id="9" name="Group 8"/>
            <p:cNvGrpSpPr/>
            <p:nvPr/>
          </p:nvGrpSpPr>
          <p:grpSpPr>
            <a:xfrm rot="0">
              <a:off x="11864" y="2117"/>
              <a:ext cx="1584" cy="1577"/>
              <a:chOff x="2180974" y="148629"/>
              <a:chExt cx="712319" cy="709214"/>
            </a:xfrm>
          </p:grpSpPr>
          <p:sp>
            <p:nvSpPr>
              <p:cNvPr id="10" name="Oval 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ord 1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TextBox 39"/>
            <p:cNvSpPr txBox="1"/>
            <p:nvPr/>
          </p:nvSpPr>
          <p:spPr>
            <a:xfrm>
              <a:off x="8730" y="2370"/>
              <a:ext cx="3290" cy="1307"/>
            </a:xfrm>
            <a:prstGeom prst="rect">
              <a:avLst/>
            </a:prstGeom>
            <a:noFill/>
          </p:spPr>
          <p:txBody>
            <a:bodyPr wrap="square" rtlCol="0">
              <a:spAutoFit/>
            </a:bodyPr>
            <a:lstStyle/>
            <a:p>
              <a:pPr algn="ctr"/>
              <a:r>
                <a:rPr lang="en-US" sz="4800" b="1" dirty="0">
                  <a:solidFill>
                    <a:schemeClr val="bg1"/>
                  </a:solidFill>
                  <a:latin typeface="Myriad Pro" pitchFamily="34" charset="0"/>
                </a:rPr>
                <a:t>Unit</a:t>
              </a:r>
              <a:endParaRPr lang="en-US" sz="4800" b="1" dirty="0">
                <a:solidFill>
                  <a:schemeClr val="bg1"/>
                </a:solidFill>
                <a:latin typeface="Myriad Pro" pitchFamily="34" charset="0"/>
              </a:endParaRPr>
            </a:p>
          </p:txBody>
        </p:sp>
        <p:sp>
          <p:nvSpPr>
            <p:cNvPr id="13" name="TextBox 16"/>
            <p:cNvSpPr txBox="1"/>
            <p:nvPr/>
          </p:nvSpPr>
          <p:spPr>
            <a:xfrm>
              <a:off x="11725" y="2330"/>
              <a:ext cx="1809" cy="1113"/>
            </a:xfrm>
            <a:prstGeom prst="rect">
              <a:avLst/>
            </a:prstGeom>
            <a:noFill/>
          </p:spPr>
          <p:txBody>
            <a:bodyPr wrap="square" rtlCol="0">
              <a:spAutoFit/>
            </a:bodyPr>
            <a:lstStyle/>
            <a:p>
              <a:pPr algn="ctr"/>
              <a:r>
                <a:rPr lang="en-US" sz="4000" b="1">
                  <a:solidFill>
                    <a:schemeClr val="bg1"/>
                  </a:solidFill>
                  <a:latin typeface="Myriad Pro" pitchFamily="34" charset="0"/>
                </a:rPr>
                <a:t>12</a:t>
              </a:r>
              <a:endParaRPr lang="en-US" sz="4000" b="1" dirty="0">
                <a:solidFill>
                  <a:schemeClr val="bg1"/>
                </a:solidFill>
                <a:latin typeface="Myriad Pro"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iterate type="lt">
                                    <p:tmPct val="6000"/>
                                  </p:iterate>
                                  <p:childTnLst>
                                    <p:set>
                                      <p:cBhvr>
                                        <p:cTn id="6" dur="1000"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6*min(max(#ppt_w*#ppt_h,.3),1)-7.4)/-.7*#ppt_w"/>
                                          </p:val>
                                        </p:tav>
                                        <p:tav tm="100000">
                                          <p:val>
                                            <p:strVal val="#ppt_w"/>
                                          </p:val>
                                        </p:tav>
                                      </p:tavLst>
                                    </p:anim>
                                    <p:anim calcmode="lin" valueType="num">
                                      <p:cBhvr>
                                        <p:cTn id="8" dur="1000" fill="hold"/>
                                        <p:tgtEl>
                                          <p:spTgt spid="20"/>
                                        </p:tgtEl>
                                        <p:attrNameLst>
                                          <p:attrName>ppt_h</p:attrName>
                                        </p:attrNameLst>
                                      </p:cBhvr>
                                      <p:tavLst>
                                        <p:tav tm="0">
                                          <p:val>
                                            <p:strVal val="(6*min(max(#ppt_w*#ppt_h,.3),1)-7.4)/-.7*#ppt_h"/>
                                          </p:val>
                                        </p:tav>
                                        <p:tav tm="100000">
                                          <p:val>
                                            <p:strVal val="#ppt_h"/>
                                          </p:val>
                                        </p:tav>
                                      </p:tavLst>
                                    </p:anim>
                                    <p:anim calcmode="lin" valueType="num">
                                      <p:cBhvr>
                                        <p:cTn id="9" dur="1000" fill="hold"/>
                                        <p:tgtEl>
                                          <p:spTgt spid="20"/>
                                        </p:tgtEl>
                                        <p:attrNameLst>
                                          <p:attrName>ppt_x</p:attrName>
                                        </p:attrNameLst>
                                      </p:cBhvr>
                                      <p:tavLst>
                                        <p:tav tm="0">
                                          <p:val>
                                            <p:fltVal val="0.5"/>
                                          </p:val>
                                        </p:tav>
                                        <p:tav tm="100000">
                                          <p:val>
                                            <p:strVal val="#ppt_x"/>
                                          </p:val>
                                        </p:tav>
                                      </p:tavLst>
                                    </p:anim>
                                    <p:anim calcmode="lin" valueType="num">
                                      <p:cBhvr>
                                        <p:cTn id="10" dur="1000" fill="hold"/>
                                        <p:tgtEl>
                                          <p:spTgt spid="2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24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a:solidFill>
                  <a:srgbClr val="AD4F0F"/>
                </a:solidFill>
              </a:rPr>
              <a:t>well-paid (adj)</a:t>
            </a:r>
            <a:r>
              <a:rPr lang="en-US" sz="5400" b="1"/>
              <a:t> </a:t>
            </a:r>
            <a:endParaRPr lang="en-US" sz="5400" b="1" dirty="0">
              <a:solidFill>
                <a:srgbClr val="AD4F0F"/>
              </a:solidFill>
            </a:endParaRPr>
          </a:p>
        </p:txBody>
      </p:sp>
      <p:sp>
        <p:nvSpPr>
          <p:cNvPr id="12" name="Rectangle 11"/>
          <p:cNvSpPr/>
          <p:nvPr/>
        </p:nvSpPr>
        <p:spPr>
          <a:xfrm>
            <a:off x="688340" y="4493260"/>
            <a:ext cx="4774565" cy="1568450"/>
          </a:xfrm>
          <a:prstGeom prst="rect">
            <a:avLst/>
          </a:prstGeom>
        </p:spPr>
        <p:txBody>
          <a:bodyPr wrap="square">
            <a:spAutoFit/>
          </a:bodyPr>
          <a:lstStyle/>
          <a:p>
            <a:pPr lvl="0" algn="ctr"/>
            <a:r>
              <a:rPr lang="en-US" sz="4800"/>
              <a:t>được trả lương cao</a:t>
            </a:r>
            <a:endParaRPr lang="en-US" sz="4800"/>
          </a:p>
        </p:txBody>
      </p:sp>
      <p:sp>
        <p:nvSpPr>
          <p:cNvPr id="2" name="Rectangle 1"/>
          <p:cNvSpPr/>
          <p:nvPr/>
        </p:nvSpPr>
        <p:spPr>
          <a:xfrm>
            <a:off x="1444252" y="3177470"/>
            <a:ext cx="3263900" cy="829945"/>
          </a:xfrm>
          <a:prstGeom prst="rect">
            <a:avLst/>
          </a:prstGeom>
        </p:spPr>
        <p:txBody>
          <a:bodyPr wrap="none">
            <a:spAutoFit/>
          </a:bodyPr>
          <a:lstStyle/>
          <a:p>
            <a:pPr algn="ctr"/>
            <a:r>
              <a:rPr lang="en-US" sz="4800" b="1">
                <a:solidFill>
                  <a:schemeClr val="accent5">
                    <a:lumMod val="50000"/>
                  </a:schemeClr>
                </a:solidFill>
              </a:rPr>
              <a:t>/ˌwel ˈpeɪd/</a:t>
            </a:r>
            <a:endParaRPr lang="en-US" sz="4800" b="1">
              <a:solidFill>
                <a:schemeClr val="accent5">
                  <a:lumMod val="50000"/>
                </a:schemeClr>
              </a:solidFill>
            </a:endParaRP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225540" y="1655445"/>
            <a:ext cx="5893435" cy="706755"/>
          </a:xfrm>
          <a:prstGeom prst="rect">
            <a:avLst/>
          </a:prstGeom>
          <a:noFill/>
          <a:ln w="9525">
            <a:noFill/>
          </a:ln>
        </p:spPr>
        <p:txBody>
          <a:bodyPr wrap="square">
            <a:spAutoFit/>
          </a:bodyPr>
          <a:lstStyle/>
          <a:p>
            <a:pPr marL="635" indent="-635" algn="just"/>
            <a:r>
              <a:rPr lang="en-US" sz="4000" b="0">
                <a:solidFill>
                  <a:srgbClr val="000000"/>
                </a:solidFill>
                <a:latin typeface="Times New Roman" panose="02020603050405020304" pitchFamily="18" charset="0"/>
              </a:rPr>
              <a:t>earning a lot of money.</a:t>
            </a:r>
            <a:endParaRPr lang="en-US" sz="4000" b="0">
              <a:solidFill>
                <a:srgbClr val="000000"/>
              </a:solidFill>
              <a:latin typeface="Times New Roman" panose="02020603050405020304" pitchFamily="18" charset="0"/>
            </a:endParaRPr>
          </a:p>
        </p:txBody>
      </p:sp>
      <p:pic>
        <p:nvPicPr>
          <p:cNvPr id="9" name="Content Placeholder 8" descr="83f31807061a12b744c706e45bfffe5d"/>
          <p:cNvPicPr>
            <a:picLocks noChangeAspect="1"/>
          </p:cNvPicPr>
          <p:nvPr>
            <p:ph idx="1"/>
          </p:nvPr>
        </p:nvPicPr>
        <p:blipFill>
          <a:blip r:embed="rId1"/>
          <a:srcRect l="12424" t="-1119" r="4020" b="355"/>
          <a:stretch>
            <a:fillRect/>
          </a:stretch>
        </p:blipFill>
        <p:spPr>
          <a:xfrm>
            <a:off x="6225540" y="2688590"/>
            <a:ext cx="5252720" cy="3601720"/>
          </a:xfrm>
          <a:prstGeom prst="rect">
            <a:avLst/>
          </a:prstGeom>
        </p:spPr>
      </p:pic>
      <p:pic>
        <p:nvPicPr>
          <p:cNvPr id="10" name="well paid">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88340" y="2994025"/>
            <a:ext cx="1060450" cy="10604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88"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1">
                  <p:stCondLst>
                    <p:cond delay="indefinite"/>
                  </p:stCondLst>
                  <p:endCondLst>
                    <p:cond evt="onStopAudio">
                      <p:tgtEl>
                        <p:sldTgt/>
                      </p:tgtEl>
                    </p:cond>
                  </p:endCondLst>
                </p:cTn>
                <p:tgtEl>
                  <p:spTgt spid="10"/>
                </p:tgtEl>
              </p:cMediaNode>
            </p:audio>
          </p:childTnLst>
        </p:cTn>
      </p:par>
    </p:tnLst>
    <p:bldLst>
      <p:bldP spid="7"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24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a:solidFill>
                  <a:srgbClr val="AD4F0F"/>
                </a:solidFill>
              </a:rPr>
              <a:t>rewarding (adj)</a:t>
            </a:r>
            <a:r>
              <a:rPr lang="en-US" sz="5400" b="1"/>
              <a:t> </a:t>
            </a:r>
            <a:endParaRPr lang="en-US" sz="5400" b="1" dirty="0">
              <a:solidFill>
                <a:srgbClr val="AD4F0F"/>
              </a:solidFill>
            </a:endParaRPr>
          </a:p>
        </p:txBody>
      </p:sp>
      <p:sp>
        <p:nvSpPr>
          <p:cNvPr id="12" name="Rectangle 11"/>
          <p:cNvSpPr/>
          <p:nvPr/>
        </p:nvSpPr>
        <p:spPr>
          <a:xfrm>
            <a:off x="688340" y="4493260"/>
            <a:ext cx="4774565" cy="829945"/>
          </a:xfrm>
          <a:prstGeom prst="rect">
            <a:avLst/>
          </a:prstGeom>
        </p:spPr>
        <p:txBody>
          <a:bodyPr wrap="square">
            <a:spAutoFit/>
          </a:bodyPr>
          <a:lstStyle/>
          <a:p>
            <a:pPr lvl="0" algn="ctr"/>
            <a:r>
              <a:rPr lang="en-US" sz="4800"/>
              <a:t>bổ ích, xứng đáng</a:t>
            </a:r>
            <a:endParaRPr lang="en-US" sz="4800"/>
          </a:p>
        </p:txBody>
      </p:sp>
      <p:sp>
        <p:nvSpPr>
          <p:cNvPr id="2" name="Rectangle 1"/>
          <p:cNvSpPr/>
          <p:nvPr/>
        </p:nvSpPr>
        <p:spPr>
          <a:xfrm>
            <a:off x="1558870" y="3177470"/>
            <a:ext cx="3034665" cy="829945"/>
          </a:xfrm>
          <a:prstGeom prst="rect">
            <a:avLst/>
          </a:prstGeom>
        </p:spPr>
        <p:txBody>
          <a:bodyPr wrap="none">
            <a:spAutoFit/>
          </a:bodyPr>
          <a:lstStyle/>
          <a:p>
            <a:pPr algn="ctr"/>
            <a:r>
              <a:rPr lang="en-US" sz="4800" b="1">
                <a:solidFill>
                  <a:schemeClr val="accent5">
                    <a:lumMod val="50000"/>
                  </a:schemeClr>
                </a:solidFill>
              </a:rPr>
              <a:t>/rɪˈwɔːdɪŋ/</a:t>
            </a:r>
            <a:endParaRPr lang="en-US" sz="4800" b="1">
              <a:solidFill>
                <a:schemeClr val="accent5">
                  <a:lumMod val="50000"/>
                </a:schemeClr>
              </a:solidFill>
            </a:endParaRP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225540" y="1655445"/>
            <a:ext cx="5893435" cy="706755"/>
          </a:xfrm>
          <a:prstGeom prst="rect">
            <a:avLst/>
          </a:prstGeom>
          <a:noFill/>
          <a:ln w="9525">
            <a:noFill/>
          </a:ln>
        </p:spPr>
        <p:txBody>
          <a:bodyPr wrap="square">
            <a:spAutoFit/>
          </a:bodyPr>
          <a:lstStyle/>
          <a:p>
            <a:pPr marL="635" indent="-635" algn="just"/>
            <a:r>
              <a:rPr lang="en-US" sz="4000" b="0">
                <a:solidFill>
                  <a:srgbClr val="000000"/>
                </a:solidFill>
                <a:latin typeface="Times New Roman" panose="02020603050405020304" pitchFamily="18" charset="0"/>
              </a:rPr>
              <a:t>satisfying or beneficial</a:t>
            </a:r>
            <a:endParaRPr lang="en-US" sz="4000" b="0">
              <a:solidFill>
                <a:srgbClr val="000000"/>
              </a:solidFill>
              <a:latin typeface="Times New Roman" panose="02020603050405020304" pitchFamily="18" charset="0"/>
            </a:endParaRPr>
          </a:p>
        </p:txBody>
      </p:sp>
      <p:sp>
        <p:nvSpPr>
          <p:cNvPr id="4" name="Text Box 3"/>
          <p:cNvSpPr txBox="1"/>
          <p:nvPr/>
        </p:nvSpPr>
        <p:spPr>
          <a:xfrm>
            <a:off x="6120130" y="2941955"/>
            <a:ext cx="5123815" cy="1445260"/>
          </a:xfrm>
          <a:prstGeom prst="rect">
            <a:avLst/>
          </a:prstGeom>
          <a:noFill/>
          <a:ln w="9525">
            <a:noFill/>
          </a:ln>
        </p:spPr>
        <p:txBody>
          <a:bodyPr wrap="square">
            <a:spAutoFit/>
          </a:bodyPr>
          <a:p>
            <a:pPr marL="635" indent="-635" algn="just"/>
            <a:r>
              <a:rPr lang="en-US" sz="4400" b="1">
                <a:solidFill>
                  <a:srgbClr val="000000"/>
                </a:solidFill>
                <a:latin typeface="Times New Roman" panose="02020603050405020304" pitchFamily="18" charset="0"/>
              </a:rPr>
              <a:t>Ex: </a:t>
            </a:r>
            <a:r>
              <a:rPr lang="en-US" sz="4400">
                <a:solidFill>
                  <a:srgbClr val="000000"/>
                </a:solidFill>
                <a:latin typeface="Times New Roman" panose="02020603050405020304" pitchFamily="18" charset="0"/>
              </a:rPr>
              <a:t>a </a:t>
            </a:r>
            <a:r>
              <a:rPr lang="en-US" sz="4400" b="1" u="sng">
                <a:solidFill>
                  <a:srgbClr val="000000"/>
                </a:solidFill>
                <a:latin typeface="Times New Roman" panose="02020603050405020304" pitchFamily="18" charset="0"/>
              </a:rPr>
              <a:t>rewarding</a:t>
            </a:r>
            <a:r>
              <a:rPr lang="en-US" sz="4400">
                <a:solidFill>
                  <a:srgbClr val="000000"/>
                </a:solidFill>
                <a:latin typeface="Times New Roman" panose="02020603050405020304" pitchFamily="18" charset="0"/>
              </a:rPr>
              <a:t> experience</a:t>
            </a:r>
            <a:endParaRPr lang="en-US" sz="4400">
              <a:solidFill>
                <a:srgbClr val="000000"/>
              </a:solidFill>
              <a:latin typeface="Times New Roman" panose="02020603050405020304" pitchFamily="18" charset="0"/>
            </a:endParaRPr>
          </a:p>
        </p:txBody>
      </p:sp>
      <p:pic>
        <p:nvPicPr>
          <p:cNvPr id="5" name="rewarding">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487045" y="2842260"/>
            <a:ext cx="1136650" cy="11366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6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1">
                  <p:stCondLst>
                    <p:cond delay="indefinite"/>
                  </p:stCondLst>
                  <p:endCondLst>
                    <p:cond evt="onStopAudio">
                      <p:tgtEl>
                        <p:sldTgt/>
                      </p:tgtEl>
                    </p:cond>
                  </p:endCondLst>
                </p:cTn>
                <p:tgtEl>
                  <p:spTgt spid="5"/>
                </p:tgtEl>
              </p:cMediaNode>
            </p:audio>
          </p:childTnLst>
        </p:cTn>
      </p:par>
    </p:tnLst>
    <p:bldLst>
      <p:bldP spid="7" grpId="0"/>
      <p:bldP spid="1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24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a:solidFill>
                  <a:srgbClr val="AD4F0F"/>
                </a:solidFill>
              </a:rPr>
              <a:t>demanding (adj)</a:t>
            </a:r>
            <a:r>
              <a:rPr lang="en-US" sz="5400" b="1"/>
              <a:t> </a:t>
            </a:r>
            <a:endParaRPr lang="en-US" sz="5400" b="1" dirty="0">
              <a:solidFill>
                <a:srgbClr val="AD4F0F"/>
              </a:solidFill>
            </a:endParaRPr>
          </a:p>
        </p:txBody>
      </p:sp>
      <p:sp>
        <p:nvSpPr>
          <p:cNvPr id="12" name="Rectangle 11"/>
          <p:cNvSpPr/>
          <p:nvPr/>
        </p:nvSpPr>
        <p:spPr>
          <a:xfrm>
            <a:off x="688340" y="4493260"/>
            <a:ext cx="4774565" cy="1568450"/>
          </a:xfrm>
          <a:prstGeom prst="rect">
            <a:avLst/>
          </a:prstGeom>
        </p:spPr>
        <p:txBody>
          <a:bodyPr wrap="square">
            <a:spAutoFit/>
          </a:bodyPr>
          <a:lstStyle/>
          <a:p>
            <a:pPr lvl="0" algn="ctr"/>
            <a:r>
              <a:rPr lang="en-US" sz="4800"/>
              <a:t>(yêu cầu) khắt khe, phức tạp</a:t>
            </a:r>
            <a:endParaRPr lang="en-US" sz="4800"/>
          </a:p>
        </p:txBody>
      </p:sp>
      <p:sp>
        <p:nvSpPr>
          <p:cNvPr id="2" name="Rectangle 1"/>
          <p:cNvSpPr/>
          <p:nvPr/>
        </p:nvSpPr>
        <p:spPr>
          <a:xfrm>
            <a:off x="1284550" y="3177470"/>
            <a:ext cx="3583305" cy="829945"/>
          </a:xfrm>
          <a:prstGeom prst="rect">
            <a:avLst/>
          </a:prstGeom>
        </p:spPr>
        <p:txBody>
          <a:bodyPr wrap="none">
            <a:spAutoFit/>
          </a:bodyPr>
          <a:lstStyle/>
          <a:p>
            <a:pPr algn="ctr"/>
            <a:r>
              <a:rPr lang="en-US" sz="4800" b="1">
                <a:solidFill>
                  <a:schemeClr val="accent5">
                    <a:lumMod val="50000"/>
                  </a:schemeClr>
                </a:solidFill>
              </a:rPr>
              <a:t>/dɪˈmɑːndɪŋ/</a:t>
            </a:r>
            <a:endParaRPr lang="en-US" sz="4800" b="1">
              <a:solidFill>
                <a:schemeClr val="accent5">
                  <a:lumMod val="50000"/>
                </a:schemeClr>
              </a:solidFill>
            </a:endParaRP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225540" y="1655445"/>
            <a:ext cx="5893435" cy="1322070"/>
          </a:xfrm>
          <a:prstGeom prst="rect">
            <a:avLst/>
          </a:prstGeom>
          <a:noFill/>
          <a:ln w="9525">
            <a:noFill/>
          </a:ln>
        </p:spPr>
        <p:txBody>
          <a:bodyPr wrap="square">
            <a:spAutoFit/>
          </a:bodyPr>
          <a:lstStyle/>
          <a:p>
            <a:pPr marL="635" indent="-635" algn="just"/>
            <a:r>
              <a:rPr lang="en-US" sz="4000" b="0">
                <a:solidFill>
                  <a:srgbClr val="000000"/>
                </a:solidFill>
                <a:latin typeface="Times New Roman" panose="02020603050405020304" pitchFamily="18" charset="0"/>
              </a:rPr>
              <a:t>needing a lot of attention, effort or time.</a:t>
            </a:r>
            <a:endParaRPr lang="en-US" sz="4000" b="0">
              <a:solidFill>
                <a:srgbClr val="000000"/>
              </a:solidFill>
              <a:latin typeface="Times New Roman" panose="02020603050405020304" pitchFamily="18" charset="0"/>
            </a:endParaRPr>
          </a:p>
        </p:txBody>
      </p:sp>
      <p:pic>
        <p:nvPicPr>
          <p:cNvPr id="9" name="Content Placeholder 8" descr="1PHOTO1-1536x1074"/>
          <p:cNvPicPr>
            <a:picLocks noChangeAspect="1"/>
          </p:cNvPicPr>
          <p:nvPr>
            <p:ph idx="1"/>
          </p:nvPr>
        </p:nvPicPr>
        <p:blipFill>
          <a:blip r:embed="rId1"/>
          <a:stretch>
            <a:fillRect/>
          </a:stretch>
        </p:blipFill>
        <p:spPr>
          <a:xfrm>
            <a:off x="6518275" y="2966720"/>
            <a:ext cx="4991100" cy="3489960"/>
          </a:xfrm>
          <a:prstGeom prst="rect">
            <a:avLst/>
          </a:prstGeom>
        </p:spPr>
      </p:pic>
      <p:pic>
        <p:nvPicPr>
          <p:cNvPr id="10" name="demanding">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314325" y="2994025"/>
            <a:ext cx="1212850" cy="1212850"/>
          </a:xfrm>
          <a:prstGeom prst="rect">
            <a:avLst/>
          </a:prstGeom>
        </p:spPr>
      </p:pic>
      <p:pic>
        <p:nvPicPr>
          <p:cNvPr id="11" name="Content Placeholder 10" descr="repetitive"/>
          <p:cNvPicPr>
            <a:picLocks noChangeAspect="1"/>
          </p:cNvPicPr>
          <p:nvPr>
            <p:ph sz="half" idx="2"/>
          </p:nvPr>
        </p:nvPicPr>
        <p:blipFill>
          <a:blip r:embed="rId5">
            <a:clrChange>
              <a:clrFrom>
                <a:srgbClr val="FDFFFE">
                  <a:alpha val="100000"/>
                </a:srgbClr>
              </a:clrFrom>
              <a:clrTo>
                <a:srgbClr val="FDFFFE">
                  <a:alpha val="100000"/>
                  <a:alpha val="0"/>
                </a:srgbClr>
              </a:clrTo>
            </a:clrChange>
          </a:blip>
          <a:stretch>
            <a:fillRect/>
          </a:stretch>
        </p:blipFill>
        <p:spPr>
          <a:xfrm rot="11220000">
            <a:off x="-2671445" y="4206875"/>
            <a:ext cx="2156460" cy="21564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16"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1">
                  <p:stCondLst>
                    <p:cond delay="indefinite"/>
                  </p:stCondLst>
                  <p:endCondLst>
                    <p:cond evt="onStopAudio">
                      <p:tgtEl>
                        <p:sldTgt/>
                      </p:tgtEl>
                    </p:cond>
                  </p:endCondLst>
                </p:cTn>
                <p:tgtEl>
                  <p:spTgt spid="10"/>
                </p:tgtEl>
              </p:cMediaNode>
            </p:audio>
          </p:childTnLst>
        </p:cTn>
      </p:par>
    </p:tnLst>
    <p:bldLst>
      <p:bldP spid="7"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24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a:solidFill>
                  <a:srgbClr val="AD4F0F"/>
                </a:solidFill>
              </a:rPr>
              <a:t>repetitive (adj)</a:t>
            </a:r>
            <a:r>
              <a:rPr lang="en-US" sz="5400" b="1"/>
              <a:t> </a:t>
            </a:r>
            <a:endParaRPr lang="en-US" sz="5400" b="1" dirty="0">
              <a:solidFill>
                <a:srgbClr val="AD4F0F"/>
              </a:solidFill>
            </a:endParaRPr>
          </a:p>
        </p:txBody>
      </p:sp>
      <p:sp>
        <p:nvSpPr>
          <p:cNvPr id="12" name="Rectangle 11"/>
          <p:cNvSpPr/>
          <p:nvPr/>
        </p:nvSpPr>
        <p:spPr>
          <a:xfrm>
            <a:off x="688340" y="4493260"/>
            <a:ext cx="4774565" cy="829945"/>
          </a:xfrm>
          <a:prstGeom prst="rect">
            <a:avLst/>
          </a:prstGeom>
        </p:spPr>
        <p:txBody>
          <a:bodyPr wrap="square">
            <a:spAutoFit/>
          </a:bodyPr>
          <a:lstStyle/>
          <a:p>
            <a:pPr lvl="0" algn="ctr"/>
            <a:r>
              <a:rPr lang="en-US" sz="4800"/>
              <a:t>lặp đi lặp lại</a:t>
            </a:r>
            <a:endParaRPr lang="en-US" sz="4800"/>
          </a:p>
        </p:txBody>
      </p:sp>
      <p:sp>
        <p:nvSpPr>
          <p:cNvPr id="2" name="Rectangle 1"/>
          <p:cNvSpPr/>
          <p:nvPr/>
        </p:nvSpPr>
        <p:spPr>
          <a:xfrm>
            <a:off x="1502990" y="3177470"/>
            <a:ext cx="3146425" cy="829945"/>
          </a:xfrm>
          <a:prstGeom prst="rect">
            <a:avLst/>
          </a:prstGeom>
        </p:spPr>
        <p:txBody>
          <a:bodyPr wrap="none">
            <a:spAutoFit/>
          </a:bodyPr>
          <a:lstStyle/>
          <a:p>
            <a:pPr algn="ctr"/>
            <a:r>
              <a:rPr lang="en-US" sz="4800" b="1">
                <a:solidFill>
                  <a:schemeClr val="accent5">
                    <a:lumMod val="50000"/>
                  </a:schemeClr>
                </a:solidFill>
              </a:rPr>
              <a:t>/rɪˈpetətɪv/</a:t>
            </a:r>
            <a:endParaRPr lang="en-US" sz="4800" b="1">
              <a:solidFill>
                <a:schemeClr val="accent5">
                  <a:lumMod val="50000"/>
                </a:schemeClr>
              </a:solidFill>
            </a:endParaRP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035040" y="1075690"/>
            <a:ext cx="5899785" cy="1568450"/>
          </a:xfrm>
          <a:prstGeom prst="rect">
            <a:avLst/>
          </a:prstGeom>
          <a:noFill/>
          <a:ln w="9525">
            <a:noFill/>
          </a:ln>
        </p:spPr>
        <p:txBody>
          <a:bodyPr wrap="square">
            <a:spAutoFit/>
          </a:bodyPr>
          <a:lstStyle/>
          <a:p>
            <a:pPr marL="635" indent="-635" algn="just"/>
            <a:r>
              <a:rPr lang="en-US" sz="3200" b="0">
                <a:solidFill>
                  <a:srgbClr val="000000"/>
                </a:solidFill>
                <a:latin typeface="Times New Roman" panose="02020603050405020304" pitchFamily="18" charset="0"/>
              </a:rPr>
              <a:t>doing or saying the same thing several times, especially in a way that is boring.</a:t>
            </a:r>
            <a:endParaRPr lang="en-US" sz="3200" b="0">
              <a:solidFill>
                <a:srgbClr val="000000"/>
              </a:solidFill>
              <a:latin typeface="Times New Roman" panose="02020603050405020304" pitchFamily="18" charset="0"/>
            </a:endParaRPr>
          </a:p>
        </p:txBody>
      </p:sp>
      <p:pic>
        <p:nvPicPr>
          <p:cNvPr id="9" name="Content Placeholder 8" descr="1PHOTO1-1536x1074"/>
          <p:cNvPicPr>
            <a:picLocks noChangeAspect="1"/>
          </p:cNvPicPr>
          <p:nvPr>
            <p:ph idx="1"/>
          </p:nvPr>
        </p:nvPicPr>
        <p:blipFill>
          <a:blip r:embed="rId1"/>
          <a:stretch>
            <a:fillRect/>
          </a:stretch>
        </p:blipFill>
        <p:spPr>
          <a:xfrm>
            <a:off x="13109575" y="4921885"/>
            <a:ext cx="2768600" cy="1936115"/>
          </a:xfrm>
          <a:prstGeom prst="rect">
            <a:avLst/>
          </a:prstGeom>
        </p:spPr>
      </p:pic>
      <p:pic>
        <p:nvPicPr>
          <p:cNvPr id="3" name="repetiive">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487045" y="2907665"/>
            <a:ext cx="1390015" cy="1390015"/>
          </a:xfrm>
          <a:prstGeom prst="rect">
            <a:avLst/>
          </a:prstGeom>
        </p:spPr>
      </p:pic>
      <p:pic>
        <p:nvPicPr>
          <p:cNvPr id="8" name="Content Placeholder 7" descr="repetitive"/>
          <p:cNvPicPr>
            <a:picLocks noChangeAspect="1"/>
          </p:cNvPicPr>
          <p:nvPr>
            <p:ph sz="half" idx="2"/>
          </p:nvPr>
        </p:nvPicPr>
        <p:blipFill>
          <a:blip r:embed="rId5">
            <a:clrChange>
              <a:clrFrom>
                <a:srgbClr val="FDFFFE">
                  <a:alpha val="100000"/>
                </a:srgbClr>
              </a:clrFrom>
              <a:clrTo>
                <a:srgbClr val="FDFFFE">
                  <a:alpha val="100000"/>
                  <a:alpha val="0"/>
                </a:srgbClr>
              </a:clrTo>
            </a:clrChange>
          </a:blip>
          <a:stretch>
            <a:fillRect/>
          </a:stretch>
        </p:blipFill>
        <p:spPr>
          <a:xfrm>
            <a:off x="6865620" y="2489835"/>
            <a:ext cx="4238625" cy="42386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6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1">
                  <p:stCondLst>
                    <p:cond delay="indefinite"/>
                  </p:stCondLst>
                  <p:endCondLst>
                    <p:cond evt="onStopAudio">
                      <p:tgtEl>
                        <p:sldTgt/>
                      </p:tgtEl>
                    </p:cond>
                  </p:endCondLst>
                </p:cTn>
                <p:tgtEl>
                  <p:spTgt spid="3"/>
                </p:tgtEl>
              </p:cMediaNode>
            </p:audio>
          </p:childTnLst>
        </p:cTn>
      </p:par>
    </p:tnLst>
    <p:bldLst>
      <p:bldP spid="7"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 y="-7620"/>
            <a:ext cx="12192000" cy="781050"/>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nvGraphicFramePr>
        <p:xfrm>
          <a:off x="499745" y="1142365"/>
          <a:ext cx="11403330" cy="4431665"/>
        </p:xfrm>
        <a:graphic>
          <a:graphicData uri="http://schemas.openxmlformats.org/drawingml/2006/table">
            <a:tbl>
              <a:tblPr firstRow="1" bandRow="1">
                <a:tableStyleId>{5DA37D80-6434-44D0-A028-1B22A696006F}</a:tableStyleId>
              </a:tblPr>
              <a:tblGrid>
                <a:gridCol w="4504690"/>
                <a:gridCol w="3730625"/>
                <a:gridCol w="3168015"/>
              </a:tblGrid>
              <a:tr h="473075">
                <a:tc>
                  <a:txBody>
                    <a:bodyPr/>
                    <a:lstStyle/>
                    <a:p>
                      <a:pPr algn="ctr"/>
                      <a:r>
                        <a:rPr lang="en-US" sz="2800" b="1" dirty="0">
                          <a:solidFill>
                            <a:srgbClr val="05A0B8"/>
                          </a:solidFill>
                        </a:rPr>
                        <a:t>New words</a:t>
                      </a:r>
                      <a:endParaRPr lang="en-US" sz="2800" b="1" dirty="0">
                        <a:solidFill>
                          <a:srgbClr val="05A0B8"/>
                        </a:solidFill>
                      </a:endParaRPr>
                    </a:p>
                  </a:txBody>
                  <a:tcPr anchor="ctr"/>
                </a:tc>
                <a:tc>
                  <a:txBody>
                    <a:bodyPr/>
                    <a:lstStyle/>
                    <a:p>
                      <a:pPr algn="ctr"/>
                      <a:r>
                        <a:rPr lang="en-US" sz="2800" b="1" dirty="0">
                          <a:solidFill>
                            <a:srgbClr val="05A0B8"/>
                          </a:solidFill>
                        </a:rPr>
                        <a:t>Pronunciation</a:t>
                      </a:r>
                      <a:endParaRPr lang="en-US" sz="2800" b="1" dirty="0">
                        <a:solidFill>
                          <a:srgbClr val="05A0B8"/>
                        </a:solidFill>
                      </a:endParaRPr>
                    </a:p>
                  </a:txBody>
                  <a:tcPr anchor="ctr"/>
                </a:tc>
                <a:tc>
                  <a:txBody>
                    <a:bodyPr/>
                    <a:lstStyle/>
                    <a:p>
                      <a:pPr algn="ctr"/>
                      <a:r>
                        <a:rPr lang="en-US" sz="2800" b="1" dirty="0">
                          <a:solidFill>
                            <a:srgbClr val="05A0B8"/>
                          </a:solidFill>
                        </a:rPr>
                        <a:t>Meaning</a:t>
                      </a:r>
                      <a:endParaRPr lang="en-US" sz="2800" b="1" dirty="0">
                        <a:solidFill>
                          <a:srgbClr val="05A0B8"/>
                        </a:solidFill>
                      </a:endParaRPr>
                    </a:p>
                  </a:txBody>
                  <a:tcPr anchor="ctr"/>
                </a:tc>
              </a:tr>
              <a:tr h="664845">
                <a:tc>
                  <a:txBody>
                    <a:bodyPr/>
                    <a:lstStyle/>
                    <a:p>
                      <a:pPr marL="144145" marR="0" indent="-144145">
                        <a:lnSpc>
                          <a:spcPct val="107000"/>
                        </a:lnSpc>
                        <a:spcBef>
                          <a:spcPts val="0"/>
                        </a:spcBef>
                        <a:spcAft>
                          <a:spcPts val="0"/>
                        </a:spcAft>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tailor (n)</a:t>
                      </a:r>
                      <a:endPar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/ˈteɪ.lər/</a:t>
                      </a:r>
                      <a:endPar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tc>
                  <a:txBody>
                    <a:bodyPr/>
                    <a:lstStyle/>
                    <a:p>
                      <a:pPr marL="0" marR="0" algn="ctr">
                        <a:lnSpc>
                          <a:spcPct val="107000"/>
                        </a:lnSpc>
                        <a:spcBef>
                          <a:spcPts val="0"/>
                        </a:spcBef>
                        <a:spcAft>
                          <a:spcPts val="0"/>
                        </a:spcAft>
                      </a:pP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thợ may</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r>
              <a:tr h="664845">
                <a:tc>
                  <a:txBody>
                    <a:bodyPr/>
                    <a:lstStyle/>
                    <a:p>
                      <a:pPr marL="144145" marR="0" indent="-144145">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2. surgeon (n)</a:t>
                      </a:r>
                      <a:endPar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/ˈsɜːdʒən/</a:t>
                      </a:r>
                      <a:endPar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bác sĩ phẫu thuật</a:t>
                      </a:r>
                      <a:endPar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tr>
              <a:tr h="806450">
                <a:tc>
                  <a:txBody>
                    <a:bodyPr/>
                    <a:lstStyle/>
                    <a:p>
                      <a:pPr marL="144145" marR="0" indent="-144145">
                        <a:lnSpc>
                          <a:spcPct val="107000"/>
                        </a:lnSpc>
                        <a:spcBef>
                          <a:spcPts val="0"/>
                        </a:spcBef>
                        <a:spcAft>
                          <a:spcPts val="0"/>
                        </a:spcAft>
                        <a:buNone/>
                      </a:pPr>
                      <a:r>
                        <a:rPr lang="en-US" sz="3200" b="0">
                          <a:effectLst/>
                          <a:latin typeface="Calibri" panose="020F0502020204030204" pitchFamily="34" charset="0"/>
                          <a:ea typeface="Times New Roman" panose="02020603050405020304" pitchFamily="18" charset="0"/>
                          <a:cs typeface="Times New Roman" panose="02020603050405020304" pitchFamily="18" charset="0"/>
                        </a:rPr>
                        <a:t>3. assembly worker (n)</a:t>
                      </a:r>
                      <a:endParaRPr lang="en-US" sz="3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/əˈsembli ˈwɜːkə/</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7000"/>
                        </a:lnSpc>
                        <a:spcBef>
                          <a:spcPts val="0"/>
                        </a:spcBef>
                        <a:spcAft>
                          <a:spcPts val="0"/>
                        </a:spcAft>
                        <a:buNone/>
                      </a:pPr>
                      <a:r>
                        <a:rPr lang="en-US" sz="3200" b="0">
                          <a:effectLst/>
                          <a:latin typeface="Calibri" panose="020F0502020204030204" pitchFamily="34" charset="0"/>
                          <a:ea typeface="Times New Roman" panose="02020603050405020304" pitchFamily="18" charset="0"/>
                          <a:cs typeface="Times New Roman" panose="02020603050405020304" pitchFamily="18" charset="0"/>
                        </a:rPr>
                        <a:t>công nhân dây chuyền</a:t>
                      </a:r>
                      <a:endParaRPr lang="en-US" sz="3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r>
              <a:tr h="732790">
                <a:tc>
                  <a:txBody>
                    <a:bodyPr/>
                    <a:lstStyle/>
                    <a:p>
                      <a:pPr marL="144145" marR="0" indent="-144145">
                        <a:lnSpc>
                          <a:spcPct val="107000"/>
                        </a:lnSpc>
                        <a:spcBef>
                          <a:spcPts val="0"/>
                        </a:spcBef>
                        <a:spcAft>
                          <a:spcPts val="0"/>
                        </a:spcAft>
                        <a:buNone/>
                      </a:pPr>
                      <a:r>
                        <a:rPr lang="en-US" sz="3200" b="0">
                          <a:effectLst/>
                          <a:latin typeface="Calibri" panose="020F0502020204030204" pitchFamily="34" charset="0"/>
                          <a:ea typeface="Times New Roman" panose="02020603050405020304" pitchFamily="18" charset="0"/>
                          <a:cs typeface="Times New Roman" panose="02020603050405020304" pitchFamily="18" charset="0"/>
                        </a:rPr>
                        <a:t>4. cashier (n)</a:t>
                      </a:r>
                      <a:endParaRPr lang="en-US" sz="3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/kæˈʃɪə/</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7000"/>
                        </a:lnSpc>
                        <a:spcBef>
                          <a:spcPts val="0"/>
                        </a:spcBef>
                        <a:spcAft>
                          <a:spcPts val="0"/>
                        </a:spcAft>
                        <a:buNone/>
                      </a:pPr>
                      <a:r>
                        <a:rPr lang="en-US" sz="3200" b="0">
                          <a:effectLst/>
                          <a:latin typeface="Calibri" panose="020F0502020204030204" pitchFamily="34" charset="0"/>
                          <a:ea typeface="Times New Roman" panose="02020603050405020304" pitchFamily="18" charset="0"/>
                          <a:cs typeface="Times New Roman" panose="02020603050405020304" pitchFamily="18" charset="0"/>
                        </a:rPr>
                        <a:t>thu ngân</a:t>
                      </a:r>
                      <a:endParaRPr lang="en-US" sz="3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r>
              <a:tr h="513080">
                <a:tc>
                  <a:txBody>
                    <a:bodyPr/>
                    <a:p>
                      <a:pPr marL="144145" marR="0" indent="-144145">
                        <a:lnSpc>
                          <a:spcPct val="107000"/>
                        </a:lnSpc>
                        <a:spcBef>
                          <a:spcPts val="0"/>
                        </a:spcBef>
                        <a:spcAft>
                          <a:spcPts val="0"/>
                        </a:spcAft>
                        <a:buNone/>
                      </a:pPr>
                      <a:r>
                        <a:rPr lang="en-US" sz="3200" b="0">
                          <a:effectLst/>
                          <a:latin typeface="Calibri" panose="020F0502020204030204" pitchFamily="34" charset="0"/>
                          <a:ea typeface="Times New Roman" panose="02020603050405020304" pitchFamily="18" charset="0"/>
                          <a:cs typeface="Times New Roman" panose="02020603050405020304" pitchFamily="18" charset="0"/>
                        </a:rPr>
                        <a:t>5. software engineer (n)</a:t>
                      </a:r>
                      <a:endParaRPr lang="en-US" sz="3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p>
                      <a:pPr marL="0" marR="0" algn="ctr">
                        <a:lnSpc>
                          <a:spcPct val="107000"/>
                        </a:lnSpc>
                        <a:spcBef>
                          <a:spcPts val="0"/>
                        </a:spcBef>
                        <a:spcAft>
                          <a:spcPts val="0"/>
                        </a:spcAft>
                        <a:buNone/>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/ˈsɒftweər endʒɪˈnɪə/</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c>
                  <a:txBody>
                    <a:bodyPr/>
                    <a:p>
                      <a:pPr marL="0" marR="0" algn="ctr">
                        <a:lnSpc>
                          <a:spcPct val="107000"/>
                        </a:lnSpc>
                        <a:spcBef>
                          <a:spcPts val="0"/>
                        </a:spcBef>
                        <a:spcAft>
                          <a:spcPts val="0"/>
                        </a:spcAft>
                        <a:buNone/>
                      </a:pPr>
                      <a:r>
                        <a:rPr lang="en-US" sz="3200" b="0">
                          <a:effectLst/>
                          <a:latin typeface="Calibri" panose="020F0502020204030204" pitchFamily="34" charset="0"/>
                          <a:ea typeface="Times New Roman" panose="02020603050405020304" pitchFamily="18" charset="0"/>
                          <a:cs typeface="Times New Roman" panose="02020603050405020304" pitchFamily="18" charset="0"/>
                        </a:rPr>
                        <a:t>kĩ sư phần mềm</a:t>
                      </a:r>
                      <a:endParaRPr lang="en-US" sz="3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r>
            </a:tbl>
          </a:graphicData>
        </a:graphic>
      </p:graphicFrame>
      <p:sp>
        <p:nvSpPr>
          <p:cNvPr id="6" name="TextBox 5"/>
          <p:cNvSpPr txBox="1"/>
          <p:nvPr/>
        </p:nvSpPr>
        <p:spPr>
          <a:xfrm>
            <a:off x="499767" y="66087"/>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 name="tailor">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186690" y="1553845"/>
            <a:ext cx="895350" cy="895350"/>
          </a:xfrm>
          <a:prstGeom prst="rect">
            <a:avLst/>
          </a:prstGeom>
        </p:spPr>
      </p:pic>
      <p:pic>
        <p:nvPicPr>
          <p:cNvPr id="3" name="surgeon">
            <a:hlinkClick r:id="" action="ppaction://media"/>
          </p:cNvPr>
          <p:cNvPicPr/>
          <p:nvPr>
            <a:audioFile r:link="rId4"/>
            <p:extLst>
              <p:ext uri="{DAA4B4D4-6D71-4841-9C94-3DE7FCFB9230}">
                <p14:media xmlns:p14="http://schemas.microsoft.com/office/powerpoint/2010/main" r:embed="rId5"/>
              </p:ext>
            </p:extLst>
          </p:nvPr>
        </p:nvPicPr>
        <p:blipFill>
          <a:blip r:embed="rId3"/>
          <a:stretch>
            <a:fillRect/>
          </a:stretch>
        </p:blipFill>
        <p:spPr>
          <a:xfrm>
            <a:off x="-186690" y="2393950"/>
            <a:ext cx="895350" cy="895350"/>
          </a:xfrm>
          <a:prstGeom prst="rect">
            <a:avLst/>
          </a:prstGeom>
        </p:spPr>
      </p:pic>
      <p:pic>
        <p:nvPicPr>
          <p:cNvPr id="7" name="assembly worker">
            <a:hlinkClick r:id="" action="ppaction://media"/>
          </p:cNvPr>
          <p:cNvPicPr/>
          <p:nvPr>
            <a:audioFile r:link="rId6"/>
            <p:extLst>
              <p:ext uri="{DAA4B4D4-6D71-4841-9C94-3DE7FCFB9230}">
                <p14:media xmlns:p14="http://schemas.microsoft.com/office/powerpoint/2010/main" r:embed="rId7"/>
              </p:ext>
            </p:extLst>
          </p:nvPr>
        </p:nvPicPr>
        <p:blipFill>
          <a:blip r:embed="rId3"/>
          <a:stretch>
            <a:fillRect/>
          </a:stretch>
        </p:blipFill>
        <p:spPr>
          <a:xfrm>
            <a:off x="-186690" y="3307715"/>
            <a:ext cx="895350" cy="895350"/>
          </a:xfrm>
          <a:prstGeom prst="rect">
            <a:avLst/>
          </a:prstGeom>
        </p:spPr>
      </p:pic>
      <p:pic>
        <p:nvPicPr>
          <p:cNvPr id="14" name="cashier">
            <a:hlinkClick r:id="" action="ppaction://media"/>
          </p:cNvPr>
          <p:cNvPicPr/>
          <p:nvPr>
            <a:audioFile r:link="rId8"/>
            <p:extLst>
              <p:ext uri="{DAA4B4D4-6D71-4841-9C94-3DE7FCFB9230}">
                <p14:media xmlns:p14="http://schemas.microsoft.com/office/powerpoint/2010/main" r:embed="rId9"/>
              </p:ext>
            </p:extLst>
          </p:nvPr>
        </p:nvPicPr>
        <p:blipFill>
          <a:blip r:embed="rId3"/>
          <a:stretch>
            <a:fillRect/>
          </a:stretch>
        </p:blipFill>
        <p:spPr>
          <a:xfrm>
            <a:off x="-186690" y="4064000"/>
            <a:ext cx="895350" cy="895350"/>
          </a:xfrm>
          <a:prstGeom prst="rect">
            <a:avLst/>
          </a:prstGeom>
        </p:spPr>
      </p:pic>
      <p:pic>
        <p:nvPicPr>
          <p:cNvPr id="15" name="software engineer">
            <a:hlinkClick r:id="" action="ppaction://media"/>
          </p:cNvPr>
          <p:cNvPicPr/>
          <p:nvPr>
            <a:audioFile r:link="rId10"/>
            <p:extLst>
              <p:ext uri="{DAA4B4D4-6D71-4841-9C94-3DE7FCFB9230}">
                <p14:media xmlns:p14="http://schemas.microsoft.com/office/powerpoint/2010/main" r:embed="rId11"/>
              </p:ext>
            </p:extLst>
          </p:nvPr>
        </p:nvPicPr>
        <p:blipFill>
          <a:blip r:embed="rId3"/>
          <a:stretch>
            <a:fillRect/>
          </a:stretch>
        </p:blipFill>
        <p:spPr>
          <a:xfrm>
            <a:off x="-186690" y="4800600"/>
            <a:ext cx="895350" cy="8953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62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792"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additive="base">
                                        <p:cTn id="14" dur="1488"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744" fill="hold"/>
                                        <p:tgtEl>
                                          <p:spTgt spid="14"/>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additive="base">
                                        <p:cTn id="22" dur="156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1">
                  <p:stCondLst>
                    <p:cond delay="indefinite"/>
                  </p:stCondLst>
                  <p:endCondLst>
                    <p:cond evt="onStopAudio">
                      <p:tgtEl>
                        <p:sldTgt/>
                      </p:tgtEl>
                    </p:cond>
                  </p:endCondLst>
                </p:cTn>
                <p:tgtEl>
                  <p:spTgt spid="2"/>
                </p:tgtEl>
              </p:cMediaNode>
            </p:audio>
            <p:audio>
              <p:cMediaNode>
                <p:cTn id="24" fill="hold" display="1">
                  <p:stCondLst>
                    <p:cond delay="indefinite"/>
                  </p:stCondLst>
                  <p:endCondLst>
                    <p:cond evt="onStopAudio">
                      <p:tgtEl>
                        <p:sldTgt/>
                      </p:tgtEl>
                    </p:cond>
                  </p:endCondLst>
                </p:cTn>
                <p:tgtEl>
                  <p:spTgt spid="3"/>
                </p:tgtEl>
              </p:cMediaNode>
            </p:audio>
            <p:audio>
              <p:cMediaNode>
                <p:cTn id="25" fill="hold" display="1">
                  <p:stCondLst>
                    <p:cond delay="indefinite"/>
                  </p:stCondLst>
                  <p:endCondLst>
                    <p:cond evt="onStopAudio">
                      <p:tgtEl>
                        <p:sldTgt/>
                      </p:tgtEl>
                    </p:cond>
                  </p:endCondLst>
                </p:cTn>
                <p:tgtEl>
                  <p:spTgt spid="7"/>
                </p:tgtEl>
              </p:cMediaNode>
            </p:audio>
            <p:audio>
              <p:cMediaNode>
                <p:cTn id="26" fill="hold" display="1">
                  <p:stCondLst>
                    <p:cond delay="indefinite"/>
                  </p:stCondLst>
                  <p:endCondLst>
                    <p:cond evt="onStopAudio">
                      <p:tgtEl>
                        <p:sldTgt/>
                      </p:tgtEl>
                    </p:cond>
                  </p:endCondLst>
                </p:cTn>
                <p:tgtEl>
                  <p:spTgt spid="14"/>
                </p:tgtEl>
              </p:cMediaNode>
            </p:audio>
            <p:audio>
              <p:cMediaNode>
                <p:cTn id="27" fill="hold" display="1">
                  <p:stCondLst>
                    <p:cond delay="indefinite"/>
                  </p:stCondLst>
                  <p:endCondLst>
                    <p:cond evt="onStopAudio">
                      <p:tgtEl>
                        <p:sldTgt/>
                      </p:tgtEl>
                    </p:cond>
                  </p:endCondLst>
                </p:cTn>
                <p:tgtEl>
                  <p:spTgt spid="1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 y="-7620"/>
            <a:ext cx="12192000" cy="781050"/>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nvGraphicFramePr>
        <p:xfrm>
          <a:off x="499745" y="1142365"/>
          <a:ext cx="11403330" cy="4505325"/>
        </p:xfrm>
        <a:graphic>
          <a:graphicData uri="http://schemas.openxmlformats.org/drawingml/2006/table">
            <a:tbl>
              <a:tblPr firstRow="1" bandRow="1">
                <a:tableStyleId>{5DA37D80-6434-44D0-A028-1B22A696006F}</a:tableStyleId>
              </a:tblPr>
              <a:tblGrid>
                <a:gridCol w="4504690"/>
                <a:gridCol w="3197225"/>
                <a:gridCol w="3701415"/>
              </a:tblGrid>
              <a:tr h="473075">
                <a:tc>
                  <a:txBody>
                    <a:bodyPr/>
                    <a:lstStyle/>
                    <a:p>
                      <a:pPr algn="ctr"/>
                      <a:r>
                        <a:rPr lang="en-US" sz="2800" b="1" dirty="0">
                          <a:solidFill>
                            <a:srgbClr val="05A0B8"/>
                          </a:solidFill>
                        </a:rPr>
                        <a:t>New words</a:t>
                      </a:r>
                      <a:endParaRPr lang="en-US" sz="2800" b="1" dirty="0">
                        <a:solidFill>
                          <a:srgbClr val="05A0B8"/>
                        </a:solidFill>
                      </a:endParaRPr>
                    </a:p>
                  </a:txBody>
                  <a:tcPr anchor="ctr"/>
                </a:tc>
                <a:tc>
                  <a:txBody>
                    <a:bodyPr/>
                    <a:lstStyle/>
                    <a:p>
                      <a:pPr algn="ctr"/>
                      <a:r>
                        <a:rPr lang="en-US" sz="2800" b="1" dirty="0">
                          <a:solidFill>
                            <a:srgbClr val="05A0B8"/>
                          </a:solidFill>
                        </a:rPr>
                        <a:t>Pronunciation</a:t>
                      </a:r>
                      <a:endParaRPr lang="en-US" sz="2800" b="1" dirty="0">
                        <a:solidFill>
                          <a:srgbClr val="05A0B8"/>
                        </a:solidFill>
                      </a:endParaRPr>
                    </a:p>
                  </a:txBody>
                  <a:tcPr anchor="ctr"/>
                </a:tc>
                <a:tc>
                  <a:txBody>
                    <a:bodyPr/>
                    <a:lstStyle/>
                    <a:p>
                      <a:pPr algn="ctr"/>
                      <a:r>
                        <a:rPr lang="en-US" sz="2800" b="1" dirty="0">
                          <a:solidFill>
                            <a:srgbClr val="05A0B8"/>
                          </a:solidFill>
                        </a:rPr>
                        <a:t>Meaning</a:t>
                      </a:r>
                      <a:endParaRPr lang="en-US" sz="2800" b="1" dirty="0">
                        <a:solidFill>
                          <a:srgbClr val="05A0B8"/>
                        </a:solidFill>
                      </a:endParaRPr>
                    </a:p>
                  </a:txBody>
                  <a:tcPr anchor="ctr"/>
                </a:tc>
              </a:tr>
              <a:tr h="664845">
                <a:tc>
                  <a:txBody>
                    <a:bodyPr/>
                    <a:lstStyle/>
                    <a:p>
                      <a:pPr marL="144145" marR="0" indent="-144145">
                        <a:lnSpc>
                          <a:spcPct val="107000"/>
                        </a:lnSpc>
                        <a:spcBef>
                          <a:spcPts val="0"/>
                        </a:spcBef>
                        <a:spcAft>
                          <a:spcPts val="0"/>
                        </a:spcAft>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decisive (adj)</a:t>
                      </a:r>
                      <a:endPar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/dɪˈsaɪsɪv/</a:t>
                      </a:r>
                      <a:endPar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tc>
                  <a:txBody>
                    <a:bodyPr/>
                    <a:lstStyle/>
                    <a:p>
                      <a:pPr marL="0" marR="0" algn="ctr">
                        <a:lnSpc>
                          <a:spcPct val="107000"/>
                        </a:lnSpc>
                        <a:spcBef>
                          <a:spcPts val="0"/>
                        </a:spcBef>
                        <a:spcAft>
                          <a:spcPts val="0"/>
                        </a:spcAft>
                      </a:pP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quyết đoán</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r>
              <a:tr h="664845">
                <a:tc>
                  <a:txBody>
                    <a:bodyPr/>
                    <a:lstStyle/>
                    <a:p>
                      <a:pPr marL="144145" marR="0" indent="-144145">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7. well-paid (adj)</a:t>
                      </a:r>
                      <a:endPar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/ˌwel ˈpeɪd/</a:t>
                      </a:r>
                      <a:endPar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được trả lương cao</a:t>
                      </a:r>
                      <a:endPar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tr>
              <a:tr h="806450">
                <a:tc>
                  <a:txBody>
                    <a:bodyPr/>
                    <a:lstStyle/>
                    <a:p>
                      <a:pPr marL="144145" marR="0" indent="-144145">
                        <a:lnSpc>
                          <a:spcPct val="107000"/>
                        </a:lnSpc>
                        <a:spcBef>
                          <a:spcPts val="0"/>
                        </a:spcBef>
                        <a:spcAft>
                          <a:spcPts val="0"/>
                        </a:spcAft>
                        <a:buNone/>
                      </a:pPr>
                      <a:r>
                        <a:rPr lang="en-US" sz="3200" b="0">
                          <a:effectLst/>
                          <a:latin typeface="Calibri" panose="020F0502020204030204" pitchFamily="34" charset="0"/>
                          <a:ea typeface="Times New Roman" panose="02020603050405020304" pitchFamily="18" charset="0"/>
                          <a:cs typeface="Times New Roman" panose="02020603050405020304" pitchFamily="18" charset="0"/>
                        </a:rPr>
                        <a:t>8. rewarding (adj)</a:t>
                      </a:r>
                      <a:endParaRPr lang="en-US" sz="3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/rɪˈwɔːdɪŋ/</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7000"/>
                        </a:lnSpc>
                        <a:spcBef>
                          <a:spcPts val="0"/>
                        </a:spcBef>
                        <a:spcAft>
                          <a:spcPts val="0"/>
                        </a:spcAft>
                        <a:buNone/>
                      </a:pPr>
                      <a:r>
                        <a:rPr lang="en-US" sz="3200" b="0">
                          <a:effectLst/>
                          <a:latin typeface="Calibri" panose="020F0502020204030204" pitchFamily="34" charset="0"/>
                          <a:ea typeface="Times New Roman" panose="02020603050405020304" pitchFamily="18" charset="0"/>
                          <a:cs typeface="Times New Roman" panose="02020603050405020304" pitchFamily="18" charset="0"/>
                        </a:rPr>
                        <a:t>bổ ích, xứng đáng</a:t>
                      </a:r>
                      <a:endParaRPr lang="en-US" sz="3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r>
              <a:tr h="732790">
                <a:tc>
                  <a:txBody>
                    <a:bodyPr/>
                    <a:lstStyle/>
                    <a:p>
                      <a:pPr marL="144145" marR="0" indent="-144145">
                        <a:lnSpc>
                          <a:spcPct val="107000"/>
                        </a:lnSpc>
                        <a:spcBef>
                          <a:spcPts val="0"/>
                        </a:spcBef>
                        <a:spcAft>
                          <a:spcPts val="0"/>
                        </a:spcAft>
                        <a:buNone/>
                      </a:pPr>
                      <a:r>
                        <a:rPr lang="en-US" sz="3200" b="0">
                          <a:effectLst/>
                          <a:latin typeface="Calibri" panose="020F0502020204030204" pitchFamily="34" charset="0"/>
                          <a:ea typeface="Times New Roman" panose="02020603050405020304" pitchFamily="18" charset="0"/>
                          <a:cs typeface="Times New Roman" panose="02020603050405020304" pitchFamily="18" charset="0"/>
                        </a:rPr>
                        <a:t>9. demanding (adj)</a:t>
                      </a:r>
                      <a:endParaRPr lang="en-US" sz="3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/dɪˈmɑːndɪŋ/</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7000"/>
                        </a:lnSpc>
                        <a:spcBef>
                          <a:spcPts val="0"/>
                        </a:spcBef>
                        <a:spcAft>
                          <a:spcPts val="0"/>
                        </a:spcAft>
                        <a:buNone/>
                      </a:pPr>
                      <a:r>
                        <a:rPr lang="en-US" sz="3200" b="0">
                          <a:effectLst/>
                          <a:latin typeface="Calibri" panose="020F0502020204030204" pitchFamily="34" charset="0"/>
                          <a:ea typeface="Times New Roman" panose="02020603050405020304" pitchFamily="18" charset="0"/>
                          <a:cs typeface="Times New Roman" panose="02020603050405020304" pitchFamily="18" charset="0"/>
                        </a:rPr>
                        <a:t>(yêu cầu) khắt khe, phức tạp</a:t>
                      </a:r>
                      <a:endParaRPr lang="en-US" sz="3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r>
              <a:tr h="513080">
                <a:tc>
                  <a:txBody>
                    <a:bodyPr/>
                    <a:p>
                      <a:pPr marL="144145" marR="0" indent="-144145">
                        <a:lnSpc>
                          <a:spcPct val="107000"/>
                        </a:lnSpc>
                        <a:spcBef>
                          <a:spcPts val="0"/>
                        </a:spcBef>
                        <a:spcAft>
                          <a:spcPts val="0"/>
                        </a:spcAft>
                        <a:buNone/>
                      </a:pPr>
                      <a:r>
                        <a:rPr lang="en-US" sz="3200" b="0">
                          <a:effectLst/>
                          <a:latin typeface="Calibri" panose="020F0502020204030204" pitchFamily="34" charset="0"/>
                          <a:ea typeface="Times New Roman" panose="02020603050405020304" pitchFamily="18" charset="0"/>
                          <a:cs typeface="Times New Roman" panose="02020603050405020304" pitchFamily="18" charset="0"/>
                        </a:rPr>
                        <a:t>10. repetitive (adj)</a:t>
                      </a:r>
                      <a:endParaRPr lang="en-US" sz="3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p>
                      <a:pPr marL="0" marR="0" algn="ctr">
                        <a:lnSpc>
                          <a:spcPct val="107000"/>
                        </a:lnSpc>
                        <a:spcBef>
                          <a:spcPts val="0"/>
                        </a:spcBef>
                        <a:spcAft>
                          <a:spcPts val="0"/>
                        </a:spcAft>
                        <a:buNone/>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/rɪˈpetətɪv/</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c>
                  <a:txBody>
                    <a:bodyPr/>
                    <a:p>
                      <a:pPr marL="0" marR="0" algn="ctr">
                        <a:lnSpc>
                          <a:spcPct val="107000"/>
                        </a:lnSpc>
                        <a:spcBef>
                          <a:spcPts val="0"/>
                        </a:spcBef>
                        <a:spcAft>
                          <a:spcPts val="0"/>
                        </a:spcAft>
                        <a:buNone/>
                      </a:pPr>
                      <a:r>
                        <a:rPr lang="en-US" sz="3200" b="0">
                          <a:effectLst/>
                          <a:latin typeface="Calibri" panose="020F0502020204030204" pitchFamily="34" charset="0"/>
                          <a:ea typeface="Times New Roman" panose="02020603050405020304" pitchFamily="18" charset="0"/>
                          <a:cs typeface="Times New Roman" panose="02020603050405020304" pitchFamily="18" charset="0"/>
                        </a:rPr>
                        <a:t>lặp đi lặp lại</a:t>
                      </a:r>
                      <a:endParaRPr lang="en-US" sz="3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r>
            </a:tbl>
          </a:graphicData>
        </a:graphic>
      </p:graphicFrame>
      <p:sp>
        <p:nvSpPr>
          <p:cNvPr id="6" name="TextBox 5"/>
          <p:cNvSpPr txBox="1"/>
          <p:nvPr/>
        </p:nvSpPr>
        <p:spPr>
          <a:xfrm>
            <a:off x="499767" y="66087"/>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decisive">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210820" y="1522730"/>
            <a:ext cx="908685" cy="908685"/>
          </a:xfrm>
          <a:prstGeom prst="rect">
            <a:avLst/>
          </a:prstGeom>
        </p:spPr>
      </p:pic>
      <p:pic>
        <p:nvPicPr>
          <p:cNvPr id="5" name="well paid">
            <a:hlinkClick r:id="" action="ppaction://media"/>
          </p:cNvPr>
          <p:cNvPicPr/>
          <p:nvPr>
            <a:audioFile r:link="rId4"/>
            <p:extLst>
              <p:ext uri="{DAA4B4D4-6D71-4841-9C94-3DE7FCFB9230}">
                <p14:media xmlns:p14="http://schemas.microsoft.com/office/powerpoint/2010/main" r:embed="rId5"/>
              </p:ext>
            </p:extLst>
          </p:nvPr>
        </p:nvPicPr>
        <p:blipFill>
          <a:blip r:embed="rId3"/>
          <a:stretch>
            <a:fillRect/>
          </a:stretch>
        </p:blipFill>
        <p:spPr>
          <a:xfrm>
            <a:off x="-210820" y="2280920"/>
            <a:ext cx="908685" cy="908685"/>
          </a:xfrm>
          <a:prstGeom prst="rect">
            <a:avLst/>
          </a:prstGeom>
        </p:spPr>
      </p:pic>
      <p:pic>
        <p:nvPicPr>
          <p:cNvPr id="8" name="rewarding">
            <a:hlinkClick r:id="" action="ppaction://media"/>
          </p:cNvPr>
          <p:cNvPicPr/>
          <p:nvPr>
            <a:audioFile r:link="rId6"/>
            <p:extLst>
              <p:ext uri="{DAA4B4D4-6D71-4841-9C94-3DE7FCFB9230}">
                <p14:media xmlns:p14="http://schemas.microsoft.com/office/powerpoint/2010/main" r:embed="rId7"/>
              </p:ext>
            </p:extLst>
          </p:nvPr>
        </p:nvPicPr>
        <p:blipFill>
          <a:blip r:embed="rId3"/>
          <a:stretch>
            <a:fillRect/>
          </a:stretch>
        </p:blipFill>
        <p:spPr>
          <a:xfrm>
            <a:off x="-210820" y="3023870"/>
            <a:ext cx="908685" cy="908685"/>
          </a:xfrm>
          <a:prstGeom prst="rect">
            <a:avLst/>
          </a:prstGeom>
        </p:spPr>
      </p:pic>
      <p:pic>
        <p:nvPicPr>
          <p:cNvPr id="9" name="demanding">
            <a:hlinkClick r:id="" action="ppaction://media"/>
          </p:cNvPr>
          <p:cNvPicPr/>
          <p:nvPr>
            <a:audioFile r:link="rId8"/>
            <p:extLst>
              <p:ext uri="{DAA4B4D4-6D71-4841-9C94-3DE7FCFB9230}">
                <p14:media xmlns:p14="http://schemas.microsoft.com/office/powerpoint/2010/main" r:embed="rId9"/>
              </p:ext>
            </p:extLst>
          </p:nvPr>
        </p:nvPicPr>
        <p:blipFill>
          <a:blip r:embed="rId3"/>
          <a:stretch>
            <a:fillRect/>
          </a:stretch>
        </p:blipFill>
        <p:spPr>
          <a:xfrm>
            <a:off x="-210820" y="3989070"/>
            <a:ext cx="908685" cy="908685"/>
          </a:xfrm>
          <a:prstGeom prst="rect">
            <a:avLst/>
          </a:prstGeom>
        </p:spPr>
      </p:pic>
      <p:pic>
        <p:nvPicPr>
          <p:cNvPr id="12" name="repetiive">
            <a:hlinkClick r:id="" action="ppaction://media"/>
          </p:cNvPr>
          <p:cNvPicPr/>
          <p:nvPr>
            <a:audioFile r:link="rId10"/>
            <p:extLst>
              <p:ext uri="{DAA4B4D4-6D71-4841-9C94-3DE7FCFB9230}">
                <p14:media xmlns:p14="http://schemas.microsoft.com/office/powerpoint/2010/main" r:embed="rId11"/>
              </p:ext>
            </p:extLst>
          </p:nvPr>
        </p:nvPicPr>
        <p:blipFill>
          <a:blip r:embed="rId3"/>
          <a:stretch>
            <a:fillRect/>
          </a:stretch>
        </p:blipFill>
        <p:spPr>
          <a:xfrm>
            <a:off x="-210820" y="4864100"/>
            <a:ext cx="908685" cy="90868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98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888"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additive="base">
                                        <p:cTn id="14" dur="864" fill="hold"/>
                                        <p:tgtEl>
                                          <p:spTgt spid="8"/>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816" fill="hold"/>
                                        <p:tgtEl>
                                          <p:spTgt spid="9"/>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additive="base">
                                        <p:cTn id="22" dur="86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1">
                  <p:stCondLst>
                    <p:cond delay="indefinite"/>
                  </p:stCondLst>
                  <p:endCondLst>
                    <p:cond evt="onStopAudio">
                      <p:tgtEl>
                        <p:sldTgt/>
                      </p:tgtEl>
                    </p:cond>
                  </p:endCondLst>
                </p:cTn>
                <p:tgtEl>
                  <p:spTgt spid="4"/>
                </p:tgtEl>
              </p:cMediaNode>
            </p:audio>
            <p:audio>
              <p:cMediaNode>
                <p:cTn id="24" fill="hold" display="1">
                  <p:stCondLst>
                    <p:cond delay="indefinite"/>
                  </p:stCondLst>
                  <p:endCondLst>
                    <p:cond evt="onStopAudio">
                      <p:tgtEl>
                        <p:sldTgt/>
                      </p:tgtEl>
                    </p:cond>
                  </p:endCondLst>
                </p:cTn>
                <p:tgtEl>
                  <p:spTgt spid="5"/>
                </p:tgtEl>
              </p:cMediaNode>
            </p:audio>
            <p:audio>
              <p:cMediaNode>
                <p:cTn id="25" fill="hold" display="1">
                  <p:stCondLst>
                    <p:cond delay="indefinite"/>
                  </p:stCondLst>
                  <p:endCondLst>
                    <p:cond evt="onStopAudio">
                      <p:tgtEl>
                        <p:sldTgt/>
                      </p:tgtEl>
                    </p:cond>
                  </p:endCondLst>
                </p:cTn>
                <p:tgtEl>
                  <p:spTgt spid="8"/>
                </p:tgtEl>
              </p:cMediaNode>
            </p:audio>
            <p:audio>
              <p:cMediaNode>
                <p:cTn id="26" fill="hold" display="1">
                  <p:stCondLst>
                    <p:cond delay="indefinite"/>
                  </p:stCondLst>
                  <p:endCondLst>
                    <p:cond evt="onStopAudio">
                      <p:tgtEl>
                        <p:sldTgt/>
                      </p:tgtEl>
                    </p:cond>
                  </p:endCondLst>
                </p:cTn>
                <p:tgtEl>
                  <p:spTgt spid="9"/>
                </p:tgtEl>
              </p:cMediaNode>
            </p:audio>
            <p:audio>
              <p:cMediaNode>
                <p:cTn id="27" fill="hold" display="1">
                  <p:stCondLst>
                    <p:cond delay="indefinite"/>
                  </p:stCondLst>
                  <p:endCondLst>
                    <p:cond evt="onStopAudio">
                      <p:tgtEl>
                        <p:sldTgt/>
                      </p:tgtEl>
                    </p:cond>
                  </p:endCondLst>
                </p:cTn>
                <p:tgtEl>
                  <p:spTgt spid="1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430" y="19685"/>
            <a:ext cx="12192000" cy="93726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70" y="988060"/>
            <a:ext cx="10888345" cy="583565"/>
          </a:xfrm>
          <a:prstGeom prst="rect">
            <a:avLst/>
          </a:prstGeom>
          <a:noFill/>
          <a:effectLst/>
        </p:spPr>
        <p:txBody>
          <a:bodyPr wrap="square" rtlCol="0">
            <a:spAutoFit/>
          </a:bodyPr>
          <a:lstStyle/>
          <a:p>
            <a:r>
              <a:rPr lang="en-US" sz="3200" b="1" dirty="0">
                <a:solidFill>
                  <a:schemeClr val="tx1"/>
                </a:solidFill>
                <a:effectLst>
                  <a:glow rad="88900">
                    <a:schemeClr val="bg1"/>
                  </a:glow>
                </a:effectLst>
                <a:cs typeface="Arial" panose="020B0604020202020204" pitchFamily="34" charset="0"/>
              </a:rPr>
              <a:t>Match the words in A with their definitions/explanations in B.</a:t>
            </a:r>
            <a:endParaRPr lang="en-US" sz="3200" b="1" dirty="0">
              <a:solidFill>
                <a:schemeClr val="tx1"/>
              </a:solidFill>
              <a:effectLst>
                <a:glow rad="88900">
                  <a:schemeClr val="bg1"/>
                </a:glow>
              </a:effectLst>
              <a:cs typeface="Arial" panose="020B0604020202020204" pitchFamily="34" charset="0"/>
            </a:endParaRPr>
          </a:p>
        </p:txBody>
      </p:sp>
      <p:sp>
        <p:nvSpPr>
          <p:cNvPr id="16" name="Rounded Rectangle 15"/>
          <p:cNvSpPr/>
          <p:nvPr/>
        </p:nvSpPr>
        <p:spPr>
          <a:xfrm>
            <a:off x="578103" y="10282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9256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p:cNvSpPr txBox="1"/>
          <p:nvPr/>
        </p:nvSpPr>
        <p:spPr>
          <a:xfrm>
            <a:off x="487067" y="194965"/>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5" name="Table 4"/>
          <p:cNvGraphicFramePr/>
          <p:nvPr/>
        </p:nvGraphicFramePr>
        <p:xfrm>
          <a:off x="352425" y="1615440"/>
          <a:ext cx="11667490" cy="6035040"/>
        </p:xfrm>
        <a:graphic>
          <a:graphicData uri="http://schemas.openxmlformats.org/drawingml/2006/table">
            <a:tbl>
              <a:tblPr firstRow="1" bandRow="1">
                <a:tableStyleId>{5C22544A-7EE6-4342-B048-85BDC9FD1C3A}</a:tableStyleId>
              </a:tblPr>
              <a:tblGrid>
                <a:gridCol w="4143375"/>
                <a:gridCol w="6364605"/>
                <a:gridCol w="1159510"/>
              </a:tblGrid>
              <a:tr h="701040">
                <a:tc>
                  <a:txBody>
                    <a:bodyPr/>
                    <a:lstStyle/>
                    <a:p>
                      <a:pPr algn="ctr">
                        <a:buNone/>
                      </a:pPr>
                      <a:r>
                        <a:rPr lang="en-US" sz="3000"/>
                        <a:t>A</a:t>
                      </a:r>
                      <a:endParaRPr lang="en-US" sz="3000"/>
                    </a:p>
                  </a:txBody>
                  <a:tcPr>
                    <a:solidFill>
                      <a:srgbClr val="CD8D7A"/>
                    </a:solidFill>
                  </a:tcPr>
                </a:tc>
                <a:tc>
                  <a:txBody>
                    <a:bodyPr/>
                    <a:lstStyle/>
                    <a:p>
                      <a:pPr algn="ctr">
                        <a:buNone/>
                      </a:pPr>
                      <a:r>
                        <a:rPr lang="en-US" sz="3000"/>
                        <a:t>B</a:t>
                      </a:r>
                      <a:endParaRPr lang="en-US" sz="3000"/>
                    </a:p>
                  </a:txBody>
                  <a:tcPr>
                    <a:solidFill>
                      <a:srgbClr val="CD8D7A"/>
                    </a:solidFill>
                  </a:tcPr>
                </a:tc>
                <a:tc>
                  <a:txBody>
                    <a:bodyPr/>
                    <a:p>
                      <a:pPr algn="ctr">
                        <a:buNone/>
                      </a:pPr>
                      <a:endParaRPr lang="en-US" sz="3000"/>
                    </a:p>
                  </a:txBody>
                  <a:tcPr>
                    <a:solidFill>
                      <a:srgbClr val="CD8D7A"/>
                    </a:solidFill>
                  </a:tcPr>
                </a:tc>
              </a:tr>
              <a:tr h="579120">
                <a:tc>
                  <a:txBody>
                    <a:bodyPr/>
                    <a:lstStyle/>
                    <a:p>
                      <a:pPr algn="just">
                        <a:buNone/>
                      </a:pPr>
                      <a:r>
                        <a:rPr lang="en-US" sz="3000" b="1"/>
                        <a:t>1. </a:t>
                      </a:r>
                      <a:r>
                        <a:rPr lang="en-US" sz="3000" b="0"/>
                        <a:t>A tailor</a:t>
                      </a:r>
                      <a:endParaRPr lang="en-US" sz="3000" b="0"/>
                    </a:p>
                  </a:txBody>
                  <a:tcPr>
                    <a:solidFill>
                      <a:srgbClr val="C3E2C2"/>
                    </a:solidFill>
                  </a:tcPr>
                </a:tc>
                <a:tc>
                  <a:txBody>
                    <a:bodyPr/>
                    <a:lstStyle/>
                    <a:p>
                      <a:pPr algn="just">
                        <a:buNone/>
                      </a:pPr>
                      <a:r>
                        <a:rPr lang="en-US" sz="3000" b="1"/>
                        <a:t>a. </a:t>
                      </a:r>
                      <a:r>
                        <a:rPr lang="en-US" sz="3000" b="0"/>
                        <a:t> receives and pays out money in a shop, bank, restaurant, etc.</a:t>
                      </a:r>
                      <a:endParaRPr lang="en-US" sz="3000" b="0"/>
                    </a:p>
                  </a:txBody>
                  <a:tcPr>
                    <a:solidFill>
                      <a:srgbClr val="EAECCC"/>
                    </a:solidFill>
                  </a:tcPr>
                </a:tc>
                <a:tc>
                  <a:txBody>
                    <a:bodyPr/>
                    <a:p>
                      <a:pPr algn="just">
                        <a:buNone/>
                      </a:pPr>
                      <a:r>
                        <a:rPr lang="en-US" sz="3000" b="1"/>
                        <a:t>1.</a:t>
                      </a:r>
                      <a:endParaRPr lang="en-US" sz="3000" b="1"/>
                    </a:p>
                  </a:txBody>
                  <a:tcPr>
                    <a:solidFill>
                      <a:srgbClr val="DBCC95"/>
                    </a:solidFill>
                  </a:tcPr>
                </a:tc>
              </a:tr>
              <a:tr h="579120">
                <a:tc>
                  <a:txBody>
                    <a:bodyPr/>
                    <a:lstStyle/>
                    <a:p>
                      <a:pPr algn="just">
                        <a:buNone/>
                      </a:pPr>
                      <a:r>
                        <a:rPr lang="en-US" sz="3000" b="1"/>
                        <a:t>2.</a:t>
                      </a:r>
                      <a:r>
                        <a:rPr lang="en-US" sz="3000"/>
                        <a:t> A surgeon</a:t>
                      </a:r>
                      <a:endParaRPr lang="en-US" sz="3000"/>
                    </a:p>
                  </a:txBody>
                  <a:tcPr>
                    <a:solidFill>
                      <a:srgbClr val="C3E2C2"/>
                    </a:solidFill>
                  </a:tcPr>
                </a:tc>
                <a:tc>
                  <a:txBody>
                    <a:bodyPr/>
                    <a:lstStyle/>
                    <a:p>
                      <a:pPr algn="just">
                        <a:buNone/>
                      </a:pPr>
                      <a:r>
                        <a:rPr lang="en-US" sz="3000" b="1"/>
                        <a:t>b.</a:t>
                      </a:r>
                      <a:r>
                        <a:rPr lang="en-US" sz="3000"/>
                        <a:t>  performs a particular task in the process of making a product in a factory</a:t>
                      </a:r>
                      <a:endParaRPr lang="en-US" sz="3000"/>
                    </a:p>
                  </a:txBody>
                  <a:tcPr>
                    <a:solidFill>
                      <a:srgbClr val="EAECCC"/>
                    </a:solidFill>
                  </a:tcPr>
                </a:tc>
                <a:tc>
                  <a:txBody>
                    <a:bodyPr/>
                    <a:p>
                      <a:pPr algn="just">
                        <a:buNone/>
                      </a:pPr>
                      <a:r>
                        <a:rPr lang="en-US" sz="3000" b="1"/>
                        <a:t>2.</a:t>
                      </a:r>
                      <a:endParaRPr lang="en-US" sz="3000" b="1"/>
                    </a:p>
                  </a:txBody>
                  <a:tcPr>
                    <a:solidFill>
                      <a:srgbClr val="DBCC95"/>
                    </a:solidFill>
                  </a:tcPr>
                </a:tc>
              </a:tr>
              <a:tr h="1066800">
                <a:tc>
                  <a:txBody>
                    <a:bodyPr/>
                    <a:lstStyle/>
                    <a:p>
                      <a:pPr algn="just">
                        <a:buNone/>
                      </a:pPr>
                      <a:r>
                        <a:rPr lang="en-US" sz="3000" b="1"/>
                        <a:t>3.</a:t>
                      </a:r>
                      <a:r>
                        <a:rPr lang="en-US" sz="3000"/>
                        <a:t> An assembly worker</a:t>
                      </a:r>
                      <a:endParaRPr lang="en-US" sz="3000"/>
                    </a:p>
                  </a:txBody>
                  <a:tcPr>
                    <a:solidFill>
                      <a:srgbClr val="C3E2C2"/>
                    </a:solidFill>
                  </a:tcPr>
                </a:tc>
                <a:tc>
                  <a:txBody>
                    <a:bodyPr/>
                    <a:lstStyle/>
                    <a:p>
                      <a:pPr algn="just">
                        <a:buNone/>
                      </a:pPr>
                      <a:r>
                        <a:rPr lang="en-US" sz="3000" b="1"/>
                        <a:t>c.</a:t>
                      </a:r>
                      <a:r>
                        <a:rPr lang="en-US" sz="3000"/>
                        <a:t> designs and develops computer software.</a:t>
                      </a:r>
                      <a:endParaRPr lang="en-US" sz="3000"/>
                    </a:p>
                  </a:txBody>
                  <a:tcPr>
                    <a:solidFill>
                      <a:srgbClr val="EAECCC"/>
                    </a:solidFill>
                  </a:tcPr>
                </a:tc>
                <a:tc>
                  <a:txBody>
                    <a:bodyPr/>
                    <a:p>
                      <a:pPr algn="just">
                        <a:buNone/>
                      </a:pPr>
                      <a:r>
                        <a:rPr lang="en-US" sz="3000" b="1"/>
                        <a:t>3.</a:t>
                      </a:r>
                      <a:endParaRPr lang="en-US" sz="3000" b="1"/>
                    </a:p>
                  </a:txBody>
                  <a:tcPr>
                    <a:solidFill>
                      <a:srgbClr val="DBCC95"/>
                    </a:solidFill>
                  </a:tcPr>
                </a:tc>
              </a:tr>
              <a:tr h="579120">
                <a:tc>
                  <a:txBody>
                    <a:bodyPr/>
                    <a:lstStyle/>
                    <a:p>
                      <a:pPr algn="just">
                        <a:buNone/>
                      </a:pPr>
                      <a:r>
                        <a:rPr lang="en-US" sz="3000" b="1"/>
                        <a:t>4.</a:t>
                      </a:r>
                      <a:r>
                        <a:rPr lang="en-US" sz="3000"/>
                        <a:t> A cashier</a:t>
                      </a:r>
                      <a:endParaRPr lang="en-US" sz="3000"/>
                    </a:p>
                  </a:txBody>
                  <a:tcPr>
                    <a:solidFill>
                      <a:srgbClr val="C3E2C2"/>
                    </a:solidFill>
                  </a:tcPr>
                </a:tc>
                <a:tc>
                  <a:txBody>
                    <a:bodyPr/>
                    <a:lstStyle/>
                    <a:p>
                      <a:pPr algn="just">
                        <a:buNone/>
                      </a:pPr>
                      <a:r>
                        <a:rPr lang="en-US" sz="3000" b="1"/>
                        <a:t>d.</a:t>
                      </a:r>
                      <a:r>
                        <a:rPr lang="en-US" sz="3000"/>
                        <a:t> performs medical operations.</a:t>
                      </a:r>
                      <a:endParaRPr lang="en-US" sz="3000"/>
                    </a:p>
                  </a:txBody>
                  <a:tcPr>
                    <a:solidFill>
                      <a:srgbClr val="EAECCC"/>
                    </a:solidFill>
                  </a:tcPr>
                </a:tc>
                <a:tc>
                  <a:txBody>
                    <a:bodyPr/>
                    <a:p>
                      <a:pPr algn="just">
                        <a:buNone/>
                      </a:pPr>
                      <a:r>
                        <a:rPr lang="en-US" sz="3000" b="1"/>
                        <a:t>4.</a:t>
                      </a:r>
                      <a:endParaRPr lang="en-US" sz="3000" b="1"/>
                    </a:p>
                  </a:txBody>
                  <a:tcPr>
                    <a:solidFill>
                      <a:srgbClr val="DBCC95"/>
                    </a:solidFill>
                  </a:tcPr>
                </a:tc>
              </a:tr>
              <a:tr h="579120">
                <a:tc>
                  <a:txBody>
                    <a:bodyPr/>
                    <a:lstStyle/>
                    <a:p>
                      <a:pPr algn="just">
                        <a:buNone/>
                      </a:pPr>
                      <a:r>
                        <a:rPr lang="en-US" sz="3000" b="1"/>
                        <a:t>5.</a:t>
                      </a:r>
                      <a:r>
                        <a:rPr lang="en-US" sz="3000"/>
                        <a:t> A software engineer</a:t>
                      </a:r>
                      <a:endParaRPr lang="en-US" sz="3000"/>
                    </a:p>
                  </a:txBody>
                  <a:tcPr>
                    <a:solidFill>
                      <a:srgbClr val="C3E2C2"/>
                    </a:solidFill>
                  </a:tcPr>
                </a:tc>
                <a:tc>
                  <a:txBody>
                    <a:bodyPr/>
                    <a:lstStyle/>
                    <a:p>
                      <a:pPr algn="just">
                        <a:buNone/>
                      </a:pPr>
                      <a:r>
                        <a:rPr lang="en-US" sz="3000" b="1"/>
                        <a:t>e</a:t>
                      </a:r>
                      <a:r>
                        <a:rPr lang="en-US" sz="3000"/>
                        <a:t>. makes clothes.</a:t>
                      </a:r>
                      <a:endParaRPr lang="en-US" sz="3000"/>
                    </a:p>
                  </a:txBody>
                  <a:tcPr>
                    <a:solidFill>
                      <a:srgbClr val="EAECCC"/>
                    </a:solidFill>
                  </a:tcPr>
                </a:tc>
                <a:tc>
                  <a:txBody>
                    <a:bodyPr/>
                    <a:p>
                      <a:pPr algn="just">
                        <a:buNone/>
                      </a:pPr>
                      <a:r>
                        <a:rPr lang="en-US" sz="3000" b="1"/>
                        <a:t>5.</a:t>
                      </a:r>
                      <a:endParaRPr lang="en-US" sz="3000" b="1"/>
                    </a:p>
                  </a:txBody>
                  <a:tcPr>
                    <a:solidFill>
                      <a:srgbClr val="DBCC95"/>
                    </a:solidFill>
                  </a:tcPr>
                </a:tc>
              </a:tr>
            </a:tbl>
          </a:graphicData>
        </a:graphic>
      </p:graphicFrame>
      <p:sp>
        <p:nvSpPr>
          <p:cNvPr id="20" name="Text Box 19"/>
          <p:cNvSpPr txBox="1"/>
          <p:nvPr/>
        </p:nvSpPr>
        <p:spPr>
          <a:xfrm>
            <a:off x="11235690" y="2204085"/>
            <a:ext cx="626745" cy="706755"/>
          </a:xfrm>
          <a:prstGeom prst="rect">
            <a:avLst/>
          </a:prstGeom>
          <a:noFill/>
        </p:spPr>
        <p:txBody>
          <a:bodyPr wrap="square" rtlCol="0">
            <a:spAutoFit/>
          </a:bodyPr>
          <a:lstStyle/>
          <a:p>
            <a:r>
              <a:rPr lang="en-US" sz="4000" i="1">
                <a:solidFill>
                  <a:srgbClr val="FF0000"/>
                </a:solidFill>
              </a:rPr>
              <a:t>e</a:t>
            </a:r>
            <a:endParaRPr lang="en-US" sz="4000" i="1">
              <a:solidFill>
                <a:srgbClr val="FF0000"/>
              </a:solidFill>
            </a:endParaRPr>
          </a:p>
        </p:txBody>
      </p:sp>
      <p:sp>
        <p:nvSpPr>
          <p:cNvPr id="2" name="Text Box 1"/>
          <p:cNvSpPr txBox="1"/>
          <p:nvPr/>
        </p:nvSpPr>
        <p:spPr>
          <a:xfrm>
            <a:off x="11235690" y="3187700"/>
            <a:ext cx="626745" cy="706755"/>
          </a:xfrm>
          <a:prstGeom prst="rect">
            <a:avLst/>
          </a:prstGeom>
          <a:noFill/>
        </p:spPr>
        <p:txBody>
          <a:bodyPr wrap="square" rtlCol="0">
            <a:spAutoFit/>
          </a:bodyPr>
          <a:p>
            <a:r>
              <a:rPr lang="en-US" sz="4000" i="1">
                <a:solidFill>
                  <a:srgbClr val="FF0000"/>
                </a:solidFill>
              </a:rPr>
              <a:t>d</a:t>
            </a:r>
            <a:endParaRPr lang="en-US" sz="4000" i="1">
              <a:solidFill>
                <a:srgbClr val="FF0000"/>
              </a:solidFill>
            </a:endParaRPr>
          </a:p>
        </p:txBody>
      </p:sp>
      <p:sp>
        <p:nvSpPr>
          <p:cNvPr id="3" name="Text Box 2"/>
          <p:cNvSpPr txBox="1"/>
          <p:nvPr/>
        </p:nvSpPr>
        <p:spPr>
          <a:xfrm>
            <a:off x="11235690" y="4224655"/>
            <a:ext cx="626745" cy="706755"/>
          </a:xfrm>
          <a:prstGeom prst="rect">
            <a:avLst/>
          </a:prstGeom>
          <a:noFill/>
        </p:spPr>
        <p:txBody>
          <a:bodyPr wrap="square" rtlCol="0">
            <a:spAutoFit/>
          </a:bodyPr>
          <a:p>
            <a:r>
              <a:rPr lang="en-US" sz="4000" i="1">
                <a:solidFill>
                  <a:srgbClr val="FF0000"/>
                </a:solidFill>
              </a:rPr>
              <a:t>c</a:t>
            </a:r>
            <a:endParaRPr lang="en-US" sz="4000" i="1">
              <a:solidFill>
                <a:srgbClr val="FF0000"/>
              </a:solidFill>
            </a:endParaRPr>
          </a:p>
        </p:txBody>
      </p:sp>
      <p:sp>
        <p:nvSpPr>
          <p:cNvPr id="4" name="Text Box 3"/>
          <p:cNvSpPr txBox="1"/>
          <p:nvPr/>
        </p:nvSpPr>
        <p:spPr>
          <a:xfrm>
            <a:off x="11235690" y="5299710"/>
            <a:ext cx="626745" cy="706755"/>
          </a:xfrm>
          <a:prstGeom prst="rect">
            <a:avLst/>
          </a:prstGeom>
          <a:noFill/>
        </p:spPr>
        <p:txBody>
          <a:bodyPr wrap="square" rtlCol="0">
            <a:spAutoFit/>
          </a:bodyPr>
          <a:p>
            <a:r>
              <a:rPr lang="en-US" sz="4000" i="1">
                <a:solidFill>
                  <a:srgbClr val="FF0000"/>
                </a:solidFill>
              </a:rPr>
              <a:t>a</a:t>
            </a:r>
            <a:endParaRPr lang="en-US" sz="4000" i="1">
              <a:solidFill>
                <a:srgbClr val="FF0000"/>
              </a:solidFill>
            </a:endParaRPr>
          </a:p>
        </p:txBody>
      </p:sp>
      <p:sp>
        <p:nvSpPr>
          <p:cNvPr id="9" name="Text Box 8"/>
          <p:cNvSpPr txBox="1"/>
          <p:nvPr/>
        </p:nvSpPr>
        <p:spPr>
          <a:xfrm>
            <a:off x="11235690" y="5950585"/>
            <a:ext cx="626745" cy="706755"/>
          </a:xfrm>
          <a:prstGeom prst="rect">
            <a:avLst/>
          </a:prstGeom>
          <a:noFill/>
        </p:spPr>
        <p:txBody>
          <a:bodyPr wrap="square" rtlCol="0">
            <a:spAutoFit/>
          </a:bodyPr>
          <a:p>
            <a:r>
              <a:rPr lang="en-US" sz="4000" i="1">
                <a:solidFill>
                  <a:srgbClr val="FF0000"/>
                </a:solidFill>
              </a:rPr>
              <a:t>b</a:t>
            </a:r>
            <a:endParaRPr lang="en-US" sz="4000" i="1">
              <a:solidFill>
                <a:srgbClr val="FF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2" grpId="1"/>
      <p:bldP spid="3" grpId="0"/>
      <p:bldP spid="3" grpId="1"/>
      <p:bldP spid="4" grpId="0"/>
      <p:bldP spid="4" grpId="1"/>
      <p:bldP spid="9" grpId="0"/>
      <p:bldP spid="9"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430" y="19685"/>
            <a:ext cx="12192000" cy="93726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EXTRA ACTIVITY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6" name="Text Box 5"/>
          <p:cNvSpPr txBox="1"/>
          <p:nvPr/>
        </p:nvSpPr>
        <p:spPr>
          <a:xfrm>
            <a:off x="595630" y="1798955"/>
            <a:ext cx="5123815" cy="706755"/>
          </a:xfrm>
          <a:prstGeom prst="rect">
            <a:avLst/>
          </a:prstGeom>
          <a:noFill/>
          <a:ln w="9525">
            <a:noFill/>
          </a:ln>
        </p:spPr>
        <p:txBody>
          <a:bodyPr wrap="square">
            <a:spAutoFit/>
          </a:bodyPr>
          <a:p>
            <a:pPr marL="635" indent="-635" algn="just"/>
            <a:r>
              <a:rPr lang="en-US" sz="4000">
                <a:solidFill>
                  <a:srgbClr val="000000"/>
                </a:solidFill>
                <a:latin typeface="Calibri" panose="020F0502020204030204" pitchFamily="34" charset="0"/>
                <a:cs typeface="Calibri" panose="020F0502020204030204" pitchFamily="34" charset="0"/>
              </a:rPr>
              <a:t>- Work in teams</a:t>
            </a:r>
            <a:endParaRPr lang="en-US" sz="4000">
              <a:solidFill>
                <a:srgbClr val="000000"/>
              </a:solidFill>
              <a:latin typeface="Calibri" panose="020F0502020204030204" pitchFamily="34" charset="0"/>
              <a:cs typeface="Calibri" panose="020F0502020204030204" pitchFamily="34" charset="0"/>
            </a:endParaRPr>
          </a:p>
        </p:txBody>
      </p:sp>
      <p:sp>
        <p:nvSpPr>
          <p:cNvPr id="7" name="Text Box 6"/>
          <p:cNvSpPr txBox="1"/>
          <p:nvPr/>
        </p:nvSpPr>
        <p:spPr>
          <a:xfrm>
            <a:off x="582930" y="2382520"/>
            <a:ext cx="9745980" cy="706755"/>
          </a:xfrm>
          <a:prstGeom prst="rect">
            <a:avLst/>
          </a:prstGeom>
          <a:noFill/>
          <a:ln w="9525">
            <a:noFill/>
          </a:ln>
        </p:spPr>
        <p:txBody>
          <a:bodyPr wrap="square">
            <a:spAutoFit/>
          </a:bodyPr>
          <a:p>
            <a:pPr marL="635" indent="-635" algn="just"/>
            <a:r>
              <a:rPr lang="en-US" sz="4000">
                <a:solidFill>
                  <a:srgbClr val="000000"/>
                </a:solidFill>
                <a:latin typeface="Calibri" panose="020F0502020204030204" pitchFamily="34" charset="0"/>
                <a:cs typeface="Calibri" panose="020F0502020204030204" pitchFamily="34" charset="0"/>
              </a:rPr>
              <a:t>-  Choose 4 members to join the game</a:t>
            </a:r>
            <a:endParaRPr lang="en-US" sz="4000">
              <a:solidFill>
                <a:srgbClr val="000000"/>
              </a:solidFill>
              <a:latin typeface="Calibri" panose="020F0502020204030204" pitchFamily="34" charset="0"/>
              <a:cs typeface="Calibri" panose="020F0502020204030204" pitchFamily="34" charset="0"/>
            </a:endParaRPr>
          </a:p>
        </p:txBody>
      </p:sp>
      <p:sp>
        <p:nvSpPr>
          <p:cNvPr id="8" name="Text Box 7"/>
          <p:cNvSpPr txBox="1"/>
          <p:nvPr/>
        </p:nvSpPr>
        <p:spPr>
          <a:xfrm>
            <a:off x="582930" y="2992120"/>
            <a:ext cx="9745980" cy="706755"/>
          </a:xfrm>
          <a:prstGeom prst="rect">
            <a:avLst/>
          </a:prstGeom>
          <a:noFill/>
          <a:ln w="9525">
            <a:noFill/>
          </a:ln>
        </p:spPr>
        <p:txBody>
          <a:bodyPr wrap="square">
            <a:spAutoFit/>
          </a:bodyPr>
          <a:p>
            <a:pPr marL="635" indent="-635" algn="just"/>
            <a:r>
              <a:rPr lang="en-US" sz="4000">
                <a:solidFill>
                  <a:srgbClr val="000000"/>
                </a:solidFill>
                <a:latin typeface="Calibri" panose="020F0502020204030204" pitchFamily="34" charset="0"/>
                <a:cs typeface="Calibri" panose="020F0502020204030204" pitchFamily="34" charset="0"/>
              </a:rPr>
              <a:t>-  The members of each team stand in a line.</a:t>
            </a:r>
            <a:endParaRPr lang="en-US" sz="4000">
              <a:solidFill>
                <a:srgbClr val="000000"/>
              </a:solidFill>
              <a:latin typeface="Calibri" panose="020F0502020204030204" pitchFamily="34" charset="0"/>
              <a:cs typeface="Calibri" panose="020F0502020204030204" pitchFamily="34" charset="0"/>
            </a:endParaRPr>
          </a:p>
        </p:txBody>
      </p:sp>
      <p:sp>
        <p:nvSpPr>
          <p:cNvPr id="10" name="Text Box 9"/>
          <p:cNvSpPr txBox="1"/>
          <p:nvPr/>
        </p:nvSpPr>
        <p:spPr>
          <a:xfrm>
            <a:off x="487045" y="3703320"/>
            <a:ext cx="11231245" cy="1322070"/>
          </a:xfrm>
          <a:prstGeom prst="rect">
            <a:avLst/>
          </a:prstGeom>
          <a:noFill/>
          <a:ln w="9525">
            <a:noFill/>
          </a:ln>
        </p:spPr>
        <p:txBody>
          <a:bodyPr wrap="square">
            <a:spAutoFit/>
          </a:bodyPr>
          <a:p>
            <a:pPr marL="635" indent="-635" algn="just"/>
            <a:r>
              <a:rPr lang="en-US" sz="4000">
                <a:solidFill>
                  <a:srgbClr val="000000"/>
                </a:solidFill>
                <a:latin typeface="Calibri" panose="020F0502020204030204" pitchFamily="34" charset="0"/>
                <a:cs typeface="Calibri" panose="020F0502020204030204" pitchFamily="34" charset="0"/>
              </a:rPr>
              <a:t>-  Take turn to describe a job without mentioning its name. </a:t>
            </a:r>
            <a:endParaRPr lang="en-US" sz="4000">
              <a:solidFill>
                <a:srgbClr val="000000"/>
              </a:solidFill>
              <a:latin typeface="Calibri" panose="020F0502020204030204" pitchFamily="34" charset="0"/>
              <a:cs typeface="Calibri" panose="020F0502020204030204" pitchFamily="34" charset="0"/>
            </a:endParaRPr>
          </a:p>
        </p:txBody>
      </p:sp>
      <p:sp>
        <p:nvSpPr>
          <p:cNvPr id="13" name="Text Box 12"/>
          <p:cNvSpPr txBox="1"/>
          <p:nvPr/>
        </p:nvSpPr>
        <p:spPr>
          <a:xfrm>
            <a:off x="582930" y="4973320"/>
            <a:ext cx="11307445" cy="1322070"/>
          </a:xfrm>
          <a:prstGeom prst="rect">
            <a:avLst/>
          </a:prstGeom>
          <a:noFill/>
          <a:ln w="9525">
            <a:noFill/>
          </a:ln>
        </p:spPr>
        <p:txBody>
          <a:bodyPr wrap="square">
            <a:spAutoFit/>
          </a:bodyPr>
          <a:p>
            <a:pPr marL="635" indent="-635" algn="just"/>
            <a:r>
              <a:rPr lang="en-US" sz="4000">
                <a:solidFill>
                  <a:srgbClr val="000000"/>
                </a:solidFill>
                <a:latin typeface="Calibri" panose="020F0502020204030204" pitchFamily="34" charset="0"/>
                <a:cs typeface="Calibri" panose="020F0502020204030204" pitchFamily="34" charset="0"/>
              </a:rPr>
              <a:t>-  Members of the teams run quickly to the board and slap the correct job.</a:t>
            </a:r>
            <a:endParaRPr lang="en-US" sz="4000">
              <a:solidFill>
                <a:srgbClr val="000000"/>
              </a:solidFill>
              <a:latin typeface="Calibri" panose="020F0502020204030204" pitchFamily="34" charset="0"/>
              <a:cs typeface="Calibri" panose="020F0502020204030204" pitchFamily="34" charset="0"/>
            </a:endParaRPr>
          </a:p>
        </p:txBody>
      </p:sp>
      <p:sp>
        <p:nvSpPr>
          <p:cNvPr id="18" name="Text Box 17"/>
          <p:cNvSpPr txBox="1"/>
          <p:nvPr/>
        </p:nvSpPr>
        <p:spPr>
          <a:xfrm>
            <a:off x="582930" y="1179195"/>
            <a:ext cx="7396480" cy="706755"/>
          </a:xfrm>
          <a:prstGeom prst="rect">
            <a:avLst/>
          </a:prstGeom>
          <a:noFill/>
          <a:ln w="9525">
            <a:noFill/>
          </a:ln>
        </p:spPr>
        <p:txBody>
          <a:bodyPr wrap="square">
            <a:spAutoFit/>
          </a:bodyPr>
          <a:p>
            <a:pPr marL="635" indent="-635" algn="just"/>
            <a:r>
              <a:rPr lang="en-US" sz="4000">
                <a:solidFill>
                  <a:srgbClr val="000000"/>
                </a:solidFill>
                <a:latin typeface="Calibri" panose="020F0502020204030204" pitchFamily="34" charset="0"/>
                <a:cs typeface="Calibri" panose="020F0502020204030204" pitchFamily="34" charset="0"/>
              </a:rPr>
              <a:t>- There are six jobs on the board.</a:t>
            </a:r>
            <a:endParaRPr lang="en-US" sz="4000">
              <a:solidFill>
                <a:srgbClr val="0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3"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270" y="-12700"/>
            <a:ext cx="12192000" cy="914400"/>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552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017270" y="1042670"/>
            <a:ext cx="11060430" cy="747395"/>
          </a:xfrm>
          <a:prstGeom prst="rect">
            <a:avLst/>
          </a:prstGeom>
          <a:noFill/>
          <a:effectLst/>
        </p:spPr>
        <p:txBody>
          <a:bodyPr wrap="square" rtlCol="0">
            <a:noAutofit/>
          </a:bodyPr>
          <a:p>
            <a:pPr algn="just"/>
            <a:r>
              <a:rPr lang="en-US" sz="3200" b="1" dirty="0">
                <a:effectLst>
                  <a:glow rad="88900">
                    <a:schemeClr val="bg1"/>
                  </a:glow>
                </a:effectLst>
                <a:cs typeface="Arial" panose="020B0604020202020204" pitchFamily="34" charset="0"/>
                <a:sym typeface="+mn-ea"/>
              </a:rPr>
              <a:t>Choose the correct answer A, B, C, or D to complete each sentence.</a:t>
            </a:r>
            <a:endParaRPr lang="en-US" sz="3200" b="1" dirty="0">
              <a:effectLst>
                <a:glow rad="88900">
                  <a:schemeClr val="bg1"/>
                </a:glow>
              </a:effectLst>
              <a:cs typeface="Arial" panose="020B0604020202020204" pitchFamily="34" charset="0"/>
              <a:sym typeface="+mn-ea"/>
            </a:endParaRP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Text Box 1"/>
          <p:cNvSpPr txBox="1"/>
          <p:nvPr/>
        </p:nvSpPr>
        <p:spPr>
          <a:xfrm>
            <a:off x="1463040" y="3317875"/>
            <a:ext cx="3918585" cy="1076325"/>
          </a:xfrm>
          <a:prstGeom prst="rect">
            <a:avLst/>
          </a:prstGeom>
          <a:solidFill>
            <a:srgbClr val="FFDDCC"/>
          </a:solidFill>
        </p:spPr>
        <p:style>
          <a:lnRef idx="2">
            <a:schemeClr val="lt1"/>
          </a:lnRef>
          <a:fillRef idx="1">
            <a:schemeClr val="accent1"/>
          </a:fillRef>
          <a:effectRef idx="1">
            <a:schemeClr val="accent1"/>
          </a:effectRef>
          <a:fontRef idx="minor">
            <a:schemeClr val="lt1"/>
          </a:fontRef>
        </p:style>
        <p:txBody>
          <a:bodyPr wrap="square" rtlCol="0" anchor="t">
            <a:spAutoFit/>
          </a:bodyPr>
          <a:p>
            <a:r>
              <a:rPr lang="en-US" sz="3200">
                <a:solidFill>
                  <a:schemeClr val="tx1"/>
                </a:solidFill>
              </a:rPr>
              <a:t>A. job                   </a:t>
            </a:r>
            <a:endParaRPr lang="en-US" sz="3200">
              <a:solidFill>
                <a:schemeClr val="tx1"/>
              </a:solidFill>
            </a:endParaRPr>
          </a:p>
          <a:p>
            <a:r>
              <a:rPr lang="en-US" sz="3200">
                <a:solidFill>
                  <a:schemeClr val="tx1"/>
                </a:solidFill>
              </a:rPr>
              <a:t>C. career</a:t>
            </a:r>
            <a:r>
              <a:rPr lang="en-US" sz="3200"/>
              <a:t>                 </a:t>
            </a:r>
            <a:endParaRPr lang="en-US" sz="3200"/>
          </a:p>
        </p:txBody>
      </p:sp>
      <p:sp>
        <p:nvSpPr>
          <p:cNvPr id="3" name="Text Box 2"/>
          <p:cNvSpPr txBox="1"/>
          <p:nvPr/>
        </p:nvSpPr>
        <p:spPr>
          <a:xfrm>
            <a:off x="7309485" y="3317875"/>
            <a:ext cx="3928110" cy="1076325"/>
          </a:xfrm>
          <a:prstGeom prst="rect">
            <a:avLst/>
          </a:prstGeom>
          <a:solidFill>
            <a:srgbClr val="FFCCCC"/>
          </a:solidFill>
        </p:spPr>
        <p:style>
          <a:lnRef idx="2">
            <a:schemeClr val="lt1"/>
          </a:lnRef>
          <a:fillRef idx="1">
            <a:schemeClr val="accent1"/>
          </a:fillRef>
          <a:effectRef idx="1">
            <a:schemeClr val="accent1"/>
          </a:effectRef>
          <a:fontRef idx="minor">
            <a:schemeClr val="lt1"/>
          </a:fontRef>
        </p:style>
        <p:txBody>
          <a:bodyPr wrap="square" rtlCol="0" anchor="t">
            <a:spAutoFit/>
          </a:bodyPr>
          <a:p>
            <a:r>
              <a:rPr lang="en-US" sz="3200">
                <a:solidFill>
                  <a:schemeClr val="tx1"/>
                </a:solidFill>
              </a:rPr>
              <a:t>B. duty                       </a:t>
            </a:r>
            <a:endParaRPr lang="en-US" sz="3200">
              <a:solidFill>
                <a:schemeClr val="tx1"/>
              </a:solidFill>
            </a:endParaRPr>
          </a:p>
          <a:p>
            <a:r>
              <a:rPr lang="en-US" sz="3200">
                <a:solidFill>
                  <a:schemeClr val="tx1"/>
                </a:solidFill>
              </a:rPr>
              <a:t>D. work</a:t>
            </a:r>
            <a:endParaRPr lang="en-US" sz="3200">
              <a:solidFill>
                <a:schemeClr val="tx1"/>
              </a:solidFill>
            </a:endParaRPr>
          </a:p>
        </p:txBody>
      </p:sp>
      <p:sp>
        <p:nvSpPr>
          <p:cNvPr id="8" name="Text Box 7"/>
          <p:cNvSpPr txBox="1"/>
          <p:nvPr/>
        </p:nvSpPr>
        <p:spPr>
          <a:xfrm>
            <a:off x="487045" y="2131060"/>
            <a:ext cx="11259185" cy="1076325"/>
          </a:xfrm>
          <a:prstGeom prst="rect">
            <a:avLst/>
          </a:prstGeom>
          <a:solidFill>
            <a:srgbClr val="FFEECC"/>
          </a:solidFill>
        </p:spPr>
        <p:txBody>
          <a:bodyPr wrap="square" rtlCol="0" anchor="t">
            <a:spAutoFit/>
          </a:bodyPr>
          <a:p>
            <a:pPr algn="just"/>
            <a:r>
              <a:rPr lang="en-US" sz="3200" b="1"/>
              <a:t>1. </a:t>
            </a:r>
            <a:r>
              <a:rPr lang="en-US" sz="3200"/>
              <a:t>My brother is applying for a ______ as a customer manager in a supermarket.</a:t>
            </a:r>
            <a:endParaRPr lang="en-US" sz="3200"/>
          </a:p>
        </p:txBody>
      </p:sp>
      <p:sp>
        <p:nvSpPr>
          <p:cNvPr id="10" name="Oval 9"/>
          <p:cNvSpPr/>
          <p:nvPr/>
        </p:nvSpPr>
        <p:spPr>
          <a:xfrm>
            <a:off x="1463040" y="3394710"/>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9" name="Text Box 8"/>
          <p:cNvSpPr txBox="1"/>
          <p:nvPr/>
        </p:nvSpPr>
        <p:spPr>
          <a:xfrm>
            <a:off x="517525" y="4519930"/>
            <a:ext cx="11366500" cy="1076325"/>
          </a:xfrm>
          <a:prstGeom prst="rect">
            <a:avLst/>
          </a:prstGeom>
          <a:solidFill>
            <a:srgbClr val="FFEECC"/>
          </a:solidFill>
        </p:spPr>
        <p:txBody>
          <a:bodyPr wrap="square" rtlCol="0" anchor="t">
            <a:spAutoFit/>
          </a:bodyPr>
          <a:p>
            <a:pPr algn="just"/>
            <a:r>
              <a:rPr lang="en-US" sz="3200" b="1"/>
              <a:t>2. </a:t>
            </a:r>
            <a:r>
              <a:rPr lang="en-US" sz="3200"/>
              <a:t>Mr Hoang was a police officer. He had a successful ______ in the police force.</a:t>
            </a:r>
            <a:endParaRPr lang="en-US" sz="3200"/>
          </a:p>
        </p:txBody>
      </p:sp>
      <p:sp>
        <p:nvSpPr>
          <p:cNvPr id="4" name="Text Box 3"/>
          <p:cNvSpPr txBox="1"/>
          <p:nvPr/>
        </p:nvSpPr>
        <p:spPr>
          <a:xfrm>
            <a:off x="1463040" y="5634990"/>
            <a:ext cx="3918585" cy="1076325"/>
          </a:xfrm>
          <a:prstGeom prst="rect">
            <a:avLst/>
          </a:prstGeom>
          <a:solidFill>
            <a:srgbClr val="FFDDCC"/>
          </a:solidFill>
        </p:spPr>
        <p:style>
          <a:lnRef idx="2">
            <a:schemeClr val="lt1"/>
          </a:lnRef>
          <a:fillRef idx="1">
            <a:schemeClr val="accent1"/>
          </a:fillRef>
          <a:effectRef idx="1">
            <a:schemeClr val="accent1"/>
          </a:effectRef>
          <a:fontRef idx="minor">
            <a:schemeClr val="lt1"/>
          </a:fontRef>
        </p:style>
        <p:txBody>
          <a:bodyPr wrap="square" rtlCol="0" anchor="t">
            <a:spAutoFit/>
          </a:bodyPr>
          <a:p>
            <a:r>
              <a:rPr lang="en-US" sz="3200">
                <a:solidFill>
                  <a:schemeClr val="tx1"/>
                </a:solidFill>
              </a:rPr>
              <a:t>A. work                  </a:t>
            </a:r>
            <a:endParaRPr lang="en-US" sz="3200">
              <a:solidFill>
                <a:schemeClr val="tx1"/>
              </a:solidFill>
            </a:endParaRPr>
          </a:p>
          <a:p>
            <a:r>
              <a:rPr lang="en-US" sz="3200">
                <a:solidFill>
                  <a:schemeClr val="tx1"/>
                </a:solidFill>
              </a:rPr>
              <a:t>C. career  </a:t>
            </a:r>
            <a:r>
              <a:rPr lang="en-US" sz="3200"/>
              <a:t>                    </a:t>
            </a:r>
            <a:endParaRPr lang="en-US" sz="3200"/>
          </a:p>
        </p:txBody>
      </p:sp>
      <p:sp>
        <p:nvSpPr>
          <p:cNvPr id="13" name="Text Box 12"/>
          <p:cNvSpPr txBox="1"/>
          <p:nvPr/>
        </p:nvSpPr>
        <p:spPr>
          <a:xfrm>
            <a:off x="7309485" y="5634990"/>
            <a:ext cx="3928110" cy="1076325"/>
          </a:xfrm>
          <a:prstGeom prst="rect">
            <a:avLst/>
          </a:prstGeom>
          <a:solidFill>
            <a:srgbClr val="FFCCCC"/>
          </a:solidFill>
        </p:spPr>
        <p:style>
          <a:lnRef idx="2">
            <a:schemeClr val="lt1"/>
          </a:lnRef>
          <a:fillRef idx="1">
            <a:schemeClr val="accent1"/>
          </a:fillRef>
          <a:effectRef idx="1">
            <a:schemeClr val="accent1"/>
          </a:effectRef>
          <a:fontRef idx="minor">
            <a:schemeClr val="lt1"/>
          </a:fontRef>
        </p:style>
        <p:txBody>
          <a:bodyPr wrap="square" rtlCol="0" anchor="t">
            <a:spAutoFit/>
          </a:bodyPr>
          <a:p>
            <a:r>
              <a:rPr lang="en-US" sz="3200">
                <a:solidFill>
                  <a:schemeClr val="tx1"/>
                </a:solidFill>
              </a:rPr>
              <a:t>B. job                     </a:t>
            </a:r>
            <a:endParaRPr lang="en-US" sz="3200">
              <a:solidFill>
                <a:schemeClr val="tx1"/>
              </a:solidFill>
            </a:endParaRPr>
          </a:p>
          <a:p>
            <a:r>
              <a:rPr lang="en-US" sz="3200">
                <a:solidFill>
                  <a:schemeClr val="tx1"/>
                </a:solidFill>
              </a:rPr>
              <a:t>D. task</a:t>
            </a:r>
            <a:endParaRPr lang="en-US" sz="3200">
              <a:solidFill>
                <a:schemeClr val="tx1"/>
              </a:solidFill>
            </a:endParaRPr>
          </a:p>
        </p:txBody>
      </p:sp>
      <p:sp>
        <p:nvSpPr>
          <p:cNvPr id="30" name="Oval 29"/>
          <p:cNvSpPr/>
          <p:nvPr/>
        </p:nvSpPr>
        <p:spPr>
          <a:xfrm>
            <a:off x="1463040" y="6221095"/>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par>
                                <p:cTn id="20" presetID="41" presetClass="entr" presetSubtype="0" fill="hold" grpId="0" nodeType="withEffect">
                                  <p:stCondLst>
                                    <p:cond delay="0"/>
                                  </p:stCondLst>
                                  <p:iterate type="lt">
                                    <p:tmPct val="5000"/>
                                  </p:iterate>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gtEl>
                                        <p:attrNameLst>
                                          <p:attrName>ppt_y</p:attrName>
                                        </p:attrNameLst>
                                      </p:cBhvr>
                                      <p:tavLst>
                                        <p:tav tm="0">
                                          <p:val>
                                            <p:strVal val="#ppt_y"/>
                                          </p:val>
                                        </p:tav>
                                        <p:tav tm="100000">
                                          <p:val>
                                            <p:strVal val="#ppt_y"/>
                                          </p:val>
                                        </p:tav>
                                      </p:tavLst>
                                    </p:anim>
                                    <p:anim calcmode="lin" valueType="num">
                                      <p:cBhvr>
                                        <p:cTn id="2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gtEl>
                                      </p:cBhvr>
                                    </p:animEffect>
                                  </p:childTnLst>
                                </p:cTn>
                              </p:par>
                              <p:par>
                                <p:cTn id="27" presetID="41" presetClass="entr" presetSubtype="0" fill="hold" grpId="0" nodeType="withEffect">
                                  <p:stCondLst>
                                    <p:cond delay="0"/>
                                  </p:stCondLst>
                                  <p:iterate type="lt">
                                    <p:tmPct val="5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gtEl>
                                      </p:cBhvr>
                                    </p:animEffect>
                                  </p:childTnLst>
                                </p:cTn>
                              </p:par>
                            </p:childTnLst>
                          </p:cTn>
                        </p:par>
                        <p:par>
                          <p:cTn id="34" fill="hold">
                            <p:stCondLst>
                              <p:cond delay="2500"/>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4"/>
                                        </p:tgtEl>
                                        <p:attrNameLst>
                                          <p:attrName>ppt_y</p:attrName>
                                        </p:attrNameLst>
                                      </p:cBhvr>
                                      <p:tavLst>
                                        <p:tav tm="0">
                                          <p:val>
                                            <p:strVal val="#ppt_y"/>
                                          </p:val>
                                        </p:tav>
                                        <p:tav tm="100000">
                                          <p:val>
                                            <p:strVal val="#ppt_y"/>
                                          </p:val>
                                        </p:tav>
                                      </p:tavLst>
                                    </p:anim>
                                    <p:anim calcmode="lin" valueType="num">
                                      <p:cBhvr>
                                        <p:cTn id="3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4"/>
                                        </p:tgtEl>
                                      </p:cBhvr>
                                    </p:animEffect>
                                  </p:childTnLst>
                                </p:cTn>
                              </p:par>
                              <p:par>
                                <p:cTn id="42" presetID="41" presetClass="entr" presetSubtype="0" fill="hold" grpId="0" nodeType="withEffect">
                                  <p:stCondLst>
                                    <p:cond delay="0"/>
                                  </p:stCondLst>
                                  <p:iterate type="lt">
                                    <p:tmPct val="5000"/>
                                  </p:iterate>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anim calcmode="lin" valueType="num">
                                      <p:cBhvr>
                                        <p:cTn id="4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bldLvl="0" animBg="1"/>
      <p:bldP spid="10" grpId="1" animBg="1"/>
      <p:bldP spid="2" grpId="0" animBg="1"/>
      <p:bldP spid="2" grpId="1" animBg="1"/>
      <p:bldP spid="3" grpId="0" animBg="1"/>
      <p:bldP spid="3" grpId="1" animBg="1"/>
      <p:bldP spid="9" grpId="0" animBg="1"/>
      <p:bldP spid="9" grpId="1" animBg="1"/>
      <p:bldP spid="4" grpId="0" animBg="1"/>
      <p:bldP spid="4" grpId="1" animBg="1"/>
      <p:bldP spid="13" grpId="0" animBg="1"/>
      <p:bldP spid="13" grpId="1" animBg="1"/>
      <p:bldP spid="30" grpId="0" bldLvl="0" animBg="1"/>
      <p:bldP spid="3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270" y="-12700"/>
            <a:ext cx="12192000" cy="914400"/>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552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017270" y="1042670"/>
            <a:ext cx="11060430" cy="747395"/>
          </a:xfrm>
          <a:prstGeom prst="rect">
            <a:avLst/>
          </a:prstGeom>
          <a:noFill/>
          <a:effectLst/>
        </p:spPr>
        <p:txBody>
          <a:bodyPr wrap="square" rtlCol="0">
            <a:noAutofit/>
          </a:bodyPr>
          <a:p>
            <a:pPr algn="just"/>
            <a:r>
              <a:rPr lang="en-US" sz="3200" b="1" dirty="0">
                <a:effectLst>
                  <a:glow rad="88900">
                    <a:schemeClr val="bg1"/>
                  </a:glow>
                </a:effectLst>
                <a:cs typeface="Arial" panose="020B0604020202020204" pitchFamily="34" charset="0"/>
                <a:sym typeface="+mn-ea"/>
              </a:rPr>
              <a:t>Choose the correct answer A, B, C, or D to complete each sentence.</a:t>
            </a:r>
            <a:endParaRPr lang="en-US" sz="3200" b="1" dirty="0">
              <a:effectLst>
                <a:glow rad="88900">
                  <a:schemeClr val="bg1"/>
                </a:glow>
              </a:effectLst>
              <a:cs typeface="Arial" panose="020B0604020202020204" pitchFamily="34" charset="0"/>
              <a:sym typeface="+mn-ea"/>
            </a:endParaRP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Text Box 1"/>
          <p:cNvSpPr txBox="1"/>
          <p:nvPr/>
        </p:nvSpPr>
        <p:spPr>
          <a:xfrm>
            <a:off x="1463040" y="3317875"/>
            <a:ext cx="3918585" cy="1076325"/>
          </a:xfrm>
          <a:prstGeom prst="rect">
            <a:avLst/>
          </a:prstGeom>
          <a:solidFill>
            <a:srgbClr val="FFDDCC"/>
          </a:solidFill>
        </p:spPr>
        <p:style>
          <a:lnRef idx="2">
            <a:schemeClr val="lt1"/>
          </a:lnRef>
          <a:fillRef idx="1">
            <a:schemeClr val="accent1"/>
          </a:fillRef>
          <a:effectRef idx="1">
            <a:schemeClr val="accent1"/>
          </a:effectRef>
          <a:fontRef idx="minor">
            <a:schemeClr val="lt1"/>
          </a:fontRef>
        </p:style>
        <p:txBody>
          <a:bodyPr wrap="square" rtlCol="0" anchor="t">
            <a:spAutoFit/>
          </a:bodyPr>
          <a:p>
            <a:r>
              <a:rPr lang="en-US" sz="3200">
                <a:solidFill>
                  <a:schemeClr val="tx1"/>
                </a:solidFill>
              </a:rPr>
              <a:t>A. effective                </a:t>
            </a:r>
            <a:endParaRPr lang="en-US" sz="3200">
              <a:solidFill>
                <a:schemeClr val="tx1"/>
              </a:solidFill>
            </a:endParaRPr>
          </a:p>
          <a:p>
            <a:r>
              <a:rPr lang="en-US" sz="3200">
                <a:solidFill>
                  <a:schemeClr val="tx1"/>
                </a:solidFill>
              </a:rPr>
              <a:t>C. decisive</a:t>
            </a:r>
            <a:r>
              <a:rPr lang="en-US" sz="3200"/>
              <a:t>                 </a:t>
            </a:r>
            <a:endParaRPr lang="en-US" sz="3200"/>
          </a:p>
        </p:txBody>
      </p:sp>
      <p:sp>
        <p:nvSpPr>
          <p:cNvPr id="3" name="Text Box 2"/>
          <p:cNvSpPr txBox="1"/>
          <p:nvPr/>
        </p:nvSpPr>
        <p:spPr>
          <a:xfrm>
            <a:off x="7309485" y="3317875"/>
            <a:ext cx="3928110" cy="1076325"/>
          </a:xfrm>
          <a:prstGeom prst="rect">
            <a:avLst/>
          </a:prstGeom>
          <a:solidFill>
            <a:srgbClr val="FFCCCC"/>
          </a:solidFill>
        </p:spPr>
        <p:style>
          <a:lnRef idx="2">
            <a:schemeClr val="lt1"/>
          </a:lnRef>
          <a:fillRef idx="1">
            <a:schemeClr val="accent1"/>
          </a:fillRef>
          <a:effectRef idx="1">
            <a:schemeClr val="accent1"/>
          </a:effectRef>
          <a:fontRef idx="minor">
            <a:schemeClr val="lt1"/>
          </a:fontRef>
        </p:style>
        <p:txBody>
          <a:bodyPr wrap="square" rtlCol="0" anchor="t">
            <a:spAutoFit/>
          </a:bodyPr>
          <a:p>
            <a:r>
              <a:rPr lang="en-US" sz="3200">
                <a:solidFill>
                  <a:schemeClr val="tx1"/>
                </a:solidFill>
              </a:rPr>
              <a:t>B. creative                       </a:t>
            </a:r>
            <a:endParaRPr lang="en-US" sz="3200">
              <a:solidFill>
                <a:schemeClr val="tx1"/>
              </a:solidFill>
            </a:endParaRPr>
          </a:p>
          <a:p>
            <a:r>
              <a:rPr lang="en-US" sz="3200">
                <a:solidFill>
                  <a:schemeClr val="tx1"/>
                </a:solidFill>
              </a:rPr>
              <a:t>D. repetitive</a:t>
            </a:r>
            <a:endParaRPr lang="en-US" sz="3200">
              <a:solidFill>
                <a:schemeClr val="tx1"/>
              </a:solidFill>
            </a:endParaRPr>
          </a:p>
        </p:txBody>
      </p:sp>
      <p:sp>
        <p:nvSpPr>
          <p:cNvPr id="8" name="Text Box 7"/>
          <p:cNvSpPr txBox="1"/>
          <p:nvPr/>
        </p:nvSpPr>
        <p:spPr>
          <a:xfrm>
            <a:off x="487045" y="2131060"/>
            <a:ext cx="11259185" cy="1076325"/>
          </a:xfrm>
          <a:prstGeom prst="rect">
            <a:avLst/>
          </a:prstGeom>
          <a:solidFill>
            <a:srgbClr val="FFEECC"/>
          </a:solidFill>
        </p:spPr>
        <p:txBody>
          <a:bodyPr wrap="square" rtlCol="0" anchor="t">
            <a:spAutoFit/>
          </a:bodyPr>
          <a:p>
            <a:pPr algn="just"/>
            <a:r>
              <a:rPr lang="en-US" sz="3200" b="1"/>
              <a:t>3. </a:t>
            </a:r>
            <a:r>
              <a:rPr lang="en-US" sz="3200"/>
              <a:t>A cashier has to do ______ tasks, such as receiving money and printing receipts.</a:t>
            </a:r>
            <a:endParaRPr lang="en-US" sz="3200"/>
          </a:p>
        </p:txBody>
      </p:sp>
      <p:sp>
        <p:nvSpPr>
          <p:cNvPr id="10" name="Oval 9"/>
          <p:cNvSpPr/>
          <p:nvPr/>
        </p:nvSpPr>
        <p:spPr>
          <a:xfrm>
            <a:off x="1463040" y="3394710"/>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9" name="Text Box 8"/>
          <p:cNvSpPr txBox="1"/>
          <p:nvPr/>
        </p:nvSpPr>
        <p:spPr>
          <a:xfrm>
            <a:off x="517525" y="4519930"/>
            <a:ext cx="11366500" cy="1076325"/>
          </a:xfrm>
          <a:prstGeom prst="rect">
            <a:avLst/>
          </a:prstGeom>
          <a:solidFill>
            <a:srgbClr val="FFEECC"/>
          </a:solidFill>
        </p:spPr>
        <p:txBody>
          <a:bodyPr wrap="square" rtlCol="0" anchor="t">
            <a:spAutoFit/>
          </a:bodyPr>
          <a:p>
            <a:pPr algn="just"/>
            <a:r>
              <a:rPr lang="en-US" sz="3200" b="1"/>
              <a:t>4. </a:t>
            </a:r>
            <a:r>
              <a:rPr lang="en-US" sz="3200"/>
              <a:t>A tailor can have a ______ job if he / she is creative and knowledgeable about fabric.</a:t>
            </a:r>
            <a:endParaRPr lang="en-US" sz="3200"/>
          </a:p>
        </p:txBody>
      </p:sp>
      <p:sp>
        <p:nvSpPr>
          <p:cNvPr id="4" name="Text Box 3"/>
          <p:cNvSpPr txBox="1"/>
          <p:nvPr/>
        </p:nvSpPr>
        <p:spPr>
          <a:xfrm>
            <a:off x="1463040" y="5634990"/>
            <a:ext cx="3918585" cy="1076325"/>
          </a:xfrm>
          <a:prstGeom prst="rect">
            <a:avLst/>
          </a:prstGeom>
          <a:solidFill>
            <a:srgbClr val="FFDDCC"/>
          </a:solidFill>
        </p:spPr>
        <p:style>
          <a:lnRef idx="2">
            <a:schemeClr val="lt1"/>
          </a:lnRef>
          <a:fillRef idx="1">
            <a:schemeClr val="accent1"/>
          </a:fillRef>
          <a:effectRef idx="1">
            <a:schemeClr val="accent1"/>
          </a:effectRef>
          <a:fontRef idx="minor">
            <a:schemeClr val="lt1"/>
          </a:fontRef>
        </p:style>
        <p:txBody>
          <a:bodyPr wrap="square" rtlCol="0" anchor="t">
            <a:spAutoFit/>
          </a:bodyPr>
          <a:p>
            <a:r>
              <a:rPr lang="en-US" sz="3200">
                <a:solidFill>
                  <a:schemeClr val="tx1"/>
                </a:solidFill>
              </a:rPr>
              <a:t>A. boring                  </a:t>
            </a:r>
            <a:endParaRPr lang="en-US" sz="3200">
              <a:solidFill>
                <a:schemeClr val="tx1"/>
              </a:solidFill>
            </a:endParaRPr>
          </a:p>
          <a:p>
            <a:r>
              <a:rPr lang="en-US" sz="3200">
                <a:solidFill>
                  <a:schemeClr val="tx1"/>
                </a:solidFill>
              </a:rPr>
              <a:t>C. well-paid </a:t>
            </a:r>
            <a:r>
              <a:rPr lang="en-US" sz="3200"/>
              <a:t>                    </a:t>
            </a:r>
            <a:endParaRPr lang="en-US" sz="3200"/>
          </a:p>
        </p:txBody>
      </p:sp>
      <p:sp>
        <p:nvSpPr>
          <p:cNvPr id="13" name="Text Box 12"/>
          <p:cNvSpPr txBox="1"/>
          <p:nvPr/>
        </p:nvSpPr>
        <p:spPr>
          <a:xfrm>
            <a:off x="7309485" y="5634990"/>
            <a:ext cx="3928110" cy="1076325"/>
          </a:xfrm>
          <a:prstGeom prst="rect">
            <a:avLst/>
          </a:prstGeom>
          <a:solidFill>
            <a:srgbClr val="FFCCCC"/>
          </a:solidFill>
        </p:spPr>
        <p:style>
          <a:lnRef idx="2">
            <a:schemeClr val="lt1"/>
          </a:lnRef>
          <a:fillRef idx="1">
            <a:schemeClr val="accent1"/>
          </a:fillRef>
          <a:effectRef idx="1">
            <a:schemeClr val="accent1"/>
          </a:effectRef>
          <a:fontRef idx="minor">
            <a:schemeClr val="lt1"/>
          </a:fontRef>
        </p:style>
        <p:txBody>
          <a:bodyPr wrap="square" rtlCol="0" anchor="t">
            <a:spAutoFit/>
          </a:bodyPr>
          <a:p>
            <a:r>
              <a:rPr lang="en-US" sz="3200">
                <a:solidFill>
                  <a:schemeClr val="tx1"/>
                </a:solidFill>
              </a:rPr>
              <a:t>B. basic                    </a:t>
            </a:r>
            <a:endParaRPr lang="en-US" sz="3200">
              <a:solidFill>
                <a:schemeClr val="tx1"/>
              </a:solidFill>
            </a:endParaRPr>
          </a:p>
          <a:p>
            <a:r>
              <a:rPr lang="en-US" sz="3200">
                <a:solidFill>
                  <a:schemeClr val="tx1"/>
                </a:solidFill>
              </a:rPr>
              <a:t>D. difficult</a:t>
            </a:r>
            <a:endParaRPr lang="en-US" sz="3200">
              <a:solidFill>
                <a:schemeClr val="tx1"/>
              </a:solidFill>
            </a:endParaRPr>
          </a:p>
        </p:txBody>
      </p:sp>
      <p:sp>
        <p:nvSpPr>
          <p:cNvPr id="30" name="Oval 29"/>
          <p:cNvSpPr/>
          <p:nvPr/>
        </p:nvSpPr>
        <p:spPr>
          <a:xfrm>
            <a:off x="1463040" y="6221095"/>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par>
                                <p:cTn id="20" presetID="41" presetClass="entr" presetSubtype="0" fill="hold" grpId="0" nodeType="withEffect">
                                  <p:stCondLst>
                                    <p:cond delay="0"/>
                                  </p:stCondLst>
                                  <p:iterate type="lt">
                                    <p:tmPct val="5000"/>
                                  </p:iterate>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gtEl>
                                        <p:attrNameLst>
                                          <p:attrName>ppt_y</p:attrName>
                                        </p:attrNameLst>
                                      </p:cBhvr>
                                      <p:tavLst>
                                        <p:tav tm="0">
                                          <p:val>
                                            <p:strVal val="#ppt_y"/>
                                          </p:val>
                                        </p:tav>
                                        <p:tav tm="100000">
                                          <p:val>
                                            <p:strVal val="#ppt_y"/>
                                          </p:val>
                                        </p:tav>
                                      </p:tavLst>
                                    </p:anim>
                                    <p:anim calcmode="lin" valueType="num">
                                      <p:cBhvr>
                                        <p:cTn id="2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gtEl>
                                      </p:cBhvr>
                                    </p:animEffect>
                                  </p:childTnLst>
                                </p:cTn>
                              </p:par>
                              <p:par>
                                <p:cTn id="27" presetID="41" presetClass="entr" presetSubtype="0" fill="hold" grpId="0" nodeType="withEffect">
                                  <p:stCondLst>
                                    <p:cond delay="0"/>
                                  </p:stCondLst>
                                  <p:iterate type="lt">
                                    <p:tmPct val="5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gtEl>
                                      </p:cBhvr>
                                    </p:animEffect>
                                  </p:childTnLst>
                                </p:cTn>
                              </p:par>
                            </p:childTnLst>
                          </p:cTn>
                        </p:par>
                        <p:par>
                          <p:cTn id="34" fill="hold">
                            <p:stCondLst>
                              <p:cond delay="2700"/>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4"/>
                                        </p:tgtEl>
                                        <p:attrNameLst>
                                          <p:attrName>ppt_y</p:attrName>
                                        </p:attrNameLst>
                                      </p:cBhvr>
                                      <p:tavLst>
                                        <p:tav tm="0">
                                          <p:val>
                                            <p:strVal val="#ppt_y"/>
                                          </p:val>
                                        </p:tav>
                                        <p:tav tm="100000">
                                          <p:val>
                                            <p:strVal val="#ppt_y"/>
                                          </p:val>
                                        </p:tav>
                                      </p:tavLst>
                                    </p:anim>
                                    <p:anim calcmode="lin" valueType="num">
                                      <p:cBhvr>
                                        <p:cTn id="3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4"/>
                                        </p:tgtEl>
                                      </p:cBhvr>
                                    </p:animEffect>
                                  </p:childTnLst>
                                </p:cTn>
                              </p:par>
                              <p:par>
                                <p:cTn id="42" presetID="41" presetClass="entr" presetSubtype="0" fill="hold" grpId="0" nodeType="withEffect">
                                  <p:stCondLst>
                                    <p:cond delay="0"/>
                                  </p:stCondLst>
                                  <p:iterate type="lt">
                                    <p:tmPct val="5000"/>
                                  </p:iterate>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anim calcmode="lin" valueType="num">
                                      <p:cBhvr>
                                        <p:cTn id="4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bldLvl="0" animBg="1"/>
      <p:bldP spid="10" grpId="1" animBg="1"/>
      <p:bldP spid="2" grpId="0" animBg="1"/>
      <p:bldP spid="2" grpId="1" animBg="1"/>
      <p:bldP spid="3" grpId="0" animBg="1"/>
      <p:bldP spid="3" grpId="1" animBg="1"/>
      <p:bldP spid="9" grpId="0" animBg="1"/>
      <p:bldP spid="9" grpId="1" animBg="1"/>
      <p:bldP spid="4" grpId="0" animBg="1"/>
      <p:bldP spid="4" grpId="1" animBg="1"/>
      <p:bldP spid="13" grpId="0" animBg="1"/>
      <p:bldP spid="13" grpId="1" animBg="1"/>
      <p:bldP spid="30" grpId="0" bldLvl="0" animBg="1"/>
      <p:bldP spid="3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86530" y="499745"/>
            <a:ext cx="5113655" cy="1024255"/>
          </a:xfrm>
          <a:prstGeom prst="roundRect">
            <a:avLst>
              <a:gd name="adj" fmla="val 42661"/>
            </a:avLst>
          </a:prstGeom>
          <a:solidFill>
            <a:srgbClr val="FFC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endParaRPr lang="en-US" sz="3600" b="1" dirty="0">
              <a:solidFill>
                <a:schemeClr val="bg1"/>
              </a:solidFill>
              <a:latin typeface="Myriad Pro" pitchFamily="34" charset="0"/>
            </a:endParaRPr>
          </a:p>
        </p:txBody>
      </p:sp>
      <p:pic>
        <p:nvPicPr>
          <p:cNvPr id="10" name="Picture 5"/>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05790" y="1741805"/>
            <a:ext cx="10942320" cy="4246245"/>
          </a:xfrm>
          <a:prstGeom prst="rect">
            <a:avLst/>
          </a:prstGeom>
          <a:noFill/>
        </p:spPr>
        <p:txBody>
          <a:bodyPr wrap="square" rtlCol="0">
            <a:spAutoFit/>
          </a:bodyPr>
          <a:lstStyle/>
          <a:p>
            <a:pPr>
              <a:lnSpc>
                <a:spcPct val="150000"/>
              </a:lnSpc>
            </a:pPr>
            <a:r>
              <a:rPr lang="en-US" sz="3600" dirty="0"/>
              <a:t>By the end of the lesson, students will be able to:</a:t>
            </a:r>
            <a:endParaRPr lang="en-US" sz="3600" dirty="0"/>
          </a:p>
          <a:p>
            <a:pPr marL="457200" indent="-457200" algn="just">
              <a:lnSpc>
                <a:spcPct val="150000"/>
              </a:lnSpc>
              <a:buFont typeface="Courier New" panose="02070309020205020404" pitchFamily="49" charset="0"/>
              <a:buChar char="o"/>
            </a:pPr>
            <a:r>
              <a:rPr lang="en-US" sz="3600" dirty="0"/>
              <a:t>Use the lexical items related to the topic </a:t>
            </a:r>
            <a:r>
              <a:rPr lang="en-US" sz="3600" i="1" dirty="0"/>
              <a:t>CAREER CHOICES</a:t>
            </a:r>
            <a:endParaRPr lang="en-US" sz="3600" i="1" dirty="0"/>
          </a:p>
          <a:p>
            <a:pPr marL="457200" indent="-457200" algn="just">
              <a:lnSpc>
                <a:spcPct val="150000"/>
              </a:lnSpc>
              <a:buFont typeface="Courier New" panose="02070309020205020404" pitchFamily="49" charset="0"/>
              <a:buChar char="o"/>
            </a:pPr>
            <a:r>
              <a:rPr lang="en-US" sz="3600" dirty="0"/>
              <a:t>Say statements used as questions with correct intonation. </a:t>
            </a:r>
            <a:endParaRPr lang="en-US" sz="36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270" y="-12700"/>
            <a:ext cx="12192000" cy="914400"/>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552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017270" y="1042670"/>
            <a:ext cx="11060430" cy="747395"/>
          </a:xfrm>
          <a:prstGeom prst="rect">
            <a:avLst/>
          </a:prstGeom>
          <a:noFill/>
          <a:effectLst/>
        </p:spPr>
        <p:txBody>
          <a:bodyPr wrap="square" rtlCol="0">
            <a:noAutofit/>
          </a:bodyPr>
          <a:p>
            <a:pPr algn="just"/>
            <a:r>
              <a:rPr lang="en-US" sz="3200" b="1" dirty="0">
                <a:effectLst>
                  <a:glow rad="88900">
                    <a:schemeClr val="bg1"/>
                  </a:glow>
                </a:effectLst>
                <a:cs typeface="Arial" panose="020B0604020202020204" pitchFamily="34" charset="0"/>
                <a:sym typeface="+mn-ea"/>
              </a:rPr>
              <a:t>Choose the correct answer A, B, C, or D to complete each sentence.</a:t>
            </a:r>
            <a:endParaRPr lang="en-US" sz="3200" b="1" dirty="0">
              <a:effectLst>
                <a:glow rad="88900">
                  <a:schemeClr val="bg1"/>
                </a:glow>
              </a:effectLst>
              <a:cs typeface="Arial" panose="020B0604020202020204" pitchFamily="34" charset="0"/>
              <a:sym typeface="+mn-ea"/>
            </a:endParaRP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Text Box 1"/>
          <p:cNvSpPr txBox="1"/>
          <p:nvPr/>
        </p:nvSpPr>
        <p:spPr>
          <a:xfrm>
            <a:off x="1463040" y="3317875"/>
            <a:ext cx="3918585" cy="1076325"/>
          </a:xfrm>
          <a:prstGeom prst="rect">
            <a:avLst/>
          </a:prstGeom>
          <a:solidFill>
            <a:srgbClr val="FFDDCC"/>
          </a:solidFill>
        </p:spPr>
        <p:style>
          <a:lnRef idx="2">
            <a:schemeClr val="lt1"/>
          </a:lnRef>
          <a:fillRef idx="1">
            <a:schemeClr val="accent1"/>
          </a:fillRef>
          <a:effectRef idx="1">
            <a:schemeClr val="accent1"/>
          </a:effectRef>
          <a:fontRef idx="minor">
            <a:schemeClr val="lt1"/>
          </a:fontRef>
        </p:style>
        <p:txBody>
          <a:bodyPr wrap="square" rtlCol="0" anchor="t">
            <a:spAutoFit/>
          </a:bodyPr>
          <a:p>
            <a:r>
              <a:rPr lang="en-US" sz="3200">
                <a:solidFill>
                  <a:schemeClr val="tx1"/>
                </a:solidFill>
              </a:rPr>
              <a:t>A. easy               </a:t>
            </a:r>
            <a:endParaRPr lang="en-US" sz="3200">
              <a:solidFill>
                <a:schemeClr val="tx1"/>
              </a:solidFill>
            </a:endParaRPr>
          </a:p>
          <a:p>
            <a:r>
              <a:rPr lang="en-US" sz="3200">
                <a:solidFill>
                  <a:schemeClr val="tx1"/>
                </a:solidFill>
              </a:rPr>
              <a:t>C. rewarding</a:t>
            </a:r>
            <a:r>
              <a:rPr lang="en-US" sz="3200"/>
              <a:t>                 </a:t>
            </a:r>
            <a:endParaRPr lang="en-US" sz="3200"/>
          </a:p>
        </p:txBody>
      </p:sp>
      <p:sp>
        <p:nvSpPr>
          <p:cNvPr id="3" name="Text Box 2"/>
          <p:cNvSpPr txBox="1"/>
          <p:nvPr/>
        </p:nvSpPr>
        <p:spPr>
          <a:xfrm>
            <a:off x="7309485" y="3317875"/>
            <a:ext cx="3928110" cy="1076325"/>
          </a:xfrm>
          <a:prstGeom prst="rect">
            <a:avLst/>
          </a:prstGeom>
          <a:solidFill>
            <a:srgbClr val="FFCCCC"/>
          </a:solidFill>
        </p:spPr>
        <p:style>
          <a:lnRef idx="2">
            <a:schemeClr val="lt1"/>
          </a:lnRef>
          <a:fillRef idx="1">
            <a:schemeClr val="accent1"/>
          </a:fillRef>
          <a:effectRef idx="1">
            <a:schemeClr val="accent1"/>
          </a:effectRef>
          <a:fontRef idx="minor">
            <a:schemeClr val="lt1"/>
          </a:fontRef>
        </p:style>
        <p:txBody>
          <a:bodyPr wrap="square" rtlCol="0" anchor="t">
            <a:spAutoFit/>
          </a:bodyPr>
          <a:p>
            <a:r>
              <a:rPr lang="en-US" sz="3200">
                <a:solidFill>
                  <a:schemeClr val="tx1"/>
                </a:solidFill>
              </a:rPr>
              <a:t>B. demanding                   </a:t>
            </a:r>
            <a:endParaRPr lang="en-US" sz="3200">
              <a:solidFill>
                <a:schemeClr val="tx1"/>
              </a:solidFill>
            </a:endParaRPr>
          </a:p>
          <a:p>
            <a:r>
              <a:rPr lang="en-US" sz="3200">
                <a:solidFill>
                  <a:schemeClr val="tx1"/>
                </a:solidFill>
              </a:rPr>
              <a:t>D. stress-free</a:t>
            </a:r>
            <a:endParaRPr lang="en-US" sz="3200">
              <a:solidFill>
                <a:schemeClr val="tx1"/>
              </a:solidFill>
            </a:endParaRPr>
          </a:p>
        </p:txBody>
      </p:sp>
      <p:sp>
        <p:nvSpPr>
          <p:cNvPr id="8" name="Text Box 7"/>
          <p:cNvSpPr txBox="1"/>
          <p:nvPr/>
        </p:nvSpPr>
        <p:spPr>
          <a:xfrm>
            <a:off x="487045" y="2131060"/>
            <a:ext cx="11259185" cy="1076325"/>
          </a:xfrm>
          <a:prstGeom prst="rect">
            <a:avLst/>
          </a:prstGeom>
          <a:solidFill>
            <a:srgbClr val="FFEECC"/>
          </a:solidFill>
        </p:spPr>
        <p:txBody>
          <a:bodyPr wrap="square" rtlCol="0" anchor="t">
            <a:spAutoFit/>
          </a:bodyPr>
          <a:p>
            <a:pPr algn="just"/>
            <a:r>
              <a:rPr lang="en-US" sz="3200" b="1"/>
              <a:t>5. </a:t>
            </a:r>
            <a:r>
              <a:rPr lang="en-US" sz="3200"/>
              <a:t>A surgeon’s job is ______. He / She works long hours and occasionally deals with life-and-death situations.</a:t>
            </a:r>
            <a:endParaRPr lang="en-US" sz="3200"/>
          </a:p>
        </p:txBody>
      </p:sp>
      <p:sp>
        <p:nvSpPr>
          <p:cNvPr id="10" name="Oval 9"/>
          <p:cNvSpPr/>
          <p:nvPr/>
        </p:nvSpPr>
        <p:spPr>
          <a:xfrm>
            <a:off x="7309485" y="3317875"/>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7" name="Text Box 6"/>
          <p:cNvSpPr txBox="1"/>
          <p:nvPr/>
        </p:nvSpPr>
        <p:spPr>
          <a:xfrm>
            <a:off x="-10527665" y="2476500"/>
            <a:ext cx="10207625" cy="2553335"/>
          </a:xfrm>
          <a:prstGeom prst="rect">
            <a:avLst/>
          </a:prstGeom>
          <a:solidFill>
            <a:srgbClr val="D4E2D4"/>
          </a:solidFill>
        </p:spPr>
        <p:txBody>
          <a:bodyPr wrap="square" rtlCol="0" anchor="t">
            <a:spAutoFit/>
          </a:bodyPr>
          <a:p>
            <a:pPr algn="just"/>
            <a:r>
              <a:rPr lang="en-US" sz="3200" b="1"/>
              <a:t>Mr Lam:</a:t>
            </a:r>
            <a:r>
              <a:rPr lang="en-US" sz="3200"/>
              <a:t> I’m a(n) </a:t>
            </a:r>
            <a:r>
              <a:rPr lang="en-US" sz="3200" b="1"/>
              <a:t>(1)</a:t>
            </a:r>
            <a:r>
              <a:rPr lang="en-US" sz="3200"/>
              <a:t> ______________ . I design and develop programmes for computers. My job is </a:t>
            </a:r>
            <a:r>
              <a:rPr lang="en-US" sz="3200" b="1"/>
              <a:t>(2)</a:t>
            </a:r>
            <a:r>
              <a:rPr lang="en-US" sz="3200"/>
              <a:t> </a:t>
            </a:r>
            <a:r>
              <a:rPr lang="en-US" sz="3200">
                <a:sym typeface="+mn-ea"/>
              </a:rPr>
              <a:t>______________</a:t>
            </a:r>
            <a:r>
              <a:rPr lang="en-US" sz="3200"/>
              <a:t>. I work long hours on the computer, especially when deadlines approach. However, it’s a </a:t>
            </a:r>
            <a:r>
              <a:rPr lang="en-US" sz="3200" b="1"/>
              <a:t>(3)</a:t>
            </a:r>
            <a:r>
              <a:rPr lang="en-US" sz="3200"/>
              <a:t> </a:t>
            </a:r>
            <a:r>
              <a:rPr lang="en-US" sz="3200">
                <a:sym typeface="+mn-ea"/>
              </a:rPr>
              <a:t>______________</a:t>
            </a:r>
            <a:r>
              <a:rPr lang="en-US" sz="3200"/>
              <a:t> job, so I’m happy with it.</a:t>
            </a:r>
            <a:endParaRPr lang="en-US" sz="3200"/>
          </a:p>
        </p:txBody>
      </p:sp>
      <p:sp>
        <p:nvSpPr>
          <p:cNvPr id="5" name="Text Box 4"/>
          <p:cNvSpPr txBox="1"/>
          <p:nvPr/>
        </p:nvSpPr>
        <p:spPr>
          <a:xfrm>
            <a:off x="1997075" y="-1561465"/>
            <a:ext cx="8510905" cy="1076325"/>
          </a:xfrm>
          <a:prstGeom prst="rect">
            <a:avLst/>
          </a:prstGeom>
          <a:solidFill>
            <a:srgbClr val="DBC4F0"/>
          </a:solidFill>
        </p:spPr>
        <p:txBody>
          <a:bodyPr wrap="square" rtlCol="0" anchor="t">
            <a:spAutoFit/>
          </a:bodyPr>
          <a:p>
            <a:r>
              <a:rPr lang="en-US" sz="3200"/>
              <a:t>demanding            repetitive      software engineer </a:t>
            </a:r>
            <a:endParaRPr lang="en-US" sz="3200"/>
          </a:p>
          <a:p>
            <a:r>
              <a:rPr lang="en-US" sz="3200"/>
              <a:t>               well-paid                 assembly worker</a:t>
            </a:r>
            <a:endParaRPr lang="en-US" sz="32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par>
                                <p:cTn id="20" presetID="41" presetClass="entr" presetSubtype="0" fill="hold" grpId="0" nodeType="withEffect">
                                  <p:stCondLst>
                                    <p:cond delay="0"/>
                                  </p:stCondLst>
                                  <p:iterate type="lt">
                                    <p:tmPct val="5000"/>
                                  </p:iterate>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gtEl>
                                        <p:attrNameLst>
                                          <p:attrName>ppt_y</p:attrName>
                                        </p:attrNameLst>
                                      </p:cBhvr>
                                      <p:tavLst>
                                        <p:tav tm="0">
                                          <p:val>
                                            <p:strVal val="#ppt_y"/>
                                          </p:val>
                                        </p:tav>
                                        <p:tav tm="100000">
                                          <p:val>
                                            <p:strVal val="#ppt_y"/>
                                          </p:val>
                                        </p:tav>
                                      </p:tavLst>
                                    </p:anim>
                                    <p:anim calcmode="lin" valueType="num">
                                      <p:cBhvr>
                                        <p:cTn id="2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bldLvl="0" animBg="1"/>
      <p:bldP spid="10" grpId="1" animBg="1"/>
      <p:bldP spid="2" grpId="0" animBg="1"/>
      <p:bldP spid="2" grpId="1" animBg="1"/>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07440" y="1195070"/>
            <a:ext cx="11083925" cy="553085"/>
          </a:xfrm>
          <a:prstGeom prst="rect">
            <a:avLst/>
          </a:prstGeom>
          <a:noFill/>
          <a:effectLst/>
        </p:spPr>
        <p:txBody>
          <a:bodyPr wrap="square" rtlCol="0">
            <a:spAutoFit/>
          </a:bodyPr>
          <a:lstStyle/>
          <a:p>
            <a:r>
              <a:rPr lang="en-US" sz="3000" b="1" dirty="0">
                <a:effectLst>
                  <a:glow rad="88900">
                    <a:schemeClr val="bg1"/>
                  </a:glow>
                </a:effectLst>
                <a:cs typeface="Arial" panose="020B0604020202020204" pitchFamily="34" charset="0"/>
              </a:rPr>
              <a:t>Complete the following sentences with the words from the box.</a:t>
            </a:r>
            <a:endParaRPr lang="en-US" sz="3000" b="1" dirty="0">
              <a:effectLst>
                <a:glow rad="88900">
                  <a:schemeClr val="bg1"/>
                </a:glow>
              </a:effectLst>
              <a:cs typeface="Arial" panose="020B0604020202020204" pitchFamily="34" charset="0"/>
            </a:endParaRP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2" name="Rounded Rectangle 31"/>
          <p:cNvSpPr/>
          <p:nvPr/>
        </p:nvSpPr>
        <p:spPr>
          <a:xfrm>
            <a:off x="604692" y="121078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57477" y="109053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4" name="Text Box 3"/>
          <p:cNvSpPr txBox="1"/>
          <p:nvPr/>
        </p:nvSpPr>
        <p:spPr>
          <a:xfrm>
            <a:off x="2238375" y="1826895"/>
            <a:ext cx="8510905" cy="1076325"/>
          </a:xfrm>
          <a:prstGeom prst="rect">
            <a:avLst/>
          </a:prstGeom>
          <a:solidFill>
            <a:srgbClr val="DBC4F0"/>
          </a:solidFill>
        </p:spPr>
        <p:txBody>
          <a:bodyPr wrap="square" rtlCol="0" anchor="t">
            <a:spAutoFit/>
          </a:bodyPr>
          <a:p>
            <a:r>
              <a:rPr lang="en-US" sz="3200"/>
              <a:t>demanding            repetitive      software engineer </a:t>
            </a:r>
            <a:endParaRPr lang="en-US" sz="3200"/>
          </a:p>
          <a:p>
            <a:r>
              <a:rPr lang="en-US" sz="3200"/>
              <a:t>               well-paid                 assembly worker</a:t>
            </a:r>
            <a:endParaRPr lang="en-US" sz="3200"/>
          </a:p>
        </p:txBody>
      </p:sp>
      <p:sp>
        <p:nvSpPr>
          <p:cNvPr id="7" name="Text Box 6"/>
          <p:cNvSpPr txBox="1"/>
          <p:nvPr/>
        </p:nvSpPr>
        <p:spPr>
          <a:xfrm>
            <a:off x="1054735" y="3225800"/>
            <a:ext cx="10207625" cy="2553335"/>
          </a:xfrm>
          <a:prstGeom prst="rect">
            <a:avLst/>
          </a:prstGeom>
          <a:solidFill>
            <a:srgbClr val="D4E2D4"/>
          </a:solidFill>
        </p:spPr>
        <p:txBody>
          <a:bodyPr wrap="square" rtlCol="0" anchor="t">
            <a:spAutoFit/>
          </a:bodyPr>
          <a:p>
            <a:pPr algn="just"/>
            <a:r>
              <a:rPr lang="en-US" sz="3200" b="1"/>
              <a:t>Mr Lam:</a:t>
            </a:r>
            <a:r>
              <a:rPr lang="en-US" sz="3200"/>
              <a:t> I’m a(n) </a:t>
            </a:r>
            <a:r>
              <a:rPr lang="en-US" sz="3200" b="1"/>
              <a:t>(1)</a:t>
            </a:r>
            <a:r>
              <a:rPr lang="en-US" sz="3200"/>
              <a:t> ______________ . I design and develop programmes for computers. My job is </a:t>
            </a:r>
            <a:r>
              <a:rPr lang="en-US" sz="3200" b="1"/>
              <a:t>(2)</a:t>
            </a:r>
            <a:r>
              <a:rPr lang="en-US" sz="3200"/>
              <a:t> </a:t>
            </a:r>
            <a:r>
              <a:rPr lang="en-US" sz="3200">
                <a:sym typeface="+mn-ea"/>
              </a:rPr>
              <a:t>______________</a:t>
            </a:r>
            <a:r>
              <a:rPr lang="en-US" sz="3200"/>
              <a:t>. I work long hours on the computer, especially when deadlines approach. However, it’s a </a:t>
            </a:r>
            <a:r>
              <a:rPr lang="en-US" sz="3200" b="1"/>
              <a:t>(3)</a:t>
            </a:r>
            <a:r>
              <a:rPr lang="en-US" sz="3200"/>
              <a:t> </a:t>
            </a:r>
            <a:r>
              <a:rPr lang="en-US" sz="3200">
                <a:sym typeface="+mn-ea"/>
              </a:rPr>
              <a:t>______________</a:t>
            </a:r>
            <a:r>
              <a:rPr lang="en-US" sz="3200"/>
              <a:t> job, so I’m happy with it.</a:t>
            </a:r>
            <a:endParaRPr lang="en-US" sz="3200"/>
          </a:p>
        </p:txBody>
      </p:sp>
      <p:sp>
        <p:nvSpPr>
          <p:cNvPr id="100" name="Text Box 99"/>
          <p:cNvSpPr txBox="1"/>
          <p:nvPr/>
        </p:nvSpPr>
        <p:spPr>
          <a:xfrm>
            <a:off x="4619625" y="3137535"/>
            <a:ext cx="3783330" cy="583565"/>
          </a:xfrm>
          <a:prstGeom prst="rect">
            <a:avLst/>
          </a:prstGeom>
          <a:noFill/>
          <a:ln w="9525">
            <a:noFill/>
          </a:ln>
        </p:spPr>
        <p:txBody>
          <a:bodyPr wrap="square">
            <a:spAutoFit/>
          </a:bodyPr>
          <a:p>
            <a:pPr marL="635" indent="-635"/>
            <a:r>
              <a:rPr lang="en-US" sz="3200" b="1">
                <a:solidFill>
                  <a:srgbClr val="FF0000"/>
                </a:solidFill>
                <a:latin typeface="Calibri" panose="020F0502020204030204" pitchFamily="34" charset="0"/>
                <a:cs typeface="Calibri" panose="020F0502020204030204" pitchFamily="34" charset="0"/>
              </a:rPr>
              <a:t>software engineer   </a:t>
            </a:r>
            <a:endParaRPr lang="en-US" sz="3200" b="1">
              <a:solidFill>
                <a:srgbClr val="FF0000"/>
              </a:solidFill>
              <a:latin typeface="Calibri" panose="020F0502020204030204" pitchFamily="34" charset="0"/>
              <a:cs typeface="Calibri" panose="020F0502020204030204" pitchFamily="34" charset="0"/>
            </a:endParaRPr>
          </a:p>
        </p:txBody>
      </p:sp>
      <p:sp>
        <p:nvSpPr>
          <p:cNvPr id="10" name="Text Box 9"/>
          <p:cNvSpPr txBox="1"/>
          <p:nvPr/>
        </p:nvSpPr>
        <p:spPr>
          <a:xfrm>
            <a:off x="8181975" y="3654425"/>
            <a:ext cx="2232660" cy="583565"/>
          </a:xfrm>
          <a:prstGeom prst="rect">
            <a:avLst/>
          </a:prstGeom>
          <a:noFill/>
          <a:ln w="9525">
            <a:noFill/>
          </a:ln>
        </p:spPr>
        <p:txBody>
          <a:bodyPr wrap="square">
            <a:spAutoFit/>
          </a:bodyPr>
          <a:p>
            <a:pPr marL="635" indent="-635"/>
            <a:r>
              <a:rPr lang="en-US" sz="3200" b="1">
                <a:solidFill>
                  <a:srgbClr val="FF0000"/>
                </a:solidFill>
                <a:latin typeface="Calibri" panose="020F0502020204030204" pitchFamily="34" charset="0"/>
                <a:cs typeface="Calibri" panose="020F0502020204030204" pitchFamily="34" charset="0"/>
              </a:rPr>
              <a:t>demanding</a:t>
            </a:r>
            <a:endParaRPr lang="en-US" sz="3200" b="1">
              <a:solidFill>
                <a:srgbClr val="FF0000"/>
              </a:solidFill>
              <a:latin typeface="Calibri" panose="020F0502020204030204" pitchFamily="34" charset="0"/>
              <a:cs typeface="Calibri" panose="020F0502020204030204" pitchFamily="34" charset="0"/>
            </a:endParaRPr>
          </a:p>
        </p:txBody>
      </p:sp>
      <p:sp>
        <p:nvSpPr>
          <p:cNvPr id="13" name="Text Box 12"/>
          <p:cNvSpPr txBox="1"/>
          <p:nvPr/>
        </p:nvSpPr>
        <p:spPr>
          <a:xfrm>
            <a:off x="6814185" y="4705350"/>
            <a:ext cx="2232660" cy="583565"/>
          </a:xfrm>
          <a:prstGeom prst="rect">
            <a:avLst/>
          </a:prstGeom>
          <a:noFill/>
          <a:ln w="9525">
            <a:noFill/>
          </a:ln>
        </p:spPr>
        <p:txBody>
          <a:bodyPr wrap="square">
            <a:spAutoFit/>
          </a:bodyPr>
          <a:p>
            <a:pPr marL="635" indent="-635"/>
            <a:r>
              <a:rPr lang="en-US" sz="3200" b="1">
                <a:solidFill>
                  <a:srgbClr val="FF0000"/>
                </a:solidFill>
                <a:latin typeface="Calibri" panose="020F0502020204030204" pitchFamily="34" charset="0"/>
                <a:cs typeface="Calibri" panose="020F0502020204030204" pitchFamily="34" charset="0"/>
              </a:rPr>
              <a:t>well-paid</a:t>
            </a:r>
            <a:endParaRPr lang="en-US" sz="3200" b="1">
              <a:solidFill>
                <a:srgbClr val="FF0000"/>
              </a:solidFill>
              <a:latin typeface="Calibri" panose="020F0502020204030204" pitchFamily="34" charset="0"/>
              <a:cs typeface="Calibri" panose="020F0502020204030204" pitchFamily="34" charset="0"/>
            </a:endParaRPr>
          </a:p>
        </p:txBody>
      </p:sp>
      <p:sp>
        <p:nvSpPr>
          <p:cNvPr id="15" name="Text Box 14"/>
          <p:cNvSpPr txBox="1"/>
          <p:nvPr/>
        </p:nvSpPr>
        <p:spPr>
          <a:xfrm>
            <a:off x="-11733530" y="3227705"/>
            <a:ext cx="10791825" cy="2061210"/>
          </a:xfrm>
          <a:prstGeom prst="rect">
            <a:avLst/>
          </a:prstGeom>
          <a:solidFill>
            <a:srgbClr val="FFCACC"/>
          </a:solidFill>
        </p:spPr>
        <p:txBody>
          <a:bodyPr wrap="square" rtlCol="0" anchor="t">
            <a:spAutoFit/>
          </a:bodyPr>
          <a:p>
            <a:pPr algn="just"/>
            <a:r>
              <a:rPr lang="en-US" sz="3200" b="1"/>
              <a:t>Ms Nga:</a:t>
            </a:r>
            <a:r>
              <a:rPr lang="en-US" sz="3200"/>
              <a:t> I’m a(n) </a:t>
            </a:r>
            <a:r>
              <a:rPr lang="en-US" sz="3200" b="1"/>
              <a:t>(4)</a:t>
            </a:r>
            <a:r>
              <a:rPr lang="en-US" sz="3200"/>
              <a:t> </a:t>
            </a:r>
            <a:r>
              <a:rPr lang="en-US" sz="3200">
                <a:sym typeface="+mn-ea"/>
              </a:rPr>
              <a:t>______________</a:t>
            </a:r>
            <a:r>
              <a:rPr lang="en-US" sz="3200"/>
              <a:t>. I’m in charge of sticking labels on the products. Besides basic skills, I must be able to stand for a long time and do </a:t>
            </a:r>
            <a:r>
              <a:rPr lang="en-US" sz="3200" b="1"/>
              <a:t>(5)</a:t>
            </a:r>
            <a:r>
              <a:rPr lang="en-US" sz="3200"/>
              <a:t> </a:t>
            </a:r>
            <a:r>
              <a:rPr lang="en-US" sz="3200">
                <a:sym typeface="+mn-ea"/>
              </a:rPr>
              <a:t>______________</a:t>
            </a:r>
            <a:r>
              <a:rPr lang="en-US" sz="3200"/>
              <a:t>tasks at a reasonable speed.</a:t>
            </a:r>
            <a:endParaRPr lang="en-US" sz="32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0" grpId="0"/>
      <p:bldP spid="10" grpId="1"/>
      <p:bldP spid="13" grpId="0"/>
      <p:bldP spid="1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07440" y="1195070"/>
            <a:ext cx="11083925" cy="553085"/>
          </a:xfrm>
          <a:prstGeom prst="rect">
            <a:avLst/>
          </a:prstGeom>
          <a:noFill/>
          <a:effectLst/>
        </p:spPr>
        <p:txBody>
          <a:bodyPr wrap="square" rtlCol="0">
            <a:spAutoFit/>
          </a:bodyPr>
          <a:lstStyle/>
          <a:p>
            <a:r>
              <a:rPr lang="en-US" sz="3000" b="1" dirty="0">
                <a:effectLst>
                  <a:glow rad="88900">
                    <a:schemeClr val="bg1"/>
                  </a:glow>
                </a:effectLst>
                <a:cs typeface="Arial" panose="020B0604020202020204" pitchFamily="34" charset="0"/>
              </a:rPr>
              <a:t>Complete the following sentences with the words from the box.</a:t>
            </a:r>
            <a:endParaRPr lang="en-US" sz="3000" b="1" dirty="0">
              <a:effectLst>
                <a:glow rad="88900">
                  <a:schemeClr val="bg1"/>
                </a:glow>
              </a:effectLst>
              <a:cs typeface="Arial" panose="020B0604020202020204" pitchFamily="34" charset="0"/>
            </a:endParaRP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2" name="Rounded Rectangle 31"/>
          <p:cNvSpPr/>
          <p:nvPr/>
        </p:nvSpPr>
        <p:spPr>
          <a:xfrm>
            <a:off x="604692" y="121078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57477" y="109053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4" name="Text Box 3"/>
          <p:cNvSpPr txBox="1"/>
          <p:nvPr/>
        </p:nvSpPr>
        <p:spPr>
          <a:xfrm>
            <a:off x="2238375" y="1826895"/>
            <a:ext cx="8510905" cy="1076325"/>
          </a:xfrm>
          <a:prstGeom prst="rect">
            <a:avLst/>
          </a:prstGeom>
          <a:solidFill>
            <a:srgbClr val="DBC4F0"/>
          </a:solidFill>
        </p:spPr>
        <p:txBody>
          <a:bodyPr wrap="square" rtlCol="0" anchor="t">
            <a:spAutoFit/>
          </a:bodyPr>
          <a:p>
            <a:r>
              <a:rPr lang="en-US" sz="3200"/>
              <a:t>demanding            repetitive      software engineer </a:t>
            </a:r>
            <a:endParaRPr lang="en-US" sz="3200"/>
          </a:p>
          <a:p>
            <a:r>
              <a:rPr lang="en-US" sz="3200"/>
              <a:t>               well-paid                 assembly worker</a:t>
            </a:r>
            <a:endParaRPr lang="en-US" sz="3200"/>
          </a:p>
        </p:txBody>
      </p:sp>
      <p:sp>
        <p:nvSpPr>
          <p:cNvPr id="7" name="Text Box 6"/>
          <p:cNvSpPr txBox="1"/>
          <p:nvPr/>
        </p:nvSpPr>
        <p:spPr>
          <a:xfrm>
            <a:off x="1054735" y="3225800"/>
            <a:ext cx="10791825" cy="2061210"/>
          </a:xfrm>
          <a:prstGeom prst="rect">
            <a:avLst/>
          </a:prstGeom>
          <a:solidFill>
            <a:srgbClr val="FFCACC"/>
          </a:solidFill>
        </p:spPr>
        <p:txBody>
          <a:bodyPr wrap="square" rtlCol="0" anchor="t">
            <a:spAutoFit/>
          </a:bodyPr>
          <a:p>
            <a:pPr algn="just"/>
            <a:r>
              <a:rPr lang="en-US" sz="3200" b="1"/>
              <a:t>Ms Nga:</a:t>
            </a:r>
            <a:r>
              <a:rPr lang="en-US" sz="3200"/>
              <a:t> I’m a(n) </a:t>
            </a:r>
            <a:r>
              <a:rPr lang="en-US" sz="3200" b="1"/>
              <a:t>(4)</a:t>
            </a:r>
            <a:r>
              <a:rPr lang="en-US" sz="3200"/>
              <a:t> </a:t>
            </a:r>
            <a:r>
              <a:rPr lang="en-US" sz="3200">
                <a:sym typeface="+mn-ea"/>
              </a:rPr>
              <a:t>______________</a:t>
            </a:r>
            <a:r>
              <a:rPr lang="en-US" sz="3200"/>
              <a:t>. I’m in charge of sticking labels on the products. Besides basic skills, I must be able to stand for a long time and do </a:t>
            </a:r>
            <a:r>
              <a:rPr lang="en-US" sz="3200" b="1"/>
              <a:t>(5)</a:t>
            </a:r>
            <a:r>
              <a:rPr lang="en-US" sz="3200"/>
              <a:t> </a:t>
            </a:r>
            <a:r>
              <a:rPr lang="en-US" sz="3200">
                <a:sym typeface="+mn-ea"/>
              </a:rPr>
              <a:t>______________</a:t>
            </a:r>
            <a:r>
              <a:rPr lang="en-US" sz="3200"/>
              <a:t>tasks at a reasonable speed.</a:t>
            </a:r>
            <a:endParaRPr lang="en-US" sz="3200"/>
          </a:p>
        </p:txBody>
      </p:sp>
      <p:sp>
        <p:nvSpPr>
          <p:cNvPr id="100" name="Text Box 99"/>
          <p:cNvSpPr txBox="1"/>
          <p:nvPr/>
        </p:nvSpPr>
        <p:spPr>
          <a:xfrm>
            <a:off x="4619625" y="3070860"/>
            <a:ext cx="3783330" cy="583565"/>
          </a:xfrm>
          <a:prstGeom prst="rect">
            <a:avLst/>
          </a:prstGeom>
          <a:noFill/>
          <a:ln w="9525">
            <a:noFill/>
          </a:ln>
        </p:spPr>
        <p:txBody>
          <a:bodyPr wrap="square">
            <a:spAutoFit/>
          </a:bodyPr>
          <a:p>
            <a:pPr marL="635" indent="-635"/>
            <a:r>
              <a:rPr lang="en-US" sz="3200" b="1">
                <a:solidFill>
                  <a:srgbClr val="FF0000"/>
                </a:solidFill>
                <a:latin typeface="Calibri" panose="020F0502020204030204" pitchFamily="34" charset="0"/>
                <a:cs typeface="Calibri" panose="020F0502020204030204" pitchFamily="34" charset="0"/>
              </a:rPr>
              <a:t>assembly worker</a:t>
            </a:r>
            <a:endParaRPr lang="en-US" sz="3200" b="1">
              <a:solidFill>
                <a:srgbClr val="FF0000"/>
              </a:solidFill>
              <a:latin typeface="Calibri" panose="020F0502020204030204" pitchFamily="34" charset="0"/>
              <a:cs typeface="Calibri" panose="020F0502020204030204" pitchFamily="34" charset="0"/>
            </a:endParaRPr>
          </a:p>
        </p:txBody>
      </p:sp>
      <p:sp>
        <p:nvSpPr>
          <p:cNvPr id="10" name="Text Box 9"/>
          <p:cNvSpPr txBox="1"/>
          <p:nvPr/>
        </p:nvSpPr>
        <p:spPr>
          <a:xfrm>
            <a:off x="7851775" y="4121785"/>
            <a:ext cx="2232660" cy="583565"/>
          </a:xfrm>
          <a:prstGeom prst="rect">
            <a:avLst/>
          </a:prstGeom>
          <a:noFill/>
          <a:ln w="9525">
            <a:noFill/>
          </a:ln>
        </p:spPr>
        <p:txBody>
          <a:bodyPr wrap="square">
            <a:spAutoFit/>
          </a:bodyPr>
          <a:p>
            <a:pPr marL="635" indent="-635"/>
            <a:r>
              <a:rPr lang="en-US" sz="3200" b="1">
                <a:solidFill>
                  <a:srgbClr val="FF0000"/>
                </a:solidFill>
                <a:latin typeface="Calibri" panose="020F0502020204030204" pitchFamily="34" charset="0"/>
                <a:cs typeface="Calibri" panose="020F0502020204030204" pitchFamily="34" charset="0"/>
              </a:rPr>
              <a:t>repetitive</a:t>
            </a:r>
            <a:endParaRPr lang="en-US" sz="3200" b="1">
              <a:solidFill>
                <a:srgbClr val="FF0000"/>
              </a:solidFill>
              <a:latin typeface="Calibri" panose="020F0502020204030204" pitchFamily="34" charset="0"/>
              <a:cs typeface="Calibri" panose="020F0502020204030204" pitchFamily="34" charset="0"/>
            </a:endParaRPr>
          </a:p>
        </p:txBody>
      </p:sp>
      <p:sp>
        <p:nvSpPr>
          <p:cNvPr id="2" name="Text Box 1"/>
          <p:cNvSpPr txBox="1"/>
          <p:nvPr/>
        </p:nvSpPr>
        <p:spPr>
          <a:xfrm>
            <a:off x="12792710" y="2733675"/>
            <a:ext cx="10207625" cy="2553335"/>
          </a:xfrm>
          <a:prstGeom prst="rect">
            <a:avLst/>
          </a:prstGeom>
          <a:solidFill>
            <a:srgbClr val="D4E2D4"/>
          </a:solidFill>
        </p:spPr>
        <p:txBody>
          <a:bodyPr wrap="square" rtlCol="0" anchor="t">
            <a:spAutoFit/>
          </a:bodyPr>
          <a:p>
            <a:pPr algn="just"/>
            <a:r>
              <a:rPr lang="en-US" sz="3200" b="1"/>
              <a:t>Mr Lam:</a:t>
            </a:r>
            <a:r>
              <a:rPr lang="en-US" sz="3200"/>
              <a:t> I’m a(n) </a:t>
            </a:r>
            <a:r>
              <a:rPr lang="en-US" sz="3200" b="1"/>
              <a:t>(1)</a:t>
            </a:r>
            <a:r>
              <a:rPr lang="en-US" sz="3200"/>
              <a:t> ______________ . I design and develop programmes for computers. My job is </a:t>
            </a:r>
            <a:r>
              <a:rPr lang="en-US" sz="3200" b="1"/>
              <a:t>(2)</a:t>
            </a:r>
            <a:r>
              <a:rPr lang="en-US" sz="3200"/>
              <a:t> </a:t>
            </a:r>
            <a:r>
              <a:rPr lang="en-US" sz="3200">
                <a:sym typeface="+mn-ea"/>
              </a:rPr>
              <a:t>______________</a:t>
            </a:r>
            <a:r>
              <a:rPr lang="en-US" sz="3200"/>
              <a:t>. I work long hours on the computer, especially when deadlines approach. However, it’s a </a:t>
            </a:r>
            <a:r>
              <a:rPr lang="en-US" sz="3200" b="1"/>
              <a:t>(3)</a:t>
            </a:r>
            <a:r>
              <a:rPr lang="en-US" sz="3200"/>
              <a:t> </a:t>
            </a:r>
            <a:r>
              <a:rPr lang="en-US" sz="3200">
                <a:sym typeface="+mn-ea"/>
              </a:rPr>
              <a:t>______________</a:t>
            </a:r>
            <a:r>
              <a:rPr lang="en-US" sz="3200"/>
              <a:t> job, so I’m happy with it.</a:t>
            </a:r>
            <a:endParaRPr lang="en-US" sz="32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0" grpId="0"/>
      <p:bldP spid="10"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7" name="TextBox 16"/>
          <p:cNvSpPr txBox="1"/>
          <p:nvPr/>
        </p:nvSpPr>
        <p:spPr>
          <a:xfrm>
            <a:off x="657477" y="109053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18" name="Text Box 17"/>
          <p:cNvSpPr txBox="1"/>
          <p:nvPr/>
        </p:nvSpPr>
        <p:spPr>
          <a:xfrm>
            <a:off x="582930" y="1179195"/>
            <a:ext cx="11287125" cy="1322070"/>
          </a:xfrm>
          <a:prstGeom prst="rect">
            <a:avLst/>
          </a:prstGeom>
          <a:noFill/>
          <a:ln w="9525">
            <a:noFill/>
          </a:ln>
        </p:spPr>
        <p:txBody>
          <a:bodyPr wrap="square">
            <a:spAutoFit/>
          </a:bodyPr>
          <a:p>
            <a:pPr marL="635" indent="-635" algn="just"/>
            <a:r>
              <a:rPr lang="en-US" sz="4000">
                <a:solidFill>
                  <a:srgbClr val="000000"/>
                </a:solidFill>
                <a:latin typeface="Calibri" panose="020F0502020204030204" pitchFamily="34" charset="0"/>
                <a:cs typeface="Calibri" panose="020F0502020204030204" pitchFamily="34" charset="0"/>
              </a:rPr>
              <a:t>- There are some adjectives that describe jobs in the passages </a:t>
            </a:r>
            <a:r>
              <a:rPr lang="en-US" sz="4000" i="1">
                <a:solidFill>
                  <a:srgbClr val="000000"/>
                </a:solidFill>
                <a:latin typeface="Calibri" panose="020F0502020204030204" pitchFamily="34" charset="0"/>
                <a:cs typeface="Calibri" panose="020F0502020204030204" pitchFamily="34" charset="0"/>
              </a:rPr>
              <a:t>(repetitive, well-paid, demanding, ...)</a:t>
            </a:r>
            <a:endParaRPr lang="en-US" sz="4000" i="1">
              <a:solidFill>
                <a:srgbClr val="000000"/>
              </a:solidFill>
              <a:latin typeface="Calibri" panose="020F0502020204030204" pitchFamily="34" charset="0"/>
              <a:cs typeface="Calibri" panose="020F0502020204030204" pitchFamily="34" charset="0"/>
            </a:endParaRPr>
          </a:p>
        </p:txBody>
      </p:sp>
      <p:sp>
        <p:nvSpPr>
          <p:cNvPr id="26" name="Text Box 25"/>
          <p:cNvSpPr txBox="1"/>
          <p:nvPr/>
        </p:nvSpPr>
        <p:spPr>
          <a:xfrm>
            <a:off x="657225" y="2604770"/>
            <a:ext cx="11287125" cy="706755"/>
          </a:xfrm>
          <a:prstGeom prst="rect">
            <a:avLst/>
          </a:prstGeom>
          <a:noFill/>
          <a:ln w="9525">
            <a:noFill/>
          </a:ln>
        </p:spPr>
        <p:txBody>
          <a:bodyPr wrap="square">
            <a:spAutoFit/>
          </a:bodyPr>
          <a:p>
            <a:pPr marL="635" indent="-635" algn="just"/>
            <a:r>
              <a:rPr lang="en-US" sz="4000">
                <a:solidFill>
                  <a:srgbClr val="000000"/>
                </a:solidFill>
                <a:latin typeface="Calibri" panose="020F0502020204030204" pitchFamily="34" charset="0"/>
                <a:cs typeface="Calibri" panose="020F0502020204030204" pitchFamily="34" charset="0"/>
              </a:rPr>
              <a:t>- Add more adjectives to the list</a:t>
            </a:r>
            <a:endParaRPr lang="en-US" sz="4000">
              <a:solidFill>
                <a:srgbClr val="000000"/>
              </a:solidFill>
              <a:latin typeface="Calibri" panose="020F0502020204030204" pitchFamily="34" charset="0"/>
              <a:cs typeface="Calibri" panose="020F0502020204030204" pitchFamily="34" charset="0"/>
            </a:endParaRPr>
          </a:p>
        </p:txBody>
      </p:sp>
      <p:sp>
        <p:nvSpPr>
          <p:cNvPr id="29" name="Text Box 28"/>
          <p:cNvSpPr txBox="1"/>
          <p:nvPr/>
        </p:nvSpPr>
        <p:spPr>
          <a:xfrm>
            <a:off x="725805" y="3194685"/>
            <a:ext cx="11287125" cy="706755"/>
          </a:xfrm>
          <a:prstGeom prst="rect">
            <a:avLst/>
          </a:prstGeom>
          <a:noFill/>
          <a:ln w="9525">
            <a:noFill/>
          </a:ln>
        </p:spPr>
        <p:txBody>
          <a:bodyPr wrap="square">
            <a:spAutoFit/>
          </a:bodyPr>
          <a:p>
            <a:pPr marL="635" indent="-635" algn="just"/>
            <a:r>
              <a:rPr lang="en-US" sz="4000" i="1">
                <a:solidFill>
                  <a:srgbClr val="FF0000"/>
                </a:solidFill>
                <a:latin typeface="Calibri" panose="020F0502020204030204" pitchFamily="34" charset="0"/>
                <a:cs typeface="Calibri" panose="020F0502020204030204" pitchFamily="34" charset="0"/>
              </a:rPr>
              <a:t>(stressful, challenging, rewarding, etc.)</a:t>
            </a:r>
            <a:endParaRPr lang="en-US" sz="4000" i="1">
              <a:solidFill>
                <a:srgbClr val="FF0000"/>
              </a:solidFill>
              <a:latin typeface="Calibri" panose="020F0502020204030204" pitchFamily="34" charset="0"/>
              <a:cs typeface="Calibri" panose="020F0502020204030204" pitchFamily="34" charset="0"/>
            </a:endParaRPr>
          </a:p>
        </p:txBody>
      </p:sp>
      <p:sp>
        <p:nvSpPr>
          <p:cNvPr id="30" name="Text Box 29"/>
          <p:cNvSpPr txBox="1"/>
          <p:nvPr/>
        </p:nvSpPr>
        <p:spPr>
          <a:xfrm>
            <a:off x="725805" y="4044315"/>
            <a:ext cx="11287125" cy="706755"/>
          </a:xfrm>
          <a:prstGeom prst="rect">
            <a:avLst/>
          </a:prstGeom>
          <a:noFill/>
          <a:ln w="9525">
            <a:noFill/>
          </a:ln>
        </p:spPr>
        <p:txBody>
          <a:bodyPr wrap="square">
            <a:spAutoFit/>
          </a:bodyPr>
          <a:p>
            <a:pPr marL="635" indent="-635" algn="just"/>
            <a:r>
              <a:rPr lang="en-US" sz="4000">
                <a:solidFill>
                  <a:srgbClr val="000000"/>
                </a:solidFill>
                <a:latin typeface="Calibri" panose="020F0502020204030204" pitchFamily="34" charset="0"/>
                <a:cs typeface="Calibri" panose="020F0502020204030204" pitchFamily="34" charset="0"/>
              </a:rPr>
              <a:t>- Which job you prefer and why?</a:t>
            </a:r>
            <a:endParaRPr lang="en-US" sz="4000">
              <a:solidFill>
                <a:srgbClr val="0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9" grpId="0"/>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1101725" y="1537335"/>
            <a:ext cx="9986010" cy="3538220"/>
          </a:xfrm>
          <a:prstGeom prst="rect">
            <a:avLst/>
          </a:prstGeom>
          <a:solidFill>
            <a:srgbClr val="FFEECC"/>
          </a:solidFill>
          <a:ln w="9525">
            <a:noFill/>
          </a:ln>
        </p:spPr>
        <p:txBody>
          <a:bodyPr wrap="square">
            <a:spAutoFit/>
          </a:bodyPr>
          <a:p>
            <a:pPr indent="0" algn="just"/>
            <a:r>
              <a:rPr lang="en-US" sz="3200" b="1" i="1">
                <a:latin typeface="Calibri" panose="020F0502020204030204" pitchFamily="34" charset="0"/>
                <a:cs typeface="Calibri" panose="020F0502020204030204" pitchFamily="34" charset="0"/>
              </a:rPr>
              <a:t>Example answer:</a:t>
            </a:r>
            <a:r>
              <a:rPr lang="en-US" sz="3200" b="0">
                <a:latin typeface="Calibri" panose="020F0502020204030204" pitchFamily="34" charset="0"/>
                <a:cs typeface="Calibri" panose="020F0502020204030204" pitchFamily="34" charset="0"/>
              </a:rPr>
              <a:t> </a:t>
            </a:r>
            <a:r>
              <a:rPr lang="en-US" sz="3200" b="0" i="1">
                <a:latin typeface="Calibri" panose="020F0502020204030204" pitchFamily="34" charset="0"/>
                <a:cs typeface="Calibri" panose="020F0502020204030204" pitchFamily="34" charset="0"/>
              </a:rPr>
              <a:t>+ I prefer the job of a software engineer. It is a difficult but well-paid job. Moreover, I like working with computer, so I think I can do the job well.+ I prefer the job of an assembly worker. I only need a short time to train for the job, so I can start making a living soon.</a:t>
            </a:r>
            <a:r>
              <a:rPr lang="en-US" sz="3200" b="0">
                <a:latin typeface="Calibri" panose="020F0502020204030204" pitchFamily="34" charset="0"/>
                <a:cs typeface="Calibri" panose="020F0502020204030204" pitchFamily="34" charset="0"/>
              </a:rPr>
              <a:t>)</a:t>
            </a:r>
            <a:endParaRPr lang="en-US" sz="3200" b="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232538"/>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VOCABULARY</a:t>
            </a:r>
            <a:endParaRPr lang="en-GB" b="1" dirty="0">
              <a:solidFill>
                <a:schemeClr val="tx1"/>
              </a:solidFill>
            </a:endParaRPr>
          </a:p>
        </p:txBody>
      </p:sp>
      <p:sp>
        <p:nvSpPr>
          <p:cNvPr id="18" name="Rounded Rectangle 17"/>
          <p:cNvSpPr/>
          <p:nvPr/>
        </p:nvSpPr>
        <p:spPr>
          <a:xfrm>
            <a:off x="532130" y="3907155"/>
            <a:ext cx="1972945"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PRONUNCIATION</a:t>
            </a:r>
            <a:endParaRPr lang="en-US" altLang="en-GB" b="1" dirty="0">
              <a:solidFill>
                <a:schemeClr val="tx1"/>
              </a:solidFill>
            </a:endParaRPr>
          </a:p>
        </p:txBody>
      </p:sp>
      <p:sp>
        <p:nvSpPr>
          <p:cNvPr id="20" name="Rectangle 19"/>
          <p:cNvSpPr/>
          <p:nvPr/>
        </p:nvSpPr>
        <p:spPr>
          <a:xfrm>
            <a:off x="5588635" y="1093470"/>
            <a:ext cx="6108065" cy="60388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Option 1: Jumple words</a:t>
            </a:r>
            <a:endParaRPr lang="en-US" dirty="0">
              <a:solidFill>
                <a:schemeClr val="tx1"/>
              </a:solidFill>
            </a:endParaRPr>
          </a:p>
          <a:p>
            <a:r>
              <a:rPr lang="en-US" dirty="0">
                <a:solidFill>
                  <a:schemeClr val="tx1"/>
                </a:solidFill>
              </a:rPr>
              <a:t>Option 2:  One-sentence Job stories</a:t>
            </a:r>
            <a:endParaRPr lang="en-US" dirty="0">
              <a:solidFill>
                <a:schemeClr val="tx1"/>
              </a:solidFill>
            </a:endParaRPr>
          </a:p>
        </p:txBody>
      </p:sp>
      <p:sp>
        <p:nvSpPr>
          <p:cNvPr id="21" name="Rectangle 20"/>
          <p:cNvSpPr/>
          <p:nvPr/>
        </p:nvSpPr>
        <p:spPr>
          <a:xfrm>
            <a:off x="5570855" y="1822450"/>
            <a:ext cx="6125845" cy="168211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Vocabulary </a:t>
            </a:r>
            <a:endParaRPr lang="en-GB" dirty="0">
              <a:solidFill>
                <a:schemeClr val="tx1"/>
              </a:solidFill>
            </a:endParaRPr>
          </a:p>
          <a:p>
            <a:pPr algn="just"/>
            <a:r>
              <a:rPr lang="en-GB" dirty="0">
                <a:solidFill>
                  <a:schemeClr val="tx1"/>
                </a:solidFill>
              </a:rPr>
              <a:t>Task 1: Match the words in A with their definitions/explanations in B.</a:t>
            </a:r>
            <a:endParaRPr lang="en-GB" dirty="0">
              <a:solidFill>
                <a:schemeClr val="tx1"/>
              </a:solidFill>
            </a:endParaRPr>
          </a:p>
          <a:p>
            <a:pPr algn="just"/>
            <a:r>
              <a:rPr lang="en-GB" dirty="0">
                <a:solidFill>
                  <a:schemeClr val="tx1"/>
                </a:solidFill>
              </a:rPr>
              <a:t>Task 2: Choose the correct answer A, B, C, or D to complete each sentence.</a:t>
            </a:r>
            <a:endParaRPr lang="en-GB" dirty="0">
              <a:solidFill>
                <a:schemeClr val="tx1"/>
              </a:solidFill>
            </a:endParaRPr>
          </a:p>
          <a:p>
            <a:pPr algn="just"/>
            <a:r>
              <a:rPr lang="en-GB" dirty="0">
                <a:solidFill>
                  <a:schemeClr val="tx1"/>
                </a:solidFill>
              </a:rPr>
              <a:t>Task 3: Complete the texts, using the words from the box.</a:t>
            </a:r>
            <a:endParaRPr lang="en-GB" dirty="0">
              <a:solidFill>
                <a:schemeClr val="tx1"/>
              </a:solidFill>
            </a:endParaRPr>
          </a:p>
        </p:txBody>
      </p:sp>
      <p:sp>
        <p:nvSpPr>
          <p:cNvPr id="22" name="Rectangle 21"/>
          <p:cNvSpPr/>
          <p:nvPr/>
        </p:nvSpPr>
        <p:spPr>
          <a:xfrm>
            <a:off x="5556885" y="3648710"/>
            <a:ext cx="6140450" cy="183197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Listen to the conversations. Pay attention the tone of statement questions. Then practise the conversations with a partner.</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Complete each conversation with a statement question. Then practice with a partner. Pay attention the intonation of each sentence.</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stCxn id="16" idx="3"/>
            <a:endCxn id="17" idx="0"/>
          </p:cNvCxnSpPr>
          <p:nvPr/>
        </p:nvCxnSpPr>
        <p:spPr>
          <a:xfrm>
            <a:off x="2505075" y="1409153"/>
            <a:ext cx="728462" cy="82338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18920" y="2541905"/>
            <a:ext cx="796925" cy="136525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398780"/>
          </a:xfrm>
          <a:prstGeom prst="rect">
            <a:avLst/>
          </a:prstGeom>
          <a:noFill/>
        </p:spPr>
        <p:txBody>
          <a:bodyPr wrap="square" rtlCol="0">
            <a:spAutoFit/>
          </a:bodyPr>
          <a:lstStyle/>
          <a:p>
            <a:r>
              <a:rPr lang="en-US" sz="2000" b="1">
                <a:solidFill>
                  <a:schemeClr val="bg1"/>
                </a:solidFill>
              </a:rPr>
              <a:t>LESSON 2: A CLOSER LOOK 1</a:t>
            </a:r>
            <a:endParaRPr lang="en-US" sz="2000" b="1" dirty="0">
              <a:solidFill>
                <a:schemeClr val="bg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2: A CLOSER LOOK 1</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3"/>
            <a:srcRect t="5582"/>
            <a:stretch>
              <a:fillRect/>
            </a:stretch>
          </p:blipFill>
          <p:spPr>
            <a:xfrm>
              <a:off x="2906617" y="1968106"/>
              <a:ext cx="710920" cy="499184"/>
            </a:xfrm>
            <a:prstGeom prst="rect">
              <a:avLst/>
            </a:prstGeom>
          </p:spPr>
        </p:pic>
      </p:grpSp>
      <p:grpSp>
        <p:nvGrpSpPr>
          <p:cNvPr id="2" name="Group 1"/>
          <p:cNvGrpSpPr>
            <a:grpSpLocks noGrp="1" noRot="1" noChangeAspect="1" noMove="1" noResize="1" noUngrp="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PRONUNCIATION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 name="TextBox 11"/>
          <p:cNvSpPr txBox="1"/>
          <p:nvPr/>
        </p:nvSpPr>
        <p:spPr>
          <a:xfrm>
            <a:off x="836152" y="1040116"/>
            <a:ext cx="10338245" cy="706755"/>
          </a:xfrm>
          <a:prstGeom prst="rect">
            <a:avLst/>
          </a:prstGeom>
          <a:noFill/>
          <a:effectLst/>
        </p:spPr>
        <p:txBody>
          <a:bodyPr wrap="square" rtlCol="0">
            <a:spAutoFit/>
          </a:bodyPr>
          <a:lstStyle/>
          <a:p>
            <a:r>
              <a:rPr lang="en-US" sz="4000" b="1" dirty="0">
                <a:effectLst>
                  <a:glow rad="88900">
                    <a:schemeClr val="bg1"/>
                  </a:glow>
                </a:effectLst>
                <a:cs typeface="Arial" panose="020B0604020202020204" pitchFamily="34" charset="0"/>
              </a:rPr>
              <a:t>Look at </a:t>
            </a:r>
            <a:r>
              <a:rPr lang="en-US" sz="4000" b="1" i="1" dirty="0">
                <a:effectLst>
                  <a:glow rad="88900">
                    <a:schemeClr val="bg1"/>
                  </a:glow>
                </a:effectLst>
                <a:cs typeface="Arial" panose="020B0604020202020204" pitchFamily="34" charset="0"/>
              </a:rPr>
              <a:t>Remember </a:t>
            </a:r>
            <a:r>
              <a:rPr lang="en-US" sz="4000" b="1" dirty="0">
                <a:effectLst>
                  <a:glow rad="88900">
                    <a:schemeClr val="bg1"/>
                  </a:glow>
                </a:effectLst>
                <a:cs typeface="Arial" panose="020B0604020202020204" pitchFamily="34" charset="0"/>
              </a:rPr>
              <a:t>box (p.126)</a:t>
            </a:r>
            <a:endParaRPr lang="en-US" sz="4000" b="1" dirty="0">
              <a:effectLst>
                <a:glow rad="88900">
                  <a:schemeClr val="bg1"/>
                </a:glow>
              </a:effectLst>
              <a:cs typeface="Arial" panose="020B0604020202020204" pitchFamily="34" charset="0"/>
            </a:endParaRPr>
          </a:p>
        </p:txBody>
      </p:sp>
      <p:sp>
        <p:nvSpPr>
          <p:cNvPr id="3" name="Text Box 2"/>
          <p:cNvSpPr txBox="1"/>
          <p:nvPr/>
        </p:nvSpPr>
        <p:spPr>
          <a:xfrm>
            <a:off x="247015" y="2536190"/>
            <a:ext cx="11639550" cy="4032885"/>
          </a:xfrm>
          <a:prstGeom prst="rect">
            <a:avLst/>
          </a:prstGeom>
          <a:solidFill>
            <a:srgbClr val="FEE3AF"/>
          </a:solidFill>
        </p:spPr>
        <p:txBody>
          <a:bodyPr wrap="square" rtlCol="0" anchor="t">
            <a:noAutofit/>
          </a:bodyPr>
          <a:p>
            <a:pPr algn="just"/>
            <a:r>
              <a:rPr lang="en-US" sz="3500"/>
              <a:t>We use a statement question when we want to express our surprise at the previous statement. In some cases, we use it to check if our information is correct. In these cases, we raise our voice at the end of the statement.</a:t>
            </a:r>
            <a:endParaRPr lang="en-US" sz="3500"/>
          </a:p>
          <a:p>
            <a:pPr algn="just"/>
            <a:r>
              <a:rPr lang="en-US" sz="3500" b="1">
                <a:solidFill>
                  <a:srgbClr val="667AF4"/>
                </a:solidFill>
              </a:rPr>
              <a:t>Example:</a:t>
            </a:r>
            <a:endParaRPr lang="en-US" sz="3500" b="1">
              <a:solidFill>
                <a:srgbClr val="667AF4"/>
              </a:solidFill>
            </a:endParaRPr>
          </a:p>
          <a:p>
            <a:pPr algn="just"/>
            <a:r>
              <a:rPr lang="en-US" sz="3500" b="1"/>
              <a:t>A:</a:t>
            </a:r>
            <a:r>
              <a:rPr lang="en-US" sz="3500"/>
              <a:t> I want to be a doctor. </a:t>
            </a:r>
            <a:endParaRPr lang="en-US" sz="3500"/>
          </a:p>
          <a:p>
            <a:pPr algn="just"/>
            <a:r>
              <a:rPr lang="en-US" sz="3500" b="1"/>
              <a:t>B: </a:t>
            </a:r>
            <a:r>
              <a:rPr lang="en-US" sz="3500"/>
              <a:t>You want to be a doctor?</a:t>
            </a:r>
            <a:endParaRPr lang="en-US" sz="3500"/>
          </a:p>
        </p:txBody>
      </p:sp>
      <p:pic>
        <p:nvPicPr>
          <p:cNvPr id="6" name="Picture 5"/>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93345" y="1678305"/>
            <a:ext cx="3148330" cy="927735"/>
          </a:xfrm>
          <a:prstGeom prst="rect">
            <a:avLst/>
          </a:prstGeom>
        </p:spPr>
      </p:pic>
      <p:pic>
        <p:nvPicPr>
          <p:cNvPr id="24" name="Content Placeholder 23"/>
          <p:cNvPicPr>
            <a:picLocks noChangeAspect="1"/>
          </p:cNvPicPr>
          <p:nvPr>
            <p:ph idx="1"/>
          </p:nvPr>
        </p:nvPicPr>
        <p:blipFill>
          <a:blip r:embed="rId2">
            <a:clrChange>
              <a:clrFrom>
                <a:srgbClr val="FADDA1">
                  <a:alpha val="100000"/>
                </a:srgbClr>
              </a:clrFrom>
              <a:clrTo>
                <a:srgbClr val="FADDA1">
                  <a:alpha val="100000"/>
                  <a:alpha val="0"/>
                </a:srgbClr>
              </a:clrTo>
            </a:clrChange>
          </a:blip>
          <a:stretch>
            <a:fillRect/>
          </a:stretch>
        </p:blipFill>
        <p:spPr>
          <a:xfrm>
            <a:off x="4453890" y="5008880"/>
            <a:ext cx="981710" cy="637540"/>
          </a:xfrm>
          <a:prstGeom prst="rect">
            <a:avLst/>
          </a:prstGeom>
        </p:spPr>
      </p:pic>
      <p:pic>
        <p:nvPicPr>
          <p:cNvPr id="28" name="Picture 27"/>
          <p:cNvPicPr>
            <a:picLocks noChangeAspect="1"/>
          </p:cNvPicPr>
          <p:nvPr/>
        </p:nvPicPr>
        <p:blipFill>
          <a:blip r:embed="rId3">
            <a:clrChange>
              <a:clrFrom>
                <a:srgbClr val="FADDA1">
                  <a:alpha val="100000"/>
                </a:srgbClr>
              </a:clrFrom>
              <a:clrTo>
                <a:srgbClr val="FADDA1">
                  <a:alpha val="100000"/>
                  <a:alpha val="0"/>
                </a:srgbClr>
              </a:clrTo>
            </a:clrChange>
          </a:blip>
          <a:stretch>
            <a:fillRect/>
          </a:stretch>
        </p:blipFill>
        <p:spPr>
          <a:xfrm>
            <a:off x="5435600" y="5646420"/>
            <a:ext cx="936625" cy="702310"/>
          </a:xfrm>
          <a:prstGeom prst="rect">
            <a:avLst/>
          </a:prstGeom>
          <a:ln>
            <a:noFill/>
          </a:ln>
        </p:spPr>
      </p:pic>
      <p:grpSp>
        <p:nvGrpSpPr>
          <p:cNvPr id="31" name="Group 30"/>
          <p:cNvGrpSpPr/>
          <p:nvPr/>
        </p:nvGrpSpPr>
        <p:grpSpPr>
          <a:xfrm>
            <a:off x="-9073515" y="2211705"/>
            <a:ext cx="8483600" cy="1584325"/>
            <a:chOff x="3498" y="3483"/>
            <a:chExt cx="13360" cy="2495"/>
          </a:xfrm>
        </p:grpSpPr>
        <p:sp>
          <p:nvSpPr>
            <p:cNvPr id="32" name="Rounded Rectangle 31"/>
            <p:cNvSpPr/>
            <p:nvPr/>
          </p:nvSpPr>
          <p:spPr>
            <a:xfrm>
              <a:off x="3498" y="3884"/>
              <a:ext cx="13360" cy="2095"/>
            </a:xfrm>
            <a:prstGeom prst="roundRect">
              <a:avLst>
                <a:gd name="adj" fmla="val 50000"/>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sz="3200" b="1">
                  <a:solidFill>
                    <a:srgbClr val="000000"/>
                  </a:solidFill>
                  <a:latin typeface="Calibri" panose="020F0502020204030204" pitchFamily="34" charset="0"/>
                  <a:cs typeface="Calibri" panose="020F0502020204030204" pitchFamily="34" charset="0"/>
                  <a:sym typeface="+mn-ea"/>
                </a:rPr>
                <a:t>Minh</a:t>
              </a:r>
              <a:r>
                <a:rPr lang="en-US" sz="3200">
                  <a:solidFill>
                    <a:srgbClr val="000000"/>
                  </a:solidFill>
                  <a:latin typeface="Calibri" panose="020F0502020204030204" pitchFamily="34" charset="0"/>
                  <a:cs typeface="Calibri" panose="020F0502020204030204" pitchFamily="34" charset="0"/>
                  <a:sym typeface="+mn-ea"/>
                </a:rPr>
                <a:t>: It’s 4:20 now. I must go.</a:t>
              </a:r>
              <a:r>
                <a:rPr lang="en-US" sz="3200" b="1">
                  <a:solidFill>
                    <a:srgbClr val="000000"/>
                  </a:solidFill>
                  <a:latin typeface="Calibri" panose="020F0502020204030204" pitchFamily="34" charset="0"/>
                  <a:cs typeface="Calibri" panose="020F0502020204030204" pitchFamily="34" charset="0"/>
                  <a:sym typeface="+mn-ea"/>
                </a:rPr>
                <a:t>Hoa</a:t>
              </a:r>
              <a:r>
                <a:rPr lang="en-US" sz="3200">
                  <a:solidFill>
                    <a:srgbClr val="000000"/>
                  </a:solidFill>
                  <a:latin typeface="Calibri" panose="020F0502020204030204" pitchFamily="34" charset="0"/>
                  <a:cs typeface="Calibri" panose="020F0502020204030204" pitchFamily="34" charset="0"/>
                  <a:sym typeface="+mn-ea"/>
                </a:rPr>
                <a:t>: It’s 4:20? Oh dear, I must go, too!</a:t>
              </a:r>
              <a:r>
                <a:rPr lang="en-US" sz="3200" b="1">
                  <a:solidFill>
                    <a:srgbClr val="000000"/>
                  </a:solidFill>
                  <a:latin typeface="Calibri" panose="020F0502020204030204" pitchFamily="34" charset="0"/>
                  <a:cs typeface="Calibri" panose="020F0502020204030204" pitchFamily="34" charset="0"/>
                  <a:sym typeface="+mn-ea"/>
                </a:rPr>
                <a:t> </a:t>
              </a:r>
              <a:endParaRPr lang="en-US" sz="3200">
                <a:latin typeface="Calibri" panose="020F0502020204030204" pitchFamily="34" charset="0"/>
                <a:cs typeface="Calibri" panose="020F0502020204030204" pitchFamily="34" charset="0"/>
              </a:endParaRPr>
            </a:p>
          </p:txBody>
        </p:sp>
        <p:sp>
          <p:nvSpPr>
            <p:cNvPr id="33" name="Oval 32"/>
            <p:cNvSpPr/>
            <p:nvPr/>
          </p:nvSpPr>
          <p:spPr>
            <a:xfrm>
              <a:off x="3498" y="3483"/>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1</a:t>
              </a:r>
              <a:endParaRPr lang="en-US" sz="3200" b="1">
                <a:solidFill>
                  <a:schemeClr val="accent2"/>
                </a:solidFill>
              </a:endParaRPr>
            </a:p>
          </p:txBody>
        </p:sp>
      </p:grpSp>
      <p:grpSp>
        <p:nvGrpSpPr>
          <p:cNvPr id="34" name="Group 33"/>
          <p:cNvGrpSpPr/>
          <p:nvPr/>
        </p:nvGrpSpPr>
        <p:grpSpPr>
          <a:xfrm>
            <a:off x="14222730" y="3652520"/>
            <a:ext cx="8675370" cy="1584325"/>
            <a:chOff x="3398" y="6152"/>
            <a:chExt cx="13662" cy="2495"/>
          </a:xfrm>
        </p:grpSpPr>
        <p:sp>
          <p:nvSpPr>
            <p:cNvPr id="35" name="Rounded Rectangle 34"/>
            <p:cNvSpPr/>
            <p:nvPr/>
          </p:nvSpPr>
          <p:spPr>
            <a:xfrm>
              <a:off x="3498" y="6553"/>
              <a:ext cx="13563" cy="2095"/>
            </a:xfrm>
            <a:prstGeom prst="roundRect">
              <a:avLst>
                <a:gd name="adj" fmla="val 50000"/>
              </a:avLst>
            </a:pr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sz="3200" b="1">
                  <a:solidFill>
                    <a:srgbClr val="000000"/>
                  </a:solidFill>
                  <a:latin typeface="Calibri" panose="020F0502020204030204" pitchFamily="34" charset="0"/>
                  <a:cs typeface="Calibri" panose="020F0502020204030204" pitchFamily="34" charset="0"/>
                  <a:sym typeface="+mn-ea"/>
                </a:rPr>
                <a:t>Mai:</a:t>
              </a:r>
              <a:r>
                <a:rPr lang="en-US" sz="3200">
                  <a:solidFill>
                    <a:srgbClr val="000000"/>
                  </a:solidFill>
                  <a:latin typeface="Calibri" panose="020F0502020204030204" pitchFamily="34" charset="0"/>
                  <a:cs typeface="Calibri" panose="020F0502020204030204" pitchFamily="34" charset="0"/>
                  <a:sym typeface="+mn-ea"/>
                </a:rPr>
                <a:t> Mum, Ms Lan has invited you to a party.</a:t>
              </a:r>
              <a:endParaRPr lang="en-US" sz="3200">
                <a:solidFill>
                  <a:srgbClr val="000000"/>
                </a:solidFill>
                <a:latin typeface="Calibri" panose="020F0502020204030204" pitchFamily="34" charset="0"/>
                <a:cs typeface="Calibri" panose="020F0502020204030204" pitchFamily="34" charset="0"/>
                <a:sym typeface="+mn-ea"/>
              </a:endParaRPr>
            </a:p>
            <a:p>
              <a:pPr algn="just"/>
              <a:r>
                <a:rPr lang="en-US" sz="3200" b="1">
                  <a:solidFill>
                    <a:srgbClr val="000000"/>
                  </a:solidFill>
                  <a:latin typeface="Calibri" panose="020F0502020204030204" pitchFamily="34" charset="0"/>
                  <a:cs typeface="Calibri" panose="020F0502020204030204" pitchFamily="34" charset="0"/>
                  <a:sym typeface="+mn-ea"/>
                </a:rPr>
                <a:t>Mother</a:t>
              </a:r>
              <a:r>
                <a:rPr lang="en-US" sz="3200">
                  <a:solidFill>
                    <a:srgbClr val="000000"/>
                  </a:solidFill>
                  <a:latin typeface="Calibri" panose="020F0502020204030204" pitchFamily="34" charset="0"/>
                  <a:cs typeface="Calibri" panose="020F0502020204030204" pitchFamily="34" charset="0"/>
                  <a:sym typeface="+mn-ea"/>
                </a:rPr>
                <a:t>: She invited me to a party?</a:t>
              </a:r>
              <a:r>
                <a:rPr lang="en-US" sz="3200" b="1">
                  <a:solidFill>
                    <a:srgbClr val="000000"/>
                  </a:solidFill>
                  <a:latin typeface="Calibri" panose="020F0502020204030204" pitchFamily="34" charset="0"/>
                  <a:cs typeface="Calibri" panose="020F0502020204030204" pitchFamily="34" charset="0"/>
                  <a:sym typeface="+mn-ea"/>
                </a:rPr>
                <a:t> </a:t>
              </a:r>
              <a:endParaRPr lang="en-US" sz="3200">
                <a:latin typeface="Calibri" panose="020F0502020204030204" pitchFamily="34" charset="0"/>
                <a:cs typeface="Calibri" panose="020F0502020204030204" pitchFamily="34" charset="0"/>
              </a:endParaRPr>
            </a:p>
          </p:txBody>
        </p:sp>
        <p:sp>
          <p:nvSpPr>
            <p:cNvPr id="36" name="Oval 35"/>
            <p:cNvSpPr/>
            <p:nvPr/>
          </p:nvSpPr>
          <p:spPr>
            <a:xfrm>
              <a:off x="3398" y="6152"/>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2</a:t>
              </a:r>
              <a:endParaRPr lang="en-US" sz="3200" b="1">
                <a:solidFill>
                  <a:schemeClr val="accent2"/>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par>
                                <p:cTn id="8" presetID="4" presetClass="entr" presetSubtype="16" fill="hold" nodeType="withEffect">
                                  <p:stCondLst>
                                    <p:cond delay="0"/>
                                  </p:stCondLst>
                                  <p:childTnLst>
                                    <p:set>
                                      <p:cBhvr>
                                        <p:cTn id="9" dur="1000" fill="hold">
                                          <p:stCondLst>
                                            <p:cond delay="0"/>
                                          </p:stCondLst>
                                        </p:cTn>
                                        <p:tgtEl>
                                          <p:spTgt spid="6"/>
                                        </p:tgtEl>
                                        <p:attrNameLst>
                                          <p:attrName>style.visibility</p:attrName>
                                        </p:attrNameLst>
                                      </p:cBhvr>
                                      <p:to>
                                        <p:strVal val="visible"/>
                                      </p:to>
                                    </p:set>
                                    <p:animEffect transition="in" filter="box(in)">
                                      <p:cBhvr>
                                        <p:cTn id="10" dur="1000"/>
                                        <p:tgtEl>
                                          <p:spTgt spid="6"/>
                                        </p:tgtEl>
                                      </p:cBhvr>
                                    </p:animEffect>
                                  </p:childTnLst>
                                </p:cTn>
                              </p:par>
                              <p:par>
                                <p:cTn id="11" presetID="4" presetClass="entr" presetSubtype="16" fill="hold" nodeType="withEffect">
                                  <p:stCondLst>
                                    <p:cond delay="0"/>
                                  </p:stCondLst>
                                  <p:childTnLst>
                                    <p:set>
                                      <p:cBhvr>
                                        <p:cTn id="12" dur="1000" fill="hold">
                                          <p:stCondLst>
                                            <p:cond delay="0"/>
                                          </p:stCondLst>
                                        </p:cTn>
                                        <p:tgtEl>
                                          <p:spTgt spid="24"/>
                                        </p:tgtEl>
                                        <p:attrNameLst>
                                          <p:attrName>style.visibility</p:attrName>
                                        </p:attrNameLst>
                                      </p:cBhvr>
                                      <p:to>
                                        <p:strVal val="visible"/>
                                      </p:to>
                                    </p:set>
                                    <p:animEffect transition="in" filter="box(in)">
                                      <p:cBhvr>
                                        <p:cTn id="13" dur="1000"/>
                                        <p:tgtEl>
                                          <p:spTgt spid="24"/>
                                        </p:tgtEl>
                                      </p:cBhvr>
                                    </p:animEffect>
                                  </p:childTnLst>
                                </p:cTn>
                              </p:par>
                              <p:par>
                                <p:cTn id="14" presetID="4" presetClass="entr" presetSubtype="16" fill="hold" nodeType="withEffect">
                                  <p:stCondLst>
                                    <p:cond delay="0"/>
                                  </p:stCondLst>
                                  <p:childTnLst>
                                    <p:set>
                                      <p:cBhvr>
                                        <p:cTn id="15" dur="1000" fill="hold">
                                          <p:stCondLst>
                                            <p:cond delay="0"/>
                                          </p:stCondLst>
                                        </p:cTn>
                                        <p:tgtEl>
                                          <p:spTgt spid="28"/>
                                        </p:tgtEl>
                                        <p:attrNameLst>
                                          <p:attrName>style.visibility</p:attrName>
                                        </p:attrNameLst>
                                      </p:cBhvr>
                                      <p:to>
                                        <p:strVal val="visible"/>
                                      </p:to>
                                    </p:set>
                                    <p:animEffect transition="in" filter="box(in)">
                                      <p:cBhvr>
                                        <p:cTn id="1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807" y="1143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PRONUNCIATION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TextBox 11"/>
          <p:cNvSpPr txBox="1"/>
          <p:nvPr/>
        </p:nvSpPr>
        <p:spPr>
          <a:xfrm>
            <a:off x="1053465" y="1115060"/>
            <a:ext cx="10958830" cy="107632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Listen to the conversations. Pay attention the tone of statement questions. Then practise the conversations with a partner.</a:t>
            </a:r>
            <a:endParaRPr lang="en-US" sz="3200" b="1" dirty="0">
              <a:effectLst>
                <a:glow rad="88900">
                  <a:schemeClr val="bg1"/>
                </a:glow>
              </a:effectLst>
              <a:cs typeface="Arial" panose="020B0604020202020204" pitchFamily="34" charset="0"/>
            </a:endParaRPr>
          </a:p>
        </p:txBody>
      </p:sp>
      <p:sp>
        <p:nvSpPr>
          <p:cNvPr id="4" name="Rounded Rectangle 3"/>
          <p:cNvSpPr/>
          <p:nvPr/>
        </p:nvSpPr>
        <p:spPr>
          <a:xfrm>
            <a:off x="440055" y="1232535"/>
            <a:ext cx="490855" cy="490855"/>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5" name="TextBox 16"/>
          <p:cNvSpPr txBox="1"/>
          <p:nvPr/>
        </p:nvSpPr>
        <p:spPr>
          <a:xfrm>
            <a:off x="487297" y="1161655"/>
            <a:ext cx="397035" cy="583565"/>
          </a:xfrm>
          <a:prstGeom prst="rect">
            <a:avLst/>
          </a:prstGeom>
          <a:noFill/>
        </p:spPr>
        <p:txBody>
          <a:bodyPr wrap="square" rtlCol="0">
            <a:spAutoFit/>
          </a:bodyPr>
          <a:lstStyle/>
          <a:p>
            <a:pPr algn="ctr"/>
            <a:r>
              <a:rPr lang="en-US" sz="3200" b="1" dirty="0">
                <a:solidFill>
                  <a:schemeClr val="bg1"/>
                </a:solidFill>
                <a:latin typeface="Myriad Pro" pitchFamily="34" charset="0"/>
              </a:rPr>
              <a:t>4</a:t>
            </a:r>
            <a:endParaRPr lang="en-US" sz="3200" b="1" dirty="0">
              <a:solidFill>
                <a:schemeClr val="bg1"/>
              </a:solidFill>
              <a:latin typeface="Myriad Pro" pitchFamily="34" charset="0"/>
            </a:endParaRPr>
          </a:p>
        </p:txBody>
      </p:sp>
      <p:grpSp>
        <p:nvGrpSpPr>
          <p:cNvPr id="14" name="Group 13"/>
          <p:cNvGrpSpPr/>
          <p:nvPr/>
        </p:nvGrpSpPr>
        <p:grpSpPr>
          <a:xfrm>
            <a:off x="2221230" y="2211705"/>
            <a:ext cx="8483600" cy="1584325"/>
            <a:chOff x="3498" y="3483"/>
            <a:chExt cx="13360" cy="2495"/>
          </a:xfrm>
        </p:grpSpPr>
        <p:sp>
          <p:nvSpPr>
            <p:cNvPr id="2" name="Rounded Rectangle 1"/>
            <p:cNvSpPr/>
            <p:nvPr/>
          </p:nvSpPr>
          <p:spPr>
            <a:xfrm>
              <a:off x="3498" y="3884"/>
              <a:ext cx="13360" cy="2095"/>
            </a:xfrm>
            <a:prstGeom prst="roundRect">
              <a:avLst>
                <a:gd name="adj" fmla="val 50000"/>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sz="3200" b="1">
                  <a:solidFill>
                    <a:srgbClr val="000000"/>
                  </a:solidFill>
                  <a:latin typeface="Calibri" panose="020F0502020204030204" pitchFamily="34" charset="0"/>
                  <a:cs typeface="Calibri" panose="020F0502020204030204" pitchFamily="34" charset="0"/>
                  <a:sym typeface="+mn-ea"/>
                </a:rPr>
                <a:t>Minh</a:t>
              </a:r>
              <a:r>
                <a:rPr lang="en-US" sz="3200">
                  <a:solidFill>
                    <a:srgbClr val="000000"/>
                  </a:solidFill>
                  <a:latin typeface="Calibri" panose="020F0502020204030204" pitchFamily="34" charset="0"/>
                  <a:cs typeface="Calibri" panose="020F0502020204030204" pitchFamily="34" charset="0"/>
                  <a:sym typeface="+mn-ea"/>
                </a:rPr>
                <a:t>: It’s 4:20 now. I must go.</a:t>
              </a:r>
              <a:r>
                <a:rPr lang="en-US" sz="3200" b="1">
                  <a:solidFill>
                    <a:srgbClr val="000000"/>
                  </a:solidFill>
                  <a:latin typeface="Calibri" panose="020F0502020204030204" pitchFamily="34" charset="0"/>
                  <a:cs typeface="Calibri" panose="020F0502020204030204" pitchFamily="34" charset="0"/>
                  <a:sym typeface="+mn-ea"/>
                </a:rPr>
                <a:t>Hoa</a:t>
              </a:r>
              <a:r>
                <a:rPr lang="en-US" sz="3200">
                  <a:solidFill>
                    <a:srgbClr val="000000"/>
                  </a:solidFill>
                  <a:latin typeface="Calibri" panose="020F0502020204030204" pitchFamily="34" charset="0"/>
                  <a:cs typeface="Calibri" panose="020F0502020204030204" pitchFamily="34" charset="0"/>
                  <a:sym typeface="+mn-ea"/>
                </a:rPr>
                <a:t>: It’s 4:20? Oh dear, I must go, too!</a:t>
              </a:r>
              <a:r>
                <a:rPr lang="en-US" sz="3200" b="1">
                  <a:solidFill>
                    <a:srgbClr val="000000"/>
                  </a:solidFill>
                  <a:latin typeface="Calibri" panose="020F0502020204030204" pitchFamily="34" charset="0"/>
                  <a:cs typeface="Calibri" panose="020F0502020204030204" pitchFamily="34" charset="0"/>
                  <a:sym typeface="+mn-ea"/>
                </a:rPr>
                <a:t> </a:t>
              </a:r>
              <a:endParaRPr lang="en-US" sz="3200">
                <a:latin typeface="Calibri" panose="020F0502020204030204" pitchFamily="34" charset="0"/>
                <a:cs typeface="Calibri" panose="020F0502020204030204" pitchFamily="34" charset="0"/>
              </a:endParaRPr>
            </a:p>
          </p:txBody>
        </p:sp>
        <p:sp>
          <p:nvSpPr>
            <p:cNvPr id="8" name="Oval 7"/>
            <p:cNvSpPr/>
            <p:nvPr/>
          </p:nvSpPr>
          <p:spPr>
            <a:xfrm>
              <a:off x="3498" y="3483"/>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1</a:t>
              </a:r>
              <a:endParaRPr lang="en-US" sz="3200" b="1">
                <a:solidFill>
                  <a:schemeClr val="accent2"/>
                </a:solidFill>
              </a:endParaRPr>
            </a:p>
          </p:txBody>
        </p:sp>
      </p:grpSp>
      <p:grpSp>
        <p:nvGrpSpPr>
          <p:cNvPr id="15" name="Group 14"/>
          <p:cNvGrpSpPr/>
          <p:nvPr/>
        </p:nvGrpSpPr>
        <p:grpSpPr>
          <a:xfrm>
            <a:off x="2157730" y="3906520"/>
            <a:ext cx="8675370" cy="1584325"/>
            <a:chOff x="3398" y="6152"/>
            <a:chExt cx="13662" cy="2495"/>
          </a:xfrm>
        </p:grpSpPr>
        <p:sp>
          <p:nvSpPr>
            <p:cNvPr id="7" name="Rounded Rectangle 6"/>
            <p:cNvSpPr/>
            <p:nvPr/>
          </p:nvSpPr>
          <p:spPr>
            <a:xfrm>
              <a:off x="3498" y="6553"/>
              <a:ext cx="13563" cy="2095"/>
            </a:xfrm>
            <a:prstGeom prst="roundRect">
              <a:avLst>
                <a:gd name="adj" fmla="val 50000"/>
              </a:avLst>
            </a:pr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sz="3200" b="1">
                  <a:solidFill>
                    <a:srgbClr val="000000"/>
                  </a:solidFill>
                  <a:latin typeface="Calibri" panose="020F0502020204030204" pitchFamily="34" charset="0"/>
                  <a:cs typeface="Calibri" panose="020F0502020204030204" pitchFamily="34" charset="0"/>
                  <a:sym typeface="+mn-ea"/>
                </a:rPr>
                <a:t>Mai:</a:t>
              </a:r>
              <a:r>
                <a:rPr lang="en-US" sz="3200">
                  <a:solidFill>
                    <a:srgbClr val="000000"/>
                  </a:solidFill>
                  <a:latin typeface="Calibri" panose="020F0502020204030204" pitchFamily="34" charset="0"/>
                  <a:cs typeface="Calibri" panose="020F0502020204030204" pitchFamily="34" charset="0"/>
                  <a:sym typeface="+mn-ea"/>
                </a:rPr>
                <a:t> Mum, Ms Lan has invited you to a party.</a:t>
              </a:r>
              <a:endParaRPr lang="en-US" sz="3200">
                <a:solidFill>
                  <a:srgbClr val="000000"/>
                </a:solidFill>
                <a:latin typeface="Calibri" panose="020F0502020204030204" pitchFamily="34" charset="0"/>
                <a:cs typeface="Calibri" panose="020F0502020204030204" pitchFamily="34" charset="0"/>
                <a:sym typeface="+mn-ea"/>
              </a:endParaRPr>
            </a:p>
            <a:p>
              <a:pPr algn="just"/>
              <a:r>
                <a:rPr lang="en-US" sz="3200" b="1">
                  <a:solidFill>
                    <a:srgbClr val="000000"/>
                  </a:solidFill>
                  <a:latin typeface="Calibri" panose="020F0502020204030204" pitchFamily="34" charset="0"/>
                  <a:cs typeface="Calibri" panose="020F0502020204030204" pitchFamily="34" charset="0"/>
                  <a:sym typeface="+mn-ea"/>
                </a:rPr>
                <a:t>Mother</a:t>
              </a:r>
              <a:r>
                <a:rPr lang="en-US" sz="3200">
                  <a:solidFill>
                    <a:srgbClr val="000000"/>
                  </a:solidFill>
                  <a:latin typeface="Calibri" panose="020F0502020204030204" pitchFamily="34" charset="0"/>
                  <a:cs typeface="Calibri" panose="020F0502020204030204" pitchFamily="34" charset="0"/>
                  <a:sym typeface="+mn-ea"/>
                </a:rPr>
                <a:t>: She invited me to a party?</a:t>
              </a:r>
              <a:r>
                <a:rPr lang="en-US" sz="3200" b="1">
                  <a:solidFill>
                    <a:srgbClr val="000000"/>
                  </a:solidFill>
                  <a:latin typeface="Calibri" panose="020F0502020204030204" pitchFamily="34" charset="0"/>
                  <a:cs typeface="Calibri" panose="020F0502020204030204" pitchFamily="34" charset="0"/>
                  <a:sym typeface="+mn-ea"/>
                </a:rPr>
                <a:t> </a:t>
              </a:r>
              <a:endParaRPr lang="en-US" sz="3200">
                <a:latin typeface="Calibri" panose="020F0502020204030204" pitchFamily="34" charset="0"/>
                <a:cs typeface="Calibri" panose="020F0502020204030204" pitchFamily="34" charset="0"/>
              </a:endParaRPr>
            </a:p>
          </p:txBody>
        </p:sp>
        <p:sp>
          <p:nvSpPr>
            <p:cNvPr id="13" name="Oval 12"/>
            <p:cNvSpPr/>
            <p:nvPr/>
          </p:nvSpPr>
          <p:spPr>
            <a:xfrm>
              <a:off x="3398" y="6152"/>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2</a:t>
              </a:r>
              <a:endParaRPr lang="en-US" sz="3200" b="1">
                <a:solidFill>
                  <a:schemeClr val="accent2"/>
                </a:solidFill>
              </a:endParaRPr>
            </a:p>
          </p:txBody>
        </p:sp>
      </p:grpSp>
      <p:pic>
        <p:nvPicPr>
          <p:cNvPr id="17" name="074">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884555" y="2595880"/>
            <a:ext cx="1018540" cy="10185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47225"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p:tgtEl>
                        <p:sldTgt/>
                      </p:tgtEl>
                    </p:cond>
                  </p:endCondLst>
                </p:cTn>
                <p:tgtEl>
                  <p:spTgt spid="17"/>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807" y="1143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PRONUNCIATION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TextBox 11"/>
          <p:cNvSpPr txBox="1"/>
          <p:nvPr/>
        </p:nvSpPr>
        <p:spPr>
          <a:xfrm>
            <a:off x="1053465" y="1115060"/>
            <a:ext cx="10958830" cy="1568450"/>
          </a:xfrm>
          <a:prstGeom prst="rect">
            <a:avLst/>
          </a:prstGeom>
          <a:noFill/>
          <a:effectLst/>
        </p:spPr>
        <p:txBody>
          <a:bodyPr wrap="square" rtlCol="0">
            <a:spAutoFit/>
          </a:bodyPr>
          <a:lstStyle/>
          <a:p>
            <a:pPr algn="just"/>
            <a:r>
              <a:rPr lang="en-US" sz="3200" b="1" dirty="0">
                <a:effectLst>
                  <a:glow rad="88900">
                    <a:schemeClr val="bg1"/>
                  </a:glow>
                </a:effectLst>
                <a:cs typeface="Arial" panose="020B0604020202020204" pitchFamily="34" charset="0"/>
              </a:rPr>
              <a:t>Complete each conversation with a statement question. Then practice with a partner. Pay attention the intonation of each sentence. </a:t>
            </a:r>
            <a:endParaRPr lang="en-US" sz="3200" b="1" dirty="0">
              <a:effectLst>
                <a:glow rad="88900">
                  <a:schemeClr val="bg1"/>
                </a:glow>
              </a:effectLst>
              <a:cs typeface="Arial" panose="020B0604020202020204" pitchFamily="34" charset="0"/>
            </a:endParaRPr>
          </a:p>
        </p:txBody>
      </p:sp>
      <p:sp>
        <p:nvSpPr>
          <p:cNvPr id="4" name="Rounded Rectangle 3"/>
          <p:cNvSpPr/>
          <p:nvPr/>
        </p:nvSpPr>
        <p:spPr>
          <a:xfrm>
            <a:off x="440055" y="1232535"/>
            <a:ext cx="490855" cy="490855"/>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5" name="TextBox 16"/>
          <p:cNvSpPr txBox="1"/>
          <p:nvPr/>
        </p:nvSpPr>
        <p:spPr>
          <a:xfrm>
            <a:off x="487297" y="1161655"/>
            <a:ext cx="397035" cy="583565"/>
          </a:xfrm>
          <a:prstGeom prst="rect">
            <a:avLst/>
          </a:prstGeom>
          <a:noFill/>
        </p:spPr>
        <p:txBody>
          <a:bodyPr wrap="square" rtlCol="0">
            <a:spAutoFit/>
          </a:bodyPr>
          <a:lstStyle/>
          <a:p>
            <a:pPr algn="ctr"/>
            <a:r>
              <a:rPr lang="en-US" sz="3200" b="1" dirty="0">
                <a:solidFill>
                  <a:schemeClr val="bg1"/>
                </a:solidFill>
                <a:latin typeface="Myriad Pro" pitchFamily="34" charset="0"/>
              </a:rPr>
              <a:t>5</a:t>
            </a:r>
            <a:endParaRPr lang="en-US" sz="3200" b="1" dirty="0">
              <a:solidFill>
                <a:schemeClr val="bg1"/>
              </a:solidFill>
              <a:latin typeface="Myriad Pro" pitchFamily="34" charset="0"/>
            </a:endParaRPr>
          </a:p>
        </p:txBody>
      </p:sp>
      <p:sp>
        <p:nvSpPr>
          <p:cNvPr id="10" name="Text Box 9"/>
          <p:cNvSpPr txBox="1"/>
          <p:nvPr/>
        </p:nvSpPr>
        <p:spPr>
          <a:xfrm>
            <a:off x="930910" y="2958465"/>
            <a:ext cx="5123815" cy="706755"/>
          </a:xfrm>
          <a:prstGeom prst="rect">
            <a:avLst/>
          </a:prstGeom>
          <a:noFill/>
          <a:ln w="9525">
            <a:noFill/>
          </a:ln>
        </p:spPr>
        <p:txBody>
          <a:bodyPr wrap="square">
            <a:spAutoFit/>
          </a:bodyPr>
          <a:p>
            <a:pPr marL="635" indent="-635" algn="just"/>
            <a:r>
              <a:rPr lang="en-US" sz="4000">
                <a:solidFill>
                  <a:srgbClr val="000000"/>
                </a:solidFill>
                <a:latin typeface="Calibri" panose="020F0502020204030204" pitchFamily="34" charset="0"/>
                <a:cs typeface="Calibri" panose="020F0502020204030204" pitchFamily="34" charset="0"/>
              </a:rPr>
              <a:t>- Work in pairs.</a:t>
            </a:r>
            <a:endParaRPr lang="en-US" sz="4000">
              <a:solidFill>
                <a:srgbClr val="000000"/>
              </a:solidFill>
              <a:latin typeface="Calibri" panose="020F0502020204030204" pitchFamily="34" charset="0"/>
              <a:cs typeface="Calibri" panose="020F0502020204030204" pitchFamily="34" charset="0"/>
            </a:endParaRPr>
          </a:p>
        </p:txBody>
      </p:sp>
      <p:sp>
        <p:nvSpPr>
          <p:cNvPr id="12" name="Text Box 11"/>
          <p:cNvSpPr txBox="1"/>
          <p:nvPr/>
        </p:nvSpPr>
        <p:spPr>
          <a:xfrm>
            <a:off x="817245" y="3578860"/>
            <a:ext cx="10779125" cy="1322070"/>
          </a:xfrm>
          <a:prstGeom prst="rect">
            <a:avLst/>
          </a:prstGeom>
          <a:noFill/>
          <a:ln w="9525">
            <a:noFill/>
          </a:ln>
        </p:spPr>
        <p:txBody>
          <a:bodyPr wrap="square">
            <a:spAutoFit/>
          </a:bodyPr>
          <a:p>
            <a:pPr marL="635" indent="-635" algn="just"/>
            <a:r>
              <a:rPr lang="en-US" sz="4000">
                <a:solidFill>
                  <a:srgbClr val="000000"/>
                </a:solidFill>
                <a:latin typeface="Calibri" panose="020F0502020204030204" pitchFamily="34" charset="0"/>
                <a:cs typeface="Calibri" panose="020F0502020204030204" pitchFamily="34" charset="0"/>
              </a:rPr>
              <a:t>- Complete the conversations with appropriate statement questions. </a:t>
            </a:r>
            <a:endParaRPr lang="en-US" sz="4000">
              <a:solidFill>
                <a:srgbClr val="000000"/>
              </a:solidFill>
              <a:latin typeface="Calibri" panose="020F0502020204030204" pitchFamily="34" charset="0"/>
              <a:cs typeface="Calibri" panose="020F0502020204030204" pitchFamily="34" charset="0"/>
            </a:endParaRPr>
          </a:p>
        </p:txBody>
      </p:sp>
      <p:grpSp>
        <p:nvGrpSpPr>
          <p:cNvPr id="18" name="Group 17"/>
          <p:cNvGrpSpPr/>
          <p:nvPr/>
        </p:nvGrpSpPr>
        <p:grpSpPr>
          <a:xfrm>
            <a:off x="1960880" y="7639685"/>
            <a:ext cx="9635490" cy="1584960"/>
            <a:chOff x="3498" y="3483"/>
            <a:chExt cx="15174" cy="2496"/>
          </a:xfrm>
        </p:grpSpPr>
        <p:sp>
          <p:nvSpPr>
            <p:cNvPr id="19" name="Rounded Rectangle 18"/>
            <p:cNvSpPr/>
            <p:nvPr/>
          </p:nvSpPr>
          <p:spPr>
            <a:xfrm>
              <a:off x="3498" y="3884"/>
              <a:ext cx="15174" cy="2095"/>
            </a:xfrm>
            <a:prstGeom prst="roundRect">
              <a:avLst>
                <a:gd name="adj" fmla="val 50000"/>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sz="3200" b="1">
                  <a:solidFill>
                    <a:srgbClr val="000000"/>
                  </a:solidFill>
                  <a:latin typeface="Calibri" panose="020F0502020204030204" pitchFamily="34" charset="0"/>
                  <a:cs typeface="Calibri" panose="020F0502020204030204" pitchFamily="34" charset="0"/>
                  <a:sym typeface="+mn-ea"/>
                </a:rPr>
                <a:t>Nick</a:t>
              </a:r>
              <a:r>
                <a:rPr lang="en-US" sz="3200">
                  <a:solidFill>
                    <a:srgbClr val="000000"/>
                  </a:solidFill>
                  <a:latin typeface="Calibri" panose="020F0502020204030204" pitchFamily="34" charset="0"/>
                  <a:cs typeface="Calibri" panose="020F0502020204030204" pitchFamily="34" charset="0"/>
                  <a:sym typeface="+mn-ea"/>
                </a:rPr>
                <a:t>: Minh is very happy with the vocational test.</a:t>
              </a:r>
              <a:endParaRPr lang="en-US" sz="3200">
                <a:solidFill>
                  <a:srgbClr val="000000"/>
                </a:solidFill>
                <a:latin typeface="Calibri" panose="020F0502020204030204" pitchFamily="34" charset="0"/>
                <a:cs typeface="Calibri" panose="020F0502020204030204" pitchFamily="34" charset="0"/>
                <a:sym typeface="+mn-ea"/>
              </a:endParaRPr>
            </a:p>
            <a:p>
              <a:pPr algn="just"/>
              <a:r>
                <a:rPr lang="en-US" sz="3200" b="1">
                  <a:solidFill>
                    <a:srgbClr val="000000"/>
                  </a:solidFill>
                  <a:latin typeface="Calibri" panose="020F0502020204030204" pitchFamily="34" charset="0"/>
                  <a:cs typeface="Calibri" panose="020F0502020204030204" pitchFamily="34" charset="0"/>
                  <a:sym typeface="+mn-ea"/>
                </a:rPr>
                <a:t>Trang</a:t>
              </a:r>
              <a:r>
                <a:rPr lang="en-US" sz="3200">
                  <a:solidFill>
                    <a:srgbClr val="000000"/>
                  </a:solidFill>
                  <a:latin typeface="Calibri" panose="020F0502020204030204" pitchFamily="34" charset="0"/>
                  <a:cs typeface="Calibri" panose="020F0502020204030204" pitchFamily="34" charset="0"/>
                  <a:sym typeface="+mn-ea"/>
                </a:rPr>
                <a:t>: ______? He told me something different.</a:t>
              </a:r>
              <a:endParaRPr lang="en-US" sz="3200">
                <a:solidFill>
                  <a:srgbClr val="000000"/>
                </a:solidFill>
                <a:latin typeface="Calibri" panose="020F0502020204030204" pitchFamily="34" charset="0"/>
                <a:cs typeface="Calibri" panose="020F0502020204030204" pitchFamily="34" charset="0"/>
                <a:sym typeface="+mn-ea"/>
              </a:endParaRPr>
            </a:p>
          </p:txBody>
        </p:sp>
        <p:sp>
          <p:nvSpPr>
            <p:cNvPr id="23" name="Oval 22"/>
            <p:cNvSpPr/>
            <p:nvPr/>
          </p:nvSpPr>
          <p:spPr>
            <a:xfrm>
              <a:off x="3498" y="3483"/>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1</a:t>
              </a:r>
              <a:endParaRPr lang="en-US" sz="3200" b="1">
                <a:solidFill>
                  <a:schemeClr val="accent2"/>
                </a:solidFill>
              </a:endParaRPr>
            </a:p>
          </p:txBody>
        </p:sp>
      </p:grpSp>
      <p:grpSp>
        <p:nvGrpSpPr>
          <p:cNvPr id="24" name="Group 23"/>
          <p:cNvGrpSpPr/>
          <p:nvPr/>
        </p:nvGrpSpPr>
        <p:grpSpPr>
          <a:xfrm>
            <a:off x="1897380" y="9334500"/>
            <a:ext cx="9788525" cy="1584325"/>
            <a:chOff x="3398" y="6152"/>
            <a:chExt cx="13662" cy="2495"/>
          </a:xfrm>
        </p:grpSpPr>
        <p:sp>
          <p:nvSpPr>
            <p:cNvPr id="25" name="Rounded Rectangle 24"/>
            <p:cNvSpPr/>
            <p:nvPr/>
          </p:nvSpPr>
          <p:spPr>
            <a:xfrm>
              <a:off x="3498" y="6553"/>
              <a:ext cx="13563" cy="2095"/>
            </a:xfrm>
            <a:prstGeom prst="roundRect">
              <a:avLst>
                <a:gd name="adj" fmla="val 50000"/>
              </a:avLst>
            </a:pr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sz="3200" b="1">
                  <a:solidFill>
                    <a:srgbClr val="000000"/>
                  </a:solidFill>
                  <a:latin typeface="Calibri" panose="020F0502020204030204" pitchFamily="34" charset="0"/>
                  <a:cs typeface="Calibri" panose="020F0502020204030204" pitchFamily="34" charset="0"/>
                  <a:sym typeface="+mn-ea"/>
                </a:rPr>
                <a:t>Elena:</a:t>
              </a:r>
              <a:r>
                <a:rPr lang="en-US" sz="3200">
                  <a:solidFill>
                    <a:srgbClr val="000000"/>
                  </a:solidFill>
                  <a:latin typeface="Calibri" panose="020F0502020204030204" pitchFamily="34" charset="0"/>
                  <a:cs typeface="Calibri" panose="020F0502020204030204" pitchFamily="34" charset="0"/>
                  <a:sym typeface="+mn-ea"/>
                </a:rPr>
                <a:t> I want to become a surgeon.</a:t>
              </a:r>
              <a:endParaRPr lang="en-US" sz="3200">
                <a:solidFill>
                  <a:srgbClr val="000000"/>
                </a:solidFill>
                <a:latin typeface="Calibri" panose="020F0502020204030204" pitchFamily="34" charset="0"/>
                <a:cs typeface="Calibri" panose="020F0502020204030204" pitchFamily="34" charset="0"/>
                <a:sym typeface="+mn-ea"/>
              </a:endParaRPr>
            </a:p>
            <a:p>
              <a:pPr algn="just"/>
              <a:r>
                <a:rPr lang="en-US" sz="3200" b="1">
                  <a:solidFill>
                    <a:srgbClr val="000000"/>
                  </a:solidFill>
                  <a:latin typeface="Calibri" panose="020F0502020204030204" pitchFamily="34" charset="0"/>
                  <a:cs typeface="Calibri" panose="020F0502020204030204" pitchFamily="34" charset="0"/>
                  <a:sym typeface="+mn-ea"/>
                </a:rPr>
                <a:t>Tom:</a:t>
              </a:r>
              <a:r>
                <a:rPr lang="en-US" sz="3200">
                  <a:solidFill>
                    <a:srgbClr val="000000"/>
                  </a:solidFill>
                  <a:latin typeface="Calibri" panose="020F0502020204030204" pitchFamily="34" charset="0"/>
                  <a:cs typeface="Calibri" panose="020F0502020204030204" pitchFamily="34" charset="0"/>
                  <a:sym typeface="+mn-ea"/>
                </a:rPr>
                <a:t> ______? Do you have skilful hands?</a:t>
              </a:r>
              <a:r>
                <a:rPr lang="en-US" sz="3200" b="1">
                  <a:solidFill>
                    <a:srgbClr val="000000"/>
                  </a:solidFill>
                  <a:latin typeface="Calibri" panose="020F0502020204030204" pitchFamily="34" charset="0"/>
                  <a:cs typeface="Calibri" panose="020F0502020204030204" pitchFamily="34" charset="0"/>
                  <a:sym typeface="+mn-ea"/>
                </a:rPr>
                <a:t> </a:t>
              </a:r>
              <a:endParaRPr lang="en-US" sz="3200">
                <a:latin typeface="Calibri" panose="020F0502020204030204" pitchFamily="34" charset="0"/>
                <a:cs typeface="Calibri" panose="020F0502020204030204" pitchFamily="34" charset="0"/>
              </a:endParaRPr>
            </a:p>
          </p:txBody>
        </p:sp>
        <p:sp>
          <p:nvSpPr>
            <p:cNvPr id="26" name="Oval 25"/>
            <p:cNvSpPr/>
            <p:nvPr/>
          </p:nvSpPr>
          <p:spPr>
            <a:xfrm>
              <a:off x="3398" y="6152"/>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2</a:t>
              </a:r>
              <a:endParaRPr lang="en-US" sz="3200" b="1">
                <a:solidFill>
                  <a:schemeClr val="accent2"/>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807" y="1143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PRONUNCIATION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TextBox 11"/>
          <p:cNvSpPr txBox="1"/>
          <p:nvPr/>
        </p:nvSpPr>
        <p:spPr>
          <a:xfrm>
            <a:off x="1053465" y="1115060"/>
            <a:ext cx="10958830" cy="1568450"/>
          </a:xfrm>
          <a:prstGeom prst="rect">
            <a:avLst/>
          </a:prstGeom>
          <a:noFill/>
          <a:effectLst/>
        </p:spPr>
        <p:txBody>
          <a:bodyPr wrap="square" rtlCol="0">
            <a:spAutoFit/>
          </a:bodyPr>
          <a:lstStyle/>
          <a:p>
            <a:pPr algn="just"/>
            <a:r>
              <a:rPr lang="en-US" sz="3200" b="1" dirty="0">
                <a:effectLst>
                  <a:glow rad="88900">
                    <a:schemeClr val="bg1"/>
                  </a:glow>
                </a:effectLst>
                <a:cs typeface="Arial" panose="020B0604020202020204" pitchFamily="34" charset="0"/>
              </a:rPr>
              <a:t>Complete each conversation with a statement question. Then practice with a partner. Pay attention the intonation of each sentence. </a:t>
            </a:r>
            <a:endParaRPr lang="en-US" sz="3200" b="1" dirty="0">
              <a:effectLst>
                <a:glow rad="88900">
                  <a:schemeClr val="bg1"/>
                </a:glow>
              </a:effectLst>
              <a:cs typeface="Arial" panose="020B0604020202020204" pitchFamily="34" charset="0"/>
            </a:endParaRPr>
          </a:p>
        </p:txBody>
      </p:sp>
      <p:sp>
        <p:nvSpPr>
          <p:cNvPr id="4" name="Rounded Rectangle 3"/>
          <p:cNvSpPr/>
          <p:nvPr/>
        </p:nvSpPr>
        <p:spPr>
          <a:xfrm>
            <a:off x="440055" y="1232535"/>
            <a:ext cx="490855" cy="490855"/>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5" name="TextBox 16"/>
          <p:cNvSpPr txBox="1"/>
          <p:nvPr/>
        </p:nvSpPr>
        <p:spPr>
          <a:xfrm>
            <a:off x="487297" y="1161655"/>
            <a:ext cx="397035" cy="583565"/>
          </a:xfrm>
          <a:prstGeom prst="rect">
            <a:avLst/>
          </a:prstGeom>
          <a:noFill/>
        </p:spPr>
        <p:txBody>
          <a:bodyPr wrap="square" rtlCol="0">
            <a:spAutoFit/>
          </a:bodyPr>
          <a:lstStyle/>
          <a:p>
            <a:pPr algn="ctr"/>
            <a:r>
              <a:rPr lang="en-US" sz="3200" b="1" dirty="0">
                <a:solidFill>
                  <a:schemeClr val="bg1"/>
                </a:solidFill>
                <a:latin typeface="Myriad Pro" pitchFamily="34" charset="0"/>
              </a:rPr>
              <a:t>5</a:t>
            </a:r>
            <a:endParaRPr lang="en-US" sz="3200" b="1" dirty="0">
              <a:solidFill>
                <a:schemeClr val="bg1"/>
              </a:solidFill>
              <a:latin typeface="Myriad Pro" pitchFamily="34" charset="0"/>
            </a:endParaRPr>
          </a:p>
        </p:txBody>
      </p:sp>
      <p:grpSp>
        <p:nvGrpSpPr>
          <p:cNvPr id="14" name="Group 13"/>
          <p:cNvGrpSpPr/>
          <p:nvPr/>
        </p:nvGrpSpPr>
        <p:grpSpPr>
          <a:xfrm>
            <a:off x="1763395" y="2703830"/>
            <a:ext cx="9635490" cy="1584960"/>
            <a:chOff x="3498" y="3483"/>
            <a:chExt cx="15174" cy="2496"/>
          </a:xfrm>
        </p:grpSpPr>
        <p:sp>
          <p:nvSpPr>
            <p:cNvPr id="2" name="Rounded Rectangle 1"/>
            <p:cNvSpPr/>
            <p:nvPr/>
          </p:nvSpPr>
          <p:spPr>
            <a:xfrm>
              <a:off x="3498" y="3884"/>
              <a:ext cx="15174" cy="2095"/>
            </a:xfrm>
            <a:prstGeom prst="roundRect">
              <a:avLst>
                <a:gd name="adj" fmla="val 50000"/>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sz="3200" b="1">
                  <a:solidFill>
                    <a:srgbClr val="000000"/>
                  </a:solidFill>
                  <a:latin typeface="Calibri" panose="020F0502020204030204" pitchFamily="34" charset="0"/>
                  <a:cs typeface="Calibri" panose="020F0502020204030204" pitchFamily="34" charset="0"/>
                  <a:sym typeface="+mn-ea"/>
                </a:rPr>
                <a:t>Nick</a:t>
              </a:r>
              <a:r>
                <a:rPr lang="en-US" sz="3200">
                  <a:solidFill>
                    <a:srgbClr val="000000"/>
                  </a:solidFill>
                  <a:latin typeface="Calibri" panose="020F0502020204030204" pitchFamily="34" charset="0"/>
                  <a:cs typeface="Calibri" panose="020F0502020204030204" pitchFamily="34" charset="0"/>
                  <a:sym typeface="+mn-ea"/>
                </a:rPr>
                <a:t>: Minh is very happy with the vocational test.</a:t>
              </a:r>
              <a:endParaRPr lang="en-US" sz="3200">
                <a:solidFill>
                  <a:srgbClr val="000000"/>
                </a:solidFill>
                <a:latin typeface="Calibri" panose="020F0502020204030204" pitchFamily="34" charset="0"/>
                <a:cs typeface="Calibri" panose="020F0502020204030204" pitchFamily="34" charset="0"/>
                <a:sym typeface="+mn-ea"/>
              </a:endParaRPr>
            </a:p>
            <a:p>
              <a:pPr algn="just"/>
              <a:r>
                <a:rPr lang="en-US" sz="3200" b="1">
                  <a:solidFill>
                    <a:srgbClr val="000000"/>
                  </a:solidFill>
                  <a:latin typeface="Calibri" panose="020F0502020204030204" pitchFamily="34" charset="0"/>
                  <a:cs typeface="Calibri" panose="020F0502020204030204" pitchFamily="34" charset="0"/>
                  <a:sym typeface="+mn-ea"/>
                </a:rPr>
                <a:t>Trang</a:t>
              </a:r>
              <a:r>
                <a:rPr lang="en-US" sz="3200">
                  <a:solidFill>
                    <a:srgbClr val="000000"/>
                  </a:solidFill>
                  <a:latin typeface="Calibri" panose="020F0502020204030204" pitchFamily="34" charset="0"/>
                  <a:cs typeface="Calibri" panose="020F0502020204030204" pitchFamily="34" charset="0"/>
                  <a:sym typeface="+mn-ea"/>
                </a:rPr>
                <a:t>: ______? He told me something different.</a:t>
              </a:r>
              <a:endParaRPr lang="en-US" sz="3200">
                <a:solidFill>
                  <a:srgbClr val="000000"/>
                </a:solidFill>
                <a:latin typeface="Calibri" panose="020F0502020204030204" pitchFamily="34" charset="0"/>
                <a:cs typeface="Calibri" panose="020F0502020204030204" pitchFamily="34" charset="0"/>
                <a:sym typeface="+mn-ea"/>
              </a:endParaRPr>
            </a:p>
          </p:txBody>
        </p:sp>
        <p:sp>
          <p:nvSpPr>
            <p:cNvPr id="8" name="Oval 7"/>
            <p:cNvSpPr/>
            <p:nvPr/>
          </p:nvSpPr>
          <p:spPr>
            <a:xfrm>
              <a:off x="3498" y="3483"/>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1</a:t>
              </a:r>
              <a:endParaRPr lang="en-US" sz="3200" b="1">
                <a:solidFill>
                  <a:schemeClr val="accent2"/>
                </a:solidFill>
              </a:endParaRPr>
            </a:p>
          </p:txBody>
        </p:sp>
      </p:grpSp>
      <p:grpSp>
        <p:nvGrpSpPr>
          <p:cNvPr id="15" name="Group 14"/>
          <p:cNvGrpSpPr/>
          <p:nvPr/>
        </p:nvGrpSpPr>
        <p:grpSpPr>
          <a:xfrm>
            <a:off x="1699895" y="4398645"/>
            <a:ext cx="9788525" cy="1584325"/>
            <a:chOff x="3398" y="6152"/>
            <a:chExt cx="13662" cy="2495"/>
          </a:xfrm>
        </p:grpSpPr>
        <p:sp>
          <p:nvSpPr>
            <p:cNvPr id="7" name="Rounded Rectangle 6"/>
            <p:cNvSpPr/>
            <p:nvPr/>
          </p:nvSpPr>
          <p:spPr>
            <a:xfrm>
              <a:off x="3498" y="6553"/>
              <a:ext cx="13563" cy="2095"/>
            </a:xfrm>
            <a:prstGeom prst="roundRect">
              <a:avLst>
                <a:gd name="adj" fmla="val 50000"/>
              </a:avLst>
            </a:pr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sz="3200" b="1">
                  <a:solidFill>
                    <a:srgbClr val="000000"/>
                  </a:solidFill>
                  <a:latin typeface="Calibri" panose="020F0502020204030204" pitchFamily="34" charset="0"/>
                  <a:cs typeface="Calibri" panose="020F0502020204030204" pitchFamily="34" charset="0"/>
                  <a:sym typeface="+mn-ea"/>
                </a:rPr>
                <a:t>Elena:</a:t>
              </a:r>
              <a:r>
                <a:rPr lang="en-US" sz="3200">
                  <a:solidFill>
                    <a:srgbClr val="000000"/>
                  </a:solidFill>
                  <a:latin typeface="Calibri" panose="020F0502020204030204" pitchFamily="34" charset="0"/>
                  <a:cs typeface="Calibri" panose="020F0502020204030204" pitchFamily="34" charset="0"/>
                  <a:sym typeface="+mn-ea"/>
                </a:rPr>
                <a:t> I want to become a surgeon.</a:t>
              </a:r>
              <a:endParaRPr lang="en-US" sz="3200">
                <a:solidFill>
                  <a:srgbClr val="000000"/>
                </a:solidFill>
                <a:latin typeface="Calibri" panose="020F0502020204030204" pitchFamily="34" charset="0"/>
                <a:cs typeface="Calibri" panose="020F0502020204030204" pitchFamily="34" charset="0"/>
                <a:sym typeface="+mn-ea"/>
              </a:endParaRPr>
            </a:p>
            <a:p>
              <a:pPr algn="just"/>
              <a:r>
                <a:rPr lang="en-US" sz="3200" b="1">
                  <a:solidFill>
                    <a:srgbClr val="000000"/>
                  </a:solidFill>
                  <a:latin typeface="Calibri" panose="020F0502020204030204" pitchFamily="34" charset="0"/>
                  <a:cs typeface="Calibri" panose="020F0502020204030204" pitchFamily="34" charset="0"/>
                  <a:sym typeface="+mn-ea"/>
                </a:rPr>
                <a:t>Tom:</a:t>
              </a:r>
              <a:r>
                <a:rPr lang="en-US" sz="3200">
                  <a:solidFill>
                    <a:srgbClr val="000000"/>
                  </a:solidFill>
                  <a:latin typeface="Calibri" panose="020F0502020204030204" pitchFamily="34" charset="0"/>
                  <a:cs typeface="Calibri" panose="020F0502020204030204" pitchFamily="34" charset="0"/>
                  <a:sym typeface="+mn-ea"/>
                </a:rPr>
                <a:t> ______? Do you have skilful hands?</a:t>
              </a:r>
              <a:r>
                <a:rPr lang="en-US" sz="3200" b="1">
                  <a:solidFill>
                    <a:srgbClr val="000000"/>
                  </a:solidFill>
                  <a:latin typeface="Calibri" panose="020F0502020204030204" pitchFamily="34" charset="0"/>
                  <a:cs typeface="Calibri" panose="020F0502020204030204" pitchFamily="34" charset="0"/>
                  <a:sym typeface="+mn-ea"/>
                </a:rPr>
                <a:t> </a:t>
              </a:r>
              <a:endParaRPr lang="en-US" sz="3200">
                <a:latin typeface="Calibri" panose="020F0502020204030204" pitchFamily="34" charset="0"/>
                <a:cs typeface="Calibri" panose="020F0502020204030204" pitchFamily="34" charset="0"/>
              </a:endParaRPr>
            </a:p>
          </p:txBody>
        </p:sp>
        <p:sp>
          <p:nvSpPr>
            <p:cNvPr id="13" name="Oval 12"/>
            <p:cNvSpPr/>
            <p:nvPr/>
          </p:nvSpPr>
          <p:spPr>
            <a:xfrm>
              <a:off x="3398" y="6152"/>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2</a:t>
              </a:r>
              <a:endParaRPr lang="en-US" sz="3200" b="1">
                <a:solidFill>
                  <a:schemeClr val="accent2"/>
                </a:solidFill>
              </a:endParaRPr>
            </a:p>
          </p:txBody>
        </p:sp>
      </p:grpSp>
      <p:grpSp>
        <p:nvGrpSpPr>
          <p:cNvPr id="6" name="Group 5"/>
          <p:cNvGrpSpPr/>
          <p:nvPr/>
        </p:nvGrpSpPr>
        <p:grpSpPr>
          <a:xfrm>
            <a:off x="884555" y="8118475"/>
            <a:ext cx="10750550" cy="1997710"/>
            <a:chOff x="3498" y="3483"/>
            <a:chExt cx="15174" cy="3146"/>
          </a:xfrm>
        </p:grpSpPr>
        <p:sp>
          <p:nvSpPr>
            <p:cNvPr id="9" name="Rounded Rectangle 8"/>
            <p:cNvSpPr/>
            <p:nvPr/>
          </p:nvSpPr>
          <p:spPr>
            <a:xfrm>
              <a:off x="3498" y="3884"/>
              <a:ext cx="15174" cy="2745"/>
            </a:xfrm>
            <a:prstGeom prst="roundRect">
              <a:avLst>
                <a:gd name="adj" fmla="val 50000"/>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sz="3200" b="1">
                  <a:solidFill>
                    <a:srgbClr val="000000"/>
                  </a:solidFill>
                  <a:latin typeface="Calibri" panose="020F0502020204030204" pitchFamily="34" charset="0"/>
                  <a:cs typeface="Calibri" panose="020F0502020204030204" pitchFamily="34" charset="0"/>
                  <a:sym typeface="+mn-ea"/>
                </a:rPr>
                <a:t>Nick</a:t>
              </a:r>
              <a:r>
                <a:rPr lang="en-US" sz="3200">
                  <a:solidFill>
                    <a:srgbClr val="000000"/>
                  </a:solidFill>
                  <a:latin typeface="Calibri" panose="020F0502020204030204" pitchFamily="34" charset="0"/>
                  <a:cs typeface="Calibri" panose="020F0502020204030204" pitchFamily="34" charset="0"/>
                  <a:sym typeface="+mn-ea"/>
                </a:rPr>
                <a:t>: Minh is very happy with the vocational test.</a:t>
              </a:r>
              <a:endParaRPr lang="en-US" sz="3200">
                <a:solidFill>
                  <a:srgbClr val="000000"/>
                </a:solidFill>
                <a:latin typeface="Calibri" panose="020F0502020204030204" pitchFamily="34" charset="0"/>
                <a:cs typeface="Calibri" panose="020F0502020204030204" pitchFamily="34" charset="0"/>
                <a:sym typeface="+mn-ea"/>
              </a:endParaRPr>
            </a:p>
            <a:p>
              <a:pPr algn="just"/>
              <a:r>
                <a:rPr lang="en-US" sz="3200" b="1">
                  <a:solidFill>
                    <a:srgbClr val="000000"/>
                  </a:solidFill>
                  <a:latin typeface="Calibri" panose="020F0502020204030204" pitchFamily="34" charset="0"/>
                  <a:cs typeface="Calibri" panose="020F0502020204030204" pitchFamily="34" charset="0"/>
                  <a:sym typeface="+mn-ea"/>
                </a:rPr>
                <a:t>Trang</a:t>
              </a:r>
              <a:r>
                <a:rPr lang="en-US" sz="3200">
                  <a:solidFill>
                    <a:srgbClr val="000000"/>
                  </a:solidFill>
                  <a:latin typeface="Calibri" panose="020F0502020204030204" pitchFamily="34" charset="0"/>
                  <a:cs typeface="Calibri" panose="020F0502020204030204" pitchFamily="34" charset="0"/>
                  <a:sym typeface="+mn-ea"/>
                </a:rPr>
                <a:t>: </a:t>
              </a:r>
              <a:r>
                <a:rPr lang="en-US" sz="3200" b="1">
                  <a:solidFill>
                    <a:srgbClr val="FF0000"/>
                  </a:solidFill>
                  <a:highlight>
                    <a:srgbClr val="00FF00"/>
                  </a:highlight>
                  <a:latin typeface="Calibri" panose="020F0502020204030204" pitchFamily="34" charset="0"/>
                  <a:cs typeface="Calibri" panose="020F0502020204030204" pitchFamily="34" charset="0"/>
                  <a:sym typeface="+mn-ea"/>
                </a:rPr>
                <a:t>Minh is very happy with the vocational test?</a:t>
              </a:r>
              <a:r>
                <a:rPr lang="en-US" sz="3200">
                  <a:solidFill>
                    <a:srgbClr val="000000"/>
                  </a:solidFill>
                  <a:latin typeface="Calibri" panose="020F0502020204030204" pitchFamily="34" charset="0"/>
                  <a:cs typeface="Calibri" panose="020F0502020204030204" pitchFamily="34" charset="0"/>
                  <a:sym typeface="+mn-ea"/>
                </a:rPr>
                <a:t> He told me something different.</a:t>
              </a:r>
              <a:endParaRPr lang="en-US" sz="3200">
                <a:solidFill>
                  <a:srgbClr val="000000"/>
                </a:solidFill>
                <a:latin typeface="Calibri" panose="020F0502020204030204" pitchFamily="34" charset="0"/>
                <a:cs typeface="Calibri" panose="020F0502020204030204" pitchFamily="34" charset="0"/>
                <a:sym typeface="+mn-ea"/>
              </a:endParaRPr>
            </a:p>
          </p:txBody>
        </p:sp>
        <p:sp>
          <p:nvSpPr>
            <p:cNvPr id="17" name="Oval 16"/>
            <p:cNvSpPr/>
            <p:nvPr/>
          </p:nvSpPr>
          <p:spPr>
            <a:xfrm>
              <a:off x="3498" y="3483"/>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1</a:t>
              </a:r>
              <a:endParaRPr lang="en-US" sz="3200" b="1">
                <a:solidFill>
                  <a:schemeClr val="accent2"/>
                </a:solidFill>
              </a:endParaRPr>
            </a:p>
          </p:txBody>
        </p:sp>
      </p:grpSp>
      <p:grpSp>
        <p:nvGrpSpPr>
          <p:cNvPr id="18" name="Group 17"/>
          <p:cNvGrpSpPr/>
          <p:nvPr/>
        </p:nvGrpSpPr>
        <p:grpSpPr>
          <a:xfrm>
            <a:off x="673735" y="8148955"/>
            <a:ext cx="10724665" cy="1791335"/>
            <a:chOff x="3398" y="6152"/>
            <a:chExt cx="13663" cy="2821"/>
          </a:xfrm>
        </p:grpSpPr>
        <p:sp>
          <p:nvSpPr>
            <p:cNvPr id="19" name="Rounded Rectangle 18"/>
            <p:cNvSpPr/>
            <p:nvPr/>
          </p:nvSpPr>
          <p:spPr>
            <a:xfrm>
              <a:off x="3498" y="6553"/>
              <a:ext cx="13563" cy="2420"/>
            </a:xfrm>
            <a:prstGeom prst="roundRect">
              <a:avLst>
                <a:gd name="adj" fmla="val 50000"/>
              </a:avLst>
            </a:pr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sz="3200" b="1">
                  <a:solidFill>
                    <a:srgbClr val="000000"/>
                  </a:solidFill>
                  <a:latin typeface="Calibri" panose="020F0502020204030204" pitchFamily="34" charset="0"/>
                  <a:cs typeface="Calibri" panose="020F0502020204030204" pitchFamily="34" charset="0"/>
                  <a:sym typeface="+mn-ea"/>
                </a:rPr>
                <a:t>Elena:</a:t>
              </a:r>
              <a:r>
                <a:rPr lang="en-US" sz="3200">
                  <a:solidFill>
                    <a:srgbClr val="000000"/>
                  </a:solidFill>
                  <a:latin typeface="Calibri" panose="020F0502020204030204" pitchFamily="34" charset="0"/>
                  <a:cs typeface="Calibri" panose="020F0502020204030204" pitchFamily="34" charset="0"/>
                  <a:sym typeface="+mn-ea"/>
                </a:rPr>
                <a:t> I want to become a surgeon.</a:t>
              </a:r>
              <a:endParaRPr lang="en-US" sz="3200">
                <a:solidFill>
                  <a:srgbClr val="000000"/>
                </a:solidFill>
                <a:latin typeface="Calibri" panose="020F0502020204030204" pitchFamily="34" charset="0"/>
                <a:cs typeface="Calibri" panose="020F0502020204030204" pitchFamily="34" charset="0"/>
                <a:sym typeface="+mn-ea"/>
              </a:endParaRPr>
            </a:p>
            <a:p>
              <a:pPr algn="just"/>
              <a:r>
                <a:rPr lang="en-US" sz="3200" b="1">
                  <a:solidFill>
                    <a:srgbClr val="000000"/>
                  </a:solidFill>
                  <a:latin typeface="Calibri" panose="020F0502020204030204" pitchFamily="34" charset="0"/>
                  <a:cs typeface="Calibri" panose="020F0502020204030204" pitchFamily="34" charset="0"/>
                  <a:sym typeface="+mn-ea"/>
                </a:rPr>
                <a:t>Tom:</a:t>
              </a:r>
              <a:r>
                <a:rPr lang="en-US" sz="3200">
                  <a:solidFill>
                    <a:srgbClr val="000000"/>
                  </a:solidFill>
                  <a:latin typeface="Calibri" panose="020F0502020204030204" pitchFamily="34" charset="0"/>
                  <a:cs typeface="Calibri" panose="020F0502020204030204" pitchFamily="34" charset="0"/>
                  <a:sym typeface="+mn-ea"/>
                </a:rPr>
                <a:t> </a:t>
              </a:r>
              <a:r>
                <a:rPr lang="en-US" sz="3200" b="1">
                  <a:solidFill>
                    <a:srgbClr val="FF0000"/>
                  </a:solidFill>
                  <a:highlight>
                    <a:srgbClr val="00FF00"/>
                  </a:highlight>
                  <a:latin typeface="Calibri" panose="020F0502020204030204" pitchFamily="34" charset="0"/>
                  <a:cs typeface="Calibri" panose="020F0502020204030204" pitchFamily="34" charset="0"/>
                  <a:sym typeface="+mn-ea"/>
                </a:rPr>
                <a:t>You want to become a surgeon</a:t>
              </a:r>
              <a:r>
                <a:rPr lang="en-US" sz="3200">
                  <a:solidFill>
                    <a:srgbClr val="000000"/>
                  </a:solidFill>
                  <a:latin typeface="Calibri" panose="020F0502020204030204" pitchFamily="34" charset="0"/>
                  <a:cs typeface="Calibri" panose="020F0502020204030204" pitchFamily="34" charset="0"/>
                  <a:sym typeface="+mn-ea"/>
                </a:rPr>
                <a:t>? Do you have skilful hands?</a:t>
              </a:r>
              <a:r>
                <a:rPr lang="en-US" sz="3200" b="1">
                  <a:solidFill>
                    <a:srgbClr val="000000"/>
                  </a:solidFill>
                  <a:latin typeface="Calibri" panose="020F0502020204030204" pitchFamily="34" charset="0"/>
                  <a:cs typeface="Calibri" panose="020F0502020204030204" pitchFamily="34" charset="0"/>
                  <a:sym typeface="+mn-ea"/>
                </a:rPr>
                <a:t> </a:t>
              </a:r>
              <a:endParaRPr lang="en-US" sz="3200">
                <a:latin typeface="Calibri" panose="020F0502020204030204" pitchFamily="34" charset="0"/>
                <a:cs typeface="Calibri" panose="020F0502020204030204" pitchFamily="34" charset="0"/>
              </a:endParaRPr>
            </a:p>
          </p:txBody>
        </p:sp>
        <p:sp>
          <p:nvSpPr>
            <p:cNvPr id="23" name="Oval 22"/>
            <p:cNvSpPr/>
            <p:nvPr/>
          </p:nvSpPr>
          <p:spPr>
            <a:xfrm>
              <a:off x="3398" y="6152"/>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2</a:t>
              </a:r>
              <a:endParaRPr lang="en-US" sz="3200" b="1">
                <a:solidFill>
                  <a:schemeClr val="accent2"/>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232538"/>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VOCABULARY</a:t>
            </a:r>
            <a:endParaRPr lang="en-GB" b="1" dirty="0">
              <a:solidFill>
                <a:schemeClr val="tx1"/>
              </a:solidFill>
            </a:endParaRPr>
          </a:p>
        </p:txBody>
      </p:sp>
      <p:sp>
        <p:nvSpPr>
          <p:cNvPr id="18" name="Rounded Rectangle 17"/>
          <p:cNvSpPr/>
          <p:nvPr/>
        </p:nvSpPr>
        <p:spPr>
          <a:xfrm>
            <a:off x="532130" y="3907155"/>
            <a:ext cx="1972945"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PRONUNCIATION</a:t>
            </a:r>
            <a:endParaRPr lang="en-US" altLang="en-GB" b="1" dirty="0">
              <a:solidFill>
                <a:schemeClr val="tx1"/>
              </a:solidFill>
            </a:endParaRPr>
          </a:p>
        </p:txBody>
      </p:sp>
      <p:sp>
        <p:nvSpPr>
          <p:cNvPr id="20" name="Rectangle 19"/>
          <p:cNvSpPr/>
          <p:nvPr/>
        </p:nvSpPr>
        <p:spPr>
          <a:xfrm>
            <a:off x="5588635" y="1093470"/>
            <a:ext cx="6108065" cy="60388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Option 1: Jumple words</a:t>
            </a:r>
            <a:endParaRPr lang="en-US" dirty="0">
              <a:solidFill>
                <a:schemeClr val="tx1"/>
              </a:solidFill>
            </a:endParaRPr>
          </a:p>
          <a:p>
            <a:r>
              <a:rPr lang="en-US" dirty="0">
                <a:solidFill>
                  <a:schemeClr val="tx1"/>
                </a:solidFill>
              </a:rPr>
              <a:t>Option 2:  One-sentence Job stories</a:t>
            </a:r>
            <a:endParaRPr lang="en-US" dirty="0">
              <a:solidFill>
                <a:schemeClr val="tx1"/>
              </a:solidFill>
            </a:endParaRPr>
          </a:p>
        </p:txBody>
      </p:sp>
      <p:sp>
        <p:nvSpPr>
          <p:cNvPr id="21" name="Rectangle 20"/>
          <p:cNvSpPr/>
          <p:nvPr/>
        </p:nvSpPr>
        <p:spPr>
          <a:xfrm>
            <a:off x="5570855" y="1822450"/>
            <a:ext cx="6125845" cy="168211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Vocabulary </a:t>
            </a:r>
            <a:endParaRPr lang="en-GB" dirty="0">
              <a:solidFill>
                <a:schemeClr val="tx1"/>
              </a:solidFill>
            </a:endParaRPr>
          </a:p>
          <a:p>
            <a:pPr algn="just"/>
            <a:r>
              <a:rPr lang="en-GB" dirty="0">
                <a:solidFill>
                  <a:schemeClr val="tx1"/>
                </a:solidFill>
              </a:rPr>
              <a:t>Task 1: Match the words in A with their definitions/explanations in B.</a:t>
            </a:r>
            <a:endParaRPr lang="en-GB" dirty="0">
              <a:solidFill>
                <a:schemeClr val="tx1"/>
              </a:solidFill>
            </a:endParaRPr>
          </a:p>
          <a:p>
            <a:pPr algn="just"/>
            <a:r>
              <a:rPr lang="en-GB" dirty="0">
                <a:solidFill>
                  <a:schemeClr val="tx1"/>
                </a:solidFill>
              </a:rPr>
              <a:t>Task 2: Choose the correct answer A, B, C, or D to complete each sentence.</a:t>
            </a:r>
            <a:endParaRPr lang="en-GB" dirty="0">
              <a:solidFill>
                <a:schemeClr val="tx1"/>
              </a:solidFill>
            </a:endParaRPr>
          </a:p>
          <a:p>
            <a:pPr algn="just"/>
            <a:r>
              <a:rPr lang="en-GB" dirty="0">
                <a:solidFill>
                  <a:schemeClr val="tx1"/>
                </a:solidFill>
              </a:rPr>
              <a:t>Task 3: Complete the texts, using the words from the box.</a:t>
            </a:r>
            <a:endParaRPr lang="en-GB" dirty="0">
              <a:solidFill>
                <a:schemeClr val="tx1"/>
              </a:solidFill>
            </a:endParaRPr>
          </a:p>
        </p:txBody>
      </p:sp>
      <p:sp>
        <p:nvSpPr>
          <p:cNvPr id="22" name="Rectangle 21"/>
          <p:cNvSpPr/>
          <p:nvPr/>
        </p:nvSpPr>
        <p:spPr>
          <a:xfrm>
            <a:off x="5556885" y="3648710"/>
            <a:ext cx="6140450" cy="183197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Listen to the conversations. Pay attention the tone of statement questions. Then practise the conversations with a partner.</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Complete each conversation with a statement question. Then practice with a partner. Pay attention the intonation of each sentence.</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stCxn id="16" idx="3"/>
            <a:endCxn id="17" idx="0"/>
          </p:cNvCxnSpPr>
          <p:nvPr/>
        </p:nvCxnSpPr>
        <p:spPr>
          <a:xfrm>
            <a:off x="2505075" y="1409153"/>
            <a:ext cx="728462" cy="82338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18920" y="2541905"/>
            <a:ext cx="796925" cy="136525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505075" y="4208145"/>
            <a:ext cx="918210" cy="103251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398780"/>
          </a:xfrm>
          <a:prstGeom prst="rect">
            <a:avLst/>
          </a:prstGeom>
          <a:noFill/>
        </p:spPr>
        <p:txBody>
          <a:bodyPr wrap="square" rtlCol="0">
            <a:spAutoFit/>
          </a:bodyPr>
          <a:lstStyle/>
          <a:p>
            <a:r>
              <a:rPr lang="en-US" sz="2000" b="1">
                <a:solidFill>
                  <a:schemeClr val="bg1"/>
                </a:solidFill>
              </a:rPr>
              <a:t>LESSON 2: A CLOSER LOOK 1</a:t>
            </a:r>
            <a:endParaRPr lang="en-US" sz="2000" b="1" dirty="0">
              <a:solidFill>
                <a:schemeClr val="bg1"/>
              </a:solidFill>
            </a:endParaRPr>
          </a:p>
        </p:txBody>
      </p:sp>
      <p:sp>
        <p:nvSpPr>
          <p:cNvPr id="27" name="Rounded Rectangle 26"/>
          <p:cNvSpPr/>
          <p:nvPr/>
        </p:nvSpPr>
        <p:spPr>
          <a:xfrm>
            <a:off x="2504946" y="524050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9" name="Rectangle 28"/>
          <p:cNvSpPr/>
          <p:nvPr/>
        </p:nvSpPr>
        <p:spPr>
          <a:xfrm>
            <a:off x="5588635" y="5536565"/>
            <a:ext cx="61087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endParaRPr lang="en-US" dirty="0">
              <a:solidFill>
                <a:schemeClr val="tx1"/>
              </a:solidFill>
            </a:endParaRPr>
          </a:p>
          <a:p>
            <a:pPr marL="285750" indent="-285750">
              <a:buFont typeface="Arial" panose="020B0604020202020204" pitchFamily="34" charset="0"/>
              <a:buChar char="•"/>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2: A CLOSER LOOK 1</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3"/>
            <a:srcRect t="5582"/>
            <a:stretch>
              <a:fillRect/>
            </a:stretch>
          </p:blipFill>
          <p:spPr>
            <a:xfrm>
              <a:off x="2906617" y="1968106"/>
              <a:ext cx="710920" cy="499184"/>
            </a:xfrm>
            <a:prstGeom prst="rect">
              <a:avLst/>
            </a:prstGeom>
          </p:spPr>
        </p:pic>
      </p:grpSp>
      <p:grpSp>
        <p:nvGrpSpPr>
          <p:cNvPr id="2" name="Group 1"/>
          <p:cNvGrpSpPr>
            <a:grpSpLocks noGrp="1" noRot="1" noChangeAspect="1" noMove="1" noResize="1" noUngrp="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807" y="1143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PRONUNCIATION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TextBox 11"/>
          <p:cNvSpPr txBox="1"/>
          <p:nvPr/>
        </p:nvSpPr>
        <p:spPr>
          <a:xfrm>
            <a:off x="1053465" y="1115060"/>
            <a:ext cx="10958830" cy="583565"/>
          </a:xfrm>
          <a:prstGeom prst="rect">
            <a:avLst/>
          </a:prstGeom>
          <a:noFill/>
          <a:effectLst/>
        </p:spPr>
        <p:txBody>
          <a:bodyPr wrap="square" rtlCol="0">
            <a:spAutoFit/>
          </a:bodyPr>
          <a:lstStyle/>
          <a:p>
            <a:pPr algn="just"/>
            <a:r>
              <a:rPr lang="en-US" sz="3200" b="1" dirty="0">
                <a:effectLst>
                  <a:glow rad="88900">
                    <a:schemeClr val="bg1"/>
                  </a:glow>
                </a:effectLst>
                <a:cs typeface="Arial" panose="020B0604020202020204" pitchFamily="34" charset="0"/>
              </a:rPr>
              <a:t>Sample:</a:t>
            </a:r>
            <a:endParaRPr lang="en-US" sz="3200" b="1" dirty="0">
              <a:effectLst>
                <a:glow rad="88900">
                  <a:schemeClr val="bg1"/>
                </a:glow>
              </a:effectLst>
              <a:cs typeface="Arial" panose="020B0604020202020204" pitchFamily="34" charset="0"/>
            </a:endParaRPr>
          </a:p>
        </p:txBody>
      </p:sp>
      <p:grpSp>
        <p:nvGrpSpPr>
          <p:cNvPr id="14" name="Group 13"/>
          <p:cNvGrpSpPr/>
          <p:nvPr/>
        </p:nvGrpSpPr>
        <p:grpSpPr>
          <a:xfrm>
            <a:off x="738505" y="1718945"/>
            <a:ext cx="10750550" cy="1997710"/>
            <a:chOff x="3498" y="3483"/>
            <a:chExt cx="15174" cy="3146"/>
          </a:xfrm>
        </p:grpSpPr>
        <p:sp>
          <p:nvSpPr>
            <p:cNvPr id="2" name="Rounded Rectangle 1"/>
            <p:cNvSpPr/>
            <p:nvPr/>
          </p:nvSpPr>
          <p:spPr>
            <a:xfrm>
              <a:off x="3498" y="3884"/>
              <a:ext cx="15174" cy="2745"/>
            </a:xfrm>
            <a:prstGeom prst="roundRect">
              <a:avLst>
                <a:gd name="adj" fmla="val 50000"/>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sz="3200" b="1">
                  <a:solidFill>
                    <a:srgbClr val="000000"/>
                  </a:solidFill>
                  <a:latin typeface="Calibri" panose="020F0502020204030204" pitchFamily="34" charset="0"/>
                  <a:cs typeface="Calibri" panose="020F0502020204030204" pitchFamily="34" charset="0"/>
                  <a:sym typeface="+mn-ea"/>
                </a:rPr>
                <a:t>Nick</a:t>
              </a:r>
              <a:r>
                <a:rPr lang="en-US" sz="3200">
                  <a:solidFill>
                    <a:srgbClr val="000000"/>
                  </a:solidFill>
                  <a:latin typeface="Calibri" panose="020F0502020204030204" pitchFamily="34" charset="0"/>
                  <a:cs typeface="Calibri" panose="020F0502020204030204" pitchFamily="34" charset="0"/>
                  <a:sym typeface="+mn-ea"/>
                </a:rPr>
                <a:t>: Minh is very happy with the vocational test.</a:t>
              </a:r>
              <a:endParaRPr lang="en-US" sz="3200">
                <a:solidFill>
                  <a:srgbClr val="000000"/>
                </a:solidFill>
                <a:latin typeface="Calibri" panose="020F0502020204030204" pitchFamily="34" charset="0"/>
                <a:cs typeface="Calibri" panose="020F0502020204030204" pitchFamily="34" charset="0"/>
                <a:sym typeface="+mn-ea"/>
              </a:endParaRPr>
            </a:p>
            <a:p>
              <a:pPr algn="just"/>
              <a:r>
                <a:rPr lang="en-US" sz="3200" b="1">
                  <a:solidFill>
                    <a:srgbClr val="000000"/>
                  </a:solidFill>
                  <a:latin typeface="Calibri" panose="020F0502020204030204" pitchFamily="34" charset="0"/>
                  <a:cs typeface="Calibri" panose="020F0502020204030204" pitchFamily="34" charset="0"/>
                  <a:sym typeface="+mn-ea"/>
                </a:rPr>
                <a:t>Trang</a:t>
              </a:r>
              <a:r>
                <a:rPr lang="en-US" sz="3200">
                  <a:solidFill>
                    <a:srgbClr val="000000"/>
                  </a:solidFill>
                  <a:latin typeface="Calibri" panose="020F0502020204030204" pitchFamily="34" charset="0"/>
                  <a:cs typeface="Calibri" panose="020F0502020204030204" pitchFamily="34" charset="0"/>
                  <a:sym typeface="+mn-ea"/>
                </a:rPr>
                <a:t>: </a:t>
              </a:r>
              <a:r>
                <a:rPr lang="en-US" sz="3200" b="1">
                  <a:solidFill>
                    <a:srgbClr val="FF0000"/>
                  </a:solidFill>
                  <a:highlight>
                    <a:srgbClr val="00FF00"/>
                  </a:highlight>
                  <a:latin typeface="Calibri" panose="020F0502020204030204" pitchFamily="34" charset="0"/>
                  <a:cs typeface="Calibri" panose="020F0502020204030204" pitchFamily="34" charset="0"/>
                  <a:sym typeface="+mn-ea"/>
                </a:rPr>
                <a:t>Minh is very happy with the vocational test?</a:t>
              </a:r>
              <a:r>
                <a:rPr lang="en-US" sz="3200">
                  <a:solidFill>
                    <a:srgbClr val="000000"/>
                  </a:solidFill>
                  <a:latin typeface="Calibri" panose="020F0502020204030204" pitchFamily="34" charset="0"/>
                  <a:cs typeface="Calibri" panose="020F0502020204030204" pitchFamily="34" charset="0"/>
                  <a:sym typeface="+mn-ea"/>
                </a:rPr>
                <a:t> He told me something different.</a:t>
              </a:r>
              <a:endParaRPr lang="en-US" sz="3200">
                <a:solidFill>
                  <a:srgbClr val="000000"/>
                </a:solidFill>
                <a:latin typeface="Calibri" panose="020F0502020204030204" pitchFamily="34" charset="0"/>
                <a:cs typeface="Calibri" panose="020F0502020204030204" pitchFamily="34" charset="0"/>
                <a:sym typeface="+mn-ea"/>
              </a:endParaRPr>
            </a:p>
          </p:txBody>
        </p:sp>
        <p:sp>
          <p:nvSpPr>
            <p:cNvPr id="8" name="Oval 7"/>
            <p:cNvSpPr/>
            <p:nvPr/>
          </p:nvSpPr>
          <p:spPr>
            <a:xfrm>
              <a:off x="3498" y="3483"/>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1</a:t>
              </a:r>
              <a:endParaRPr lang="en-US" sz="3200" b="1">
                <a:solidFill>
                  <a:schemeClr val="accent2"/>
                </a:solidFill>
              </a:endParaRPr>
            </a:p>
          </p:txBody>
        </p:sp>
      </p:grpSp>
      <p:grpSp>
        <p:nvGrpSpPr>
          <p:cNvPr id="15" name="Group 14"/>
          <p:cNvGrpSpPr/>
          <p:nvPr/>
        </p:nvGrpSpPr>
        <p:grpSpPr>
          <a:xfrm>
            <a:off x="666750" y="3916045"/>
            <a:ext cx="10724665" cy="1791335"/>
            <a:chOff x="3398" y="6152"/>
            <a:chExt cx="13663" cy="2821"/>
          </a:xfrm>
        </p:grpSpPr>
        <p:sp>
          <p:nvSpPr>
            <p:cNvPr id="7" name="Rounded Rectangle 6"/>
            <p:cNvSpPr/>
            <p:nvPr/>
          </p:nvSpPr>
          <p:spPr>
            <a:xfrm>
              <a:off x="3498" y="6553"/>
              <a:ext cx="13563" cy="2420"/>
            </a:xfrm>
            <a:prstGeom prst="roundRect">
              <a:avLst>
                <a:gd name="adj" fmla="val 50000"/>
              </a:avLst>
            </a:pr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sz="3200" b="1">
                  <a:solidFill>
                    <a:srgbClr val="000000"/>
                  </a:solidFill>
                  <a:latin typeface="Calibri" panose="020F0502020204030204" pitchFamily="34" charset="0"/>
                  <a:cs typeface="Calibri" panose="020F0502020204030204" pitchFamily="34" charset="0"/>
                  <a:sym typeface="+mn-ea"/>
                </a:rPr>
                <a:t>Elena:</a:t>
              </a:r>
              <a:r>
                <a:rPr lang="en-US" sz="3200">
                  <a:solidFill>
                    <a:srgbClr val="000000"/>
                  </a:solidFill>
                  <a:latin typeface="Calibri" panose="020F0502020204030204" pitchFamily="34" charset="0"/>
                  <a:cs typeface="Calibri" panose="020F0502020204030204" pitchFamily="34" charset="0"/>
                  <a:sym typeface="+mn-ea"/>
                </a:rPr>
                <a:t> I want to become a surgeon.</a:t>
              </a:r>
              <a:endParaRPr lang="en-US" sz="3200">
                <a:solidFill>
                  <a:srgbClr val="000000"/>
                </a:solidFill>
                <a:latin typeface="Calibri" panose="020F0502020204030204" pitchFamily="34" charset="0"/>
                <a:cs typeface="Calibri" panose="020F0502020204030204" pitchFamily="34" charset="0"/>
                <a:sym typeface="+mn-ea"/>
              </a:endParaRPr>
            </a:p>
            <a:p>
              <a:pPr algn="just"/>
              <a:r>
                <a:rPr lang="en-US" sz="3200" b="1">
                  <a:solidFill>
                    <a:srgbClr val="000000"/>
                  </a:solidFill>
                  <a:latin typeface="Calibri" panose="020F0502020204030204" pitchFamily="34" charset="0"/>
                  <a:cs typeface="Calibri" panose="020F0502020204030204" pitchFamily="34" charset="0"/>
                  <a:sym typeface="+mn-ea"/>
                </a:rPr>
                <a:t>Tom:</a:t>
              </a:r>
              <a:r>
                <a:rPr lang="en-US" sz="3200">
                  <a:solidFill>
                    <a:srgbClr val="000000"/>
                  </a:solidFill>
                  <a:latin typeface="Calibri" panose="020F0502020204030204" pitchFamily="34" charset="0"/>
                  <a:cs typeface="Calibri" panose="020F0502020204030204" pitchFamily="34" charset="0"/>
                  <a:sym typeface="+mn-ea"/>
                </a:rPr>
                <a:t> </a:t>
              </a:r>
              <a:r>
                <a:rPr lang="en-US" sz="3200" b="1">
                  <a:solidFill>
                    <a:srgbClr val="FF0000"/>
                  </a:solidFill>
                  <a:highlight>
                    <a:srgbClr val="00FF00"/>
                  </a:highlight>
                  <a:latin typeface="Calibri" panose="020F0502020204030204" pitchFamily="34" charset="0"/>
                  <a:cs typeface="Calibri" panose="020F0502020204030204" pitchFamily="34" charset="0"/>
                  <a:sym typeface="+mn-ea"/>
                </a:rPr>
                <a:t>You want to become a surgeon</a:t>
              </a:r>
              <a:r>
                <a:rPr lang="en-US" sz="3200">
                  <a:solidFill>
                    <a:srgbClr val="000000"/>
                  </a:solidFill>
                  <a:latin typeface="Calibri" panose="020F0502020204030204" pitchFamily="34" charset="0"/>
                  <a:cs typeface="Calibri" panose="020F0502020204030204" pitchFamily="34" charset="0"/>
                  <a:sym typeface="+mn-ea"/>
                </a:rPr>
                <a:t>? Do you have skilful hands?</a:t>
              </a:r>
              <a:r>
                <a:rPr lang="en-US" sz="3200" b="1">
                  <a:solidFill>
                    <a:srgbClr val="000000"/>
                  </a:solidFill>
                  <a:latin typeface="Calibri" panose="020F0502020204030204" pitchFamily="34" charset="0"/>
                  <a:cs typeface="Calibri" panose="020F0502020204030204" pitchFamily="34" charset="0"/>
                  <a:sym typeface="+mn-ea"/>
                </a:rPr>
                <a:t> </a:t>
              </a:r>
              <a:endParaRPr lang="en-US" sz="3200">
                <a:latin typeface="Calibri" panose="020F0502020204030204" pitchFamily="34" charset="0"/>
                <a:cs typeface="Calibri" panose="020F0502020204030204" pitchFamily="34" charset="0"/>
              </a:endParaRPr>
            </a:p>
          </p:txBody>
        </p:sp>
        <p:sp>
          <p:nvSpPr>
            <p:cNvPr id="13" name="Oval 12"/>
            <p:cNvSpPr/>
            <p:nvPr/>
          </p:nvSpPr>
          <p:spPr>
            <a:xfrm>
              <a:off x="3398" y="6152"/>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2</a:t>
              </a:r>
              <a:endParaRPr lang="en-US" sz="3200" b="1">
                <a:solidFill>
                  <a:schemeClr val="accent2"/>
                </a:solidFill>
              </a:endParaRPr>
            </a:p>
          </p:txBody>
        </p:sp>
      </p:grpSp>
      <p:grpSp>
        <p:nvGrpSpPr>
          <p:cNvPr id="6" name="Group 5"/>
          <p:cNvGrpSpPr/>
          <p:nvPr/>
        </p:nvGrpSpPr>
        <p:grpSpPr>
          <a:xfrm>
            <a:off x="1699895" y="-3606165"/>
            <a:ext cx="9635490" cy="1584960"/>
            <a:chOff x="3498" y="3483"/>
            <a:chExt cx="15174" cy="2496"/>
          </a:xfrm>
        </p:grpSpPr>
        <p:sp>
          <p:nvSpPr>
            <p:cNvPr id="9" name="Rounded Rectangle 8"/>
            <p:cNvSpPr/>
            <p:nvPr/>
          </p:nvSpPr>
          <p:spPr>
            <a:xfrm>
              <a:off x="3498" y="3884"/>
              <a:ext cx="15174" cy="2095"/>
            </a:xfrm>
            <a:prstGeom prst="roundRect">
              <a:avLst>
                <a:gd name="adj" fmla="val 50000"/>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sz="3200" b="1">
                  <a:solidFill>
                    <a:srgbClr val="000000"/>
                  </a:solidFill>
                  <a:latin typeface="Calibri" panose="020F0502020204030204" pitchFamily="34" charset="0"/>
                  <a:cs typeface="Calibri" panose="020F0502020204030204" pitchFamily="34" charset="0"/>
                  <a:sym typeface="+mn-ea"/>
                </a:rPr>
                <a:t>Nick</a:t>
              </a:r>
              <a:r>
                <a:rPr lang="en-US" sz="3200">
                  <a:solidFill>
                    <a:srgbClr val="000000"/>
                  </a:solidFill>
                  <a:latin typeface="Calibri" panose="020F0502020204030204" pitchFamily="34" charset="0"/>
                  <a:cs typeface="Calibri" panose="020F0502020204030204" pitchFamily="34" charset="0"/>
                  <a:sym typeface="+mn-ea"/>
                </a:rPr>
                <a:t>: Minh is very happy with the vocational test.</a:t>
              </a:r>
              <a:endParaRPr lang="en-US" sz="3200">
                <a:solidFill>
                  <a:srgbClr val="000000"/>
                </a:solidFill>
                <a:latin typeface="Calibri" panose="020F0502020204030204" pitchFamily="34" charset="0"/>
                <a:cs typeface="Calibri" panose="020F0502020204030204" pitchFamily="34" charset="0"/>
                <a:sym typeface="+mn-ea"/>
              </a:endParaRPr>
            </a:p>
            <a:p>
              <a:pPr algn="just"/>
              <a:r>
                <a:rPr lang="en-US" sz="3200" b="1">
                  <a:solidFill>
                    <a:srgbClr val="000000"/>
                  </a:solidFill>
                  <a:latin typeface="Calibri" panose="020F0502020204030204" pitchFamily="34" charset="0"/>
                  <a:cs typeface="Calibri" panose="020F0502020204030204" pitchFamily="34" charset="0"/>
                  <a:sym typeface="+mn-ea"/>
                </a:rPr>
                <a:t>Trang</a:t>
              </a:r>
              <a:r>
                <a:rPr lang="en-US" sz="3200">
                  <a:solidFill>
                    <a:srgbClr val="000000"/>
                  </a:solidFill>
                  <a:latin typeface="Calibri" panose="020F0502020204030204" pitchFamily="34" charset="0"/>
                  <a:cs typeface="Calibri" panose="020F0502020204030204" pitchFamily="34" charset="0"/>
                  <a:sym typeface="+mn-ea"/>
                </a:rPr>
                <a:t>: ______? He told me something different.</a:t>
              </a:r>
              <a:endParaRPr lang="en-US" sz="3200">
                <a:solidFill>
                  <a:srgbClr val="000000"/>
                </a:solidFill>
                <a:latin typeface="Calibri" panose="020F0502020204030204" pitchFamily="34" charset="0"/>
                <a:cs typeface="Calibri" panose="020F0502020204030204" pitchFamily="34" charset="0"/>
                <a:sym typeface="+mn-ea"/>
              </a:endParaRPr>
            </a:p>
          </p:txBody>
        </p:sp>
        <p:sp>
          <p:nvSpPr>
            <p:cNvPr id="10" name="Oval 9"/>
            <p:cNvSpPr/>
            <p:nvPr/>
          </p:nvSpPr>
          <p:spPr>
            <a:xfrm>
              <a:off x="3498" y="3483"/>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1</a:t>
              </a:r>
              <a:endParaRPr lang="en-US" sz="3200" b="1">
                <a:solidFill>
                  <a:schemeClr val="accent2"/>
                </a:solidFill>
              </a:endParaRPr>
            </a:p>
          </p:txBody>
        </p:sp>
      </p:grpSp>
      <p:grpSp>
        <p:nvGrpSpPr>
          <p:cNvPr id="12" name="Group 11"/>
          <p:cNvGrpSpPr/>
          <p:nvPr/>
        </p:nvGrpSpPr>
        <p:grpSpPr>
          <a:xfrm>
            <a:off x="1699895" y="-3496310"/>
            <a:ext cx="9788525" cy="1584325"/>
            <a:chOff x="3398" y="6152"/>
            <a:chExt cx="13662" cy="2495"/>
          </a:xfrm>
        </p:grpSpPr>
        <p:sp>
          <p:nvSpPr>
            <p:cNvPr id="17" name="Rounded Rectangle 16"/>
            <p:cNvSpPr/>
            <p:nvPr/>
          </p:nvSpPr>
          <p:spPr>
            <a:xfrm>
              <a:off x="3498" y="6553"/>
              <a:ext cx="13563" cy="2095"/>
            </a:xfrm>
            <a:prstGeom prst="roundRect">
              <a:avLst>
                <a:gd name="adj" fmla="val 50000"/>
              </a:avLst>
            </a:pr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sz="3200" b="1">
                  <a:solidFill>
                    <a:srgbClr val="000000"/>
                  </a:solidFill>
                  <a:latin typeface="Calibri" panose="020F0502020204030204" pitchFamily="34" charset="0"/>
                  <a:cs typeface="Calibri" panose="020F0502020204030204" pitchFamily="34" charset="0"/>
                  <a:sym typeface="+mn-ea"/>
                </a:rPr>
                <a:t>Elena:</a:t>
              </a:r>
              <a:r>
                <a:rPr lang="en-US" sz="3200">
                  <a:solidFill>
                    <a:srgbClr val="000000"/>
                  </a:solidFill>
                  <a:latin typeface="Calibri" panose="020F0502020204030204" pitchFamily="34" charset="0"/>
                  <a:cs typeface="Calibri" panose="020F0502020204030204" pitchFamily="34" charset="0"/>
                  <a:sym typeface="+mn-ea"/>
                </a:rPr>
                <a:t> I want to become a surgeon.</a:t>
              </a:r>
              <a:endParaRPr lang="en-US" sz="3200">
                <a:solidFill>
                  <a:srgbClr val="000000"/>
                </a:solidFill>
                <a:latin typeface="Calibri" panose="020F0502020204030204" pitchFamily="34" charset="0"/>
                <a:cs typeface="Calibri" panose="020F0502020204030204" pitchFamily="34" charset="0"/>
                <a:sym typeface="+mn-ea"/>
              </a:endParaRPr>
            </a:p>
            <a:p>
              <a:pPr algn="just"/>
              <a:r>
                <a:rPr lang="en-US" sz="3200" b="1">
                  <a:solidFill>
                    <a:srgbClr val="000000"/>
                  </a:solidFill>
                  <a:latin typeface="Calibri" panose="020F0502020204030204" pitchFamily="34" charset="0"/>
                  <a:cs typeface="Calibri" panose="020F0502020204030204" pitchFamily="34" charset="0"/>
                  <a:sym typeface="+mn-ea"/>
                </a:rPr>
                <a:t>Tom:</a:t>
              </a:r>
              <a:r>
                <a:rPr lang="en-US" sz="3200">
                  <a:solidFill>
                    <a:srgbClr val="000000"/>
                  </a:solidFill>
                  <a:latin typeface="Calibri" panose="020F0502020204030204" pitchFamily="34" charset="0"/>
                  <a:cs typeface="Calibri" panose="020F0502020204030204" pitchFamily="34" charset="0"/>
                  <a:sym typeface="+mn-ea"/>
                </a:rPr>
                <a:t> ______? Do you have skilful hands?</a:t>
              </a:r>
              <a:r>
                <a:rPr lang="en-US" sz="3200" b="1">
                  <a:solidFill>
                    <a:srgbClr val="000000"/>
                  </a:solidFill>
                  <a:latin typeface="Calibri" panose="020F0502020204030204" pitchFamily="34" charset="0"/>
                  <a:cs typeface="Calibri" panose="020F0502020204030204" pitchFamily="34" charset="0"/>
                  <a:sym typeface="+mn-ea"/>
                </a:rPr>
                <a:t> </a:t>
              </a:r>
              <a:endParaRPr lang="en-US" sz="3200">
                <a:latin typeface="Calibri" panose="020F0502020204030204" pitchFamily="34" charset="0"/>
                <a:cs typeface="Calibri" panose="020F0502020204030204" pitchFamily="34" charset="0"/>
              </a:endParaRPr>
            </a:p>
          </p:txBody>
        </p:sp>
        <p:sp>
          <p:nvSpPr>
            <p:cNvPr id="18" name="Oval 17"/>
            <p:cNvSpPr/>
            <p:nvPr/>
          </p:nvSpPr>
          <p:spPr>
            <a:xfrm>
              <a:off x="3398" y="6152"/>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2</a:t>
              </a:r>
              <a:endParaRPr lang="en-US" sz="3200" b="1">
                <a:solidFill>
                  <a:schemeClr val="accent2"/>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232538"/>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VOCABULARY</a:t>
            </a:r>
            <a:endParaRPr lang="en-GB" b="1" dirty="0">
              <a:solidFill>
                <a:schemeClr val="tx1"/>
              </a:solidFill>
            </a:endParaRPr>
          </a:p>
        </p:txBody>
      </p:sp>
      <p:sp>
        <p:nvSpPr>
          <p:cNvPr id="18" name="Rounded Rectangle 17"/>
          <p:cNvSpPr/>
          <p:nvPr/>
        </p:nvSpPr>
        <p:spPr>
          <a:xfrm>
            <a:off x="532130" y="3907155"/>
            <a:ext cx="1972945"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PRONUNCIATION</a:t>
            </a:r>
            <a:endParaRPr lang="en-US" altLang="en-GB" b="1" dirty="0">
              <a:solidFill>
                <a:schemeClr val="tx1"/>
              </a:solidFill>
            </a:endParaRPr>
          </a:p>
        </p:txBody>
      </p:sp>
      <p:sp>
        <p:nvSpPr>
          <p:cNvPr id="20" name="Rectangle 19"/>
          <p:cNvSpPr/>
          <p:nvPr/>
        </p:nvSpPr>
        <p:spPr>
          <a:xfrm>
            <a:off x="5588635" y="1093470"/>
            <a:ext cx="6108065" cy="60388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Option 1: Jumple words</a:t>
            </a:r>
            <a:endParaRPr lang="en-US" dirty="0">
              <a:solidFill>
                <a:schemeClr val="tx1"/>
              </a:solidFill>
            </a:endParaRPr>
          </a:p>
          <a:p>
            <a:r>
              <a:rPr lang="en-US" dirty="0">
                <a:solidFill>
                  <a:schemeClr val="tx1"/>
                </a:solidFill>
              </a:rPr>
              <a:t>Option 2:  One-sentence Job stories</a:t>
            </a:r>
            <a:endParaRPr lang="en-US" dirty="0">
              <a:solidFill>
                <a:schemeClr val="tx1"/>
              </a:solidFill>
            </a:endParaRPr>
          </a:p>
        </p:txBody>
      </p:sp>
      <p:sp>
        <p:nvSpPr>
          <p:cNvPr id="21" name="Rectangle 20"/>
          <p:cNvSpPr/>
          <p:nvPr/>
        </p:nvSpPr>
        <p:spPr>
          <a:xfrm>
            <a:off x="5570855" y="1822450"/>
            <a:ext cx="6125845" cy="168211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Vocabulary </a:t>
            </a:r>
            <a:endParaRPr lang="en-GB" dirty="0">
              <a:solidFill>
                <a:schemeClr val="tx1"/>
              </a:solidFill>
            </a:endParaRPr>
          </a:p>
          <a:p>
            <a:pPr algn="just"/>
            <a:r>
              <a:rPr lang="en-GB" dirty="0">
                <a:solidFill>
                  <a:schemeClr val="tx1"/>
                </a:solidFill>
              </a:rPr>
              <a:t>Task 1: Match the words in A with their definitions/explanations in B.</a:t>
            </a:r>
            <a:endParaRPr lang="en-GB" dirty="0">
              <a:solidFill>
                <a:schemeClr val="tx1"/>
              </a:solidFill>
            </a:endParaRPr>
          </a:p>
          <a:p>
            <a:pPr algn="just"/>
            <a:r>
              <a:rPr lang="en-GB" dirty="0">
                <a:solidFill>
                  <a:schemeClr val="tx1"/>
                </a:solidFill>
              </a:rPr>
              <a:t>Task 2: Choose the correct answer A, B, C, or D to complete each sentence.</a:t>
            </a:r>
            <a:endParaRPr lang="en-GB" dirty="0">
              <a:solidFill>
                <a:schemeClr val="tx1"/>
              </a:solidFill>
            </a:endParaRPr>
          </a:p>
          <a:p>
            <a:pPr algn="just"/>
            <a:r>
              <a:rPr lang="en-GB" dirty="0">
                <a:solidFill>
                  <a:schemeClr val="tx1"/>
                </a:solidFill>
              </a:rPr>
              <a:t>Task 3: Complete the texts, using the words from the box.</a:t>
            </a:r>
            <a:endParaRPr lang="en-GB" dirty="0">
              <a:solidFill>
                <a:schemeClr val="tx1"/>
              </a:solidFill>
            </a:endParaRPr>
          </a:p>
        </p:txBody>
      </p:sp>
      <p:sp>
        <p:nvSpPr>
          <p:cNvPr id="22" name="Rectangle 21"/>
          <p:cNvSpPr/>
          <p:nvPr/>
        </p:nvSpPr>
        <p:spPr>
          <a:xfrm>
            <a:off x="5556885" y="3648710"/>
            <a:ext cx="6140450" cy="183197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Listen to the conversations. Pay attention the tone of statement questions. Then practise the conversations with a partner.</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Complete each conversation with a statement question. Then practice with a partner. Pay attention the intonation of each sentence.</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stCxn id="16" idx="3"/>
            <a:endCxn id="17" idx="0"/>
          </p:cNvCxnSpPr>
          <p:nvPr/>
        </p:nvCxnSpPr>
        <p:spPr>
          <a:xfrm>
            <a:off x="2505075" y="1409153"/>
            <a:ext cx="728462" cy="82338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18920" y="2541905"/>
            <a:ext cx="796925" cy="136525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505075" y="4208145"/>
            <a:ext cx="918210" cy="103251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398780"/>
          </a:xfrm>
          <a:prstGeom prst="rect">
            <a:avLst/>
          </a:prstGeom>
          <a:noFill/>
        </p:spPr>
        <p:txBody>
          <a:bodyPr wrap="square" rtlCol="0">
            <a:spAutoFit/>
          </a:bodyPr>
          <a:lstStyle/>
          <a:p>
            <a:r>
              <a:rPr lang="en-US" sz="2000" b="1">
                <a:solidFill>
                  <a:schemeClr val="bg1"/>
                </a:solidFill>
              </a:rPr>
              <a:t>LESSON 2: A CLOSER LOOK 1</a:t>
            </a:r>
            <a:endParaRPr lang="en-US" sz="2000" b="1" dirty="0">
              <a:solidFill>
                <a:schemeClr val="bg1"/>
              </a:solidFill>
            </a:endParaRPr>
          </a:p>
        </p:txBody>
      </p:sp>
      <p:sp>
        <p:nvSpPr>
          <p:cNvPr id="27" name="Rounded Rectangle 26"/>
          <p:cNvSpPr/>
          <p:nvPr/>
        </p:nvSpPr>
        <p:spPr>
          <a:xfrm>
            <a:off x="2504946" y="524050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9" name="Rectangle 28"/>
          <p:cNvSpPr/>
          <p:nvPr/>
        </p:nvSpPr>
        <p:spPr>
          <a:xfrm>
            <a:off x="5588635" y="5536565"/>
            <a:ext cx="61087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endParaRPr lang="en-US" dirty="0">
              <a:solidFill>
                <a:schemeClr val="tx1"/>
              </a:solidFill>
            </a:endParaRPr>
          </a:p>
          <a:p>
            <a:pPr marL="285750" indent="-285750">
              <a:buFont typeface="Arial" panose="020B0604020202020204" pitchFamily="34" charset="0"/>
              <a:buChar char="•"/>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2: A CLOSER LOOK 1</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3"/>
            <a:srcRect t="5582"/>
            <a:stretch>
              <a:fillRect/>
            </a:stretch>
          </p:blipFill>
          <p:spPr>
            <a:xfrm>
              <a:off x="2906617" y="1968106"/>
              <a:ext cx="710920" cy="499184"/>
            </a:xfrm>
            <a:prstGeom prst="rect">
              <a:avLst/>
            </a:prstGeom>
          </p:spPr>
        </p:pic>
      </p:grpSp>
      <p:grpSp>
        <p:nvGrpSpPr>
          <p:cNvPr id="2" name="Group 1"/>
          <p:cNvGrpSpPr>
            <a:grpSpLocks noGrp="1" noRot="1" noChangeAspect="1" noMove="1" noResize="1" noUngrp="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1938181"/>
            <a:ext cx="11445622" cy="3415030"/>
          </a:xfrm>
          <a:prstGeom prst="rect">
            <a:avLst/>
          </a:prstGeom>
          <a:noFill/>
        </p:spPr>
        <p:txBody>
          <a:bodyPr wrap="square" rtlCol="0">
            <a:spAutoFit/>
          </a:bodyPr>
          <a:lstStyle/>
          <a:p>
            <a:pPr>
              <a:lnSpc>
                <a:spcPct val="150000"/>
              </a:lnSpc>
            </a:pPr>
            <a:r>
              <a:rPr lang="en-US" sz="3600" dirty="0"/>
              <a:t>What have we learnt in this lesson?</a:t>
            </a:r>
            <a:endParaRPr lang="en-US" sz="3600" dirty="0"/>
          </a:p>
          <a:p>
            <a:pPr marL="457200" indent="-457200" algn="just">
              <a:lnSpc>
                <a:spcPct val="150000"/>
              </a:lnSpc>
              <a:buFont typeface="Wingdings" panose="05000000000000000000" pitchFamily="2" charset="2"/>
              <a:buChar char="ü"/>
            </a:pPr>
            <a:r>
              <a:rPr lang="en-US" sz="3600" dirty="0">
                <a:sym typeface="+mn-ea"/>
              </a:rPr>
              <a:t> Use the lexical items related to the topic CAREER CHOICES</a:t>
            </a:r>
            <a:endParaRPr lang="en-US" sz="3600" dirty="0">
              <a:sym typeface="+mn-ea"/>
            </a:endParaRPr>
          </a:p>
          <a:p>
            <a:pPr marL="457200" indent="-457200" algn="just">
              <a:lnSpc>
                <a:spcPct val="150000"/>
              </a:lnSpc>
              <a:buFont typeface="Wingdings" panose="05000000000000000000" pitchFamily="2" charset="2"/>
              <a:buChar char="ü"/>
            </a:pPr>
            <a:r>
              <a:rPr lang="en-US" sz="3600" dirty="0">
                <a:sym typeface="+mn-ea"/>
              </a:rPr>
              <a:t>Say statements used as questions with correct intonation.  </a:t>
            </a:r>
            <a:endParaRPr lang="en-US" sz="3600" dirty="0">
              <a:sym typeface="+mn-ea"/>
            </a:endParaRPr>
          </a:p>
        </p:txBody>
      </p:sp>
      <p:pic>
        <p:nvPicPr>
          <p:cNvPr id="2050" name="Picture 2" descr="Recruiting Action Plan Wrap-Up – firecracker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004810" y="1188085"/>
            <a:ext cx="2291080" cy="1539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68630" y="1835785"/>
            <a:ext cx="11704320" cy="1278890"/>
          </a:xfrm>
          <a:prstGeom prst="rect">
            <a:avLst/>
          </a:prstGeom>
          <a:noFill/>
        </p:spPr>
        <p:txBody>
          <a:bodyPr wrap="square" rtlCol="0">
            <a:noAutofit/>
          </a:bodyPr>
          <a:lstStyle/>
          <a:p>
            <a:pPr>
              <a:lnSpc>
                <a:spcPct val="150000"/>
              </a:lnSpc>
            </a:pPr>
            <a:r>
              <a:rPr lang="en-US" sz="3600"/>
              <a:t>- Do exercises in the workbook.</a:t>
            </a:r>
            <a:endParaRPr lang="en-US" sz="3600"/>
          </a:p>
          <a:p>
            <a:pPr>
              <a:lnSpc>
                <a:spcPct val="150000"/>
              </a:lnSpc>
            </a:pPr>
            <a:r>
              <a:rPr lang="en-US" sz="3600"/>
              <a:t> </a:t>
            </a:r>
            <a:endParaRPr lang="en-US" sz="360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15705" y="4124960"/>
            <a:ext cx="2329180" cy="232918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7" name="TextBox 14"/>
          <p:cNvSpPr txBox="1"/>
          <p:nvPr/>
        </p:nvSpPr>
        <p:spPr>
          <a:xfrm>
            <a:off x="8060077" y="152554"/>
            <a:ext cx="4132696" cy="645160"/>
          </a:xfrm>
          <a:prstGeom prst="rect">
            <a:avLst/>
          </a:prstGeom>
          <a:noFill/>
          <a:effectLst/>
        </p:spPr>
        <p:txBody>
          <a:bodyPr wrap="square" rtlCol="0">
            <a:spAutoFit/>
          </a:bodyPr>
          <a:p>
            <a:r>
              <a:rPr lang="en-US" sz="3600" b="1" dirty="0">
                <a:effectLst>
                  <a:glow rad="88900">
                    <a:schemeClr val="bg1"/>
                  </a:glow>
                </a:effectLst>
                <a:latin typeface="Arial" panose="020B0604020202020204" pitchFamily="34" charset="0"/>
                <a:cs typeface="Arial" panose="020B0604020202020204" pitchFamily="34" charset="0"/>
              </a:rPr>
              <a:t>OPTION 1</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9" name="TextBox 20"/>
          <p:cNvSpPr txBox="1"/>
          <p:nvPr/>
        </p:nvSpPr>
        <p:spPr>
          <a:xfrm>
            <a:off x="3073400" y="1246505"/>
            <a:ext cx="6986905" cy="4147820"/>
          </a:xfrm>
          <a:prstGeom prst="rect">
            <a:avLst/>
          </a:prstGeom>
          <a:noFill/>
        </p:spPr>
        <p:txBody>
          <a:bodyPr wrap="square">
            <a:noAutofit/>
          </a:bodyPr>
          <a:p>
            <a:pPr algn="ctr">
              <a:lnSpc>
                <a:spcPct val="200000"/>
              </a:lnSpc>
            </a:pPr>
            <a:r>
              <a:rPr lang="en-US" sz="3600" b="1" dirty="0">
                <a:solidFill>
                  <a:srgbClr val="FF0000"/>
                </a:solidFill>
              </a:rPr>
              <a:t>HOW TO PLAY</a:t>
            </a:r>
            <a:endParaRPr lang="en-US" sz="3600" b="1" dirty="0">
              <a:solidFill>
                <a:srgbClr val="FF0000"/>
              </a:solidFill>
            </a:endParaRPr>
          </a:p>
          <a:p>
            <a:pPr algn="ctr">
              <a:lnSpc>
                <a:spcPct val="200000"/>
              </a:lnSpc>
            </a:pPr>
            <a:r>
              <a:rPr lang="en-US" sz="3600" b="1" dirty="0"/>
              <a:t>- </a:t>
            </a:r>
            <a:r>
              <a:rPr lang="en-US" sz="3600" dirty="0"/>
              <a:t>There are some JUMBLE WORDS.</a:t>
            </a:r>
            <a:endParaRPr lang="en-US" sz="3600" dirty="0"/>
          </a:p>
          <a:p>
            <a:pPr>
              <a:lnSpc>
                <a:spcPct val="200000"/>
              </a:lnSpc>
            </a:pPr>
            <a:r>
              <a:rPr lang="en-US" sz="3600" dirty="0"/>
              <a:t>- Work in teams to unscramble them.</a:t>
            </a:r>
            <a:endParaRPr lang="en-US" sz="3600" dirty="0"/>
          </a:p>
          <a:p>
            <a:pPr>
              <a:lnSpc>
                <a:spcPct val="200000"/>
              </a:lnSpc>
            </a:pPr>
            <a:endParaRPr lang="en-US" sz="3600" b="1" dirty="0"/>
          </a:p>
        </p:txBody>
      </p:sp>
      <p:pic>
        <p:nvPicPr>
          <p:cNvPr id="28" name="Content Placeholder 27" descr="images"/>
          <p:cNvPicPr>
            <a:picLocks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a:off x="3450590" y="4819015"/>
            <a:ext cx="6609715" cy="17627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barn(inVertical)">
                                      <p:cBhvr>
                                        <p:cTn id="15"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7" name="TextBox 14"/>
          <p:cNvSpPr txBox="1"/>
          <p:nvPr/>
        </p:nvSpPr>
        <p:spPr>
          <a:xfrm>
            <a:off x="8060077" y="152554"/>
            <a:ext cx="4132696" cy="645160"/>
          </a:xfrm>
          <a:prstGeom prst="rect">
            <a:avLst/>
          </a:prstGeom>
          <a:noFill/>
          <a:effectLst/>
        </p:spPr>
        <p:txBody>
          <a:bodyPr wrap="square" rtlCol="0">
            <a:spAutoFit/>
          </a:bodyPr>
          <a:p>
            <a:r>
              <a:rPr lang="en-US" sz="3600" b="1" dirty="0">
                <a:effectLst>
                  <a:glow rad="88900">
                    <a:schemeClr val="bg1"/>
                  </a:glow>
                </a:effectLst>
                <a:latin typeface="Arial" panose="020B0604020202020204" pitchFamily="34" charset="0"/>
                <a:cs typeface="Arial" panose="020B0604020202020204" pitchFamily="34" charset="0"/>
              </a:rPr>
              <a:t>OPTION 1</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6" name="Table 5"/>
          <p:cNvGraphicFramePr/>
          <p:nvPr/>
        </p:nvGraphicFramePr>
        <p:xfrm>
          <a:off x="3013075" y="1711960"/>
          <a:ext cx="8978265" cy="1840230"/>
        </p:xfrm>
        <a:graphic>
          <a:graphicData uri="http://schemas.openxmlformats.org/drawingml/2006/table">
            <a:tbl>
              <a:tblPr firstRow="1" bandRow="1">
                <a:tableStyleId>{5C22544A-7EE6-4342-B048-85BDC9FD1C3A}</a:tableStyleId>
              </a:tblPr>
              <a:tblGrid>
                <a:gridCol w="997585"/>
                <a:gridCol w="997585"/>
                <a:gridCol w="997585"/>
                <a:gridCol w="997585"/>
                <a:gridCol w="997585"/>
                <a:gridCol w="997585"/>
              </a:tblGrid>
              <a:tr h="920115">
                <a:tc>
                  <a:txBody>
                    <a:bodyPr/>
                    <a:p>
                      <a:pPr algn="ctr">
                        <a:buNone/>
                      </a:pPr>
                      <a:r>
                        <a:rPr lang="en-US" sz="5400"/>
                        <a:t>P</a:t>
                      </a:r>
                      <a:endParaRPr lang="en-US" sz="5400"/>
                    </a:p>
                  </a:txBody>
                  <a:tcPr>
                    <a:solidFill>
                      <a:srgbClr val="00B050"/>
                    </a:solidFill>
                  </a:tcPr>
                </a:tc>
                <a:tc>
                  <a:txBody>
                    <a:bodyPr/>
                    <a:p>
                      <a:pPr algn="ctr">
                        <a:buNone/>
                      </a:pPr>
                      <a:r>
                        <a:rPr lang="en-US" sz="5400"/>
                        <a:t>C</a:t>
                      </a:r>
                      <a:endParaRPr lang="en-US" sz="5400"/>
                    </a:p>
                  </a:txBody>
                  <a:tcPr>
                    <a:solidFill>
                      <a:srgbClr val="7030A0"/>
                    </a:solidFill>
                  </a:tcPr>
                </a:tc>
                <a:tc>
                  <a:txBody>
                    <a:bodyPr/>
                    <a:p>
                      <a:pPr algn="ctr">
                        <a:buNone/>
                      </a:pPr>
                      <a:r>
                        <a:rPr lang="en-US" sz="5400"/>
                        <a:t>L</a:t>
                      </a:r>
                      <a:endParaRPr lang="en-US" sz="5400"/>
                    </a:p>
                  </a:txBody>
                  <a:tcPr>
                    <a:solidFill>
                      <a:srgbClr val="FF0000"/>
                    </a:solidFill>
                  </a:tcPr>
                </a:tc>
                <a:tc>
                  <a:txBody>
                    <a:bodyPr/>
                    <a:p>
                      <a:pPr algn="ctr">
                        <a:buNone/>
                      </a:pPr>
                      <a:r>
                        <a:rPr lang="en-US" sz="5400"/>
                        <a:t>I</a:t>
                      </a:r>
                      <a:endParaRPr lang="en-US" sz="5400"/>
                    </a:p>
                  </a:txBody>
                  <a:tcPr/>
                </a:tc>
                <a:tc>
                  <a:txBody>
                    <a:bodyPr/>
                    <a:p>
                      <a:pPr algn="ctr">
                        <a:buNone/>
                      </a:pPr>
                      <a:r>
                        <a:rPr lang="en-US" sz="5400"/>
                        <a:t>O</a:t>
                      </a:r>
                      <a:endParaRPr lang="en-US" sz="5400"/>
                    </a:p>
                  </a:txBody>
                  <a:tcPr>
                    <a:solidFill>
                      <a:schemeClr val="accent4">
                        <a:lumMod val="60000"/>
                        <a:lumOff val="40000"/>
                      </a:schemeClr>
                    </a:solidFill>
                  </a:tcPr>
                </a:tc>
                <a:tc>
                  <a:txBody>
                    <a:bodyPr/>
                    <a:p>
                      <a:pPr algn="ctr">
                        <a:buNone/>
                      </a:pPr>
                      <a:r>
                        <a:rPr lang="en-US" sz="5400"/>
                        <a:t>E</a:t>
                      </a:r>
                      <a:endParaRPr lang="en-US" sz="5400"/>
                    </a:p>
                  </a:txBody>
                  <a:tcPr>
                    <a:solidFill>
                      <a:schemeClr val="accent5"/>
                    </a:solidFill>
                  </a:tcPr>
                </a:tc>
              </a:tr>
            </a:tbl>
          </a:graphicData>
        </a:graphic>
      </p:graphicFrame>
      <p:graphicFrame>
        <p:nvGraphicFramePr>
          <p:cNvPr id="18" name="Table 17"/>
          <p:cNvGraphicFramePr/>
          <p:nvPr/>
        </p:nvGraphicFramePr>
        <p:xfrm>
          <a:off x="3098800" y="3799205"/>
          <a:ext cx="8978265" cy="1840230"/>
        </p:xfrm>
        <a:graphic>
          <a:graphicData uri="http://schemas.openxmlformats.org/drawingml/2006/table">
            <a:tbl>
              <a:tblPr firstRow="1" bandRow="1">
                <a:tableStyleId>{5C22544A-7EE6-4342-B048-85BDC9FD1C3A}</a:tableStyleId>
              </a:tblPr>
              <a:tblGrid>
                <a:gridCol w="997585"/>
                <a:gridCol w="997585"/>
                <a:gridCol w="997585"/>
                <a:gridCol w="997585"/>
                <a:gridCol w="997585"/>
                <a:gridCol w="997585"/>
              </a:tblGrid>
              <a:tr h="920115">
                <a:tc>
                  <a:txBody>
                    <a:bodyPr/>
                    <a:p>
                      <a:pPr algn="ctr">
                        <a:buNone/>
                      </a:pPr>
                      <a:r>
                        <a:rPr lang="en-US" sz="5400"/>
                        <a:t>P</a:t>
                      </a:r>
                      <a:endParaRPr lang="en-US" sz="5400"/>
                    </a:p>
                  </a:txBody>
                  <a:tcPr>
                    <a:solidFill>
                      <a:srgbClr val="00B050"/>
                    </a:solidFill>
                  </a:tcPr>
                </a:tc>
                <a:tc>
                  <a:txBody>
                    <a:bodyPr/>
                    <a:p>
                      <a:pPr algn="ctr">
                        <a:buNone/>
                      </a:pPr>
                      <a:r>
                        <a:rPr lang="en-US" sz="5400"/>
                        <a:t>O</a:t>
                      </a:r>
                      <a:endParaRPr lang="en-US" sz="5400"/>
                    </a:p>
                  </a:txBody>
                  <a:tcPr>
                    <a:solidFill>
                      <a:srgbClr val="7030A0"/>
                    </a:solidFill>
                  </a:tcPr>
                </a:tc>
                <a:tc>
                  <a:txBody>
                    <a:bodyPr/>
                    <a:p>
                      <a:pPr algn="ctr">
                        <a:buNone/>
                      </a:pPr>
                      <a:r>
                        <a:rPr lang="en-US" sz="5400"/>
                        <a:t>L</a:t>
                      </a:r>
                      <a:endParaRPr lang="en-US" sz="5400"/>
                    </a:p>
                  </a:txBody>
                  <a:tcPr>
                    <a:solidFill>
                      <a:srgbClr val="FF0000"/>
                    </a:solidFill>
                  </a:tcPr>
                </a:tc>
                <a:tc>
                  <a:txBody>
                    <a:bodyPr/>
                    <a:p>
                      <a:pPr algn="ctr">
                        <a:buNone/>
                      </a:pPr>
                      <a:r>
                        <a:rPr lang="en-US" sz="5400"/>
                        <a:t>I</a:t>
                      </a:r>
                      <a:endParaRPr lang="en-US" sz="5400"/>
                    </a:p>
                  </a:txBody>
                  <a:tcPr/>
                </a:tc>
                <a:tc>
                  <a:txBody>
                    <a:bodyPr/>
                    <a:p>
                      <a:pPr algn="ctr">
                        <a:buNone/>
                      </a:pPr>
                      <a:r>
                        <a:rPr lang="en-US" sz="5400"/>
                        <a:t>C</a:t>
                      </a:r>
                      <a:endParaRPr lang="en-US" sz="5400"/>
                    </a:p>
                  </a:txBody>
                  <a:tcPr>
                    <a:solidFill>
                      <a:schemeClr val="accent4">
                        <a:lumMod val="60000"/>
                        <a:lumOff val="40000"/>
                      </a:schemeClr>
                    </a:solidFill>
                  </a:tcPr>
                </a:tc>
                <a:tc>
                  <a:txBody>
                    <a:bodyPr/>
                    <a:p>
                      <a:pPr algn="ctr">
                        <a:buNone/>
                      </a:pPr>
                      <a:r>
                        <a:rPr lang="en-US" sz="5400"/>
                        <a:t>E</a:t>
                      </a:r>
                      <a:endParaRPr lang="en-US" sz="5400"/>
                    </a:p>
                  </a:txBody>
                  <a:tcPr>
                    <a:solidFill>
                      <a:schemeClr val="accent5"/>
                    </a:solidFill>
                  </a:tcPr>
                </a:tc>
              </a:tr>
            </a:tbl>
          </a:graphicData>
        </a:graphic>
      </p:graphicFrame>
      <p:sp>
        <p:nvSpPr>
          <p:cNvPr id="19" name="Right Arrow 18"/>
          <p:cNvSpPr/>
          <p:nvPr/>
        </p:nvSpPr>
        <p:spPr>
          <a:xfrm>
            <a:off x="407670" y="3977005"/>
            <a:ext cx="848360" cy="678815"/>
          </a:xfrm>
          <a:prstGeom prst="righ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7" name="TextBox 14"/>
          <p:cNvSpPr txBox="1"/>
          <p:nvPr/>
        </p:nvSpPr>
        <p:spPr>
          <a:xfrm>
            <a:off x="8060077" y="152554"/>
            <a:ext cx="4132696" cy="645160"/>
          </a:xfrm>
          <a:prstGeom prst="rect">
            <a:avLst/>
          </a:prstGeom>
          <a:noFill/>
          <a:effectLst/>
        </p:spPr>
        <p:txBody>
          <a:bodyPr wrap="square" rtlCol="0">
            <a:spAutoFit/>
          </a:bodyPr>
          <a:p>
            <a:r>
              <a:rPr lang="en-US" sz="3600" b="1" dirty="0">
                <a:effectLst>
                  <a:glow rad="88900">
                    <a:schemeClr val="bg1"/>
                  </a:glow>
                </a:effectLst>
                <a:latin typeface="Arial" panose="020B0604020202020204" pitchFamily="34" charset="0"/>
                <a:cs typeface="Arial" panose="020B0604020202020204" pitchFamily="34" charset="0"/>
              </a:rPr>
              <a:t>OPTION 1</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6" name="Table 5"/>
          <p:cNvGraphicFramePr/>
          <p:nvPr/>
        </p:nvGraphicFramePr>
        <p:xfrm>
          <a:off x="2753360" y="1914525"/>
          <a:ext cx="8978265" cy="1840230"/>
        </p:xfrm>
        <a:graphic>
          <a:graphicData uri="http://schemas.openxmlformats.org/drawingml/2006/table">
            <a:tbl>
              <a:tblPr firstRow="1" bandRow="1">
                <a:tableStyleId>{5C22544A-7EE6-4342-B048-85BDC9FD1C3A}</a:tableStyleId>
              </a:tblPr>
              <a:tblGrid>
                <a:gridCol w="997585"/>
                <a:gridCol w="997585"/>
                <a:gridCol w="997585"/>
                <a:gridCol w="997585"/>
                <a:gridCol w="997585"/>
                <a:gridCol w="997585"/>
                <a:gridCol w="997585"/>
              </a:tblGrid>
              <a:tr h="920115">
                <a:tc>
                  <a:txBody>
                    <a:bodyPr/>
                    <a:p>
                      <a:pPr algn="ctr">
                        <a:buNone/>
                      </a:pPr>
                      <a:r>
                        <a:rPr lang="en-US" sz="5400"/>
                        <a:t>A</a:t>
                      </a:r>
                      <a:endParaRPr lang="en-US" sz="5400"/>
                    </a:p>
                  </a:txBody>
                  <a:tcPr>
                    <a:solidFill>
                      <a:srgbClr val="00B050"/>
                    </a:solidFill>
                  </a:tcPr>
                </a:tc>
                <a:tc>
                  <a:txBody>
                    <a:bodyPr/>
                    <a:p>
                      <a:pPr algn="ctr">
                        <a:buNone/>
                      </a:pPr>
                      <a:r>
                        <a:rPr lang="en-US" sz="5400"/>
                        <a:t>C</a:t>
                      </a:r>
                      <a:endParaRPr lang="en-US" sz="5400"/>
                    </a:p>
                  </a:txBody>
                  <a:tcPr>
                    <a:solidFill>
                      <a:srgbClr val="7030A0"/>
                    </a:solidFill>
                  </a:tcPr>
                </a:tc>
                <a:tc>
                  <a:txBody>
                    <a:bodyPr/>
                    <a:p>
                      <a:pPr algn="ctr">
                        <a:buNone/>
                      </a:pPr>
                      <a:r>
                        <a:rPr lang="en-US" sz="5400"/>
                        <a:t>H</a:t>
                      </a:r>
                      <a:endParaRPr lang="en-US" sz="5400"/>
                    </a:p>
                  </a:txBody>
                  <a:tcPr>
                    <a:solidFill>
                      <a:srgbClr val="FF0000"/>
                    </a:solidFill>
                  </a:tcPr>
                </a:tc>
                <a:tc>
                  <a:txBody>
                    <a:bodyPr/>
                    <a:p>
                      <a:pPr algn="ctr">
                        <a:buNone/>
                      </a:pPr>
                      <a:r>
                        <a:rPr lang="en-US" sz="5400"/>
                        <a:t>T</a:t>
                      </a:r>
                      <a:endParaRPr lang="en-US" sz="5400"/>
                    </a:p>
                  </a:txBody>
                  <a:tcPr/>
                </a:tc>
                <a:tc>
                  <a:txBody>
                    <a:bodyPr/>
                    <a:p>
                      <a:pPr algn="ctr">
                        <a:buNone/>
                      </a:pPr>
                      <a:r>
                        <a:rPr lang="en-US" sz="5400"/>
                        <a:t>E</a:t>
                      </a:r>
                      <a:endParaRPr lang="en-US" sz="5400"/>
                    </a:p>
                  </a:txBody>
                  <a:tcPr>
                    <a:solidFill>
                      <a:schemeClr val="accent5"/>
                    </a:solidFill>
                  </a:tcPr>
                </a:tc>
                <a:tc>
                  <a:txBody>
                    <a:bodyPr/>
                    <a:p>
                      <a:pPr algn="ctr">
                        <a:buNone/>
                      </a:pPr>
                      <a:r>
                        <a:rPr lang="en-US" sz="5400"/>
                        <a:t>R</a:t>
                      </a:r>
                      <a:endParaRPr lang="en-US" sz="5400"/>
                    </a:p>
                  </a:txBody>
                  <a:tcPr>
                    <a:solidFill>
                      <a:schemeClr val="accent2"/>
                    </a:solidFill>
                  </a:tcPr>
                </a:tc>
                <a:tc>
                  <a:txBody>
                    <a:bodyPr/>
                    <a:p>
                      <a:pPr algn="ctr">
                        <a:buNone/>
                      </a:pPr>
                      <a:r>
                        <a:rPr lang="en-US" sz="5400"/>
                        <a:t>E</a:t>
                      </a:r>
                      <a:endParaRPr lang="en-US" sz="5400"/>
                    </a:p>
                  </a:txBody>
                  <a:tcPr>
                    <a:solidFill>
                      <a:srgbClr val="FFC000"/>
                    </a:solidFill>
                  </a:tcPr>
                </a:tc>
              </a:tr>
            </a:tbl>
          </a:graphicData>
        </a:graphic>
      </p:graphicFrame>
      <p:graphicFrame>
        <p:nvGraphicFramePr>
          <p:cNvPr id="18" name="Table 17"/>
          <p:cNvGraphicFramePr/>
          <p:nvPr/>
        </p:nvGraphicFramePr>
        <p:xfrm>
          <a:off x="3175000" y="3893820"/>
          <a:ext cx="8978265" cy="1840230"/>
        </p:xfrm>
        <a:graphic>
          <a:graphicData uri="http://schemas.openxmlformats.org/drawingml/2006/table">
            <a:tbl>
              <a:tblPr firstRow="1" bandRow="1">
                <a:tableStyleId>{5C22544A-7EE6-4342-B048-85BDC9FD1C3A}</a:tableStyleId>
              </a:tblPr>
              <a:tblGrid>
                <a:gridCol w="897827"/>
                <a:gridCol w="897826"/>
                <a:gridCol w="897827"/>
                <a:gridCol w="897826"/>
                <a:gridCol w="897827"/>
                <a:gridCol w="897826"/>
                <a:gridCol w="897827"/>
              </a:tblGrid>
              <a:tr h="920115">
                <a:tc>
                  <a:txBody>
                    <a:bodyPr/>
                    <a:p>
                      <a:pPr algn="ctr">
                        <a:buNone/>
                      </a:pPr>
                      <a:r>
                        <a:rPr lang="en-US" sz="5400"/>
                        <a:t>T</a:t>
                      </a:r>
                      <a:endParaRPr lang="en-US" sz="5400"/>
                    </a:p>
                  </a:txBody>
                  <a:tcPr>
                    <a:solidFill>
                      <a:srgbClr val="00B050"/>
                    </a:solidFill>
                  </a:tcPr>
                </a:tc>
                <a:tc>
                  <a:txBody>
                    <a:bodyPr/>
                    <a:p>
                      <a:pPr algn="ctr">
                        <a:buNone/>
                      </a:pPr>
                      <a:r>
                        <a:rPr lang="en-US" sz="5400"/>
                        <a:t>E</a:t>
                      </a:r>
                      <a:endParaRPr lang="en-US" sz="5400"/>
                    </a:p>
                  </a:txBody>
                  <a:tcPr>
                    <a:solidFill>
                      <a:srgbClr val="7030A0"/>
                    </a:solidFill>
                  </a:tcPr>
                </a:tc>
                <a:tc>
                  <a:txBody>
                    <a:bodyPr/>
                    <a:p>
                      <a:pPr algn="ctr">
                        <a:buNone/>
                      </a:pPr>
                      <a:r>
                        <a:rPr lang="en-US" sz="5400"/>
                        <a:t>A</a:t>
                      </a:r>
                      <a:endParaRPr lang="en-US" sz="5400"/>
                    </a:p>
                  </a:txBody>
                  <a:tcPr>
                    <a:solidFill>
                      <a:srgbClr val="FF0000"/>
                    </a:solidFill>
                  </a:tcPr>
                </a:tc>
                <a:tc>
                  <a:txBody>
                    <a:bodyPr/>
                    <a:p>
                      <a:pPr algn="ctr">
                        <a:buNone/>
                      </a:pPr>
                      <a:r>
                        <a:rPr lang="en-US" sz="5400"/>
                        <a:t>C</a:t>
                      </a:r>
                      <a:endParaRPr lang="en-US" sz="5400"/>
                    </a:p>
                  </a:txBody>
                  <a:tcPr/>
                </a:tc>
                <a:tc>
                  <a:txBody>
                    <a:bodyPr/>
                    <a:p>
                      <a:pPr algn="ctr">
                        <a:buNone/>
                      </a:pPr>
                      <a:r>
                        <a:rPr lang="en-US" sz="5400"/>
                        <a:t>H</a:t>
                      </a:r>
                      <a:endParaRPr lang="en-US" sz="5400"/>
                    </a:p>
                  </a:txBody>
                  <a:tcPr>
                    <a:solidFill>
                      <a:schemeClr val="accent4">
                        <a:lumMod val="60000"/>
                        <a:lumOff val="40000"/>
                      </a:schemeClr>
                    </a:solidFill>
                  </a:tcPr>
                </a:tc>
                <a:tc>
                  <a:txBody>
                    <a:bodyPr/>
                    <a:p>
                      <a:pPr algn="ctr">
                        <a:buNone/>
                      </a:pPr>
                      <a:r>
                        <a:rPr lang="en-US" sz="5400"/>
                        <a:t>E</a:t>
                      </a:r>
                      <a:endParaRPr lang="en-US" sz="5400"/>
                    </a:p>
                  </a:txBody>
                  <a:tcPr>
                    <a:solidFill>
                      <a:schemeClr val="accent5"/>
                    </a:solidFill>
                  </a:tcPr>
                </a:tc>
                <a:tc>
                  <a:txBody>
                    <a:bodyPr/>
                    <a:p>
                      <a:pPr algn="ctr">
                        <a:buNone/>
                      </a:pPr>
                      <a:r>
                        <a:rPr lang="en-US" sz="5400"/>
                        <a:t>R</a:t>
                      </a:r>
                      <a:endParaRPr lang="en-US" sz="5400"/>
                    </a:p>
                  </a:txBody>
                  <a:tcPr>
                    <a:solidFill>
                      <a:schemeClr val="accent2"/>
                    </a:solidFill>
                  </a:tcPr>
                </a:tc>
              </a:tr>
            </a:tbl>
          </a:graphicData>
        </a:graphic>
      </p:graphicFrame>
      <p:sp>
        <p:nvSpPr>
          <p:cNvPr id="19" name="Right Arrow 18"/>
          <p:cNvSpPr/>
          <p:nvPr/>
        </p:nvSpPr>
        <p:spPr>
          <a:xfrm>
            <a:off x="407670" y="3977005"/>
            <a:ext cx="848360" cy="678815"/>
          </a:xfrm>
          <a:prstGeom prst="righ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7" name="TextBox 14"/>
          <p:cNvSpPr txBox="1"/>
          <p:nvPr/>
        </p:nvSpPr>
        <p:spPr>
          <a:xfrm>
            <a:off x="8060077" y="152554"/>
            <a:ext cx="4132696" cy="645160"/>
          </a:xfrm>
          <a:prstGeom prst="rect">
            <a:avLst/>
          </a:prstGeom>
          <a:noFill/>
          <a:effectLst/>
        </p:spPr>
        <p:txBody>
          <a:bodyPr wrap="square" rtlCol="0">
            <a:spAutoFit/>
          </a:bodyPr>
          <a:p>
            <a:r>
              <a:rPr lang="en-US" sz="3600" b="1" dirty="0">
                <a:effectLst>
                  <a:glow rad="88900">
                    <a:schemeClr val="bg1"/>
                  </a:glow>
                </a:effectLst>
                <a:latin typeface="Arial" panose="020B0604020202020204" pitchFamily="34" charset="0"/>
                <a:cs typeface="Arial" panose="020B0604020202020204" pitchFamily="34" charset="0"/>
              </a:rPr>
              <a:t>OPTION 1</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6" name="Table 5"/>
          <p:cNvGraphicFramePr/>
          <p:nvPr/>
        </p:nvGraphicFramePr>
        <p:xfrm>
          <a:off x="2105660" y="1762760"/>
          <a:ext cx="8978265" cy="1840230"/>
        </p:xfrm>
        <a:graphic>
          <a:graphicData uri="http://schemas.openxmlformats.org/drawingml/2006/table">
            <a:tbl>
              <a:tblPr firstRow="1" bandRow="1">
                <a:tableStyleId>{5C22544A-7EE6-4342-B048-85BDC9FD1C3A}</a:tableStyleId>
              </a:tblPr>
              <a:tblGrid>
                <a:gridCol w="997585"/>
                <a:gridCol w="997585"/>
                <a:gridCol w="997585"/>
                <a:gridCol w="997585"/>
                <a:gridCol w="997585"/>
                <a:gridCol w="997585"/>
                <a:gridCol w="997585"/>
                <a:gridCol w="997585"/>
              </a:tblGrid>
              <a:tr h="920115">
                <a:tc>
                  <a:txBody>
                    <a:bodyPr/>
                    <a:p>
                      <a:pPr algn="ctr">
                        <a:buNone/>
                      </a:pPr>
                      <a:r>
                        <a:rPr lang="en-US" sz="5400"/>
                        <a:t>N</a:t>
                      </a:r>
                      <a:endParaRPr lang="en-US" sz="5400"/>
                    </a:p>
                  </a:txBody>
                  <a:tcPr>
                    <a:solidFill>
                      <a:srgbClr val="00B050"/>
                    </a:solidFill>
                  </a:tcPr>
                </a:tc>
                <a:tc>
                  <a:txBody>
                    <a:bodyPr/>
                    <a:p>
                      <a:pPr algn="ctr">
                        <a:buNone/>
                      </a:pPr>
                      <a:r>
                        <a:rPr lang="en-US" sz="5400"/>
                        <a:t>R</a:t>
                      </a:r>
                      <a:endParaRPr lang="en-US" sz="5400"/>
                    </a:p>
                  </a:txBody>
                  <a:tcPr>
                    <a:solidFill>
                      <a:srgbClr val="7030A0"/>
                    </a:solidFill>
                  </a:tcPr>
                </a:tc>
                <a:tc>
                  <a:txBody>
                    <a:bodyPr/>
                    <a:p>
                      <a:pPr algn="ctr">
                        <a:buNone/>
                      </a:pPr>
                      <a:r>
                        <a:rPr lang="en-US" sz="5400"/>
                        <a:t>E</a:t>
                      </a:r>
                      <a:endParaRPr lang="en-US" sz="5400"/>
                    </a:p>
                  </a:txBody>
                  <a:tcPr>
                    <a:solidFill>
                      <a:srgbClr val="FF0000"/>
                    </a:solidFill>
                  </a:tcPr>
                </a:tc>
                <a:tc>
                  <a:txBody>
                    <a:bodyPr/>
                    <a:p>
                      <a:pPr algn="ctr">
                        <a:buNone/>
                      </a:pPr>
                      <a:r>
                        <a:rPr lang="en-US" sz="5400"/>
                        <a:t>E</a:t>
                      </a:r>
                      <a:endParaRPr lang="en-US" sz="5400"/>
                    </a:p>
                  </a:txBody>
                  <a:tcPr/>
                </a:tc>
                <a:tc>
                  <a:txBody>
                    <a:bodyPr/>
                    <a:p>
                      <a:pPr algn="ctr">
                        <a:buNone/>
                      </a:pPr>
                      <a:r>
                        <a:rPr lang="en-US" sz="5400"/>
                        <a:t>N</a:t>
                      </a:r>
                      <a:endParaRPr lang="en-US" sz="5400"/>
                    </a:p>
                  </a:txBody>
                  <a:tcPr>
                    <a:solidFill>
                      <a:schemeClr val="accent4">
                        <a:lumMod val="60000"/>
                        <a:lumOff val="40000"/>
                      </a:schemeClr>
                    </a:solidFill>
                  </a:tcPr>
                </a:tc>
                <a:tc>
                  <a:txBody>
                    <a:bodyPr/>
                    <a:p>
                      <a:pPr algn="ctr">
                        <a:buNone/>
                      </a:pPr>
                      <a:r>
                        <a:rPr lang="en-US" sz="5400"/>
                        <a:t>I</a:t>
                      </a:r>
                      <a:endParaRPr lang="en-US" sz="5400"/>
                    </a:p>
                  </a:txBody>
                  <a:tcPr>
                    <a:solidFill>
                      <a:schemeClr val="accent5"/>
                    </a:solidFill>
                  </a:tcPr>
                </a:tc>
                <a:tc>
                  <a:txBody>
                    <a:bodyPr/>
                    <a:p>
                      <a:pPr algn="ctr">
                        <a:buNone/>
                      </a:pPr>
                      <a:r>
                        <a:rPr lang="en-US" sz="5400"/>
                        <a:t>G</a:t>
                      </a:r>
                      <a:endParaRPr lang="en-US" sz="5400"/>
                    </a:p>
                  </a:txBody>
                  <a:tcPr>
                    <a:solidFill>
                      <a:schemeClr val="accent2"/>
                    </a:solidFill>
                  </a:tcPr>
                </a:tc>
                <a:tc>
                  <a:txBody>
                    <a:bodyPr/>
                    <a:p>
                      <a:pPr algn="ctr">
                        <a:buNone/>
                      </a:pPr>
                      <a:r>
                        <a:rPr lang="en-US" sz="5400"/>
                        <a:t>E</a:t>
                      </a:r>
                      <a:endParaRPr lang="en-US" sz="5400"/>
                    </a:p>
                  </a:txBody>
                  <a:tcPr>
                    <a:solidFill>
                      <a:srgbClr val="FFC000"/>
                    </a:solidFill>
                  </a:tcPr>
                </a:tc>
              </a:tr>
            </a:tbl>
          </a:graphicData>
        </a:graphic>
      </p:graphicFrame>
      <p:graphicFrame>
        <p:nvGraphicFramePr>
          <p:cNvPr id="18" name="Table 17"/>
          <p:cNvGraphicFramePr/>
          <p:nvPr/>
        </p:nvGraphicFramePr>
        <p:xfrm>
          <a:off x="2505075" y="3856355"/>
          <a:ext cx="8978265" cy="1840230"/>
        </p:xfrm>
        <a:graphic>
          <a:graphicData uri="http://schemas.openxmlformats.org/drawingml/2006/table">
            <a:tbl>
              <a:tblPr firstRow="1" bandRow="1">
                <a:tableStyleId>{5C22544A-7EE6-4342-B048-85BDC9FD1C3A}</a:tableStyleId>
              </a:tblPr>
              <a:tblGrid>
                <a:gridCol w="897827"/>
                <a:gridCol w="897826"/>
                <a:gridCol w="897827"/>
                <a:gridCol w="897826"/>
                <a:gridCol w="897827"/>
                <a:gridCol w="897826"/>
                <a:gridCol w="897827"/>
                <a:gridCol w="897826"/>
              </a:tblGrid>
              <a:tr h="920115">
                <a:tc>
                  <a:txBody>
                    <a:bodyPr/>
                    <a:p>
                      <a:pPr algn="ctr">
                        <a:buNone/>
                      </a:pPr>
                      <a:r>
                        <a:rPr lang="en-US" sz="5400"/>
                        <a:t>E</a:t>
                      </a:r>
                      <a:endParaRPr lang="en-US" sz="5400"/>
                    </a:p>
                  </a:txBody>
                  <a:tcPr>
                    <a:solidFill>
                      <a:srgbClr val="00B050"/>
                    </a:solidFill>
                  </a:tcPr>
                </a:tc>
                <a:tc>
                  <a:txBody>
                    <a:bodyPr/>
                    <a:p>
                      <a:pPr algn="ctr">
                        <a:buNone/>
                      </a:pPr>
                      <a:r>
                        <a:rPr lang="en-US" sz="5400"/>
                        <a:t>N</a:t>
                      </a:r>
                      <a:endParaRPr lang="en-US" sz="5400"/>
                    </a:p>
                  </a:txBody>
                  <a:tcPr>
                    <a:solidFill>
                      <a:srgbClr val="7030A0"/>
                    </a:solidFill>
                  </a:tcPr>
                </a:tc>
                <a:tc>
                  <a:txBody>
                    <a:bodyPr/>
                    <a:p>
                      <a:pPr algn="ctr">
                        <a:buNone/>
                      </a:pPr>
                      <a:r>
                        <a:rPr lang="en-US" sz="5400"/>
                        <a:t>G</a:t>
                      </a:r>
                      <a:endParaRPr lang="en-US" sz="5400"/>
                    </a:p>
                  </a:txBody>
                  <a:tcPr>
                    <a:solidFill>
                      <a:srgbClr val="FF0000"/>
                    </a:solidFill>
                  </a:tcPr>
                </a:tc>
                <a:tc>
                  <a:txBody>
                    <a:bodyPr/>
                    <a:p>
                      <a:pPr algn="ctr">
                        <a:buNone/>
                      </a:pPr>
                      <a:r>
                        <a:rPr lang="en-US" sz="5400"/>
                        <a:t>I</a:t>
                      </a:r>
                      <a:endParaRPr lang="en-US" sz="5400"/>
                    </a:p>
                  </a:txBody>
                  <a:tcPr/>
                </a:tc>
                <a:tc>
                  <a:txBody>
                    <a:bodyPr/>
                    <a:p>
                      <a:pPr algn="ctr">
                        <a:buNone/>
                      </a:pPr>
                      <a:r>
                        <a:rPr lang="en-US" sz="5400"/>
                        <a:t>N</a:t>
                      </a:r>
                      <a:endParaRPr lang="en-US" sz="5400"/>
                    </a:p>
                  </a:txBody>
                  <a:tcPr>
                    <a:solidFill>
                      <a:schemeClr val="accent4">
                        <a:lumMod val="60000"/>
                        <a:lumOff val="40000"/>
                      </a:schemeClr>
                    </a:solidFill>
                  </a:tcPr>
                </a:tc>
                <a:tc>
                  <a:txBody>
                    <a:bodyPr/>
                    <a:p>
                      <a:pPr algn="ctr">
                        <a:buNone/>
                      </a:pPr>
                      <a:r>
                        <a:rPr lang="en-US" sz="5400"/>
                        <a:t>E</a:t>
                      </a:r>
                      <a:endParaRPr lang="en-US" sz="5400"/>
                    </a:p>
                  </a:txBody>
                  <a:tcPr>
                    <a:solidFill>
                      <a:schemeClr val="accent5"/>
                    </a:solidFill>
                  </a:tcPr>
                </a:tc>
                <a:tc>
                  <a:txBody>
                    <a:bodyPr/>
                    <a:p>
                      <a:pPr algn="ctr">
                        <a:buNone/>
                      </a:pPr>
                      <a:r>
                        <a:rPr lang="en-US" sz="5400"/>
                        <a:t>E</a:t>
                      </a:r>
                      <a:endParaRPr lang="en-US" sz="5400"/>
                    </a:p>
                  </a:txBody>
                  <a:tcPr>
                    <a:solidFill>
                      <a:schemeClr val="accent2"/>
                    </a:solidFill>
                  </a:tcPr>
                </a:tc>
                <a:tc>
                  <a:txBody>
                    <a:bodyPr/>
                    <a:p>
                      <a:pPr algn="ctr">
                        <a:buNone/>
                      </a:pPr>
                      <a:r>
                        <a:rPr lang="en-US" sz="5400"/>
                        <a:t>R</a:t>
                      </a:r>
                      <a:endParaRPr lang="en-US" sz="5400"/>
                    </a:p>
                  </a:txBody>
                  <a:tcPr>
                    <a:solidFill>
                      <a:srgbClr val="FFC000"/>
                    </a:solidFill>
                  </a:tcPr>
                </a:tc>
              </a:tr>
            </a:tbl>
          </a:graphicData>
        </a:graphic>
      </p:graphicFrame>
      <p:sp>
        <p:nvSpPr>
          <p:cNvPr id="19" name="Right Arrow 18"/>
          <p:cNvSpPr/>
          <p:nvPr/>
        </p:nvSpPr>
        <p:spPr>
          <a:xfrm>
            <a:off x="407670" y="3977005"/>
            <a:ext cx="848360" cy="678815"/>
          </a:xfrm>
          <a:prstGeom prst="righ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270" y="-7620"/>
            <a:ext cx="12192000" cy="833120"/>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7635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7" name="TextBox 14"/>
          <p:cNvSpPr txBox="1"/>
          <p:nvPr/>
        </p:nvSpPr>
        <p:spPr>
          <a:xfrm>
            <a:off x="8060077" y="152554"/>
            <a:ext cx="4132696" cy="645160"/>
          </a:xfrm>
          <a:prstGeom prst="rect">
            <a:avLst/>
          </a:prstGeom>
          <a:noFill/>
          <a:effectLst/>
        </p:spPr>
        <p:txBody>
          <a:bodyPr wrap="square" rtlCol="0">
            <a:spAutoFit/>
          </a:bodyPr>
          <a:p>
            <a:r>
              <a:rPr lang="en-US" sz="3600" b="1" dirty="0">
                <a:effectLst>
                  <a:glow rad="88900">
                    <a:schemeClr val="bg1"/>
                  </a:glow>
                </a:effectLst>
                <a:latin typeface="Arial" panose="020B0604020202020204" pitchFamily="34" charset="0"/>
                <a:cs typeface="Arial" panose="020B0604020202020204" pitchFamily="34" charset="0"/>
              </a:rPr>
              <a:t>OPTION 1</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6" name="Table 5"/>
          <p:cNvGraphicFramePr/>
          <p:nvPr/>
        </p:nvGraphicFramePr>
        <p:xfrm>
          <a:off x="2755900" y="1848485"/>
          <a:ext cx="8978265" cy="1840230"/>
        </p:xfrm>
        <a:graphic>
          <a:graphicData uri="http://schemas.openxmlformats.org/drawingml/2006/table">
            <a:tbl>
              <a:tblPr firstRow="1" bandRow="1">
                <a:tableStyleId>{5C22544A-7EE6-4342-B048-85BDC9FD1C3A}</a:tableStyleId>
              </a:tblPr>
              <a:tblGrid>
                <a:gridCol w="997585"/>
                <a:gridCol w="997585"/>
                <a:gridCol w="997585"/>
                <a:gridCol w="997585"/>
                <a:gridCol w="997585"/>
                <a:gridCol w="997585"/>
                <a:gridCol w="997585"/>
              </a:tblGrid>
              <a:tr h="920115">
                <a:tc>
                  <a:txBody>
                    <a:bodyPr/>
                    <a:p>
                      <a:pPr algn="ctr">
                        <a:buNone/>
                      </a:pPr>
                      <a:r>
                        <a:rPr lang="en-US" sz="5400"/>
                        <a:t>S</a:t>
                      </a:r>
                      <a:endParaRPr lang="en-US" sz="5400"/>
                    </a:p>
                  </a:txBody>
                  <a:tcPr>
                    <a:solidFill>
                      <a:srgbClr val="00B050"/>
                    </a:solidFill>
                  </a:tcPr>
                </a:tc>
                <a:tc>
                  <a:txBody>
                    <a:bodyPr/>
                    <a:p>
                      <a:pPr algn="ctr">
                        <a:buNone/>
                      </a:pPr>
                      <a:r>
                        <a:rPr lang="en-US" sz="5400"/>
                        <a:t>I</a:t>
                      </a:r>
                      <a:endParaRPr lang="en-US" sz="5400"/>
                    </a:p>
                  </a:txBody>
                  <a:tcPr>
                    <a:solidFill>
                      <a:srgbClr val="7030A0"/>
                    </a:solidFill>
                  </a:tcPr>
                </a:tc>
                <a:tc>
                  <a:txBody>
                    <a:bodyPr/>
                    <a:p>
                      <a:pPr algn="ctr">
                        <a:buNone/>
                      </a:pPr>
                      <a:r>
                        <a:rPr lang="en-US" sz="5400"/>
                        <a:t>H</a:t>
                      </a:r>
                      <a:endParaRPr lang="en-US" sz="5400"/>
                    </a:p>
                  </a:txBody>
                  <a:tcPr>
                    <a:solidFill>
                      <a:srgbClr val="FF0000"/>
                    </a:solidFill>
                  </a:tcPr>
                </a:tc>
                <a:tc>
                  <a:txBody>
                    <a:bodyPr/>
                    <a:p>
                      <a:pPr algn="ctr">
                        <a:buNone/>
                      </a:pPr>
                      <a:r>
                        <a:rPr lang="en-US" sz="5400"/>
                        <a:t>E</a:t>
                      </a:r>
                      <a:endParaRPr lang="en-US" sz="5400"/>
                    </a:p>
                  </a:txBody>
                  <a:tcPr/>
                </a:tc>
                <a:tc>
                  <a:txBody>
                    <a:bodyPr/>
                    <a:p>
                      <a:pPr algn="ctr">
                        <a:buNone/>
                      </a:pPr>
                      <a:r>
                        <a:rPr lang="en-US" sz="5400"/>
                        <a:t>C</a:t>
                      </a:r>
                      <a:endParaRPr lang="en-US" sz="5400"/>
                    </a:p>
                  </a:txBody>
                  <a:tcPr>
                    <a:solidFill>
                      <a:schemeClr val="accent4">
                        <a:lumMod val="60000"/>
                        <a:lumOff val="40000"/>
                      </a:schemeClr>
                    </a:solidFill>
                  </a:tcPr>
                </a:tc>
                <a:tc>
                  <a:txBody>
                    <a:bodyPr/>
                    <a:p>
                      <a:pPr algn="ctr">
                        <a:buNone/>
                      </a:pPr>
                      <a:r>
                        <a:rPr lang="en-US" sz="5400"/>
                        <a:t>A</a:t>
                      </a:r>
                      <a:endParaRPr lang="en-US" sz="5400"/>
                    </a:p>
                  </a:txBody>
                  <a:tcPr>
                    <a:solidFill>
                      <a:schemeClr val="accent5"/>
                    </a:solidFill>
                  </a:tcPr>
                </a:tc>
                <a:tc>
                  <a:txBody>
                    <a:bodyPr/>
                    <a:p>
                      <a:pPr algn="ctr">
                        <a:buNone/>
                      </a:pPr>
                      <a:r>
                        <a:rPr lang="en-US" sz="5400"/>
                        <a:t>R</a:t>
                      </a:r>
                      <a:endParaRPr lang="en-US" sz="5400"/>
                    </a:p>
                  </a:txBody>
                  <a:tcPr>
                    <a:solidFill>
                      <a:schemeClr val="accent2"/>
                    </a:solidFill>
                  </a:tcPr>
                </a:tc>
              </a:tr>
            </a:tbl>
          </a:graphicData>
        </a:graphic>
      </p:graphicFrame>
      <p:graphicFrame>
        <p:nvGraphicFramePr>
          <p:cNvPr id="18" name="Table 17"/>
          <p:cNvGraphicFramePr/>
          <p:nvPr/>
        </p:nvGraphicFramePr>
        <p:xfrm>
          <a:off x="3454400" y="3921760"/>
          <a:ext cx="8978265" cy="1840230"/>
        </p:xfrm>
        <a:graphic>
          <a:graphicData uri="http://schemas.openxmlformats.org/drawingml/2006/table">
            <a:tbl>
              <a:tblPr firstRow="1" bandRow="1">
                <a:tableStyleId>{5C22544A-7EE6-4342-B048-85BDC9FD1C3A}</a:tableStyleId>
              </a:tblPr>
              <a:tblGrid>
                <a:gridCol w="897827"/>
                <a:gridCol w="897826"/>
                <a:gridCol w="897827"/>
                <a:gridCol w="897826"/>
                <a:gridCol w="897827"/>
                <a:gridCol w="897826"/>
                <a:gridCol w="897827"/>
              </a:tblGrid>
              <a:tr h="920115">
                <a:tc>
                  <a:txBody>
                    <a:bodyPr/>
                    <a:p>
                      <a:pPr algn="ctr">
                        <a:buNone/>
                      </a:pPr>
                      <a:r>
                        <a:rPr lang="en-US" sz="5400"/>
                        <a:t>C</a:t>
                      </a:r>
                      <a:endParaRPr lang="en-US" sz="5400"/>
                    </a:p>
                  </a:txBody>
                  <a:tcPr>
                    <a:solidFill>
                      <a:srgbClr val="00B050"/>
                    </a:solidFill>
                  </a:tcPr>
                </a:tc>
                <a:tc>
                  <a:txBody>
                    <a:bodyPr/>
                    <a:p>
                      <a:pPr algn="ctr">
                        <a:buNone/>
                      </a:pPr>
                      <a:r>
                        <a:rPr lang="en-US" sz="5400"/>
                        <a:t>A</a:t>
                      </a:r>
                      <a:endParaRPr lang="en-US" sz="5400"/>
                    </a:p>
                  </a:txBody>
                  <a:tcPr>
                    <a:solidFill>
                      <a:srgbClr val="7030A0"/>
                    </a:solidFill>
                  </a:tcPr>
                </a:tc>
                <a:tc>
                  <a:txBody>
                    <a:bodyPr/>
                    <a:p>
                      <a:pPr algn="ctr">
                        <a:buNone/>
                      </a:pPr>
                      <a:r>
                        <a:rPr lang="en-US" sz="5400"/>
                        <a:t>S</a:t>
                      </a:r>
                      <a:endParaRPr lang="en-US" sz="5400"/>
                    </a:p>
                  </a:txBody>
                  <a:tcPr>
                    <a:solidFill>
                      <a:srgbClr val="FF0000"/>
                    </a:solidFill>
                  </a:tcPr>
                </a:tc>
                <a:tc>
                  <a:txBody>
                    <a:bodyPr/>
                    <a:p>
                      <a:pPr algn="ctr">
                        <a:buNone/>
                      </a:pPr>
                      <a:r>
                        <a:rPr lang="en-US" sz="5400"/>
                        <a:t>H</a:t>
                      </a:r>
                      <a:endParaRPr lang="en-US" sz="5400"/>
                    </a:p>
                  </a:txBody>
                  <a:tcPr/>
                </a:tc>
                <a:tc>
                  <a:txBody>
                    <a:bodyPr/>
                    <a:p>
                      <a:pPr algn="ctr">
                        <a:buNone/>
                      </a:pPr>
                      <a:r>
                        <a:rPr lang="en-US" sz="5400"/>
                        <a:t>I</a:t>
                      </a:r>
                      <a:endParaRPr lang="en-US" sz="5400"/>
                    </a:p>
                  </a:txBody>
                  <a:tcPr>
                    <a:solidFill>
                      <a:schemeClr val="accent4">
                        <a:lumMod val="60000"/>
                        <a:lumOff val="40000"/>
                      </a:schemeClr>
                    </a:solidFill>
                  </a:tcPr>
                </a:tc>
                <a:tc>
                  <a:txBody>
                    <a:bodyPr/>
                    <a:p>
                      <a:pPr algn="ctr">
                        <a:buNone/>
                      </a:pPr>
                      <a:r>
                        <a:rPr lang="en-US" sz="5400"/>
                        <a:t>E</a:t>
                      </a:r>
                      <a:endParaRPr lang="en-US" sz="5400"/>
                    </a:p>
                  </a:txBody>
                  <a:tcPr>
                    <a:solidFill>
                      <a:schemeClr val="accent5"/>
                    </a:solidFill>
                  </a:tcPr>
                </a:tc>
                <a:tc>
                  <a:txBody>
                    <a:bodyPr/>
                    <a:p>
                      <a:pPr algn="ctr">
                        <a:buNone/>
                      </a:pPr>
                      <a:r>
                        <a:rPr lang="en-US" sz="5400"/>
                        <a:t>R</a:t>
                      </a:r>
                      <a:endParaRPr lang="en-US" sz="5400"/>
                    </a:p>
                  </a:txBody>
                  <a:tcPr>
                    <a:solidFill>
                      <a:schemeClr val="accent2"/>
                    </a:solidFill>
                  </a:tcPr>
                </a:tc>
              </a:tr>
            </a:tbl>
          </a:graphicData>
        </a:graphic>
      </p:graphicFrame>
      <p:sp>
        <p:nvSpPr>
          <p:cNvPr id="19" name="Right Arrow 18"/>
          <p:cNvSpPr/>
          <p:nvPr/>
        </p:nvSpPr>
        <p:spPr>
          <a:xfrm>
            <a:off x="407670" y="3977005"/>
            <a:ext cx="848360" cy="678815"/>
          </a:xfrm>
          <a:prstGeom prst="righ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10953</Words>
  <PresentationFormat>Widescreen</PresentationFormat>
  <Paragraphs>863</Paragraphs>
  <Slides>44</Slides>
  <Notes>24</Notes>
  <HiddenSlides>0</HiddenSlides>
  <MMClips>13</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44</vt:i4>
      </vt:variant>
    </vt:vector>
  </HeadingPairs>
  <TitlesOfParts>
    <vt:vector size="60" baseType="lpstr">
      <vt:lpstr>Arial</vt:lpstr>
      <vt:lpstr>SimSun</vt:lpstr>
      <vt:lpstr>Wingdings</vt:lpstr>
      <vt:lpstr>Myriad Pro</vt:lpstr>
      <vt:lpstr>Segoe Print</vt:lpstr>
      <vt:lpstr>Courier New</vt:lpstr>
      <vt:lpstr>Adobe Gothic Std B</vt:lpstr>
      <vt:lpstr>Yu Gothic UI Semibold</vt:lpstr>
      <vt:lpstr>Calibri</vt:lpstr>
      <vt:lpstr>Microsoft YaHei</vt:lpstr>
      <vt:lpstr>Arial Unicode MS</vt:lpstr>
      <vt:lpstr>Calibri Light</vt:lpstr>
      <vt:lpstr>Cooper Black</vt:lpstr>
      <vt:lpstr>Times New Roman</vt:lpstr>
      <vt:lpstr>Verdana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2020-12-09T02:04:00Z</dcterms:created>
  <dcterms:modified xsi:type="dcterms:W3CDTF">2023-12-25T03:30:34Z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67ECEDA3FDA048D29AA9BFC6749F8295_13</vt:lpwstr>
  </property>
  <property fmtid="{D5CDD505-2E9C-101B-9397-08002B2CF9AE}" pid="3" name="KSOProductBuildVer">
    <vt:lpwstr>1033-12.2.0.13359</vt:lpwstr>
  </property>
</Properties>
</file>