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661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26082" y="882142"/>
            <a:ext cx="620623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082" y="882142"/>
            <a:ext cx="62052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BÀI </a:t>
            </a:r>
            <a:r>
              <a:rPr dirty="0"/>
              <a:t>4.</a:t>
            </a:r>
            <a:r>
              <a:rPr spc="-5" dirty="0"/>
              <a:t> </a:t>
            </a:r>
            <a:r>
              <a:rPr dirty="0"/>
              <a:t>MỘT</a:t>
            </a:r>
            <a:r>
              <a:rPr spc="-5" dirty="0"/>
              <a:t> </a:t>
            </a:r>
            <a:r>
              <a:rPr spc="-10" dirty="0"/>
              <a:t>SỐ</a:t>
            </a:r>
            <a:r>
              <a:rPr dirty="0"/>
              <a:t> PHÉP </a:t>
            </a:r>
            <a:r>
              <a:rPr spc="-5" dirty="0"/>
              <a:t>NGHỆ</a:t>
            </a:r>
            <a:r>
              <a:rPr spc="-10" dirty="0"/>
              <a:t> </a:t>
            </a:r>
            <a:r>
              <a:rPr spc="-5" dirty="0"/>
              <a:t>THUẬT TU</a:t>
            </a:r>
            <a:r>
              <a:rPr dirty="0"/>
              <a:t> TỪ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72692" y="1342390"/>
            <a:ext cx="7914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(So</a:t>
            </a:r>
            <a:r>
              <a:rPr sz="1800" dirty="0">
                <a:latin typeface="Times New Roman"/>
                <a:cs typeface="Times New Roman"/>
              </a:rPr>
              <a:t> sánh, ẩn </a:t>
            </a:r>
            <a:r>
              <a:rPr sz="1800" spc="-5" dirty="0">
                <a:latin typeface="Times New Roman"/>
                <a:cs typeface="Times New Roman"/>
              </a:rPr>
              <a:t>dụ,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dirty="0">
                <a:latin typeface="Times New Roman"/>
                <a:cs typeface="Times New Roman"/>
              </a:rPr>
              <a:t> dụ,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điệp </a:t>
            </a:r>
            <a:r>
              <a:rPr sz="1800" spc="-5" dirty="0">
                <a:latin typeface="Times New Roman"/>
                <a:cs typeface="Times New Roman"/>
              </a:rPr>
              <a:t>ngữ,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chơi</a:t>
            </a:r>
            <a:r>
              <a:rPr sz="1800" dirty="0">
                <a:latin typeface="Times New Roman"/>
                <a:cs typeface="Times New Roman"/>
              </a:rPr>
              <a:t> chữ,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quá,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tránh.)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362200"/>
            <a:ext cx="5029200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05621"/>
              </p:ext>
            </p:extLst>
          </p:nvPr>
        </p:nvGraphicFramePr>
        <p:xfrm>
          <a:off x="914400" y="914653"/>
          <a:ext cx="8910955" cy="51460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3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(Nguyễn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Du)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632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Liệt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kê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ể</a:t>
                      </a:r>
                      <a:r>
                        <a:rPr sz="18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ra</a:t>
                      </a:r>
                      <a:r>
                        <a:rPr sz="18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ột</a:t>
                      </a:r>
                      <a:r>
                        <a:rPr sz="18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ạ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ác</a:t>
                      </a:r>
                      <a:r>
                        <a:rPr sz="1800" spc="-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-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tư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ợ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cùng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loại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Thịt</a:t>
                      </a:r>
                      <a:r>
                        <a:rPr sz="1800" i="1" u="sng" spc="2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mỡ,</a:t>
                      </a:r>
                      <a:r>
                        <a:rPr sz="1800" i="1" u="sng" spc="2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dưa</a:t>
                      </a:r>
                      <a:r>
                        <a:rPr sz="1800" i="1" u="sng" spc="2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hành,</a:t>
                      </a:r>
                      <a:r>
                        <a:rPr sz="1800" i="1" u="sng" spc="29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câu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i="1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đỏ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ct val="124400"/>
                        </a:lnSpc>
                        <a:spcBef>
                          <a:spcPts val="5"/>
                        </a:spcBef>
                        <a:tabLst>
                          <a:tab pos="613410" algn="l"/>
                          <a:tab pos="1175385" algn="l"/>
                          <a:tab pos="1847214" algn="l"/>
                        </a:tabLst>
                      </a:pP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Cây	nê</a:t>
                      </a:r>
                      <a:r>
                        <a:rPr sz="1800" i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,	tràng	pháo,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bánh</a:t>
                      </a:r>
                      <a:r>
                        <a:rPr sz="1800" i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chưng</a:t>
                      </a:r>
                      <a:r>
                        <a:rPr sz="1800" i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u="sng" spc="-5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xanh</a:t>
                      </a:r>
                      <a:r>
                        <a:rPr sz="1800" i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endParaRPr lang="en-US" sz="1800" i="0" u="none" spc="0" dirty="0">
                        <a:uFillTx/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ct val="124400"/>
                        </a:lnSpc>
                        <a:spcBef>
                          <a:spcPts val="5"/>
                        </a:spcBef>
                        <a:tabLst>
                          <a:tab pos="613410" algn="l"/>
                          <a:tab pos="1175385" algn="l"/>
                          <a:tab pos="1847214" algn="l"/>
                        </a:tabLst>
                      </a:pPr>
                      <a:r>
                        <a:rPr lang="en-US" sz="1800" dirty="0">
                          <a:latin typeface="Times New Roman"/>
                          <a:cs typeface="Times New Roman"/>
                        </a:rPr>
                        <a:t>        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1800" baseline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)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6379" indent="-179070">
                        <a:lnSpc>
                          <a:spcPts val="2065"/>
                        </a:lnSpc>
                        <a:buChar char="-"/>
                        <a:tabLst>
                          <a:tab pos="24701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Diễn</a:t>
                      </a:r>
                      <a:r>
                        <a:rPr sz="18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tả</a:t>
                      </a:r>
                      <a:r>
                        <a:rPr sz="18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đầy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đủ,</a:t>
                      </a:r>
                      <a:r>
                        <a:rPr sz="18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sâu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ts val="2690"/>
                        </a:lnSpc>
                        <a:spcBef>
                          <a:spcPts val="175"/>
                        </a:spcBef>
                        <a:tabLst>
                          <a:tab pos="499109" algn="l"/>
                          <a:tab pos="1218565" algn="l"/>
                          <a:tab pos="1750060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ắ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	nh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ữ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	khía	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cạ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nh  của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93040" indent="-125730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-"/>
                        <a:tabLst>
                          <a:tab pos="19367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nhịp</a:t>
                      </a:r>
                      <a:r>
                        <a:rPr sz="18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nhàng,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cân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văn.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035">
                <a:tc>
                  <a:txBody>
                    <a:bodyPr/>
                    <a:lstStyle/>
                    <a:p>
                      <a:pPr marL="67945">
                        <a:lnSpc>
                          <a:spcPts val="2080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8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80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quá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80"/>
                        </a:lnSpc>
                        <a:tabLst>
                          <a:tab pos="278765" algn="l"/>
                          <a:tab pos="995680" algn="l"/>
                          <a:tab pos="1409700" algn="l"/>
                          <a:tab pos="1884680" algn="l"/>
                          <a:tab pos="236791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	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Phóng	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đại	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quy	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mô,	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tính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chất,</a:t>
                      </a:r>
                      <a:r>
                        <a:rPr sz="18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đặc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điểm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sz="18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80"/>
                        </a:lnSpc>
                      </a:pP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Lỗ</a:t>
                      </a:r>
                      <a:r>
                        <a:rPr sz="1800" i="1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mũi</a:t>
                      </a:r>
                      <a:r>
                        <a:rPr sz="1800" i="1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mười</a:t>
                      </a:r>
                      <a:r>
                        <a:rPr sz="1800" b="1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tám</a:t>
                      </a:r>
                      <a:r>
                        <a:rPr sz="1800" b="1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gánh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lông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ct val="124400"/>
                        </a:lnSpc>
                        <a:tabLst>
                          <a:tab pos="833119" algn="l"/>
                          <a:tab pos="1304925" algn="l"/>
                          <a:tab pos="2018664" algn="l"/>
                        </a:tabLst>
                      </a:pP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hồng	y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ê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u	c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ồng	bảo 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râu rồng trời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cho…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(Ca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dao)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8760" indent="-171450">
                        <a:lnSpc>
                          <a:spcPts val="2080"/>
                        </a:lnSpc>
                        <a:buChar char="-"/>
                        <a:tabLst>
                          <a:tab pos="23939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Nhấn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mạnh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các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2440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chất,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đặc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điểm,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quy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mô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của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0325">
                        <a:lnSpc>
                          <a:spcPts val="2700"/>
                        </a:lnSpc>
                        <a:spcBef>
                          <a:spcPts val="165"/>
                        </a:spcBef>
                        <a:buChar char="-"/>
                        <a:tabLst>
                          <a:tab pos="259079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Gây</a:t>
                      </a:r>
                      <a:r>
                        <a:rPr sz="1800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ấn</a:t>
                      </a:r>
                      <a:r>
                        <a:rPr sz="1800" spc="4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tượng,</a:t>
                      </a:r>
                      <a:r>
                        <a:rPr sz="1800" spc="4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tăng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biểu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cảm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363545"/>
              </p:ext>
            </p:extLst>
          </p:nvPr>
        </p:nvGraphicFramePr>
        <p:xfrm>
          <a:off x="914400" y="914653"/>
          <a:ext cx="8910955" cy="37725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7780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Nói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giảm</a:t>
                      </a:r>
                      <a:r>
                        <a:rPr sz="1800" b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nói </a:t>
                      </a:r>
                      <a:r>
                        <a:rPr sz="1800" b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tránh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giảm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nhẹ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mức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độ,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chất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nhằm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đạt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hiệu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quả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tế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nhị, lịch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4965">
                        <a:lnSpc>
                          <a:spcPts val="2065"/>
                        </a:lnSpc>
                        <a:tabLst>
                          <a:tab pos="1007110" algn="l"/>
                          <a:tab pos="1454785" algn="l"/>
                          <a:tab pos="2077085" algn="l"/>
                        </a:tabLst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Bỗng	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lòe	chớp	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đỏ,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356870">
                        <a:lnSpc>
                          <a:spcPct val="100000"/>
                        </a:lnSpc>
                        <a:spcBef>
                          <a:spcPts val="525"/>
                        </a:spcBef>
                        <a:tabLst>
                          <a:tab pos="950594" algn="l"/>
                          <a:tab pos="1424940" algn="l"/>
                          <a:tab pos="2099945" algn="l"/>
                        </a:tabLst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Thôi	rồi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,	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Lượm	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ơi!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354965" marR="61594" indent="1270">
                        <a:lnSpc>
                          <a:spcPct val="124400"/>
                        </a:lnSpc>
                        <a:spcBef>
                          <a:spcPts val="15"/>
                        </a:spcBef>
                        <a:tabLst>
                          <a:tab pos="900430" algn="l"/>
                          <a:tab pos="1518920" algn="l"/>
                          <a:tab pos="1962150" algn="l"/>
                        </a:tabLst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Chú	đồng	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hí	n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h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ỏ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,  Một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dòng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máu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 err="1">
                          <a:latin typeface="Times New Roman"/>
                          <a:cs typeface="Times New Roman"/>
                        </a:rPr>
                        <a:t>tươi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!</a:t>
                      </a:r>
                      <a:endParaRPr lang="en-US" sz="1800" i="0" spc="0" dirty="0">
                        <a:latin typeface="Times New Roman"/>
                        <a:cs typeface="Times New Roman"/>
                      </a:endParaRPr>
                    </a:p>
                    <a:p>
                      <a:pPr marL="354965" marR="61594" indent="1270">
                        <a:lnSpc>
                          <a:spcPct val="124400"/>
                        </a:lnSpc>
                        <a:spcBef>
                          <a:spcPts val="15"/>
                        </a:spcBef>
                        <a:tabLst>
                          <a:tab pos="900430" algn="l"/>
                          <a:tab pos="1518920" algn="l"/>
                          <a:tab pos="1962150" algn="l"/>
                        </a:tabLst>
                      </a:pPr>
                      <a:r>
                        <a:rPr lang="en-US" sz="1800" dirty="0">
                          <a:latin typeface="Times New Roman"/>
                          <a:cs typeface="Times New Roman"/>
                        </a:rPr>
                        <a:t>          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dirty="0" err="1">
                          <a:latin typeface="Times New Roman"/>
                          <a:cs typeface="Times New Roman"/>
                        </a:rPr>
                        <a:t>Tố</a:t>
                      </a:r>
                      <a:r>
                        <a:rPr lang="en-US" sz="1800" baseline="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 err="1">
                          <a:latin typeface="Times New Roman"/>
                          <a:cs typeface="Times New Roman"/>
                        </a:rPr>
                        <a:t>Hữu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 indent="-148590">
                        <a:lnSpc>
                          <a:spcPts val="2065"/>
                        </a:lnSpc>
                        <a:buChar char="-"/>
                        <a:tabLst>
                          <a:tab pos="21653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tế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nhị,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lịch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24400"/>
                        </a:lnSpc>
                        <a:spcBef>
                          <a:spcPts val="15"/>
                        </a:spcBef>
                        <a:buChar char="-"/>
                        <a:tabLst>
                          <a:tab pos="24574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Tránh</a:t>
                      </a:r>
                      <a:r>
                        <a:rPr sz="1800" spc="2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gây</a:t>
                      </a:r>
                      <a:r>
                        <a:rPr sz="18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cảm</a:t>
                      </a:r>
                      <a:r>
                        <a:rPr sz="18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giác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đau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buồn,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nặng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nề…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753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10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Chơi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chữ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algn="just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Lợi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dụng</a:t>
                      </a:r>
                      <a:r>
                        <a:rPr sz="18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đặc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sắc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về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âm,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8419" algn="just">
                        <a:lnSpc>
                          <a:spcPts val="2690"/>
                        </a:lnSpc>
                        <a:spcBef>
                          <a:spcPts val="17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nghĩa</a:t>
                      </a:r>
                      <a:r>
                        <a:rPr sz="1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sz="1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sz="1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tạo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sắc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thái</a:t>
                      </a:r>
                      <a:r>
                        <a:rPr sz="1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dí </a:t>
                      </a:r>
                      <a:r>
                        <a:rPr sz="1800" spc="-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dỏm hài hước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làm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cho câu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văn hấp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dẫn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và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thú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Ruồi</a:t>
                      </a:r>
                      <a:r>
                        <a:rPr sz="18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đậu</a:t>
                      </a:r>
                      <a:r>
                        <a:rPr sz="1800" b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mâm</a:t>
                      </a:r>
                      <a:r>
                        <a:rPr sz="1800" i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xôi,</a:t>
                      </a:r>
                      <a:r>
                        <a:rPr sz="1800" i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mâm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xôi</a:t>
                      </a:r>
                      <a:r>
                        <a:rPr sz="18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đậu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Kiến</a:t>
                      </a:r>
                      <a:r>
                        <a:rPr sz="1800" i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bò</a:t>
                      </a:r>
                      <a:r>
                        <a:rPr sz="1800" b="1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đĩa</a:t>
                      </a:r>
                      <a:r>
                        <a:rPr sz="1800" i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thịt,</a:t>
                      </a:r>
                      <a:r>
                        <a:rPr sz="1800" i="1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đĩa</a:t>
                      </a:r>
                      <a:r>
                        <a:rPr sz="1800" i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thịt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bò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6695" indent="-159385">
                        <a:lnSpc>
                          <a:spcPts val="2065"/>
                        </a:lnSpc>
                        <a:buChar char="-"/>
                        <a:tabLst>
                          <a:tab pos="227329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Tạo</a:t>
                      </a:r>
                      <a:r>
                        <a:rPr sz="18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sắc</a:t>
                      </a:r>
                      <a:r>
                        <a:rPr sz="18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thái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dí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dỏm,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hài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hước.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0960">
                        <a:lnSpc>
                          <a:spcPts val="2690"/>
                        </a:lnSpc>
                        <a:spcBef>
                          <a:spcPts val="180"/>
                        </a:spcBef>
                        <a:buChar char="-"/>
                        <a:tabLst>
                          <a:tab pos="25463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Tạo</a:t>
                      </a:r>
                      <a:r>
                        <a:rPr sz="1800" spc="3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3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bất</a:t>
                      </a:r>
                      <a:r>
                        <a:rPr sz="1800" spc="3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ngờ</a:t>
                      </a:r>
                      <a:r>
                        <a:rPr sz="1800" spc="3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với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những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lớp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nghĩa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mới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440309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B.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CÁC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DẠNG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TẬP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 1.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Tìm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phép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so sánh </a:t>
            </a:r>
            <a:r>
              <a:rPr sz="1800" b="1" dirty="0">
                <a:latin typeface="Times New Roman"/>
                <a:cs typeface="Times New Roman"/>
              </a:rPr>
              <a:t>trong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các </a:t>
            </a:r>
            <a:r>
              <a:rPr sz="1800" b="1" spc="-10" dirty="0">
                <a:latin typeface="Times New Roman"/>
                <a:cs typeface="Times New Roman"/>
              </a:rPr>
              <a:t>ví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dụ</a:t>
            </a:r>
            <a:r>
              <a:rPr sz="1800" b="1" spc="-5" dirty="0">
                <a:latin typeface="Times New Roman"/>
                <a:cs typeface="Times New Roman"/>
              </a:rPr>
              <a:t> sau: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bờ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đê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</a:t>
            </a:r>
            <a:endParaRPr sz="18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Xanh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chiêm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endParaRPr sz="1800">
              <a:latin typeface="Times New Roman"/>
              <a:cs typeface="Times New Roman"/>
            </a:endParaRPr>
          </a:p>
          <a:p>
            <a:pPr marL="1443355">
              <a:lnSpc>
                <a:spcPct val="100000"/>
              </a:lnSpc>
              <a:spcBef>
                <a:spcPts val="535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>
              <a:latin typeface="Times New Roman"/>
              <a:cs typeface="Times New Roman"/>
            </a:endParaRPr>
          </a:p>
          <a:p>
            <a:pPr marL="242570" marR="2085339" indent="-230504">
              <a:lnSpc>
                <a:spcPct val="124400"/>
              </a:lnSpc>
              <a:buAutoNum type="arabicPeriod" startAt="2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Quả </a:t>
            </a:r>
            <a:r>
              <a:rPr sz="1800" dirty="0">
                <a:latin typeface="Times New Roman"/>
                <a:cs typeface="Times New Roman"/>
              </a:rPr>
              <a:t>bắt đầu </a:t>
            </a:r>
            <a:r>
              <a:rPr sz="1800" spc="-5" dirty="0">
                <a:latin typeface="Times New Roman"/>
                <a:cs typeface="Times New Roman"/>
              </a:rPr>
              <a:t>chín </a:t>
            </a:r>
            <a:r>
              <a:rPr sz="1800" dirty="0">
                <a:latin typeface="Times New Roman"/>
                <a:cs typeface="Times New Roman"/>
              </a:rPr>
              <a:t>lự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nỗi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nhớ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nhà.</a:t>
            </a:r>
            <a:endParaRPr sz="1800">
              <a:latin typeface="Times New Roman"/>
              <a:cs typeface="Times New Roman"/>
            </a:endParaRPr>
          </a:p>
          <a:p>
            <a:pPr marL="14986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(Anh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Thơ)</a:t>
            </a:r>
            <a:endParaRPr sz="1800">
              <a:latin typeface="Times New Roman"/>
              <a:cs typeface="Times New Roman"/>
            </a:endParaRPr>
          </a:p>
          <a:p>
            <a:pPr marL="299720" indent="-287655">
              <a:lnSpc>
                <a:spcPct val="100000"/>
              </a:lnSpc>
              <a:spcBef>
                <a:spcPts val="525"/>
              </a:spcBef>
              <a:buAutoNum type="arabicPeriod" startAt="3"/>
              <a:tabLst>
                <a:tab pos="300355" algn="l"/>
              </a:tabLst>
            </a:pPr>
            <a:r>
              <a:rPr sz="1800" spc="-5" dirty="0">
                <a:latin typeface="Times New Roman"/>
                <a:cs typeface="Times New Roman"/>
              </a:rPr>
              <a:t>Dù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5" dirty="0">
                <a:latin typeface="Times New Roman"/>
                <a:cs typeface="Times New Roman"/>
              </a:rPr>
              <a:t> nghiêng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5" dirty="0">
                <a:latin typeface="Times New Roman"/>
                <a:cs typeface="Times New Roman"/>
              </a:rPr>
              <a:t> ta </a:t>
            </a:r>
            <a:r>
              <a:rPr sz="1800" dirty="0">
                <a:latin typeface="Times New Roman"/>
                <a:cs typeface="Times New Roman"/>
              </a:rPr>
              <a:t>vẫn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kiềng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chân.</a:t>
            </a:r>
            <a:endParaRPr sz="1800">
              <a:latin typeface="Times New Roman"/>
              <a:cs typeface="Times New Roman"/>
            </a:endParaRPr>
          </a:p>
          <a:p>
            <a:pPr marL="235839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>
              <a:latin typeface="Times New Roman"/>
              <a:cs typeface="Times New Roman"/>
            </a:endParaRPr>
          </a:p>
          <a:p>
            <a:pPr marL="526415" indent="-514350">
              <a:lnSpc>
                <a:spcPct val="100000"/>
              </a:lnSpc>
              <a:buAutoNum type="arabicPeriod" startAt="4"/>
              <a:tabLst>
                <a:tab pos="526415" algn="l"/>
                <a:tab pos="527050" algn="l"/>
              </a:tabLst>
            </a:pPr>
            <a:r>
              <a:rPr sz="1800" dirty="0">
                <a:latin typeface="Times New Roman"/>
                <a:cs typeface="Times New Roman"/>
              </a:rPr>
              <a:t>Thiếp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lìa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Chàng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bướm </a:t>
            </a:r>
            <a:r>
              <a:rPr sz="1800" dirty="0">
                <a:latin typeface="Times New Roman"/>
                <a:cs typeface="Times New Roman"/>
              </a:rPr>
              <a:t>lượn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5" dirty="0">
                <a:latin typeface="Times New Roman"/>
                <a:cs typeface="Times New Roman"/>
              </a:rPr>
              <a:t> chơi.</a:t>
            </a:r>
            <a:endParaRPr sz="1800">
              <a:latin typeface="Times New Roman"/>
              <a:cs typeface="Times New Roman"/>
            </a:endParaRPr>
          </a:p>
          <a:p>
            <a:pPr marL="1901189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(Nguyễn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Truyện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Kiều)</a:t>
            </a:r>
            <a:endParaRPr sz="18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525"/>
              </a:spcBef>
              <a:buAutoNum type="arabicPeriod" startAt="5"/>
              <a:tabLst>
                <a:tab pos="469900" algn="l"/>
                <a:tab pos="470534" algn="l"/>
              </a:tabLst>
            </a:pP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tựa ráng pha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Ngựa </a:t>
            </a:r>
            <a:r>
              <a:rPr sz="1800" dirty="0">
                <a:latin typeface="Times New Roman"/>
                <a:cs typeface="Times New Roman"/>
              </a:rPr>
              <a:t>chàng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sắc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trắng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5" dirty="0">
                <a:latin typeface="Times New Roman"/>
                <a:cs typeface="Times New Roman"/>
              </a:rPr>
              <a:t> tuyết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465963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156970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(Đặng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Côn,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Chinh</a:t>
            </a:r>
            <a:r>
              <a:rPr sz="1800" dirty="0">
                <a:latin typeface="Times New Roman"/>
                <a:cs typeface="Times New Roman"/>
              </a:rPr>
              <a:t> phụ</a:t>
            </a:r>
            <a:r>
              <a:rPr sz="1800" spc="-5" dirty="0">
                <a:latin typeface="Times New Roman"/>
                <a:cs typeface="Times New Roman"/>
              </a:rPr>
              <a:t> ngâm)</a:t>
            </a:r>
            <a:endParaRPr sz="1800">
              <a:latin typeface="Times New Roman"/>
              <a:cs typeface="Times New Roman"/>
            </a:endParaRPr>
          </a:p>
          <a:p>
            <a:pPr marL="186690" marR="2683510" indent="-174625">
              <a:lnSpc>
                <a:spcPct val="124400"/>
              </a:lnSpc>
              <a:buAutoNum type="arabicPeriod" startAt="6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Nhân dân là </a:t>
            </a:r>
            <a:r>
              <a:rPr sz="1800" spc="-5" dirty="0">
                <a:latin typeface="Times New Roman"/>
                <a:cs typeface="Times New Roman"/>
              </a:rPr>
              <a:t>bể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Văn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nghệ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endParaRPr sz="1800">
              <a:latin typeface="Times New Roman"/>
              <a:cs typeface="Times New Roman"/>
            </a:endParaRPr>
          </a:p>
          <a:p>
            <a:pPr marL="186690" marR="2594610" indent="-1905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Thuyền xô </a:t>
            </a:r>
            <a:r>
              <a:rPr sz="1800" spc="-10" dirty="0">
                <a:latin typeface="Times New Roman"/>
                <a:cs typeface="Times New Roman"/>
              </a:rPr>
              <a:t>sóng </a:t>
            </a:r>
            <a:r>
              <a:rPr sz="1800" dirty="0">
                <a:latin typeface="Times New Roman"/>
                <a:cs typeface="Times New Roman"/>
              </a:rPr>
              <a:t>dậy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Sóng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đẩy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endParaRPr sz="1800">
              <a:latin typeface="Times New Roman"/>
              <a:cs typeface="Times New Roman"/>
            </a:endParaRPr>
          </a:p>
          <a:p>
            <a:pPr marL="1672589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25"/>
              </a:spcBef>
              <a:buAutoNum type="arabicPeriod" startAt="7"/>
              <a:tabLst>
                <a:tab pos="527685" algn="l"/>
                <a:tab pos="528320" algn="l"/>
              </a:tabLst>
            </a:pPr>
            <a:r>
              <a:rPr sz="1800" dirty="0">
                <a:latin typeface="Times New Roman"/>
                <a:cs typeface="Times New Roman"/>
              </a:rPr>
              <a:t>Công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-5" dirty="0">
                <a:latin typeface="Times New Roman"/>
                <a:cs typeface="Times New Roman"/>
              </a:rPr>
              <a:t> Thái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Sơn</a:t>
            </a:r>
            <a:endParaRPr sz="1800">
              <a:latin typeface="Times New Roman"/>
              <a:cs typeface="Times New Roman"/>
            </a:endParaRPr>
          </a:p>
          <a:p>
            <a:pPr marR="866140" algn="r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dirty="0">
                <a:latin typeface="Times New Roman"/>
                <a:cs typeface="Times New Roman"/>
              </a:rPr>
              <a:t> 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chảy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ra.</a:t>
            </a:r>
            <a:endParaRPr sz="1800">
              <a:latin typeface="Times New Roman"/>
              <a:cs typeface="Times New Roman"/>
            </a:endParaRPr>
          </a:p>
          <a:p>
            <a:pPr marR="928369" algn="r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242570" marR="728345" indent="-230504">
              <a:lnSpc>
                <a:spcPct val="124400"/>
              </a:lnSpc>
              <a:spcBef>
                <a:spcPts val="5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Quả </a:t>
            </a:r>
            <a:r>
              <a:rPr sz="1800" dirty="0">
                <a:latin typeface="Times New Roman"/>
                <a:cs typeface="Times New Roman"/>
              </a:rPr>
              <a:t>cà </a:t>
            </a:r>
            <a:r>
              <a:rPr sz="1800" spc="-5" dirty="0">
                <a:latin typeface="Times New Roman"/>
                <a:cs typeface="Times New Roman"/>
              </a:rPr>
              <a:t>chua như </a:t>
            </a:r>
            <a:r>
              <a:rPr sz="1800" dirty="0">
                <a:latin typeface="Times New Roman"/>
                <a:cs typeface="Times New Roman"/>
              </a:rPr>
              <a:t>chiếc </a:t>
            </a:r>
            <a:r>
              <a:rPr sz="1800" spc="-5" dirty="0">
                <a:latin typeface="Times New Roman"/>
                <a:cs typeface="Times New Roman"/>
              </a:rPr>
              <a:t>đèn lồng </a:t>
            </a:r>
            <a:r>
              <a:rPr sz="1800" dirty="0">
                <a:latin typeface="Times New Roman"/>
                <a:cs typeface="Times New Roman"/>
              </a:rPr>
              <a:t>nhỏ xíu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Thắp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đông</a:t>
            </a:r>
            <a:r>
              <a:rPr sz="1800" dirty="0">
                <a:latin typeface="Times New Roman"/>
                <a:cs typeface="Times New Roman"/>
              </a:rPr>
              <a:t> ấm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-5" dirty="0">
                <a:latin typeface="Times New Roman"/>
                <a:cs typeface="Times New Roman"/>
              </a:rPr>
              <a:t> đêm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thâu.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(Phạm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Duật,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Lửa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9.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endParaRPr sz="1800">
              <a:latin typeface="Times New Roman"/>
              <a:cs typeface="Times New Roman"/>
            </a:endParaRPr>
          </a:p>
          <a:p>
            <a:pPr marL="12700" marR="2573655">
              <a:lnSpc>
                <a:spcPct val="1244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Đã </a:t>
            </a:r>
            <a:r>
              <a:rPr sz="1800" dirty="0">
                <a:latin typeface="Times New Roman"/>
                <a:cs typeface="Times New Roman"/>
              </a:rPr>
              <a:t>qua mùa bão gió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dòng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Đã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lũ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475932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329055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 dirty="0">
              <a:latin typeface="Times New Roman"/>
              <a:cs typeface="Times New Roman"/>
            </a:endParaRPr>
          </a:p>
          <a:p>
            <a:pPr marL="356870" marR="944880" indent="-344805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10.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Buổi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diễn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thuyết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đông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hội,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Kỳ </a:t>
            </a:r>
            <a:r>
              <a:rPr sz="1800" dirty="0">
                <a:latin typeface="Times New Roman"/>
                <a:cs typeface="Times New Roman"/>
              </a:rPr>
              <a:t>bình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khách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mưa.</a:t>
            </a:r>
          </a:p>
          <a:p>
            <a:pPr marL="1786889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10" dirty="0">
                <a:latin typeface="Times New Roman"/>
                <a:cs typeface="Times New Roman"/>
              </a:rPr>
              <a:t> Đông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thục)</a:t>
            </a:r>
          </a:p>
          <a:p>
            <a:pPr marL="356870" marR="1062355" indent="-344805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12.</a:t>
            </a:r>
            <a:r>
              <a:rPr sz="1800" spc="-5" dirty="0">
                <a:latin typeface="Times New Roman"/>
                <a:cs typeface="Times New Roman"/>
              </a:rPr>
              <a:t> Lá </a:t>
            </a:r>
            <a:r>
              <a:rPr sz="1800" dirty="0">
                <a:latin typeface="Times New Roman"/>
                <a:cs typeface="Times New Roman"/>
              </a:rPr>
              <a:t>phong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đỏ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đượm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lửa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 </a:t>
            </a:r>
            <a:r>
              <a:rPr sz="1800" dirty="0">
                <a:latin typeface="Times New Roman"/>
                <a:cs typeface="Times New Roman"/>
              </a:rPr>
              <a:t>cúc </a:t>
            </a:r>
            <a:r>
              <a:rPr sz="1800" spc="-5" dirty="0">
                <a:latin typeface="Times New Roman"/>
                <a:cs typeface="Times New Roman"/>
              </a:rPr>
              <a:t>vàng </a:t>
            </a:r>
            <a:r>
              <a:rPr sz="1800" dirty="0">
                <a:latin typeface="Times New Roman"/>
                <a:cs typeface="Times New Roman"/>
              </a:rPr>
              <a:t>như nỗi nhớ </a:t>
            </a:r>
            <a:r>
              <a:rPr sz="1800" spc="-5" dirty="0">
                <a:latin typeface="Times New Roman"/>
                <a:cs typeface="Times New Roman"/>
              </a:rPr>
              <a:t>day </a:t>
            </a:r>
            <a:r>
              <a:rPr sz="1800" dirty="0">
                <a:latin typeface="Times New Roman"/>
                <a:cs typeface="Times New Roman"/>
              </a:rPr>
              <a:t>dưa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dirty="0">
                <a:latin typeface="Times New Roman"/>
                <a:cs typeface="Times New Roman"/>
              </a:rPr>
              <a:t> 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mắt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</a:p>
          <a:p>
            <a:pPr marL="35687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bàn</a:t>
            </a:r>
            <a:r>
              <a:rPr sz="1800" spc="-5" dirty="0">
                <a:latin typeface="Times New Roman"/>
                <a:cs typeface="Times New Roman"/>
              </a:rPr>
              <a:t> tay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vẫy</a:t>
            </a:r>
          </a:p>
          <a:p>
            <a:pPr marL="218567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(Tế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Hanh)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 được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đậm: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bờ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đê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</a:t>
            </a:r>
            <a:endParaRPr sz="1800" dirty="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Xanh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là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chiêm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bao</a:t>
            </a:r>
            <a:endParaRPr sz="1800" dirty="0">
              <a:latin typeface="Times New Roman"/>
              <a:cs typeface="Times New Roman"/>
            </a:endParaRPr>
          </a:p>
          <a:p>
            <a:pPr marL="1443355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2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Quả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bắt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lự</a:t>
            </a:r>
          </a:p>
          <a:p>
            <a:pPr marR="2309495" algn="r">
              <a:lnSpc>
                <a:spcPct val="100000"/>
              </a:lnSpc>
              <a:spcBef>
                <a:spcPts val="525"/>
              </a:spcBef>
            </a:pPr>
            <a:r>
              <a:rPr sz="1800" b="1" spc="-5" dirty="0">
                <a:latin typeface="Times New Roman"/>
                <a:cs typeface="Times New Roman"/>
              </a:rPr>
              <a:t>Ngọt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nỗi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nhớ nhà.</a:t>
            </a:r>
            <a:endParaRPr sz="1800" dirty="0">
              <a:latin typeface="Times New Roman"/>
              <a:cs typeface="Times New Roman"/>
            </a:endParaRPr>
          </a:p>
          <a:p>
            <a:pPr marR="2273300" algn="r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(Anh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440309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99720" indent="-287655">
              <a:lnSpc>
                <a:spcPct val="100000"/>
              </a:lnSpc>
              <a:spcBef>
                <a:spcPts val="625"/>
              </a:spcBef>
              <a:buAutoNum type="arabicPeriod" startAt="3"/>
              <a:tabLst>
                <a:tab pos="300355" algn="l"/>
              </a:tabLst>
            </a:pPr>
            <a:r>
              <a:rPr sz="1800" spc="-5" dirty="0">
                <a:latin typeface="Times New Roman"/>
                <a:cs typeface="Times New Roman"/>
              </a:rPr>
              <a:t>Dù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5" dirty="0">
                <a:latin typeface="Times New Roman"/>
                <a:cs typeface="Times New Roman"/>
              </a:rPr>
              <a:t> nghiêng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Lòng ta</a:t>
            </a:r>
            <a:r>
              <a:rPr sz="1800" b="1" dirty="0">
                <a:latin typeface="Times New Roman"/>
                <a:cs typeface="Times New Roman"/>
              </a:rPr>
              <a:t> vẫn </a:t>
            </a:r>
            <a:r>
              <a:rPr sz="1800" b="1" spc="-5" dirty="0">
                <a:latin typeface="Times New Roman"/>
                <a:cs typeface="Times New Roman"/>
              </a:rPr>
              <a:t>vững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dirty="0">
                <a:latin typeface="Times New Roman"/>
                <a:cs typeface="Times New Roman"/>
              </a:rPr>
              <a:t> kiềng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ba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chân.</a:t>
            </a:r>
            <a:endParaRPr sz="1800">
              <a:latin typeface="Times New Roman"/>
              <a:cs typeface="Times New Roman"/>
            </a:endParaRPr>
          </a:p>
          <a:p>
            <a:pPr marL="235839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Times New Roman"/>
              <a:cs typeface="Times New Roman"/>
            </a:endParaRPr>
          </a:p>
          <a:p>
            <a:pPr marL="529590" indent="-516890">
              <a:lnSpc>
                <a:spcPct val="100000"/>
              </a:lnSpc>
              <a:buFont typeface="Times New Roman"/>
              <a:buAutoNum type="arabicPeriod" startAt="4"/>
              <a:tabLst>
                <a:tab pos="528955" algn="l"/>
                <a:tab pos="5295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Thiếp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đã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lìa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cành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b="1" spc="-5" dirty="0">
                <a:latin typeface="Times New Roman"/>
                <a:cs typeface="Times New Roman"/>
              </a:rPr>
              <a:t>Chàng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như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con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bướm </a:t>
            </a:r>
            <a:r>
              <a:rPr sz="1800" b="1" dirty="0">
                <a:latin typeface="Times New Roman"/>
                <a:cs typeface="Times New Roman"/>
              </a:rPr>
              <a:t>lượn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vành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mà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chơi.</a:t>
            </a:r>
            <a:endParaRPr sz="1800">
              <a:latin typeface="Times New Roman"/>
              <a:cs typeface="Times New Roman"/>
            </a:endParaRPr>
          </a:p>
          <a:p>
            <a:pPr marL="1901189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(Nguyễn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Truyện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Kiều)</a:t>
            </a:r>
            <a:endParaRPr sz="1800">
              <a:latin typeface="Times New Roman"/>
              <a:cs typeface="Times New Roman"/>
            </a:endParaRPr>
          </a:p>
          <a:p>
            <a:pPr marL="471170" indent="-459105">
              <a:lnSpc>
                <a:spcPct val="100000"/>
              </a:lnSpc>
              <a:spcBef>
                <a:spcPts val="540"/>
              </a:spcBef>
              <a:buFont typeface="Times New Roman"/>
              <a:buAutoNum type="arabicPeriod" startAt="5"/>
              <a:tabLst>
                <a:tab pos="471170" algn="l"/>
                <a:tab pos="471805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Áo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chàng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đỏ tựa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ráng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Ngựa chàng sắc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trắng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 </a:t>
            </a:r>
            <a:r>
              <a:rPr sz="1800" b="1" dirty="0">
                <a:latin typeface="Times New Roman"/>
                <a:cs typeface="Times New Roman"/>
              </a:rPr>
              <a:t>là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tuyết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in.</a:t>
            </a:r>
            <a:endParaRPr sz="1800">
              <a:latin typeface="Times New Roman"/>
              <a:cs typeface="Times New Roman"/>
            </a:endParaRPr>
          </a:p>
          <a:p>
            <a:pPr marL="115697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(Đặng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Trần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Côn,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Chinh </a:t>
            </a:r>
            <a:r>
              <a:rPr sz="1800" dirty="0">
                <a:latin typeface="Times New Roman"/>
                <a:cs typeface="Times New Roman"/>
              </a:rPr>
              <a:t>phụ </a:t>
            </a:r>
            <a:r>
              <a:rPr sz="1800" spc="-5" dirty="0">
                <a:latin typeface="Times New Roman"/>
                <a:cs typeface="Times New Roman"/>
              </a:rPr>
              <a:t>ngâm)</a:t>
            </a:r>
            <a:endParaRPr sz="1800">
              <a:latin typeface="Times New Roman"/>
              <a:cs typeface="Times New Roman"/>
            </a:endParaRPr>
          </a:p>
          <a:p>
            <a:pPr marL="186690" marR="2312035" indent="-174625">
              <a:lnSpc>
                <a:spcPts val="2700"/>
              </a:lnSpc>
              <a:spcBef>
                <a:spcPts val="165"/>
              </a:spcBef>
              <a:buFont typeface="Times New Roman"/>
              <a:buAutoNum type="arabicPeriod" startAt="6"/>
              <a:tabLst>
                <a:tab pos="243204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Nhân dân </a:t>
            </a:r>
            <a:r>
              <a:rPr sz="1800" b="1" dirty="0">
                <a:latin typeface="Times New Roman"/>
                <a:cs typeface="Times New Roman"/>
              </a:rPr>
              <a:t>là </a:t>
            </a:r>
            <a:r>
              <a:rPr sz="1800" b="1" spc="-5" dirty="0">
                <a:latin typeface="Times New Roman"/>
                <a:cs typeface="Times New Roman"/>
              </a:rPr>
              <a:t>bể 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Văn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nghệ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là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thuyền</a:t>
            </a:r>
            <a:endParaRPr sz="1800">
              <a:latin typeface="Times New Roman"/>
              <a:cs typeface="Times New Roman"/>
            </a:endParaRPr>
          </a:p>
          <a:p>
            <a:pPr marL="184785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Thuyền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xô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sóng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dậy</a:t>
            </a:r>
            <a:endParaRPr sz="1800">
              <a:latin typeface="Times New Roman"/>
              <a:cs typeface="Times New Roman"/>
            </a:endParaRPr>
          </a:p>
          <a:p>
            <a:pPr marL="18669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Sóng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đẩy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endParaRPr sz="1800">
              <a:latin typeface="Times New Roman"/>
              <a:cs typeface="Times New Roman"/>
            </a:endParaRPr>
          </a:p>
          <a:p>
            <a:pPr marL="1672589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25"/>
              </a:spcBef>
              <a:buFont typeface="Times New Roman"/>
              <a:buAutoNum type="arabicPeriod" startAt="7"/>
              <a:tabLst>
                <a:tab pos="527685" algn="l"/>
                <a:tab pos="5283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Công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cha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núi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Thái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Sơn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spc="-5" dirty="0">
                <a:latin typeface="Times New Roman"/>
                <a:cs typeface="Times New Roman"/>
              </a:rPr>
              <a:t>Nghĩa</a:t>
            </a:r>
            <a:r>
              <a:rPr sz="1800" b="1" dirty="0">
                <a:latin typeface="Times New Roman"/>
                <a:cs typeface="Times New Roman"/>
              </a:rPr>
              <a:t> mẹ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nước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trong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nguồn chảy </a:t>
            </a:r>
            <a:r>
              <a:rPr sz="1800" b="1" dirty="0">
                <a:latin typeface="Times New Roman"/>
                <a:cs typeface="Times New Roman"/>
              </a:rPr>
              <a:t>ra.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475932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929890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8.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Quả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cà</a:t>
            </a:r>
            <a:r>
              <a:rPr sz="1800" b="1" spc="-5" dirty="0">
                <a:latin typeface="Times New Roman"/>
                <a:cs typeface="Times New Roman"/>
              </a:rPr>
              <a:t> chua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 </a:t>
            </a:r>
            <a:r>
              <a:rPr sz="1800" b="1" dirty="0">
                <a:latin typeface="Times New Roman"/>
                <a:cs typeface="Times New Roman"/>
              </a:rPr>
              <a:t>chiếc </a:t>
            </a:r>
            <a:r>
              <a:rPr sz="1800" b="1" spc="-5" dirty="0">
                <a:latin typeface="Times New Roman"/>
                <a:cs typeface="Times New Roman"/>
              </a:rPr>
              <a:t>đèn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lồng nhỏ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xíu</a:t>
            </a:r>
            <a:endParaRPr sz="18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Thắp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 </a:t>
            </a:r>
            <a:r>
              <a:rPr sz="1800" spc="-5" dirty="0">
                <a:latin typeface="Times New Roman"/>
                <a:cs typeface="Times New Roman"/>
              </a:rPr>
              <a:t>đông </a:t>
            </a:r>
            <a:r>
              <a:rPr sz="1800" dirty="0">
                <a:latin typeface="Times New Roman"/>
                <a:cs typeface="Times New Roman"/>
              </a:rPr>
              <a:t>ấm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đêm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thâu.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(Phạm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Duật,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9.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b="1" dirty="0">
                <a:latin typeface="Times New Roman"/>
                <a:cs typeface="Times New Roman"/>
              </a:rPr>
              <a:t>Tình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hàng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Đã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bão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Tình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dòng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sông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Đã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lũ</a:t>
            </a:r>
            <a:endParaRPr sz="1800">
              <a:latin typeface="Times New Roman"/>
              <a:cs typeface="Times New Roman"/>
            </a:endParaRPr>
          </a:p>
          <a:p>
            <a:pPr marL="1329055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>
              <a:latin typeface="Times New Roman"/>
              <a:cs typeface="Times New Roman"/>
            </a:endParaRPr>
          </a:p>
          <a:p>
            <a:pPr marL="356870" marR="746760" indent="-344805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10. </a:t>
            </a:r>
            <a:r>
              <a:rPr sz="1800" b="1" spc="-5" dirty="0">
                <a:latin typeface="Times New Roman"/>
                <a:cs typeface="Times New Roman"/>
              </a:rPr>
              <a:t>Buổi diễn thuyết người đông như </a:t>
            </a:r>
            <a:r>
              <a:rPr sz="1800" b="1" dirty="0">
                <a:latin typeface="Times New Roman"/>
                <a:cs typeface="Times New Roman"/>
              </a:rPr>
              <a:t>hội,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Kỳ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bình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văn</a:t>
            </a:r>
            <a:r>
              <a:rPr sz="1800" b="1" spc="-5" dirty="0">
                <a:latin typeface="Times New Roman"/>
                <a:cs typeface="Times New Roman"/>
              </a:rPr>
              <a:t> khách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đến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 </a:t>
            </a:r>
            <a:r>
              <a:rPr sz="1800" b="1" dirty="0">
                <a:latin typeface="Times New Roman"/>
                <a:cs typeface="Times New Roman"/>
              </a:rPr>
              <a:t>mưa.</a:t>
            </a:r>
            <a:endParaRPr sz="1800">
              <a:latin typeface="Times New Roman"/>
              <a:cs typeface="Times New Roman"/>
            </a:endParaRPr>
          </a:p>
          <a:p>
            <a:pPr marL="1786889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(Thơ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10" dirty="0">
                <a:latin typeface="Times New Roman"/>
                <a:cs typeface="Times New Roman"/>
              </a:rPr>
              <a:t> Đông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thục)</a:t>
            </a:r>
            <a:endParaRPr sz="1800">
              <a:latin typeface="Times New Roman"/>
              <a:cs typeface="Times New Roman"/>
            </a:endParaRPr>
          </a:p>
          <a:p>
            <a:pPr marL="356870" marR="825500" indent="-344805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12. </a:t>
            </a:r>
            <a:r>
              <a:rPr sz="1800" b="1" dirty="0">
                <a:latin typeface="Times New Roman"/>
                <a:cs typeface="Times New Roman"/>
              </a:rPr>
              <a:t>Lá </a:t>
            </a:r>
            <a:r>
              <a:rPr sz="1800" b="1" spc="-5" dirty="0">
                <a:latin typeface="Times New Roman"/>
                <a:cs typeface="Times New Roman"/>
              </a:rPr>
              <a:t>phong đỏ như </a:t>
            </a:r>
            <a:r>
              <a:rPr sz="1800" b="1" dirty="0">
                <a:latin typeface="Times New Roman"/>
                <a:cs typeface="Times New Roman"/>
              </a:rPr>
              <a:t>mối tình </a:t>
            </a:r>
            <a:r>
              <a:rPr sz="1800" b="1" spc="-5" dirty="0">
                <a:latin typeface="Times New Roman"/>
                <a:cs typeface="Times New Roman"/>
              </a:rPr>
              <a:t>đượm </a:t>
            </a:r>
            <a:r>
              <a:rPr sz="1800" b="1" dirty="0">
                <a:latin typeface="Times New Roman"/>
                <a:cs typeface="Times New Roman"/>
              </a:rPr>
              <a:t>lửa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Hoa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cúc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nỗi</a:t>
            </a:r>
            <a:r>
              <a:rPr sz="1800" b="1" spc="-5" dirty="0">
                <a:latin typeface="Times New Roman"/>
                <a:cs typeface="Times New Roman"/>
              </a:rPr>
              <a:t> nhớ day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dưa</a:t>
            </a:r>
            <a:endParaRPr sz="18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Làn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 </a:t>
            </a:r>
            <a:r>
              <a:rPr sz="1800" dirty="0">
                <a:latin typeface="Times New Roman"/>
                <a:cs typeface="Times New Roman"/>
              </a:rPr>
              <a:t>ánh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mắt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endParaRPr sz="18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bàn</a:t>
            </a:r>
            <a:r>
              <a:rPr sz="1800" spc="-5" dirty="0">
                <a:latin typeface="Times New Roman"/>
                <a:cs typeface="Times New Roman"/>
              </a:rPr>
              <a:t> tay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vẫy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24400"/>
              </a:lnSpc>
              <a:spcBef>
                <a:spcPts val="100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Tìm </a:t>
            </a:r>
            <a:r>
              <a:rPr sz="1800" b="1" spc="-10" dirty="0">
                <a:latin typeface="Times New Roman"/>
                <a:cs typeface="Times New Roman"/>
              </a:rPr>
              <a:t>phép </a:t>
            </a:r>
            <a:r>
              <a:rPr sz="1800" b="1" spc="-5" dirty="0">
                <a:latin typeface="Times New Roman"/>
                <a:cs typeface="Times New Roman"/>
              </a:rPr>
              <a:t>so sánh trong </a:t>
            </a:r>
            <a:r>
              <a:rPr sz="1800" b="1" dirty="0">
                <a:latin typeface="Times New Roman"/>
                <a:cs typeface="Times New Roman"/>
              </a:rPr>
              <a:t>đoạn trích </a:t>
            </a:r>
            <a:r>
              <a:rPr sz="1800" b="1" spc="-5" dirty="0">
                <a:latin typeface="Times New Roman"/>
                <a:cs typeface="Times New Roman"/>
              </a:rPr>
              <a:t>sau đây, nêu </a:t>
            </a:r>
            <a:r>
              <a:rPr sz="1800" b="1" dirty="0">
                <a:latin typeface="Times New Roman"/>
                <a:cs typeface="Times New Roman"/>
              </a:rPr>
              <a:t>rõ </a:t>
            </a:r>
            <a:r>
              <a:rPr sz="1800" b="1" spc="-5" dirty="0">
                <a:latin typeface="Times New Roman"/>
                <a:cs typeface="Times New Roman"/>
              </a:rPr>
              <a:t>tác dụng của phép so sánh 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đó:</a:t>
            </a:r>
            <a:endParaRPr sz="1800" dirty="0">
              <a:latin typeface="Times New Roman"/>
              <a:cs typeface="Times New Roman"/>
            </a:endParaRPr>
          </a:p>
          <a:p>
            <a:pPr marL="12700" indent="288290" algn="just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Dòng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Năm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mênh </a:t>
            </a:r>
            <a:r>
              <a:rPr sz="1800" spc="-5" dirty="0">
                <a:latin typeface="Times New Roman"/>
                <a:cs typeface="Times New Roman"/>
              </a:rPr>
              <a:t>mông,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nước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ầm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ầm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đổ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biển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đêm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thác,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nước</a:t>
            </a: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bơi hàng </a:t>
            </a:r>
            <a:r>
              <a:rPr sz="1800" spc="-5" dirty="0">
                <a:latin typeface="Times New Roman"/>
                <a:cs typeface="Times New Roman"/>
              </a:rPr>
              <a:t>đàn đen trũi </a:t>
            </a:r>
            <a:r>
              <a:rPr sz="1800" dirty="0">
                <a:latin typeface="Times New Roman"/>
                <a:cs typeface="Times New Roman"/>
              </a:rPr>
              <a:t>nhô lên hụp xuống như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bơi ếch </a:t>
            </a:r>
            <a:r>
              <a:rPr sz="1800" spc="-5" dirty="0">
                <a:latin typeface="Times New Roman"/>
                <a:cs typeface="Times New Roman"/>
              </a:rPr>
              <a:t>giữa những </a:t>
            </a:r>
            <a:r>
              <a:rPr sz="1800" dirty="0">
                <a:latin typeface="Times New Roman"/>
                <a:cs typeface="Times New Roman"/>
              </a:rPr>
              <a:t>đầu </a:t>
            </a:r>
            <a:r>
              <a:rPr sz="1800" spc="-10" dirty="0">
                <a:latin typeface="Times New Roman"/>
                <a:cs typeface="Times New Roman"/>
              </a:rPr>
              <a:t>sóng </a:t>
            </a:r>
            <a:r>
              <a:rPr sz="1800" dirty="0">
                <a:latin typeface="Times New Roman"/>
                <a:cs typeface="Times New Roman"/>
              </a:rPr>
              <a:t>trắng.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Thuyền xuôi </a:t>
            </a:r>
            <a:r>
              <a:rPr sz="1800" spc="-5" dirty="0">
                <a:latin typeface="Times New Roman"/>
                <a:cs typeface="Times New Roman"/>
              </a:rPr>
              <a:t>giữa </a:t>
            </a:r>
            <a:r>
              <a:rPr sz="1800" dirty="0">
                <a:latin typeface="Times New Roman"/>
                <a:cs typeface="Times New Roman"/>
              </a:rPr>
              <a:t>dòng con sông rộng hơn ngàn </a:t>
            </a:r>
            <a:r>
              <a:rPr sz="1800" spc="-5" dirty="0">
                <a:latin typeface="Times New Roman"/>
                <a:cs typeface="Times New Roman"/>
              </a:rPr>
              <a:t>thước, </a:t>
            </a:r>
            <a:r>
              <a:rPr sz="1800" dirty="0">
                <a:latin typeface="Times New Roman"/>
                <a:cs typeface="Times New Roman"/>
              </a:rPr>
              <a:t>trông </a:t>
            </a:r>
            <a:r>
              <a:rPr sz="1800" spc="-5" dirty="0">
                <a:latin typeface="Times New Roman"/>
                <a:cs typeface="Times New Roman"/>
              </a:rPr>
              <a:t>hai </a:t>
            </a:r>
            <a:r>
              <a:rPr sz="1800" dirty="0">
                <a:latin typeface="Times New Roman"/>
                <a:cs typeface="Times New Roman"/>
              </a:rPr>
              <a:t>bên bờ, </a:t>
            </a:r>
            <a:r>
              <a:rPr sz="1800" spc="-5" dirty="0">
                <a:latin typeface="Times New Roman"/>
                <a:cs typeface="Times New Roman"/>
              </a:rPr>
              <a:t>rừng đước dựng </a:t>
            </a:r>
            <a:r>
              <a:rPr sz="1800" dirty="0">
                <a:latin typeface="Times New Roman"/>
                <a:cs typeface="Times New Roman"/>
              </a:rPr>
              <a:t> lên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hai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dãy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trường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tận”.</a:t>
            </a:r>
            <a:endParaRPr sz="1800" dirty="0">
              <a:latin typeface="Times New Roman"/>
              <a:cs typeface="Times New Roman"/>
            </a:endParaRPr>
          </a:p>
          <a:p>
            <a:pPr marL="5160010" algn="just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(Đoàn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Giỏi)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a. Phép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đậm:</a:t>
            </a:r>
            <a:endParaRPr sz="1800" dirty="0">
              <a:latin typeface="Times New Roman"/>
              <a:cs typeface="Times New Roman"/>
            </a:endParaRPr>
          </a:p>
          <a:p>
            <a:pPr marL="12700" marR="6350" indent="229870" algn="just">
              <a:lnSpc>
                <a:spcPct val="124400"/>
              </a:lnSpc>
            </a:pPr>
            <a:r>
              <a:rPr sz="1800" spc="-5" dirty="0">
                <a:latin typeface="Times New Roman"/>
                <a:cs typeface="Times New Roman"/>
              </a:rPr>
              <a:t>Dòng sông Năm </a:t>
            </a:r>
            <a:r>
              <a:rPr sz="1800" dirty="0">
                <a:latin typeface="Times New Roman"/>
                <a:cs typeface="Times New Roman"/>
              </a:rPr>
              <a:t>Căn mênh mông, </a:t>
            </a:r>
            <a:r>
              <a:rPr sz="1800" b="1" spc="-5" dirty="0">
                <a:latin typeface="Times New Roman"/>
                <a:cs typeface="Times New Roman"/>
              </a:rPr>
              <a:t>nước </a:t>
            </a:r>
            <a:r>
              <a:rPr sz="1800" b="1" dirty="0">
                <a:latin typeface="Times New Roman"/>
                <a:cs typeface="Times New Roman"/>
              </a:rPr>
              <a:t>ầm ầm </a:t>
            </a:r>
            <a:r>
              <a:rPr sz="1800" b="1" spc="-5" dirty="0">
                <a:latin typeface="Times New Roman"/>
                <a:cs typeface="Times New Roman"/>
              </a:rPr>
              <a:t>đổ </a:t>
            </a:r>
            <a:r>
              <a:rPr sz="1800" b="1" dirty="0">
                <a:latin typeface="Times New Roman"/>
                <a:cs typeface="Times New Roman"/>
              </a:rPr>
              <a:t>ra biển </a:t>
            </a:r>
            <a:r>
              <a:rPr sz="1800" b="1" spc="-5" dirty="0">
                <a:latin typeface="Times New Roman"/>
                <a:cs typeface="Times New Roman"/>
              </a:rPr>
              <a:t>ngày đêm như </a:t>
            </a:r>
            <a:r>
              <a:rPr sz="1800" b="1" dirty="0">
                <a:latin typeface="Times New Roman"/>
                <a:cs typeface="Times New Roman"/>
              </a:rPr>
              <a:t>thác</a:t>
            </a:r>
            <a:r>
              <a:rPr sz="1800" dirty="0">
                <a:latin typeface="Times New Roman"/>
                <a:cs typeface="Times New Roman"/>
              </a:rPr>
              <a:t>, </a:t>
            </a:r>
            <a:r>
              <a:rPr sz="1800" b="1" dirty="0">
                <a:latin typeface="Times New Roman"/>
                <a:cs typeface="Times New Roman"/>
              </a:rPr>
              <a:t>cá 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nước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bơi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hàng</a:t>
            </a:r>
            <a:r>
              <a:rPr sz="1800" b="1" spc="1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đàn</a:t>
            </a:r>
            <a:r>
              <a:rPr sz="1800" b="1" spc="10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đen</a:t>
            </a:r>
            <a:r>
              <a:rPr sz="1800" b="1" spc="11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trũi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nhô</a:t>
            </a:r>
            <a:r>
              <a:rPr sz="1800" b="1" spc="1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lên</a:t>
            </a:r>
            <a:r>
              <a:rPr sz="1800" b="1" spc="11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hụp</a:t>
            </a:r>
            <a:r>
              <a:rPr sz="1800" b="1" spc="11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xuống</a:t>
            </a:r>
            <a:r>
              <a:rPr sz="1800" b="1" spc="1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spc="1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người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bơi</a:t>
            </a:r>
            <a:r>
              <a:rPr sz="1800" b="1" spc="1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ếch</a:t>
            </a:r>
            <a:r>
              <a:rPr sz="1800" b="1" spc="1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giữa</a:t>
            </a:r>
            <a:r>
              <a:rPr sz="1800" b="1" spc="1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những</a:t>
            </a:r>
            <a:r>
              <a:rPr sz="1800" b="1" spc="1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đầu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15"/>
              </a:spcBef>
            </a:pPr>
            <a:r>
              <a:rPr sz="1800" b="1" spc="-5" dirty="0">
                <a:latin typeface="Times New Roman"/>
                <a:cs typeface="Times New Roman"/>
              </a:rPr>
              <a:t>sóng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trắng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xuôi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dòng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sông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rộng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thước,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trông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bên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bờ,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rừng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đước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dựng</a:t>
            </a:r>
            <a:r>
              <a:rPr sz="1800" b="1" dirty="0">
                <a:latin typeface="Times New Roman"/>
                <a:cs typeface="Times New Roman"/>
              </a:rPr>
              <a:t> lên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cao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ngất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như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hai dãy</a:t>
            </a:r>
            <a:r>
              <a:rPr sz="1800" b="1" dirty="0">
                <a:latin typeface="Times New Roman"/>
                <a:cs typeface="Times New Roman"/>
              </a:rPr>
              <a:t> trường </a:t>
            </a:r>
            <a:r>
              <a:rPr sz="1800" b="1" spc="-10" dirty="0">
                <a:latin typeface="Times New Roman"/>
                <a:cs typeface="Times New Roman"/>
              </a:rPr>
              <a:t>thành</a:t>
            </a:r>
            <a:r>
              <a:rPr sz="1800" b="1" dirty="0">
                <a:latin typeface="Times New Roman"/>
                <a:cs typeface="Times New Roman"/>
              </a:rPr>
              <a:t> vô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tận”.</a:t>
            </a:r>
            <a:endParaRPr sz="1800" dirty="0">
              <a:latin typeface="Times New Roman"/>
              <a:cs typeface="Times New Roman"/>
            </a:endParaRPr>
          </a:p>
          <a:p>
            <a:pPr marL="516001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(Đoàn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Giỏi)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b) Tác dụng làm cho đoạn văn </a:t>
            </a:r>
            <a:r>
              <a:rPr sz="1800" spc="-5" dirty="0">
                <a:latin typeface="Times New Roman"/>
                <a:cs typeface="Times New Roman"/>
              </a:rPr>
              <a:t>có </a:t>
            </a:r>
            <a:r>
              <a:rPr sz="1800" dirty="0">
                <a:latin typeface="Times New Roman"/>
                <a:cs typeface="Times New Roman"/>
              </a:rPr>
              <a:t>hình ảnh cụ </a:t>
            </a:r>
            <a:r>
              <a:rPr sz="1800" spc="-5" dirty="0">
                <a:latin typeface="Times New Roman"/>
                <a:cs typeface="Times New Roman"/>
              </a:rPr>
              <a:t>thể, gợi cảm, </a:t>
            </a:r>
            <a:r>
              <a:rPr sz="1800" dirty="0">
                <a:latin typeface="Times New Roman"/>
                <a:cs typeface="Times New Roman"/>
              </a:rPr>
              <a:t>nhờ có phép </a:t>
            </a:r>
            <a:r>
              <a:rPr sz="1800" spc="-5" dirty="0">
                <a:latin typeface="Times New Roman"/>
                <a:cs typeface="Times New Roman"/>
              </a:rPr>
              <a:t>so sánh </a:t>
            </a:r>
            <a:r>
              <a:rPr sz="1800" spc="5" dirty="0">
                <a:latin typeface="Times New Roman"/>
                <a:cs typeface="Times New Roman"/>
              </a:rPr>
              <a:t>để </a:t>
            </a:r>
            <a:r>
              <a:rPr sz="1800" dirty="0">
                <a:latin typeface="Times New Roman"/>
                <a:cs typeface="Times New Roman"/>
              </a:rPr>
              <a:t>kích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thích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trí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tưởng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Mau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óc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một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bức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trước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đủ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dirty="0">
                <a:latin typeface="Times New Roman"/>
                <a:cs typeface="Times New Roman"/>
              </a:rPr>
              <a:t> ảnh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bờ,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dao:</a:t>
            </a:r>
            <a:endParaRPr sz="1800" dirty="0">
              <a:latin typeface="Times New Roman"/>
              <a:cs typeface="Times New Roman"/>
            </a:endParaRPr>
          </a:p>
          <a:p>
            <a:pPr marL="986155">
              <a:lnSpc>
                <a:spcPct val="100000"/>
              </a:lnSpc>
              <a:spcBef>
                <a:spcPts val="530"/>
              </a:spcBef>
            </a:pPr>
            <a:r>
              <a:rPr sz="1800" i="1" spc="-5" dirty="0">
                <a:latin typeface="Times New Roman"/>
                <a:cs typeface="Times New Roman"/>
              </a:rPr>
              <a:t>Nhớ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ai </a:t>
            </a:r>
            <a:r>
              <a:rPr sz="1800" i="1" dirty="0">
                <a:latin typeface="Times New Roman"/>
                <a:cs typeface="Times New Roman"/>
              </a:rPr>
              <a:t>bổi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hổi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bồi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hồi</a:t>
            </a:r>
            <a:endParaRPr sz="1800" dirty="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25"/>
              </a:spcBef>
            </a:pP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đứng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lửa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 </a:t>
            </a:r>
            <a:r>
              <a:rPr sz="1800" i="1" dirty="0">
                <a:latin typeface="Times New Roman"/>
                <a:cs typeface="Times New Roman"/>
              </a:rPr>
              <a:t>ngồi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than.</a:t>
            </a:r>
            <a:endParaRPr sz="1800" dirty="0">
              <a:latin typeface="Times New Roman"/>
              <a:cs typeface="Times New Roman"/>
            </a:endParaRPr>
          </a:p>
          <a:p>
            <a:pPr marL="248285" indent="-236220">
              <a:lnSpc>
                <a:spcPct val="100000"/>
              </a:lnSpc>
              <a:spcBef>
                <a:spcPts val="540"/>
              </a:spcBef>
              <a:buAutoNum type="alphaLcParenR"/>
              <a:tabLst>
                <a:tab pos="248920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bổi </a:t>
            </a:r>
            <a:r>
              <a:rPr sz="1800" spc="-5" dirty="0">
                <a:latin typeface="Times New Roman"/>
                <a:cs typeface="Times New Roman"/>
              </a:rPr>
              <a:t>hổi</a:t>
            </a:r>
            <a:r>
              <a:rPr sz="1800" dirty="0">
                <a:latin typeface="Times New Roman"/>
                <a:cs typeface="Times New Roman"/>
              </a:rPr>
              <a:t> bồi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láy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 </a:t>
            </a:r>
            <a:r>
              <a:rPr sz="1800" spc="-5" dirty="0">
                <a:latin typeface="Times New Roman"/>
                <a:cs typeface="Times New Roman"/>
              </a:rPr>
              <a:t>đặc biệt?</a:t>
            </a:r>
            <a:endParaRPr sz="1800" dirty="0">
              <a:latin typeface="Times New Roman"/>
              <a:cs typeface="Times New Roman"/>
            </a:endParaRPr>
          </a:p>
          <a:p>
            <a:pPr marL="260350" indent="-248285">
              <a:lnSpc>
                <a:spcPct val="100000"/>
              </a:lnSpc>
              <a:spcBef>
                <a:spcPts val="535"/>
              </a:spcBef>
              <a:buAutoNum type="alphaLcParenR"/>
              <a:tabLst>
                <a:tab pos="260985" algn="l"/>
              </a:tabLst>
            </a:pPr>
            <a:r>
              <a:rPr sz="1800" dirty="0">
                <a:latin typeface="Times New Roman"/>
                <a:cs typeface="Times New Roman"/>
              </a:rPr>
              <a:t>Giải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láy</a:t>
            </a:r>
            <a:r>
              <a:rPr sz="1800" spc="-5" dirty="0">
                <a:latin typeface="Times New Roman"/>
                <a:cs typeface="Times New Roman"/>
              </a:rPr>
              <a:t> bổi </a:t>
            </a:r>
            <a:r>
              <a:rPr sz="1800" dirty="0">
                <a:latin typeface="Times New Roman"/>
                <a:cs typeface="Times New Roman"/>
              </a:rPr>
              <a:t>hổi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bồi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hồi.</a:t>
            </a:r>
            <a:endParaRPr sz="1800" dirty="0">
              <a:latin typeface="Times New Roman"/>
              <a:cs typeface="Times New Roman"/>
            </a:endParaRPr>
          </a:p>
          <a:p>
            <a:pPr marL="248285" indent="-236220">
              <a:lnSpc>
                <a:spcPct val="100000"/>
              </a:lnSpc>
              <a:spcBef>
                <a:spcPts val="525"/>
              </a:spcBef>
              <a:buAutoNum type="alphaLcParenR"/>
              <a:tabLst>
                <a:tab pos="248920" algn="l"/>
              </a:tabLst>
            </a:pPr>
            <a:r>
              <a:rPr sz="1800" dirty="0">
                <a:latin typeface="Times New Roman"/>
                <a:cs typeface="Times New Roman"/>
              </a:rPr>
              <a:t>Phân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hay của 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5" dirty="0">
                <a:latin typeface="Times New Roman"/>
                <a:cs typeface="Times New Roman"/>
              </a:rPr>
              <a:t> dao</a:t>
            </a:r>
            <a:r>
              <a:rPr sz="1800" dirty="0">
                <a:latin typeface="Times New Roman"/>
                <a:cs typeface="Times New Roman"/>
              </a:rPr>
              <a:t> do </a:t>
            </a: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 </a:t>
            </a:r>
            <a:r>
              <a:rPr sz="1800" dirty="0">
                <a:latin typeface="Times New Roman"/>
                <a:cs typeface="Times New Roman"/>
              </a:rPr>
              <a:t>đem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229870" indent="-217804">
              <a:lnSpc>
                <a:spcPct val="100000"/>
              </a:lnSpc>
              <a:spcBef>
                <a:spcPts val="540"/>
              </a:spcBef>
              <a:buAutoNum type="alphaLcPeriod"/>
              <a:tabLst>
                <a:tab pos="230504" algn="l"/>
              </a:tabLst>
            </a:pPr>
            <a:r>
              <a:rPr sz="1800" spc="-5" dirty="0">
                <a:latin typeface="Times New Roman"/>
                <a:cs typeface="Times New Roman"/>
              </a:rPr>
              <a:t>Đây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láy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mức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lphaL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trạng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thái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xúc,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cứ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cơ thể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10" dirty="0">
                <a:latin typeface="Times New Roman"/>
                <a:cs typeface="Times New Roman"/>
              </a:rPr>
              <a:t>người.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AutoNum type="alphaLcPeriod"/>
              <a:tabLst>
                <a:tab pos="239395" algn="l"/>
              </a:tabLst>
            </a:pPr>
            <a:r>
              <a:rPr sz="1800" dirty="0">
                <a:latin typeface="Times New Roman"/>
                <a:cs typeface="Times New Roman"/>
              </a:rPr>
              <a:t>Trạng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mơ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trừu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bộc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lộ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thể: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đống </a:t>
            </a:r>
            <a:r>
              <a:rPr sz="1800" spc="-5" dirty="0">
                <a:latin typeface="Times New Roman"/>
                <a:cs typeface="Times New Roman"/>
              </a:rPr>
              <a:t>lửa, </a:t>
            </a:r>
            <a:r>
              <a:rPr sz="1800" dirty="0">
                <a:latin typeface="Times New Roman"/>
                <a:cs typeface="Times New Roman"/>
              </a:rPr>
              <a:t>ngồi</a:t>
            </a:r>
            <a:r>
              <a:rPr sz="1800" spc="-5" dirty="0">
                <a:latin typeface="Times New Roman"/>
                <a:cs typeface="Times New Roman"/>
              </a:rPr>
              <a:t> đống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điều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 </a:t>
            </a:r>
            <a:r>
              <a:rPr sz="1800" spc="-5" dirty="0">
                <a:latin typeface="Times New Roman"/>
                <a:cs typeface="Times New Roman"/>
              </a:rPr>
              <a:t>dễ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dàng.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dirty="0">
                <a:latin typeface="Times New Roman"/>
                <a:cs typeface="Times New Roman"/>
              </a:rPr>
              <a:t> ảnh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sánh</a:t>
            </a:r>
            <a:r>
              <a:rPr sz="1800" dirty="0">
                <a:latin typeface="Times New Roman"/>
                <a:cs typeface="Times New Roman"/>
              </a:rPr>
              <a:t> có tính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phóng</a:t>
            </a:r>
            <a:r>
              <a:rPr sz="1800" dirty="0">
                <a:latin typeface="Times New Roman"/>
                <a:cs typeface="Times New Roman"/>
              </a:rPr>
              <a:t> đại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6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4.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Em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trình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bày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dưới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Hữu:</a:t>
            </a:r>
            <a:endParaRPr sz="1800" dirty="0">
              <a:latin typeface="Times New Roman"/>
              <a:cs typeface="Times New Roman"/>
            </a:endParaRPr>
          </a:p>
          <a:p>
            <a:pPr marL="12700" marR="5170170">
              <a:lnSpc>
                <a:spcPts val="2700"/>
              </a:lnSpc>
              <a:spcBef>
                <a:spcPts val="90"/>
              </a:spcBef>
            </a:pPr>
            <a:r>
              <a:rPr sz="1800" i="1" spc="-5" dirty="0">
                <a:latin typeface="Times New Roman"/>
                <a:cs typeface="Times New Roman"/>
              </a:rPr>
              <a:t>Ta </a:t>
            </a:r>
            <a:r>
              <a:rPr sz="1800" i="1" dirty="0">
                <a:latin typeface="Times New Roman"/>
                <a:cs typeface="Times New Roman"/>
              </a:rPr>
              <a:t>đi </a:t>
            </a:r>
            <a:r>
              <a:rPr sz="1800" i="1" spc="-5" dirty="0">
                <a:latin typeface="Times New Roman"/>
                <a:cs typeface="Times New Roman"/>
              </a:rPr>
              <a:t>tới, </a:t>
            </a:r>
            <a:r>
              <a:rPr sz="1800" i="1" dirty="0">
                <a:latin typeface="Times New Roman"/>
                <a:cs typeface="Times New Roman"/>
              </a:rPr>
              <a:t>trên </a:t>
            </a:r>
            <a:r>
              <a:rPr sz="1800" i="1" spc="-5" dirty="0">
                <a:latin typeface="Times New Roman"/>
                <a:cs typeface="Times New Roman"/>
              </a:rPr>
              <a:t>đường </a:t>
            </a:r>
            <a:r>
              <a:rPr sz="1800" i="1" dirty="0">
                <a:latin typeface="Times New Roman"/>
                <a:cs typeface="Times New Roman"/>
              </a:rPr>
              <a:t>ta </a:t>
            </a:r>
            <a:r>
              <a:rPr sz="1800" i="1" spc="-5" dirty="0">
                <a:latin typeface="Times New Roman"/>
                <a:cs typeface="Times New Roman"/>
              </a:rPr>
              <a:t>bước tiếp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Rắn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thép,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vững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 đồng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4468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243195">
              <a:lnSpc>
                <a:spcPct val="124400"/>
              </a:lnSpc>
              <a:spcBef>
                <a:spcPts val="100"/>
              </a:spcBef>
            </a:pPr>
            <a:r>
              <a:rPr sz="1800" i="1" spc="-5" dirty="0">
                <a:latin typeface="Times New Roman"/>
                <a:cs typeface="Times New Roman"/>
              </a:rPr>
              <a:t>Đội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ngũ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tơ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trùng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trùng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điệp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điệp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Cao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 </a:t>
            </a:r>
            <a:r>
              <a:rPr sz="1800" i="1" spc="-5" dirty="0">
                <a:latin typeface="Times New Roman"/>
                <a:cs typeface="Times New Roman"/>
              </a:rPr>
              <a:t>núi,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dài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5" dirty="0">
                <a:latin typeface="Times New Roman"/>
                <a:cs typeface="Times New Roman"/>
              </a:rPr>
              <a:t> sông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dirty="0">
                <a:latin typeface="Times New Roman"/>
                <a:cs typeface="Times New Roman"/>
              </a:rPr>
              <a:t>Chí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ta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lớn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biển Đông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trước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mặt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Các </a:t>
            </a:r>
            <a:r>
              <a:rPr sz="1800" spc="-5" dirty="0">
                <a:latin typeface="Times New Roman"/>
                <a:cs typeface="Times New Roman"/>
              </a:rPr>
              <a:t>phép so sánh được </a:t>
            </a:r>
            <a:r>
              <a:rPr sz="1800" dirty="0">
                <a:latin typeface="Times New Roman"/>
                <a:cs typeface="Times New Roman"/>
              </a:rPr>
              <a:t>đưa ra </a:t>
            </a:r>
            <a:r>
              <a:rPr sz="1800" spc="-5" dirty="0">
                <a:latin typeface="Times New Roman"/>
                <a:cs typeface="Times New Roman"/>
              </a:rPr>
              <a:t>liên </a:t>
            </a:r>
            <a:r>
              <a:rPr sz="1800" spc="5" dirty="0">
                <a:latin typeface="Times New Roman"/>
                <a:cs typeface="Times New Roman"/>
              </a:rPr>
              <a:t>tiếp </a:t>
            </a:r>
            <a:r>
              <a:rPr sz="1800" dirty="0">
                <a:latin typeface="Times New Roman"/>
                <a:cs typeface="Times New Roman"/>
              </a:rPr>
              <a:t>làm cho </a:t>
            </a:r>
            <a:r>
              <a:rPr sz="1800" spc="-10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việc </a:t>
            </a:r>
            <a:r>
              <a:rPr sz="1800" spc="-5" dirty="0">
                <a:latin typeface="Times New Roman"/>
                <a:cs typeface="Times New Roman"/>
              </a:rPr>
              <a:t>vừa </a:t>
            </a:r>
            <a:r>
              <a:rPr sz="1800" dirty="0">
                <a:latin typeface="Times New Roman"/>
                <a:cs typeface="Times New Roman"/>
              </a:rPr>
              <a:t>cụ </a:t>
            </a:r>
            <a:r>
              <a:rPr sz="1800" spc="-5" dirty="0">
                <a:latin typeface="Times New Roman"/>
                <a:cs typeface="Times New Roman"/>
              </a:rPr>
              <a:t>thể vừa sinh </a:t>
            </a:r>
            <a:r>
              <a:rPr sz="1800" dirty="0">
                <a:latin typeface="Times New Roman"/>
                <a:cs typeface="Times New Roman"/>
              </a:rPr>
              <a:t>động. </a:t>
            </a:r>
            <a:r>
              <a:rPr sz="1800" spc="-5" dirty="0">
                <a:latin typeface="Times New Roman"/>
                <a:cs typeface="Times New Roman"/>
              </a:rPr>
              <a:t>So </a:t>
            </a:r>
            <a:r>
              <a:rPr sz="1800" dirty="0">
                <a:latin typeface="Times New Roman"/>
                <a:cs typeface="Times New Roman"/>
              </a:rPr>
              <a:t>sánh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giữa </a:t>
            </a:r>
            <a:r>
              <a:rPr sz="1800" spc="-5" dirty="0">
                <a:latin typeface="Times New Roman"/>
                <a:cs typeface="Times New Roman"/>
              </a:rPr>
              <a:t>cái </a:t>
            </a:r>
            <a:r>
              <a:rPr sz="1800" dirty="0">
                <a:latin typeface="Times New Roman"/>
                <a:cs typeface="Times New Roman"/>
              </a:rPr>
              <a:t>trừu </a:t>
            </a:r>
            <a:r>
              <a:rPr sz="1800" spc="-5" dirty="0">
                <a:latin typeface="Times New Roman"/>
                <a:cs typeface="Times New Roman"/>
              </a:rPr>
              <a:t>tượng với sự </a:t>
            </a:r>
            <a:r>
              <a:rPr sz="1800" dirty="0">
                <a:latin typeface="Times New Roman"/>
                <a:cs typeface="Times New Roman"/>
              </a:rPr>
              <a:t>vật cụ thể, hình ảnh làm chuẩn </a:t>
            </a:r>
            <a:r>
              <a:rPr sz="1800" spc="-5" dirty="0">
                <a:latin typeface="Times New Roman"/>
                <a:cs typeface="Times New Roman"/>
              </a:rPr>
              <a:t>so </a:t>
            </a:r>
            <a:r>
              <a:rPr sz="1800" dirty="0">
                <a:latin typeface="Times New Roman"/>
                <a:cs typeface="Times New Roman"/>
              </a:rPr>
              <a:t>sánh </a:t>
            </a:r>
            <a:r>
              <a:rPr sz="1800" spc="-5" dirty="0">
                <a:latin typeface="Times New Roman"/>
                <a:cs typeface="Times New Roman"/>
              </a:rPr>
              <a:t>vừa </a:t>
            </a:r>
            <a:r>
              <a:rPr sz="1800" dirty="0">
                <a:latin typeface="Times New Roman"/>
                <a:cs typeface="Times New Roman"/>
              </a:rPr>
              <a:t>cứng </a:t>
            </a:r>
            <a:r>
              <a:rPr sz="1800" spc="-5" dirty="0">
                <a:latin typeface="Times New Roman"/>
                <a:cs typeface="Times New Roman"/>
              </a:rPr>
              <a:t>rắn, vừa </a:t>
            </a:r>
            <a:r>
              <a:rPr sz="1800" dirty="0">
                <a:latin typeface="Times New Roman"/>
                <a:cs typeface="Times New Roman"/>
              </a:rPr>
              <a:t>hùng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vĩ,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lôi cuốn và tạo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mọi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Bài 5.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Tìm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 </a:t>
            </a:r>
            <a:r>
              <a:rPr sz="1800" b="1" spc="-10" dirty="0">
                <a:latin typeface="Times New Roman"/>
                <a:cs typeface="Times New Roman"/>
              </a:rPr>
              <a:t>nêu</a:t>
            </a:r>
            <a:r>
              <a:rPr sz="1800" b="1" dirty="0">
                <a:latin typeface="Times New Roman"/>
                <a:cs typeface="Times New Roman"/>
              </a:rPr>
              <a:t> tác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dụng </a:t>
            </a:r>
            <a:r>
              <a:rPr sz="1800" b="1" spc="-5" dirty="0">
                <a:latin typeface="Times New Roman"/>
                <a:cs typeface="Times New Roman"/>
              </a:rPr>
              <a:t>của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phép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nhân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hóa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trong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các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đoạn </a:t>
            </a:r>
            <a:r>
              <a:rPr sz="1800" b="1" spc="-5" dirty="0">
                <a:latin typeface="Times New Roman"/>
                <a:cs typeface="Times New Roman"/>
              </a:rPr>
              <a:t>trích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hỏi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Kơ-nia: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Rễ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uống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đâu?</a:t>
            </a: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Uống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 nguồn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Bắc.</a:t>
            </a:r>
            <a:endParaRPr sz="1800" dirty="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(Ngọc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5329808"/>
            <a:ext cx="196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2.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87854" y="5262371"/>
            <a:ext cx="3148965" cy="1393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20470">
              <a:lnSpc>
                <a:spcPct val="1246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mưa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đứng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gác</a:t>
            </a:r>
          </a:p>
          <a:p>
            <a:pPr marL="12700" marR="5080">
              <a:lnSpc>
                <a:spcPts val="27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thắng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lợi,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nối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hành</a:t>
            </a:r>
            <a:r>
              <a:rPr sz="1800" spc="-5" dirty="0">
                <a:latin typeface="Times New Roman"/>
                <a:cs typeface="Times New Roman"/>
              </a:rPr>
              <a:t> quân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 phía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trước.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37846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spc="-5" dirty="0">
                <a:latin typeface="Times New Roman"/>
                <a:cs typeface="Times New Roman"/>
              </a:rPr>
              <a:t>A. </a:t>
            </a:r>
            <a:r>
              <a:rPr sz="1800" b="1" dirty="0">
                <a:latin typeface="Times New Roman"/>
                <a:cs typeface="Times New Roman"/>
              </a:rPr>
              <a:t>TÓM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TẮT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KIẾN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THỨC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CƠ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BẢN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1.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So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sánh:</a:t>
            </a:r>
            <a:endParaRPr sz="1800" dirty="0">
              <a:latin typeface="Times New Roman"/>
              <a:cs typeface="Times New Roman"/>
            </a:endParaRPr>
          </a:p>
          <a:p>
            <a:pPr marL="12700" marR="5080" indent="57785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chiếu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sự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khác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nét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tăng</a:t>
            </a:r>
            <a:r>
              <a:rPr sz="1800" spc="-5" dirty="0">
                <a:latin typeface="Times New Roman"/>
                <a:cs typeface="Times New Roman"/>
              </a:rPr>
              <a:t> 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gợi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dirty="0">
                <a:latin typeface="Times New Roman"/>
                <a:cs typeface="Times New Roman"/>
              </a:rPr>
              <a:t> 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diễn </a:t>
            </a:r>
            <a:r>
              <a:rPr sz="1800" spc="-5" dirty="0">
                <a:latin typeface="Times New Roman"/>
                <a:cs typeface="Times New Roman"/>
              </a:rPr>
              <a:t>đạt.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800" b="1" i="1" dirty="0">
                <a:latin typeface="Times New Roman"/>
                <a:cs typeface="Times New Roman"/>
              </a:rPr>
              <a:t>*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Cấu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tạo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của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phép so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sánh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yếu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tố:</a:t>
            </a:r>
            <a:endParaRPr sz="1800" dirty="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530"/>
              </a:spcBef>
              <a:buChar char="-"/>
              <a:tabLst>
                <a:tab pos="469900" algn="l"/>
                <a:tab pos="470534" algn="l"/>
              </a:tabLst>
            </a:pPr>
            <a:r>
              <a:rPr sz="1800" spc="-5" dirty="0">
                <a:latin typeface="Times New Roman"/>
                <a:cs typeface="Times New Roman"/>
              </a:rPr>
              <a:t>Vế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(sự </a:t>
            </a:r>
            <a:r>
              <a:rPr sz="1800" dirty="0">
                <a:latin typeface="Times New Roman"/>
                <a:cs typeface="Times New Roman"/>
              </a:rPr>
              <a:t>vật)</a:t>
            </a:r>
            <a:r>
              <a:rPr sz="1800" spc="-5" dirty="0">
                <a:latin typeface="Times New Roman"/>
                <a:cs typeface="Times New Roman"/>
              </a:rPr>
              <a:t> được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sánh.</a:t>
            </a:r>
          </a:p>
          <a:p>
            <a:pPr marL="469900" indent="-457834">
              <a:lnSpc>
                <a:spcPct val="100000"/>
              </a:lnSpc>
              <a:spcBef>
                <a:spcPts val="540"/>
              </a:spcBef>
              <a:buChar char="-"/>
              <a:tabLst>
                <a:tab pos="469900" algn="l"/>
                <a:tab pos="470534" algn="l"/>
              </a:tabLst>
            </a:pPr>
            <a:r>
              <a:rPr sz="1800" spc="-5" dirty="0">
                <a:latin typeface="Times New Roman"/>
                <a:cs typeface="Times New Roman"/>
              </a:rPr>
              <a:t>Bộ</a:t>
            </a:r>
            <a:r>
              <a:rPr sz="1800" dirty="0">
                <a:latin typeface="Times New Roman"/>
                <a:cs typeface="Times New Roman"/>
              </a:rPr>
              <a:t> phận </a:t>
            </a:r>
            <a:r>
              <a:rPr sz="1800" spc="-5" dirty="0">
                <a:latin typeface="Times New Roman"/>
                <a:cs typeface="Times New Roman"/>
              </a:rPr>
              <a:t>hay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đặc điểm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dirty="0">
                <a:latin typeface="Times New Roman"/>
                <a:cs typeface="Times New Roman"/>
              </a:rPr>
              <a:t> sánh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(phương</a:t>
            </a:r>
            <a:r>
              <a:rPr sz="1800" dirty="0">
                <a:latin typeface="Times New Roman"/>
                <a:cs typeface="Times New Roman"/>
              </a:rPr>
              <a:t> diện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sánh).</a:t>
            </a:r>
            <a:endParaRPr sz="1800" dirty="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530"/>
              </a:spcBef>
              <a:buChar char="-"/>
              <a:tabLst>
                <a:tab pos="469900" algn="l"/>
                <a:tab pos="470534" algn="l"/>
              </a:tabLst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sánh.</a:t>
            </a:r>
          </a:p>
          <a:p>
            <a:pPr marL="12700" marR="4796790">
              <a:lnSpc>
                <a:spcPct val="124400"/>
              </a:lnSpc>
              <a:buChar char="-"/>
              <a:tabLst>
                <a:tab pos="469900" algn="l"/>
                <a:tab pos="470534" algn="l"/>
              </a:tabLst>
            </a:pPr>
            <a:r>
              <a:rPr sz="1800" spc="-5" dirty="0">
                <a:latin typeface="Times New Roman"/>
                <a:cs typeface="Times New Roman"/>
              </a:rPr>
              <a:t>Vế </a:t>
            </a:r>
            <a:r>
              <a:rPr sz="1800" dirty="0">
                <a:latin typeface="Times New Roman"/>
                <a:cs typeface="Times New Roman"/>
              </a:rPr>
              <a:t>B: </a:t>
            </a:r>
            <a:r>
              <a:rPr sz="1800" spc="-5" dirty="0">
                <a:latin typeface="Times New Roman"/>
                <a:cs typeface="Times New Roman"/>
              </a:rPr>
              <a:t>Sự vật làm </a:t>
            </a:r>
            <a:r>
              <a:rPr sz="1800" dirty="0">
                <a:latin typeface="Times New Roman"/>
                <a:cs typeface="Times New Roman"/>
              </a:rPr>
              <a:t>chuẩn </a:t>
            </a:r>
            <a:r>
              <a:rPr sz="1800" spc="-5" dirty="0">
                <a:latin typeface="Times New Roman"/>
                <a:cs typeface="Times New Roman"/>
              </a:rPr>
              <a:t>so sánh.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bảng </a:t>
            </a:r>
            <a:r>
              <a:rPr sz="1800" dirty="0">
                <a:latin typeface="Times New Roman"/>
                <a:cs typeface="Times New Roman"/>
              </a:rPr>
              <a:t>sau: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400" y="4674996"/>
          <a:ext cx="8640444" cy="17484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8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50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5092"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Yếu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tố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C9AC"/>
                    </a:solidFill>
                  </a:tcPr>
                </a:tc>
                <a:tc>
                  <a:txBody>
                    <a:bodyPr/>
                    <a:lstStyle/>
                    <a:p>
                      <a:pPr marL="490220">
                        <a:lnSpc>
                          <a:spcPts val="2110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Yếu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tố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C9AC"/>
                    </a:solidFill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2110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Yếu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tố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C9A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Yếu</a:t>
                      </a:r>
                      <a:r>
                        <a:rPr sz="18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tố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7C9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848"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  <a:tabLst>
                          <a:tab pos="464820" algn="l"/>
                          <a:tab pos="758825" algn="l"/>
                          <a:tab pos="1228090" algn="l"/>
                          <a:tab pos="1636395" algn="l"/>
                          <a:tab pos="2241550" algn="l"/>
                        </a:tabLst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Vế	A	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(Sự	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vật	được	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so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sánh</a:t>
                      </a: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2110"/>
                        </a:lnSpc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Phương</a:t>
                      </a:r>
                      <a:r>
                        <a:rPr sz="1800" b="1" spc="34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diện</a:t>
                      </a:r>
                      <a:r>
                        <a:rPr sz="1800" b="1" spc="34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sánh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2110"/>
                        </a:lnSpc>
                        <a:tabLst>
                          <a:tab pos="895985" algn="l"/>
                        </a:tabLst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Từ	so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sánh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110"/>
                        </a:lnSpc>
                      </a:pP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ế</a:t>
                      </a:r>
                      <a:r>
                        <a:rPr sz="1800" b="1" spc="-8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800" b="1" spc="-9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ự</a:t>
                      </a:r>
                      <a:r>
                        <a:rPr sz="1800" b="1" i="1" spc="-9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spc="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ật</a:t>
                      </a:r>
                      <a:r>
                        <a:rPr sz="1800" b="1" i="1" spc="-9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800" b="1" i="1" spc="-2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ù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800" b="1" i="1" spc="-100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sz="1800" b="1" i="1" spc="-8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sz="1800" b="1" i="1" spc="-8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ch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b="1" i="1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ẩn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so</a:t>
                      </a:r>
                      <a:r>
                        <a:rPr sz="1800" b="1" i="1" spc="-3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sánh</a:t>
                      </a:r>
                      <a:r>
                        <a:rPr sz="1800" b="1" spc="-5" dirty="0">
                          <a:solidFill>
                            <a:srgbClr val="2E5395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468"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</a:pP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Mặt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trời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Trẻ em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110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xuống</a:t>
                      </a:r>
                      <a:r>
                        <a:rPr sz="18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biển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110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sz="1800" i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như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110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hòn</a:t>
                      </a:r>
                      <a:r>
                        <a:rPr sz="18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lửa</a:t>
                      </a:r>
                      <a:r>
                        <a:rPr sz="18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búp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trên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cành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91583" y="886714"/>
            <a:ext cx="1195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(Chính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161034"/>
            <a:ext cx="3482340" cy="54946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  <a:p>
            <a:pPr marL="12700" marR="429259" indent="229870">
              <a:lnSpc>
                <a:spcPts val="2700"/>
              </a:lnSpc>
              <a:spcBef>
                <a:spcPts val="170"/>
              </a:spcBef>
            </a:pPr>
            <a:r>
              <a:rPr sz="1800" spc="-5" dirty="0">
                <a:latin typeface="Times New Roman"/>
                <a:cs typeface="Times New Roman"/>
              </a:rPr>
              <a:t>Vì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sương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bạc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 </a:t>
            </a:r>
            <a:r>
              <a:rPr sz="1800" dirty="0">
                <a:latin typeface="Times New Roman"/>
                <a:cs typeface="Times New Roman"/>
              </a:rPr>
              <a:t> Biển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bởi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gió,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sầu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mưa.</a:t>
            </a:r>
            <a:endParaRPr sz="1800">
              <a:latin typeface="Times New Roman"/>
              <a:cs typeface="Times New Roman"/>
            </a:endParaRPr>
          </a:p>
          <a:p>
            <a:pPr marL="195707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12700" marR="280035">
              <a:lnSpc>
                <a:spcPct val="124400"/>
              </a:lnSpc>
              <a:buAutoNum type="arabicPeriod" startAt="3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Cây dừa </a:t>
            </a:r>
            <a:r>
              <a:rPr sz="1800" spc="-5" dirty="0">
                <a:latin typeface="Times New Roman"/>
                <a:cs typeface="Times New Roman"/>
              </a:rPr>
              <a:t>xanh </a:t>
            </a:r>
            <a:r>
              <a:rPr sz="1800" dirty="0">
                <a:latin typeface="Times New Roman"/>
                <a:cs typeface="Times New Roman"/>
              </a:rPr>
              <a:t>toả </a:t>
            </a:r>
            <a:r>
              <a:rPr sz="1800" spc="-5" dirty="0">
                <a:latin typeface="Times New Roman"/>
                <a:cs typeface="Times New Roman"/>
              </a:rPr>
              <a:t>nhiều </a:t>
            </a:r>
            <a:r>
              <a:rPr sz="1800" dirty="0">
                <a:latin typeface="Times New Roman"/>
                <a:cs typeface="Times New Roman"/>
              </a:rPr>
              <a:t>tàu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gió </a:t>
            </a:r>
            <a:r>
              <a:rPr sz="1800" spc="5" dirty="0">
                <a:latin typeface="Times New Roman"/>
                <a:cs typeface="Times New Roman"/>
              </a:rPr>
              <a:t>gật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5" dirty="0">
                <a:latin typeface="Times New Roman"/>
                <a:cs typeface="Times New Roman"/>
              </a:rPr>
              <a:t> trăng</a:t>
            </a:r>
            <a:endParaRPr sz="1800">
              <a:latin typeface="Times New Roman"/>
              <a:cs typeface="Times New Roman"/>
            </a:endParaRPr>
          </a:p>
          <a:p>
            <a:pPr marL="1556385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(Trần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Khoa)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4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Đứng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canh trời đất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Mà dừa</a:t>
            </a:r>
            <a:r>
              <a:rPr sz="1800" dirty="0">
                <a:latin typeface="Times New Roman"/>
                <a:cs typeface="Times New Roman"/>
              </a:rPr>
              <a:t> đủng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đỉnh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đứng</a:t>
            </a:r>
            <a:r>
              <a:rPr sz="1800" spc="-5" dirty="0">
                <a:latin typeface="Times New Roman"/>
                <a:cs typeface="Times New Roman"/>
              </a:rPr>
              <a:t> chơi.</a:t>
            </a:r>
            <a:endParaRPr sz="1800">
              <a:latin typeface="Times New Roman"/>
              <a:cs typeface="Times New Roman"/>
            </a:endParaRPr>
          </a:p>
          <a:p>
            <a:pPr marL="1556385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(Trần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Khoa)</a:t>
            </a:r>
            <a:endParaRPr sz="1800">
              <a:latin typeface="Times New Roman"/>
              <a:cs typeface="Times New Roman"/>
            </a:endParaRPr>
          </a:p>
          <a:p>
            <a:pPr marL="242570" marR="1295400" indent="-230504">
              <a:lnSpc>
                <a:spcPct val="124500"/>
              </a:lnSpc>
              <a:spcBef>
                <a:spcPts val="15"/>
              </a:spcBef>
              <a:buAutoNum type="arabicPeriod" startAt="5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Khăn </a:t>
            </a:r>
            <a:r>
              <a:rPr sz="1800" dirty="0">
                <a:latin typeface="Times New Roman"/>
                <a:cs typeface="Times New Roman"/>
              </a:rPr>
              <a:t>thương nhớ ai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?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 </a:t>
            </a:r>
            <a:r>
              <a:rPr sz="1800" dirty="0">
                <a:latin typeface="Times New Roman"/>
                <a:cs typeface="Times New Roman"/>
              </a:rPr>
              <a:t>thương nhớ ai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vắt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25"/>
              </a:spcBef>
              <a:buAutoNum type="arabicPeriod" startAt="5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Bác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Giun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đào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đất</a:t>
            </a:r>
            <a:r>
              <a:rPr sz="1800" spc="-5" dirty="0">
                <a:latin typeface="Times New Roman"/>
                <a:cs typeface="Times New Roman"/>
              </a:rPr>
              <a:t> suốt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Hôm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chết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dưới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bóng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 nhà.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06704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672589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(Trần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Khoa)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AutoNum type="arabicPeriod" startAt="7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Chị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Cốc thoạt</a:t>
            </a:r>
            <a:r>
              <a:rPr sz="1800" dirty="0">
                <a:latin typeface="Times New Roman"/>
                <a:cs typeface="Times New Roman"/>
              </a:rPr>
              <a:t> nghe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hát</a:t>
            </a:r>
            <a:r>
              <a:rPr sz="1800" dirty="0">
                <a:latin typeface="Times New Roman"/>
                <a:cs typeface="Times New Roman"/>
              </a:rPr>
              <a:t> 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vẳng </a:t>
            </a:r>
            <a:r>
              <a:rPr sz="1800" spc="-5" dirty="0">
                <a:latin typeface="Times New Roman"/>
                <a:cs typeface="Times New Roman"/>
              </a:rPr>
              <a:t>lên,</a:t>
            </a:r>
            <a:r>
              <a:rPr sz="1800" dirty="0">
                <a:latin typeface="Times New Roman"/>
                <a:cs typeface="Times New Roman"/>
              </a:rPr>
              <a:t> không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dirty="0">
                <a:latin typeface="Times New Roman"/>
                <a:cs typeface="Times New Roman"/>
              </a:rPr>
              <a:t> 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-5" dirty="0">
                <a:latin typeface="Times New Roman"/>
                <a:cs typeface="Times New Roman"/>
              </a:rPr>
              <a:t> nào, </a:t>
            </a:r>
            <a:r>
              <a:rPr sz="1800" dirty="0">
                <a:latin typeface="Times New Roman"/>
                <a:cs typeface="Times New Roman"/>
              </a:rPr>
              <a:t>giật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nẩy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cánh,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5" dirty="0">
                <a:latin typeface="Times New Roman"/>
                <a:cs typeface="Times New Roman"/>
              </a:rPr>
              <a:t> bay.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chị</a:t>
            </a:r>
            <a:r>
              <a:rPr sz="1800" spc="-5" dirty="0">
                <a:latin typeface="Times New Roman"/>
                <a:cs typeface="Times New Roman"/>
              </a:rPr>
              <a:t> mới </a:t>
            </a:r>
            <a:r>
              <a:rPr sz="1800" dirty="0">
                <a:latin typeface="Times New Roman"/>
                <a:cs typeface="Times New Roman"/>
              </a:rPr>
              <a:t>trợn </a:t>
            </a:r>
            <a:r>
              <a:rPr sz="1800" spc="-5" dirty="0">
                <a:latin typeface="Times New Roman"/>
                <a:cs typeface="Times New Roman"/>
              </a:rPr>
              <a:t>tròn</a:t>
            </a:r>
            <a:r>
              <a:rPr sz="1800" dirty="0">
                <a:latin typeface="Times New Roman"/>
                <a:cs typeface="Times New Roman"/>
              </a:rPr>
              <a:t> mắt,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cánh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lên,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sắp </a:t>
            </a:r>
            <a:r>
              <a:rPr sz="1800" spc="-10" dirty="0">
                <a:latin typeface="Times New Roman"/>
                <a:cs typeface="Times New Roman"/>
              </a:rPr>
              <a:t>đánh</a:t>
            </a:r>
            <a:r>
              <a:rPr sz="1800" dirty="0">
                <a:latin typeface="Times New Roman"/>
                <a:cs typeface="Times New Roman"/>
              </a:rPr>
              <a:t> nhau. Chị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dò</a:t>
            </a:r>
            <a:r>
              <a:rPr sz="1800" dirty="0">
                <a:latin typeface="Times New Roman"/>
                <a:cs typeface="Times New Roman"/>
              </a:rPr>
              <a:t> 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dirty="0">
                <a:latin typeface="Times New Roman"/>
                <a:cs typeface="Times New Roman"/>
              </a:rPr>
              <a:t> cửa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hang</a:t>
            </a:r>
            <a:r>
              <a:rPr sz="1800" dirty="0">
                <a:latin typeface="Times New Roman"/>
                <a:cs typeface="Times New Roman"/>
              </a:rPr>
              <a:t> tôi,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hỏi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[...].</a:t>
            </a:r>
            <a:endParaRPr sz="1800" dirty="0">
              <a:latin typeface="Times New Roman"/>
              <a:cs typeface="Times New Roman"/>
            </a:endParaRPr>
          </a:p>
          <a:p>
            <a:pPr marL="538861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(Tô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Hoài)</a:t>
            </a:r>
            <a:endParaRPr sz="1800" dirty="0">
              <a:latin typeface="Times New Roman"/>
              <a:cs typeface="Times New Roman"/>
            </a:endParaRPr>
          </a:p>
          <a:p>
            <a:pPr marL="242570" marR="5558155" indent="-230504">
              <a:lnSpc>
                <a:spcPct val="124400"/>
              </a:lnSpc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Trăng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cứ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tròn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vạnh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</a:p>
          <a:p>
            <a:pPr marL="242570" marR="5493385">
              <a:lnSpc>
                <a:spcPct val="1244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Ánh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trăng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phắc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Đủ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</a:t>
            </a:r>
            <a:endParaRPr sz="1800" dirty="0">
              <a:latin typeface="Times New Roman"/>
              <a:cs typeface="Times New Roman"/>
            </a:endParaRPr>
          </a:p>
          <a:p>
            <a:pPr marL="172847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(Nguyễn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Duy)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9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dòng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sông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uốn</a:t>
            </a:r>
            <a:r>
              <a:rPr sz="1800" spc="-5" dirty="0">
                <a:latin typeface="Times New Roman"/>
                <a:cs typeface="Times New Roman"/>
              </a:rPr>
              <a:t> lượn </a:t>
            </a:r>
            <a:r>
              <a:rPr sz="1800" dirty="0">
                <a:latin typeface="Times New Roman"/>
                <a:cs typeface="Times New Roman"/>
              </a:rPr>
              <a:t>qua cánh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lúa</a:t>
            </a:r>
            <a:r>
              <a:rPr sz="1800" spc="-5" dirty="0">
                <a:latin typeface="Times New Roman"/>
                <a:cs typeface="Times New Roman"/>
              </a:rPr>
              <a:t> chín.</a:t>
            </a:r>
            <a:endParaRPr sz="1800" dirty="0">
              <a:latin typeface="Times New Roman"/>
              <a:cs typeface="Times New Roman"/>
            </a:endParaRPr>
          </a:p>
          <a:p>
            <a:pPr marL="356235" indent="-344170">
              <a:lnSpc>
                <a:spcPct val="100000"/>
              </a:lnSpc>
              <a:spcBef>
                <a:spcPts val="540"/>
              </a:spcBef>
              <a:buAutoNum type="arabicPeriod" startAt="9"/>
              <a:tabLst>
                <a:tab pos="356870" algn="l"/>
              </a:tabLst>
            </a:pP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cảng</a:t>
            </a:r>
            <a:r>
              <a:rPr sz="1800" spc="-5" dirty="0">
                <a:latin typeface="Times New Roman"/>
                <a:cs typeface="Times New Roman"/>
              </a:rPr>
              <a:t> lúc </a:t>
            </a:r>
            <a:r>
              <a:rPr sz="1800" dirty="0">
                <a:latin typeface="Times New Roman"/>
                <a:cs typeface="Times New Roman"/>
              </a:rPr>
              <a:t>nào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 nhộn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nhịp,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đuôi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cảng.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5" dirty="0">
                <a:latin typeface="Times New Roman"/>
                <a:cs typeface="Times New Roman"/>
              </a:rPr>
              <a:t> hóa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đậm: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hỏi </a:t>
            </a:r>
            <a:r>
              <a:rPr sz="1800" b="1" dirty="0">
                <a:latin typeface="Times New Roman"/>
                <a:cs typeface="Times New Roman"/>
              </a:rPr>
              <a:t>cây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Kơ-nia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Rễ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uống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đâu?</a:t>
            </a: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Font typeface="Times New Roman"/>
              <a:buChar char="–"/>
              <a:tabLst>
                <a:tab pos="1854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Uống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nước </a:t>
            </a:r>
            <a:r>
              <a:rPr sz="1800" spc="-5" dirty="0">
                <a:latin typeface="Times New Roman"/>
                <a:cs typeface="Times New Roman"/>
              </a:rPr>
              <a:t>nguồn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Bắc.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5321935" cy="7086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64160" algn="ctr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(Ngọc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Anh)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Tác </a:t>
            </a:r>
            <a:r>
              <a:rPr sz="1800" spc="-5" dirty="0">
                <a:latin typeface="Times New Roman"/>
                <a:cs typeface="Times New Roman"/>
              </a:rPr>
              <a:t>dụng: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Trò </a:t>
            </a:r>
            <a:r>
              <a:rPr sz="1800" dirty="0">
                <a:latin typeface="Times New Roman"/>
                <a:cs typeface="Times New Roman"/>
              </a:rPr>
              <a:t>chuyện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 sự thân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gắn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569465"/>
            <a:ext cx="196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87854" y="1500885"/>
            <a:ext cx="3598545" cy="17360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70050">
              <a:lnSpc>
                <a:spcPct val="125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mưa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đứng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gác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thắng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lợi,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nối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theo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nhau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Đang </a:t>
            </a:r>
            <a:r>
              <a:rPr sz="1800" b="1" spc="-5" dirty="0">
                <a:latin typeface="Times New Roman"/>
                <a:cs typeface="Times New Roman"/>
              </a:rPr>
              <a:t>hành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quân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đi </a:t>
            </a:r>
            <a:r>
              <a:rPr sz="1800" b="1" dirty="0">
                <a:latin typeface="Times New Roman"/>
                <a:cs typeface="Times New Roman"/>
              </a:rPr>
              <a:t>lên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phía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trước.</a:t>
            </a:r>
            <a:endParaRPr sz="1800">
              <a:latin typeface="Times New Roman"/>
              <a:cs typeface="Times New Roman"/>
            </a:endParaRPr>
          </a:p>
          <a:p>
            <a:pPr marL="2416175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(Chính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3212719"/>
            <a:ext cx="6571615" cy="3442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052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Góp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thật hơn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miêu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ngọn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2.</a:t>
            </a:r>
            <a:endParaRPr sz="1800">
              <a:latin typeface="Times New Roman"/>
              <a:cs typeface="Times New Roman"/>
            </a:endParaRPr>
          </a:p>
          <a:p>
            <a:pPr marL="12700" marR="3441065" indent="229870">
              <a:lnSpc>
                <a:spcPct val="124400"/>
              </a:lnSpc>
            </a:pPr>
            <a:r>
              <a:rPr sz="1800" spc="-5" dirty="0">
                <a:latin typeface="Times New Roman"/>
                <a:cs typeface="Times New Roman"/>
              </a:rPr>
              <a:t>Vì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sương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 </a:t>
            </a:r>
            <a:r>
              <a:rPr sz="1800" b="1" spc="-5" dirty="0">
                <a:latin typeface="Times New Roman"/>
                <a:cs typeface="Times New Roman"/>
              </a:rPr>
              <a:t>núi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bạc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đầu </a:t>
            </a:r>
            <a:r>
              <a:rPr sz="1800" b="1" dirty="0">
                <a:latin typeface="Times New Roman"/>
                <a:cs typeface="Times New Roman"/>
              </a:rPr>
              <a:t> Biển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lay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bởi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gió,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hoa</a:t>
            </a:r>
            <a:r>
              <a:rPr sz="1800" b="1" spc="-5" dirty="0">
                <a:latin typeface="Times New Roman"/>
                <a:cs typeface="Times New Roman"/>
              </a:rPr>
              <a:t> sầu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5" dirty="0">
                <a:latin typeface="Times New Roman"/>
                <a:cs typeface="Times New Roman"/>
              </a:rPr>
              <a:t> mưa.</a:t>
            </a:r>
            <a:endParaRPr sz="1800">
              <a:latin typeface="Times New Roman"/>
              <a:cs typeface="Times New Roman"/>
            </a:endParaRPr>
          </a:p>
          <a:p>
            <a:pPr marL="195707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Làm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thêm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 </a:t>
            </a:r>
            <a:r>
              <a:rPr sz="1800" dirty="0">
                <a:latin typeface="Times New Roman"/>
                <a:cs typeface="Times New Roman"/>
              </a:rPr>
              <a:t>động, 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gũi,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10" dirty="0">
                <a:latin typeface="Times New Roman"/>
                <a:cs typeface="Times New Roman"/>
              </a:rPr>
              <a:t>tâm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3.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dừa</a:t>
            </a:r>
            <a:r>
              <a:rPr sz="1800" spc="-5" dirty="0">
                <a:latin typeface="Times New Roman"/>
                <a:cs typeface="Times New Roman"/>
              </a:rPr>
              <a:t> xanh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toả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tàu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Dang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tay </a:t>
            </a:r>
            <a:r>
              <a:rPr sz="1800" b="1" spc="-5" dirty="0">
                <a:latin typeface="Times New Roman"/>
                <a:cs typeface="Times New Roman"/>
              </a:rPr>
              <a:t>đón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gió gật</a:t>
            </a:r>
            <a:r>
              <a:rPr sz="1800" b="1" spc="-5" dirty="0">
                <a:latin typeface="Times New Roman"/>
                <a:cs typeface="Times New Roman"/>
              </a:rPr>
              <a:t> đầu </a:t>
            </a:r>
            <a:r>
              <a:rPr sz="1800" b="1" dirty="0">
                <a:latin typeface="Times New Roman"/>
                <a:cs typeface="Times New Roman"/>
              </a:rPr>
              <a:t>gọi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trăng</a:t>
            </a:r>
            <a:endParaRPr sz="1800">
              <a:latin typeface="Times New Roman"/>
              <a:cs typeface="Times New Roman"/>
            </a:endParaRPr>
          </a:p>
          <a:p>
            <a:pPr marL="1786889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(Trần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Khoa)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Miêu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dừa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thêm</a:t>
            </a:r>
            <a:r>
              <a:rPr sz="1800" spc="-5" dirty="0">
                <a:latin typeface="Times New Roman"/>
                <a:cs typeface="Times New Roman"/>
              </a:rPr>
              <a:t> sinh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động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161034"/>
            <a:ext cx="8105140" cy="51517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42570" indent="-230504">
              <a:lnSpc>
                <a:spcPct val="100000"/>
              </a:lnSpc>
              <a:spcBef>
                <a:spcPts val="625"/>
              </a:spcBef>
              <a:buFont typeface="Times New Roman"/>
              <a:buAutoNum type="arabicPeriod" startAt="4"/>
              <a:tabLst>
                <a:tab pos="243204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Đứng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canh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trời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Mà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dừa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đủng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đỉnh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đứng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chơi.</a:t>
            </a:r>
            <a:endParaRPr sz="1800">
              <a:latin typeface="Times New Roman"/>
              <a:cs typeface="Times New Roman"/>
            </a:endParaRPr>
          </a:p>
          <a:p>
            <a:pPr marL="172847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(Trần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Khoa)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Cây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dừa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con người cũng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 </a:t>
            </a:r>
            <a:r>
              <a:rPr sz="1800" spc="-5" dirty="0">
                <a:latin typeface="Times New Roman"/>
                <a:cs typeface="Times New Roman"/>
              </a:rPr>
              <a:t>đứng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canh,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dirty="0">
                <a:latin typeface="Times New Roman"/>
                <a:cs typeface="Times New Roman"/>
              </a:rPr>
              <a:t> đủng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đỉnh.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5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thương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nhớ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ai</a:t>
            </a:r>
            <a:endParaRPr sz="1800">
              <a:latin typeface="Times New Roman"/>
              <a:cs typeface="Times New Roman"/>
            </a:endParaRPr>
          </a:p>
          <a:p>
            <a:pPr marL="242570" marR="5918200">
              <a:lnSpc>
                <a:spcPts val="2700"/>
              </a:lnSpc>
              <a:spcBef>
                <a:spcPts val="165"/>
              </a:spcBef>
            </a:pP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?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thương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nhớ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ai</a:t>
            </a:r>
            <a:endParaRPr sz="18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vắt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?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Trò </a:t>
            </a:r>
            <a:r>
              <a:rPr sz="1800" spc="-5" dirty="0">
                <a:latin typeface="Times New Roman"/>
                <a:cs typeface="Times New Roman"/>
              </a:rPr>
              <a:t>chuyện,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25"/>
              </a:spcBef>
              <a:buFont typeface="Times New Roman"/>
              <a:buAutoNum type="arabicPeriod" startAt="6"/>
              <a:tabLst>
                <a:tab pos="356870" algn="l"/>
                <a:tab pos="357505" algn="l"/>
              </a:tabLst>
            </a:pPr>
            <a:r>
              <a:rPr sz="1800" b="1" dirty="0">
                <a:latin typeface="Times New Roman"/>
                <a:cs typeface="Times New Roman"/>
              </a:rPr>
              <a:t>Bác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Giun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đào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suốt ngày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Hôm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chết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dưới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bóng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nhà.</a:t>
            </a:r>
            <a:endParaRPr sz="1800">
              <a:latin typeface="Times New Roman"/>
              <a:cs typeface="Times New Roman"/>
            </a:endParaRPr>
          </a:p>
          <a:p>
            <a:pPr marL="270129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(Trần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Đăng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Khoa)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như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sự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 </a:t>
            </a:r>
            <a:r>
              <a:rPr sz="1800" spc="-5" dirty="0">
                <a:latin typeface="Times New Roman"/>
                <a:cs typeface="Times New Roman"/>
              </a:rPr>
              <a:t>gũi, </a:t>
            </a:r>
            <a:r>
              <a:rPr sz="1800" dirty="0">
                <a:latin typeface="Times New Roman"/>
                <a:cs typeface="Times New Roman"/>
              </a:rPr>
              <a:t>thân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thuộc.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Font typeface="Times New Roman"/>
              <a:buAutoNum type="arabicPeriod" startAt="7"/>
              <a:tabLst>
                <a:tab pos="24257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Chị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Cốc </a:t>
            </a:r>
            <a:r>
              <a:rPr sz="1800" spc="-5" dirty="0">
                <a:latin typeface="Times New Roman"/>
                <a:cs typeface="Times New Roman"/>
              </a:rPr>
              <a:t>thoạt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nghe 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hát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dirty="0">
                <a:latin typeface="Times New Roman"/>
                <a:cs typeface="Times New Roman"/>
              </a:rPr>
              <a:t> 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văng</a:t>
            </a:r>
            <a:r>
              <a:rPr sz="1800" dirty="0">
                <a:latin typeface="Times New Roman"/>
                <a:cs typeface="Times New Roman"/>
              </a:rPr>
              <a:t> vẳng </a:t>
            </a:r>
            <a:r>
              <a:rPr sz="1800" spc="-5" dirty="0">
                <a:latin typeface="Times New Roman"/>
                <a:cs typeface="Times New Roman"/>
              </a:rPr>
              <a:t>lên,</a:t>
            </a:r>
            <a:r>
              <a:rPr sz="1800" dirty="0">
                <a:latin typeface="Times New Roman"/>
                <a:cs typeface="Times New Roman"/>
              </a:rPr>
              <a:t> không hiểu 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-5" dirty="0">
                <a:latin typeface="Times New Roman"/>
                <a:cs typeface="Times New Roman"/>
              </a:rPr>
              <a:t> nào,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giật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nẩy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cánh,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bay.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định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thần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dirty="0">
                <a:latin typeface="Times New Roman"/>
                <a:cs typeface="Times New Roman"/>
              </a:rPr>
              <a:t> chị </a:t>
            </a:r>
            <a:r>
              <a:rPr sz="1800" spc="-5" dirty="0">
                <a:latin typeface="Times New Roman"/>
                <a:cs typeface="Times New Roman"/>
              </a:rPr>
              <a:t>mới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trợn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tròn</a:t>
            </a:r>
            <a:r>
              <a:rPr sz="1800" dirty="0">
                <a:latin typeface="Times New Roman"/>
                <a:cs typeface="Times New Roman"/>
              </a:rPr>
              <a:t> mắt,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cánh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446849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2286000" algn="r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lên,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sắp </a:t>
            </a:r>
            <a:r>
              <a:rPr sz="1800" spc="-10" dirty="0">
                <a:latin typeface="Times New Roman"/>
                <a:cs typeface="Times New Roman"/>
              </a:rPr>
              <a:t>đánh</a:t>
            </a:r>
            <a:r>
              <a:rPr sz="1800" dirty="0">
                <a:latin typeface="Times New Roman"/>
                <a:cs typeface="Times New Roman"/>
              </a:rPr>
              <a:t> nhau. Chị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dò</a:t>
            </a:r>
            <a:r>
              <a:rPr sz="1800" dirty="0">
                <a:latin typeface="Times New Roman"/>
                <a:cs typeface="Times New Roman"/>
              </a:rPr>
              <a:t> 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phía</a:t>
            </a:r>
            <a:r>
              <a:rPr sz="1800" dirty="0">
                <a:latin typeface="Times New Roman"/>
                <a:cs typeface="Times New Roman"/>
              </a:rPr>
              <a:t> cửa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hang</a:t>
            </a:r>
            <a:r>
              <a:rPr sz="1800" dirty="0">
                <a:latin typeface="Times New Roman"/>
                <a:cs typeface="Times New Roman"/>
              </a:rPr>
              <a:t> tôi,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hỏi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[...].</a:t>
            </a:r>
            <a:endParaRPr sz="1800">
              <a:latin typeface="Times New Roman"/>
              <a:cs typeface="Times New Roman"/>
            </a:endParaRPr>
          </a:p>
          <a:p>
            <a:pPr marR="2296160" algn="r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(Tô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Hoài)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Con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trạng,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tên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giúp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gũi.</a:t>
            </a:r>
            <a:endParaRPr sz="1800">
              <a:latin typeface="Times New Roman"/>
              <a:cs typeface="Times New Roman"/>
            </a:endParaRPr>
          </a:p>
          <a:p>
            <a:pPr marL="242570" marR="5683885" indent="-230504">
              <a:lnSpc>
                <a:spcPct val="124500"/>
              </a:lnSpc>
              <a:spcBef>
                <a:spcPts val="15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Trăng </a:t>
            </a:r>
            <a:r>
              <a:rPr sz="1800" dirty="0">
                <a:latin typeface="Times New Roman"/>
                <a:cs typeface="Times New Roman"/>
              </a:rPr>
              <a:t>cứ tròn vành vạnh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Kể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trăng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phắc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Đủ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Nhân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hóa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hình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ánh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trăng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“im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phăng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phắc”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Giúp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9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 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dòng</a:t>
            </a:r>
            <a:r>
              <a:rPr sz="1800" dirty="0">
                <a:latin typeface="Times New Roman"/>
                <a:cs typeface="Times New Roman"/>
              </a:rPr>
              <a:t> sông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uốn lượn qua</a:t>
            </a:r>
            <a:r>
              <a:rPr sz="1800" b="1" dirty="0">
                <a:latin typeface="Times New Roman"/>
                <a:cs typeface="Times New Roman"/>
              </a:rPr>
              <a:t> cánh </a:t>
            </a:r>
            <a:r>
              <a:rPr sz="1800" b="1" spc="-5" dirty="0">
                <a:latin typeface="Times New Roman"/>
                <a:cs typeface="Times New Roman"/>
              </a:rPr>
              <a:t>đồng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lúa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chín.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Miêu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 </a:t>
            </a:r>
            <a:r>
              <a:rPr sz="1800" dirty="0">
                <a:latin typeface="Times New Roman"/>
                <a:cs typeface="Times New Roman"/>
              </a:rPr>
              <a:t>dòng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hơn.</a:t>
            </a:r>
            <a:endParaRPr sz="1800">
              <a:latin typeface="Times New Roman"/>
              <a:cs typeface="Times New Roman"/>
            </a:endParaRPr>
          </a:p>
          <a:p>
            <a:pPr marL="356235" indent="-344170">
              <a:lnSpc>
                <a:spcPct val="100000"/>
              </a:lnSpc>
              <a:spcBef>
                <a:spcPts val="540"/>
              </a:spcBef>
              <a:buAutoNum type="arabicPeriod" startAt="10"/>
              <a:tabLst>
                <a:tab pos="356870" algn="l"/>
              </a:tabLst>
            </a:pP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cảng </a:t>
            </a:r>
            <a:r>
              <a:rPr sz="1800" spc="-5" dirty="0">
                <a:latin typeface="Times New Roman"/>
                <a:cs typeface="Times New Roman"/>
              </a:rPr>
              <a:t>lúc </a:t>
            </a:r>
            <a:r>
              <a:rPr sz="1800" dirty="0">
                <a:latin typeface="Times New Roman"/>
                <a:cs typeface="Times New Roman"/>
              </a:rPr>
              <a:t>nào cũng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nhộn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nhịp,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tàu</a:t>
            </a:r>
            <a:r>
              <a:rPr sz="1800" b="1" dirty="0">
                <a:latin typeface="Times New Roman"/>
                <a:cs typeface="Times New Roman"/>
              </a:rPr>
              <a:t> mẹ,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tàu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con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nối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đuôi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cảng.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“nhộn</a:t>
            </a:r>
            <a:r>
              <a:rPr sz="1800" spc="-5" dirty="0">
                <a:latin typeface="Times New Roman"/>
                <a:cs typeface="Times New Roman"/>
              </a:rPr>
              <a:t> nhịp”,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mẹ”,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con”,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 nên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cảnh</a:t>
            </a:r>
            <a:r>
              <a:rPr sz="1800" dirty="0">
                <a:latin typeface="Times New Roman"/>
                <a:cs typeface="Times New Roman"/>
              </a:rPr>
              <a:t> trở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24400"/>
              </a:lnSpc>
              <a:spcBef>
                <a:spcPts val="100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6.</a:t>
            </a:r>
            <a:r>
              <a:rPr sz="1800" b="1" dirty="0">
                <a:latin typeface="Times New Roman"/>
                <a:cs typeface="Times New Roman"/>
              </a:rPr>
              <a:t> Tìm</a:t>
            </a:r>
            <a:r>
              <a:rPr sz="1800" b="1" spc="9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phép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nhân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hoá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trong</a:t>
            </a:r>
            <a:r>
              <a:rPr sz="1800" b="1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các</a:t>
            </a:r>
            <a:r>
              <a:rPr sz="1800" b="1" spc="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đoạn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văn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sau.</a:t>
            </a:r>
            <a:r>
              <a:rPr sz="1800" b="1" spc="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Cho</a:t>
            </a:r>
            <a:r>
              <a:rPr sz="1800" b="1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biết</a:t>
            </a:r>
            <a:r>
              <a:rPr sz="1800" b="1" spc="8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chúng</a:t>
            </a:r>
            <a:r>
              <a:rPr sz="1800" b="1" spc="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thuộc</a:t>
            </a:r>
            <a:r>
              <a:rPr sz="1800" b="1" spc="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kiểu</a:t>
            </a:r>
            <a:r>
              <a:rPr sz="1800" b="1" spc="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nhân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hoá </a:t>
            </a:r>
            <a:r>
              <a:rPr sz="1800" b="1" dirty="0">
                <a:latin typeface="Times New Roman"/>
                <a:cs typeface="Times New Roman"/>
              </a:rPr>
              <a:t>nào.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Nêu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tác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dụng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của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chúng.</a:t>
            </a:r>
            <a:endParaRPr sz="1800">
              <a:latin typeface="Times New Roman"/>
              <a:cs typeface="Times New Roman"/>
            </a:endParaRPr>
          </a:p>
          <a:p>
            <a:pPr marL="248920" indent="-236854">
              <a:lnSpc>
                <a:spcPct val="100000"/>
              </a:lnSpc>
              <a:spcBef>
                <a:spcPts val="525"/>
              </a:spcBef>
              <a:buFont typeface="Times New Roman"/>
              <a:buAutoNum type="alphaLcParenR"/>
              <a:tabLst>
                <a:tab pos="249554" algn="l"/>
              </a:tabLst>
            </a:pPr>
            <a:r>
              <a:rPr sz="1800" i="1" spc="-5" dirty="0">
                <a:latin typeface="Times New Roman"/>
                <a:cs typeface="Times New Roman"/>
              </a:rPr>
              <a:t>Chị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Cốc</a:t>
            </a:r>
            <a:r>
              <a:rPr sz="1800" i="1" spc="4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thoạt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nghe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tiếng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hát</a:t>
            </a:r>
            <a:r>
              <a:rPr sz="1800" i="1" spc="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từ</a:t>
            </a:r>
            <a:r>
              <a:rPr sz="1800" i="1" spc="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trong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đất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văng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vẳng</a:t>
            </a:r>
            <a:r>
              <a:rPr sz="1800" i="1" spc="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lên,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hiểu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</a:t>
            </a:r>
            <a:r>
              <a:rPr sz="1800" i="1" spc="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thế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nào,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giật</a:t>
            </a:r>
            <a:endParaRPr sz="1800">
              <a:latin typeface="Times New Roman"/>
              <a:cs typeface="Times New Roman"/>
            </a:endParaRPr>
          </a:p>
          <a:p>
            <a:pPr marL="12700" marR="6985">
              <a:lnSpc>
                <a:spcPct val="124600"/>
              </a:lnSpc>
              <a:spcBef>
                <a:spcPts val="10"/>
              </a:spcBef>
            </a:pPr>
            <a:r>
              <a:rPr sz="1800" i="1" dirty="0">
                <a:latin typeface="Times New Roman"/>
                <a:cs typeface="Times New Roman"/>
              </a:rPr>
              <a:t>nẩy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hai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đầu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cánh,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muốn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bay.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Đến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khi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định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thần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lại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chị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mới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trợn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tròn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mắt,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giương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cánh</a:t>
            </a:r>
            <a:r>
              <a:rPr sz="1800" i="1" spc="-4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lên,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 </a:t>
            </a:r>
            <a:r>
              <a:rPr sz="1800" i="1" spc="-5" dirty="0">
                <a:latin typeface="Times New Roman"/>
                <a:cs typeface="Times New Roman"/>
              </a:rPr>
              <a:t>sắp</a:t>
            </a:r>
            <a:r>
              <a:rPr sz="1800" i="1" dirty="0">
                <a:latin typeface="Times New Roman"/>
                <a:cs typeface="Times New Roman"/>
              </a:rPr>
              <a:t> đánh </a:t>
            </a:r>
            <a:r>
              <a:rPr sz="1800" i="1" spc="-5" dirty="0">
                <a:latin typeface="Times New Roman"/>
                <a:cs typeface="Times New Roman"/>
              </a:rPr>
              <a:t>nhau.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Chị lò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dò </a:t>
            </a:r>
            <a:r>
              <a:rPr sz="1800" i="1" spc="-5" dirty="0">
                <a:latin typeface="Times New Roman"/>
                <a:cs typeface="Times New Roman"/>
              </a:rPr>
              <a:t>về </a:t>
            </a:r>
            <a:r>
              <a:rPr sz="1800" i="1" dirty="0">
                <a:latin typeface="Times New Roman"/>
                <a:cs typeface="Times New Roman"/>
              </a:rPr>
              <a:t>phía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cửa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hang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tôi,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hỏi: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[…].</a:t>
            </a:r>
            <a:endParaRPr sz="1800">
              <a:latin typeface="Times New Roman"/>
              <a:cs typeface="Times New Roman"/>
            </a:endParaRPr>
          </a:p>
          <a:p>
            <a:pPr marL="567499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(Tô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Hoài)</a:t>
            </a:r>
            <a:endParaRPr sz="1800">
              <a:latin typeface="Times New Roman"/>
              <a:cs typeface="Times New Roman"/>
            </a:endParaRPr>
          </a:p>
          <a:p>
            <a:pPr marL="260985" indent="-248920" algn="just">
              <a:lnSpc>
                <a:spcPct val="100000"/>
              </a:lnSpc>
              <a:spcBef>
                <a:spcPts val="525"/>
              </a:spcBef>
              <a:buFont typeface="Times New Roman"/>
              <a:buAutoNum type="alphaLcParenR" startAt="2"/>
              <a:tabLst>
                <a:tab pos="261620" algn="l"/>
              </a:tabLst>
            </a:pPr>
            <a:r>
              <a:rPr sz="1800" i="1" dirty="0">
                <a:latin typeface="Times New Roman"/>
                <a:cs typeface="Times New Roman"/>
              </a:rPr>
              <a:t>Mỗi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chiếc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lá</a:t>
            </a:r>
            <a:r>
              <a:rPr sz="1800" i="1" spc="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rụng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có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linh</a:t>
            </a:r>
            <a:r>
              <a:rPr sz="1800" i="1" spc="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hồn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riêng,</a:t>
            </a:r>
            <a:r>
              <a:rPr sz="1800" i="1" spc="6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tâm</a:t>
            </a:r>
            <a:r>
              <a:rPr sz="1800" i="1" spc="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tình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riềng,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một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cảm</a:t>
            </a:r>
            <a:r>
              <a:rPr sz="1800" i="1" spc="6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giác</a:t>
            </a:r>
            <a:r>
              <a:rPr sz="1800" i="1" spc="7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riêng.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[…]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</a:pPr>
            <a:r>
              <a:rPr sz="1800" i="1" dirty="0">
                <a:latin typeface="Times New Roman"/>
                <a:cs typeface="Times New Roman"/>
              </a:rPr>
              <a:t>Có chiếc lá </a:t>
            </a:r>
            <a:r>
              <a:rPr sz="1800" i="1" spc="-5" dirty="0">
                <a:latin typeface="Times New Roman"/>
                <a:cs typeface="Times New Roman"/>
              </a:rPr>
              <a:t>nhẹ </a:t>
            </a:r>
            <a:r>
              <a:rPr sz="1800" i="1" dirty="0">
                <a:latin typeface="Times New Roman"/>
                <a:cs typeface="Times New Roman"/>
              </a:rPr>
              <a:t>nhàng khoan </a:t>
            </a:r>
            <a:r>
              <a:rPr sz="1800" i="1" spc="-5" dirty="0">
                <a:latin typeface="Times New Roman"/>
                <a:cs typeface="Times New Roman"/>
              </a:rPr>
              <a:t>khoái </a:t>
            </a:r>
            <a:r>
              <a:rPr sz="1800" i="1" dirty="0">
                <a:latin typeface="Times New Roman"/>
                <a:cs typeface="Times New Roman"/>
              </a:rPr>
              <a:t>đùa bỡn, </a:t>
            </a:r>
            <a:r>
              <a:rPr sz="1800" i="1" spc="-10" dirty="0">
                <a:latin typeface="Times New Roman"/>
                <a:cs typeface="Times New Roman"/>
              </a:rPr>
              <a:t>múa </a:t>
            </a:r>
            <a:r>
              <a:rPr sz="1800" i="1" spc="-5" dirty="0">
                <a:latin typeface="Times New Roman"/>
                <a:cs typeface="Times New Roman"/>
              </a:rPr>
              <a:t>may </a:t>
            </a:r>
            <a:r>
              <a:rPr sz="1800" i="1" dirty="0">
                <a:latin typeface="Times New Roman"/>
                <a:cs typeface="Times New Roman"/>
              </a:rPr>
              <a:t>với làn </a:t>
            </a:r>
            <a:r>
              <a:rPr sz="1800" i="1" spc="-10" dirty="0">
                <a:latin typeface="Times New Roman"/>
                <a:cs typeface="Times New Roman"/>
              </a:rPr>
              <a:t>gió </a:t>
            </a:r>
            <a:r>
              <a:rPr sz="1800" i="1" spc="-5" dirty="0">
                <a:latin typeface="Times New Roman"/>
                <a:cs typeface="Times New Roman"/>
              </a:rPr>
              <a:t>thoảng, như thầm </a:t>
            </a:r>
            <a:r>
              <a:rPr sz="1800" i="1" dirty="0">
                <a:latin typeface="Times New Roman"/>
                <a:cs typeface="Times New Roman"/>
              </a:rPr>
              <a:t>bảo 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rằng sự </a:t>
            </a:r>
            <a:r>
              <a:rPr sz="1800" i="1" dirty="0">
                <a:latin typeface="Times New Roman"/>
                <a:cs typeface="Times New Roman"/>
              </a:rPr>
              <a:t>đẹp của vạn vật chỉ ở </a:t>
            </a:r>
            <a:r>
              <a:rPr sz="1800" i="1" spc="-5" dirty="0">
                <a:latin typeface="Times New Roman"/>
                <a:cs typeface="Times New Roman"/>
              </a:rPr>
              <a:t>hiện </a:t>
            </a:r>
            <a:r>
              <a:rPr sz="1800" i="1" dirty="0">
                <a:latin typeface="Times New Roman"/>
                <a:cs typeface="Times New Roman"/>
              </a:rPr>
              <a:t>tại </a:t>
            </a:r>
            <a:r>
              <a:rPr sz="1800" i="1" spc="-5" dirty="0">
                <a:latin typeface="Times New Roman"/>
                <a:cs typeface="Times New Roman"/>
              </a:rPr>
              <a:t>[…] </a:t>
            </a:r>
            <a:r>
              <a:rPr sz="1800" i="1" dirty="0">
                <a:latin typeface="Times New Roman"/>
                <a:cs typeface="Times New Roman"/>
              </a:rPr>
              <a:t>Có chiếc lá như </a:t>
            </a:r>
            <a:r>
              <a:rPr sz="1800" i="1" spc="-5" dirty="0">
                <a:latin typeface="Times New Roman"/>
                <a:cs typeface="Times New Roman"/>
              </a:rPr>
              <a:t>sợ hãi </a:t>
            </a:r>
            <a:r>
              <a:rPr sz="1800" i="1" dirty="0">
                <a:latin typeface="Times New Roman"/>
                <a:cs typeface="Times New Roman"/>
              </a:rPr>
              <a:t>ngần ngại </a:t>
            </a:r>
            <a:r>
              <a:rPr sz="1800" i="1" spc="-5" dirty="0">
                <a:latin typeface="Times New Roman"/>
                <a:cs typeface="Times New Roman"/>
              </a:rPr>
              <a:t>rụt rè, rồi </a:t>
            </a:r>
            <a:r>
              <a:rPr sz="1800" i="1" dirty="0">
                <a:latin typeface="Times New Roman"/>
                <a:cs typeface="Times New Roman"/>
              </a:rPr>
              <a:t> như gần tới </a:t>
            </a:r>
            <a:r>
              <a:rPr sz="1800" i="1" spc="-5" dirty="0">
                <a:latin typeface="Times New Roman"/>
                <a:cs typeface="Times New Roman"/>
              </a:rPr>
              <a:t>mặt đất, </a:t>
            </a:r>
            <a:r>
              <a:rPr sz="1800" i="1" dirty="0">
                <a:latin typeface="Times New Roman"/>
                <a:cs typeface="Times New Roman"/>
              </a:rPr>
              <a:t>còn </a:t>
            </a:r>
            <a:r>
              <a:rPr sz="1800" i="1" spc="-5" dirty="0">
                <a:latin typeface="Times New Roman"/>
                <a:cs typeface="Times New Roman"/>
              </a:rPr>
              <a:t>cất mình muốn </a:t>
            </a:r>
            <a:r>
              <a:rPr sz="1800" i="1" dirty="0">
                <a:latin typeface="Times New Roman"/>
                <a:cs typeface="Times New Roman"/>
              </a:rPr>
              <a:t>bay </a:t>
            </a:r>
            <a:r>
              <a:rPr sz="1800" i="1" spc="-5" dirty="0">
                <a:latin typeface="Times New Roman"/>
                <a:cs typeface="Times New Roman"/>
              </a:rPr>
              <a:t>trở lại cành. </a:t>
            </a:r>
            <a:r>
              <a:rPr sz="1800" i="1" dirty="0">
                <a:latin typeface="Times New Roman"/>
                <a:cs typeface="Times New Roman"/>
              </a:rPr>
              <a:t>Có </a:t>
            </a:r>
            <a:r>
              <a:rPr sz="1800" i="1" spc="-5" dirty="0">
                <a:latin typeface="Times New Roman"/>
                <a:cs typeface="Times New Roman"/>
              </a:rPr>
              <a:t>chiếc </a:t>
            </a:r>
            <a:r>
              <a:rPr sz="1800" i="1" dirty="0">
                <a:latin typeface="Times New Roman"/>
                <a:cs typeface="Times New Roman"/>
              </a:rPr>
              <a:t>lá </a:t>
            </a:r>
            <a:r>
              <a:rPr sz="1800" i="1" spc="-5" dirty="0">
                <a:latin typeface="Times New Roman"/>
                <a:cs typeface="Times New Roman"/>
              </a:rPr>
              <a:t>đầy </a:t>
            </a:r>
            <a:r>
              <a:rPr sz="1800" i="1" dirty="0">
                <a:latin typeface="Times New Roman"/>
                <a:cs typeface="Times New Roman"/>
              </a:rPr>
              <a:t>âu yếm </a:t>
            </a:r>
            <a:r>
              <a:rPr sz="1800" i="1" spc="-5" dirty="0">
                <a:latin typeface="Times New Roman"/>
                <a:cs typeface="Times New Roman"/>
              </a:rPr>
              <a:t>rơi </a:t>
            </a:r>
            <a:r>
              <a:rPr sz="1800" i="1" dirty="0">
                <a:latin typeface="Times New Roman"/>
                <a:cs typeface="Times New Roman"/>
              </a:rPr>
              <a:t>bám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vào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hoa</a:t>
            </a:r>
            <a:r>
              <a:rPr sz="1800" i="1" dirty="0">
                <a:latin typeface="Times New Roman"/>
                <a:cs typeface="Times New Roman"/>
              </a:rPr>
              <a:t> thơm; hay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5" dirty="0">
                <a:latin typeface="Times New Roman"/>
                <a:cs typeface="Times New Roman"/>
              </a:rPr>
              <a:t>đến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mơn trớn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ngọn</a:t>
            </a:r>
            <a:r>
              <a:rPr sz="1800" i="1" dirty="0">
                <a:latin typeface="Times New Roman"/>
                <a:cs typeface="Times New Roman"/>
              </a:rPr>
              <a:t> cỏ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xanh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mềm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mại.</a:t>
            </a:r>
            <a:endParaRPr sz="1800">
              <a:latin typeface="Times New Roman"/>
              <a:cs typeface="Times New Roman"/>
            </a:endParaRPr>
          </a:p>
          <a:p>
            <a:pPr marL="538861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(Khái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Hưng)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buFont typeface="Times New Roman"/>
              <a:buAutoNum type="alphaLcParenR" startAt="3"/>
              <a:tabLst>
                <a:tab pos="249554" algn="l"/>
              </a:tabLst>
            </a:pPr>
            <a:r>
              <a:rPr sz="1800" i="1" spc="-5" dirty="0">
                <a:latin typeface="Times New Roman"/>
                <a:cs typeface="Times New Roman"/>
              </a:rPr>
              <a:t>Gậy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tre,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chông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chống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lại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sắt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thép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của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quân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thù.</a:t>
            </a:r>
            <a:r>
              <a:rPr sz="1800" i="1" spc="-6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</a:t>
            </a:r>
            <a:r>
              <a:rPr sz="1800" i="1" spc="-5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xung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phong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vào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xe</a:t>
            </a:r>
            <a:r>
              <a:rPr sz="1800" i="1" spc="-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tăng,</a:t>
            </a:r>
            <a:r>
              <a:rPr sz="1800" i="1" spc="-7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đại</a:t>
            </a:r>
            <a:r>
              <a:rPr sz="1800" i="1" spc="-5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bác.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</a:t>
            </a:r>
            <a:r>
              <a:rPr sz="1800" i="1" spc="9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giữ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làng,</a:t>
            </a:r>
            <a:r>
              <a:rPr sz="1800" i="1" spc="9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giữ</a:t>
            </a:r>
            <a:r>
              <a:rPr sz="1800" i="1" spc="9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nước,</a:t>
            </a:r>
            <a:r>
              <a:rPr sz="1800" i="1" spc="9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giữ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mái</a:t>
            </a:r>
            <a:r>
              <a:rPr sz="1800" i="1" spc="8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nhà</a:t>
            </a:r>
            <a:r>
              <a:rPr sz="1800" i="1" spc="8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tranh,</a:t>
            </a:r>
            <a:r>
              <a:rPr sz="1800" i="1" spc="10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giữ</a:t>
            </a:r>
            <a:r>
              <a:rPr sz="1800" i="1" spc="7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đồng</a:t>
            </a:r>
            <a:r>
              <a:rPr sz="1800" i="1" spc="1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lúa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chín.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</a:t>
            </a:r>
            <a:r>
              <a:rPr sz="1800" i="1" spc="1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hi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sinh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để</a:t>
            </a:r>
            <a:r>
              <a:rPr sz="1800" i="1" spc="10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bảo</a:t>
            </a:r>
            <a:r>
              <a:rPr sz="1800" i="1" spc="10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vệ</a:t>
            </a:r>
            <a:r>
              <a:rPr sz="1800" i="1" spc="9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người.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Tre,</a:t>
            </a:r>
            <a:r>
              <a:rPr sz="1800" i="1" dirty="0">
                <a:latin typeface="Times New Roman"/>
                <a:cs typeface="Times New Roman"/>
              </a:rPr>
              <a:t> anh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hùng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lao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động!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Tre,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anh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hùng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chiến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đấu!</a:t>
            </a:r>
            <a:endParaRPr sz="1800">
              <a:latin typeface="Times New Roman"/>
              <a:cs typeface="Times New Roman"/>
            </a:endParaRPr>
          </a:p>
          <a:p>
            <a:pPr marL="5446395" algn="just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(Thép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d. </a:t>
            </a:r>
            <a:r>
              <a:rPr sz="1800" i="1" spc="-5" dirty="0">
                <a:latin typeface="Times New Roman"/>
                <a:cs typeface="Times New Roman"/>
              </a:rPr>
              <a:t>Lũy </a:t>
            </a:r>
            <a:r>
              <a:rPr sz="1800" i="1" dirty="0">
                <a:latin typeface="Times New Roman"/>
                <a:cs typeface="Times New Roman"/>
              </a:rPr>
              <a:t>tre ngoài cùng </a:t>
            </a:r>
            <a:r>
              <a:rPr sz="1800" i="1" spc="-5" dirty="0">
                <a:latin typeface="Times New Roman"/>
                <a:cs typeface="Times New Roman"/>
              </a:rPr>
              <a:t>này </a:t>
            </a:r>
            <a:r>
              <a:rPr sz="1800" i="1" dirty="0">
                <a:latin typeface="Times New Roman"/>
                <a:cs typeface="Times New Roman"/>
              </a:rPr>
              <a:t>không đốn, tre </a:t>
            </a:r>
            <a:r>
              <a:rPr sz="1800" i="1" spc="-5" dirty="0">
                <a:latin typeface="Times New Roman"/>
                <a:cs typeface="Times New Roman"/>
              </a:rPr>
              <a:t>đời </a:t>
            </a:r>
            <a:r>
              <a:rPr sz="1800" i="1" dirty="0">
                <a:latin typeface="Times New Roman"/>
                <a:cs typeface="Times New Roman"/>
              </a:rPr>
              <a:t>nọ </a:t>
            </a:r>
            <a:r>
              <a:rPr sz="1800" i="1" spc="-5" dirty="0">
                <a:latin typeface="Times New Roman"/>
                <a:cs typeface="Times New Roman"/>
              </a:rPr>
              <a:t>truyền đời </a:t>
            </a:r>
            <a:r>
              <a:rPr sz="1800" i="1" dirty="0">
                <a:latin typeface="Times New Roman"/>
                <a:cs typeface="Times New Roman"/>
              </a:rPr>
              <a:t>kia. </a:t>
            </a:r>
            <a:r>
              <a:rPr sz="1800" i="1" spc="-5" dirty="0">
                <a:latin typeface="Times New Roman"/>
                <a:cs typeface="Times New Roman"/>
              </a:rPr>
              <a:t>Tre </a:t>
            </a:r>
            <a:r>
              <a:rPr sz="1800" i="1" dirty="0">
                <a:latin typeface="Times New Roman"/>
                <a:cs typeface="Times New Roman"/>
              </a:rPr>
              <a:t>cụ, </a:t>
            </a:r>
            <a:r>
              <a:rPr sz="1800" i="1" spc="-5" dirty="0">
                <a:latin typeface="Times New Roman"/>
                <a:cs typeface="Times New Roman"/>
              </a:rPr>
              <a:t>tre </a:t>
            </a:r>
            <a:r>
              <a:rPr sz="1800" i="1" dirty="0">
                <a:latin typeface="Times New Roman"/>
                <a:cs typeface="Times New Roman"/>
              </a:rPr>
              <a:t>ông, </a:t>
            </a:r>
            <a:r>
              <a:rPr sz="1800" i="1" spc="-5" dirty="0">
                <a:latin typeface="Times New Roman"/>
                <a:cs typeface="Times New Roman"/>
              </a:rPr>
              <a:t>tre </a:t>
            </a:r>
            <a:r>
              <a:rPr sz="1800" i="1" dirty="0">
                <a:latin typeface="Times New Roman"/>
                <a:cs typeface="Times New Roman"/>
              </a:rPr>
              <a:t>bà, </a:t>
            </a:r>
            <a:r>
              <a:rPr sz="1800" i="1" spc="-10" dirty="0">
                <a:latin typeface="Times New Roman"/>
                <a:cs typeface="Times New Roman"/>
              </a:rPr>
              <a:t>tre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cha, </a:t>
            </a:r>
            <a:r>
              <a:rPr sz="1800" i="1" spc="-5" dirty="0">
                <a:latin typeface="Times New Roman"/>
                <a:cs typeface="Times New Roman"/>
              </a:rPr>
              <a:t>tre mẹ, tre </a:t>
            </a:r>
            <a:r>
              <a:rPr sz="1800" i="1" dirty="0">
                <a:latin typeface="Times New Roman"/>
                <a:cs typeface="Times New Roman"/>
              </a:rPr>
              <a:t>con, </a:t>
            </a:r>
            <a:r>
              <a:rPr sz="1800" i="1" spc="-5" dirty="0">
                <a:latin typeface="Times New Roman"/>
                <a:cs typeface="Times New Roman"/>
              </a:rPr>
              <a:t>tre cháu, chút </a:t>
            </a:r>
            <a:r>
              <a:rPr sz="1800" i="1" dirty="0">
                <a:latin typeface="Times New Roman"/>
                <a:cs typeface="Times New Roman"/>
              </a:rPr>
              <a:t>chít, chằng chéo bằng ngọn bằng </a:t>
            </a:r>
            <a:r>
              <a:rPr sz="1800" i="1" spc="-5" dirty="0">
                <a:latin typeface="Times New Roman"/>
                <a:cs typeface="Times New Roman"/>
              </a:rPr>
              <a:t>tán, </a:t>
            </a:r>
            <a:r>
              <a:rPr sz="1800" i="1" dirty="0">
                <a:latin typeface="Times New Roman"/>
                <a:cs typeface="Times New Roman"/>
              </a:rPr>
              <a:t>bằng cách ấy 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khiến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5" dirty="0">
                <a:latin typeface="Times New Roman"/>
                <a:cs typeface="Times New Roman"/>
              </a:rPr>
              <a:t> sẻ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bay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 </a:t>
            </a:r>
            <a:r>
              <a:rPr sz="1800" i="1" spc="-5" dirty="0">
                <a:latin typeface="Times New Roman"/>
                <a:cs typeface="Times New Roman"/>
              </a:rPr>
              <a:t>lọt.</a:t>
            </a:r>
            <a:endParaRPr sz="1800" dirty="0">
              <a:latin typeface="Times New Roman"/>
              <a:cs typeface="Times New Roman"/>
            </a:endParaRPr>
          </a:p>
          <a:p>
            <a:pPr marL="527431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(Ngô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Phú)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24400"/>
              </a:lnSpc>
              <a:buAutoNum type="alphaLcPeriod"/>
              <a:tabLst>
                <a:tab pos="230504" algn="l"/>
              </a:tabLst>
            </a:pPr>
            <a:r>
              <a:rPr sz="1800" dirty="0">
                <a:latin typeface="Times New Roman"/>
                <a:cs typeface="Times New Roman"/>
              </a:rPr>
              <a:t>Chị </a:t>
            </a:r>
            <a:r>
              <a:rPr sz="1800" spc="-5" dirty="0">
                <a:latin typeface="Times New Roman"/>
                <a:cs typeface="Times New Roman"/>
              </a:rPr>
              <a:t>(Cách </a:t>
            </a:r>
            <a:r>
              <a:rPr sz="1800" dirty="0">
                <a:latin typeface="Times New Roman"/>
                <a:cs typeface="Times New Roman"/>
              </a:rPr>
              <a:t>gọi dùng cho </a:t>
            </a:r>
            <a:r>
              <a:rPr sz="1800" spc="-5" dirty="0">
                <a:latin typeface="Times New Roman"/>
                <a:cs typeface="Times New Roman"/>
              </a:rPr>
              <a:t>người), nghe,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-5" dirty="0">
                <a:latin typeface="Times New Roman"/>
                <a:cs typeface="Times New Roman"/>
              </a:rPr>
              <a:t>hiểu, </a:t>
            </a:r>
            <a:r>
              <a:rPr sz="1800" dirty="0">
                <a:latin typeface="Times New Roman"/>
                <a:cs typeface="Times New Roman"/>
              </a:rPr>
              <a:t>muốn, định </a:t>
            </a:r>
            <a:r>
              <a:rPr sz="1800" spc="-5" dirty="0">
                <a:latin typeface="Times New Roman"/>
                <a:cs typeface="Times New Roman"/>
              </a:rPr>
              <a:t>thần, </a:t>
            </a:r>
            <a:r>
              <a:rPr sz="1800" dirty="0">
                <a:latin typeface="Times New Roman"/>
                <a:cs typeface="Times New Roman"/>
              </a:rPr>
              <a:t>trợn </a:t>
            </a:r>
            <a:r>
              <a:rPr sz="1800" spc="-5" dirty="0">
                <a:latin typeface="Times New Roman"/>
                <a:cs typeface="Times New Roman"/>
              </a:rPr>
              <a:t>trò mắt, </a:t>
            </a:r>
            <a:r>
              <a:rPr sz="1800" dirty="0">
                <a:latin typeface="Times New Roman"/>
                <a:cs typeface="Times New Roman"/>
              </a:rPr>
              <a:t>lò </a:t>
            </a:r>
            <a:r>
              <a:rPr sz="1800" spc="-5" dirty="0">
                <a:latin typeface="Times New Roman"/>
                <a:cs typeface="Times New Roman"/>
              </a:rPr>
              <a:t>dò,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hỏi</a:t>
            </a:r>
          </a:p>
          <a:p>
            <a:pPr marL="12700" marR="5080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Thuộc </a:t>
            </a:r>
            <a:r>
              <a:rPr sz="1800" spc="-5" dirty="0">
                <a:latin typeface="Times New Roman"/>
                <a:cs typeface="Times New Roman"/>
              </a:rPr>
              <a:t>kiểu nhân </a:t>
            </a:r>
            <a:r>
              <a:rPr sz="1800" dirty="0">
                <a:latin typeface="Times New Roman"/>
                <a:cs typeface="Times New Roman"/>
              </a:rPr>
              <a:t>hóa gọi </a:t>
            </a:r>
            <a:r>
              <a:rPr sz="1800" spc="-5" dirty="0">
                <a:latin typeface="Times New Roman"/>
                <a:cs typeface="Times New Roman"/>
              </a:rPr>
              <a:t>tên sự </a:t>
            </a:r>
            <a:r>
              <a:rPr sz="1800" dirty="0">
                <a:latin typeface="Times New Roman"/>
                <a:cs typeface="Times New Roman"/>
              </a:rPr>
              <a:t>vật như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và dùng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chỉ hoạt động </a:t>
            </a:r>
            <a:r>
              <a:rPr sz="1800" spc="-5" dirty="0">
                <a:latin typeface="Times New Roman"/>
                <a:cs typeface="Times New Roman"/>
              </a:rPr>
              <a:t>tính chất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để </a:t>
            </a:r>
            <a:r>
              <a:rPr sz="1800" spc="-10" dirty="0">
                <a:latin typeface="Times New Roman"/>
                <a:cs typeface="Times New Roman"/>
              </a:rPr>
              <a:t>gán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loài </a:t>
            </a:r>
            <a:r>
              <a:rPr sz="1800" dirty="0">
                <a:latin typeface="Times New Roman"/>
                <a:cs typeface="Times New Roman"/>
              </a:rPr>
              <a:t>vật. </a:t>
            </a:r>
            <a:r>
              <a:rPr sz="1800" spc="-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đó có </a:t>
            </a:r>
            <a:r>
              <a:rPr sz="1800" spc="-5" dirty="0">
                <a:latin typeface="Times New Roman"/>
                <a:cs typeface="Times New Roman"/>
              </a:rPr>
              <a:t>tác </a:t>
            </a:r>
            <a:r>
              <a:rPr sz="1800" dirty="0">
                <a:latin typeface="Times New Roman"/>
                <a:cs typeface="Times New Roman"/>
              </a:rPr>
              <a:t>dụng làm cho loài </a:t>
            </a:r>
            <a:r>
              <a:rPr sz="1800" spc="5" dirty="0">
                <a:latin typeface="Times New Roman"/>
                <a:cs typeface="Times New Roman"/>
              </a:rPr>
              <a:t>vật </a:t>
            </a:r>
            <a:r>
              <a:rPr sz="1800" spc="-5" dirty="0">
                <a:latin typeface="Times New Roman"/>
                <a:cs typeface="Times New Roman"/>
              </a:rPr>
              <a:t>sinh </a:t>
            </a:r>
            <a:r>
              <a:rPr sz="1800" dirty="0">
                <a:latin typeface="Times New Roman"/>
                <a:cs typeface="Times New Roman"/>
              </a:rPr>
              <a:t>động, </a:t>
            </a:r>
            <a:r>
              <a:rPr sz="1800" spc="-5" dirty="0">
                <a:latin typeface="Times New Roman"/>
                <a:cs typeface="Times New Roman"/>
              </a:rPr>
              <a:t>gần </a:t>
            </a:r>
            <a:r>
              <a:rPr sz="1800" dirty="0">
                <a:latin typeface="Times New Roman"/>
                <a:cs typeface="Times New Roman"/>
              </a:rPr>
              <a:t>gũi như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2700"/>
              </a:lnSpc>
              <a:spcBef>
                <a:spcPts val="170"/>
              </a:spcBef>
              <a:buAutoNum type="alphaLcPeriod" startAt="2"/>
              <a:tabLst>
                <a:tab pos="245745" algn="l"/>
              </a:tabLst>
            </a:pPr>
            <a:r>
              <a:rPr sz="1800" spc="-5" dirty="0">
                <a:latin typeface="Times New Roman"/>
                <a:cs typeface="Times New Roman"/>
              </a:rPr>
              <a:t>linh hồn, tâm </a:t>
            </a:r>
            <a:r>
              <a:rPr sz="1800" dirty="0">
                <a:latin typeface="Times New Roman"/>
                <a:cs typeface="Times New Roman"/>
              </a:rPr>
              <a:t>tình, cảm </a:t>
            </a:r>
            <a:r>
              <a:rPr sz="1800" spc="-5" dirty="0">
                <a:latin typeface="Times New Roman"/>
                <a:cs typeface="Times New Roman"/>
              </a:rPr>
              <a:t>giác, nhẹ nhàng, khoan </a:t>
            </a:r>
            <a:r>
              <a:rPr sz="1800" dirty="0">
                <a:latin typeface="Times New Roman"/>
                <a:cs typeface="Times New Roman"/>
              </a:rPr>
              <a:t>khoái, </a:t>
            </a:r>
            <a:r>
              <a:rPr sz="1800" spc="-5" dirty="0">
                <a:latin typeface="Times New Roman"/>
                <a:cs typeface="Times New Roman"/>
              </a:rPr>
              <a:t>đùa </a:t>
            </a:r>
            <a:r>
              <a:rPr sz="1800" dirty="0">
                <a:latin typeface="Times New Roman"/>
                <a:cs typeface="Times New Roman"/>
              </a:rPr>
              <a:t>bỡn, múa may, </a:t>
            </a:r>
            <a:r>
              <a:rPr sz="1800" spc="-5" dirty="0">
                <a:latin typeface="Times New Roman"/>
                <a:cs typeface="Times New Roman"/>
              </a:rPr>
              <a:t>thầm </a:t>
            </a:r>
            <a:r>
              <a:rPr sz="1800" dirty="0">
                <a:latin typeface="Times New Roman"/>
                <a:cs typeface="Times New Roman"/>
              </a:rPr>
              <a:t>bảo, </a:t>
            </a:r>
            <a:r>
              <a:rPr sz="1800" spc="-5" dirty="0">
                <a:latin typeface="Times New Roman"/>
                <a:cs typeface="Times New Roman"/>
              </a:rPr>
              <a:t>sợ </a:t>
            </a:r>
            <a:r>
              <a:rPr sz="1800" dirty="0">
                <a:latin typeface="Times New Roman"/>
                <a:cs typeface="Times New Roman"/>
              </a:rPr>
              <a:t> hãi,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ngại,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rè, </a:t>
            </a:r>
            <a:r>
              <a:rPr sz="1800" dirty="0">
                <a:latin typeface="Times New Roman"/>
                <a:cs typeface="Times New Roman"/>
              </a:rPr>
              <a:t>muốn,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yếm,</a:t>
            </a:r>
            <a:r>
              <a:rPr sz="1800" dirty="0">
                <a:latin typeface="Times New Roman"/>
                <a:cs typeface="Times New Roman"/>
              </a:rPr>
              <a:t> mơn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trớn.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Thuộc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kiểu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trạng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loài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đó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dirty="0">
                <a:latin typeface="Times New Roman"/>
                <a:cs typeface="Times New Roman"/>
              </a:rPr>
              <a:t> tác dụng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 </a:t>
            </a:r>
            <a:r>
              <a:rPr sz="1800" dirty="0">
                <a:latin typeface="Times New Roman"/>
                <a:cs typeface="Times New Roman"/>
              </a:rPr>
              <a:t>loài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người.</a:t>
            </a:r>
          </a:p>
          <a:p>
            <a:pPr marL="12700" marR="8255" algn="just">
              <a:lnSpc>
                <a:spcPct val="124400"/>
              </a:lnSpc>
              <a:spcBef>
                <a:spcPts val="5"/>
              </a:spcBef>
              <a:buAutoNum type="alphaLcPeriod" startAt="3"/>
              <a:tabLst>
                <a:tab pos="223520" algn="l"/>
              </a:tabLst>
            </a:pPr>
            <a:r>
              <a:rPr sz="1800" dirty="0">
                <a:latin typeface="Times New Roman"/>
                <a:cs typeface="Times New Roman"/>
              </a:rPr>
              <a:t>Chống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phong,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làng,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mái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tranh,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lúa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bảo</a:t>
            </a:r>
            <a:r>
              <a:rPr sz="1800" spc="-5" dirty="0">
                <a:latin typeface="Times New Roman"/>
                <a:cs typeface="Times New Roman"/>
              </a:rPr>
              <a:t> vệ, </a:t>
            </a:r>
            <a:r>
              <a:rPr sz="1800" dirty="0">
                <a:latin typeface="Times New Roman"/>
                <a:cs typeface="Times New Roman"/>
              </a:rPr>
              <a:t>anh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hùng</a:t>
            </a:r>
            <a:r>
              <a:rPr sz="1800" dirty="0">
                <a:latin typeface="Times New Roman"/>
                <a:cs typeface="Times New Roman"/>
              </a:rPr>
              <a:t> lao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hùng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chiến </a:t>
            </a:r>
            <a:r>
              <a:rPr sz="1800" spc="-5" dirty="0">
                <a:latin typeface="Times New Roman"/>
                <a:cs typeface="Times New Roman"/>
              </a:rPr>
              <a:t>đấu.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Thuộc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kiểu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trạng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đó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dirty="0">
                <a:latin typeface="Times New Roman"/>
                <a:cs typeface="Times New Roman"/>
              </a:rPr>
              <a:t> tác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</a:t>
            </a:r>
            <a:r>
              <a:rPr sz="1800" dirty="0">
                <a:latin typeface="Times New Roman"/>
                <a:cs typeface="Times New Roman"/>
              </a:rPr>
              <a:t> loài</a:t>
            </a:r>
            <a:r>
              <a:rPr sz="1800" spc="-5" dirty="0">
                <a:latin typeface="Times New Roman"/>
                <a:cs typeface="Times New Roman"/>
              </a:rPr>
              <a:t> vật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người.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d. đời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nọ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truyền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kia, cụ,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ông,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bà, cha,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mẹ,</a:t>
            </a:r>
            <a:r>
              <a:rPr sz="1800" spc="-5" dirty="0">
                <a:latin typeface="Times New Roman"/>
                <a:cs typeface="Times New Roman"/>
              </a:rPr>
              <a:t> con, cháu,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chút </a:t>
            </a:r>
            <a:r>
              <a:rPr sz="1800" spc="-5" dirty="0">
                <a:latin typeface="Times New Roman"/>
                <a:cs typeface="Times New Roman"/>
              </a:rPr>
              <a:t>chit…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600"/>
              </a:lnSpc>
              <a:spcBef>
                <a:spcPts val="10"/>
              </a:spcBef>
              <a:tabLst>
                <a:tab pos="379730" algn="l"/>
              </a:tabLst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5" dirty="0">
                <a:latin typeface="Times New Roman"/>
                <a:cs typeface="Times New Roman"/>
              </a:rPr>
              <a:t>Thuộc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kiểu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hoạt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trạng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gán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loài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vật.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 có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 dụng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dirty="0">
                <a:latin typeface="Times New Roman"/>
                <a:cs typeface="Times New Roman"/>
              </a:rPr>
              <a:t> 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loài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gũi</a:t>
            </a:r>
            <a:r>
              <a:rPr sz="1800" dirty="0">
                <a:latin typeface="Times New Roman"/>
                <a:cs typeface="Times New Roman"/>
              </a:rPr>
              <a:t> như 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người.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Đọc </a:t>
            </a:r>
            <a:r>
              <a:rPr sz="1800" b="1" dirty="0">
                <a:latin typeface="Times New Roman"/>
                <a:cs typeface="Times New Roman"/>
              </a:rPr>
              <a:t>các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câu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dưới đây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cho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biết: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5" dirty="0">
                <a:latin typeface="Times New Roman"/>
                <a:cs typeface="Times New Roman"/>
              </a:rPr>
              <a:t> nào sử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dụng </a:t>
            </a:r>
            <a:r>
              <a:rPr sz="1800" dirty="0">
                <a:latin typeface="Times New Roman"/>
                <a:cs typeface="Times New Roman"/>
              </a:rPr>
              <a:t>biện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sánh?</a:t>
            </a: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5" dirty="0">
                <a:latin typeface="Times New Roman"/>
                <a:cs typeface="Times New Roman"/>
              </a:rPr>
              <a:t> nào sử dụng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biện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hoá?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dirty="0">
                <a:latin typeface="Times New Roman"/>
                <a:cs typeface="Times New Roman"/>
              </a:rPr>
              <a:t>Câu </a:t>
            </a:r>
            <a:r>
              <a:rPr sz="1800" spc="-5" dirty="0">
                <a:latin typeface="Times New Roman"/>
                <a:cs typeface="Times New Roman"/>
              </a:rPr>
              <a:t>nào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dụng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5" dirty="0">
                <a:latin typeface="Times New Roman"/>
                <a:cs typeface="Times New Roman"/>
              </a:rPr>
              <a:t> biện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pháp so</a:t>
            </a:r>
            <a:r>
              <a:rPr sz="1800" dirty="0">
                <a:latin typeface="Times New Roman"/>
                <a:cs typeface="Times New Roman"/>
              </a:rPr>
              <a:t> sánh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 </a:t>
            </a:r>
            <a:r>
              <a:rPr sz="1800" dirty="0">
                <a:latin typeface="Times New Roman"/>
                <a:cs typeface="Times New Roman"/>
              </a:rPr>
              <a:t>hoá?</a:t>
            </a:r>
          </a:p>
          <a:p>
            <a:pPr marL="12700" marR="5080">
              <a:lnSpc>
                <a:spcPts val="2700"/>
              </a:lnSpc>
              <a:spcBef>
                <a:spcPts val="165"/>
              </a:spcBef>
              <a:buAutoNum type="alphaLcParenR"/>
              <a:tabLst>
                <a:tab pos="248920" algn="l"/>
              </a:tabLst>
            </a:pPr>
            <a:r>
              <a:rPr sz="1800" spc="-5" dirty="0">
                <a:latin typeface="Times New Roman"/>
                <a:cs typeface="Times New Roman"/>
              </a:rPr>
              <a:t>Quả sim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giống</a:t>
            </a:r>
            <a:r>
              <a:rPr sz="1800" dirty="0">
                <a:latin typeface="Times New Roman"/>
                <a:cs typeface="Times New Roman"/>
              </a:rPr>
              <a:t> hệt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dirty="0">
                <a:latin typeface="Times New Roman"/>
                <a:cs typeface="Times New Roman"/>
              </a:rPr>
              <a:t> con </a:t>
            </a:r>
            <a:r>
              <a:rPr sz="1800" spc="-5" dirty="0">
                <a:latin typeface="Times New Roman"/>
                <a:cs typeface="Times New Roman"/>
              </a:rPr>
              <a:t>trâu</a:t>
            </a:r>
            <a:r>
              <a:rPr sz="1800" dirty="0">
                <a:latin typeface="Times New Roman"/>
                <a:cs typeface="Times New Roman"/>
              </a:rPr>
              <a:t> mộng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 hon, </a:t>
            </a:r>
            <a:r>
              <a:rPr sz="1800" spc="-5" dirty="0">
                <a:latin typeface="Times New Roman"/>
                <a:cs typeface="Times New Roman"/>
              </a:rPr>
              <a:t>béo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tròn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múp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míp,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nguyên</a:t>
            </a:r>
            <a:r>
              <a:rPr sz="1800" dirty="0">
                <a:latin typeface="Times New Roman"/>
                <a:cs typeface="Times New Roman"/>
              </a:rPr>
              <a:t> cả</a:t>
            </a:r>
            <a:r>
              <a:rPr sz="1800" spc="-5" dirty="0">
                <a:latin typeface="Times New Roman"/>
                <a:cs typeface="Times New Roman"/>
              </a:rPr>
              <a:t> lông</a:t>
            </a:r>
            <a:r>
              <a:rPr sz="1800" dirty="0">
                <a:latin typeface="Times New Roman"/>
                <a:cs typeface="Times New Roman"/>
              </a:rPr>
              <a:t> tơ,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chiếc</a:t>
            </a:r>
            <a:r>
              <a:rPr sz="1800" spc="-5" dirty="0">
                <a:latin typeface="Times New Roman"/>
                <a:cs typeface="Times New Roman"/>
              </a:rPr>
              <a:t> khoáy.</a:t>
            </a:r>
            <a:endParaRPr sz="1800" dirty="0">
              <a:latin typeface="Times New Roman"/>
              <a:cs typeface="Times New Roman"/>
            </a:endParaRPr>
          </a:p>
          <a:p>
            <a:pPr marL="274320" indent="-262255">
              <a:lnSpc>
                <a:spcPct val="100000"/>
              </a:lnSpc>
              <a:spcBef>
                <a:spcPts val="350"/>
              </a:spcBef>
              <a:buAutoNum type="alphaLcParenR"/>
              <a:tabLst>
                <a:tab pos="274955" algn="l"/>
              </a:tabLst>
            </a:pPr>
            <a:r>
              <a:rPr sz="1800" spc="-5" dirty="0">
                <a:latin typeface="Times New Roman"/>
                <a:cs typeface="Times New Roman"/>
              </a:rPr>
              <a:t>Như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nhãn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dồn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tất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sữa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ngọt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sữa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ngon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chùm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quả.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  <a:spcBef>
                <a:spcPts val="5"/>
              </a:spcBef>
              <a:buAutoNum type="alphaLcParenR" startAt="3"/>
              <a:tabLst>
                <a:tab pos="256540" algn="l"/>
              </a:tabLst>
            </a:pP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quả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nhãn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sữa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dầm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mưa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hè,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phơi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nắng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hè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lự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541972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46685" indent="-134620">
              <a:lnSpc>
                <a:spcPct val="100000"/>
              </a:lnSpc>
              <a:spcBef>
                <a:spcPts val="625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biện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sánh;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Font typeface="Times New Roman"/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Câu </a:t>
            </a:r>
            <a:r>
              <a:rPr sz="1800" spc="-10" dirty="0">
                <a:latin typeface="Times New Roman"/>
                <a:cs typeface="Times New Roman"/>
              </a:rPr>
              <a:t>b: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dirty="0">
                <a:latin typeface="Times New Roman"/>
                <a:cs typeface="Times New Roman"/>
              </a:rPr>
              <a:t> biện</a:t>
            </a:r>
            <a:r>
              <a:rPr sz="1800" spc="-5" dirty="0">
                <a:latin typeface="Times New Roman"/>
                <a:cs typeface="Times New Roman"/>
              </a:rPr>
              <a:t> pháp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 </a:t>
            </a:r>
            <a:r>
              <a:rPr sz="1800" dirty="0">
                <a:latin typeface="Times New Roman"/>
                <a:cs typeface="Times New Roman"/>
              </a:rPr>
              <a:t>sánh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nhân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hoá;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biện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hoá.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 8.</a:t>
            </a:r>
            <a:r>
              <a:rPr sz="1800" b="1" dirty="0">
                <a:latin typeface="Times New Roman"/>
                <a:cs typeface="Times New Roman"/>
              </a:rPr>
              <a:t> Tìm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 </a:t>
            </a:r>
            <a:r>
              <a:rPr sz="1800" b="1" spc="-10" dirty="0">
                <a:latin typeface="Times New Roman"/>
                <a:cs typeface="Times New Roman"/>
              </a:rPr>
              <a:t>phân </a:t>
            </a:r>
            <a:r>
              <a:rPr sz="1800" b="1" dirty="0">
                <a:latin typeface="Times New Roman"/>
                <a:cs typeface="Times New Roman"/>
              </a:rPr>
              <a:t>tích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ẩn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 trong </a:t>
            </a:r>
            <a:r>
              <a:rPr sz="1800" b="1" dirty="0">
                <a:latin typeface="Times New Roman"/>
                <a:cs typeface="Times New Roman"/>
              </a:rPr>
              <a:t>các</a:t>
            </a:r>
            <a:r>
              <a:rPr sz="1800" b="1" spc="-5" dirty="0">
                <a:latin typeface="Times New Roman"/>
                <a:cs typeface="Times New Roman"/>
              </a:rPr>
              <a:t> đoạn</a:t>
            </a:r>
            <a:r>
              <a:rPr sz="1800" b="1" dirty="0">
                <a:latin typeface="Times New Roman"/>
                <a:cs typeface="Times New Roman"/>
              </a:rPr>
              <a:t> trích </a:t>
            </a:r>
            <a:r>
              <a:rPr sz="1800" b="1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242570" marR="3044190" indent="-230504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tóc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bạc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nằm.</a:t>
            </a:r>
            <a:endParaRPr sz="1800" dirty="0">
              <a:latin typeface="Times New Roman"/>
              <a:cs typeface="Times New Roman"/>
            </a:endParaRPr>
          </a:p>
          <a:p>
            <a:pPr marL="1786889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(Minh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Huệ)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2</a:t>
            </a:r>
          </a:p>
          <a:p>
            <a:pPr marL="12700" marR="2219325" indent="34417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Bây giờ mận mới </a:t>
            </a:r>
            <a:r>
              <a:rPr sz="1800" spc="-5" dirty="0">
                <a:latin typeface="Times New Roman"/>
                <a:cs typeface="Times New Roman"/>
              </a:rPr>
              <a:t>hỏi đào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Vườn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5" dirty="0">
                <a:latin typeface="Times New Roman"/>
                <a:cs typeface="Times New Roman"/>
              </a:rPr>
              <a:t> 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chưa?</a:t>
            </a:r>
            <a:endParaRPr sz="1800" dirty="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3.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Đèn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đèn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trăng</a:t>
            </a: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spc="-5" dirty="0">
                <a:latin typeface="Times New Roman"/>
                <a:cs typeface="Times New Roman"/>
              </a:rPr>
              <a:t>Đèn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trước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hỡi</a:t>
            </a:r>
            <a:r>
              <a:rPr sz="1800" spc="-5" dirty="0">
                <a:latin typeface="Times New Roman"/>
                <a:cs typeface="Times New Roman"/>
              </a:rPr>
              <a:t> đèn?</a:t>
            </a:r>
            <a:endParaRPr sz="1800" dirty="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379793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86690">
              <a:lnSpc>
                <a:spcPct val="100000"/>
              </a:lnSpc>
              <a:spcBef>
                <a:spcPts val="625"/>
              </a:spcBef>
            </a:pPr>
            <a:r>
              <a:rPr sz="1800" spc="-10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endParaRPr sz="1800">
              <a:latin typeface="Times New Roman"/>
              <a:cs typeface="Times New Roman"/>
            </a:endParaRPr>
          </a:p>
          <a:p>
            <a:pPr marL="18669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Biển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mênh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nhường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nào.</a:t>
            </a:r>
            <a:endParaRPr sz="1800">
              <a:latin typeface="Times New Roman"/>
              <a:cs typeface="Times New Roman"/>
            </a:endParaRPr>
          </a:p>
          <a:p>
            <a:pPr marL="184277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5.</a:t>
            </a:r>
            <a:endParaRPr sz="1800">
              <a:latin typeface="Times New Roman"/>
              <a:cs typeface="Times New Roman"/>
            </a:endParaRPr>
          </a:p>
          <a:p>
            <a:pPr marL="12700" marR="1583055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Em thấy cơn </a:t>
            </a:r>
            <a:r>
              <a:rPr sz="1800" spc="-5" dirty="0">
                <a:latin typeface="Times New Roman"/>
                <a:cs typeface="Times New Roman"/>
              </a:rPr>
              <a:t>mưa </a:t>
            </a:r>
            <a:r>
              <a:rPr sz="1800" dirty="0">
                <a:latin typeface="Times New Roman"/>
                <a:cs typeface="Times New Roman"/>
              </a:rPr>
              <a:t>rào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Ngập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bố.</a:t>
            </a:r>
            <a:endParaRPr sz="1800">
              <a:latin typeface="Times New Roman"/>
              <a:cs typeface="Times New Roman"/>
            </a:endParaRPr>
          </a:p>
          <a:p>
            <a:pPr marL="14986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(Phan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Khải)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40"/>
              </a:spcBef>
              <a:buAutoNum type="arabicPeriod" startAt="6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thẳm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thẳm</a:t>
            </a:r>
            <a:endParaRPr sz="1800">
              <a:latin typeface="Times New Roman"/>
              <a:cs typeface="Times New Roman"/>
            </a:endParaRPr>
          </a:p>
          <a:p>
            <a:pPr marL="18669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Nghìn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trông</a:t>
            </a:r>
            <a:r>
              <a:rPr sz="1800" dirty="0">
                <a:latin typeface="Times New Roman"/>
                <a:cs typeface="Times New Roman"/>
              </a:rPr>
              <a:t> xuống </a:t>
            </a:r>
            <a:r>
              <a:rPr sz="1800" spc="-5" dirty="0">
                <a:latin typeface="Times New Roman"/>
                <a:cs typeface="Times New Roman"/>
              </a:rPr>
              <a:t>bé con con.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(Nguyễn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Khuyến)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50">
              <a:latin typeface="Times New Roman"/>
              <a:cs typeface="Times New Roman"/>
            </a:endParaRPr>
          </a:p>
          <a:p>
            <a:pPr marL="242570" marR="559435" indent="-230504">
              <a:lnSpc>
                <a:spcPct val="124400"/>
              </a:lnSpc>
              <a:buAutoNum type="arabicPeriod" startAt="7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Vì </a:t>
            </a:r>
            <a:r>
              <a:rPr sz="1800" dirty="0">
                <a:latin typeface="Times New Roman"/>
                <a:cs typeface="Times New Roman"/>
              </a:rPr>
              <a:t>lợi ích </a:t>
            </a:r>
            <a:r>
              <a:rPr sz="1800" spc="-5" dirty="0">
                <a:latin typeface="Times New Roman"/>
                <a:cs typeface="Times New Roman"/>
              </a:rPr>
              <a:t>mười </a:t>
            </a:r>
            <a:r>
              <a:rPr sz="1800" dirty="0">
                <a:latin typeface="Times New Roman"/>
                <a:cs typeface="Times New Roman"/>
              </a:rPr>
              <a:t>năm trồng cây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Vì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trăm</a:t>
            </a:r>
            <a:r>
              <a:rPr sz="1800" spc="-5" dirty="0">
                <a:latin typeface="Times New Roman"/>
                <a:cs typeface="Times New Roman"/>
              </a:rPr>
              <a:t> năm </a:t>
            </a:r>
            <a:r>
              <a:rPr sz="1800" dirty="0">
                <a:latin typeface="Times New Roman"/>
                <a:cs typeface="Times New Roman"/>
              </a:rPr>
              <a:t>trồng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  <a:p>
            <a:pPr marL="218567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(Hồ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Minh)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lọt</a:t>
            </a:r>
            <a:r>
              <a:rPr sz="1800" spc="-5" dirty="0">
                <a:latin typeface="Times New Roman"/>
                <a:cs typeface="Times New Roman"/>
              </a:rPr>
              <a:t> đến xương.</a:t>
            </a:r>
            <a:endParaRPr sz="1800">
              <a:latin typeface="Times New Roman"/>
              <a:cs typeface="Times New Roman"/>
            </a:endParaRPr>
          </a:p>
          <a:p>
            <a:pPr marL="241490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(Tục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ngữ)</a:t>
            </a:r>
            <a:endParaRPr sz="1800">
              <a:latin typeface="Times New Roman"/>
              <a:cs typeface="Times New Roman"/>
            </a:endParaRPr>
          </a:p>
          <a:p>
            <a:pPr marL="298450" indent="-286385">
              <a:lnSpc>
                <a:spcPct val="100000"/>
              </a:lnSpc>
              <a:spcBef>
                <a:spcPts val="540"/>
              </a:spcBef>
              <a:buAutoNum type="arabicPeriod" startAt="9"/>
              <a:tabLst>
                <a:tab pos="299085" algn="l"/>
              </a:tabLst>
            </a:pPr>
            <a:r>
              <a:rPr sz="1800" dirty="0">
                <a:latin typeface="Times New Roman"/>
                <a:cs typeface="Times New Roman"/>
              </a:rPr>
              <a:t>Thuyền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+ 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 trên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yếu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 </a:t>
            </a:r>
            <a:r>
              <a:rPr sz="1800" spc="-5" dirty="0">
                <a:latin typeface="Times New Roman"/>
                <a:cs typeface="Times New Roman"/>
              </a:rPr>
              <a:t>(1)</a:t>
            </a:r>
            <a:r>
              <a:rPr sz="1800" dirty="0">
                <a:latin typeface="Times New Roman"/>
                <a:cs typeface="Times New Roman"/>
              </a:rPr>
              <a:t> và </a:t>
            </a:r>
            <a:r>
              <a:rPr sz="1800" spc="-5" dirty="0">
                <a:latin typeface="Times New Roman"/>
                <a:cs typeface="Times New Roman"/>
              </a:rPr>
              <a:t>yếu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 (4)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mặt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Yếu</a:t>
            </a:r>
            <a:r>
              <a:rPr sz="1800" dirty="0">
                <a:latin typeface="Times New Roman"/>
                <a:cs typeface="Times New Roman"/>
              </a:rPr>
              <a:t> tố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(2)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(3)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vắng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mặt.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yếu tố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(2)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vắng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chìm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diện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so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(còn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sánh)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lộ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sự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liên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tưởng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rộng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hơn, kích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thích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trí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tuệ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 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đọc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hơn.</a:t>
            </a: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b="1" i="1" dirty="0">
                <a:latin typeface="Times New Roman"/>
                <a:cs typeface="Times New Roman"/>
              </a:rPr>
              <a:t>*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Các</a:t>
            </a:r>
            <a:r>
              <a:rPr sz="1800" b="1" i="1" spc="-5" dirty="0">
                <a:latin typeface="Times New Roman"/>
                <a:cs typeface="Times New Roman"/>
              </a:rPr>
              <a:t> kiểu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so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sánh</a:t>
            </a:r>
            <a:endParaRPr sz="1800" dirty="0">
              <a:latin typeface="Times New Roman"/>
              <a:cs typeface="Times New Roman"/>
            </a:endParaRPr>
          </a:p>
          <a:p>
            <a:pPr marL="229870" indent="-217804">
              <a:lnSpc>
                <a:spcPct val="100000"/>
              </a:lnSpc>
              <a:spcBef>
                <a:spcPts val="525"/>
              </a:spcBef>
              <a:buAutoNum type="alphaLcPeriod"/>
              <a:tabLst>
                <a:tab pos="230504" algn="l"/>
              </a:tabLst>
            </a:pP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ngang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lphaL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kém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i="1" dirty="0">
                <a:latin typeface="Times New Roman"/>
                <a:cs typeface="Times New Roman"/>
              </a:rPr>
              <a:t>*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Tác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dụng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của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so sánh</a:t>
            </a:r>
            <a:endParaRPr sz="1800" dirty="0">
              <a:latin typeface="Times New Roman"/>
              <a:cs typeface="Times New Roman"/>
            </a:endParaRPr>
          </a:p>
          <a:p>
            <a:pPr marL="12700" marR="5715" indent="172085" algn="just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động. Phần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đều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 </a:t>
            </a:r>
            <a:r>
              <a:rPr sz="1800" spc="-5" dirty="0">
                <a:latin typeface="Times New Roman"/>
                <a:cs typeface="Times New Roman"/>
              </a:rPr>
              <a:t>thể so </a:t>
            </a:r>
            <a:r>
              <a:rPr sz="1800" dirty="0">
                <a:latin typeface="Times New Roman"/>
                <a:cs typeface="Times New Roman"/>
              </a:rPr>
              <a:t>sánh </a:t>
            </a:r>
            <a:r>
              <a:rPr sz="1800" spc="-5" dirty="0">
                <a:latin typeface="Times New Roman"/>
                <a:cs typeface="Times New Roman"/>
              </a:rPr>
              <a:t>với cái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5" dirty="0">
                <a:latin typeface="Times New Roman"/>
                <a:cs typeface="Times New Roman"/>
              </a:rPr>
              <a:t>cụ </a:t>
            </a:r>
            <a:r>
              <a:rPr sz="1800" spc="-5" dirty="0">
                <a:latin typeface="Times New Roman"/>
                <a:cs typeface="Times New Roman"/>
              </a:rPr>
              <a:t>thể hoặc kém </a:t>
            </a:r>
            <a:r>
              <a:rPr sz="1800" dirty="0">
                <a:latin typeface="Times New Roman"/>
                <a:cs typeface="Times New Roman"/>
              </a:rPr>
              <a:t>cụ </a:t>
            </a:r>
            <a:r>
              <a:rPr sz="1800" spc="-5" dirty="0">
                <a:latin typeface="Times New Roman"/>
                <a:cs typeface="Times New Roman"/>
              </a:rPr>
              <a:t>thể hơn, giúp mọi người </a:t>
            </a: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-5" dirty="0">
                <a:latin typeface="Times New Roman"/>
                <a:cs typeface="Times New Roman"/>
              </a:rPr>
              <a:t>dung được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vật,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việc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dirty="0">
                <a:latin typeface="Times New Roman"/>
                <a:cs typeface="Times New Roman"/>
              </a:rPr>
              <a:t> 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miêu tả.</a:t>
            </a:r>
          </a:p>
          <a:p>
            <a:pPr>
              <a:lnSpc>
                <a:spcPct val="100000"/>
              </a:lnSpc>
            </a:pPr>
            <a:endParaRPr sz="2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2.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Ẩn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dụ:</a:t>
            </a:r>
            <a:endParaRPr sz="1800" dirty="0">
              <a:latin typeface="Times New Roman"/>
              <a:cs typeface="Times New Roman"/>
            </a:endParaRPr>
          </a:p>
          <a:p>
            <a:pPr marL="12700" marR="6985" indent="57785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tên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tên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nét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đồng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quen </a:t>
            </a:r>
            <a:r>
              <a:rPr sz="1800" spc="-5" dirty="0">
                <a:latin typeface="Times New Roman"/>
                <a:cs typeface="Times New Roman"/>
              </a:rPr>
              <a:t>thuộc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nhằm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tăng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 cho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diễn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đạt.</a:t>
            </a:r>
            <a:endParaRPr sz="1800" dirty="0">
              <a:latin typeface="Times New Roman"/>
              <a:cs typeface="Times New Roman"/>
            </a:endParaRPr>
          </a:p>
          <a:p>
            <a:pPr marL="1786889">
              <a:lnSpc>
                <a:spcPct val="100000"/>
              </a:lnSpc>
              <a:spcBef>
                <a:spcPts val="355"/>
              </a:spcBef>
            </a:pPr>
            <a:r>
              <a:rPr sz="1800" dirty="0">
                <a:latin typeface="Times New Roman"/>
                <a:cs typeface="Times New Roman"/>
              </a:rPr>
              <a:t>“Ngày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mặt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trời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 trên lăng</a:t>
            </a:r>
            <a:endParaRPr sz="1800" dirty="0">
              <a:latin typeface="Times New Roman"/>
              <a:cs typeface="Times New Roman"/>
            </a:endParaRPr>
          </a:p>
          <a:p>
            <a:pPr marL="1442085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trời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lăng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đỏ”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90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5" dirty="0">
                <a:latin typeface="Times New Roman"/>
                <a:cs typeface="Times New Roman"/>
              </a:rPr>
              <a:t> một dạ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khăng </a:t>
            </a:r>
            <a:r>
              <a:rPr sz="1800" dirty="0">
                <a:latin typeface="Times New Roman"/>
                <a:cs typeface="Times New Roman"/>
              </a:rPr>
              <a:t>khăng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endParaRPr sz="1800" dirty="0">
              <a:latin typeface="Times New Roman"/>
              <a:cs typeface="Times New Roman"/>
            </a:endParaRPr>
          </a:p>
          <a:p>
            <a:pPr marL="2530475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 dirty="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10.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Thân </a:t>
            </a:r>
            <a:r>
              <a:rPr sz="1800" dirty="0">
                <a:latin typeface="Times New Roman"/>
                <a:cs typeface="Times New Roman"/>
              </a:rPr>
              <a:t>em </a:t>
            </a:r>
            <a:r>
              <a:rPr sz="1800" spc="-10" dirty="0">
                <a:latin typeface="Times New Roman"/>
                <a:cs typeface="Times New Roman"/>
              </a:rPr>
              <a:t>vừa </a:t>
            </a:r>
            <a:r>
              <a:rPr sz="1800" dirty="0">
                <a:latin typeface="Times New Roman"/>
                <a:cs typeface="Times New Roman"/>
              </a:rPr>
              <a:t>trắng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tròn</a:t>
            </a:r>
            <a:endParaRPr sz="1800" dirty="0">
              <a:latin typeface="Times New Roman"/>
              <a:cs typeface="Times New Roman"/>
            </a:endParaRPr>
          </a:p>
          <a:p>
            <a:pPr marL="356870" marR="5114290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Bảy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nổi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chìm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 non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Rắn </a:t>
            </a:r>
            <a:r>
              <a:rPr sz="1800" spc="-5" dirty="0">
                <a:latin typeface="Times New Roman"/>
                <a:cs typeface="Times New Roman"/>
              </a:rPr>
              <a:t>nát </a:t>
            </a:r>
            <a:r>
              <a:rPr sz="1800" dirty="0">
                <a:latin typeface="Times New Roman"/>
                <a:cs typeface="Times New Roman"/>
              </a:rPr>
              <a:t>mặc dầu </a:t>
            </a:r>
            <a:r>
              <a:rPr sz="1800" spc="-5" dirty="0">
                <a:latin typeface="Times New Roman"/>
                <a:cs typeface="Times New Roman"/>
              </a:rPr>
              <a:t>tay kẻ </a:t>
            </a:r>
            <a:r>
              <a:rPr sz="1800" dirty="0">
                <a:latin typeface="Times New Roman"/>
                <a:cs typeface="Times New Roman"/>
              </a:rPr>
              <a:t>nặn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tấm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son.</a:t>
            </a:r>
          </a:p>
          <a:p>
            <a:pPr marL="184277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(Hồ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đậm</a:t>
            </a:r>
            <a:endParaRPr sz="1800" dirty="0">
              <a:latin typeface="Times New Roman"/>
              <a:cs typeface="Times New Roman"/>
            </a:endParaRPr>
          </a:p>
          <a:p>
            <a:pPr marL="242570" marR="5822950" indent="-230504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1. </a:t>
            </a:r>
            <a:r>
              <a:rPr sz="1800" b="1" spc="-5" dirty="0">
                <a:latin typeface="Times New Roman"/>
                <a:cs typeface="Times New Roman"/>
              </a:rPr>
              <a:t>Người Cha </a:t>
            </a:r>
            <a:r>
              <a:rPr sz="1800" spc="-5" dirty="0">
                <a:latin typeface="Times New Roman"/>
                <a:cs typeface="Times New Roman"/>
              </a:rPr>
              <a:t>mái </a:t>
            </a:r>
            <a:r>
              <a:rPr sz="1800" dirty="0">
                <a:latin typeface="Times New Roman"/>
                <a:cs typeface="Times New Roman"/>
              </a:rPr>
              <a:t>tóc bạc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nằm.</a:t>
            </a:r>
            <a:endParaRPr sz="1800" dirty="0">
              <a:latin typeface="Times New Roman"/>
              <a:cs typeface="Times New Roman"/>
            </a:endParaRPr>
          </a:p>
          <a:p>
            <a:pPr marL="1786889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(Minh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Huệ)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Bác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chút,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lắng,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sóc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bộ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sóc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2</a:t>
            </a:r>
          </a:p>
          <a:p>
            <a:pPr marL="12700" marR="4999355" indent="344170">
              <a:lnSpc>
                <a:spcPts val="27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Bây giờ </a:t>
            </a:r>
            <a:r>
              <a:rPr sz="1800" b="1" spc="-5" dirty="0">
                <a:latin typeface="Times New Roman"/>
                <a:cs typeface="Times New Roman"/>
              </a:rPr>
              <a:t>mận </a:t>
            </a:r>
            <a:r>
              <a:rPr sz="1800" spc="-5" dirty="0">
                <a:latin typeface="Times New Roman"/>
                <a:cs typeface="Times New Roman"/>
              </a:rPr>
              <a:t>mới hỏi </a:t>
            </a:r>
            <a:r>
              <a:rPr sz="1800" b="1" spc="-5" dirty="0">
                <a:latin typeface="Times New Roman"/>
                <a:cs typeface="Times New Roman"/>
              </a:rPr>
              <a:t>đào 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Vườn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hồng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5" dirty="0">
                <a:latin typeface="Times New Roman"/>
                <a:cs typeface="Times New Roman"/>
              </a:rPr>
              <a:t> 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chưa?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89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328920" indent="211709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  </a:t>
            </a:r>
            <a:r>
              <a:rPr sz="1800" spc="-5" dirty="0">
                <a:latin typeface="Times New Roman"/>
                <a:cs typeface="Times New Roman"/>
              </a:rPr>
              <a:t>Mận: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con </a:t>
            </a:r>
            <a:r>
              <a:rPr sz="1800" spc="-5" dirty="0">
                <a:latin typeface="Times New Roman"/>
                <a:cs typeface="Times New Roman"/>
              </a:rPr>
              <a:t>trai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Đào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gái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Vườn </a:t>
            </a:r>
            <a:r>
              <a:rPr sz="1800" dirty="0">
                <a:latin typeface="Times New Roman"/>
                <a:cs typeface="Times New Roman"/>
              </a:rPr>
              <a:t>hồng: chỉ</a:t>
            </a:r>
            <a:r>
              <a:rPr sz="1800" spc="-5" dirty="0">
                <a:latin typeface="Times New Roman"/>
                <a:cs typeface="Times New Roman"/>
              </a:rPr>
              <a:t> trái </a:t>
            </a:r>
            <a:r>
              <a:rPr sz="1800" dirty="0">
                <a:latin typeface="Times New Roman"/>
                <a:cs typeface="Times New Roman"/>
              </a:rPr>
              <a:t>tim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(nói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5" dirty="0">
                <a:latin typeface="Times New Roman"/>
                <a:cs typeface="Times New Roman"/>
              </a:rPr>
              <a:t> yêu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lứa)</a:t>
            </a:r>
            <a:endParaRPr sz="1800">
              <a:latin typeface="Times New Roman"/>
              <a:cs typeface="Times New Roman"/>
            </a:endParaRPr>
          </a:p>
          <a:p>
            <a:pPr marL="12700" marR="10845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nam </a:t>
            </a:r>
            <a:r>
              <a:rPr sz="1800" spc="-5" dirty="0">
                <a:latin typeface="Times New Roman"/>
                <a:cs typeface="Times New Roman"/>
              </a:rPr>
              <a:t>hỏi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nữ</a:t>
            </a:r>
            <a:r>
              <a:rPr sz="1800" spc="-5" dirty="0">
                <a:latin typeface="Times New Roman"/>
                <a:cs typeface="Times New Roman"/>
              </a:rPr>
              <a:t> trong </a:t>
            </a:r>
            <a:r>
              <a:rPr sz="1800" dirty="0">
                <a:latin typeface="Times New Roman"/>
                <a:cs typeface="Times New Roman"/>
              </a:rPr>
              <a:t>trái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tim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 thương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bóng </a:t>
            </a:r>
            <a:r>
              <a:rPr sz="1800" dirty="0">
                <a:latin typeface="Times New Roman"/>
                <a:cs typeface="Times New Roman"/>
              </a:rPr>
              <a:t>nào chưa?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Đèn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khoe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đèn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tỏ hơn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trăng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Đèn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ra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trước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gió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đèn?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800" spc="-5" dirty="0">
                <a:latin typeface="Times New Roman"/>
                <a:cs typeface="Times New Roman"/>
              </a:rPr>
              <a:t>Đèn,</a:t>
            </a:r>
            <a:r>
              <a:rPr sz="1800" dirty="0">
                <a:latin typeface="Times New Roman"/>
                <a:cs typeface="Times New Roman"/>
              </a:rPr>
              <a:t> trăng</a:t>
            </a:r>
            <a:r>
              <a:rPr sz="1800" dirty="0">
                <a:latin typeface="Segoe UI Symbol"/>
                <a:cs typeface="Segoe UI Symbol"/>
              </a:rPr>
              <a:t>➝</a:t>
            </a:r>
            <a:r>
              <a:rPr sz="1800" spc="-45" dirty="0">
                <a:latin typeface="Segoe UI Symbol"/>
                <a:cs typeface="Segoe UI Symbol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 người</a:t>
            </a:r>
            <a:r>
              <a:rPr sz="1800" dirty="0">
                <a:latin typeface="Times New Roman"/>
                <a:cs typeface="Times New Roman"/>
              </a:rPr>
              <a:t> có tài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năng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Segoe UI Symbol"/>
                <a:cs typeface="Segoe UI Symbol"/>
              </a:rPr>
              <a:t>➝</a:t>
            </a:r>
            <a:r>
              <a:rPr sz="1800" spc="-5" dirty="0">
                <a:latin typeface="Times New Roman"/>
                <a:cs typeface="Times New Roman"/>
              </a:rPr>
              <a:t>ẩn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600"/>
              </a:lnSpc>
              <a:spcBef>
                <a:spcPts val="15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mượn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trăng,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đèn, </a:t>
            </a:r>
            <a:r>
              <a:rPr sz="1800" spc="-5" dirty="0">
                <a:latin typeface="Times New Roman"/>
                <a:cs typeface="Times New Roman"/>
              </a:rPr>
              <a:t>gió</a:t>
            </a:r>
            <a:r>
              <a:rPr sz="1800" dirty="0">
                <a:latin typeface="Times New Roman"/>
                <a:cs typeface="Times New Roman"/>
              </a:rPr>
              <a:t> để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</a:t>
            </a:r>
            <a:r>
              <a:rPr sz="1800" spc="-5" dirty="0">
                <a:latin typeface="Times New Roman"/>
                <a:cs typeface="Times New Roman"/>
              </a:rPr>
              <a:t> độ</a:t>
            </a:r>
            <a:r>
              <a:rPr sz="1800" spc="-10" dirty="0">
                <a:latin typeface="Times New Roman"/>
                <a:cs typeface="Times New Roman"/>
              </a:rPr>
              <a:t> và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 </a:t>
            </a:r>
            <a:r>
              <a:rPr sz="1800" spc="-5" dirty="0">
                <a:latin typeface="Times New Roman"/>
                <a:cs typeface="Times New Roman"/>
              </a:rPr>
              <a:t>ứng của con người </a:t>
            </a:r>
            <a:r>
              <a:rPr sz="1800" dirty="0">
                <a:latin typeface="Times New Roman"/>
                <a:cs typeface="Times New Roman"/>
              </a:rPr>
              <a:t>trong cuộc </a:t>
            </a:r>
            <a:r>
              <a:rPr sz="1800" spc="-5" dirty="0">
                <a:latin typeface="Times New Roman"/>
                <a:cs typeface="Times New Roman"/>
              </a:rPr>
              <a:t>sống, </a:t>
            </a:r>
            <a:r>
              <a:rPr sz="1800" dirty="0">
                <a:latin typeface="Times New Roman"/>
                <a:cs typeface="Times New Roman"/>
              </a:rPr>
              <a:t>mỗi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đều có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năng lực và </a:t>
            </a:r>
            <a:r>
              <a:rPr sz="1800" spc="-5" dirty="0">
                <a:latin typeface="Times New Roman"/>
                <a:cs typeface="Times New Roman"/>
              </a:rPr>
              <a:t>thế </a:t>
            </a:r>
            <a:r>
              <a:rPr sz="1800" dirty="0">
                <a:latin typeface="Times New Roman"/>
                <a:cs typeface="Times New Roman"/>
              </a:rPr>
              <a:t>mạnh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riêng, nên ta ko nên </a:t>
            </a:r>
            <a:r>
              <a:rPr sz="1800" spc="-5" dirty="0">
                <a:latin typeface="Times New Roman"/>
                <a:cs typeface="Times New Roman"/>
              </a:rPr>
              <a:t>so bì, </a:t>
            </a:r>
            <a:r>
              <a:rPr sz="1800" spc="10" dirty="0">
                <a:latin typeface="Times New Roman"/>
                <a:cs typeface="Times New Roman"/>
              </a:rPr>
              <a:t>tự </a:t>
            </a:r>
            <a:r>
              <a:rPr sz="1800" spc="-5" dirty="0">
                <a:latin typeface="Times New Roman"/>
                <a:cs typeface="Times New Roman"/>
              </a:rPr>
              <a:t>kiêu </a:t>
            </a:r>
            <a:r>
              <a:rPr sz="1800" dirty="0">
                <a:latin typeface="Times New Roman"/>
                <a:cs typeface="Times New Roman"/>
              </a:rPr>
              <a:t>là mình </a:t>
            </a:r>
            <a:r>
              <a:rPr sz="1800" spc="-5" dirty="0">
                <a:latin typeface="Times New Roman"/>
                <a:cs typeface="Times New Roman"/>
              </a:rPr>
              <a:t>giỏi hơn người </a:t>
            </a:r>
            <a:r>
              <a:rPr sz="1800" dirty="0">
                <a:latin typeface="Times New Roman"/>
                <a:cs typeface="Times New Roman"/>
              </a:rPr>
              <a:t>khác, bởi mình mạnh </a:t>
            </a:r>
            <a:r>
              <a:rPr sz="1800" spc="-5" dirty="0">
                <a:latin typeface="Times New Roman"/>
                <a:cs typeface="Times New Roman"/>
              </a:rPr>
              <a:t>lúc này, </a:t>
            </a:r>
            <a:r>
              <a:rPr sz="1800" dirty="0">
                <a:latin typeface="Times New Roman"/>
                <a:cs typeface="Times New Roman"/>
              </a:rPr>
              <a:t> trong lĩnh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vực</a:t>
            </a:r>
            <a:r>
              <a:rPr sz="1800" spc="-5" dirty="0">
                <a:latin typeface="Times New Roman"/>
                <a:cs typeface="Times New Roman"/>
              </a:rPr>
              <a:t> này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thì</a:t>
            </a:r>
            <a:r>
              <a:rPr sz="1800" dirty="0">
                <a:latin typeface="Times New Roman"/>
                <a:cs typeface="Times New Roman"/>
              </a:rPr>
              <a:t>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khác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 </a:t>
            </a:r>
            <a:r>
              <a:rPr sz="1800" spc="-5" dirty="0">
                <a:latin typeface="Times New Roman"/>
                <a:cs typeface="Times New Roman"/>
              </a:rPr>
              <a:t>lúc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lĩnh </a:t>
            </a:r>
            <a:r>
              <a:rPr sz="1800" spc="-5" dirty="0">
                <a:latin typeface="Times New Roman"/>
                <a:cs typeface="Times New Roman"/>
              </a:rPr>
              <a:t>vực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4.</a:t>
            </a:r>
            <a:endParaRPr sz="1800">
              <a:latin typeface="Times New Roman"/>
              <a:cs typeface="Times New Roman"/>
            </a:endParaRPr>
          </a:p>
          <a:p>
            <a:pPr marL="186690">
              <a:lnSpc>
                <a:spcPct val="100000"/>
              </a:lnSpc>
              <a:spcBef>
                <a:spcPts val="540"/>
              </a:spcBef>
            </a:pPr>
            <a:r>
              <a:rPr sz="1800" spc="-10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b="1" spc="-5" dirty="0">
                <a:latin typeface="Times New Roman"/>
                <a:cs typeface="Times New Roman"/>
              </a:rPr>
              <a:t>thuyền </a:t>
            </a:r>
            <a:r>
              <a:rPr sz="1800" spc="-5" dirty="0">
                <a:latin typeface="Times New Roman"/>
                <a:cs typeface="Times New Roman"/>
              </a:rPr>
              <a:t>mới hiểu</a:t>
            </a:r>
            <a:endParaRPr sz="1800">
              <a:latin typeface="Times New Roman"/>
              <a:cs typeface="Times New Roman"/>
            </a:endParaRPr>
          </a:p>
          <a:p>
            <a:pPr marL="186690">
              <a:lnSpc>
                <a:spcPct val="100000"/>
              </a:lnSpc>
              <a:spcBef>
                <a:spcPts val="530"/>
              </a:spcBef>
            </a:pPr>
            <a:r>
              <a:rPr sz="1800" b="1" spc="-5" dirty="0">
                <a:latin typeface="Times New Roman"/>
                <a:cs typeface="Times New Roman"/>
              </a:rPr>
              <a:t>Biển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mênh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nhường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nào.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842770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Quỳnh)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Thuyền: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trai,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đênh </a:t>
            </a:r>
            <a:r>
              <a:rPr sz="1800" spc="-5" dirty="0">
                <a:latin typeface="Times New Roman"/>
                <a:cs typeface="Times New Roman"/>
              </a:rPr>
              <a:t>sóng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gió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Biển: chỉ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gái,</a:t>
            </a:r>
            <a:r>
              <a:rPr sz="1800" dirty="0">
                <a:latin typeface="Times New Roman"/>
                <a:cs typeface="Times New Roman"/>
              </a:rPr>
              <a:t> thủy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chờ,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đỗ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yên</a:t>
            </a:r>
            <a:r>
              <a:rPr sz="1800" spc="-5" dirty="0">
                <a:latin typeface="Times New Roman"/>
                <a:cs typeface="Times New Roman"/>
              </a:rPr>
              <a:t> của thuyền.</a:t>
            </a:r>
            <a:endParaRPr sz="1800">
              <a:latin typeface="Times New Roman"/>
              <a:cs typeface="Times New Roman"/>
            </a:endParaRPr>
          </a:p>
          <a:p>
            <a:pPr marL="12700" marR="2401570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</a:t>
            </a:r>
            <a:r>
              <a:rPr sz="1800" dirty="0">
                <a:latin typeface="Times New Roman"/>
                <a:cs typeface="Times New Roman"/>
              </a:rPr>
              <a:t>có “anh”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hết</a:t>
            </a:r>
            <a:r>
              <a:rPr sz="1800" dirty="0">
                <a:latin typeface="Times New Roman"/>
                <a:cs typeface="Times New Roman"/>
              </a:rPr>
              <a:t> tâm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hồn,</a:t>
            </a:r>
            <a:r>
              <a:rPr sz="1800" spc="-5" dirty="0">
                <a:latin typeface="Times New Roman"/>
                <a:cs typeface="Times New Roman"/>
              </a:rPr>
              <a:t> tấm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5" dirty="0">
                <a:latin typeface="Times New Roman"/>
                <a:cs typeface="Times New Roman"/>
              </a:rPr>
              <a:t> “em”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rào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b="1" spc="-5" dirty="0">
                <a:latin typeface="Times New Roman"/>
                <a:cs typeface="Times New Roman"/>
              </a:rPr>
              <a:t>Ướt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tiếng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cười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bố.</a:t>
            </a:r>
            <a:endParaRPr sz="1800">
              <a:latin typeface="Times New Roman"/>
              <a:cs typeface="Times New Roman"/>
            </a:endParaRPr>
          </a:p>
          <a:p>
            <a:pPr marL="14986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(Phan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Khải)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ts val="2690"/>
              </a:lnSpc>
              <a:spcBef>
                <a:spcPts val="18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cười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âm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 </a:t>
            </a:r>
            <a:r>
              <a:rPr sz="1800" i="1" spc="-5" dirty="0">
                <a:latin typeface="Times New Roman"/>
                <a:cs typeface="Times New Roman"/>
              </a:rPr>
              <a:t>ướt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 nhận </a:t>
            </a:r>
            <a:r>
              <a:rPr sz="1800" spc="-5" dirty="0">
                <a:latin typeface="Times New Roman"/>
                <a:cs typeface="Times New Roman"/>
              </a:rPr>
              <a:t>bằng </a:t>
            </a:r>
            <a:r>
              <a:rPr sz="1800" dirty="0">
                <a:latin typeface="Times New Roman"/>
                <a:cs typeface="Times New Roman"/>
              </a:rPr>
              <a:t>xúc </a:t>
            </a:r>
            <a:r>
              <a:rPr sz="1800" spc="-5" dirty="0">
                <a:latin typeface="Times New Roman"/>
                <a:cs typeface="Times New Roman"/>
              </a:rPr>
              <a:t>giác. Như </a:t>
            </a:r>
            <a:r>
              <a:rPr sz="1800" dirty="0">
                <a:latin typeface="Times New Roman"/>
                <a:cs typeface="Times New Roman"/>
              </a:rPr>
              <a:t>vậy </a:t>
            </a:r>
            <a:r>
              <a:rPr sz="1800" b="1" i="1" spc="-5" dirty="0">
                <a:latin typeface="Times New Roman"/>
                <a:cs typeface="Times New Roman"/>
              </a:rPr>
              <a:t>ướt tiếng </a:t>
            </a:r>
            <a:r>
              <a:rPr sz="1800" b="1" i="1" dirty="0">
                <a:latin typeface="Times New Roman"/>
                <a:cs typeface="Times New Roman"/>
              </a:rPr>
              <a:t>cười </a:t>
            </a:r>
            <a:r>
              <a:rPr sz="1800" spc="-5" dirty="0">
                <a:latin typeface="Times New Roman"/>
                <a:cs typeface="Times New Roman"/>
              </a:rPr>
              <a:t>là sự chuyển đổi </a:t>
            </a:r>
            <a:r>
              <a:rPr sz="1800" dirty="0">
                <a:latin typeface="Times New Roman"/>
                <a:cs typeface="Times New Roman"/>
              </a:rPr>
              <a:t>cảm </a:t>
            </a:r>
            <a:r>
              <a:rPr sz="1800" spc="-5" dirty="0">
                <a:latin typeface="Times New Roman"/>
                <a:cs typeface="Times New Roman"/>
              </a:rPr>
              <a:t>giác. Đó </a:t>
            </a:r>
            <a:r>
              <a:rPr sz="1800" dirty="0">
                <a:latin typeface="Times New Roman"/>
                <a:cs typeface="Times New Roman"/>
              </a:rPr>
              <a:t>chính </a:t>
            </a:r>
            <a:r>
              <a:rPr sz="1800" spc="-5" dirty="0">
                <a:latin typeface="Times New Roman"/>
                <a:cs typeface="Times New Roman"/>
              </a:rPr>
              <a:t>là </a:t>
            </a:r>
            <a:r>
              <a:rPr sz="1800" dirty="0">
                <a:latin typeface="Times New Roman"/>
                <a:cs typeface="Times New Roman"/>
              </a:rPr>
              <a:t> hình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9"/>
              </a:spcBef>
            </a:pPr>
            <a:r>
              <a:rPr sz="1800" dirty="0">
                <a:latin typeface="Times New Roman"/>
                <a:cs typeface="Times New Roman"/>
              </a:rPr>
              <a:t>6.</a:t>
            </a:r>
            <a:r>
              <a:rPr sz="1800" spc="-5" dirty="0">
                <a:latin typeface="Times New Roman"/>
                <a:cs typeface="Times New Roman"/>
              </a:rPr>
              <a:t> Một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lá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thẳm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thẳm</a:t>
            </a:r>
            <a:endParaRPr sz="1800">
              <a:latin typeface="Times New Roman"/>
              <a:cs typeface="Times New Roman"/>
            </a:endParaRPr>
          </a:p>
          <a:p>
            <a:pPr marL="242570" algn="just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Nghìn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trông </a:t>
            </a:r>
            <a:r>
              <a:rPr sz="1800" dirty="0">
                <a:latin typeface="Times New Roman"/>
                <a:cs typeface="Times New Roman"/>
              </a:rPr>
              <a:t>xuống </a:t>
            </a:r>
            <a:r>
              <a:rPr sz="1800" spc="-5" dirty="0">
                <a:latin typeface="Times New Roman"/>
                <a:cs typeface="Times New Roman"/>
              </a:rPr>
              <a:t>bé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con.</a:t>
            </a:r>
            <a:endParaRPr sz="1800">
              <a:latin typeface="Times New Roman"/>
              <a:cs typeface="Times New Roman"/>
            </a:endParaRPr>
          </a:p>
          <a:p>
            <a:pPr marL="212979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(Nguyễn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Khuyến)</a:t>
            </a:r>
            <a:endParaRPr sz="1800">
              <a:latin typeface="Times New Roman"/>
              <a:cs typeface="Times New Roman"/>
            </a:endParaRPr>
          </a:p>
          <a:p>
            <a:pPr marL="12700" marR="2159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Từ </a:t>
            </a:r>
            <a:r>
              <a:rPr sz="1800" i="1" dirty="0">
                <a:latin typeface="Times New Roman"/>
                <a:cs typeface="Times New Roman"/>
              </a:rPr>
              <a:t>lá </a:t>
            </a:r>
            <a:r>
              <a:rPr sz="1800" spc="-5" dirty="0">
                <a:latin typeface="Times New Roman"/>
                <a:cs typeface="Times New Roman"/>
              </a:rPr>
              <a:t>chỉ </a:t>
            </a:r>
            <a:r>
              <a:rPr sz="1800" dirty="0">
                <a:latin typeface="Times New Roman"/>
                <a:cs typeface="Times New Roman"/>
              </a:rPr>
              <a:t>con thuyền nhỏ </a:t>
            </a:r>
            <a:r>
              <a:rPr sz="1800" spc="-10" dirty="0">
                <a:latin typeface="Times New Roman"/>
                <a:cs typeface="Times New Roman"/>
              </a:rPr>
              <a:t>bé </a:t>
            </a:r>
            <a:r>
              <a:rPr sz="1800" spc="-5" dirty="0">
                <a:latin typeface="Times New Roman"/>
                <a:cs typeface="Times New Roman"/>
              </a:rPr>
              <a:t>trôi dạt </a:t>
            </a:r>
            <a:r>
              <a:rPr sz="1800" dirty="0">
                <a:latin typeface="Times New Roman"/>
                <a:cs typeface="Times New Roman"/>
              </a:rPr>
              <a:t>giữa dòng sông. Con </a:t>
            </a:r>
            <a:r>
              <a:rPr sz="1800" spc="-5" dirty="0">
                <a:latin typeface="Times New Roman"/>
                <a:cs typeface="Times New Roman"/>
              </a:rPr>
              <a:t>thuyền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hình dáng, </a:t>
            </a:r>
            <a:r>
              <a:rPr sz="1800" dirty="0">
                <a:latin typeface="Times New Roman"/>
                <a:cs typeface="Times New Roman"/>
              </a:rPr>
              <a:t>kích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(nhìn từ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xuống)</a:t>
            </a:r>
            <a:r>
              <a:rPr sz="1800" spc="-1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 </a:t>
            </a:r>
            <a:r>
              <a:rPr sz="1800" dirty="0">
                <a:latin typeface="Times New Roman"/>
                <a:cs typeface="Times New Roman"/>
              </a:rPr>
              <a:t>trạng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 </a:t>
            </a:r>
            <a:r>
              <a:rPr sz="1800" spc="-5" dirty="0">
                <a:latin typeface="Times New Roman"/>
                <a:cs typeface="Times New Roman"/>
              </a:rPr>
              <a:t>trôi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dạt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lá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cây,</a:t>
            </a:r>
            <a:r>
              <a:rPr sz="1800" dirty="0">
                <a:latin typeface="Times New Roman"/>
                <a:cs typeface="Times New Roman"/>
              </a:rPr>
              <a:t> do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lá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một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19658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  <a:endParaRPr sz="1800">
              <a:latin typeface="Times New Roman"/>
              <a:cs typeface="Times New Roman"/>
            </a:endParaRPr>
          </a:p>
          <a:p>
            <a:pPr marL="242570" marR="4907915" indent="-230504">
              <a:lnSpc>
                <a:spcPct val="124400"/>
              </a:lnSpc>
              <a:buAutoNum type="arabicPeriod" startAt="7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Vì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lợi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ích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mười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năm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trồng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Vì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trăm</a:t>
            </a:r>
            <a:r>
              <a:rPr sz="1800" spc="-5" dirty="0">
                <a:latin typeface="Times New Roman"/>
                <a:cs typeface="Times New Roman"/>
              </a:rPr>
              <a:t> năm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trồng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  <a:p>
            <a:pPr marL="218567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(Hồ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Minh)</a:t>
            </a:r>
            <a:endParaRPr sz="1800">
              <a:latin typeface="Times New Roman"/>
              <a:cs typeface="Times New Roman"/>
            </a:endParaRPr>
          </a:p>
          <a:p>
            <a:pPr marL="12700" marR="31115">
              <a:lnSpc>
                <a:spcPct val="124600"/>
              </a:lnSpc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Từ </a:t>
            </a:r>
            <a:r>
              <a:rPr sz="1800" i="1" spc="-5" dirty="0">
                <a:latin typeface="Times New Roman"/>
                <a:cs typeface="Times New Roman"/>
              </a:rPr>
              <a:t>trồng </a:t>
            </a:r>
            <a:r>
              <a:rPr sz="1800" dirty="0">
                <a:latin typeface="Times New Roman"/>
                <a:cs typeface="Times New Roman"/>
              </a:rPr>
              <a:t>vốn chỉ </a:t>
            </a:r>
            <a:r>
              <a:rPr sz="1800" spc="-5" dirty="0">
                <a:latin typeface="Times New Roman"/>
                <a:cs typeface="Times New Roman"/>
              </a:rPr>
              <a:t>hoạt </a:t>
            </a:r>
            <a:r>
              <a:rPr sz="1800" dirty="0">
                <a:latin typeface="Times New Roman"/>
                <a:cs typeface="Times New Roman"/>
              </a:rPr>
              <a:t>động </a:t>
            </a:r>
            <a:r>
              <a:rPr sz="1800" spc="-5" dirty="0">
                <a:latin typeface="Times New Roman"/>
                <a:cs typeface="Times New Roman"/>
              </a:rPr>
              <a:t>trồng cây, </a:t>
            </a:r>
            <a:r>
              <a:rPr sz="1800" dirty="0">
                <a:latin typeface="Times New Roman"/>
                <a:cs typeface="Times New Roman"/>
              </a:rPr>
              <a:t>nhưng ở câu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dirty="0">
                <a:latin typeface="Times New Roman"/>
                <a:cs typeface="Times New Roman"/>
              </a:rPr>
              <a:t>của Chủ tịch </a:t>
            </a:r>
            <a:r>
              <a:rPr sz="1800" spc="-5" dirty="0">
                <a:latin typeface="Times New Roman"/>
                <a:cs typeface="Times New Roman"/>
              </a:rPr>
              <a:t>Hồ </a:t>
            </a:r>
            <a:r>
              <a:rPr sz="1800" dirty="0">
                <a:latin typeface="Times New Roman"/>
                <a:cs typeface="Times New Roman"/>
              </a:rPr>
              <a:t>Chí </a:t>
            </a:r>
            <a:r>
              <a:rPr sz="1800" spc="-5" dirty="0">
                <a:latin typeface="Times New Roman"/>
                <a:cs typeface="Times New Roman"/>
              </a:rPr>
              <a:t>Minh, </a:t>
            </a:r>
            <a:r>
              <a:rPr sz="1800" dirty="0">
                <a:latin typeface="Times New Roman"/>
                <a:cs typeface="Times New Roman"/>
              </a:rPr>
              <a:t>nó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sóc, </a:t>
            </a:r>
            <a:r>
              <a:rPr sz="1800" dirty="0">
                <a:latin typeface="Times New Roman"/>
                <a:cs typeface="Times New Roman"/>
              </a:rPr>
              <a:t>nuôi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dirty="0">
                <a:latin typeface="Times New Roman"/>
                <a:cs typeface="Times New Roman"/>
              </a:rPr>
              <a:t> hoạt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 nuôi </a:t>
            </a:r>
            <a:r>
              <a:rPr sz="1800" spc="-5" dirty="0">
                <a:latin typeface="Times New Roman"/>
                <a:cs typeface="Times New Roman"/>
              </a:rPr>
              <a:t>dưỡng, chăm sóc, </a:t>
            </a:r>
            <a:r>
              <a:rPr sz="1800" spc="5" dirty="0">
                <a:latin typeface="Times New Roman"/>
                <a:cs typeface="Times New Roman"/>
              </a:rPr>
              <a:t>bảo </a:t>
            </a:r>
            <a:r>
              <a:rPr sz="1800" spc="-5" dirty="0">
                <a:latin typeface="Times New Roman"/>
                <a:cs typeface="Times New Roman"/>
              </a:rPr>
              <a:t>vệ... </a:t>
            </a:r>
            <a:r>
              <a:rPr sz="1800" dirty="0">
                <a:latin typeface="Times New Roman"/>
                <a:cs typeface="Times New Roman"/>
              </a:rPr>
              <a:t>đối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cây và </a:t>
            </a:r>
            <a:r>
              <a:rPr sz="1800" spc="-5" dirty="0">
                <a:latin typeface="Times New Roman"/>
                <a:cs typeface="Times New Roman"/>
              </a:rPr>
              <a:t>đối với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có quan hệ tương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đồng, do đó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trồng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(thứ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hai)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 </a:t>
            </a:r>
            <a:r>
              <a:rPr sz="1800" spc="-5" dirty="0">
                <a:latin typeface="Times New Roman"/>
                <a:cs typeface="Times New Roman"/>
              </a:rPr>
              <a:t>dụ.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ngọt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lọt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xương.</a:t>
            </a:r>
            <a:endParaRPr sz="1800">
              <a:latin typeface="Times New Roman"/>
              <a:cs typeface="Times New Roman"/>
            </a:endParaRPr>
          </a:p>
          <a:p>
            <a:pPr marL="241490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(Tục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Từ </a:t>
            </a:r>
            <a:r>
              <a:rPr sz="1800" i="1" dirty="0">
                <a:latin typeface="Times New Roman"/>
                <a:cs typeface="Times New Roman"/>
              </a:rPr>
              <a:t>ngọt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vốn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vị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 lưỡi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tiếp xúc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5" dirty="0">
                <a:latin typeface="Times New Roman"/>
                <a:cs typeface="Times New Roman"/>
              </a:rPr>
              <a:t> thức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ăn,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giác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dễ </a:t>
            </a:r>
            <a:r>
              <a:rPr sz="1800" spc="-5" dirty="0">
                <a:latin typeface="Times New Roman"/>
                <a:cs typeface="Times New Roman"/>
              </a:rPr>
              <a:t>chịu, </a:t>
            </a:r>
            <a:r>
              <a:rPr sz="1800" dirty="0">
                <a:latin typeface="Times New Roman"/>
                <a:cs typeface="Times New Roman"/>
              </a:rPr>
              <a:t>khác </a:t>
            </a:r>
            <a:r>
              <a:rPr sz="1800" spc="-5" dirty="0">
                <a:latin typeface="Times New Roman"/>
                <a:cs typeface="Times New Roman"/>
              </a:rPr>
              <a:t>với cay, chua, </a:t>
            </a:r>
            <a:r>
              <a:rPr sz="1800" dirty="0">
                <a:latin typeface="Times New Roman"/>
                <a:cs typeface="Times New Roman"/>
              </a:rPr>
              <a:t>mặn, chát... </a:t>
            </a:r>
            <a:r>
              <a:rPr sz="1800" spc="-5" dirty="0">
                <a:latin typeface="Times New Roman"/>
                <a:cs typeface="Times New Roman"/>
              </a:rPr>
              <a:t>Nhưng </a:t>
            </a:r>
            <a:r>
              <a:rPr sz="1800" dirty="0">
                <a:latin typeface="Times New Roman"/>
                <a:cs typeface="Times New Roman"/>
              </a:rPr>
              <a:t>ở câu tục ngữ </a:t>
            </a:r>
            <a:r>
              <a:rPr sz="1800" spc="-5" dirty="0">
                <a:latin typeface="Times New Roman"/>
                <a:cs typeface="Times New Roman"/>
              </a:rPr>
              <a:t>này, </a:t>
            </a:r>
            <a:r>
              <a:rPr sz="1800" dirty="0">
                <a:latin typeface="Times New Roman"/>
                <a:cs typeface="Times New Roman"/>
              </a:rPr>
              <a:t>nó chỉ cảm </a:t>
            </a:r>
            <a:r>
              <a:rPr sz="1800" spc="-5" dirty="0">
                <a:latin typeface="Times New Roman"/>
                <a:cs typeface="Times New Roman"/>
              </a:rPr>
              <a:t>giác </a:t>
            </a:r>
            <a:r>
              <a:rPr sz="1800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lời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(thính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giác).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(vị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giác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thính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đem lại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 </a:t>
            </a:r>
            <a:r>
              <a:rPr sz="1800" dirty="0">
                <a:latin typeface="Times New Roman"/>
                <a:cs typeface="Times New Roman"/>
              </a:rPr>
              <a:t> giống</a:t>
            </a:r>
            <a:r>
              <a:rPr sz="1800" spc="-5" dirty="0">
                <a:latin typeface="Times New Roman"/>
                <a:cs typeface="Times New Roman"/>
              </a:rPr>
              <a:t> nhau,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dễ</a:t>
            </a:r>
            <a:r>
              <a:rPr sz="1800" spc="-5" dirty="0">
                <a:latin typeface="Times New Roman"/>
                <a:cs typeface="Times New Roman"/>
              </a:rPr>
              <a:t> chịu,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khéo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léo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thì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cũng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ngọt</a:t>
            </a:r>
            <a:r>
              <a:rPr sz="180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298450" indent="-286385">
              <a:lnSpc>
                <a:spcPct val="100000"/>
              </a:lnSpc>
              <a:spcBef>
                <a:spcPts val="530"/>
              </a:spcBef>
              <a:buAutoNum type="arabicPeriod" startAt="9"/>
              <a:tabLst>
                <a:tab pos="299085" algn="l"/>
              </a:tabLst>
            </a:pPr>
            <a:r>
              <a:rPr sz="1800" dirty="0">
                <a:latin typeface="Times New Roman"/>
                <a:cs typeface="Times New Roman"/>
              </a:rPr>
              <a:t>Thuyền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5" dirty="0">
                <a:latin typeface="Times New Roman"/>
                <a:cs typeface="Times New Roman"/>
              </a:rPr>
              <a:t> một dạ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khăng </a:t>
            </a:r>
            <a:r>
              <a:rPr sz="1800" dirty="0">
                <a:latin typeface="Times New Roman"/>
                <a:cs typeface="Times New Roman"/>
              </a:rPr>
              <a:t>khăng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thuyền</a:t>
            </a:r>
            <a:endParaRPr sz="1800">
              <a:latin typeface="Times New Roman"/>
              <a:cs typeface="Times New Roman"/>
            </a:endParaRPr>
          </a:p>
          <a:p>
            <a:pPr marL="2530475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26390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Thuyền: chỉ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con trai lưu </a:t>
            </a:r>
            <a:r>
              <a:rPr sz="1800" spc="-5" dirty="0">
                <a:latin typeface="Times New Roman"/>
                <a:cs typeface="Times New Roman"/>
              </a:rPr>
              <a:t>lạc, </a:t>
            </a:r>
            <a:r>
              <a:rPr sz="1800" dirty="0">
                <a:latin typeface="Times New Roman"/>
                <a:cs typeface="Times New Roman"/>
              </a:rPr>
              <a:t>lênh đênh </a:t>
            </a:r>
            <a:r>
              <a:rPr sz="1800" spc="-5" dirty="0">
                <a:latin typeface="Times New Roman"/>
                <a:cs typeface="Times New Roman"/>
              </a:rPr>
              <a:t>sóng </a:t>
            </a:r>
            <a:r>
              <a:rPr sz="1800" dirty="0">
                <a:latin typeface="Times New Roman"/>
                <a:cs typeface="Times New Roman"/>
              </a:rPr>
              <a:t>gió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Bến: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gái thủy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đợi</a:t>
            </a:r>
            <a:r>
              <a:rPr sz="1800" dirty="0">
                <a:latin typeface="Times New Roman"/>
                <a:cs typeface="Times New Roman"/>
              </a:rPr>
              <a:t> chờ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Nỗi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5" dirty="0">
                <a:latin typeface="Times New Roman"/>
                <a:cs typeface="Times New Roman"/>
              </a:rPr>
              <a:t> 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nhớ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tới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chàng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trai,</a:t>
            </a:r>
            <a:r>
              <a:rPr sz="1800" dirty="0">
                <a:latin typeface="Times New Roman"/>
                <a:cs typeface="Times New Roman"/>
              </a:rPr>
              <a:t> mong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chàng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trai </a:t>
            </a:r>
            <a:r>
              <a:rPr sz="1800" dirty="0">
                <a:latin typeface="Times New Roman"/>
                <a:cs typeface="Times New Roman"/>
              </a:rPr>
              <a:t>trở về.</a:t>
            </a:r>
          </a:p>
          <a:p>
            <a:pPr marL="356870" marR="4838065" indent="-344805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10. </a:t>
            </a:r>
            <a:r>
              <a:rPr sz="1800" b="1" spc="-5" dirty="0">
                <a:latin typeface="Times New Roman"/>
                <a:cs typeface="Times New Roman"/>
              </a:rPr>
              <a:t>Thân </a:t>
            </a:r>
            <a:r>
              <a:rPr sz="1800" b="1" dirty="0">
                <a:latin typeface="Times New Roman"/>
                <a:cs typeface="Times New Roman"/>
              </a:rPr>
              <a:t>em </a:t>
            </a:r>
            <a:r>
              <a:rPr sz="1800" spc="-5" dirty="0">
                <a:latin typeface="Times New Roman"/>
                <a:cs typeface="Times New Roman"/>
              </a:rPr>
              <a:t>vừa </a:t>
            </a:r>
            <a:r>
              <a:rPr sz="1800" b="1" dirty="0">
                <a:latin typeface="Times New Roman"/>
                <a:cs typeface="Times New Roman"/>
              </a:rPr>
              <a:t>trắng lại </a:t>
            </a:r>
            <a:r>
              <a:rPr sz="1800" b="1" spc="-5" dirty="0">
                <a:latin typeface="Times New Roman"/>
                <a:cs typeface="Times New Roman"/>
              </a:rPr>
              <a:t>vừa tròn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Bảy nổi ba chìm </a:t>
            </a:r>
            <a:r>
              <a:rPr sz="1800" b="1" dirty="0">
                <a:latin typeface="Times New Roman"/>
                <a:cs typeface="Times New Roman"/>
              </a:rPr>
              <a:t>với </a:t>
            </a:r>
            <a:r>
              <a:rPr sz="1800" b="1" spc="-5" dirty="0">
                <a:latin typeface="Times New Roman"/>
                <a:cs typeface="Times New Roman"/>
              </a:rPr>
              <a:t>nước non 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Rắn ná</a:t>
            </a:r>
            <a:r>
              <a:rPr sz="1800" spc="-5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mặc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kẻ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nặn</a:t>
            </a:r>
          </a:p>
          <a:p>
            <a:pPr marL="35687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giữ </a:t>
            </a:r>
            <a:r>
              <a:rPr sz="1800" b="1" dirty="0">
                <a:latin typeface="Times New Roman"/>
                <a:cs typeface="Times New Roman"/>
              </a:rPr>
              <a:t>tấm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lòng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son.</a:t>
            </a:r>
            <a:endParaRPr sz="1800" dirty="0">
              <a:latin typeface="Times New Roman"/>
              <a:cs typeface="Times New Roman"/>
            </a:endParaRPr>
          </a:p>
          <a:p>
            <a:pPr marL="184277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(Hồ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 </a:t>
            </a:r>
            <a:r>
              <a:rPr sz="1800" spc="-5" dirty="0">
                <a:latin typeface="Times New Roman"/>
                <a:cs typeface="Times New Roman"/>
              </a:rPr>
              <a:t>dụ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 </a:t>
            </a:r>
            <a:r>
              <a:rPr sz="1800" spc="-5" dirty="0">
                <a:latin typeface="Times New Roman"/>
                <a:cs typeface="Times New Roman"/>
              </a:rPr>
              <a:t>ngoại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hậu,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tràn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cùng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phận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đênh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thủy</a:t>
            </a:r>
            <a:r>
              <a:rPr sz="1800" dirty="0">
                <a:latin typeface="Times New Roman"/>
                <a:cs typeface="Times New Roman"/>
              </a:rPr>
              <a:t> chung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phụ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nữ 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hội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xưa.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  <a:spcBef>
                <a:spcPts val="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9.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Các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từ:</a:t>
            </a:r>
            <a:r>
              <a:rPr sz="1800" b="1" spc="-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kim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cương,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ngôi</a:t>
            </a:r>
            <a:r>
              <a:rPr sz="1800" b="1" spc="-7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sao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sáng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trong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các</a:t>
            </a:r>
            <a:r>
              <a:rPr sz="1800" b="1" spc="-6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câu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</a:t>
            </a:r>
            <a:r>
              <a:rPr sz="1800" b="1" spc="-8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có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phải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là</a:t>
            </a:r>
            <a:r>
              <a:rPr sz="1800" b="1" spc="-6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ẩn</a:t>
            </a:r>
            <a:r>
              <a:rPr sz="1800" b="1" spc="-7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dụ</a:t>
            </a:r>
            <a:r>
              <a:rPr sz="1800" b="1" spc="-7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không?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Nó </a:t>
            </a:r>
            <a:r>
              <a:rPr sz="1800" b="1" dirty="0">
                <a:latin typeface="Times New Roman"/>
                <a:cs typeface="Times New Roman"/>
              </a:rPr>
              <a:t>có </a:t>
            </a:r>
            <a:r>
              <a:rPr sz="1800" b="1" spc="-5" dirty="0">
                <a:latin typeface="Times New Roman"/>
                <a:cs typeface="Times New Roman"/>
              </a:rPr>
              <a:t>tác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dụng</a:t>
            </a:r>
            <a:r>
              <a:rPr sz="1800" b="1" dirty="0">
                <a:latin typeface="Times New Roman"/>
                <a:cs typeface="Times New Roman"/>
              </a:rPr>
              <a:t> gì?</a:t>
            </a:r>
            <a:endParaRPr sz="1800" dirty="0">
              <a:latin typeface="Times New Roman"/>
              <a:cs typeface="Times New Roman"/>
            </a:endParaRPr>
          </a:p>
          <a:p>
            <a:pPr marL="12700" marR="3129915">
              <a:lnSpc>
                <a:spcPts val="2690"/>
              </a:lnSpc>
              <a:spcBef>
                <a:spcPts val="175"/>
              </a:spcBef>
            </a:pPr>
            <a:r>
              <a:rPr sz="1800" spc="-5" dirty="0">
                <a:latin typeface="Times New Roman"/>
                <a:cs typeface="Times New Roman"/>
              </a:rPr>
              <a:t>Nghe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dạt mười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bốn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triệu</a:t>
            </a:r>
            <a:r>
              <a:rPr sz="1800" spc="-5" dirty="0">
                <a:latin typeface="Times New Roman"/>
                <a:cs typeface="Times New Roman"/>
              </a:rPr>
              <a:t> miền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tỉnh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Không! Ba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triệu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kim </a:t>
            </a:r>
            <a:r>
              <a:rPr sz="1800" b="1" spc="-5" dirty="0">
                <a:latin typeface="Times New Roman"/>
                <a:cs typeface="Times New Roman"/>
              </a:rPr>
              <a:t>cương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thiên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Tổ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quốc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Không!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nghìn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triệu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ngôi</a:t>
            </a:r>
            <a:r>
              <a:rPr sz="1800" b="1" spc="-5" dirty="0">
                <a:latin typeface="Times New Roman"/>
                <a:cs typeface="Times New Roman"/>
              </a:rPr>
              <a:t> sao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hem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chiếm lĩnh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bầu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trời.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Hứa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gặt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5" dirty="0">
                <a:latin typeface="Times New Roman"/>
                <a:cs typeface="Times New Roman"/>
              </a:rPr>
              <a:t> ngày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mai.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701290">
              <a:lnSpc>
                <a:spcPct val="100000"/>
              </a:lnSpc>
              <a:spcBef>
                <a:spcPts val="625"/>
              </a:spcBef>
            </a:pPr>
            <a:r>
              <a:rPr sz="1800" spc="-5" dirty="0">
                <a:latin typeface="Times New Roman"/>
                <a:cs typeface="Times New Roman"/>
              </a:rPr>
              <a:t>(Chế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Viên)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65"/>
              </a:spcBef>
            </a:pPr>
            <a:r>
              <a:rPr sz="1800" spc="-5" dirty="0">
                <a:latin typeface="Times New Roman"/>
                <a:cs typeface="Times New Roman"/>
              </a:rPr>
              <a:t>Kim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cương,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ngôi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trích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10.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Trong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đoạn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đây: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tôi</a:t>
            </a:r>
            <a:r>
              <a:rPr sz="1800" spc="-5" dirty="0">
                <a:latin typeface="Times New Roman"/>
                <a:cs typeface="Times New Roman"/>
              </a:rPr>
              <a:t> bừng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</a:t>
            </a:r>
          </a:p>
          <a:p>
            <a:pPr marL="12700" marR="5616575">
              <a:lnSpc>
                <a:spcPct val="124400"/>
              </a:lnSpc>
              <a:spcBef>
                <a:spcPts val="15"/>
              </a:spcBef>
            </a:pPr>
            <a:r>
              <a:rPr sz="1800" spc="-5" dirty="0">
                <a:latin typeface="Times New Roman"/>
                <a:cs typeface="Times New Roman"/>
              </a:rPr>
              <a:t>Mặt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 lí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chói</a:t>
            </a:r>
            <a:r>
              <a:rPr sz="1800" spc="-5" dirty="0">
                <a:latin typeface="Times New Roman"/>
                <a:cs typeface="Times New Roman"/>
              </a:rPr>
              <a:t> qua tim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vườn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-5" dirty="0">
                <a:latin typeface="Times New Roman"/>
                <a:cs typeface="Times New Roman"/>
              </a:rPr>
              <a:t> lá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-5" dirty="0">
                <a:latin typeface="Times New Roman"/>
                <a:cs typeface="Times New Roman"/>
              </a:rPr>
              <a:t> đậm hương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rộn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chim.</a:t>
            </a:r>
            <a:endParaRPr sz="1800" dirty="0">
              <a:latin typeface="Times New Roman"/>
              <a:cs typeface="Times New Roman"/>
            </a:endParaRPr>
          </a:p>
          <a:p>
            <a:pPr marL="2644775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 dirty="0">
              <a:latin typeface="Times New Roman"/>
              <a:cs typeface="Times New Roman"/>
            </a:endParaRPr>
          </a:p>
          <a:p>
            <a:pPr marL="248285" indent="-236220">
              <a:lnSpc>
                <a:spcPct val="100000"/>
              </a:lnSpc>
              <a:spcBef>
                <a:spcPts val="540"/>
              </a:spcBef>
              <a:buAutoNum type="alphaLcParenR"/>
              <a:tabLst>
                <a:tab pos="248920" algn="l"/>
              </a:tabLst>
            </a:pPr>
            <a:r>
              <a:rPr sz="1800" spc="-5" dirty="0">
                <a:latin typeface="Times New Roman"/>
                <a:cs typeface="Times New Roman"/>
              </a:rPr>
              <a:t>Tìm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 </a:t>
            </a:r>
            <a:r>
              <a:rPr sz="1800" spc="-5" dirty="0">
                <a:latin typeface="Times New Roman"/>
                <a:cs typeface="Times New Roman"/>
              </a:rPr>
              <a:t>phép so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thơ.</a:t>
            </a:r>
          </a:p>
          <a:p>
            <a:pPr marL="260350" indent="-248285">
              <a:lnSpc>
                <a:spcPct val="100000"/>
              </a:lnSpc>
              <a:spcBef>
                <a:spcPts val="530"/>
              </a:spcBef>
              <a:buAutoNum type="alphaLcParenR"/>
              <a:tabLst>
                <a:tab pos="260985" algn="l"/>
              </a:tabLst>
            </a:pPr>
            <a:r>
              <a:rPr sz="1800" dirty="0">
                <a:latin typeface="Times New Roman"/>
                <a:cs typeface="Times New Roman"/>
              </a:rPr>
              <a:t>Hãy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viết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 </a:t>
            </a:r>
            <a:r>
              <a:rPr sz="1800" spc="-5" dirty="0">
                <a:latin typeface="Times New Roman"/>
                <a:cs typeface="Times New Roman"/>
              </a:rPr>
              <a:t>xuôi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6985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a)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liên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Học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hãy 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5" dirty="0">
                <a:latin typeface="Times New Roman"/>
                <a:cs typeface="Times New Roman"/>
              </a:rPr>
              <a:t> cụ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ngầm,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vế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diện </a:t>
            </a:r>
            <a:r>
              <a:rPr sz="1800" spc="-5" dirty="0">
                <a:latin typeface="Times New Roman"/>
                <a:cs typeface="Times New Roman"/>
              </a:rPr>
              <a:t>so </a:t>
            </a:r>
            <a:r>
              <a:rPr sz="1800" dirty="0">
                <a:latin typeface="Times New Roman"/>
                <a:cs typeface="Times New Roman"/>
              </a:rPr>
              <a:t>sánh và từ </a:t>
            </a:r>
            <a:r>
              <a:rPr sz="1800" spc="-5" dirty="0">
                <a:latin typeface="Times New Roman"/>
                <a:cs typeface="Times New Roman"/>
              </a:rPr>
              <a:t>so sánh. Học </a:t>
            </a:r>
            <a:r>
              <a:rPr sz="1800" dirty="0">
                <a:latin typeface="Times New Roman"/>
                <a:cs typeface="Times New Roman"/>
              </a:rPr>
              <a:t>sinh cố gắng </a:t>
            </a:r>
            <a:r>
              <a:rPr sz="1800" spc="-5" dirty="0">
                <a:latin typeface="Times New Roman"/>
                <a:cs typeface="Times New Roman"/>
              </a:rPr>
              <a:t>phục hồi lại </a:t>
            </a:r>
            <a:r>
              <a:rPr sz="1800" dirty="0">
                <a:latin typeface="Times New Roman"/>
                <a:cs typeface="Times New Roman"/>
              </a:rPr>
              <a:t>tất cả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yếu tố </a:t>
            </a:r>
            <a:r>
              <a:rPr sz="1800" spc="-5" dirty="0">
                <a:latin typeface="Times New Roman"/>
                <a:cs typeface="Times New Roman"/>
              </a:rPr>
              <a:t>còn thiếu </a:t>
            </a:r>
            <a:r>
              <a:rPr sz="1800" dirty="0">
                <a:latin typeface="Times New Roman"/>
                <a:cs typeface="Times New Roman"/>
              </a:rPr>
              <a:t> trong đoạn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chắc chắn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dirty="0">
                <a:latin typeface="Times New Roman"/>
                <a:cs typeface="Times New Roman"/>
              </a:rPr>
              <a:t> sẽ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11.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Xác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định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và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phân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tích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phép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hoán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5" dirty="0">
                <a:latin typeface="Times New Roman"/>
                <a:cs typeface="Times New Roman"/>
              </a:rPr>
              <a:t>dụ </a:t>
            </a:r>
            <a:r>
              <a:rPr sz="1800" b="1" spc="-5" dirty="0">
                <a:latin typeface="Times New Roman"/>
                <a:cs typeface="Times New Roman"/>
              </a:rPr>
              <a:t>trong </a:t>
            </a:r>
            <a:r>
              <a:rPr sz="1800" b="1" dirty="0">
                <a:latin typeface="Times New Roman"/>
                <a:cs typeface="Times New Roman"/>
              </a:rPr>
              <a:t>các </a:t>
            </a:r>
            <a:r>
              <a:rPr sz="1800" b="1" spc="-5" dirty="0">
                <a:latin typeface="Times New Roman"/>
                <a:cs typeface="Times New Roman"/>
              </a:rPr>
              <a:t>đoạn</a:t>
            </a:r>
            <a:r>
              <a:rPr sz="1800" b="1" dirty="0">
                <a:latin typeface="Times New Roman"/>
                <a:cs typeface="Times New Roman"/>
              </a:rPr>
              <a:t> trích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1800" spc="-5" dirty="0">
                <a:latin typeface="Times New Roman"/>
                <a:cs typeface="Times New Roman"/>
              </a:rPr>
              <a:t>Sen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cúc </a:t>
            </a:r>
            <a:r>
              <a:rPr sz="1800" spc="5" dirty="0">
                <a:latin typeface="Times New Roman"/>
                <a:cs typeface="Times New Roman"/>
              </a:rPr>
              <a:t>lại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nở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Sầu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ngắn,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xuân.</a:t>
            </a:r>
          </a:p>
          <a:p>
            <a:pPr marL="28155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(Nguyễn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Du)</a:t>
            </a:r>
            <a:endParaRPr sz="1800" dirty="0">
              <a:latin typeface="Times New Roman"/>
              <a:cs typeface="Times New Roman"/>
            </a:endParaRPr>
          </a:p>
          <a:p>
            <a:pPr marL="242570" marR="4511040" indent="-230504">
              <a:lnSpc>
                <a:spcPts val="2690"/>
              </a:lnSpc>
              <a:spcBef>
                <a:spcPts val="180"/>
              </a:spcBef>
              <a:buAutoNum type="arabicPeriod" startAt="2"/>
              <a:tabLst>
                <a:tab pos="243204" algn="l"/>
              </a:tabLst>
            </a:pPr>
            <a:r>
              <a:rPr sz="1800" spc="-5" dirty="0">
                <a:latin typeface="Times New Roman"/>
                <a:cs typeface="Times New Roman"/>
              </a:rPr>
              <a:t>Một trái tim lớn </a:t>
            </a:r>
            <a:r>
              <a:rPr sz="1800" dirty="0">
                <a:latin typeface="Times New Roman"/>
                <a:cs typeface="Times New Roman"/>
              </a:rPr>
              <a:t>lao </a:t>
            </a:r>
            <a:r>
              <a:rPr sz="1800" spc="-10" dirty="0">
                <a:latin typeface="Times New Roman"/>
                <a:cs typeface="Times New Roman"/>
              </a:rPr>
              <a:t>đã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giã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5" dirty="0">
                <a:latin typeface="Times New Roman"/>
                <a:cs typeface="Times New Roman"/>
              </a:rPr>
              <a:t>đời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óc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 </a:t>
            </a:r>
            <a:r>
              <a:rPr sz="1800" dirty="0">
                <a:latin typeface="Times New Roman"/>
                <a:cs typeface="Times New Roman"/>
              </a:rPr>
              <a:t>đã ngừng</a:t>
            </a:r>
            <a:r>
              <a:rPr sz="1800" spc="-5" dirty="0">
                <a:latin typeface="Times New Roman"/>
                <a:cs typeface="Times New Roman"/>
              </a:rPr>
              <a:t> sống.</a:t>
            </a:r>
            <a:endParaRPr sz="1800" dirty="0">
              <a:latin typeface="Times New Roman"/>
              <a:cs typeface="Times New Roman"/>
            </a:endParaRPr>
          </a:p>
          <a:p>
            <a:pPr marL="195707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Diệu,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Viết về Na-dim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Hít-mét)</a:t>
            </a:r>
          </a:p>
          <a:p>
            <a:pPr marL="12700" marR="5076825">
              <a:lnSpc>
                <a:spcPct val="124400"/>
              </a:lnSpc>
              <a:spcBef>
                <a:spcPts val="10"/>
              </a:spcBef>
              <a:buAutoNum type="arabicPeriod" startAt="3"/>
              <a:tabLst>
                <a:tab pos="356870" algn="l"/>
                <a:tab pos="357505" algn="l"/>
              </a:tabLst>
            </a:pP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chàm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buổi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phân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Cầm</a:t>
            </a:r>
            <a:r>
              <a:rPr sz="1800" spc="-5" dirty="0">
                <a:latin typeface="Times New Roman"/>
                <a:cs typeface="Times New Roman"/>
              </a:rPr>
              <a:t> tay nhau biết nói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hôm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nay.</a:t>
            </a:r>
            <a:endParaRPr sz="1800" dirty="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 dirty="0">
              <a:latin typeface="Times New Roman"/>
              <a:cs typeface="Times New Roman"/>
            </a:endParaRPr>
          </a:p>
          <a:p>
            <a:pPr marL="413384" indent="-401320">
              <a:lnSpc>
                <a:spcPct val="100000"/>
              </a:lnSpc>
              <a:spcBef>
                <a:spcPts val="530"/>
              </a:spcBef>
              <a:buAutoNum type="arabicPeriod" startAt="4"/>
              <a:tabLst>
                <a:tab pos="413384" algn="l"/>
                <a:tab pos="414020" algn="l"/>
              </a:tabLst>
            </a:pP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Má </a:t>
            </a:r>
            <a:r>
              <a:rPr sz="1800" dirty="0">
                <a:latin typeface="Times New Roman"/>
                <a:cs typeface="Times New Roman"/>
              </a:rPr>
              <a:t>hồng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quá</a:t>
            </a:r>
            <a:r>
              <a:rPr sz="1800" dirty="0">
                <a:latin typeface="Times New Roman"/>
                <a:cs typeface="Times New Roman"/>
              </a:rPr>
              <a:t> nửa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chưa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thôi.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5"/>
              </a:spcBef>
              <a:buAutoNum type="arabicPeriod" startAt="5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làng quê,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5779770" cy="5151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marR="3536315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Cả lớn nhỏ, gái </a:t>
            </a:r>
            <a:r>
              <a:rPr sz="1800" dirty="0">
                <a:latin typeface="Times New Roman"/>
                <a:cs typeface="Times New Roman"/>
              </a:rPr>
              <a:t>trai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10" dirty="0">
                <a:latin typeface="Times New Roman"/>
                <a:cs typeface="Times New Roman"/>
              </a:rPr>
              <a:t> đi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dài</a:t>
            </a:r>
            <a:endParaRPr sz="18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Càng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mãi.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40"/>
              </a:spcBef>
              <a:buFont typeface="Times New Roman"/>
              <a:buAutoNum type="arabicPeriod" startAt="6"/>
              <a:tabLst>
                <a:tab pos="356870" algn="l"/>
                <a:tab pos="357505" algn="l"/>
              </a:tabLst>
            </a:pPr>
            <a:r>
              <a:rPr sz="1800" dirty="0">
                <a:latin typeface="Times New Roman"/>
                <a:cs typeface="Times New Roman"/>
              </a:rPr>
              <a:t>Bàn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sỏi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cơm.</a:t>
            </a:r>
            <a:endParaRPr sz="180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(Bài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10" dirty="0">
                <a:latin typeface="Times New Roman"/>
                <a:cs typeface="Times New Roman"/>
              </a:rPr>
              <a:t> vỡ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Trung </a:t>
            </a:r>
            <a:r>
              <a:rPr sz="1800" dirty="0">
                <a:latin typeface="Times New Roman"/>
                <a:cs typeface="Times New Roman"/>
              </a:rPr>
              <a:t>Thông).</a:t>
            </a:r>
            <a:endParaRPr sz="1800">
              <a:latin typeface="Times New Roman"/>
              <a:cs typeface="Times New Roman"/>
            </a:endParaRPr>
          </a:p>
          <a:p>
            <a:pPr marL="300990" marR="3630929" indent="-288925">
              <a:lnSpc>
                <a:spcPts val="2700"/>
              </a:lnSpc>
              <a:spcBef>
                <a:spcPts val="170"/>
              </a:spcBef>
              <a:buFont typeface="Times New Roman"/>
              <a:buAutoNum type="arabicPeriod" startAt="7"/>
              <a:tabLst>
                <a:tab pos="301625" algn="l"/>
              </a:tabLst>
            </a:pPr>
            <a:r>
              <a:rPr sz="1800" spc="-10" dirty="0">
                <a:latin typeface="Times New Roman"/>
                <a:cs typeface="Times New Roman"/>
              </a:rPr>
              <a:t>Mắt </a:t>
            </a:r>
            <a:r>
              <a:rPr sz="1800" dirty="0">
                <a:latin typeface="Times New Roman"/>
                <a:cs typeface="Times New Roman"/>
              </a:rPr>
              <a:t>thương </a:t>
            </a:r>
            <a:r>
              <a:rPr sz="1800" spc="-10" dirty="0">
                <a:latin typeface="Times New Roman"/>
                <a:cs typeface="Times New Roman"/>
              </a:rPr>
              <a:t>nhớ </a:t>
            </a:r>
            <a:r>
              <a:rPr sz="1800" dirty="0">
                <a:latin typeface="Times New Roman"/>
                <a:cs typeface="Times New Roman"/>
              </a:rPr>
              <a:t>ai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Mắt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ngủ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yên.</a:t>
            </a:r>
            <a:endParaRPr sz="1800">
              <a:latin typeface="Times New Roman"/>
              <a:cs typeface="Times New Roman"/>
            </a:endParaRPr>
          </a:p>
          <a:p>
            <a:pPr marL="1728470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dao).</a:t>
            </a:r>
            <a:endParaRPr sz="1800">
              <a:latin typeface="Times New Roman"/>
              <a:cs typeface="Times New Roman"/>
            </a:endParaRPr>
          </a:p>
          <a:p>
            <a:pPr marL="242570" marR="2005330" indent="-230504">
              <a:lnSpc>
                <a:spcPct val="124400"/>
              </a:lnSpc>
              <a:spcBef>
                <a:spcPts val="5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Xe </a:t>
            </a:r>
            <a:r>
              <a:rPr sz="1800" dirty="0">
                <a:latin typeface="Times New Roman"/>
                <a:cs typeface="Times New Roman"/>
              </a:rPr>
              <a:t>vẫn chạy </a:t>
            </a:r>
            <a:r>
              <a:rPr sz="1800" spc="-10" dirty="0">
                <a:latin typeface="Times New Roman"/>
                <a:cs typeface="Times New Roman"/>
              </a:rPr>
              <a:t>vì </a:t>
            </a:r>
            <a:r>
              <a:rPr sz="1800" dirty="0">
                <a:latin typeface="Times New Roman"/>
                <a:cs typeface="Times New Roman"/>
              </a:rPr>
              <a:t>miền </a:t>
            </a:r>
            <a:r>
              <a:rPr sz="1800" spc="-10" dirty="0">
                <a:latin typeface="Times New Roman"/>
                <a:cs typeface="Times New Roman"/>
              </a:rPr>
              <a:t>Nam </a:t>
            </a:r>
            <a:r>
              <a:rPr sz="1800" spc="-5" dirty="0">
                <a:latin typeface="Times New Roman"/>
                <a:cs typeface="Times New Roman"/>
              </a:rPr>
              <a:t>phía </a:t>
            </a:r>
            <a:r>
              <a:rPr sz="1800" dirty="0">
                <a:latin typeface="Times New Roman"/>
                <a:cs typeface="Times New Roman"/>
              </a:rPr>
              <a:t>trước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xe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(Phạm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Duật)</a:t>
            </a:r>
            <a:endParaRPr sz="1800">
              <a:latin typeface="Times New Roman"/>
              <a:cs typeface="Times New Roman"/>
            </a:endParaRPr>
          </a:p>
          <a:p>
            <a:pPr marL="527685" indent="-515620">
              <a:lnSpc>
                <a:spcPct val="100000"/>
              </a:lnSpc>
              <a:spcBef>
                <a:spcPts val="530"/>
              </a:spcBef>
              <a:buAutoNum type="arabicPeriod" startAt="9"/>
              <a:tabLst>
                <a:tab pos="527685" algn="l"/>
                <a:tab pos="528320" algn="l"/>
              </a:tabLst>
            </a:pP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nâu</a:t>
            </a:r>
            <a:r>
              <a:rPr sz="1800" spc="-5" dirty="0">
                <a:latin typeface="Times New Roman"/>
                <a:cs typeface="Times New Roman"/>
              </a:rPr>
              <a:t> liền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Nông thôn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đứng</a:t>
            </a:r>
            <a:r>
              <a:rPr sz="1800" dirty="0">
                <a:latin typeface="Times New Roman"/>
                <a:cs typeface="Times New Roman"/>
              </a:rPr>
              <a:t> lên</a:t>
            </a:r>
            <a:endParaRPr sz="1800">
              <a:latin typeface="Times New Roman"/>
              <a:cs typeface="Times New Roman"/>
            </a:endParaRPr>
          </a:p>
          <a:p>
            <a:pPr marL="310070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270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632450" indent="-344805">
              <a:lnSpc>
                <a:spcPct val="124400"/>
              </a:lnSpc>
              <a:spcBef>
                <a:spcPts val="100"/>
              </a:spcBef>
              <a:buAutoNum type="arabicPeriod" startAt="10"/>
              <a:tabLst>
                <a:tab pos="356870" algn="l"/>
              </a:tabLst>
            </a:pPr>
            <a:r>
              <a:rPr sz="1800" spc="-5" dirty="0">
                <a:latin typeface="Times New Roman"/>
                <a:cs typeface="Times New Roman"/>
              </a:rPr>
              <a:t>Ðường </a:t>
            </a:r>
            <a:r>
              <a:rPr sz="1800" dirty="0">
                <a:latin typeface="Times New Roman"/>
                <a:cs typeface="Times New Roman"/>
              </a:rPr>
              <a:t>hoa </a:t>
            </a:r>
            <a:r>
              <a:rPr sz="1800" spc="-10" dirty="0">
                <a:latin typeface="Times New Roman"/>
                <a:cs typeface="Times New Roman"/>
              </a:rPr>
              <a:t>son </a:t>
            </a:r>
            <a:r>
              <a:rPr sz="1800" dirty="0">
                <a:latin typeface="Times New Roman"/>
                <a:cs typeface="Times New Roman"/>
              </a:rPr>
              <a:t>phấn </a:t>
            </a:r>
            <a:r>
              <a:rPr sz="1800" spc="-5" dirty="0">
                <a:latin typeface="Times New Roman"/>
                <a:cs typeface="Times New Roman"/>
              </a:rPr>
              <a:t>đợi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gấm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sênh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sang.</a:t>
            </a:r>
          </a:p>
          <a:p>
            <a:pPr marL="3216275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(Đời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hẹp –</a:t>
            </a:r>
            <a:r>
              <a:rPr sz="1800" spc="-5" dirty="0">
                <a:latin typeface="Times New Roman"/>
                <a:cs typeface="Times New Roman"/>
              </a:rPr>
              <a:t> Vũ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Chương)</a:t>
            </a:r>
            <a:endParaRPr sz="1800" dirty="0">
              <a:latin typeface="Times New Roman"/>
              <a:cs typeface="Times New Roman"/>
            </a:endParaRPr>
          </a:p>
          <a:p>
            <a:pPr marL="356870" marR="4935220" indent="-344805">
              <a:lnSpc>
                <a:spcPct val="124600"/>
              </a:lnSpc>
              <a:spcBef>
                <a:spcPts val="10"/>
              </a:spcBef>
              <a:buAutoNum type="arabicPeriod" startAt="11"/>
              <a:tabLst>
                <a:tab pos="356870" algn="l"/>
              </a:tabLst>
            </a:pPr>
            <a:r>
              <a:rPr sz="1800" spc="-5" dirty="0">
                <a:latin typeface="Times New Roman"/>
                <a:cs typeface="Times New Roman"/>
              </a:rPr>
              <a:t>Nhớ </a:t>
            </a:r>
            <a:r>
              <a:rPr sz="1800" dirty="0">
                <a:latin typeface="Times New Roman"/>
                <a:cs typeface="Times New Roman"/>
              </a:rPr>
              <a:t>đôi dép cũ nặng công ơn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hơn.</a:t>
            </a:r>
            <a:endParaRPr sz="1800" dirty="0">
              <a:latin typeface="Times New Roman"/>
              <a:cs typeface="Times New Roman"/>
            </a:endParaRPr>
          </a:p>
          <a:p>
            <a:pPr marL="1329055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(Bác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 dirty="0">
              <a:latin typeface="Times New Roman"/>
              <a:cs typeface="Times New Roman"/>
            </a:endParaRPr>
          </a:p>
          <a:p>
            <a:pPr marL="300990" marR="4960620" indent="-288925">
              <a:lnSpc>
                <a:spcPts val="2700"/>
              </a:lnSpc>
              <a:spcBef>
                <a:spcPts val="165"/>
              </a:spcBef>
              <a:buAutoNum type="arabicPeriod" startAt="12"/>
              <a:tabLst>
                <a:tab pos="469900" algn="l"/>
                <a:tab pos="471170" algn="l"/>
              </a:tabLst>
            </a:pP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chẳng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non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chụm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hòn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</a:t>
            </a:r>
            <a:endParaRPr sz="1800" dirty="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 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đậm</a:t>
            </a:r>
          </a:p>
          <a:p>
            <a:pPr marL="529590" indent="-516890">
              <a:lnSpc>
                <a:spcPct val="100000"/>
              </a:lnSpc>
              <a:spcBef>
                <a:spcPts val="540"/>
              </a:spcBef>
              <a:buFont typeface="Times New Roman"/>
              <a:buAutoNum type="arabicPeriod"/>
              <a:tabLst>
                <a:tab pos="528955" algn="l"/>
                <a:tab pos="5295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Sen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cúc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 </a:t>
            </a:r>
            <a:r>
              <a:rPr sz="1800" dirty="0">
                <a:latin typeface="Times New Roman"/>
                <a:cs typeface="Times New Roman"/>
              </a:rPr>
              <a:t>nở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Sầu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ngắn,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xuân.</a:t>
            </a:r>
          </a:p>
          <a:p>
            <a:pPr marL="281559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(Nguyễn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Du)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thời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thường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xuyên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xuất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dirty="0">
                <a:latin typeface="Times New Roman"/>
                <a:cs typeface="Times New Roman"/>
              </a:rPr>
              <a:t>sen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cúc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thu);</a:t>
            </a:r>
          </a:p>
          <a:p>
            <a:pPr marL="242570" indent="-230504">
              <a:lnSpc>
                <a:spcPct val="100000"/>
              </a:lnSpc>
              <a:spcBef>
                <a:spcPts val="540"/>
              </a:spcBef>
              <a:buFont typeface="Times New Roman"/>
              <a:buAutoNum type="arabicPeriod" startAt="2"/>
              <a:tabLst>
                <a:tab pos="243204" algn="l"/>
              </a:tabLst>
            </a:pPr>
            <a:r>
              <a:rPr sz="1800" b="1" dirty="0">
                <a:latin typeface="Times New Roman"/>
                <a:cs typeface="Times New Roman"/>
              </a:rPr>
              <a:t>Một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trái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tim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giã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4257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Một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khối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óc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ngừng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sống.</a:t>
            </a:r>
            <a:endParaRPr sz="1800">
              <a:latin typeface="Times New Roman"/>
              <a:cs typeface="Times New Roman"/>
            </a:endParaRPr>
          </a:p>
          <a:p>
            <a:pPr marL="195707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(Xuân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Diệu,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Viết về Na-dim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Hít-mét)</a:t>
            </a:r>
            <a:endParaRPr sz="1800">
              <a:latin typeface="Times New Roman"/>
              <a:cs typeface="Times New Roman"/>
            </a:endParaRPr>
          </a:p>
          <a:p>
            <a:pPr marL="12700" marR="5715" indent="57785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cận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phận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toàn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7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trái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tim,</a:t>
            </a:r>
            <a:r>
              <a:rPr sz="1800" i="1" spc="7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7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khối</a:t>
            </a:r>
            <a:r>
              <a:rPr sz="1800" i="1" spc="7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óc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để</a:t>
            </a:r>
            <a:r>
              <a:rPr sz="1800" i="1" spc="7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chỉ</a:t>
            </a:r>
            <a:r>
              <a:rPr sz="1800" i="1" spc="6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cả</a:t>
            </a:r>
            <a:r>
              <a:rPr sz="1800" i="1" spc="6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con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người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Diệu)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;</a:t>
            </a:r>
            <a:endParaRPr sz="1800">
              <a:latin typeface="Times New Roman"/>
              <a:cs typeface="Times New Roman"/>
            </a:endParaRPr>
          </a:p>
          <a:p>
            <a:pPr marL="12700" marR="5077460">
              <a:lnSpc>
                <a:spcPts val="2690"/>
              </a:lnSpc>
              <a:buFont typeface="Times New Roman"/>
              <a:buAutoNum type="arabicPeriod" startAt="3"/>
              <a:tabLst>
                <a:tab pos="356870" algn="l"/>
                <a:tab pos="357505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Áo </a:t>
            </a:r>
            <a:r>
              <a:rPr sz="1800" b="1" dirty="0">
                <a:latin typeface="Times New Roman"/>
                <a:cs typeface="Times New Roman"/>
              </a:rPr>
              <a:t>chàm </a:t>
            </a:r>
            <a:r>
              <a:rPr sz="1800" dirty="0">
                <a:latin typeface="Times New Roman"/>
                <a:cs typeface="Times New Roman"/>
              </a:rPr>
              <a:t>đưa buổi phân li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Cầm</a:t>
            </a:r>
            <a:r>
              <a:rPr sz="1800" spc="-5" dirty="0">
                <a:latin typeface="Times New Roman"/>
                <a:cs typeface="Times New Roman"/>
              </a:rPr>
              <a:t> tay nhau biết nói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hôm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nay.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1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giữa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trang,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quần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mặc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i="1" dirty="0">
                <a:latin typeface="Times New Roman"/>
                <a:cs typeface="Times New Roman"/>
              </a:rPr>
              <a:t>áo</a:t>
            </a:r>
            <a:r>
              <a:rPr sz="1800" i="1" spc="8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chàm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dân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Việt </a:t>
            </a:r>
            <a:r>
              <a:rPr sz="1800" spc="-5" dirty="0">
                <a:latin typeface="Times New Roman"/>
                <a:cs typeface="Times New Roman"/>
              </a:rPr>
              <a:t>Bắc).</a:t>
            </a:r>
            <a:endParaRPr sz="1800">
              <a:latin typeface="Times New Roman"/>
              <a:cs typeface="Times New Roman"/>
            </a:endParaRPr>
          </a:p>
          <a:p>
            <a:pPr marL="415290" indent="-402590">
              <a:lnSpc>
                <a:spcPct val="100000"/>
              </a:lnSpc>
              <a:spcBef>
                <a:spcPts val="530"/>
              </a:spcBef>
              <a:buFont typeface="Times New Roman"/>
              <a:buAutoNum type="arabicPeriod" startAt="4"/>
              <a:tabLst>
                <a:tab pos="414655" algn="l"/>
                <a:tab pos="4152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Đầu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xanh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Má</a:t>
            </a:r>
            <a:r>
              <a:rPr sz="1800" b="1" spc="-5" dirty="0">
                <a:latin typeface="Times New Roman"/>
                <a:cs typeface="Times New Roman"/>
              </a:rPr>
              <a:t> hồng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quá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nửa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chưa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thôi.</a:t>
            </a:r>
            <a:endParaRPr sz="180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Nguyễn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xanh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tuổi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trẻ,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mĩ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dirty="0">
                <a:latin typeface="Times New Roman"/>
                <a:cs typeface="Times New Roman"/>
              </a:rPr>
              <a:t> 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này</a:t>
            </a:r>
            <a:r>
              <a:rPr sz="1800" spc="-5" dirty="0">
                <a:latin typeface="Times New Roman"/>
                <a:cs typeface="Times New Roman"/>
              </a:rPr>
              <a:t> đều</a:t>
            </a:r>
            <a:r>
              <a:rPr sz="1800" dirty="0">
                <a:latin typeface="Times New Roman"/>
                <a:cs typeface="Times New Roman"/>
              </a:rPr>
              <a:t> dùng để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Kiều.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25"/>
              </a:spcBef>
              <a:buAutoNum type="arabicPeriod" startAt="5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làng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đường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phố</a:t>
            </a:r>
            <a:endParaRPr sz="1800">
              <a:latin typeface="Times New Roman"/>
              <a:cs typeface="Times New Roman"/>
            </a:endParaRPr>
          </a:p>
          <a:p>
            <a:pPr marL="242570" marR="6015355">
              <a:lnSpc>
                <a:spcPct val="1244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Cả lớn nhỏ, gái </a:t>
            </a:r>
            <a:r>
              <a:rPr sz="1800" dirty="0">
                <a:latin typeface="Times New Roman"/>
                <a:cs typeface="Times New Roman"/>
              </a:rPr>
              <a:t>trai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10" dirty="0">
                <a:latin typeface="Times New Roman"/>
                <a:cs typeface="Times New Roman"/>
              </a:rPr>
              <a:t> đi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dài</a:t>
            </a:r>
            <a:endParaRPr sz="18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Càng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càng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mãi.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819658"/>
            <a:ext cx="8763000" cy="48390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173990">
              <a:lnSpc>
                <a:spcPct val="124400"/>
              </a:lnSpc>
              <a:spcBef>
                <a:spcPts val="100"/>
              </a:spcBef>
            </a:pPr>
            <a:r>
              <a:rPr sz="1800" spc="-10" dirty="0">
                <a:latin typeface="Times New Roman"/>
                <a:cs typeface="Times New Roman"/>
              </a:rPr>
              <a:t>Mặt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trời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vì: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lấy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tên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mặt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trời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Bác.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Mặt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trời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Bác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sự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về</a:t>
            </a:r>
            <a:r>
              <a:rPr sz="1800" spc="-5" dirty="0">
                <a:latin typeface="Times New Roman"/>
                <a:cs typeface="Times New Roman"/>
              </a:rPr>
              <a:t> công</a:t>
            </a:r>
            <a:r>
              <a:rPr sz="1800" dirty="0">
                <a:latin typeface="Times New Roman"/>
                <a:cs typeface="Times New Roman"/>
              </a:rPr>
              <a:t> lao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giá trị.</a:t>
            </a:r>
          </a:p>
          <a:p>
            <a:pPr marL="184150" indent="-172085">
              <a:lnSpc>
                <a:spcPct val="100000"/>
              </a:lnSpc>
              <a:spcBef>
                <a:spcPts val="525"/>
              </a:spcBef>
              <a:buChar char="*"/>
              <a:tabLst>
                <a:tab pos="184785" algn="l"/>
              </a:tabLst>
            </a:pPr>
            <a:r>
              <a:rPr sz="1800" b="1" i="1" dirty="0">
                <a:latin typeface="Times New Roman"/>
                <a:cs typeface="Times New Roman"/>
              </a:rPr>
              <a:t>Các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kiểu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ẩn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10" dirty="0">
                <a:latin typeface="Times New Roman"/>
                <a:cs typeface="Times New Roman"/>
              </a:rPr>
              <a:t>dụ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-5" dirty="0">
                <a:latin typeface="Times New Roman"/>
                <a:cs typeface="Times New Roman"/>
              </a:rPr>
              <a:t>tượng </a:t>
            </a:r>
            <a:r>
              <a:rPr sz="1800" dirty="0">
                <a:latin typeface="Times New Roman"/>
                <a:cs typeface="Times New Roman"/>
              </a:rPr>
              <a:t>là cách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vật </a:t>
            </a:r>
            <a:r>
              <a:rPr sz="1800" spc="-5" dirty="0">
                <a:latin typeface="Times New Roman"/>
                <a:cs typeface="Times New Roman"/>
              </a:rPr>
              <a:t>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5" dirty="0">
                <a:latin typeface="Times New Roman"/>
                <a:cs typeface="Times New Roman"/>
              </a:rPr>
              <a:t> thức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cách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dirty="0">
                <a:latin typeface="Times New Roman"/>
                <a:cs typeface="Times New Roman"/>
              </a:rPr>
              <a:t> B.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phẩm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dirty="0">
                <a:latin typeface="Times New Roman"/>
                <a:cs typeface="Times New Roman"/>
              </a:rPr>
              <a:t> 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 lấy</a:t>
            </a:r>
            <a:r>
              <a:rPr sz="1800" spc="-5" dirty="0">
                <a:latin typeface="Times New Roman"/>
                <a:cs typeface="Times New Roman"/>
              </a:rPr>
              <a:t> 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để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5" dirty="0">
                <a:latin typeface="Times New Roman"/>
                <a:cs typeface="Times New Roman"/>
              </a:rPr>
              <a:t> phẩm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 của</a:t>
            </a:r>
            <a:r>
              <a:rPr sz="1800" spc="-5" dirty="0">
                <a:latin typeface="Times New Roman"/>
                <a:cs typeface="Times New Roman"/>
              </a:rPr>
              <a:t> 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đổi 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giác.</a:t>
            </a:r>
            <a:r>
              <a:rPr sz="1800" dirty="0">
                <a:latin typeface="Times New Roman"/>
                <a:cs typeface="Times New Roman"/>
              </a:rPr>
              <a:t> là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lấy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</a:t>
            </a:r>
            <a:r>
              <a:rPr sz="1800" dirty="0">
                <a:latin typeface="Times New Roman"/>
                <a:cs typeface="Times New Roman"/>
              </a:rPr>
              <a:t> A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84150" indent="-172085" algn="just">
              <a:lnSpc>
                <a:spcPct val="100000"/>
              </a:lnSpc>
              <a:spcBef>
                <a:spcPts val="5"/>
              </a:spcBef>
              <a:buChar char="*"/>
              <a:tabLst>
                <a:tab pos="184785" algn="l"/>
              </a:tabLst>
            </a:pPr>
            <a:r>
              <a:rPr sz="1800" b="1" i="1" dirty="0">
                <a:latin typeface="Times New Roman"/>
                <a:cs typeface="Times New Roman"/>
              </a:rPr>
              <a:t>Tác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dụng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của</a:t>
            </a:r>
            <a:r>
              <a:rPr sz="1800" b="1" i="1" spc="-2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ẩn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dụ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</a:pPr>
            <a:r>
              <a:rPr sz="1800" spc="-5" dirty="0">
                <a:latin typeface="Times New Roman"/>
                <a:cs typeface="Times New Roman"/>
              </a:rPr>
              <a:t>Ẩn </a:t>
            </a:r>
            <a:r>
              <a:rPr sz="1800" dirty="0">
                <a:latin typeface="Times New Roman"/>
                <a:cs typeface="Times New Roman"/>
              </a:rPr>
              <a:t>dụ làm cho câu văn thêm </a:t>
            </a:r>
            <a:r>
              <a:rPr sz="1800" spc="-5" dirty="0">
                <a:latin typeface="Times New Roman"/>
                <a:cs typeface="Times New Roman"/>
              </a:rPr>
              <a:t>giàu </a:t>
            </a:r>
            <a:r>
              <a:rPr sz="1800" dirty="0">
                <a:latin typeface="Times New Roman"/>
                <a:cs typeface="Times New Roman"/>
              </a:rPr>
              <a:t>hình ảnh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mang tính hàm </a:t>
            </a:r>
            <a:r>
              <a:rPr sz="1800" spc="-5" dirty="0">
                <a:latin typeface="Times New Roman"/>
                <a:cs typeface="Times New Roman"/>
              </a:rPr>
              <a:t>súc. </a:t>
            </a:r>
            <a:r>
              <a:rPr sz="1800" dirty="0">
                <a:latin typeface="Times New Roman"/>
                <a:cs typeface="Times New Roman"/>
              </a:rPr>
              <a:t>Sức mạnh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ẩn dụ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cảm.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nhưng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diễn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nhau. (thuyền – biển, </a:t>
            </a:r>
            <a:r>
              <a:rPr sz="1800" spc="-5" dirty="0">
                <a:latin typeface="Times New Roman"/>
                <a:cs typeface="Times New Roman"/>
              </a:rPr>
              <a:t>mận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đào, </a:t>
            </a:r>
            <a:r>
              <a:rPr sz="1800" dirty="0">
                <a:latin typeface="Times New Roman"/>
                <a:cs typeface="Times New Roman"/>
              </a:rPr>
              <a:t>thuyền – bến, </a:t>
            </a:r>
            <a:r>
              <a:rPr sz="1800" spc="-5" dirty="0">
                <a:latin typeface="Times New Roman"/>
                <a:cs typeface="Times New Roman"/>
              </a:rPr>
              <a:t>biển </a:t>
            </a: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bờ)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nên một </a:t>
            </a:r>
            <a:r>
              <a:rPr sz="1800" dirty="0">
                <a:latin typeface="Times New Roman"/>
                <a:cs typeface="Times New Roman"/>
              </a:rPr>
              <a:t>ẩn dụ có </a:t>
            </a:r>
            <a:r>
              <a:rPr sz="1800" spc="-5" dirty="0">
                <a:latin typeface="Times New Roman"/>
                <a:cs typeface="Times New Roman"/>
              </a:rPr>
              <a:t>thể </a:t>
            </a:r>
            <a:r>
              <a:rPr sz="1800" dirty="0">
                <a:latin typeface="Times New Roman"/>
                <a:cs typeface="Times New Roman"/>
              </a:rPr>
              <a:t>dùng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khác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nhau.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ẩn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luôn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hàm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suy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hiểu.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giàu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hàm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súc,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lôi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cuốn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đọc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90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Lấy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quê, đường</a:t>
            </a:r>
            <a:r>
              <a:rPr sz="1800" dirty="0">
                <a:latin typeface="Times New Roman"/>
                <a:cs typeface="Times New Roman"/>
              </a:rPr>
              <a:t> phố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5" dirty="0">
                <a:latin typeface="Times New Roman"/>
                <a:cs typeface="Times New Roman"/>
              </a:rPr>
              <a:t> bào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nông</a:t>
            </a:r>
            <a:r>
              <a:rPr sz="1800" dirty="0">
                <a:latin typeface="Times New Roman"/>
                <a:cs typeface="Times New Roman"/>
              </a:rPr>
              <a:t> thôn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thị.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 startAt="6"/>
              <a:tabLst>
                <a:tab pos="242570" algn="l"/>
              </a:tabLst>
            </a:pPr>
            <a:r>
              <a:rPr sz="1800" b="1" dirty="0">
                <a:latin typeface="Times New Roman"/>
                <a:cs typeface="Times New Roman"/>
              </a:rPr>
              <a:t>Bàn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sỏi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cơm.</a:t>
            </a:r>
            <a:endParaRPr sz="180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(Bài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10" dirty="0">
                <a:latin typeface="Times New Roman"/>
                <a:cs typeface="Times New Roman"/>
              </a:rPr>
              <a:t> vỡ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Trung</a:t>
            </a:r>
            <a:r>
              <a:rPr sz="1800" dirty="0">
                <a:latin typeface="Times New Roman"/>
                <a:cs typeface="Times New Roman"/>
              </a:rPr>
              <a:t> Thông).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Bàn </a:t>
            </a:r>
            <a:r>
              <a:rPr sz="1800" spc="-5" dirty="0">
                <a:latin typeface="Times New Roman"/>
                <a:cs typeface="Times New Roman"/>
              </a:rPr>
              <a:t>tay-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lao động - lấy bộ phận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 </a:t>
            </a:r>
            <a:r>
              <a:rPr sz="1800" spc="-5" dirty="0">
                <a:latin typeface="Times New Roman"/>
                <a:cs typeface="Times New Roman"/>
              </a:rPr>
              <a:t>toàn </a:t>
            </a:r>
            <a:r>
              <a:rPr sz="1800" dirty="0">
                <a:latin typeface="Times New Roman"/>
                <a:cs typeface="Times New Roman"/>
              </a:rPr>
              <a:t>thể con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đây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hoán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dụ</a:t>
            </a:r>
            <a:endParaRPr sz="1800">
              <a:latin typeface="Times New Roman"/>
              <a:cs typeface="Times New Roman"/>
            </a:endParaRPr>
          </a:p>
          <a:p>
            <a:pPr marL="298450" indent="-286385">
              <a:lnSpc>
                <a:spcPct val="100000"/>
              </a:lnSpc>
              <a:spcBef>
                <a:spcPts val="530"/>
              </a:spcBef>
              <a:buAutoNum type="arabicPeriod" startAt="7"/>
              <a:tabLst>
                <a:tab pos="299085" algn="l"/>
              </a:tabLst>
            </a:pPr>
            <a:r>
              <a:rPr sz="1800" b="1" dirty="0">
                <a:latin typeface="Times New Roman"/>
                <a:cs typeface="Times New Roman"/>
              </a:rPr>
              <a:t>Mắt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nhớ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Mắt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ngủ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yên.</a:t>
            </a:r>
            <a:endParaRPr sz="1800">
              <a:latin typeface="Times New Roman"/>
              <a:cs typeface="Times New Roman"/>
            </a:endParaRPr>
          </a:p>
          <a:p>
            <a:pPr marL="172847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 </a:t>
            </a:r>
            <a:r>
              <a:rPr sz="1800" spc="-5" dirty="0">
                <a:latin typeface="Times New Roman"/>
                <a:cs typeface="Times New Roman"/>
              </a:rPr>
              <a:t>phận 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toàn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 người</a:t>
            </a:r>
            <a:endParaRPr sz="1800">
              <a:latin typeface="Times New Roman"/>
              <a:cs typeface="Times New Roman"/>
            </a:endParaRPr>
          </a:p>
          <a:p>
            <a:pPr marL="242570" marR="4407535" indent="-230504">
              <a:lnSpc>
                <a:spcPts val="2700"/>
              </a:lnSpc>
              <a:spcBef>
                <a:spcPts val="170"/>
              </a:spcBef>
              <a:buAutoNum type="arabicPeriod" startAt="8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Xe </a:t>
            </a:r>
            <a:r>
              <a:rPr sz="1800" dirty="0">
                <a:latin typeface="Times New Roman"/>
                <a:cs typeface="Times New Roman"/>
              </a:rPr>
              <a:t>vẫn chạy </a:t>
            </a:r>
            <a:r>
              <a:rPr sz="1800" spc="-10" dirty="0">
                <a:latin typeface="Times New Roman"/>
                <a:cs typeface="Times New Roman"/>
              </a:rPr>
              <a:t>vì </a:t>
            </a:r>
            <a:r>
              <a:rPr sz="1800" dirty="0">
                <a:latin typeface="Times New Roman"/>
                <a:cs typeface="Times New Roman"/>
              </a:rPr>
              <a:t>miền </a:t>
            </a:r>
            <a:r>
              <a:rPr sz="1800" spc="-10" dirty="0">
                <a:latin typeface="Times New Roman"/>
                <a:cs typeface="Times New Roman"/>
              </a:rPr>
              <a:t>Nam </a:t>
            </a:r>
            <a:r>
              <a:rPr sz="1800" spc="-5" dirty="0">
                <a:latin typeface="Times New Roman"/>
                <a:cs typeface="Times New Roman"/>
              </a:rPr>
              <a:t>phía </a:t>
            </a:r>
            <a:r>
              <a:rPr sz="1800" dirty="0">
                <a:latin typeface="Times New Roman"/>
                <a:cs typeface="Times New Roman"/>
              </a:rPr>
              <a:t>trước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xe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trái </a:t>
            </a:r>
            <a:r>
              <a:rPr sz="1800" b="1" spc="-5" dirty="0">
                <a:latin typeface="Times New Roman"/>
                <a:cs typeface="Times New Roman"/>
              </a:rPr>
              <a:t>tim.</a:t>
            </a:r>
            <a:endParaRPr sz="1800">
              <a:latin typeface="Times New Roman"/>
              <a:cs typeface="Times New Roman"/>
            </a:endParaRPr>
          </a:p>
          <a:p>
            <a:pPr marL="212979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(Phạm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Duật)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 </a:t>
            </a:r>
            <a:r>
              <a:rPr sz="1800" spc="-5" dirty="0">
                <a:latin typeface="Times New Roman"/>
                <a:cs typeface="Times New Roman"/>
              </a:rPr>
              <a:t>phận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toàn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endParaRPr sz="1800">
              <a:latin typeface="Times New Roman"/>
              <a:cs typeface="Times New Roman"/>
            </a:endParaRPr>
          </a:p>
          <a:p>
            <a:pPr marL="529590" indent="-516890">
              <a:lnSpc>
                <a:spcPct val="100000"/>
              </a:lnSpc>
              <a:spcBef>
                <a:spcPts val="530"/>
              </a:spcBef>
              <a:buFont typeface="Times New Roman"/>
              <a:buAutoNum type="arabicPeriod" startAt="9"/>
              <a:tabLst>
                <a:tab pos="528955" algn="l"/>
                <a:tab pos="52959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Áo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nâu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liền 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áo</a:t>
            </a:r>
            <a:r>
              <a:rPr sz="1800" b="1" spc="-5" dirty="0">
                <a:latin typeface="Times New Roman"/>
                <a:cs typeface="Times New Roman"/>
              </a:rPr>
              <a:t> xanh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Nông thôn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đứng</a:t>
            </a:r>
            <a:r>
              <a:rPr sz="1800" dirty="0">
                <a:latin typeface="Times New Roman"/>
                <a:cs typeface="Times New Roman"/>
              </a:rPr>
              <a:t> lên</a:t>
            </a:r>
            <a:endParaRPr sz="1800">
              <a:latin typeface="Times New Roman"/>
              <a:cs typeface="Times New Roman"/>
            </a:endParaRPr>
          </a:p>
          <a:p>
            <a:pPr marL="3100705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(Tố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6824345" cy="5151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1927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áo </a:t>
            </a:r>
            <a:r>
              <a:rPr sz="1800" spc="-5" dirty="0">
                <a:latin typeface="Times New Roman"/>
                <a:cs typeface="Times New Roman"/>
              </a:rPr>
              <a:t>nâu hoán dụ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người nông </a:t>
            </a:r>
            <a:r>
              <a:rPr sz="1800" dirty="0">
                <a:latin typeface="Times New Roman"/>
                <a:cs typeface="Times New Roman"/>
              </a:rPr>
              <a:t>dân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công </a:t>
            </a:r>
            <a:r>
              <a:rPr sz="1800" dirty="0">
                <a:latin typeface="Times New Roman"/>
                <a:cs typeface="Times New Roman"/>
              </a:rPr>
              <a:t>nhân.</a:t>
            </a:r>
            <a:endParaRPr sz="18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25"/>
              </a:spcBef>
              <a:buFont typeface="Times New Roman"/>
              <a:buAutoNum type="arabicPeriod" startAt="10"/>
              <a:tabLst>
                <a:tab pos="357505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Ðường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hoa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phấn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đợi</a:t>
            </a:r>
            <a:endParaRPr sz="18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  <a:spcBef>
                <a:spcPts val="540"/>
              </a:spcBef>
            </a:pPr>
            <a:r>
              <a:rPr sz="1800" b="1" spc="-5" dirty="0">
                <a:latin typeface="Times New Roman"/>
                <a:cs typeface="Times New Roman"/>
              </a:rPr>
              <a:t>Áo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gấm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sênh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sang.</a:t>
            </a:r>
            <a:endParaRPr sz="1800">
              <a:latin typeface="Times New Roman"/>
              <a:cs typeface="Times New Roman"/>
            </a:endParaRPr>
          </a:p>
          <a:p>
            <a:pPr marL="3216275">
              <a:lnSpc>
                <a:spcPct val="100000"/>
              </a:lnSpc>
              <a:spcBef>
                <a:spcPts val="535"/>
              </a:spcBef>
            </a:pPr>
            <a:r>
              <a:rPr sz="1800" spc="-5" dirty="0">
                <a:latin typeface="Times New Roman"/>
                <a:cs typeface="Times New Roman"/>
              </a:rPr>
              <a:t>(Đời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hẹp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Vũ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Chương)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</a:t>
            </a:r>
            <a:r>
              <a:rPr sz="1800" spc="-5" dirty="0">
                <a:latin typeface="Times New Roman"/>
                <a:cs typeface="Times New Roman"/>
              </a:rPr>
              <a:t> phận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 toàn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endParaRPr sz="1800">
              <a:latin typeface="Times New Roman"/>
              <a:cs typeface="Times New Roman"/>
            </a:endParaRPr>
          </a:p>
          <a:p>
            <a:pPr marL="356870" marR="3502660" indent="-344805">
              <a:lnSpc>
                <a:spcPts val="2700"/>
              </a:lnSpc>
              <a:spcBef>
                <a:spcPts val="170"/>
              </a:spcBef>
              <a:buAutoNum type="arabicPeriod" startAt="11"/>
              <a:tabLst>
                <a:tab pos="356870" algn="l"/>
              </a:tabLst>
            </a:pPr>
            <a:r>
              <a:rPr sz="1800" spc="-5" dirty="0">
                <a:latin typeface="Times New Roman"/>
                <a:cs typeface="Times New Roman"/>
              </a:rPr>
              <a:t>Nhớ </a:t>
            </a:r>
            <a:r>
              <a:rPr sz="1800" b="1" spc="-5" dirty="0">
                <a:latin typeface="Times New Roman"/>
                <a:cs typeface="Times New Roman"/>
              </a:rPr>
              <a:t>đôi dép </a:t>
            </a:r>
            <a:r>
              <a:rPr sz="1800" b="1" dirty="0">
                <a:latin typeface="Times New Roman"/>
                <a:cs typeface="Times New Roman"/>
              </a:rPr>
              <a:t>cũ </a:t>
            </a:r>
            <a:r>
              <a:rPr sz="1800" dirty="0">
                <a:latin typeface="Times New Roman"/>
                <a:cs typeface="Times New Roman"/>
              </a:rPr>
              <a:t>nặng công ơn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hơn.</a:t>
            </a:r>
            <a:endParaRPr sz="1800">
              <a:latin typeface="Times New Roman"/>
              <a:cs typeface="Times New Roman"/>
            </a:endParaRPr>
          </a:p>
          <a:p>
            <a:pPr marL="1329055">
              <a:lnSpc>
                <a:spcPct val="100000"/>
              </a:lnSpc>
              <a:spcBef>
                <a:spcPts val="345"/>
              </a:spcBef>
            </a:pPr>
            <a:r>
              <a:rPr sz="1800" spc="-5" dirty="0">
                <a:latin typeface="Times New Roman"/>
                <a:cs typeface="Times New Roman"/>
              </a:rPr>
              <a:t>(Bác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Lấy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dụng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>
              <a:latin typeface="Times New Roman"/>
              <a:cs typeface="Times New Roman"/>
            </a:endParaRPr>
          </a:p>
          <a:p>
            <a:pPr marL="471170" indent="-459105">
              <a:lnSpc>
                <a:spcPct val="100000"/>
              </a:lnSpc>
              <a:buFont typeface="Times New Roman"/>
              <a:buAutoNum type="arabicPeriod" startAt="12"/>
              <a:tabLst>
                <a:tab pos="471170" algn="l"/>
                <a:tab pos="471805" algn="l"/>
              </a:tabLst>
            </a:pPr>
            <a:r>
              <a:rPr sz="1800" b="1" dirty="0">
                <a:latin typeface="Times New Roman"/>
                <a:cs typeface="Times New Roman"/>
              </a:rPr>
              <a:t>Một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cây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làm </a:t>
            </a:r>
            <a:r>
              <a:rPr sz="1800" dirty="0">
                <a:latin typeface="Times New Roman"/>
                <a:cs typeface="Times New Roman"/>
              </a:rPr>
              <a:t>chẳng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non</a:t>
            </a:r>
            <a:endParaRPr sz="1800">
              <a:latin typeface="Times New Roman"/>
              <a:cs typeface="Times New Roman"/>
            </a:endParaRPr>
          </a:p>
          <a:p>
            <a:pPr marL="30099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Ba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chụm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hòn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endParaRPr sz="1800">
              <a:latin typeface="Times New Roman"/>
              <a:cs typeface="Times New Roman"/>
            </a:endParaRPr>
          </a:p>
          <a:p>
            <a:pPr marL="224409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dao)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Lấy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cây</a:t>
            </a:r>
            <a:r>
              <a:rPr sz="1800" dirty="0">
                <a:latin typeface="Times New Roman"/>
                <a:cs typeface="Times New Roman"/>
              </a:rPr>
              <a:t> hoán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ít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ba</a:t>
            </a:r>
            <a:r>
              <a:rPr sz="1800" dirty="0">
                <a:latin typeface="Times New Roman"/>
                <a:cs typeface="Times New Roman"/>
              </a:rPr>
              <a:t> 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spc="5" dirty="0">
                <a:latin typeface="Times New Roman"/>
                <a:cs typeface="Times New Roman"/>
              </a:rPr>
              <a:t> dụ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đoạn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 dirty="0">
              <a:latin typeface="Times New Roman"/>
              <a:cs typeface="Times New Roman"/>
            </a:endParaRPr>
          </a:p>
          <a:p>
            <a:pPr marL="12700" marR="5379720">
              <a:lnSpc>
                <a:spcPct val="124400"/>
              </a:lnSpc>
            </a:pPr>
            <a:r>
              <a:rPr sz="1800" i="1" dirty="0">
                <a:latin typeface="Times New Roman"/>
                <a:cs typeface="Times New Roman"/>
              </a:rPr>
              <a:t>Còi </a:t>
            </a:r>
            <a:r>
              <a:rPr sz="1800" i="1" spc="-5" dirty="0">
                <a:latin typeface="Times New Roman"/>
                <a:cs typeface="Times New Roman"/>
              </a:rPr>
              <a:t>máy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gọi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bến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tàu </a:t>
            </a:r>
            <a:r>
              <a:rPr sz="1800" i="1" spc="-5" dirty="0">
                <a:latin typeface="Times New Roman"/>
                <a:cs typeface="Times New Roman"/>
              </a:rPr>
              <a:t>hầm mỏ 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Hòn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Gai </a:t>
            </a:r>
            <a:r>
              <a:rPr sz="1800" i="1" dirty="0">
                <a:latin typeface="Times New Roman"/>
                <a:cs typeface="Times New Roman"/>
              </a:rPr>
              <a:t>kêu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Đất Đỏ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đấu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tranh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Áo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liền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với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áo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xanh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i="1" dirty="0">
                <a:latin typeface="Times New Roman"/>
                <a:cs typeface="Times New Roman"/>
              </a:rPr>
              <a:t>Nông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thôn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cùng</a:t>
            </a:r>
            <a:r>
              <a:rPr sz="1800" i="1" spc="-5" dirty="0">
                <a:latin typeface="Times New Roman"/>
                <a:cs typeface="Times New Roman"/>
              </a:rPr>
              <a:t> với thị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thành</a:t>
            </a:r>
            <a:r>
              <a:rPr sz="1800" i="1" spc="-5" dirty="0">
                <a:latin typeface="Times New Roman"/>
                <a:cs typeface="Times New Roman"/>
              </a:rPr>
              <a:t> đứng lên.</a:t>
            </a:r>
            <a:endParaRPr sz="1800" dirty="0">
              <a:latin typeface="Times New Roman"/>
              <a:cs typeface="Times New Roman"/>
            </a:endParaRPr>
          </a:p>
          <a:p>
            <a:pPr marL="2644775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(Tố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Hữu)</a:t>
            </a:r>
            <a:endParaRPr sz="1800" dirty="0">
              <a:latin typeface="Times New Roman"/>
              <a:cs typeface="Times New Roman"/>
            </a:endParaRPr>
          </a:p>
          <a:p>
            <a:pPr marL="248285" indent="-236220">
              <a:lnSpc>
                <a:spcPct val="100000"/>
              </a:lnSpc>
              <a:spcBef>
                <a:spcPts val="530"/>
              </a:spcBef>
              <a:buAutoNum type="alphaLcParenR"/>
              <a:tabLst>
                <a:tab pos="248920" algn="l"/>
              </a:tabLst>
            </a:pP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dirty="0">
                <a:latin typeface="Times New Roman"/>
                <a:cs typeface="Times New Roman"/>
              </a:rPr>
              <a:t>trên,</a:t>
            </a:r>
            <a:r>
              <a:rPr sz="1800" spc="-5" dirty="0">
                <a:latin typeface="Times New Roman"/>
                <a:cs typeface="Times New Roman"/>
              </a:rPr>
              <a:t> tác </a:t>
            </a:r>
            <a:r>
              <a:rPr sz="1800" spc="5" dirty="0">
                <a:latin typeface="Times New Roman"/>
                <a:cs typeface="Times New Roman"/>
              </a:rPr>
              <a:t>giả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dirty="0">
                <a:latin typeface="Times New Roman"/>
                <a:cs typeface="Times New Roman"/>
              </a:rPr>
              <a:t> dụng</a:t>
            </a:r>
            <a:r>
              <a:rPr sz="1800" spc="-5" dirty="0">
                <a:latin typeface="Times New Roman"/>
                <a:cs typeface="Times New Roman"/>
              </a:rPr>
              <a:t> 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ngữ nào </a:t>
            </a:r>
            <a:r>
              <a:rPr sz="1800" spc="-5" dirty="0">
                <a:latin typeface="Times New Roman"/>
                <a:cs typeface="Times New Roman"/>
              </a:rPr>
              <a:t>để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dụ?</a:t>
            </a:r>
            <a:endParaRPr sz="1800" dirty="0">
              <a:latin typeface="Times New Roman"/>
              <a:cs typeface="Times New Roman"/>
            </a:endParaRPr>
          </a:p>
          <a:p>
            <a:pPr marL="260350" indent="-248285">
              <a:lnSpc>
                <a:spcPct val="100000"/>
              </a:lnSpc>
              <a:spcBef>
                <a:spcPts val="540"/>
              </a:spcBef>
              <a:buAutoNum type="alphaLcParenR"/>
              <a:tabLst>
                <a:tab pos="260985" algn="l"/>
              </a:tabLst>
            </a:pP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đây </a:t>
            </a:r>
            <a:r>
              <a:rPr sz="1800" spc="-5" dirty="0">
                <a:latin typeface="Times New Roman"/>
                <a:cs typeface="Times New Roman"/>
              </a:rPr>
              <a:t>nhằm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 </a:t>
            </a:r>
            <a:r>
              <a:rPr sz="1800" spc="-5" dirty="0">
                <a:latin typeface="Times New Roman"/>
                <a:cs typeface="Times New Roman"/>
              </a:rPr>
              <a:t>tượng nào?</a:t>
            </a:r>
            <a:endParaRPr sz="1800" dirty="0">
              <a:latin typeface="Times New Roman"/>
              <a:cs typeface="Times New Roman"/>
            </a:endParaRPr>
          </a:p>
          <a:p>
            <a:pPr marL="248920" indent="-236854">
              <a:lnSpc>
                <a:spcPct val="100000"/>
              </a:lnSpc>
              <a:spcBef>
                <a:spcPts val="525"/>
              </a:spcBef>
              <a:buAutoNum type="alphaLcParenR"/>
              <a:tabLst>
                <a:tab pos="249554" algn="l"/>
              </a:tabLst>
            </a:pP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 trong</a:t>
            </a:r>
            <a:r>
              <a:rPr sz="1800" spc="-5" dirty="0">
                <a:latin typeface="Times New Roman"/>
                <a:cs typeface="Times New Roman"/>
              </a:rPr>
              <a:t> 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thơ.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70"/>
              </a:spcBef>
              <a:buAutoNum type="alphaLcParenR"/>
              <a:tabLst>
                <a:tab pos="243204" algn="l"/>
              </a:tabLst>
            </a:pPr>
            <a:r>
              <a:rPr sz="1800" spc="-5" dirty="0">
                <a:latin typeface="Times New Roman"/>
                <a:cs typeface="Times New Roman"/>
              </a:rPr>
              <a:t>Học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xem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kiểu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đó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đọc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kĩ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nắm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chắc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nội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 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xúc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tìm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dirty="0">
                <a:latin typeface="Times New Roman"/>
                <a:cs typeface="Times New Roman"/>
              </a:rPr>
              <a:t> ngữ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10" dirty="0">
                <a:latin typeface="Times New Roman"/>
                <a:cs typeface="Times New Roman"/>
              </a:rPr>
              <a:t>sử</a:t>
            </a:r>
            <a:r>
              <a:rPr sz="1800" dirty="0">
                <a:latin typeface="Times New Roman"/>
                <a:cs typeface="Times New Roman"/>
              </a:rPr>
              <a:t> dụng phép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Dựa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từ: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máy,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tàu,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hầm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mỏ,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Hòn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Gai,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đỏ,</a:t>
            </a:r>
          </a:p>
          <a:p>
            <a:pPr marL="12700" marR="5715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áo xanh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đều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dirty="0">
                <a:latin typeface="Times New Roman"/>
                <a:cs typeface="Times New Roman"/>
              </a:rPr>
              <a:t> ngữ hoán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công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Áo</a:t>
            </a:r>
            <a:r>
              <a:rPr sz="1800" dirty="0">
                <a:latin typeface="Times New Roman"/>
                <a:cs typeface="Times New Roman"/>
              </a:rPr>
              <a:t> nâu,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thôn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cũng </a:t>
            </a:r>
            <a:r>
              <a:rPr sz="1800" dirty="0">
                <a:latin typeface="Times New Roman"/>
                <a:cs typeface="Times New Roman"/>
              </a:rPr>
              <a:t>đều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</a:p>
          <a:p>
            <a:pPr marL="263525" indent="-251460">
              <a:lnSpc>
                <a:spcPct val="100000"/>
              </a:lnSpc>
              <a:spcBef>
                <a:spcPts val="350"/>
              </a:spcBef>
              <a:buAutoNum type="alphaLcParenR" startAt="2"/>
              <a:tabLst>
                <a:tab pos="264160" algn="l"/>
              </a:tabLst>
            </a:pPr>
            <a:r>
              <a:rPr sz="1800" spc="-5" dirty="0">
                <a:latin typeface="Times New Roman"/>
                <a:cs typeface="Times New Roman"/>
              </a:rPr>
              <a:t>Dựa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kết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quả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hãỵ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các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đúng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tượng.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905" cy="4810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c) Tác </a:t>
            </a:r>
            <a:r>
              <a:rPr sz="1800" spc="-5" dirty="0">
                <a:latin typeface="Times New Roman"/>
                <a:cs typeface="Times New Roman"/>
              </a:rPr>
              <a:t>giả </a:t>
            </a:r>
            <a:r>
              <a:rPr sz="1800" dirty="0">
                <a:latin typeface="Times New Roman"/>
                <a:cs typeface="Times New Roman"/>
              </a:rPr>
              <a:t>muốn tránh </a:t>
            </a:r>
            <a:r>
              <a:rPr sz="1800" spc="-5" dirty="0">
                <a:latin typeface="Times New Roman"/>
                <a:cs typeface="Times New Roman"/>
              </a:rPr>
              <a:t>lặp lại, đồng thời </a:t>
            </a:r>
            <a:r>
              <a:rPr sz="1800" dirty="0">
                <a:latin typeface="Times New Roman"/>
                <a:cs typeface="Times New Roman"/>
              </a:rPr>
              <a:t>thay </a:t>
            </a:r>
            <a:r>
              <a:rPr sz="1800" spc="-5" dirty="0">
                <a:latin typeface="Times New Roman"/>
                <a:cs typeface="Times New Roman"/>
              </a:rPr>
              <a:t>đổi nhiều tên gọi khác </a:t>
            </a:r>
            <a:r>
              <a:rPr sz="1800" dirty="0">
                <a:latin typeface="Times New Roman"/>
                <a:cs typeface="Times New Roman"/>
              </a:rPr>
              <a:t>nhau </a:t>
            </a:r>
            <a:r>
              <a:rPr sz="1800" spc="-5" dirty="0">
                <a:latin typeface="Times New Roman"/>
                <a:cs typeface="Times New Roman"/>
              </a:rPr>
              <a:t>làm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câu thơ,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uyển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chuyển.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600"/>
              </a:lnSpc>
            </a:pP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Bài</a:t>
            </a:r>
            <a:r>
              <a:rPr sz="1800" b="1" u="heavy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13</a:t>
            </a:r>
            <a:r>
              <a:rPr sz="1800" b="1" spc="-5" dirty="0">
                <a:latin typeface="Times New Roman"/>
                <a:cs typeface="Times New Roman"/>
              </a:rPr>
              <a:t>.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Tìm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hiểu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nghĩa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của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từ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miền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Nam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trong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các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câu</a:t>
            </a:r>
            <a:r>
              <a:rPr sz="1800" b="1" spc="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sau.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Chỉ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rõ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trường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hợp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nào </a:t>
            </a:r>
            <a:r>
              <a:rPr sz="1800" b="1" dirty="0">
                <a:latin typeface="Times New Roman"/>
                <a:cs typeface="Times New Roman"/>
              </a:rPr>
              <a:t>là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hoán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</a:t>
            </a:r>
            <a:r>
              <a:rPr sz="1800" b="1" dirty="0">
                <a:latin typeface="Times New Roman"/>
                <a:cs typeface="Times New Roman"/>
              </a:rPr>
              <a:t> và </a:t>
            </a:r>
            <a:r>
              <a:rPr sz="1800" b="1" spc="-5" dirty="0">
                <a:latin typeface="Times New Roman"/>
                <a:cs typeface="Times New Roman"/>
              </a:rPr>
              <a:t>thuộc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hoán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</a:t>
            </a:r>
            <a:r>
              <a:rPr sz="1800" b="1" dirty="0">
                <a:latin typeface="Times New Roman"/>
                <a:cs typeface="Times New Roman"/>
              </a:rPr>
              <a:t> kiểu nào?</a:t>
            </a:r>
            <a:endParaRPr sz="1800" dirty="0">
              <a:latin typeface="Times New Roman"/>
              <a:cs typeface="Times New Roman"/>
            </a:endParaRPr>
          </a:p>
          <a:p>
            <a:pPr marL="242570" marR="4544695" indent="-230504">
              <a:lnSpc>
                <a:spcPct val="124400"/>
              </a:lnSpc>
              <a:buAutoNum type="arabi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miền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Nam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thăm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lăng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Bác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sương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ngát</a:t>
            </a:r>
            <a:endParaRPr sz="1800" dirty="0">
              <a:latin typeface="Times New Roman"/>
              <a:cs typeface="Times New Roman"/>
            </a:endParaRPr>
          </a:p>
          <a:p>
            <a:pPr marL="281559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(Viễn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Phương)</a:t>
            </a:r>
            <a:endParaRPr sz="1800" dirty="0">
              <a:latin typeface="Times New Roman"/>
              <a:cs typeface="Times New Roman"/>
            </a:endParaRPr>
          </a:p>
          <a:p>
            <a:pPr marL="242570" marR="4166235" indent="-230504">
              <a:lnSpc>
                <a:spcPts val="2690"/>
              </a:lnSpc>
              <a:spcBef>
                <a:spcPts val="180"/>
              </a:spcBef>
              <a:buAutoNum type="arabicPeriod" startAt="2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Gửi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Bắc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thủy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xông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lên</a:t>
            </a:r>
            <a:r>
              <a:rPr sz="1800" dirty="0">
                <a:latin typeface="Times New Roman"/>
                <a:cs typeface="Times New Roman"/>
              </a:rPr>
              <a:t> chống</a:t>
            </a:r>
            <a:r>
              <a:rPr sz="1800" spc="-5" dirty="0">
                <a:latin typeface="Times New Roman"/>
                <a:cs typeface="Times New Roman"/>
              </a:rPr>
              <a:t> Mỹ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tuyến</a:t>
            </a:r>
            <a:r>
              <a:rPr sz="1800" dirty="0">
                <a:latin typeface="Times New Roman"/>
                <a:cs typeface="Times New Roman"/>
              </a:rPr>
              <a:t> đầu.</a:t>
            </a:r>
          </a:p>
          <a:p>
            <a:pPr marL="2759075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(Lê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Xuân)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giải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25"/>
              </a:spcBef>
              <a:buAutoNum type="arabi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Nam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5" dirty="0">
                <a:latin typeface="Times New Roman"/>
                <a:cs typeface="Times New Roman"/>
              </a:rPr>
              <a:t> tên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địa</a:t>
            </a:r>
            <a:r>
              <a:rPr sz="1800" dirty="0">
                <a:latin typeface="Times New Roman"/>
                <a:cs typeface="Times New Roman"/>
              </a:rPr>
              <a:t> lý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dirty="0">
                <a:latin typeface="Times New Roman"/>
                <a:cs typeface="Times New Roman"/>
              </a:rPr>
              <a:t> phải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hoán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dụ.</a:t>
            </a: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ở </a:t>
            </a:r>
            <a:r>
              <a:rPr sz="1800" spc="-5" dirty="0">
                <a:latin typeface="Times New Roman"/>
                <a:cs typeface="Times New Roman"/>
              </a:rPr>
              <a:t>vùng </a:t>
            </a:r>
            <a:r>
              <a:rPr sz="1800" dirty="0">
                <a:latin typeface="Times New Roman"/>
                <a:cs typeface="Times New Roman"/>
              </a:rPr>
              <a:t>đó,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nên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hoán</a:t>
            </a:r>
            <a:r>
              <a:rPr sz="1800" dirty="0">
                <a:latin typeface="Times New Roman"/>
                <a:cs typeface="Times New Roman"/>
              </a:rPr>
              <a:t> dụ.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Nhân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hóa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hoặc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 vật,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cối,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thiên nhiên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ngữ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vốn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hoặc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tả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người;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giới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loài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cối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vật,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…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 nên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gũi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 con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thị </a:t>
            </a:r>
            <a:r>
              <a:rPr sz="1800" spc="-5" dirty="0">
                <a:latin typeface="Times New Roman"/>
                <a:cs typeface="Times New Roman"/>
              </a:rPr>
              <a:t>được 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dirty="0">
                <a:latin typeface="Times New Roman"/>
                <a:cs typeface="Times New Roman"/>
              </a:rPr>
              <a:t> cảm 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 dirty="0">
              <a:latin typeface="Times New Roman"/>
              <a:cs typeface="Times New Roman"/>
            </a:endParaRPr>
          </a:p>
          <a:p>
            <a:pPr marL="184150" indent="-172085">
              <a:lnSpc>
                <a:spcPct val="100000"/>
              </a:lnSpc>
              <a:spcBef>
                <a:spcPts val="535"/>
              </a:spcBef>
              <a:buChar char="*"/>
              <a:tabLst>
                <a:tab pos="184785" algn="l"/>
              </a:tabLst>
            </a:pPr>
            <a:r>
              <a:rPr sz="1800" b="1" i="1" dirty="0">
                <a:latin typeface="Times New Roman"/>
                <a:cs typeface="Times New Roman"/>
              </a:rPr>
              <a:t>Các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kiểu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nhân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hoá</a:t>
            </a:r>
            <a:endParaRPr sz="1800" dirty="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vật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 những</a:t>
            </a:r>
            <a:r>
              <a:rPr sz="1800" dirty="0">
                <a:latin typeface="Times New Roman"/>
                <a:cs typeface="Times New Roman"/>
              </a:rPr>
              <a:t> từ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endParaRPr sz="1800" dirty="0">
              <a:latin typeface="Times New Roman"/>
              <a:cs typeface="Times New Roman"/>
            </a:endParaRPr>
          </a:p>
          <a:p>
            <a:pPr marL="12700" marR="6350" indent="57785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hoạt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tính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con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hoạt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vật.</a:t>
            </a:r>
          </a:p>
          <a:p>
            <a:pPr marL="641985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Trò</a:t>
            </a:r>
            <a:r>
              <a:rPr sz="1800" spc="-5" dirty="0">
                <a:latin typeface="Times New Roman"/>
                <a:cs typeface="Times New Roman"/>
              </a:rPr>
              <a:t> chuyện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sự</a:t>
            </a:r>
            <a:r>
              <a:rPr sz="1800" spc="-5" dirty="0">
                <a:latin typeface="Times New Roman"/>
                <a:cs typeface="Times New Roman"/>
              </a:rPr>
              <a:t> 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như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endParaRPr sz="1800" dirty="0">
              <a:latin typeface="Times New Roman"/>
              <a:cs typeface="Times New Roman"/>
            </a:endParaRPr>
          </a:p>
          <a:p>
            <a:pPr marL="184150" indent="-172085">
              <a:lnSpc>
                <a:spcPct val="100000"/>
              </a:lnSpc>
              <a:spcBef>
                <a:spcPts val="530"/>
              </a:spcBef>
              <a:buChar char="*"/>
              <a:tabLst>
                <a:tab pos="184785" algn="l"/>
              </a:tabLst>
            </a:pPr>
            <a:r>
              <a:rPr sz="1800" b="1" i="1" dirty="0">
                <a:latin typeface="Times New Roman"/>
                <a:cs typeface="Times New Roman"/>
              </a:rPr>
              <a:t>Tác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dụng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của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phép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nhân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hoá</a:t>
            </a:r>
            <a:endParaRPr sz="1800" dirty="0">
              <a:latin typeface="Times New Roman"/>
              <a:cs typeface="Times New Roman"/>
            </a:endParaRPr>
          </a:p>
          <a:p>
            <a:pPr marL="12700" marR="5080" indent="57785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thêm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cụ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giới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 </a:t>
            </a:r>
            <a:r>
              <a:rPr sz="1800" spc="-5" dirty="0">
                <a:latin typeface="Times New Roman"/>
                <a:cs typeface="Times New Roman"/>
              </a:rPr>
              <a:t>vật,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cối,</a:t>
            </a:r>
            <a:r>
              <a:rPr sz="1800" spc="-5" dirty="0">
                <a:latin typeface="Times New Roman"/>
                <a:cs typeface="Times New Roman"/>
              </a:rPr>
              <a:t> con</a:t>
            </a:r>
            <a:r>
              <a:rPr sz="1800" dirty="0">
                <a:latin typeface="Times New Roman"/>
                <a:cs typeface="Times New Roman"/>
              </a:rPr>
              <a:t> vật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hơn.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b="1" dirty="0">
                <a:latin typeface="Times New Roman"/>
                <a:cs typeface="Times New Roman"/>
              </a:rPr>
              <a:t>4.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Hoán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dụ: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tên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khái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tăng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sức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gợi cảm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diễn </a:t>
            </a:r>
            <a:r>
              <a:rPr sz="1800" spc="-5" dirty="0">
                <a:latin typeface="Times New Roman"/>
                <a:cs typeface="Times New Roman"/>
              </a:rPr>
              <a:t>đạt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b="1" i="1" dirty="0">
                <a:latin typeface="Times New Roman"/>
                <a:cs typeface="Times New Roman"/>
              </a:rPr>
              <a:t>*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Các</a:t>
            </a:r>
            <a:r>
              <a:rPr sz="1800" b="1" i="1" spc="-5" dirty="0">
                <a:latin typeface="Times New Roman"/>
                <a:cs typeface="Times New Roman"/>
              </a:rPr>
              <a:t> kiểu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hoán</a:t>
            </a:r>
            <a:r>
              <a:rPr sz="1800" b="1" i="1" spc="-2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dụ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Lấy </a:t>
            </a:r>
            <a:r>
              <a:rPr sz="1800" dirty="0">
                <a:latin typeface="Times New Roman"/>
                <a:cs typeface="Times New Roman"/>
              </a:rPr>
              <a:t>bộ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phận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toàn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Ví</a:t>
            </a:r>
            <a:r>
              <a:rPr sz="1800" dirty="0">
                <a:latin typeface="Times New Roman"/>
                <a:cs typeface="Times New Roman"/>
              </a:rPr>
              <a:t> dụ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bút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dirty="0">
                <a:latin typeface="Times New Roman"/>
                <a:cs typeface="Times New Roman"/>
              </a:rPr>
              <a:t> văn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Lấy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đựng</a:t>
            </a:r>
            <a:r>
              <a:rPr sz="1800" dirty="0">
                <a:latin typeface="Times New Roman"/>
                <a:cs typeface="Times New Roman"/>
              </a:rPr>
              <a:t> 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</a:t>
            </a:r>
            <a:r>
              <a:rPr sz="1800" spc="-5" dirty="0">
                <a:latin typeface="Times New Roman"/>
                <a:cs typeface="Times New Roman"/>
              </a:rPr>
              <a:t> chứa đựng: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làng </a:t>
            </a:r>
            <a:r>
              <a:rPr sz="1800" dirty="0">
                <a:latin typeface="Times New Roman"/>
                <a:cs typeface="Times New Roman"/>
              </a:rPr>
              <a:t>xóm 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nông </a:t>
            </a:r>
            <a:r>
              <a:rPr sz="1800" spc="-5" dirty="0">
                <a:latin typeface="Times New Roman"/>
                <a:cs typeface="Times New Roman"/>
              </a:rPr>
              <a:t>dân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Lấy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dấu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vật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vật: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đào,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mùa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xuân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Lấy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cụ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gọi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dirty="0">
                <a:latin typeface="Times New Roman"/>
                <a:cs typeface="Times New Roman"/>
              </a:rPr>
              <a:t> trừu</a:t>
            </a:r>
            <a:r>
              <a:rPr sz="1800" spc="-5" dirty="0">
                <a:latin typeface="Times New Roman"/>
                <a:cs typeface="Times New Roman"/>
              </a:rPr>
              <a:t> tượng: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Mồ</a:t>
            </a:r>
            <a:r>
              <a:rPr sz="1800" dirty="0">
                <a:latin typeface="Times New Roman"/>
                <a:cs typeface="Times New Roman"/>
              </a:rPr>
              <a:t> hôi </a:t>
            </a:r>
            <a:r>
              <a:rPr sz="1800" spc="-5" dirty="0">
                <a:latin typeface="Times New Roman"/>
                <a:cs typeface="Times New Roman"/>
              </a:rPr>
              <a:t>để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vất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vả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5.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Nói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quá: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tu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phóng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mức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mô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tượng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miêu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gây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tượng, </a:t>
            </a:r>
            <a:r>
              <a:rPr sz="1800" dirty="0">
                <a:latin typeface="Times New Roman"/>
                <a:cs typeface="Times New Roman"/>
              </a:rPr>
              <a:t>tăng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Times New Roman"/>
                <a:cs typeface="Times New Roman"/>
              </a:rPr>
              <a:t>6. </a:t>
            </a:r>
            <a:r>
              <a:rPr sz="1800" b="1" spc="-5" dirty="0">
                <a:latin typeface="Times New Roman"/>
                <a:cs typeface="Times New Roman"/>
              </a:rPr>
              <a:t>Nói giảm,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nói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tránh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pháp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tu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diễn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tế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nhị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uyển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chuyển,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gây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đau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buồn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ghê </a:t>
            </a:r>
            <a:r>
              <a:rPr sz="1800" spc="-5" dirty="0">
                <a:latin typeface="Times New Roman"/>
                <a:cs typeface="Times New Roman"/>
              </a:rPr>
              <a:t>sợ</a:t>
            </a:r>
            <a:r>
              <a:rPr sz="1800" dirty="0">
                <a:latin typeface="Times New Roman"/>
                <a:cs typeface="Times New Roman"/>
              </a:rPr>
              <a:t> tránh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thô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tục, thiếu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lịch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7.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Điệp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ngữ:</a:t>
            </a:r>
            <a:endParaRPr sz="1800" dirty="0">
              <a:latin typeface="Times New Roman"/>
              <a:cs typeface="Times New Roman"/>
            </a:endParaRPr>
          </a:p>
          <a:p>
            <a:pPr marL="146685" indent="-134620">
              <a:lnSpc>
                <a:spcPct val="100000"/>
              </a:lnSpc>
              <a:spcBef>
                <a:spcPts val="525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Lặp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 </a:t>
            </a:r>
            <a:r>
              <a:rPr sz="1800" dirty="0">
                <a:latin typeface="Times New Roman"/>
                <a:cs typeface="Times New Roman"/>
              </a:rPr>
              <a:t>từ ngữ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kiểu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nổi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gây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sức</a:t>
            </a:r>
            <a:r>
              <a:rPr sz="1800" dirty="0">
                <a:latin typeface="Times New Roman"/>
                <a:cs typeface="Times New Roman"/>
              </a:rPr>
              <a:t> mạnh</a:t>
            </a:r>
          </a:p>
          <a:p>
            <a:pPr marL="12700" marR="5080">
              <a:lnSpc>
                <a:spcPct val="124400"/>
              </a:lnSpc>
              <a:spcBef>
                <a:spcPts val="5"/>
              </a:spcBef>
              <a:buChar char="-"/>
              <a:tabLst>
                <a:tab pos="142875" algn="l"/>
              </a:tabLst>
            </a:pPr>
            <a:r>
              <a:rPr sz="1800" dirty="0">
                <a:latin typeface="Times New Roman"/>
                <a:cs typeface="Times New Roman"/>
              </a:rPr>
              <a:t>Điệp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ý,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âm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điệu,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nhịp</a:t>
            </a:r>
            <a:r>
              <a:rPr sz="1800" spc="-5" dirty="0">
                <a:latin typeface="Times New Roman"/>
                <a:cs typeface="Times New Roman"/>
              </a:rPr>
              <a:t> nhàng,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hoặc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hùng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 mẽ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905" cy="310134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8.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Chơi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chữ: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Lợi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đặc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sắc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âm,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để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sắc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dí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dỏm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hước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hấp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dẫn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vị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i="1" dirty="0">
                <a:latin typeface="Times New Roman"/>
                <a:cs typeface="Times New Roman"/>
              </a:rPr>
              <a:t>*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Các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lối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chơi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chữ: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lái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âm: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điệp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phụ</a:t>
            </a:r>
            <a:r>
              <a:rPr sz="1800" dirty="0">
                <a:latin typeface="Times New Roman"/>
                <a:cs typeface="Times New Roman"/>
              </a:rPr>
              <a:t> 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</a:p>
          <a:p>
            <a:pPr marL="791210">
              <a:lnSpc>
                <a:spcPct val="100000"/>
              </a:lnSpc>
              <a:spcBef>
                <a:spcPts val="525"/>
              </a:spcBef>
            </a:pPr>
            <a:r>
              <a:rPr sz="1800" b="1" spc="-5" dirty="0">
                <a:latin typeface="Times New Roman"/>
                <a:cs typeface="Times New Roman"/>
              </a:rPr>
              <a:t>BẢNG </a:t>
            </a:r>
            <a:r>
              <a:rPr sz="1800" b="1" dirty="0">
                <a:latin typeface="Times New Roman"/>
                <a:cs typeface="Times New Roman"/>
              </a:rPr>
              <a:t>KHÁI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QUÁT</a:t>
            </a:r>
            <a:r>
              <a:rPr sz="1800" b="1" dirty="0">
                <a:latin typeface="Times New Roman"/>
                <a:cs typeface="Times New Roman"/>
              </a:rPr>
              <a:t> MỘT </a:t>
            </a:r>
            <a:r>
              <a:rPr sz="1800" b="1" spc="-10" dirty="0">
                <a:latin typeface="Times New Roman"/>
                <a:cs typeface="Times New Roman"/>
              </a:rPr>
              <a:t>SỐ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BIỆN</a:t>
            </a:r>
            <a:r>
              <a:rPr sz="1800" b="1" dirty="0">
                <a:latin typeface="Times New Roman"/>
                <a:cs typeface="Times New Roman"/>
              </a:rPr>
              <a:t> PHÁP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NGHỆ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THUẬT TU</a:t>
            </a:r>
            <a:r>
              <a:rPr sz="1800" b="1" dirty="0">
                <a:latin typeface="Times New Roman"/>
                <a:cs typeface="Times New Roman"/>
              </a:rPr>
              <a:t> TỪ</a:t>
            </a:r>
            <a:endParaRPr sz="18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400" y="3990467"/>
          <a:ext cx="8910955" cy="27468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625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TT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PHÉP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TU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TỪ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NHẬN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BIẾT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VÍ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DỤ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TÁC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DỤNG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b="1" i="1" dirty="0">
                          <a:latin typeface="Times New Roman"/>
                          <a:cs typeface="Times New Roman"/>
                        </a:rPr>
                        <a:t>(Ý</a:t>
                      </a:r>
                      <a:r>
                        <a:rPr sz="1800" b="1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spc="-5" dirty="0">
                          <a:latin typeface="Times New Roman"/>
                          <a:cs typeface="Times New Roman"/>
                        </a:rPr>
                        <a:t>nghĩa, hiệu</a:t>
                      </a:r>
                      <a:r>
                        <a:rPr sz="1800" b="1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spc="-10" dirty="0">
                          <a:latin typeface="Times New Roman"/>
                          <a:cs typeface="Times New Roman"/>
                        </a:rPr>
                        <a:t>quả)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6206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So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sánh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4629" indent="-147320">
                        <a:lnSpc>
                          <a:spcPts val="2065"/>
                        </a:lnSpc>
                        <a:buChar char="-"/>
                        <a:tabLst>
                          <a:tab pos="21526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chiếu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hai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có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cùng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một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hiệu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chung.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202565" indent="-135255">
                        <a:lnSpc>
                          <a:spcPct val="100000"/>
                        </a:lnSpc>
                        <a:spcBef>
                          <a:spcPts val="530"/>
                        </a:spcBef>
                        <a:buChar char="-"/>
                        <a:tabLst>
                          <a:tab pos="203200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số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hiệu: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67945" marR="59055" algn="just">
                        <a:lnSpc>
                          <a:spcPct val="124400"/>
                        </a:lnSpc>
                        <a:spcBef>
                          <a:spcPts val="1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+ A như B; A là B; A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bao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nhiêu,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bấy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nhiêu;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B;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A </a:t>
                      </a:r>
                      <a:r>
                        <a:rPr sz="1800" spc="-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B…</a:t>
                      </a: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Công</a:t>
                      </a:r>
                      <a:r>
                        <a:rPr sz="1800" i="1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cha</a:t>
                      </a:r>
                      <a:r>
                        <a:rPr sz="1800" i="1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sz="1800" b="1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núi</a:t>
                      </a:r>
                      <a:r>
                        <a:rPr sz="1800" b="1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Thái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Sơn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822325" algn="l"/>
                          <a:tab pos="1284605" algn="l"/>
                          <a:tab pos="1869439" algn="l"/>
                        </a:tabLst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Nghĩa	mẹ	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như	nước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nguồn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chảy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ra.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855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(Ca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dao)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3520" indent="-156210">
                        <a:lnSpc>
                          <a:spcPts val="2065"/>
                        </a:lnSpc>
                        <a:buChar char="-"/>
                        <a:tabLst>
                          <a:tab pos="224154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Tạo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hình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ảnh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cụ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thể,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sinh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động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0325">
                        <a:lnSpc>
                          <a:spcPts val="2700"/>
                        </a:lnSpc>
                        <a:spcBef>
                          <a:spcPts val="170"/>
                        </a:spcBef>
                        <a:buChar char="-"/>
                        <a:tabLst>
                          <a:tab pos="251460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sức</a:t>
                      </a:r>
                      <a:r>
                        <a:rPr sz="18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biểu</a:t>
                      </a:r>
                      <a:r>
                        <a:rPr sz="1800" spc="3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cảm,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gợi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hình.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4400" y="914653"/>
          <a:ext cx="8910955" cy="54813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7815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Nhân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hóa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6379" indent="-179070" algn="just">
                        <a:lnSpc>
                          <a:spcPts val="2065"/>
                        </a:lnSpc>
                        <a:buChar char="-"/>
                        <a:tabLst>
                          <a:tab pos="24701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Gán</a:t>
                      </a:r>
                      <a:r>
                        <a:rPr sz="18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</a:t>
                      </a:r>
                      <a:r>
                        <a:rPr sz="1800" spc="3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những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từ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 algn="just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ngữ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vốn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được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dùng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gọi/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tả </a:t>
                      </a:r>
                      <a:r>
                        <a:rPr sz="1800" spc="-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về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người.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2565" indent="-135255" algn="just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-"/>
                        <a:tabLst>
                          <a:tab pos="20320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loại: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7785" algn="just">
                        <a:lnSpc>
                          <a:spcPct val="124400"/>
                        </a:lnSpc>
                        <a:spcBef>
                          <a:spcPts val="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Gọi sự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vật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bằng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những từ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vốn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gọi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người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8419" algn="just">
                        <a:lnSpc>
                          <a:spcPct val="124500"/>
                        </a:lnSpc>
                        <a:spcBef>
                          <a:spcPts val="10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Dùng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 chỉ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hoạt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động, </a:t>
                      </a:r>
                      <a:r>
                        <a:rPr sz="1800" i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tính chất của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con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người để 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chỉ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hoạt động, tính chất sự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 vật.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 algn="just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Trò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chuyện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tâm sự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với vật </a:t>
                      </a:r>
                      <a:r>
                        <a:rPr sz="1800" i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như</a:t>
                      </a:r>
                      <a:r>
                        <a:rPr sz="18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người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Con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gà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cục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tác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lá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chanh,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Con</a:t>
                      </a:r>
                      <a:r>
                        <a:rPr sz="18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lợn</a:t>
                      </a:r>
                      <a:r>
                        <a:rPr sz="18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ủn</a:t>
                      </a:r>
                      <a:r>
                        <a:rPr sz="18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ỉn</a:t>
                      </a:r>
                      <a:r>
                        <a:rPr sz="1800" i="1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mua</a:t>
                      </a:r>
                      <a:r>
                        <a:rPr sz="18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hành </a:t>
                      </a:r>
                      <a:r>
                        <a:rPr sz="1800" i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cho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tôi.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50"/>
                        </a:spcBef>
                        <a:tabLst>
                          <a:tab pos="651510" algn="l"/>
                          <a:tab pos="1184275" algn="l"/>
                          <a:tab pos="1856739" algn="l"/>
                        </a:tabLst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Con	chó	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khóc	đứng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khóc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ngồi,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 marR="61594">
                        <a:lnSpc>
                          <a:spcPts val="2700"/>
                        </a:lnSpc>
                        <a:spcBef>
                          <a:spcPts val="17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Mẹ</a:t>
                      </a:r>
                      <a:r>
                        <a:rPr sz="1800" b="1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ơi</a:t>
                      </a:r>
                      <a:r>
                        <a:rPr sz="1800" b="1" spc="3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đi</a:t>
                      </a:r>
                      <a:r>
                        <a:rPr sz="1800" b="1" spc="4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chợ</a:t>
                      </a:r>
                      <a:r>
                        <a:rPr sz="1800" b="1" spc="3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mua</a:t>
                      </a:r>
                      <a:r>
                        <a:rPr sz="1800" b="1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tôi </a:t>
                      </a:r>
                      <a:r>
                        <a:rPr sz="1800" b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đồng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riềng.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422909" algn="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(Ca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dao)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160655">
                        <a:lnSpc>
                          <a:spcPts val="2065"/>
                        </a:lnSpc>
                        <a:buChar char="-"/>
                        <a:tabLst>
                          <a:tab pos="228600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sz="1800" spc="1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thế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giới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đồ</a:t>
                      </a:r>
                      <a:r>
                        <a:rPr sz="18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loài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sinh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động,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gần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gũi.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17804" indent="-150495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-"/>
                        <a:tabLst>
                          <a:tab pos="21844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cụ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thể,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gợi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hình,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gợi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cảm.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31140" indent="-163830">
                        <a:lnSpc>
                          <a:spcPct val="100000"/>
                        </a:lnSpc>
                        <a:spcBef>
                          <a:spcPts val="530"/>
                        </a:spcBef>
                        <a:buChar char="-"/>
                        <a:tabLst>
                          <a:tab pos="23177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Giúp</a:t>
                      </a:r>
                      <a:r>
                        <a:rPr sz="1800" spc="1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gửi</a:t>
                      </a:r>
                      <a:r>
                        <a:rPr sz="18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gắm</a:t>
                      </a:r>
                      <a:r>
                        <a:rPr sz="18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ngụ</a:t>
                      </a:r>
                      <a:r>
                        <a:rPr sz="18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ý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0325">
                        <a:lnSpc>
                          <a:spcPct val="124400"/>
                        </a:lnSpc>
                        <a:spcBef>
                          <a:spcPts val="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sz="18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tác</a:t>
                      </a:r>
                      <a:r>
                        <a:rPr sz="18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giả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thông</a:t>
                      </a:r>
                      <a:r>
                        <a:rPr sz="1800" spc="3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qua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thế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giới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loài vật.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504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Ẩn</a:t>
                      </a:r>
                      <a:r>
                        <a:rPr sz="1800" b="1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dụ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0325">
                        <a:lnSpc>
                          <a:spcPts val="2700"/>
                        </a:lnSpc>
                        <a:spcBef>
                          <a:spcPts val="165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(So</a:t>
                      </a:r>
                      <a:r>
                        <a:rPr sz="1800" b="1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sánh </a:t>
                      </a:r>
                      <a:r>
                        <a:rPr sz="1800" b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ngầm)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Gọi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tên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vật,</a:t>
                      </a:r>
                      <a:r>
                        <a:rPr sz="1800" spc="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hiện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này</a:t>
                      </a:r>
                      <a:r>
                        <a:rPr sz="1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sz="18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tên</a:t>
                      </a:r>
                      <a:r>
                        <a:rPr sz="1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vật</a:t>
                      </a:r>
                      <a:r>
                        <a:rPr sz="1800" spc="-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hiện</a:t>
                      </a: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khác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ct val="124400"/>
                        </a:lnSpc>
                        <a:spcBef>
                          <a:spcPts val="1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khi</a:t>
                      </a:r>
                      <a:r>
                        <a:rPr sz="1800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giữa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chúng</a:t>
                      </a:r>
                      <a:r>
                        <a:rPr sz="18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sz="18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nét</a:t>
                      </a:r>
                      <a:r>
                        <a:rPr sz="1800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tương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đồng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(giống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nhau)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Thuyền</a:t>
                      </a:r>
                      <a:r>
                        <a:rPr sz="1800" b="1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về</a:t>
                      </a:r>
                      <a:r>
                        <a:rPr sz="1800" i="1" spc="4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sz="1800" i="1" spc="4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nhớ</a:t>
                      </a:r>
                      <a:r>
                        <a:rPr sz="1800" i="1" spc="4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bến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chăng?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 marR="61594">
                        <a:lnSpc>
                          <a:spcPct val="124400"/>
                        </a:lnSpc>
                        <a:spcBef>
                          <a:spcPts val="15"/>
                        </a:spcBef>
                        <a:tabLst>
                          <a:tab pos="584835" algn="l"/>
                          <a:tab pos="963294" algn="l"/>
                          <a:tab pos="1439545" algn="l"/>
                          <a:tab pos="1802764" algn="l"/>
                        </a:tabLst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1800" b="1" spc="5" dirty="0">
                          <a:latin typeface="Times New Roman"/>
                          <a:cs typeface="Times New Roman"/>
                        </a:rPr>
                        <a:t>ế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n	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thì	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ột	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ạ	khăng  khăng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 đợi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thuyền.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 indent="-200660">
                        <a:lnSpc>
                          <a:spcPts val="2065"/>
                        </a:lnSpc>
                        <a:buChar char="-"/>
                        <a:tabLst>
                          <a:tab pos="26860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văn</a:t>
                      </a:r>
                      <a:r>
                        <a:rPr sz="1800" spc="4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thêm</a:t>
                      </a:r>
                      <a:r>
                        <a:rPr sz="1800" spc="4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giàu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hình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ảnh,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hàm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súc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61594">
                        <a:lnSpc>
                          <a:spcPct val="124400"/>
                        </a:lnSpc>
                        <a:spcBef>
                          <a:spcPts val="15"/>
                        </a:spcBef>
                        <a:buChar char="-"/>
                        <a:tabLst>
                          <a:tab pos="19812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cụ</a:t>
                      </a:r>
                      <a:r>
                        <a:rPr sz="1800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thể,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biểu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cảm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14400" y="914653"/>
          <a:ext cx="8910955" cy="54950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1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3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2909" algn="r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(Ca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dao)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6256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Hoán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dụ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Gọi</a:t>
                      </a:r>
                      <a:r>
                        <a:rPr sz="1800" spc="4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tên</a:t>
                      </a:r>
                      <a:r>
                        <a:rPr sz="18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các</a:t>
                      </a:r>
                      <a:r>
                        <a:rPr sz="18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4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vật,</a:t>
                      </a:r>
                      <a:r>
                        <a:rPr sz="1800" spc="4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hiện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r>
                        <a:rPr sz="1800" spc="5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hoặc</a:t>
                      </a:r>
                      <a:r>
                        <a:rPr sz="1800" spc="5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khái</a:t>
                      </a:r>
                      <a:r>
                        <a:rPr sz="1800" spc="5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niệm</a:t>
                      </a:r>
                      <a:r>
                        <a:rPr sz="1800" spc="5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này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8419">
                        <a:lnSpc>
                          <a:spcPct val="124400"/>
                        </a:lnSpc>
                        <a:spcBef>
                          <a:spcPts val="5"/>
                        </a:spcBef>
                        <a:tabLst>
                          <a:tab pos="631825" algn="l"/>
                          <a:tab pos="1258570" algn="l"/>
                          <a:tab pos="1858645" algn="l"/>
                          <a:tab pos="232029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tên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vật,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hiện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tượng,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khái	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ệ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	kh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á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	khi	g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ữ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7785">
                        <a:lnSpc>
                          <a:spcPct val="124400"/>
                        </a:lnSpc>
                        <a:spcBef>
                          <a:spcPts val="1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chúng</a:t>
                      </a:r>
                      <a:r>
                        <a:rPr sz="18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sz="18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nét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tương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cận,</a:t>
                      </a:r>
                      <a:r>
                        <a:rPr sz="18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gần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gũi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với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nhau.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Áo</a:t>
                      </a:r>
                      <a:r>
                        <a:rPr sz="1800" b="1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chàm</a:t>
                      </a:r>
                      <a:r>
                        <a:rPr sz="1800" b="1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đưa</a:t>
                      </a:r>
                      <a:r>
                        <a:rPr sz="1800" i="1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buổi</a:t>
                      </a:r>
                      <a:r>
                        <a:rPr sz="18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phân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ly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ct val="124400"/>
                        </a:lnSpc>
                        <a:spcBef>
                          <a:spcPts val="5"/>
                        </a:spcBef>
                      </a:pP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Cầm</a:t>
                      </a:r>
                      <a:r>
                        <a:rPr sz="1800" i="1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tay</a:t>
                      </a:r>
                      <a:r>
                        <a:rPr sz="1800" i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nhau</a:t>
                      </a:r>
                      <a:r>
                        <a:rPr sz="18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biết</a:t>
                      </a:r>
                      <a:r>
                        <a:rPr sz="18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sz="1800" i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gì </a:t>
                      </a:r>
                      <a:r>
                        <a:rPr sz="1800" i="1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hôm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nay.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49987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(Tố</a:t>
                      </a:r>
                      <a:r>
                        <a:rPr sz="1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Hữu)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 indent="-154940">
                        <a:lnSpc>
                          <a:spcPts val="2065"/>
                        </a:lnSpc>
                        <a:buChar char="-"/>
                        <a:tabLst>
                          <a:tab pos="22288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Nhấn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mạnh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dấu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hiệu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nổi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bật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của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sự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vật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24400"/>
                        </a:lnSpc>
                        <a:spcBef>
                          <a:spcPts val="5"/>
                        </a:spcBef>
                        <a:buChar char="-"/>
                        <a:tabLst>
                          <a:tab pos="23177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sức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gợi</a:t>
                      </a:r>
                      <a:r>
                        <a:rPr sz="1800" spc="2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tả,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gợi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hình, gợi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cảm.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3378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Điệp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ngữ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Lặp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lại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nhiều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lần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từ,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câu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24400"/>
                        </a:lnSpc>
                        <a:spcBef>
                          <a:spcPts val="1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sz="18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sz="1800" spc="3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có</a:t>
                      </a:r>
                      <a:r>
                        <a:rPr sz="1800" spc="3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chủ</a:t>
                      </a:r>
                      <a:r>
                        <a:rPr sz="18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đích</a:t>
                      </a:r>
                      <a:r>
                        <a:rPr sz="18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nghệ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thuật.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Anh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đi</a:t>
                      </a:r>
                      <a:r>
                        <a:rPr sz="1800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anh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nhớ</a:t>
                      </a: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quê</a:t>
                      </a:r>
                      <a:r>
                        <a:rPr sz="18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nhà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40"/>
                        </a:spcBef>
                        <a:tabLst>
                          <a:tab pos="630555" algn="l"/>
                          <a:tab pos="1220470" algn="l"/>
                          <a:tab pos="1682114" algn="l"/>
                        </a:tabLst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Nhớ	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canh	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rau	muống,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nhớ</a:t>
                      </a:r>
                      <a:r>
                        <a:rPr sz="18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cà</a:t>
                      </a:r>
                      <a:r>
                        <a:rPr sz="18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dầm</a:t>
                      </a:r>
                      <a:r>
                        <a:rPr sz="18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tương…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4998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(Ca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dao)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indent="-140970">
                        <a:lnSpc>
                          <a:spcPts val="2065"/>
                        </a:lnSpc>
                        <a:buChar char="-"/>
                        <a:tabLst>
                          <a:tab pos="208915" algn="l"/>
                        </a:tabLst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Nhấn</a:t>
                      </a:r>
                      <a:r>
                        <a:rPr sz="18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mạnh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ý,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gây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ấn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ct val="124400"/>
                        </a:lnSpc>
                        <a:buChar char="-"/>
                        <a:tabLst>
                          <a:tab pos="262255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âm,  nhịp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điệu.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Tăng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tính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liên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kết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5029"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Tương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phản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  <a:tabLst>
                          <a:tab pos="292100" algn="l"/>
                          <a:tab pos="947419" algn="l"/>
                          <a:tab pos="1674495" algn="l"/>
                          <a:tab pos="2008505" algn="l"/>
                          <a:tab pos="2506980" algn="l"/>
                        </a:tabLst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	Dùng	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những	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từ	ngữ	có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246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nghĩa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trái</a:t>
                      </a:r>
                      <a:r>
                        <a:rPr sz="1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ngược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nhau,</a:t>
                      </a:r>
                      <a:r>
                        <a:rPr sz="1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đối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lập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nhau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2065"/>
                        </a:lnSpc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Cùng</a:t>
                      </a:r>
                      <a:r>
                        <a:rPr sz="1800" i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sz="18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spc="-5" dirty="0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sz="1800" i="1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tiếng</a:t>
                      </a:r>
                      <a:r>
                        <a:rPr sz="18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i="1" dirty="0">
                          <a:latin typeface="Times New Roman"/>
                          <a:cs typeface="Times New Roman"/>
                        </a:rPr>
                        <a:t>tơ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i="1" dirty="0">
                          <a:latin typeface="Times New Roman"/>
                          <a:cs typeface="Times New Roman"/>
                        </a:rPr>
                        <a:t>đồng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8580" marR="59690">
                        <a:lnSpc>
                          <a:spcPct val="124400"/>
                        </a:lnSpc>
                        <a:tabLst>
                          <a:tab pos="813435" algn="l"/>
                          <a:tab pos="1483360" algn="l"/>
                          <a:tab pos="2051050" algn="l"/>
                        </a:tabLst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Ngườ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i	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ngoà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i	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b="1" spc="5" dirty="0">
                          <a:latin typeface="Times New Roman"/>
                          <a:cs typeface="Times New Roman"/>
                        </a:rPr>
                        <a:t>ư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ờ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i	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nụ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, 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người</a:t>
                      </a:r>
                      <a:r>
                        <a:rPr sz="1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trong</a:t>
                      </a:r>
                      <a:r>
                        <a:rPr sz="1800" b="1" spc="-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khóc</a:t>
                      </a:r>
                      <a:r>
                        <a:rPr sz="18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thầm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06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Khắc</a:t>
                      </a:r>
                      <a:r>
                        <a:rPr sz="1800" spc="3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họa</a:t>
                      </a:r>
                      <a:r>
                        <a:rPr sz="18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sz="1800" spc="3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tượng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đậm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nét,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cụ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thể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6892</Words>
  <PresentationFormat>Custom</PresentationFormat>
  <Paragraphs>636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Calibri</vt:lpstr>
      <vt:lpstr>Segoe UI Symbol</vt:lpstr>
      <vt:lpstr>Times New Roman</vt:lpstr>
      <vt:lpstr>Wingdings</vt:lpstr>
      <vt:lpstr>Office Theme</vt:lpstr>
      <vt:lpstr>BÀI 4. MỘT SỐ PHÉP NGHỆ THUẬT TU TỪ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2021-06-25T08:38:14Z</dcterms:created>
  <dcterms:modified xsi:type="dcterms:W3CDTF">2021-07-04T15:35:19Z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2021-06-25T00:00:00Z</vt:filetime>
  </property>
</Properties>
</file>