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sldIdLst>
    <p:sldId id="281" r:id="rId4"/>
    <p:sldId id="259" r:id="rId5"/>
    <p:sldId id="273" r:id="rId6"/>
    <p:sldId id="260" r:id="rId7"/>
    <p:sldId id="271" r:id="rId8"/>
    <p:sldId id="282" r:id="rId9"/>
    <p:sldId id="283" r:id="rId10"/>
    <p:sldId id="284" r:id="rId11"/>
    <p:sldId id="285" r:id="rId12"/>
    <p:sldId id="257" r:id="rId13"/>
    <p:sldId id="274" r:id="rId14"/>
    <p:sldId id="286" r:id="rId15"/>
    <p:sldId id="287" r:id="rId16"/>
    <p:sldId id="288" r:id="rId17"/>
    <p:sldId id="289" r:id="rId18"/>
    <p:sldId id="263" r:id="rId19"/>
    <p:sldId id="270" r:id="rId20"/>
    <p:sldId id="279" r:id="rId21"/>
    <p:sldId id="280" r:id="rId22"/>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UTM Avo" panose="02040603050506020204" pitchFamily="18" charset="0"/>
      <p:regular r:id="rId29"/>
      <p:bold r:id="rId30"/>
      <p:italic r:id="rId31"/>
      <p:boldItalic r:id="rId32"/>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p:cViewPr varScale="1">
        <p:scale>
          <a:sx n="76" d="100"/>
          <a:sy n="76" d="100"/>
        </p:scale>
        <p:origin x="132"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1/5/2024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1/5/2024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1/5/2024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1/5/2024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1/5/2024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1/5/2024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1/5/2024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1/5/2024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1/5/2024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1/5/2024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1/5/2024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1/5/2024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1/5/2024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1/5/2024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1/5/2024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1/5/2024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1/5/2024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1/5/2024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1/5/2024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1/5/2024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1/5/2024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1/5/2024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1/5/2024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1/5/2024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hoc10.vn/doc-sach/tieng-viet-4-tap-2/1/388/14/"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hoc10.vn/doc-sach/tieng-viet-4-tap-2/1/388/13/"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16.jpg"/><Relationship Id="rId1" Type="http://schemas.openxmlformats.org/officeDocument/2006/relationships/slideLayout" Target="../slideLayouts/slideLayout23.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13/"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13/"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54;p1">
            <a:extLst>
              <a:ext uri="{FF2B5EF4-FFF2-40B4-BE49-F238E27FC236}">
                <a16:creationId xmlns:a16="http://schemas.microsoft.com/office/drawing/2014/main" id="{C8F29496-1A23-93BD-8B98-920D11615CB0}"/>
              </a:ext>
            </a:extLst>
          </p:cNvPr>
          <p:cNvSpPr txBox="1">
            <a:spLocks/>
          </p:cNvSpPr>
          <p:nvPr/>
        </p:nvSpPr>
        <p:spPr>
          <a:xfrm>
            <a:off x="1640958" y="2047174"/>
            <a:ext cx="8910084" cy="248425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400" b="1" i="0" u="none" strike="noStrike" kern="0" cap="none" spc="0" normalizeH="0" baseline="0" noProof="0" dirty="0" err="1">
                <a:ln>
                  <a:noFill/>
                </a:ln>
                <a:solidFill>
                  <a:srgbClr val="002060"/>
                </a:solidFill>
                <a:effectLst/>
                <a:uLnTx/>
                <a:uFillTx/>
                <a:latin typeface="UTM Avo" panose="02040603050506020204" pitchFamily="18"/>
                <a:sym typeface="Calibri"/>
              </a:rPr>
              <a:t>Tuần</a:t>
            </a:r>
            <a:r>
              <a:rPr kumimoji="0" lang="en-US" sz="5400" b="1" i="0" u="none" strike="noStrike" kern="0" cap="none" spc="0" normalizeH="0" baseline="0" noProof="0" dirty="0">
                <a:ln>
                  <a:noFill/>
                </a:ln>
                <a:solidFill>
                  <a:srgbClr val="002060"/>
                </a:solidFill>
                <a:effectLst/>
                <a:uLnTx/>
                <a:uFillTx/>
                <a:latin typeface="UTM Avo" panose="02040603050506020204" pitchFamily="18"/>
                <a:sym typeface="Calibri"/>
              </a:rPr>
              <a:t> </a:t>
            </a:r>
            <a:r>
              <a:rPr lang="en-US" sz="5400" b="1" kern="0" dirty="0">
                <a:solidFill>
                  <a:srgbClr val="002060"/>
                </a:solidFill>
                <a:latin typeface="UTM Avo" panose="02040603050506020204" pitchFamily="18"/>
              </a:rPr>
              <a:t>20</a:t>
            </a:r>
            <a:endParaRPr kumimoji="0" lang="en-US" sz="5400" b="1" i="0" u="none" strike="noStrike" kern="0" cap="none" spc="0" normalizeH="0" baseline="0" noProof="0" dirty="0">
              <a:ln>
                <a:noFill/>
              </a:ln>
              <a:solidFill>
                <a:srgbClr val="002060"/>
              </a:solidFill>
              <a:effectLst/>
              <a:uLnTx/>
              <a:uFillTx/>
              <a:latin typeface="UTM Avo" panose="02040603050506020204" pitchFamily="18"/>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Luyện từ và câu: Vị ngữ</a:t>
            </a:r>
            <a:endParaRPr kumimoji="0" lang="en-US"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endParaRPr>
          </a:p>
        </p:txBody>
      </p:sp>
      <p:sp>
        <p:nvSpPr>
          <p:cNvPr id="6" name="TextBox 5">
            <a:extLst>
              <a:ext uri="{FF2B5EF4-FFF2-40B4-BE49-F238E27FC236}">
                <a16:creationId xmlns:a16="http://schemas.microsoft.com/office/drawing/2014/main" id="{32F50952-C3AA-0DA7-501F-3C8841BFFE53}"/>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a:cs typeface="Arial"/>
                <a:sym typeface="Arial"/>
              </a:rPr>
              <a:t>TIẾNG VIỆT 4</a:t>
            </a:r>
          </a:p>
        </p:txBody>
      </p:sp>
      <p:sp>
        <p:nvSpPr>
          <p:cNvPr id="7" name="TextBox 6">
            <a:extLst>
              <a:ext uri="{FF2B5EF4-FFF2-40B4-BE49-F238E27FC236}">
                <a16:creationId xmlns:a16="http://schemas.microsoft.com/office/drawing/2014/main" id="{DECAFAE6-6A63-972C-89E4-39C8906555F1}"/>
              </a:ext>
            </a:extLst>
          </p:cNvPr>
          <p:cNvSpPr txBox="1"/>
          <p:nvPr/>
        </p:nvSpPr>
        <p:spPr>
          <a:xfrm>
            <a:off x="10556875" y="749745"/>
            <a:ext cx="167322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a:cs typeface="Arial"/>
                <a:sym typeface="Arial"/>
              </a:rPr>
              <a:t>Tập</a:t>
            </a: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a:cs typeface="Arial"/>
                <a:sym typeface="Arial"/>
              </a:rPr>
              <a:t> 2</a:t>
            </a:r>
          </a:p>
        </p:txBody>
      </p:sp>
    </p:spTree>
    <p:extLst>
      <p:ext uri="{BB962C8B-B14F-4D97-AF65-F5344CB8AC3E}">
        <p14:creationId xmlns:p14="http://schemas.microsoft.com/office/powerpoint/2010/main" val="20599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Tiếng việt (1)">
            <a:extLst>
              <a:ext uri="{FF2B5EF4-FFF2-40B4-BE49-F238E27FC236}">
                <a16:creationId xmlns:a16="http://schemas.microsoft.com/office/drawing/2014/main" id="{2561DA70-C5C3-4B1C-BCF1-5AE58EB49A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6413"/>
          </a:xfrm>
          <a:prstGeom prst="rect">
            <a:avLst/>
          </a:prstGeom>
        </p:spPr>
      </p:pic>
      <p:pic>
        <p:nvPicPr>
          <p:cNvPr id="2" name="Picture 1">
            <a:hlinkClick r:id="rId3"/>
            <a:extLst>
              <a:ext uri="{FF2B5EF4-FFF2-40B4-BE49-F238E27FC236}">
                <a16:creationId xmlns:a16="http://schemas.microsoft.com/office/drawing/2014/main" id="{A11BA8BE-5920-FF34-9E48-FA91EDAADC35}"/>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62163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220;p10">
            <a:extLst>
              <a:ext uri="{FF2B5EF4-FFF2-40B4-BE49-F238E27FC236}">
                <a16:creationId xmlns:a16="http://schemas.microsoft.com/office/drawing/2014/main" id="{6853B727-E077-306C-193E-789CC543D13C}"/>
              </a:ext>
            </a:extLst>
          </p:cNvPr>
          <p:cNvSpPr/>
          <p:nvPr/>
        </p:nvSpPr>
        <p:spPr>
          <a:xfrm flipH="1">
            <a:off x="2641746" y="1783336"/>
            <a:ext cx="6908507" cy="826176"/>
          </a:xfrm>
          <a:custGeom>
            <a:avLst/>
            <a:gdLst/>
            <a:ahLst/>
            <a:cxnLst/>
            <a:rect l="l" t="t" r="r" b="b"/>
            <a:pathLst>
              <a:path w="516978" h="2875768" extrusionOk="0">
                <a:moveTo>
                  <a:pt x="0" y="0"/>
                </a:moveTo>
                <a:lnTo>
                  <a:pt x="516978" y="0"/>
                </a:lnTo>
                <a:lnTo>
                  <a:pt x="516978" y="2875768"/>
                </a:lnTo>
                <a:lnTo>
                  <a:pt x="0" y="2875768"/>
                </a:lnTo>
                <a:close/>
              </a:path>
            </a:pathLst>
          </a:custGeom>
          <a:solidFill>
            <a:srgbClr val="92D050"/>
          </a:solidFill>
          <a:ln>
            <a:noFill/>
          </a:ln>
        </p:spPr>
        <p:txBody>
          <a:bodyPr spcFirstLastPara="1" wrap="square" lIns="60950" tIns="30467" rIns="60950" bIns="30467" anchor="ctr" anchorCtr="0">
            <a:noAutofit/>
          </a:bodyPr>
          <a:lstStyle/>
          <a:p>
            <a:pPr algn="ctr"/>
            <a:r>
              <a:rPr lang="vi-VN" sz="2400" b="1" dirty="0">
                <a:solidFill>
                  <a:sysClr val="windowText" lastClr="000000"/>
                </a:solidFill>
                <a:latin typeface="UTM Avo" panose="02040603050506020204" pitchFamily="18"/>
              </a:rPr>
              <a:t>1. Tìm vị ngữ của mỗi câu trong đoạn văn</a:t>
            </a:r>
            <a:endParaRPr sz="2400" dirty="0">
              <a:solidFill>
                <a:sysClr val="windowText" lastClr="000000"/>
              </a:solidFill>
              <a:latin typeface="UTM Avo" panose="02040603050506020204" pitchFamily="18"/>
            </a:endParaRPr>
          </a:p>
        </p:txBody>
      </p:sp>
      <p:sp>
        <p:nvSpPr>
          <p:cNvPr id="4" name="Google Shape;221;p10">
            <a:extLst>
              <a:ext uri="{FF2B5EF4-FFF2-40B4-BE49-F238E27FC236}">
                <a16:creationId xmlns:a16="http://schemas.microsoft.com/office/drawing/2014/main" id="{08A96B95-326C-6FE1-B01C-CAAC10F5B393}"/>
              </a:ext>
            </a:extLst>
          </p:cNvPr>
          <p:cNvSpPr/>
          <p:nvPr/>
        </p:nvSpPr>
        <p:spPr>
          <a:xfrm>
            <a:off x="0" y="2938435"/>
            <a:ext cx="4673599" cy="826176"/>
          </a:xfrm>
          <a:prstGeom prst="homePlate">
            <a:avLst>
              <a:gd name="adj" fmla="val 50000"/>
            </a:avLst>
          </a:prstGeom>
          <a:solidFill>
            <a:schemeClr val="lt1"/>
          </a:solidFill>
          <a:ln w="28575"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400" b="1" dirty="0">
                <a:solidFill>
                  <a:schemeClr val="dk1"/>
                </a:solidFill>
                <a:latin typeface="UTM Avo" panose="02040603050506020204" pitchFamily="18"/>
              </a:rPr>
              <a:t>THẢO LUẬN NHÓM</a:t>
            </a:r>
            <a:endParaRPr sz="2400" dirty="0">
              <a:solidFill>
                <a:schemeClr val="dk1"/>
              </a:solidFill>
              <a:latin typeface="UTM Avo" panose="02040603050506020204" pitchFamily="18"/>
            </a:endParaRPr>
          </a:p>
        </p:txBody>
      </p:sp>
      <p:sp>
        <p:nvSpPr>
          <p:cNvPr id="5" name="Google Shape;222;p10">
            <a:extLst>
              <a:ext uri="{FF2B5EF4-FFF2-40B4-BE49-F238E27FC236}">
                <a16:creationId xmlns:a16="http://schemas.microsoft.com/office/drawing/2014/main" id="{99A25A50-AE75-0346-8216-125460675345}"/>
              </a:ext>
            </a:extLst>
          </p:cNvPr>
          <p:cNvSpPr/>
          <p:nvPr/>
        </p:nvSpPr>
        <p:spPr>
          <a:xfrm>
            <a:off x="5069909" y="3108873"/>
            <a:ext cx="5711375" cy="3276904"/>
          </a:xfrm>
          <a:custGeom>
            <a:avLst/>
            <a:gdLst/>
            <a:ahLst/>
            <a:cxnLst/>
            <a:rect l="l" t="t" r="r" b="b"/>
            <a:pathLst>
              <a:path w="1622014" h="930631" extrusionOk="0">
                <a:moveTo>
                  <a:pt x="0" y="0"/>
                </a:moveTo>
                <a:lnTo>
                  <a:pt x="1622014" y="0"/>
                </a:lnTo>
                <a:lnTo>
                  <a:pt x="1622014" y="930631"/>
                </a:lnTo>
                <a:lnTo>
                  <a:pt x="0" y="930631"/>
                </a:lnTo>
                <a:lnTo>
                  <a:pt x="0" y="0"/>
                </a:lnTo>
                <a:close/>
              </a:path>
            </a:pathLst>
          </a:custGeom>
          <a:blipFill rotWithShape="1">
            <a:blip r:embed="rId3">
              <a:alphaModFix/>
            </a:blip>
            <a:stretch>
              <a:fillRect/>
            </a:stretch>
          </a:blipFill>
          <a:ln>
            <a:noFill/>
          </a:ln>
        </p:spPr>
        <p:txBody>
          <a:bodyPr/>
          <a:lstStyle/>
          <a:p>
            <a:endParaRPr lang="en-US"/>
          </a:p>
        </p:txBody>
      </p:sp>
      <p:sp>
        <p:nvSpPr>
          <p:cNvPr id="9" name="Google Shape;226;p10">
            <a:extLst>
              <a:ext uri="{FF2B5EF4-FFF2-40B4-BE49-F238E27FC236}">
                <a16:creationId xmlns:a16="http://schemas.microsoft.com/office/drawing/2014/main" id="{B470C5B7-33DD-9842-FE45-7A66BA2FF2CC}"/>
              </a:ext>
            </a:extLst>
          </p:cNvPr>
          <p:cNvSpPr txBox="1"/>
          <p:nvPr/>
        </p:nvSpPr>
        <p:spPr>
          <a:xfrm>
            <a:off x="418598" y="4051976"/>
            <a:ext cx="4255000" cy="1169525"/>
          </a:xfrm>
          <a:prstGeom prst="rect">
            <a:avLst/>
          </a:prstGeom>
          <a:noFill/>
          <a:ln>
            <a:noFill/>
          </a:ln>
        </p:spPr>
        <p:txBody>
          <a:bodyPr spcFirstLastPara="1" wrap="square" lIns="60950" tIns="30467" rIns="60950" bIns="30467" anchor="t" anchorCtr="0">
            <a:spAutoFit/>
          </a:bodyPr>
          <a:lstStyle/>
          <a:p>
            <a:pPr marL="190510" indent="-190510">
              <a:lnSpc>
                <a:spcPct val="150000"/>
              </a:lnSpc>
              <a:buClr>
                <a:schemeClr val="dk1"/>
              </a:buClr>
              <a:buSzPct val="120000"/>
              <a:buFont typeface="Arial"/>
              <a:buChar char="•"/>
            </a:pPr>
            <a:r>
              <a:rPr lang="vi-VN" sz="2400" dirty="0">
                <a:solidFill>
                  <a:schemeClr val="dk1"/>
                </a:solidFill>
                <a:latin typeface="UTM Avo" panose="02040603050506020204" pitchFamily="18"/>
              </a:rPr>
              <a:t>Tìm vị ngữ của mỗi câu trong đoạn </a:t>
            </a:r>
            <a:r>
              <a:rPr lang="vi-VN" sz="2400">
                <a:solidFill>
                  <a:schemeClr val="dk1"/>
                </a:solidFill>
                <a:latin typeface="UTM Avo" panose="02040603050506020204" pitchFamily="18"/>
              </a:rPr>
              <a:t>văn sau</a:t>
            </a:r>
            <a:r>
              <a:rPr lang="en-US" sz="2400">
                <a:solidFill>
                  <a:schemeClr val="dk1"/>
                </a:solidFill>
                <a:latin typeface="UTM Avo" panose="02040603050506020204" pitchFamily="18"/>
              </a:rPr>
              <a:t>:</a:t>
            </a:r>
            <a:endParaRPr sz="2400" dirty="0">
              <a:solidFill>
                <a:schemeClr val="dk1"/>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325234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Google Shape;233;p11">
            <a:extLst>
              <a:ext uri="{FF2B5EF4-FFF2-40B4-BE49-F238E27FC236}">
                <a16:creationId xmlns:a16="http://schemas.microsoft.com/office/drawing/2014/main" id="{EEA2E3DF-68D6-5211-0CA2-93B2E7C3AF6F}"/>
              </a:ext>
            </a:extLst>
          </p:cNvPr>
          <p:cNvSpPr txBox="1"/>
          <p:nvPr/>
        </p:nvSpPr>
        <p:spPr>
          <a:xfrm>
            <a:off x="895098" y="2572765"/>
            <a:ext cx="10401800" cy="3939514"/>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400" dirty="0">
                <a:solidFill>
                  <a:schemeClr val="dk1"/>
                </a:solidFill>
                <a:latin typeface="UTM Avo" panose="02040603050506020204" pitchFamily="18"/>
              </a:rPr>
              <a:t>	Chàng trai lên xe buýt và ngồi cạnh bà cụ đi chân đất. Cậu nhìn từ chân bà cụ sang chân mình. Đôi giày của cậu mới tinh. Cậu đã tiết kiệm tiền tiêu vặt khá lâu mới mua được. Nhưng rồi cậu cúi xuống, cởi giày và ngồi xuống sàn xe. Cậu nhấc bàn chân lạnh cóng của bà cụ lên, xỏ tất và giày vào chân bà. Bà cụ sững người, khẽ nói lời cảm ơn.</a:t>
            </a:r>
            <a:endParaRPr sz="2400" dirty="0">
              <a:solidFill>
                <a:schemeClr val="dk1"/>
              </a:solidFill>
              <a:latin typeface="UTM Avo" panose="02040603050506020204" pitchFamily="18"/>
            </a:endParaRPr>
          </a:p>
          <a:p>
            <a:pPr algn="r">
              <a:lnSpc>
                <a:spcPct val="150000"/>
              </a:lnSpc>
            </a:pPr>
            <a:r>
              <a:rPr lang="vi-VN" sz="2400" dirty="0">
                <a:solidFill>
                  <a:schemeClr val="dk1"/>
                </a:solidFill>
                <a:latin typeface="UTM Avo" panose="02040603050506020204" pitchFamily="18"/>
              </a:rPr>
              <a:t>Theo sách </a:t>
            </a:r>
            <a:r>
              <a:rPr lang="vi-VN" sz="2400" i="1" dirty="0">
                <a:solidFill>
                  <a:schemeClr val="dk1"/>
                </a:solidFill>
                <a:latin typeface="UTM Avo" panose="02040603050506020204" pitchFamily="18"/>
              </a:rPr>
              <a:t>Truyện kể về những trái tim nhân hậu</a:t>
            </a:r>
            <a:endParaRPr sz="2400" i="1" dirty="0">
              <a:solidFill>
                <a:schemeClr val="dk1"/>
              </a:solidFill>
              <a:latin typeface="UTM Avo" panose="02040603050506020204" pitchFamily="18"/>
            </a:endParaRPr>
          </a:p>
        </p:txBody>
      </p:sp>
      <p:sp>
        <p:nvSpPr>
          <p:cNvPr id="13" name="Google Shape;220;p10">
            <a:extLst>
              <a:ext uri="{FF2B5EF4-FFF2-40B4-BE49-F238E27FC236}">
                <a16:creationId xmlns:a16="http://schemas.microsoft.com/office/drawing/2014/main" id="{572FBC0D-CB20-39D7-59E5-0D9FEAAE4E8A}"/>
              </a:ext>
            </a:extLst>
          </p:cNvPr>
          <p:cNvSpPr/>
          <p:nvPr/>
        </p:nvSpPr>
        <p:spPr>
          <a:xfrm flipH="1">
            <a:off x="2641745" y="1643636"/>
            <a:ext cx="6908507" cy="782064"/>
          </a:xfrm>
          <a:custGeom>
            <a:avLst/>
            <a:gdLst/>
            <a:ahLst/>
            <a:cxnLst/>
            <a:rect l="l" t="t" r="r" b="b"/>
            <a:pathLst>
              <a:path w="516978" h="2875768" extrusionOk="0">
                <a:moveTo>
                  <a:pt x="0" y="0"/>
                </a:moveTo>
                <a:lnTo>
                  <a:pt x="516978" y="0"/>
                </a:lnTo>
                <a:lnTo>
                  <a:pt x="516978" y="2875768"/>
                </a:lnTo>
                <a:lnTo>
                  <a:pt x="0" y="2875768"/>
                </a:lnTo>
                <a:close/>
              </a:path>
            </a:pathLst>
          </a:custGeom>
          <a:solidFill>
            <a:srgbClr val="92D050"/>
          </a:solidFill>
          <a:ln>
            <a:noFill/>
          </a:ln>
        </p:spPr>
        <p:txBody>
          <a:bodyPr spcFirstLastPara="1" wrap="square" lIns="60950" tIns="30467" rIns="60950" bIns="30467" anchor="ctr" anchorCtr="0">
            <a:noAutofit/>
          </a:bodyPr>
          <a:lstStyle/>
          <a:p>
            <a:pPr algn="ctr"/>
            <a:r>
              <a:rPr lang="vi-VN" sz="2400" b="1" dirty="0">
                <a:solidFill>
                  <a:sysClr val="windowText" lastClr="000000"/>
                </a:solidFill>
                <a:latin typeface="UTM Avo" panose="02040603050506020204" pitchFamily="18"/>
              </a:rPr>
              <a:t>1. Tìm vị ngữ của mỗi câu trong đoạn văn</a:t>
            </a:r>
            <a:endParaRPr sz="2400" dirty="0">
              <a:solidFill>
                <a:sysClr val="windowText" lastClr="000000"/>
              </a:solidFill>
              <a:latin typeface="UTM Avo" panose="02040603050506020204" pitchFamily="18"/>
            </a:endParaRPr>
          </a:p>
        </p:txBody>
      </p:sp>
    </p:spTree>
    <p:extLst>
      <p:ext uri="{BB962C8B-B14F-4D97-AF65-F5344CB8AC3E}">
        <p14:creationId xmlns:p14="http://schemas.microsoft.com/office/powerpoint/2010/main" val="272009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240;p12">
            <a:extLst>
              <a:ext uri="{FF2B5EF4-FFF2-40B4-BE49-F238E27FC236}">
                <a16:creationId xmlns:a16="http://schemas.microsoft.com/office/drawing/2014/main" id="{AE5F0FEA-30E4-CFAC-8FA1-3241902C2DA2}"/>
              </a:ext>
            </a:extLst>
          </p:cNvPr>
          <p:cNvSpPr txBox="1"/>
          <p:nvPr/>
        </p:nvSpPr>
        <p:spPr>
          <a:xfrm>
            <a:off x="1320798" y="2565400"/>
            <a:ext cx="9550400" cy="3385516"/>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400" dirty="0">
                <a:solidFill>
                  <a:schemeClr val="bg1"/>
                </a:solidFill>
                <a:latin typeface="UTM Avo" panose="02040603050506020204" pitchFamily="18"/>
              </a:rPr>
              <a:t>Chàng trai </a:t>
            </a:r>
            <a:r>
              <a:rPr lang="vi-VN" sz="2400" b="1" dirty="0">
                <a:solidFill>
                  <a:schemeClr val="bg1"/>
                </a:solidFill>
                <a:latin typeface="UTM Avo" panose="02040603050506020204" pitchFamily="18"/>
              </a:rPr>
              <a:t>lên xe buýt và ngồi cạnh bà cụ đi chân đất</a:t>
            </a:r>
            <a:r>
              <a:rPr lang="vi-VN" sz="2400" dirty="0">
                <a:solidFill>
                  <a:schemeClr val="bg1"/>
                </a:solidFill>
                <a:latin typeface="UTM Avo" panose="02040603050506020204" pitchFamily="18"/>
              </a:rPr>
              <a:t>. Cậu </a:t>
            </a:r>
            <a:r>
              <a:rPr lang="vi-VN" sz="2400" b="1" dirty="0">
                <a:solidFill>
                  <a:schemeClr val="bg1"/>
                </a:solidFill>
                <a:latin typeface="UTM Avo" panose="02040603050506020204" pitchFamily="18"/>
              </a:rPr>
              <a:t>nhìn từ chân bà cụ sang chân mình</a:t>
            </a:r>
            <a:r>
              <a:rPr lang="vi-VN" sz="2400" dirty="0">
                <a:solidFill>
                  <a:schemeClr val="bg1"/>
                </a:solidFill>
                <a:latin typeface="UTM Avo" panose="02040603050506020204" pitchFamily="18"/>
              </a:rPr>
              <a:t>. Đôi giày của cậu </a:t>
            </a:r>
            <a:r>
              <a:rPr lang="vi-VN" sz="2400" b="1" dirty="0">
                <a:solidFill>
                  <a:schemeClr val="bg1"/>
                </a:solidFill>
                <a:latin typeface="UTM Avo" panose="02040603050506020204" pitchFamily="18"/>
              </a:rPr>
              <a:t>mới tinh</a:t>
            </a:r>
            <a:r>
              <a:rPr lang="vi-VN" sz="2400" dirty="0">
                <a:solidFill>
                  <a:schemeClr val="bg1"/>
                </a:solidFill>
                <a:latin typeface="UTM Avo" panose="02040603050506020204" pitchFamily="18"/>
              </a:rPr>
              <a:t>. Cậu </a:t>
            </a:r>
            <a:r>
              <a:rPr lang="vi-VN" sz="2400" b="1" dirty="0">
                <a:solidFill>
                  <a:schemeClr val="bg1"/>
                </a:solidFill>
                <a:latin typeface="UTM Avo" panose="02040603050506020204" pitchFamily="18"/>
              </a:rPr>
              <a:t>đã tiết kiệm tiền tiêu vặt khá lâu mới mua được</a:t>
            </a:r>
            <a:r>
              <a:rPr lang="vi-VN" sz="2400" dirty="0">
                <a:solidFill>
                  <a:schemeClr val="bg1"/>
                </a:solidFill>
                <a:latin typeface="UTM Avo" panose="02040603050506020204" pitchFamily="18"/>
              </a:rPr>
              <a:t>. Nhưng rồi cậu </a:t>
            </a:r>
            <a:r>
              <a:rPr lang="vi-VN" sz="2400" b="1" dirty="0">
                <a:solidFill>
                  <a:schemeClr val="bg1"/>
                </a:solidFill>
                <a:latin typeface="UTM Avo" panose="02040603050506020204" pitchFamily="18"/>
              </a:rPr>
              <a:t>cúi xuống, cởi giày và ngồi xuống sàn xe</a:t>
            </a:r>
            <a:r>
              <a:rPr lang="vi-VN" sz="2400" dirty="0">
                <a:solidFill>
                  <a:schemeClr val="bg1"/>
                </a:solidFill>
                <a:latin typeface="UTM Avo" panose="02040603050506020204" pitchFamily="18"/>
              </a:rPr>
              <a:t>. Cậu </a:t>
            </a:r>
            <a:r>
              <a:rPr lang="vi-VN" sz="2400" b="1" dirty="0">
                <a:solidFill>
                  <a:schemeClr val="bg1"/>
                </a:solidFill>
                <a:latin typeface="UTM Avo" panose="02040603050506020204" pitchFamily="18"/>
              </a:rPr>
              <a:t>nhấc bàn chân lạnh cóng của bà cụ lên, xỏ tất và giày vào chân bà.</a:t>
            </a:r>
            <a:r>
              <a:rPr lang="vi-VN" sz="2400" dirty="0">
                <a:solidFill>
                  <a:schemeClr val="bg1"/>
                </a:solidFill>
                <a:latin typeface="UTM Avo" panose="02040603050506020204" pitchFamily="18"/>
              </a:rPr>
              <a:t> Bà cụ </a:t>
            </a:r>
            <a:r>
              <a:rPr lang="vi-VN" sz="2400" b="1" dirty="0">
                <a:solidFill>
                  <a:schemeClr val="bg1"/>
                </a:solidFill>
                <a:latin typeface="UTM Avo" panose="02040603050506020204" pitchFamily="18"/>
              </a:rPr>
              <a:t>sững người, khẽ nói lời cảm ơn</a:t>
            </a:r>
            <a:r>
              <a:rPr lang="vi-VN" sz="2400" dirty="0">
                <a:solidFill>
                  <a:schemeClr val="bg1"/>
                </a:solidFill>
                <a:latin typeface="UTM Avo" panose="02040603050506020204" pitchFamily="18"/>
              </a:rPr>
              <a:t>.</a:t>
            </a:r>
            <a:endParaRPr sz="2400" i="1" dirty="0">
              <a:solidFill>
                <a:schemeClr val="bg1"/>
              </a:solidFill>
              <a:latin typeface="UTM Avo" panose="02040603050506020204" pitchFamily="18"/>
            </a:endParaRPr>
          </a:p>
        </p:txBody>
      </p:sp>
      <p:sp>
        <p:nvSpPr>
          <p:cNvPr id="5" name="Google Shape;220;p10">
            <a:extLst>
              <a:ext uri="{FF2B5EF4-FFF2-40B4-BE49-F238E27FC236}">
                <a16:creationId xmlns:a16="http://schemas.microsoft.com/office/drawing/2014/main" id="{0E6641E0-9124-667D-6143-F46DFE18427B}"/>
              </a:ext>
            </a:extLst>
          </p:cNvPr>
          <p:cNvSpPr/>
          <p:nvPr/>
        </p:nvSpPr>
        <p:spPr>
          <a:xfrm flipH="1">
            <a:off x="2641745" y="1643636"/>
            <a:ext cx="6908507" cy="782064"/>
          </a:xfrm>
          <a:custGeom>
            <a:avLst/>
            <a:gdLst/>
            <a:ahLst/>
            <a:cxnLst/>
            <a:rect l="l" t="t" r="r" b="b"/>
            <a:pathLst>
              <a:path w="516978" h="2875768" extrusionOk="0">
                <a:moveTo>
                  <a:pt x="0" y="0"/>
                </a:moveTo>
                <a:lnTo>
                  <a:pt x="516978" y="0"/>
                </a:lnTo>
                <a:lnTo>
                  <a:pt x="516978" y="2875768"/>
                </a:lnTo>
                <a:lnTo>
                  <a:pt x="0" y="2875768"/>
                </a:lnTo>
                <a:close/>
              </a:path>
            </a:pathLst>
          </a:custGeom>
          <a:solidFill>
            <a:srgbClr val="92D050"/>
          </a:solidFill>
          <a:ln>
            <a:noFill/>
          </a:ln>
        </p:spPr>
        <p:txBody>
          <a:bodyPr spcFirstLastPara="1" wrap="square" lIns="60950" tIns="30467" rIns="60950" bIns="30467" anchor="ctr" anchorCtr="0">
            <a:noAutofit/>
          </a:bodyPr>
          <a:lstStyle/>
          <a:p>
            <a:pPr algn="ctr"/>
            <a:r>
              <a:rPr lang="vi-VN" sz="2400" b="1" dirty="0">
                <a:solidFill>
                  <a:sysClr val="windowText" lastClr="000000"/>
                </a:solidFill>
                <a:latin typeface="UTM Avo" panose="02040603050506020204" pitchFamily="18"/>
              </a:rPr>
              <a:t>1. Tìm vị ngữ của mỗi câu trong đoạn văn</a:t>
            </a:r>
            <a:endParaRPr sz="2400" dirty="0">
              <a:solidFill>
                <a:sysClr val="windowText" lastClr="000000"/>
              </a:solidFill>
              <a:latin typeface="UTM Avo" panose="02040603050506020204" pitchFamily="18"/>
            </a:endParaRPr>
          </a:p>
        </p:txBody>
      </p:sp>
    </p:spTree>
    <p:extLst>
      <p:ext uri="{BB962C8B-B14F-4D97-AF65-F5344CB8AC3E}">
        <p14:creationId xmlns:p14="http://schemas.microsoft.com/office/powerpoint/2010/main" val="388232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249;p13">
            <a:extLst>
              <a:ext uri="{FF2B5EF4-FFF2-40B4-BE49-F238E27FC236}">
                <a16:creationId xmlns:a16="http://schemas.microsoft.com/office/drawing/2014/main" id="{C89CB90C-7339-4B8F-E7E0-8BE12DFB1E14}"/>
              </a:ext>
            </a:extLst>
          </p:cNvPr>
          <p:cNvSpPr/>
          <p:nvPr/>
        </p:nvSpPr>
        <p:spPr>
          <a:xfrm flipH="1">
            <a:off x="1610040" y="1851547"/>
            <a:ext cx="9029407" cy="826176"/>
          </a:xfrm>
          <a:custGeom>
            <a:avLst/>
            <a:gdLst/>
            <a:ahLst/>
            <a:cxnLst/>
            <a:rect l="l" t="t" r="r" b="b"/>
            <a:pathLst>
              <a:path w="516978" h="2875768" extrusionOk="0">
                <a:moveTo>
                  <a:pt x="0" y="0"/>
                </a:moveTo>
                <a:lnTo>
                  <a:pt x="516978" y="0"/>
                </a:lnTo>
                <a:lnTo>
                  <a:pt x="516978" y="2875768"/>
                </a:lnTo>
                <a:lnTo>
                  <a:pt x="0" y="2875768"/>
                </a:lnTo>
                <a:close/>
              </a:path>
            </a:pathLst>
          </a:custGeom>
          <a:solidFill>
            <a:schemeClr val="accent4">
              <a:lumMod val="60000"/>
              <a:lumOff val="40000"/>
            </a:schemeClr>
          </a:solidFill>
          <a:ln>
            <a:noFill/>
          </a:ln>
        </p:spPr>
        <p:txBody>
          <a:bodyPr spcFirstLastPara="1" wrap="square" lIns="60950" tIns="30467" rIns="60950" bIns="30467" anchor="ctr" anchorCtr="0">
            <a:noAutofit/>
          </a:bodyPr>
          <a:lstStyle/>
          <a:p>
            <a:pPr algn="ctr"/>
            <a:r>
              <a:rPr lang="vi-VN" sz="2400" b="1" dirty="0">
                <a:solidFill>
                  <a:schemeClr val="bg1"/>
                </a:solidFill>
                <a:latin typeface="UTM Avo" panose="02040603050506020204" pitchFamily="18"/>
              </a:rPr>
              <a:t>2. Đặt một câu nói về lòng nhân ái và xác định vị ngữ</a:t>
            </a:r>
            <a:endParaRPr sz="2400" dirty="0">
              <a:solidFill>
                <a:schemeClr val="bg1"/>
              </a:solidFill>
              <a:latin typeface="UTM Avo" panose="02040603050506020204" pitchFamily="18"/>
            </a:endParaRPr>
          </a:p>
        </p:txBody>
      </p:sp>
      <p:sp>
        <p:nvSpPr>
          <p:cNvPr id="7" name="Google Shape;250;p13">
            <a:extLst>
              <a:ext uri="{FF2B5EF4-FFF2-40B4-BE49-F238E27FC236}">
                <a16:creationId xmlns:a16="http://schemas.microsoft.com/office/drawing/2014/main" id="{4CEB3193-CF60-6127-2213-7F16EF479509}"/>
              </a:ext>
            </a:extLst>
          </p:cNvPr>
          <p:cNvSpPr txBox="1"/>
          <p:nvPr/>
        </p:nvSpPr>
        <p:spPr>
          <a:xfrm>
            <a:off x="1610040" y="2983254"/>
            <a:ext cx="5495860" cy="2831518"/>
          </a:xfrm>
          <a:prstGeom prst="rect">
            <a:avLst/>
          </a:prstGeom>
          <a:noFill/>
          <a:ln>
            <a:noFill/>
          </a:ln>
        </p:spPr>
        <p:txBody>
          <a:bodyPr spcFirstLastPara="1" wrap="square" lIns="60950" tIns="30467" rIns="60950" bIns="30467" anchor="t" anchorCtr="0">
            <a:spAutoFit/>
          </a:bodyPr>
          <a:lstStyle/>
          <a:p>
            <a:pPr marL="381019" indent="-381019" algn="just">
              <a:lnSpc>
                <a:spcPct val="150000"/>
              </a:lnSpc>
              <a:buSzPct val="120000"/>
              <a:buFont typeface="Arial"/>
              <a:buChar char="•"/>
            </a:pPr>
            <a:r>
              <a:rPr lang="vi-VN" sz="2400" dirty="0">
                <a:solidFill>
                  <a:schemeClr val="bg1"/>
                </a:solidFill>
                <a:latin typeface="UTM Avo" panose="02040603050506020204" pitchFamily="18"/>
              </a:rPr>
              <a:t>Em hãy vận dụng kiến thức về lòng nhân ái qua các bài đọc và tiết </a:t>
            </a:r>
            <a:r>
              <a:rPr lang="vi-VN" sz="2400" i="1" dirty="0">
                <a:solidFill>
                  <a:schemeClr val="bg1"/>
                </a:solidFill>
                <a:latin typeface="UTM Avo" panose="02040603050506020204" pitchFamily="18"/>
              </a:rPr>
              <a:t>Trao đổi</a:t>
            </a:r>
            <a:r>
              <a:rPr lang="vi-VN" sz="2400" dirty="0">
                <a:solidFill>
                  <a:schemeClr val="bg1"/>
                </a:solidFill>
                <a:latin typeface="UTM Avo" panose="02040603050506020204" pitchFamily="18"/>
              </a:rPr>
              <a:t> ở Bài 11 để đặt câu.</a:t>
            </a:r>
            <a:endParaRPr sz="2400" dirty="0">
              <a:solidFill>
                <a:schemeClr val="bg1"/>
              </a:solidFill>
              <a:latin typeface="UTM Avo" panose="02040603050506020204" pitchFamily="18"/>
            </a:endParaRPr>
          </a:p>
          <a:p>
            <a:pPr marL="381019" indent="-381019" algn="just">
              <a:lnSpc>
                <a:spcPct val="150000"/>
              </a:lnSpc>
              <a:buSzPct val="120000"/>
              <a:buFont typeface="Arial"/>
              <a:buChar char="•"/>
            </a:pPr>
            <a:r>
              <a:rPr lang="vi-VN" sz="2400" dirty="0">
                <a:solidFill>
                  <a:schemeClr val="bg1"/>
                </a:solidFill>
                <a:latin typeface="UTM Avo" panose="02040603050506020204" pitchFamily="18"/>
              </a:rPr>
              <a:t>Sau đó, xác định vị ngữ của câu em vừa đặt. </a:t>
            </a:r>
            <a:endParaRPr sz="2400" dirty="0">
              <a:solidFill>
                <a:schemeClr val="bg1"/>
              </a:solidFill>
              <a:latin typeface="UTM Avo" panose="02040603050506020204" pitchFamily="18"/>
            </a:endParaRPr>
          </a:p>
        </p:txBody>
      </p:sp>
      <p:sp>
        <p:nvSpPr>
          <p:cNvPr id="8" name="Google Shape;251;p13">
            <a:extLst>
              <a:ext uri="{FF2B5EF4-FFF2-40B4-BE49-F238E27FC236}">
                <a16:creationId xmlns:a16="http://schemas.microsoft.com/office/drawing/2014/main" id="{82A177D5-CCF1-7F39-43BF-D2C127443833}"/>
              </a:ext>
            </a:extLst>
          </p:cNvPr>
          <p:cNvSpPr/>
          <p:nvPr/>
        </p:nvSpPr>
        <p:spPr>
          <a:xfrm>
            <a:off x="7366794" y="2858295"/>
            <a:ext cx="3215166" cy="4230484"/>
          </a:xfrm>
          <a:custGeom>
            <a:avLst/>
            <a:gdLst/>
            <a:ahLst/>
            <a:cxnLst/>
            <a:rect l="l" t="t" r="r" b="b"/>
            <a:pathLst>
              <a:path w="811460" h="1067711" extrusionOk="0">
                <a:moveTo>
                  <a:pt x="0" y="0"/>
                </a:moveTo>
                <a:lnTo>
                  <a:pt x="811460" y="0"/>
                </a:lnTo>
                <a:lnTo>
                  <a:pt x="811460" y="1067711"/>
                </a:lnTo>
                <a:lnTo>
                  <a:pt x="0" y="1067711"/>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endParaRPr sz="2400">
              <a:solidFill>
                <a:schemeClr val="bg1"/>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302756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261;p14">
            <a:extLst>
              <a:ext uri="{FF2B5EF4-FFF2-40B4-BE49-F238E27FC236}">
                <a16:creationId xmlns:a16="http://schemas.microsoft.com/office/drawing/2014/main" id="{6972A793-A676-42A3-3878-704E8D6467D5}"/>
              </a:ext>
            </a:extLst>
          </p:cNvPr>
          <p:cNvSpPr txBox="1"/>
          <p:nvPr/>
        </p:nvSpPr>
        <p:spPr>
          <a:xfrm>
            <a:off x="4267994" y="3392556"/>
            <a:ext cx="6806406" cy="1723522"/>
          </a:xfrm>
          <a:prstGeom prst="rect">
            <a:avLst/>
          </a:prstGeom>
          <a:noFill/>
          <a:ln>
            <a:noFill/>
          </a:ln>
        </p:spPr>
        <p:txBody>
          <a:bodyPr spcFirstLastPara="1" wrap="square" lIns="60950" tIns="30467" rIns="60950" bIns="30467" anchor="t" anchorCtr="0">
            <a:spAutoFit/>
          </a:bodyPr>
          <a:lstStyle/>
          <a:p>
            <a:pPr marL="381019" indent="-381019" algn="just">
              <a:lnSpc>
                <a:spcPct val="150000"/>
              </a:lnSpc>
              <a:buSzPts val="4400"/>
              <a:buFont typeface="Arial"/>
              <a:buChar char="•"/>
            </a:pPr>
            <a:r>
              <a:rPr lang="vi-VN" sz="2400" dirty="0">
                <a:solidFill>
                  <a:schemeClr val="bg1"/>
                </a:solidFill>
                <a:latin typeface="UTM Avo" panose="02040603050506020204" pitchFamily="18"/>
              </a:rPr>
              <a:t>Bà Dung </a:t>
            </a:r>
            <a:r>
              <a:rPr lang="vi-VN" sz="2400" b="1" dirty="0">
                <a:solidFill>
                  <a:schemeClr val="bg1"/>
                </a:solidFill>
                <a:latin typeface="UTM Avo" panose="02040603050506020204" pitchFamily="18"/>
              </a:rPr>
              <a:t>là một người giàu lòng nhân ái</a:t>
            </a:r>
            <a:r>
              <a:rPr lang="vi-VN" sz="2400" dirty="0">
                <a:solidFill>
                  <a:schemeClr val="bg1"/>
                </a:solidFill>
                <a:latin typeface="UTM Avo" panose="02040603050506020204" pitchFamily="18"/>
              </a:rPr>
              <a:t>.</a:t>
            </a:r>
            <a:endParaRPr sz="2400" dirty="0">
              <a:solidFill>
                <a:schemeClr val="bg1"/>
              </a:solidFill>
              <a:latin typeface="UTM Avo" panose="02040603050506020204" pitchFamily="18"/>
            </a:endParaRPr>
          </a:p>
          <a:p>
            <a:pPr marL="381019" indent="-381019" algn="just">
              <a:lnSpc>
                <a:spcPct val="150000"/>
              </a:lnSpc>
              <a:buSzPts val="4400"/>
              <a:buFont typeface="Arial"/>
              <a:buChar char="•"/>
            </a:pPr>
            <a:r>
              <a:rPr lang="vi-VN" sz="2400" dirty="0">
                <a:solidFill>
                  <a:schemeClr val="bg1"/>
                </a:solidFill>
                <a:latin typeface="UTM Avo" panose="02040603050506020204" pitchFamily="18"/>
              </a:rPr>
              <a:t>Bà ấy </a:t>
            </a:r>
            <a:r>
              <a:rPr lang="vi-VN" sz="2400" b="1" dirty="0">
                <a:solidFill>
                  <a:schemeClr val="bg1"/>
                </a:solidFill>
                <a:latin typeface="UTM Avo" panose="02040603050506020204" pitchFamily="18"/>
              </a:rPr>
              <a:t>có tấm lòng nhân ái nên luôn được mọi người yêu mến.</a:t>
            </a:r>
            <a:endParaRPr sz="2400" dirty="0">
              <a:solidFill>
                <a:schemeClr val="bg1"/>
              </a:solidFill>
              <a:latin typeface="UTM Avo" panose="02040603050506020204" pitchFamily="18"/>
            </a:endParaRPr>
          </a:p>
        </p:txBody>
      </p:sp>
      <p:sp>
        <p:nvSpPr>
          <p:cNvPr id="8" name="Google Shape;262;p14">
            <a:extLst>
              <a:ext uri="{FF2B5EF4-FFF2-40B4-BE49-F238E27FC236}">
                <a16:creationId xmlns:a16="http://schemas.microsoft.com/office/drawing/2014/main" id="{AEFABE2D-1F0F-7988-824B-40A73C688DA4}"/>
              </a:ext>
            </a:extLst>
          </p:cNvPr>
          <p:cNvSpPr/>
          <p:nvPr/>
        </p:nvSpPr>
        <p:spPr>
          <a:xfrm>
            <a:off x="419393" y="2983254"/>
            <a:ext cx="2438399" cy="826176"/>
          </a:xfrm>
          <a:prstGeom prst="homePlate">
            <a:avLst>
              <a:gd name="adj" fmla="val 50000"/>
            </a:avLst>
          </a:prstGeom>
          <a:solidFill>
            <a:schemeClr val="lt1"/>
          </a:solidFill>
          <a:ln w="28575"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400" b="1" dirty="0">
                <a:solidFill>
                  <a:schemeClr val="bg1"/>
                </a:solidFill>
                <a:latin typeface="UTM Avo" panose="02040603050506020204" pitchFamily="18"/>
              </a:rPr>
              <a:t>Gợi ý</a:t>
            </a:r>
            <a:endParaRPr sz="2400" dirty="0">
              <a:solidFill>
                <a:schemeClr val="bg1"/>
              </a:solidFill>
              <a:latin typeface="UTM Avo" panose="02040603050506020204" pitchFamily="18"/>
            </a:endParaRPr>
          </a:p>
        </p:txBody>
      </p:sp>
      <p:sp>
        <p:nvSpPr>
          <p:cNvPr id="9" name="Google Shape;263;p14">
            <a:extLst>
              <a:ext uri="{FF2B5EF4-FFF2-40B4-BE49-F238E27FC236}">
                <a16:creationId xmlns:a16="http://schemas.microsoft.com/office/drawing/2014/main" id="{4C864F37-DC04-874B-3321-754293D56322}"/>
              </a:ext>
            </a:extLst>
          </p:cNvPr>
          <p:cNvSpPr/>
          <p:nvPr/>
        </p:nvSpPr>
        <p:spPr>
          <a:xfrm flipH="1">
            <a:off x="419393" y="4114961"/>
            <a:ext cx="3269845" cy="2697619"/>
          </a:xfrm>
          <a:custGeom>
            <a:avLst/>
            <a:gdLst/>
            <a:ahLst/>
            <a:cxnLst/>
            <a:rect l="l" t="t" r="r" b="b"/>
            <a:pathLst>
              <a:path w="1349145" h="1113044" extrusionOk="0">
                <a:moveTo>
                  <a:pt x="0" y="0"/>
                </a:moveTo>
                <a:lnTo>
                  <a:pt x="1349145" y="0"/>
                </a:lnTo>
                <a:lnTo>
                  <a:pt x="1349145" y="1113044"/>
                </a:lnTo>
                <a:lnTo>
                  <a:pt x="0" y="1113044"/>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249;p13">
            <a:extLst>
              <a:ext uri="{FF2B5EF4-FFF2-40B4-BE49-F238E27FC236}">
                <a16:creationId xmlns:a16="http://schemas.microsoft.com/office/drawing/2014/main" id="{546D67BA-609E-FC1A-9FCC-00D656CC4726}"/>
              </a:ext>
            </a:extLst>
          </p:cNvPr>
          <p:cNvSpPr/>
          <p:nvPr/>
        </p:nvSpPr>
        <p:spPr>
          <a:xfrm flipH="1">
            <a:off x="1610040" y="1851547"/>
            <a:ext cx="9029407" cy="826176"/>
          </a:xfrm>
          <a:custGeom>
            <a:avLst/>
            <a:gdLst/>
            <a:ahLst/>
            <a:cxnLst/>
            <a:rect l="l" t="t" r="r" b="b"/>
            <a:pathLst>
              <a:path w="516978" h="2875768" extrusionOk="0">
                <a:moveTo>
                  <a:pt x="0" y="0"/>
                </a:moveTo>
                <a:lnTo>
                  <a:pt x="516978" y="0"/>
                </a:lnTo>
                <a:lnTo>
                  <a:pt x="516978" y="2875768"/>
                </a:lnTo>
                <a:lnTo>
                  <a:pt x="0" y="2875768"/>
                </a:lnTo>
                <a:close/>
              </a:path>
            </a:pathLst>
          </a:custGeom>
          <a:solidFill>
            <a:schemeClr val="accent4">
              <a:lumMod val="60000"/>
              <a:lumOff val="40000"/>
            </a:schemeClr>
          </a:solidFill>
          <a:ln>
            <a:noFill/>
          </a:ln>
        </p:spPr>
        <p:txBody>
          <a:bodyPr spcFirstLastPara="1" wrap="square" lIns="60950" tIns="30467" rIns="60950" bIns="30467" anchor="ctr" anchorCtr="0">
            <a:noAutofit/>
          </a:bodyPr>
          <a:lstStyle/>
          <a:p>
            <a:pPr algn="ctr"/>
            <a:r>
              <a:rPr lang="vi-VN" sz="2400" b="1" dirty="0">
                <a:solidFill>
                  <a:schemeClr val="bg1"/>
                </a:solidFill>
                <a:latin typeface="UTM Avo" panose="02040603050506020204" pitchFamily="18"/>
              </a:rPr>
              <a:t>2. Đặt một câu nói về lòng nhân ái và xác định vị ngữ</a:t>
            </a:r>
            <a:endParaRPr sz="2400" dirty="0">
              <a:solidFill>
                <a:schemeClr val="bg1"/>
              </a:solidFill>
              <a:latin typeface="UTM Avo" panose="02040603050506020204" pitchFamily="18"/>
            </a:endParaRPr>
          </a:p>
        </p:txBody>
      </p:sp>
    </p:spTree>
    <p:extLst>
      <p:ext uri="{BB962C8B-B14F-4D97-AF65-F5344CB8AC3E}">
        <p14:creationId xmlns:p14="http://schemas.microsoft.com/office/powerpoint/2010/main" val="101352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F8B4CF3C-D06F-75D4-2977-02054C83D415}"/>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68;p15">
            <a:extLst>
              <a:ext uri="{FF2B5EF4-FFF2-40B4-BE49-F238E27FC236}">
                <a16:creationId xmlns:a16="http://schemas.microsoft.com/office/drawing/2014/main" id="{99E3CCDC-8A09-DF11-8EF0-33582D5EDC4D}"/>
              </a:ext>
            </a:extLst>
          </p:cNvPr>
          <p:cNvSpPr/>
          <p:nvPr/>
        </p:nvSpPr>
        <p:spPr>
          <a:xfrm>
            <a:off x="2567445" y="4332910"/>
            <a:ext cx="7058699" cy="2479370"/>
          </a:xfrm>
          <a:custGeom>
            <a:avLst/>
            <a:gdLst/>
            <a:ahLst/>
            <a:cxnLst/>
            <a:rect l="l" t="t" r="r" b="b"/>
            <a:pathLst>
              <a:path w="1826514" h="641563" extrusionOk="0">
                <a:moveTo>
                  <a:pt x="0" y="0"/>
                </a:moveTo>
                <a:lnTo>
                  <a:pt x="1826514" y="0"/>
                </a:lnTo>
                <a:lnTo>
                  <a:pt x="1826514" y="641563"/>
                </a:lnTo>
                <a:lnTo>
                  <a:pt x="0" y="641563"/>
                </a:lnTo>
                <a:lnTo>
                  <a:pt x="0" y="0"/>
                </a:lnTo>
                <a:close/>
              </a:path>
            </a:pathLst>
          </a:custGeom>
          <a:blipFill rotWithShape="1">
            <a:blip r:embed="rId3">
              <a:alphaModFix/>
            </a:blip>
            <a:stretch>
              <a:fillRect/>
            </a:stretch>
          </a:blipFill>
          <a:ln>
            <a:noFill/>
          </a:ln>
        </p:spPr>
        <p:txBody>
          <a:bodyPr/>
          <a:lstStyle/>
          <a:p>
            <a:endParaRPr lang="en-US"/>
          </a:p>
        </p:txBody>
      </p:sp>
      <p:sp>
        <p:nvSpPr>
          <p:cNvPr id="3" name="Google Shape;269;p15">
            <a:extLst>
              <a:ext uri="{FF2B5EF4-FFF2-40B4-BE49-F238E27FC236}">
                <a16:creationId xmlns:a16="http://schemas.microsoft.com/office/drawing/2014/main" id="{4E84254F-D640-831B-814A-87CD0CE17B65}"/>
              </a:ext>
            </a:extLst>
          </p:cNvPr>
          <p:cNvSpPr/>
          <p:nvPr/>
        </p:nvSpPr>
        <p:spPr>
          <a:xfrm>
            <a:off x="1379561" y="1905000"/>
            <a:ext cx="9434467" cy="965200"/>
          </a:xfrm>
          <a:custGeom>
            <a:avLst/>
            <a:gdLst/>
            <a:ahLst/>
            <a:cxnLst/>
            <a:rect l="l" t="t" r="r" b="b"/>
            <a:pathLst>
              <a:path w="8071065" h="2991551" extrusionOk="0">
                <a:moveTo>
                  <a:pt x="7946605" y="2991550"/>
                </a:moveTo>
                <a:lnTo>
                  <a:pt x="124460" y="2991550"/>
                </a:lnTo>
                <a:cubicBezTo>
                  <a:pt x="55880" y="2991550"/>
                  <a:pt x="0" y="2935670"/>
                  <a:pt x="0" y="2867090"/>
                </a:cubicBezTo>
                <a:lnTo>
                  <a:pt x="0" y="124460"/>
                </a:lnTo>
                <a:cubicBezTo>
                  <a:pt x="0" y="55880"/>
                  <a:pt x="55880" y="0"/>
                  <a:pt x="124460" y="0"/>
                </a:cubicBezTo>
                <a:lnTo>
                  <a:pt x="7946605" y="0"/>
                </a:lnTo>
                <a:cubicBezTo>
                  <a:pt x="8015185" y="0"/>
                  <a:pt x="8071065" y="55880"/>
                  <a:pt x="8071065" y="124460"/>
                </a:cubicBezTo>
                <a:lnTo>
                  <a:pt x="8071065" y="2867090"/>
                </a:lnTo>
                <a:cubicBezTo>
                  <a:pt x="8071065" y="2935670"/>
                  <a:pt x="8015185" y="2991551"/>
                  <a:pt x="7946605" y="2991551"/>
                </a:cubicBezTo>
                <a:close/>
              </a:path>
            </a:pathLst>
          </a:custGeom>
          <a:solidFill>
            <a:srgbClr val="92D050"/>
          </a:solidFill>
          <a:ln>
            <a:noFill/>
          </a:ln>
        </p:spPr>
        <p:txBody>
          <a:bodyPr spcFirstLastPara="1" wrap="square" lIns="60950" tIns="30467" rIns="60950" bIns="168000" anchor="ctr" anchorCtr="0">
            <a:noAutofit/>
          </a:bodyPr>
          <a:lstStyle/>
          <a:p>
            <a:pPr algn="ctr">
              <a:lnSpc>
                <a:spcPct val="150000"/>
              </a:lnSpc>
            </a:pPr>
            <a:r>
              <a:rPr lang="vi-VN" sz="2667" dirty="0">
                <a:solidFill>
                  <a:schemeClr val="dk1"/>
                </a:solidFill>
                <a:latin typeface="UTM Avo" panose="02040603050506020204" pitchFamily="18"/>
              </a:rPr>
              <a:t>Luyện tập đặt câu và xác định vị ngữ có trong câu</a:t>
            </a:r>
            <a:endParaRPr sz="622" dirty="0">
              <a:latin typeface="UTM Avo" panose="02040603050506020204" pitchFamily="18"/>
            </a:endParaRPr>
          </a:p>
        </p:txBody>
      </p:sp>
      <p:sp>
        <p:nvSpPr>
          <p:cNvPr id="4" name="Google Shape;270;p15">
            <a:extLst>
              <a:ext uri="{FF2B5EF4-FFF2-40B4-BE49-F238E27FC236}">
                <a16:creationId xmlns:a16="http://schemas.microsoft.com/office/drawing/2014/main" id="{109918F2-3C4D-4C90-8B72-D67DB829E5D5}"/>
              </a:ext>
            </a:extLst>
          </p:cNvPr>
          <p:cNvSpPr/>
          <p:nvPr/>
        </p:nvSpPr>
        <p:spPr>
          <a:xfrm>
            <a:off x="1379561" y="3073400"/>
            <a:ext cx="9434467" cy="1422400"/>
          </a:xfrm>
          <a:custGeom>
            <a:avLst/>
            <a:gdLst/>
            <a:ahLst/>
            <a:cxnLst/>
            <a:rect l="l" t="t" r="r" b="b"/>
            <a:pathLst>
              <a:path w="8071065" h="3001813" extrusionOk="0">
                <a:moveTo>
                  <a:pt x="7946605" y="3001813"/>
                </a:moveTo>
                <a:lnTo>
                  <a:pt x="124460" y="3001813"/>
                </a:lnTo>
                <a:cubicBezTo>
                  <a:pt x="55880" y="3001813"/>
                  <a:pt x="0" y="2945933"/>
                  <a:pt x="0" y="2877353"/>
                </a:cubicBezTo>
                <a:lnTo>
                  <a:pt x="0" y="124460"/>
                </a:lnTo>
                <a:cubicBezTo>
                  <a:pt x="0" y="55880"/>
                  <a:pt x="55880" y="0"/>
                  <a:pt x="124460" y="0"/>
                </a:cubicBezTo>
                <a:lnTo>
                  <a:pt x="7946605" y="0"/>
                </a:lnTo>
                <a:cubicBezTo>
                  <a:pt x="8015185" y="0"/>
                  <a:pt x="8071065" y="55880"/>
                  <a:pt x="8071065" y="124460"/>
                </a:cubicBezTo>
                <a:lnTo>
                  <a:pt x="8071065" y="2877353"/>
                </a:lnTo>
                <a:cubicBezTo>
                  <a:pt x="8071065" y="2945933"/>
                  <a:pt x="8015185" y="3001813"/>
                  <a:pt x="7946605" y="3001813"/>
                </a:cubicBezTo>
                <a:close/>
              </a:path>
            </a:pathLst>
          </a:custGeom>
          <a:solidFill>
            <a:schemeClr val="accent4">
              <a:lumMod val="60000"/>
              <a:lumOff val="40000"/>
            </a:schemeClr>
          </a:solidFill>
          <a:ln>
            <a:noFill/>
          </a:ln>
        </p:spPr>
        <p:txBody>
          <a:bodyPr spcFirstLastPara="1" wrap="square" lIns="60950" tIns="30467" rIns="60950" bIns="168000" anchor="ctr" anchorCtr="0">
            <a:noAutofit/>
          </a:bodyPr>
          <a:lstStyle/>
          <a:p>
            <a:pPr algn="ctr">
              <a:lnSpc>
                <a:spcPct val="150000"/>
              </a:lnSpc>
            </a:pPr>
            <a:r>
              <a:rPr lang="vi-VN" sz="2667" dirty="0">
                <a:solidFill>
                  <a:schemeClr val="dk1"/>
                </a:solidFill>
                <a:latin typeface="UTM Avo" panose="02040603050506020204" pitchFamily="18"/>
              </a:rPr>
              <a:t>Chuẩn bị cho tiết học sau: </a:t>
            </a:r>
            <a:endParaRPr sz="622" dirty="0">
              <a:latin typeface="UTM Avo" panose="02040603050506020204" pitchFamily="18"/>
            </a:endParaRPr>
          </a:p>
          <a:p>
            <a:pPr algn="ctr">
              <a:lnSpc>
                <a:spcPct val="150000"/>
              </a:lnSpc>
            </a:pPr>
            <a:r>
              <a:rPr lang="vi-VN" sz="2667" b="1" dirty="0">
                <a:solidFill>
                  <a:schemeClr val="dk1"/>
                </a:solidFill>
                <a:latin typeface="UTM Avo" panose="02040603050506020204" pitchFamily="18"/>
              </a:rPr>
              <a:t>Góc sáng tạo: Dự án "Trái tim yêu thương"</a:t>
            </a:r>
            <a:endParaRPr sz="622" b="1" dirty="0">
              <a:latin typeface="UTM Avo" panose="02040603050506020204" pitchFamily="18"/>
            </a:endParaRPr>
          </a:p>
        </p:txBody>
      </p:sp>
    </p:spTree>
    <p:extLst>
      <p:ext uri="{BB962C8B-B14F-4D97-AF65-F5344CB8AC3E}">
        <p14:creationId xmlns:p14="http://schemas.microsoft.com/office/powerpoint/2010/main" val="5154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22B9963-47AA-E4D3-0E27-23CDFAB7B912}"/>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Google Shape;107;p2">
            <a:extLst>
              <a:ext uri="{FF2B5EF4-FFF2-40B4-BE49-F238E27FC236}">
                <a16:creationId xmlns:a16="http://schemas.microsoft.com/office/drawing/2014/main" id="{644F59ED-A3F2-4562-D11B-806999A0EE97}"/>
              </a:ext>
            </a:extLst>
          </p:cNvPr>
          <p:cNvSpPr txBox="1"/>
          <p:nvPr/>
        </p:nvSpPr>
        <p:spPr>
          <a:xfrm>
            <a:off x="2235994" y="1863707"/>
            <a:ext cx="7721600" cy="677045"/>
          </a:xfrm>
          <a:prstGeom prst="rect">
            <a:avLst/>
          </a:prstGeom>
          <a:noFill/>
          <a:ln>
            <a:noFill/>
          </a:ln>
        </p:spPr>
        <p:txBody>
          <a:bodyPr spcFirstLastPara="1" wrap="square" lIns="0" tIns="0" rIns="0" bIns="0" anchor="t" anchorCtr="0">
            <a:spAutoFit/>
          </a:bodyPr>
          <a:lstStyle/>
          <a:p>
            <a:pPr algn="ctr">
              <a:lnSpc>
                <a:spcPct val="150000"/>
              </a:lnSpc>
            </a:pPr>
            <a:r>
              <a:rPr lang="vi-VN" sz="2933" b="1">
                <a:solidFill>
                  <a:schemeClr val="bg1"/>
                </a:solidFill>
                <a:latin typeface="UTM Avo" panose="02040603050506020204" pitchFamily="18"/>
                <a:cs typeface="Calibri" panose="020F0502020204030204" pitchFamily="34" charset="0"/>
              </a:rPr>
              <a:t>Em hãy tìm chủ ngữ trong các câu sau:</a:t>
            </a:r>
            <a:endParaRPr sz="622">
              <a:solidFill>
                <a:schemeClr val="bg1"/>
              </a:solidFill>
              <a:latin typeface="UTM Avo" panose="02040603050506020204" pitchFamily="18"/>
              <a:cs typeface="Calibri" panose="020F0502020204030204" pitchFamily="34" charset="0"/>
            </a:endParaRPr>
          </a:p>
        </p:txBody>
      </p:sp>
      <p:sp>
        <p:nvSpPr>
          <p:cNvPr id="15" name="Google Shape;108;p2">
            <a:extLst>
              <a:ext uri="{FF2B5EF4-FFF2-40B4-BE49-F238E27FC236}">
                <a16:creationId xmlns:a16="http://schemas.microsoft.com/office/drawing/2014/main" id="{78F4D48A-ED17-5E5E-5F2F-9C4BEBBC6925}"/>
              </a:ext>
            </a:extLst>
          </p:cNvPr>
          <p:cNvSpPr/>
          <p:nvPr/>
        </p:nvSpPr>
        <p:spPr>
          <a:xfrm>
            <a:off x="711994" y="2850007"/>
            <a:ext cx="6958806" cy="914400"/>
          </a:xfrm>
          <a:prstGeom prst="rect">
            <a:avLst/>
          </a:prstGeom>
          <a:ln w="190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0950" tIns="30467" rIns="60950" bIns="120000" anchor="ctr" anchorCtr="0">
            <a:noAutofit/>
          </a:bodyPr>
          <a:lstStyle/>
          <a:p>
            <a:pPr algn="ctr"/>
            <a:r>
              <a:rPr lang="vi-VN" sz="2667">
                <a:solidFill>
                  <a:schemeClr val="bg1"/>
                </a:solidFill>
                <a:latin typeface="UTM Avo" panose="02040603050506020204" pitchFamily="18"/>
                <a:cs typeface="Calibri" panose="020F0502020204030204" pitchFamily="34" charset="0"/>
              </a:rPr>
              <a:t>a. Mấy hôm nay, Chi đang rất bối rối.</a:t>
            </a:r>
            <a:endParaRPr sz="2667">
              <a:solidFill>
                <a:schemeClr val="bg1"/>
              </a:solidFill>
              <a:latin typeface="UTM Avo" panose="02040603050506020204" pitchFamily="18"/>
              <a:cs typeface="Calibri" panose="020F0502020204030204" pitchFamily="34" charset="0"/>
            </a:endParaRPr>
          </a:p>
        </p:txBody>
      </p:sp>
      <p:sp>
        <p:nvSpPr>
          <p:cNvPr id="16" name="Google Shape;109;p2">
            <a:extLst>
              <a:ext uri="{FF2B5EF4-FFF2-40B4-BE49-F238E27FC236}">
                <a16:creationId xmlns:a16="http://schemas.microsoft.com/office/drawing/2014/main" id="{223F0719-11CC-FCA0-F453-CD18A00241C6}"/>
              </a:ext>
            </a:extLst>
          </p:cNvPr>
          <p:cNvSpPr/>
          <p:nvPr/>
        </p:nvSpPr>
        <p:spPr>
          <a:xfrm>
            <a:off x="711994" y="4078693"/>
            <a:ext cx="6958806" cy="914400"/>
          </a:xfrm>
          <a:prstGeom prst="rect">
            <a:avLst/>
          </a:prstGeom>
          <a:ln w="190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0950" tIns="30467" rIns="60950" bIns="120000" anchor="ctr" anchorCtr="0">
            <a:noAutofit/>
          </a:bodyPr>
          <a:lstStyle/>
          <a:p>
            <a:pPr algn="ctr">
              <a:lnSpc>
                <a:spcPct val="150000"/>
              </a:lnSpc>
            </a:pPr>
            <a:r>
              <a:rPr lang="vi-VN" sz="2667" dirty="0">
                <a:solidFill>
                  <a:schemeClr val="bg1"/>
                </a:solidFill>
                <a:latin typeface="UTM Avo" panose="02040603050506020204" pitchFamily="18"/>
                <a:cs typeface="Calibri" panose="020F0502020204030204" pitchFamily="34" charset="0"/>
              </a:rPr>
              <a:t>b. Rai-ân là một cậu bé </a:t>
            </a:r>
            <a:r>
              <a:rPr lang="vi-VN" sz="2667">
                <a:solidFill>
                  <a:schemeClr val="bg1"/>
                </a:solidFill>
                <a:latin typeface="UTM Avo" panose="02040603050506020204" pitchFamily="18"/>
                <a:cs typeface="Calibri" panose="020F0502020204030204" pitchFamily="34" charset="0"/>
              </a:rPr>
              <a:t>người Ca-na-</a:t>
            </a:r>
            <a:r>
              <a:rPr lang="en-US" sz="2667">
                <a:solidFill>
                  <a:schemeClr val="bg1"/>
                </a:solidFill>
                <a:latin typeface="UTM Avo" panose="02040603050506020204" pitchFamily="18"/>
                <a:cs typeface="Calibri" panose="020F0502020204030204" pitchFamily="34" charset="0"/>
              </a:rPr>
              <a:t>đ</a:t>
            </a:r>
            <a:r>
              <a:rPr lang="vi-VN" sz="2667">
                <a:solidFill>
                  <a:schemeClr val="bg1"/>
                </a:solidFill>
                <a:latin typeface="UTM Avo" panose="02040603050506020204" pitchFamily="18"/>
                <a:cs typeface="Calibri" panose="020F0502020204030204" pitchFamily="34" charset="0"/>
              </a:rPr>
              <a:t>a</a:t>
            </a:r>
            <a:r>
              <a:rPr lang="vi-VN" sz="2667" dirty="0">
                <a:solidFill>
                  <a:schemeClr val="bg1"/>
                </a:solidFill>
                <a:latin typeface="UTM Avo" panose="02040603050506020204" pitchFamily="18"/>
                <a:cs typeface="Calibri" panose="020F0502020204030204" pitchFamily="34" charset="0"/>
              </a:rPr>
              <a:t>.</a:t>
            </a:r>
            <a:endParaRPr sz="2667" dirty="0">
              <a:solidFill>
                <a:schemeClr val="bg1"/>
              </a:solidFill>
              <a:latin typeface="UTM Avo" panose="02040603050506020204" pitchFamily="18"/>
              <a:cs typeface="Calibri" panose="020F0502020204030204" pitchFamily="34" charset="0"/>
            </a:endParaRPr>
          </a:p>
        </p:txBody>
      </p:sp>
      <p:sp>
        <p:nvSpPr>
          <p:cNvPr id="17" name="Google Shape;110;p2">
            <a:extLst>
              <a:ext uri="{FF2B5EF4-FFF2-40B4-BE49-F238E27FC236}">
                <a16:creationId xmlns:a16="http://schemas.microsoft.com/office/drawing/2014/main" id="{CEE7FCC1-901D-B955-D63B-FEDC931174F8}"/>
              </a:ext>
            </a:extLst>
          </p:cNvPr>
          <p:cNvSpPr/>
          <p:nvPr/>
        </p:nvSpPr>
        <p:spPr>
          <a:xfrm>
            <a:off x="711994" y="5307379"/>
            <a:ext cx="6958806" cy="914400"/>
          </a:xfrm>
          <a:prstGeom prst="rect">
            <a:avLst/>
          </a:prstGeom>
          <a:ln w="190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0950" tIns="30467" rIns="60950" bIns="120000" anchor="ctr" anchorCtr="0">
            <a:noAutofit/>
          </a:bodyPr>
          <a:lstStyle/>
          <a:p>
            <a:pPr algn="ctr">
              <a:lnSpc>
                <a:spcPct val="150000"/>
              </a:lnSpc>
            </a:pPr>
            <a:r>
              <a:rPr lang="vi-VN" sz="2667" dirty="0">
                <a:solidFill>
                  <a:schemeClr val="bg1"/>
                </a:solidFill>
                <a:latin typeface="UTM Avo" panose="02040603050506020204" pitchFamily="18"/>
                <a:cs typeface="Calibri" panose="020F0502020204030204" pitchFamily="34" charset="0"/>
              </a:rPr>
              <a:t>c. Cô bé chạy thoắt về nhà gọi anh.</a:t>
            </a:r>
            <a:endParaRPr sz="2667" dirty="0">
              <a:solidFill>
                <a:schemeClr val="bg1"/>
              </a:solidFill>
              <a:latin typeface="UTM Avo" panose="02040603050506020204" pitchFamily="18"/>
              <a:cs typeface="Calibri" panose="020F0502020204030204" pitchFamily="34" charset="0"/>
            </a:endParaRPr>
          </a:p>
        </p:txBody>
      </p:sp>
      <p:sp>
        <p:nvSpPr>
          <p:cNvPr id="18" name="Google Shape;111;p2">
            <a:extLst>
              <a:ext uri="{FF2B5EF4-FFF2-40B4-BE49-F238E27FC236}">
                <a16:creationId xmlns:a16="http://schemas.microsoft.com/office/drawing/2014/main" id="{4C673A53-FE49-8BD1-4DFD-7B165DAD8AC8}"/>
              </a:ext>
            </a:extLst>
          </p:cNvPr>
          <p:cNvSpPr/>
          <p:nvPr/>
        </p:nvSpPr>
        <p:spPr>
          <a:xfrm>
            <a:off x="7999270" y="3016375"/>
            <a:ext cx="3482324" cy="4582008"/>
          </a:xfrm>
          <a:custGeom>
            <a:avLst/>
            <a:gdLst/>
            <a:ahLst/>
            <a:cxnLst/>
            <a:rect l="l" t="t" r="r" b="b"/>
            <a:pathLst>
              <a:path w="811460" h="1067711" extrusionOk="0">
                <a:moveTo>
                  <a:pt x="0" y="0"/>
                </a:moveTo>
                <a:lnTo>
                  <a:pt x="811460" y="0"/>
                </a:lnTo>
                <a:lnTo>
                  <a:pt x="811460" y="1067711"/>
                </a:lnTo>
                <a:lnTo>
                  <a:pt x="0" y="1067711"/>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endParaRPr sz="800">
              <a:solidFill>
                <a:schemeClr val="bg1"/>
              </a:solidFill>
              <a:latin typeface="UTM Avo" panose="02040603050506020204" pitchFamily="18"/>
              <a:ea typeface="Calibri"/>
              <a:cs typeface="Calibri" panose="020F0502020204030204" pitchFamily="34" charset="0"/>
              <a:sym typeface="Calibri"/>
            </a:endParaRPr>
          </a:p>
        </p:txBody>
      </p:sp>
      <p:cxnSp>
        <p:nvCxnSpPr>
          <p:cNvPr id="19" name="Google Shape;112;p2">
            <a:extLst>
              <a:ext uri="{FF2B5EF4-FFF2-40B4-BE49-F238E27FC236}">
                <a16:creationId xmlns:a16="http://schemas.microsoft.com/office/drawing/2014/main" id="{17A1E9CD-789E-FDDE-F968-019C78687265}"/>
              </a:ext>
            </a:extLst>
          </p:cNvPr>
          <p:cNvCxnSpPr/>
          <p:nvPr/>
        </p:nvCxnSpPr>
        <p:spPr>
          <a:xfrm>
            <a:off x="3963194" y="3479800"/>
            <a:ext cx="576000" cy="0"/>
          </a:xfrm>
          <a:prstGeom prst="straightConnector1">
            <a:avLst/>
          </a:prstGeom>
          <a:noFill/>
          <a:ln w="28575" cap="flat" cmpd="sng">
            <a:solidFill>
              <a:srgbClr val="FF0000"/>
            </a:solidFill>
            <a:prstDash val="solid"/>
            <a:round/>
            <a:headEnd type="none" w="sm" len="sm"/>
            <a:tailEnd type="none" w="sm" len="sm"/>
          </a:ln>
        </p:spPr>
      </p:cxnSp>
      <p:cxnSp>
        <p:nvCxnSpPr>
          <p:cNvPr id="20" name="Google Shape;113;p2">
            <a:extLst>
              <a:ext uri="{FF2B5EF4-FFF2-40B4-BE49-F238E27FC236}">
                <a16:creationId xmlns:a16="http://schemas.microsoft.com/office/drawing/2014/main" id="{B9919633-12C7-7802-077E-410E9D17E2C2}"/>
              </a:ext>
            </a:extLst>
          </p:cNvPr>
          <p:cNvCxnSpPr/>
          <p:nvPr/>
        </p:nvCxnSpPr>
        <p:spPr>
          <a:xfrm>
            <a:off x="1207294" y="4737100"/>
            <a:ext cx="1044000" cy="0"/>
          </a:xfrm>
          <a:prstGeom prst="straightConnector1">
            <a:avLst/>
          </a:prstGeom>
          <a:noFill/>
          <a:ln w="28575" cap="flat" cmpd="sng">
            <a:solidFill>
              <a:srgbClr val="FF0000"/>
            </a:solidFill>
            <a:prstDash val="solid"/>
            <a:round/>
            <a:headEnd type="none" w="sm" len="sm"/>
            <a:tailEnd type="none" w="sm" len="sm"/>
          </a:ln>
        </p:spPr>
      </p:cxnSp>
      <p:cxnSp>
        <p:nvCxnSpPr>
          <p:cNvPr id="21" name="Google Shape;114;p2">
            <a:extLst>
              <a:ext uri="{FF2B5EF4-FFF2-40B4-BE49-F238E27FC236}">
                <a16:creationId xmlns:a16="http://schemas.microsoft.com/office/drawing/2014/main" id="{1C40F760-6F36-7656-3CC9-939CD8808EE1}"/>
              </a:ext>
            </a:extLst>
          </p:cNvPr>
          <p:cNvCxnSpPr/>
          <p:nvPr/>
        </p:nvCxnSpPr>
        <p:spPr>
          <a:xfrm>
            <a:off x="1582814" y="5969000"/>
            <a:ext cx="970680" cy="0"/>
          </a:xfrm>
          <a:prstGeom prst="straightConnector1">
            <a:avLst/>
          </a:prstGeom>
          <a:noFill/>
          <a:ln w="28575" cap="flat" cmpd="sng">
            <a:solidFill>
              <a:srgbClr val="FF0000"/>
            </a:solidFill>
            <a:prstDash val="solid"/>
            <a:round/>
            <a:headEnd type="none" w="sm" len="sm"/>
            <a:tailEnd type="none" w="sm" len="sm"/>
          </a:ln>
        </p:spPr>
      </p:cxnSp>
    </p:spTree>
    <p:extLst>
      <p:ext uri="{BB962C8B-B14F-4D97-AF65-F5344CB8AC3E}">
        <p14:creationId xmlns:p14="http://schemas.microsoft.com/office/powerpoint/2010/main" val="370388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ECB6C867-EC2E-A07A-B9DD-AC2413837BA9}"/>
              </a:ext>
            </a:extLst>
          </p:cNvPr>
          <p:cNvPicPr>
            <a:picLocks noChangeAspect="1"/>
          </p:cNvPicPr>
          <p:nvPr/>
        </p:nvPicPr>
        <p:blipFill>
          <a:blip r:embed="rId4"/>
          <a:stretch>
            <a:fillRect/>
          </a:stretch>
        </p:blipFill>
        <p:spPr>
          <a:xfrm>
            <a:off x="9207500" y="691352"/>
            <a:ext cx="2984500" cy="1651174"/>
          </a:xfrm>
          <a:prstGeom prst="rect">
            <a:avLst/>
          </a:prstGeom>
        </p:spPr>
      </p:pic>
    </p:spTree>
    <p:extLst>
      <p:ext uri="{BB962C8B-B14F-4D97-AF65-F5344CB8AC3E}">
        <p14:creationId xmlns:p14="http://schemas.microsoft.com/office/powerpoint/2010/main" val="247384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53;p5">
            <a:extLst>
              <a:ext uri="{FF2B5EF4-FFF2-40B4-BE49-F238E27FC236}">
                <a16:creationId xmlns:a16="http://schemas.microsoft.com/office/drawing/2014/main" id="{905CFC76-0F00-B997-1F13-2E48D3E0AD4D}"/>
              </a:ext>
            </a:extLst>
          </p:cNvPr>
          <p:cNvSpPr txBox="1"/>
          <p:nvPr/>
        </p:nvSpPr>
        <p:spPr>
          <a:xfrm>
            <a:off x="4952135" y="2471164"/>
            <a:ext cx="6532698" cy="4247317"/>
          </a:xfrm>
          <a:prstGeom prst="rect">
            <a:avLst/>
          </a:prstGeom>
          <a:noFill/>
          <a:ln>
            <a:noFill/>
          </a:ln>
        </p:spPr>
        <p:txBody>
          <a:bodyPr spcFirstLastPara="1" wrap="square" lIns="0" tIns="0" rIns="0" bIns="0" anchor="t" anchorCtr="0">
            <a:spAutoFit/>
          </a:bodyPr>
          <a:lstStyle/>
          <a:p>
            <a:pPr algn="just">
              <a:lnSpc>
                <a:spcPct val="150000"/>
              </a:lnSpc>
            </a:pPr>
            <a:r>
              <a:rPr lang="vi-VN" sz="2300" dirty="0">
                <a:solidFill>
                  <a:schemeClr val="bg1"/>
                </a:solidFill>
                <a:latin typeface="UTM Avo" panose="02040603050506020204" pitchFamily="18"/>
              </a:rPr>
              <a:t>Bộ phận in đậm trong mỗi câu sau được dùng để làm gì?</a:t>
            </a:r>
            <a:endParaRPr sz="2300" dirty="0">
              <a:solidFill>
                <a:schemeClr val="bg1"/>
              </a:solidFill>
              <a:latin typeface="UTM Avo" panose="02040603050506020204" pitchFamily="18"/>
            </a:endParaRPr>
          </a:p>
          <a:p>
            <a:pPr algn="just">
              <a:lnSpc>
                <a:spcPct val="150000"/>
              </a:lnSpc>
            </a:pPr>
            <a:r>
              <a:rPr lang="vi-VN" sz="2300" dirty="0">
                <a:solidFill>
                  <a:schemeClr val="bg1"/>
                </a:solidFill>
                <a:latin typeface="UTM Avo" panose="02040603050506020204" pitchFamily="18"/>
              </a:rPr>
              <a:t>a. Mấy hôm nay, Chi </a:t>
            </a:r>
            <a:r>
              <a:rPr lang="vi-VN" sz="2300" b="1" dirty="0">
                <a:solidFill>
                  <a:schemeClr val="bg1"/>
                </a:solidFill>
                <a:latin typeface="UTM Avo" panose="02040603050506020204" pitchFamily="18"/>
              </a:rPr>
              <a:t>đang rất bối rối</a:t>
            </a:r>
            <a:r>
              <a:rPr lang="vi-VN" sz="2300" dirty="0">
                <a:solidFill>
                  <a:schemeClr val="bg1"/>
                </a:solidFill>
                <a:latin typeface="UTM Avo" panose="02040603050506020204" pitchFamily="18"/>
              </a:rPr>
              <a:t>. </a:t>
            </a:r>
            <a:endParaRPr sz="2300" dirty="0">
              <a:solidFill>
                <a:schemeClr val="bg1"/>
              </a:solidFill>
              <a:latin typeface="UTM Avo" panose="02040603050506020204" pitchFamily="18"/>
            </a:endParaRPr>
          </a:p>
          <a:p>
            <a:pPr algn="r">
              <a:lnSpc>
                <a:spcPct val="150000"/>
              </a:lnSpc>
            </a:pPr>
            <a:r>
              <a:rPr lang="vi-VN" sz="2300" dirty="0">
                <a:solidFill>
                  <a:schemeClr val="bg1"/>
                </a:solidFill>
                <a:latin typeface="UTM Avo" panose="02040603050506020204" pitchFamily="18"/>
              </a:rPr>
              <a:t>Theo TRẦN TÙNG CHINH</a:t>
            </a:r>
            <a:endParaRPr sz="2300" dirty="0">
              <a:solidFill>
                <a:schemeClr val="bg1"/>
              </a:solidFill>
              <a:latin typeface="UTM Avo" panose="02040603050506020204" pitchFamily="18"/>
            </a:endParaRPr>
          </a:p>
          <a:p>
            <a:pPr algn="just">
              <a:lnSpc>
                <a:spcPct val="150000"/>
              </a:lnSpc>
            </a:pPr>
            <a:r>
              <a:rPr lang="vi-VN" sz="2300" dirty="0">
                <a:solidFill>
                  <a:schemeClr val="bg1"/>
                </a:solidFill>
                <a:latin typeface="UTM Avo" panose="02040603050506020204" pitchFamily="18"/>
              </a:rPr>
              <a:t>b. Rai-ân </a:t>
            </a:r>
            <a:r>
              <a:rPr lang="vi-VN" sz="2300" b="1" dirty="0">
                <a:solidFill>
                  <a:schemeClr val="bg1"/>
                </a:solidFill>
                <a:latin typeface="UTM Avo" panose="02040603050506020204" pitchFamily="18"/>
              </a:rPr>
              <a:t>là một cậu bé </a:t>
            </a:r>
            <a:r>
              <a:rPr lang="vi-VN" sz="2300" b="1">
                <a:solidFill>
                  <a:schemeClr val="bg1"/>
                </a:solidFill>
                <a:latin typeface="UTM Avo" panose="02040603050506020204" pitchFamily="18"/>
              </a:rPr>
              <a:t>người Ca-na-</a:t>
            </a:r>
            <a:r>
              <a:rPr lang="en-US" sz="2300" b="1">
                <a:solidFill>
                  <a:schemeClr val="bg1"/>
                </a:solidFill>
                <a:latin typeface="UTM Avo" panose="02040603050506020204" pitchFamily="18"/>
              </a:rPr>
              <a:t>đ</a:t>
            </a:r>
            <a:r>
              <a:rPr lang="vi-VN" sz="2300" b="1">
                <a:solidFill>
                  <a:schemeClr val="bg1"/>
                </a:solidFill>
                <a:latin typeface="UTM Avo" panose="02040603050506020204" pitchFamily="18"/>
              </a:rPr>
              <a:t>a</a:t>
            </a:r>
            <a:r>
              <a:rPr lang="vi-VN" sz="2300" dirty="0">
                <a:solidFill>
                  <a:schemeClr val="bg1"/>
                </a:solidFill>
                <a:latin typeface="UTM Avo" panose="02040603050506020204" pitchFamily="18"/>
              </a:rPr>
              <a:t>.</a:t>
            </a:r>
            <a:endParaRPr sz="2300" dirty="0">
              <a:solidFill>
                <a:schemeClr val="bg1"/>
              </a:solidFill>
              <a:latin typeface="UTM Avo" panose="02040603050506020204" pitchFamily="18"/>
            </a:endParaRPr>
          </a:p>
          <a:p>
            <a:pPr algn="r">
              <a:lnSpc>
                <a:spcPct val="150000"/>
              </a:lnSpc>
            </a:pPr>
            <a:r>
              <a:rPr lang="vi-VN" sz="2300" dirty="0">
                <a:solidFill>
                  <a:schemeClr val="bg1"/>
                </a:solidFill>
                <a:latin typeface="UTM Avo" panose="02040603050506020204" pitchFamily="18"/>
              </a:rPr>
              <a:t>Theo báo </a:t>
            </a:r>
            <a:r>
              <a:rPr lang="vi-VN" sz="2300" i="1" dirty="0">
                <a:solidFill>
                  <a:schemeClr val="bg1"/>
                </a:solidFill>
                <a:latin typeface="UTM Avo" panose="02040603050506020204" pitchFamily="18"/>
              </a:rPr>
              <a:t>Tuổi Trẻ</a:t>
            </a:r>
            <a:endParaRPr sz="2300" i="1" dirty="0">
              <a:solidFill>
                <a:schemeClr val="bg1"/>
              </a:solidFill>
              <a:latin typeface="UTM Avo" panose="02040603050506020204" pitchFamily="18"/>
            </a:endParaRPr>
          </a:p>
          <a:p>
            <a:pPr algn="just">
              <a:lnSpc>
                <a:spcPct val="150000"/>
              </a:lnSpc>
            </a:pPr>
            <a:r>
              <a:rPr lang="vi-VN" sz="2300" dirty="0">
                <a:solidFill>
                  <a:schemeClr val="bg1"/>
                </a:solidFill>
                <a:latin typeface="UTM Avo" panose="02040603050506020204" pitchFamily="18"/>
              </a:rPr>
              <a:t>c. Cô bé </a:t>
            </a:r>
            <a:r>
              <a:rPr lang="vi-VN" sz="2300" b="1" dirty="0">
                <a:solidFill>
                  <a:schemeClr val="bg1"/>
                </a:solidFill>
                <a:latin typeface="UTM Avo" panose="02040603050506020204" pitchFamily="18"/>
              </a:rPr>
              <a:t>chạy thoắt về nhà gọi anh</a:t>
            </a:r>
            <a:r>
              <a:rPr lang="vi-VN" sz="2300" dirty="0">
                <a:solidFill>
                  <a:schemeClr val="bg1"/>
                </a:solidFill>
                <a:latin typeface="UTM Avo" panose="02040603050506020204" pitchFamily="18"/>
              </a:rPr>
              <a:t>.</a:t>
            </a:r>
            <a:endParaRPr sz="2300" dirty="0">
              <a:solidFill>
                <a:schemeClr val="bg1"/>
              </a:solidFill>
              <a:latin typeface="UTM Avo" panose="02040603050506020204" pitchFamily="18"/>
            </a:endParaRPr>
          </a:p>
          <a:p>
            <a:pPr algn="r">
              <a:lnSpc>
                <a:spcPct val="150000"/>
              </a:lnSpc>
            </a:pPr>
            <a:r>
              <a:rPr lang="vi-VN" sz="2300" dirty="0">
                <a:solidFill>
                  <a:schemeClr val="bg1"/>
                </a:solidFill>
                <a:latin typeface="UTM Avo" panose="02040603050506020204" pitchFamily="18"/>
              </a:rPr>
              <a:t>Theo LÊ MINH</a:t>
            </a:r>
            <a:endParaRPr sz="2300" dirty="0">
              <a:solidFill>
                <a:schemeClr val="bg1"/>
              </a:solidFill>
              <a:latin typeface="UTM Avo" panose="02040603050506020204" pitchFamily="18"/>
            </a:endParaRPr>
          </a:p>
        </p:txBody>
      </p:sp>
      <p:grpSp>
        <p:nvGrpSpPr>
          <p:cNvPr id="4" name="Google Shape;155;p5">
            <a:extLst>
              <a:ext uri="{FF2B5EF4-FFF2-40B4-BE49-F238E27FC236}">
                <a16:creationId xmlns:a16="http://schemas.microsoft.com/office/drawing/2014/main" id="{53209553-78F7-3315-8105-E75C2C14A319}"/>
              </a:ext>
            </a:extLst>
          </p:cNvPr>
          <p:cNvGrpSpPr/>
          <p:nvPr/>
        </p:nvGrpSpPr>
        <p:grpSpPr>
          <a:xfrm>
            <a:off x="472937" y="1751164"/>
            <a:ext cx="2991921" cy="720000"/>
            <a:chOff x="692526" y="862365"/>
            <a:chExt cx="4487883" cy="1080000"/>
          </a:xfrm>
        </p:grpSpPr>
        <p:sp>
          <p:nvSpPr>
            <p:cNvPr id="5" name="Google Shape;156;p5">
              <a:extLst>
                <a:ext uri="{FF2B5EF4-FFF2-40B4-BE49-F238E27FC236}">
                  <a16:creationId xmlns:a16="http://schemas.microsoft.com/office/drawing/2014/main" id="{3EA91018-971B-2121-4C57-3964060BAED0}"/>
                </a:ext>
              </a:extLst>
            </p:cNvPr>
            <p:cNvSpPr/>
            <p:nvPr/>
          </p:nvSpPr>
          <p:spPr>
            <a:xfrm>
              <a:off x="1247530" y="899788"/>
              <a:ext cx="3932879" cy="1005155"/>
            </a:xfrm>
            <a:custGeom>
              <a:avLst/>
              <a:gdLst/>
              <a:ahLst/>
              <a:cxnLst/>
              <a:rect l="l" t="t" r="r" b="b"/>
              <a:pathLst>
                <a:path w="4153341" h="3458667" extrusionOk="0">
                  <a:moveTo>
                    <a:pt x="4028880" y="3458667"/>
                  </a:moveTo>
                  <a:lnTo>
                    <a:pt x="124460" y="3458667"/>
                  </a:lnTo>
                  <a:cubicBezTo>
                    <a:pt x="55880" y="3458667"/>
                    <a:pt x="0" y="3402787"/>
                    <a:pt x="0" y="3334207"/>
                  </a:cubicBezTo>
                  <a:lnTo>
                    <a:pt x="0" y="124460"/>
                  </a:lnTo>
                  <a:cubicBezTo>
                    <a:pt x="0" y="55880"/>
                    <a:pt x="55880" y="0"/>
                    <a:pt x="124460" y="0"/>
                  </a:cubicBezTo>
                  <a:lnTo>
                    <a:pt x="4028881" y="0"/>
                  </a:lnTo>
                  <a:cubicBezTo>
                    <a:pt x="4097461" y="0"/>
                    <a:pt x="4153341" y="55880"/>
                    <a:pt x="4153341" y="124460"/>
                  </a:cubicBezTo>
                  <a:lnTo>
                    <a:pt x="4153341" y="3334207"/>
                  </a:lnTo>
                  <a:cubicBezTo>
                    <a:pt x="4153341" y="3402787"/>
                    <a:pt x="4097461" y="3458667"/>
                    <a:pt x="4028881" y="3458667"/>
                  </a:cubicBezTo>
                  <a:close/>
                </a:path>
              </a:pathLst>
            </a:custGeom>
            <a:solidFill>
              <a:srgbClr val="92D050"/>
            </a:solidFill>
            <a:ln>
              <a:noFill/>
            </a:ln>
          </p:spPr>
          <p:txBody>
            <a:bodyPr spcFirstLastPara="1" wrap="square" lIns="60950" tIns="60950" rIns="60950" bIns="60950" anchor="ctr" anchorCtr="0">
              <a:noAutofit/>
            </a:bodyPr>
            <a:lstStyle/>
            <a:p>
              <a:endParaRPr sz="2400">
                <a:solidFill>
                  <a:schemeClr val="bg1"/>
                </a:solidFill>
                <a:latin typeface="UTM Avo" panose="02040603050506020204" pitchFamily="18"/>
              </a:endParaRPr>
            </a:p>
          </p:txBody>
        </p:sp>
        <p:sp>
          <p:nvSpPr>
            <p:cNvPr id="6" name="Google Shape;157;p5">
              <a:extLst>
                <a:ext uri="{FF2B5EF4-FFF2-40B4-BE49-F238E27FC236}">
                  <a16:creationId xmlns:a16="http://schemas.microsoft.com/office/drawing/2014/main" id="{F998F1AE-6CFB-916C-D852-E909BB3B327A}"/>
                </a:ext>
              </a:extLst>
            </p:cNvPr>
            <p:cNvSpPr txBox="1"/>
            <p:nvPr/>
          </p:nvSpPr>
          <p:spPr>
            <a:xfrm>
              <a:off x="1466906" y="1139222"/>
              <a:ext cx="3494123" cy="553998"/>
            </a:xfrm>
            <a:prstGeom prst="rect">
              <a:avLst/>
            </a:prstGeom>
            <a:noFill/>
            <a:ln>
              <a:noFill/>
            </a:ln>
          </p:spPr>
          <p:txBody>
            <a:bodyPr spcFirstLastPara="1" wrap="square" lIns="0" tIns="0" rIns="0" bIns="0" anchor="t" anchorCtr="0">
              <a:spAutoFit/>
            </a:bodyPr>
            <a:lstStyle/>
            <a:p>
              <a:pPr algn="ctr"/>
              <a:r>
                <a:rPr lang="vi-VN" sz="2400" b="1" dirty="0">
                  <a:solidFill>
                    <a:schemeClr val="bg1"/>
                  </a:solidFill>
                  <a:latin typeface="UTM Avo" panose="02040603050506020204" pitchFamily="18"/>
                </a:rPr>
                <a:t>Nhận xét</a:t>
              </a:r>
              <a:endParaRPr sz="2400" b="1" dirty="0">
                <a:solidFill>
                  <a:schemeClr val="bg1"/>
                </a:solidFill>
                <a:latin typeface="UTM Avo" panose="02040603050506020204" pitchFamily="18"/>
              </a:endParaRPr>
            </a:p>
          </p:txBody>
        </p:sp>
        <p:sp>
          <p:nvSpPr>
            <p:cNvPr id="7" name="Google Shape;158;p5">
              <a:extLst>
                <a:ext uri="{FF2B5EF4-FFF2-40B4-BE49-F238E27FC236}">
                  <a16:creationId xmlns:a16="http://schemas.microsoft.com/office/drawing/2014/main" id="{E524BC22-69DC-8795-EE88-DBBCA91911C3}"/>
                </a:ext>
              </a:extLst>
            </p:cNvPr>
            <p:cNvSpPr/>
            <p:nvPr/>
          </p:nvSpPr>
          <p:spPr>
            <a:xfrm>
              <a:off x="692526" y="862365"/>
              <a:ext cx="1080000" cy="108000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60000"/>
                <a:lumOff val="40000"/>
              </a:schemeClr>
            </a:solidFill>
            <a:ln>
              <a:noFill/>
            </a:ln>
          </p:spPr>
          <p:txBody>
            <a:bodyPr spcFirstLastPara="1" wrap="square" lIns="60950" tIns="30467" rIns="60950" bIns="30467" anchor="ctr" anchorCtr="0">
              <a:noAutofit/>
            </a:bodyPr>
            <a:lstStyle/>
            <a:p>
              <a:pPr algn="ctr"/>
              <a:r>
                <a:rPr lang="vi-VN" sz="2400" b="1" dirty="0">
                  <a:solidFill>
                    <a:schemeClr val="bg1"/>
                  </a:solidFill>
                  <a:latin typeface="UTM Avo" panose="02040603050506020204" pitchFamily="18"/>
                </a:rPr>
                <a:t>1</a:t>
              </a:r>
              <a:endParaRPr sz="2400" b="1" dirty="0">
                <a:solidFill>
                  <a:schemeClr val="bg1"/>
                </a:solidFill>
                <a:latin typeface="UTM Avo" panose="02040603050506020204" pitchFamily="18"/>
              </a:endParaRPr>
            </a:p>
          </p:txBody>
        </p:sp>
      </p:grpSp>
      <p:sp>
        <p:nvSpPr>
          <p:cNvPr id="8" name="Google Shape;159;p5">
            <a:extLst>
              <a:ext uri="{FF2B5EF4-FFF2-40B4-BE49-F238E27FC236}">
                <a16:creationId xmlns:a16="http://schemas.microsoft.com/office/drawing/2014/main" id="{3FD38335-DEB9-CD24-1C0A-A5644B0D85A7}"/>
              </a:ext>
            </a:extLst>
          </p:cNvPr>
          <p:cNvSpPr/>
          <p:nvPr/>
        </p:nvSpPr>
        <p:spPr>
          <a:xfrm flipH="1">
            <a:off x="4779234" y="1751164"/>
            <a:ext cx="6705599" cy="670103"/>
          </a:xfrm>
          <a:custGeom>
            <a:avLst/>
            <a:gdLst/>
            <a:ahLst/>
            <a:cxnLst/>
            <a:rect l="l" t="t" r="r" b="b"/>
            <a:pathLst>
              <a:path w="516978" h="2875768" extrusionOk="0">
                <a:moveTo>
                  <a:pt x="0" y="0"/>
                </a:moveTo>
                <a:lnTo>
                  <a:pt x="516978" y="0"/>
                </a:lnTo>
                <a:lnTo>
                  <a:pt x="516978" y="2875768"/>
                </a:lnTo>
                <a:lnTo>
                  <a:pt x="0" y="2875768"/>
                </a:lnTo>
                <a:close/>
              </a:path>
            </a:pathLst>
          </a:custGeom>
          <a:solidFill>
            <a:schemeClr val="accent4">
              <a:lumMod val="60000"/>
              <a:lumOff val="40000"/>
            </a:schemeClr>
          </a:solidFill>
          <a:ln>
            <a:noFill/>
          </a:ln>
        </p:spPr>
        <p:txBody>
          <a:bodyPr spcFirstLastPara="1" wrap="square" lIns="60950" tIns="30467" rIns="60950" bIns="30467" anchor="ctr" anchorCtr="0">
            <a:noAutofit/>
          </a:bodyPr>
          <a:lstStyle/>
          <a:p>
            <a:pPr algn="ctr"/>
            <a:r>
              <a:rPr lang="vi-VN" sz="2400" b="1">
                <a:solidFill>
                  <a:schemeClr val="bg1"/>
                </a:solidFill>
                <a:latin typeface="UTM Avo" panose="02040603050506020204" pitchFamily="18"/>
              </a:rPr>
              <a:t>1. Tìm hiểu ý nghĩa của vị ngữ </a:t>
            </a:r>
            <a:endParaRPr sz="2400">
              <a:solidFill>
                <a:schemeClr val="bg1"/>
              </a:solidFill>
              <a:latin typeface="UTM Avo" panose="02040603050506020204" pitchFamily="18"/>
            </a:endParaRPr>
          </a:p>
        </p:txBody>
      </p:sp>
      <p:sp>
        <p:nvSpPr>
          <p:cNvPr id="9" name="Google Shape;160;p5">
            <a:extLst>
              <a:ext uri="{FF2B5EF4-FFF2-40B4-BE49-F238E27FC236}">
                <a16:creationId xmlns:a16="http://schemas.microsoft.com/office/drawing/2014/main" id="{EE9305F5-957D-EA18-0D40-6F9B195E5CD1}"/>
              </a:ext>
            </a:extLst>
          </p:cNvPr>
          <p:cNvSpPr/>
          <p:nvPr/>
        </p:nvSpPr>
        <p:spPr>
          <a:xfrm>
            <a:off x="796" y="5520521"/>
            <a:ext cx="3936204" cy="826176"/>
          </a:xfrm>
          <a:prstGeom prst="homePlate">
            <a:avLst>
              <a:gd name="adj" fmla="val 50000"/>
            </a:avLst>
          </a:prstGeom>
          <a:solidFill>
            <a:schemeClr val="lt1"/>
          </a:solidFill>
          <a:ln w="28575"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400" b="1" dirty="0">
                <a:solidFill>
                  <a:schemeClr val="bg1"/>
                </a:solidFill>
                <a:latin typeface="UTM Avo" panose="02040603050506020204" pitchFamily="18"/>
              </a:rPr>
              <a:t>THẢO LUẬN NHÓM ĐÔI</a:t>
            </a:r>
            <a:endParaRPr sz="2400" dirty="0">
              <a:solidFill>
                <a:schemeClr val="bg1"/>
              </a:solidFill>
              <a:latin typeface="UTM Avo" panose="02040603050506020204" pitchFamily="18"/>
            </a:endParaRPr>
          </a:p>
        </p:txBody>
      </p:sp>
      <p:sp>
        <p:nvSpPr>
          <p:cNvPr id="10" name="Google Shape;161;p5">
            <a:extLst>
              <a:ext uri="{FF2B5EF4-FFF2-40B4-BE49-F238E27FC236}">
                <a16:creationId xmlns:a16="http://schemas.microsoft.com/office/drawing/2014/main" id="{E96F2944-11AD-127E-DFA7-6A664996B48F}"/>
              </a:ext>
            </a:extLst>
          </p:cNvPr>
          <p:cNvSpPr/>
          <p:nvPr/>
        </p:nvSpPr>
        <p:spPr>
          <a:xfrm>
            <a:off x="832481" y="2679700"/>
            <a:ext cx="2005687" cy="2973833"/>
          </a:xfrm>
          <a:custGeom>
            <a:avLst/>
            <a:gdLst/>
            <a:ahLst/>
            <a:cxnLst/>
            <a:rect l="l" t="t" r="r" b="b"/>
            <a:pathLst>
              <a:path w="1622014" h="930631" extrusionOk="0">
                <a:moveTo>
                  <a:pt x="0" y="0"/>
                </a:moveTo>
                <a:lnTo>
                  <a:pt x="1622014" y="0"/>
                </a:lnTo>
                <a:lnTo>
                  <a:pt x="1622014" y="930631"/>
                </a:lnTo>
                <a:lnTo>
                  <a:pt x="0" y="930631"/>
                </a:lnTo>
                <a:lnTo>
                  <a:pt x="0" y="0"/>
                </a:lnTo>
                <a:close/>
              </a:path>
            </a:pathLst>
          </a:custGeom>
          <a:blipFill rotWithShape="1">
            <a:blip r:embed="rId3">
              <a:alphaModFix/>
            </a:blip>
            <a:stretch>
              <a:fillRect l="-140367"/>
            </a:stretch>
          </a:blipFill>
          <a:ln>
            <a:noFill/>
          </a:ln>
        </p:spPr>
        <p:txBody>
          <a:bodyPr spcFirstLastPara="1" wrap="square" lIns="60950" tIns="30467" rIns="60950" bIns="30467" anchor="t" anchorCtr="0">
            <a:noAutofit/>
          </a:bodyPr>
          <a:lstStyle/>
          <a:p>
            <a:endParaRPr sz="2400">
              <a:solidFill>
                <a:schemeClr val="bg1"/>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129353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1"/>
                                          </p:val>
                                        </p:tav>
                                        <p:tav tm="100000">
                                          <p:val>
                                            <p:strVal val="#ppt_x"/>
                                          </p:val>
                                        </p:tav>
                                      </p:tavLst>
                                    </p:anim>
                                  </p:childTnLst>
                                </p:cTn>
                              </p:par>
                              <p:par>
                                <p:cTn id="13" presetID="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Google Shape;172;p6">
            <a:extLst>
              <a:ext uri="{FF2B5EF4-FFF2-40B4-BE49-F238E27FC236}">
                <a16:creationId xmlns:a16="http://schemas.microsoft.com/office/drawing/2014/main" id="{70C40B66-A512-BAD8-37BE-ACC827BF43EB}"/>
              </a:ext>
            </a:extLst>
          </p:cNvPr>
          <p:cNvGraphicFramePr/>
          <p:nvPr>
            <p:extLst>
              <p:ext uri="{D42A27DB-BD31-4B8C-83A1-F6EECF244321}">
                <p14:modId xmlns:p14="http://schemas.microsoft.com/office/powerpoint/2010/main" val="4021579882"/>
              </p:ext>
            </p:extLst>
          </p:nvPr>
        </p:nvGraphicFramePr>
        <p:xfrm>
          <a:off x="939800" y="2590799"/>
          <a:ext cx="10312400" cy="4063273"/>
        </p:xfrm>
        <a:graphic>
          <a:graphicData uri="http://schemas.openxmlformats.org/drawingml/2006/table">
            <a:tbl>
              <a:tblPr>
                <a:tableStyleId>{16D9F66E-5EB9-4882-86FB-DCBF35E3C3E4}</a:tableStyleId>
              </a:tblPr>
              <a:tblGrid>
                <a:gridCol w="3433065">
                  <a:extLst>
                    <a:ext uri="{9D8B030D-6E8A-4147-A177-3AD203B41FA5}">
                      <a16:colId xmlns:a16="http://schemas.microsoft.com/office/drawing/2014/main" val="20000"/>
                    </a:ext>
                  </a:extLst>
                </a:gridCol>
                <a:gridCol w="6879335">
                  <a:extLst>
                    <a:ext uri="{9D8B030D-6E8A-4147-A177-3AD203B41FA5}">
                      <a16:colId xmlns:a16="http://schemas.microsoft.com/office/drawing/2014/main" val="20001"/>
                    </a:ext>
                  </a:extLst>
                </a:gridCol>
              </a:tblGrid>
              <a:tr h="591988">
                <a:tc>
                  <a:txBody>
                    <a:bodyPr/>
                    <a:lstStyle/>
                    <a:p>
                      <a:pPr marL="0" marR="0" lvl="0" indent="0" algn="ctr" rtl="0">
                        <a:lnSpc>
                          <a:spcPct val="150000"/>
                        </a:lnSpc>
                        <a:spcBef>
                          <a:spcPts val="0"/>
                        </a:spcBef>
                        <a:spcAft>
                          <a:spcPts val="0"/>
                        </a:spcAft>
                        <a:buNone/>
                      </a:pPr>
                      <a:r>
                        <a:rPr lang="vi-VN" sz="2000" b="1" u="none" strike="noStrike" cap="none" dirty="0">
                          <a:latin typeface="UTM Avo" panose="02040603050506020204" pitchFamily="18"/>
                          <a:sym typeface="Arial"/>
                        </a:rPr>
                        <a:t>Câu</a:t>
                      </a:r>
                      <a:endParaRPr sz="2000" dirty="0">
                        <a:latin typeface="UTM Avo" panose="02040603050506020204" pitchFamily="18"/>
                      </a:endParaRPr>
                    </a:p>
                  </a:txBody>
                  <a:tcPr marL="49817" marR="49817" marT="24900" marB="24900" anchor="ctr"/>
                </a:tc>
                <a:tc>
                  <a:txBody>
                    <a:bodyPr/>
                    <a:lstStyle/>
                    <a:p>
                      <a:pPr marL="0" marR="0" lvl="0" indent="0" algn="ctr" rtl="0">
                        <a:lnSpc>
                          <a:spcPct val="150000"/>
                        </a:lnSpc>
                        <a:spcBef>
                          <a:spcPts val="0"/>
                        </a:spcBef>
                        <a:spcAft>
                          <a:spcPts val="0"/>
                        </a:spcAft>
                        <a:buNone/>
                      </a:pPr>
                      <a:r>
                        <a:rPr lang="vi-VN" sz="2000" b="1" u="none" strike="noStrike" cap="none" dirty="0">
                          <a:latin typeface="UTM Avo" panose="02040603050506020204" pitchFamily="18"/>
                          <a:sym typeface="Arial"/>
                        </a:rPr>
                        <a:t>Tác dụng của bộ phận in đậm</a:t>
                      </a:r>
                      <a:endParaRPr sz="2000" dirty="0">
                        <a:latin typeface="UTM Avo" panose="02040603050506020204" pitchFamily="18"/>
                      </a:endParaRPr>
                    </a:p>
                  </a:txBody>
                  <a:tcPr marL="49817" marR="49817" marT="24900" marB="24900" anchor="ctr"/>
                </a:tc>
                <a:extLst>
                  <a:ext uri="{0D108BD9-81ED-4DB2-BD59-A6C34878D82A}">
                    <a16:rowId xmlns:a16="http://schemas.microsoft.com/office/drawing/2014/main" val="10000"/>
                  </a:ext>
                </a:extLst>
              </a:tr>
              <a:tr h="1109813">
                <a:tc>
                  <a:txBody>
                    <a:bodyPr/>
                    <a:lstStyle/>
                    <a:p>
                      <a:pPr marL="0" marR="0" lvl="0" indent="0" algn="just" rtl="0">
                        <a:lnSpc>
                          <a:spcPct val="150000"/>
                        </a:lnSpc>
                        <a:spcBef>
                          <a:spcPts val="0"/>
                        </a:spcBef>
                        <a:spcAft>
                          <a:spcPts val="0"/>
                        </a:spcAft>
                        <a:buNone/>
                      </a:pPr>
                      <a:r>
                        <a:rPr lang="vi-VN" sz="2000" u="none" strike="noStrike" cap="none" dirty="0">
                          <a:latin typeface="UTM Avo" panose="02040603050506020204" pitchFamily="18"/>
                          <a:sym typeface="Arial"/>
                        </a:rPr>
                        <a:t>a. Mấy hôm nay, Chi </a:t>
                      </a:r>
                      <a:r>
                        <a:rPr lang="vi-VN" sz="2000" b="1" u="none" strike="noStrike" cap="none" dirty="0">
                          <a:latin typeface="UTM Avo" panose="02040603050506020204" pitchFamily="18"/>
                          <a:sym typeface="Arial"/>
                        </a:rPr>
                        <a:t>đang rất bối rối</a:t>
                      </a:r>
                      <a:r>
                        <a:rPr lang="vi-VN" sz="2000" u="none" strike="noStrike" cap="none" dirty="0">
                          <a:latin typeface="UTM Avo" panose="02040603050506020204" pitchFamily="18"/>
                          <a:sym typeface="Arial"/>
                        </a:rPr>
                        <a:t>.</a:t>
                      </a:r>
                      <a:endParaRPr sz="2000" dirty="0">
                        <a:latin typeface="UTM Avo" panose="02040603050506020204" pitchFamily="18"/>
                      </a:endParaRPr>
                    </a:p>
                  </a:txBody>
                  <a:tcPr marL="240000" marR="240000" marT="24900" marB="120000" anchor="ctr"/>
                </a:tc>
                <a:tc>
                  <a:txBody>
                    <a:bodyPr/>
                    <a:lstStyle/>
                    <a:p>
                      <a:pPr marL="0" marR="0" lvl="0" indent="0" algn="just" rtl="0">
                        <a:lnSpc>
                          <a:spcPct val="150000"/>
                        </a:lnSpc>
                        <a:spcBef>
                          <a:spcPts val="0"/>
                        </a:spcBef>
                        <a:spcAft>
                          <a:spcPts val="0"/>
                        </a:spcAft>
                        <a:buNone/>
                      </a:pPr>
                      <a:r>
                        <a:rPr lang="vi-VN" sz="2000" u="none" strike="noStrike" cap="none" dirty="0">
                          <a:latin typeface="UTM Avo" panose="02040603050506020204" pitchFamily="18"/>
                          <a:sym typeface="Arial"/>
                        </a:rPr>
                        <a:t>Miêu tả đặc điểm, trạng thái của sự vật được nêu chủ ngữ.</a:t>
                      </a:r>
                      <a:endParaRPr sz="2000" dirty="0">
                        <a:latin typeface="UTM Avo" panose="02040603050506020204" pitchFamily="18"/>
                      </a:endParaRPr>
                    </a:p>
                  </a:txBody>
                  <a:tcPr marL="240000" marR="240000" marT="24900" marB="120000" anchor="ctr"/>
                </a:tc>
                <a:extLst>
                  <a:ext uri="{0D108BD9-81ED-4DB2-BD59-A6C34878D82A}">
                    <a16:rowId xmlns:a16="http://schemas.microsoft.com/office/drawing/2014/main" val="10001"/>
                  </a:ext>
                </a:extLst>
              </a:tr>
              <a:tr h="1157462">
                <a:tc>
                  <a:txBody>
                    <a:bodyPr/>
                    <a:lstStyle/>
                    <a:p>
                      <a:pPr marL="0" marR="0" lvl="0" indent="0" algn="just" rtl="0">
                        <a:lnSpc>
                          <a:spcPct val="150000"/>
                        </a:lnSpc>
                        <a:spcBef>
                          <a:spcPts val="0"/>
                        </a:spcBef>
                        <a:spcAft>
                          <a:spcPts val="0"/>
                        </a:spcAft>
                        <a:buNone/>
                      </a:pPr>
                      <a:r>
                        <a:rPr lang="vi-VN" sz="2000" u="none" strike="noStrike" cap="none">
                          <a:latin typeface="UTM Avo" panose="02040603050506020204" pitchFamily="18"/>
                          <a:sym typeface="Arial"/>
                        </a:rPr>
                        <a:t>b. Rai - ân </a:t>
                      </a:r>
                      <a:r>
                        <a:rPr lang="vi-VN" sz="2000" b="1" u="none" strike="noStrike" cap="none">
                          <a:latin typeface="UTM Avo" panose="02040603050506020204" pitchFamily="18"/>
                          <a:sym typeface="Arial"/>
                        </a:rPr>
                        <a:t>là một cậu bé người Ca-na-</a:t>
                      </a:r>
                      <a:r>
                        <a:rPr lang="en-US" sz="2000" b="1" u="none" strike="noStrike" cap="none">
                          <a:latin typeface="UTM Avo" panose="02040603050506020204" pitchFamily="18"/>
                          <a:sym typeface="Arial"/>
                        </a:rPr>
                        <a:t>đ</a:t>
                      </a:r>
                      <a:r>
                        <a:rPr lang="vi-VN" sz="2000" b="1" u="none" strike="noStrike" cap="none">
                          <a:latin typeface="UTM Avo" panose="02040603050506020204" pitchFamily="18"/>
                          <a:sym typeface="Arial"/>
                        </a:rPr>
                        <a:t>a</a:t>
                      </a:r>
                      <a:r>
                        <a:rPr lang="vi-VN" sz="2000" u="none" strike="noStrike" cap="none">
                          <a:latin typeface="UTM Avo" panose="02040603050506020204" pitchFamily="18"/>
                          <a:sym typeface="Arial"/>
                        </a:rPr>
                        <a:t>.</a:t>
                      </a:r>
                      <a:endParaRPr sz="2000">
                        <a:latin typeface="UTM Avo" panose="02040603050506020204" pitchFamily="18"/>
                      </a:endParaRPr>
                    </a:p>
                  </a:txBody>
                  <a:tcPr marL="240000" marR="240000" marT="24900" marB="120000" anchor="ctr"/>
                </a:tc>
                <a:tc>
                  <a:txBody>
                    <a:bodyPr/>
                    <a:lstStyle/>
                    <a:p>
                      <a:pPr marL="0" marR="0" lvl="0" indent="0" algn="just" rtl="0">
                        <a:lnSpc>
                          <a:spcPct val="150000"/>
                        </a:lnSpc>
                        <a:spcBef>
                          <a:spcPts val="0"/>
                        </a:spcBef>
                        <a:spcAft>
                          <a:spcPts val="0"/>
                        </a:spcAft>
                        <a:buNone/>
                      </a:pPr>
                      <a:r>
                        <a:rPr lang="vi-VN" sz="2000" u="none" strike="noStrike" cap="none" dirty="0">
                          <a:latin typeface="UTM Avo" panose="02040603050506020204" pitchFamily="18"/>
                          <a:sym typeface="Arial"/>
                        </a:rPr>
                        <a:t>Giới thiệu, nhận xét về sự vật được nêu ở chủ ngữ.</a:t>
                      </a:r>
                      <a:endParaRPr sz="2000" dirty="0">
                        <a:latin typeface="UTM Avo" panose="02040603050506020204" pitchFamily="18"/>
                      </a:endParaRPr>
                    </a:p>
                  </a:txBody>
                  <a:tcPr marL="240000" marR="240000" marT="24900" marB="120000" anchor="ctr"/>
                </a:tc>
                <a:extLst>
                  <a:ext uri="{0D108BD9-81ED-4DB2-BD59-A6C34878D82A}">
                    <a16:rowId xmlns:a16="http://schemas.microsoft.com/office/drawing/2014/main" val="10002"/>
                  </a:ext>
                </a:extLst>
              </a:tr>
              <a:tr h="1204010">
                <a:tc>
                  <a:txBody>
                    <a:bodyPr/>
                    <a:lstStyle/>
                    <a:p>
                      <a:pPr marL="0" marR="0" lvl="0" indent="0" algn="just" rtl="0">
                        <a:lnSpc>
                          <a:spcPct val="150000"/>
                        </a:lnSpc>
                        <a:spcBef>
                          <a:spcPts val="0"/>
                        </a:spcBef>
                        <a:spcAft>
                          <a:spcPts val="0"/>
                        </a:spcAft>
                        <a:buNone/>
                      </a:pPr>
                      <a:r>
                        <a:rPr lang="vi-VN" sz="2000" u="none" strike="noStrike" cap="none" dirty="0">
                          <a:latin typeface="UTM Avo" panose="02040603050506020204" pitchFamily="18"/>
                          <a:sym typeface="Arial"/>
                        </a:rPr>
                        <a:t>c. Cô bé </a:t>
                      </a:r>
                      <a:r>
                        <a:rPr lang="vi-VN" sz="2000" b="1" u="none" strike="noStrike" cap="none" dirty="0">
                          <a:latin typeface="UTM Avo" panose="02040603050506020204" pitchFamily="18"/>
                          <a:sym typeface="Arial"/>
                        </a:rPr>
                        <a:t>chạy thoắt về nhà gọi anh</a:t>
                      </a:r>
                      <a:r>
                        <a:rPr lang="vi-VN" sz="2000" u="none" strike="noStrike" cap="none" dirty="0">
                          <a:latin typeface="UTM Avo" panose="02040603050506020204" pitchFamily="18"/>
                          <a:sym typeface="Arial"/>
                        </a:rPr>
                        <a:t>.</a:t>
                      </a:r>
                      <a:endParaRPr sz="2000" dirty="0">
                        <a:latin typeface="UTM Avo" panose="02040603050506020204" pitchFamily="18"/>
                      </a:endParaRPr>
                    </a:p>
                  </a:txBody>
                  <a:tcPr marL="240000" marR="240000" marT="24900" marB="120000" anchor="ctr"/>
                </a:tc>
                <a:tc>
                  <a:txBody>
                    <a:bodyPr/>
                    <a:lstStyle/>
                    <a:p>
                      <a:pPr marL="0" marR="0" lvl="0" indent="0" algn="just" rtl="0">
                        <a:lnSpc>
                          <a:spcPct val="150000"/>
                        </a:lnSpc>
                        <a:spcBef>
                          <a:spcPts val="0"/>
                        </a:spcBef>
                        <a:spcAft>
                          <a:spcPts val="0"/>
                        </a:spcAft>
                        <a:buNone/>
                      </a:pPr>
                      <a:r>
                        <a:rPr lang="vi-VN" sz="2000" u="none" strike="noStrike" cap="none" dirty="0">
                          <a:latin typeface="UTM Avo" panose="02040603050506020204" pitchFamily="18"/>
                          <a:sym typeface="Arial"/>
                        </a:rPr>
                        <a:t>Kể hoạt động của sự vật được nêu ở chủ ngữ.</a:t>
                      </a:r>
                      <a:endParaRPr sz="2000" dirty="0">
                        <a:latin typeface="UTM Avo" panose="02040603050506020204" pitchFamily="18"/>
                      </a:endParaRPr>
                    </a:p>
                  </a:txBody>
                  <a:tcPr marL="240000" marR="240000" marT="24900" marB="120000" anchor="ctr"/>
                </a:tc>
                <a:extLst>
                  <a:ext uri="{0D108BD9-81ED-4DB2-BD59-A6C34878D82A}">
                    <a16:rowId xmlns:a16="http://schemas.microsoft.com/office/drawing/2014/main" val="10003"/>
                  </a:ext>
                </a:extLst>
              </a:tr>
            </a:tbl>
          </a:graphicData>
        </a:graphic>
      </p:graphicFrame>
      <p:grpSp>
        <p:nvGrpSpPr>
          <p:cNvPr id="9" name="Google Shape;155;p5">
            <a:extLst>
              <a:ext uri="{FF2B5EF4-FFF2-40B4-BE49-F238E27FC236}">
                <a16:creationId xmlns:a16="http://schemas.microsoft.com/office/drawing/2014/main" id="{686702B1-60AD-35D1-1C47-44B2EDE5D863}"/>
              </a:ext>
            </a:extLst>
          </p:cNvPr>
          <p:cNvGrpSpPr/>
          <p:nvPr/>
        </p:nvGrpSpPr>
        <p:grpSpPr>
          <a:xfrm>
            <a:off x="472937" y="1751164"/>
            <a:ext cx="2991921" cy="720000"/>
            <a:chOff x="692526" y="862365"/>
            <a:chExt cx="4487883" cy="1080000"/>
          </a:xfrm>
        </p:grpSpPr>
        <p:sp>
          <p:nvSpPr>
            <p:cNvPr id="10" name="Google Shape;156;p5">
              <a:extLst>
                <a:ext uri="{FF2B5EF4-FFF2-40B4-BE49-F238E27FC236}">
                  <a16:creationId xmlns:a16="http://schemas.microsoft.com/office/drawing/2014/main" id="{BD5FE833-EA3E-4BA1-6207-EE64C920CCDA}"/>
                </a:ext>
              </a:extLst>
            </p:cNvPr>
            <p:cNvSpPr/>
            <p:nvPr/>
          </p:nvSpPr>
          <p:spPr>
            <a:xfrm>
              <a:off x="1247530" y="899788"/>
              <a:ext cx="3932879" cy="1005155"/>
            </a:xfrm>
            <a:custGeom>
              <a:avLst/>
              <a:gdLst/>
              <a:ahLst/>
              <a:cxnLst/>
              <a:rect l="l" t="t" r="r" b="b"/>
              <a:pathLst>
                <a:path w="4153341" h="3458667" extrusionOk="0">
                  <a:moveTo>
                    <a:pt x="4028880" y="3458667"/>
                  </a:moveTo>
                  <a:lnTo>
                    <a:pt x="124460" y="3458667"/>
                  </a:lnTo>
                  <a:cubicBezTo>
                    <a:pt x="55880" y="3458667"/>
                    <a:pt x="0" y="3402787"/>
                    <a:pt x="0" y="3334207"/>
                  </a:cubicBezTo>
                  <a:lnTo>
                    <a:pt x="0" y="124460"/>
                  </a:lnTo>
                  <a:cubicBezTo>
                    <a:pt x="0" y="55880"/>
                    <a:pt x="55880" y="0"/>
                    <a:pt x="124460" y="0"/>
                  </a:cubicBezTo>
                  <a:lnTo>
                    <a:pt x="4028881" y="0"/>
                  </a:lnTo>
                  <a:cubicBezTo>
                    <a:pt x="4097461" y="0"/>
                    <a:pt x="4153341" y="55880"/>
                    <a:pt x="4153341" y="124460"/>
                  </a:cubicBezTo>
                  <a:lnTo>
                    <a:pt x="4153341" y="3334207"/>
                  </a:lnTo>
                  <a:cubicBezTo>
                    <a:pt x="4153341" y="3402787"/>
                    <a:pt x="4097461" y="3458667"/>
                    <a:pt x="4028881" y="3458667"/>
                  </a:cubicBezTo>
                  <a:close/>
                </a:path>
              </a:pathLst>
            </a:custGeom>
            <a:solidFill>
              <a:srgbClr val="92D050"/>
            </a:solidFill>
            <a:ln>
              <a:noFill/>
            </a:ln>
          </p:spPr>
          <p:txBody>
            <a:bodyPr spcFirstLastPara="1" wrap="square" lIns="60950" tIns="60950" rIns="60950" bIns="60950" anchor="ctr" anchorCtr="0">
              <a:noAutofit/>
            </a:bodyPr>
            <a:lstStyle/>
            <a:p>
              <a:endParaRPr sz="2400">
                <a:solidFill>
                  <a:schemeClr val="bg1"/>
                </a:solidFill>
                <a:latin typeface="UTM Avo" panose="02040603050506020204" pitchFamily="18"/>
              </a:endParaRPr>
            </a:p>
          </p:txBody>
        </p:sp>
        <p:sp>
          <p:nvSpPr>
            <p:cNvPr id="11" name="Google Shape;157;p5">
              <a:extLst>
                <a:ext uri="{FF2B5EF4-FFF2-40B4-BE49-F238E27FC236}">
                  <a16:creationId xmlns:a16="http://schemas.microsoft.com/office/drawing/2014/main" id="{F8304335-2419-B4D5-A72E-B38D1EB6344F}"/>
                </a:ext>
              </a:extLst>
            </p:cNvPr>
            <p:cNvSpPr txBox="1"/>
            <p:nvPr/>
          </p:nvSpPr>
          <p:spPr>
            <a:xfrm>
              <a:off x="1466906" y="1139222"/>
              <a:ext cx="3494123" cy="553998"/>
            </a:xfrm>
            <a:prstGeom prst="rect">
              <a:avLst/>
            </a:prstGeom>
            <a:noFill/>
            <a:ln>
              <a:noFill/>
            </a:ln>
          </p:spPr>
          <p:txBody>
            <a:bodyPr spcFirstLastPara="1" wrap="square" lIns="0" tIns="0" rIns="0" bIns="0" anchor="t" anchorCtr="0">
              <a:spAutoFit/>
            </a:bodyPr>
            <a:lstStyle/>
            <a:p>
              <a:pPr algn="ctr"/>
              <a:r>
                <a:rPr lang="vi-VN" sz="2400" b="1" dirty="0">
                  <a:solidFill>
                    <a:schemeClr val="bg1"/>
                  </a:solidFill>
                  <a:latin typeface="UTM Avo" panose="02040603050506020204" pitchFamily="18"/>
                </a:rPr>
                <a:t>Nhận xét</a:t>
              </a:r>
              <a:endParaRPr sz="2400" b="1" dirty="0">
                <a:solidFill>
                  <a:schemeClr val="bg1"/>
                </a:solidFill>
                <a:latin typeface="UTM Avo" panose="02040603050506020204" pitchFamily="18"/>
              </a:endParaRPr>
            </a:p>
          </p:txBody>
        </p:sp>
        <p:sp>
          <p:nvSpPr>
            <p:cNvPr id="12" name="Google Shape;158;p5">
              <a:extLst>
                <a:ext uri="{FF2B5EF4-FFF2-40B4-BE49-F238E27FC236}">
                  <a16:creationId xmlns:a16="http://schemas.microsoft.com/office/drawing/2014/main" id="{1BBCC92A-C4E2-490C-EF64-D951FD85C8C8}"/>
                </a:ext>
              </a:extLst>
            </p:cNvPr>
            <p:cNvSpPr/>
            <p:nvPr/>
          </p:nvSpPr>
          <p:spPr>
            <a:xfrm>
              <a:off x="692526" y="862365"/>
              <a:ext cx="1080000" cy="108000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60000"/>
                <a:lumOff val="40000"/>
              </a:schemeClr>
            </a:solidFill>
            <a:ln>
              <a:noFill/>
            </a:ln>
          </p:spPr>
          <p:txBody>
            <a:bodyPr spcFirstLastPara="1" wrap="square" lIns="60950" tIns="30467" rIns="60950" bIns="30467" anchor="ctr" anchorCtr="0">
              <a:noAutofit/>
            </a:bodyPr>
            <a:lstStyle/>
            <a:p>
              <a:pPr algn="ctr"/>
              <a:r>
                <a:rPr lang="vi-VN" sz="2400" b="1" dirty="0">
                  <a:solidFill>
                    <a:schemeClr val="bg1"/>
                  </a:solidFill>
                  <a:latin typeface="UTM Avo" panose="02040603050506020204" pitchFamily="18"/>
                </a:rPr>
                <a:t>1</a:t>
              </a:r>
              <a:endParaRPr sz="2400" b="1" dirty="0">
                <a:solidFill>
                  <a:schemeClr val="bg1"/>
                </a:solidFill>
                <a:latin typeface="UTM Avo" panose="02040603050506020204" pitchFamily="18"/>
              </a:endParaRPr>
            </a:p>
          </p:txBody>
        </p:sp>
      </p:grpSp>
      <p:sp>
        <p:nvSpPr>
          <p:cNvPr id="13" name="Google Shape;159;p5">
            <a:extLst>
              <a:ext uri="{FF2B5EF4-FFF2-40B4-BE49-F238E27FC236}">
                <a16:creationId xmlns:a16="http://schemas.microsoft.com/office/drawing/2014/main" id="{971CA4F8-87F2-9811-BBA0-B15B0140B738}"/>
              </a:ext>
            </a:extLst>
          </p:cNvPr>
          <p:cNvSpPr/>
          <p:nvPr/>
        </p:nvSpPr>
        <p:spPr>
          <a:xfrm flipH="1">
            <a:off x="4779234" y="1751164"/>
            <a:ext cx="6705599" cy="670103"/>
          </a:xfrm>
          <a:custGeom>
            <a:avLst/>
            <a:gdLst/>
            <a:ahLst/>
            <a:cxnLst/>
            <a:rect l="l" t="t" r="r" b="b"/>
            <a:pathLst>
              <a:path w="516978" h="2875768" extrusionOk="0">
                <a:moveTo>
                  <a:pt x="0" y="0"/>
                </a:moveTo>
                <a:lnTo>
                  <a:pt x="516978" y="0"/>
                </a:lnTo>
                <a:lnTo>
                  <a:pt x="516978" y="2875768"/>
                </a:lnTo>
                <a:lnTo>
                  <a:pt x="0" y="2875768"/>
                </a:lnTo>
                <a:close/>
              </a:path>
            </a:pathLst>
          </a:custGeom>
          <a:solidFill>
            <a:schemeClr val="accent4">
              <a:lumMod val="60000"/>
              <a:lumOff val="40000"/>
            </a:schemeClr>
          </a:solidFill>
          <a:ln>
            <a:noFill/>
          </a:ln>
        </p:spPr>
        <p:txBody>
          <a:bodyPr spcFirstLastPara="1" wrap="square" lIns="60950" tIns="30467" rIns="60950" bIns="30467" anchor="ctr" anchorCtr="0">
            <a:noAutofit/>
          </a:bodyPr>
          <a:lstStyle/>
          <a:p>
            <a:pPr algn="ctr"/>
            <a:r>
              <a:rPr lang="vi-VN" sz="2400" b="1" dirty="0">
                <a:solidFill>
                  <a:schemeClr val="bg1"/>
                </a:solidFill>
                <a:latin typeface="UTM Avo" panose="02040603050506020204" pitchFamily="18"/>
              </a:rPr>
              <a:t>1. Tìm hiểu ý nghĩa của vị ngữ </a:t>
            </a:r>
            <a:endParaRPr sz="2400" dirty="0">
              <a:solidFill>
                <a:schemeClr val="bg1"/>
              </a:solidFill>
              <a:latin typeface="UTM Avo" panose="02040603050506020204" pitchFamily="18"/>
            </a:endParaRPr>
          </a:p>
        </p:txBody>
      </p:sp>
    </p:spTree>
    <p:extLst>
      <p:ext uri="{BB962C8B-B14F-4D97-AF65-F5344CB8AC3E}">
        <p14:creationId xmlns:p14="http://schemas.microsoft.com/office/powerpoint/2010/main" val="198213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78;p7">
            <a:extLst>
              <a:ext uri="{FF2B5EF4-FFF2-40B4-BE49-F238E27FC236}">
                <a16:creationId xmlns:a16="http://schemas.microsoft.com/office/drawing/2014/main" id="{5FC6A8BE-E278-E1AF-E5EB-E6340DC7DC78}"/>
              </a:ext>
            </a:extLst>
          </p:cNvPr>
          <p:cNvSpPr/>
          <p:nvPr/>
        </p:nvSpPr>
        <p:spPr>
          <a:xfrm flipH="1">
            <a:off x="2762647" y="1623734"/>
            <a:ext cx="6666706" cy="660400"/>
          </a:xfrm>
          <a:custGeom>
            <a:avLst/>
            <a:gdLst/>
            <a:ahLst/>
            <a:cxnLst/>
            <a:rect l="l" t="t" r="r" b="b"/>
            <a:pathLst>
              <a:path w="516978" h="2875768" extrusionOk="0">
                <a:moveTo>
                  <a:pt x="0" y="0"/>
                </a:moveTo>
                <a:lnTo>
                  <a:pt x="516978" y="0"/>
                </a:lnTo>
                <a:lnTo>
                  <a:pt x="516978" y="2875768"/>
                </a:lnTo>
                <a:lnTo>
                  <a:pt x="0" y="2875768"/>
                </a:lnTo>
                <a:close/>
              </a:path>
            </a:pathLst>
          </a:custGeom>
          <a:solidFill>
            <a:srgbClr val="92D050"/>
          </a:solidFill>
          <a:ln>
            <a:noFill/>
          </a:ln>
        </p:spPr>
        <p:txBody>
          <a:bodyPr spcFirstLastPara="1" wrap="square" lIns="60950" tIns="30467" rIns="60950" bIns="30467" anchor="ctr" anchorCtr="0">
            <a:noAutofit/>
          </a:bodyPr>
          <a:lstStyle/>
          <a:p>
            <a:pPr algn="ctr">
              <a:lnSpc>
                <a:spcPct val="114000"/>
              </a:lnSpc>
            </a:pPr>
            <a:r>
              <a:rPr lang="vi-VN" sz="2300" b="1" dirty="0">
                <a:solidFill>
                  <a:schemeClr val="bg1"/>
                </a:solidFill>
                <a:latin typeface="UTM Avo" panose="02040603050506020204" pitchFamily="18"/>
              </a:rPr>
              <a:t>2. Tìm hiểu dấu hiệu nhận biết vị ngữ</a:t>
            </a:r>
            <a:endParaRPr sz="2300" dirty="0">
              <a:solidFill>
                <a:schemeClr val="bg1"/>
              </a:solidFill>
              <a:latin typeface="UTM Avo" panose="02040603050506020204" pitchFamily="18"/>
            </a:endParaRPr>
          </a:p>
        </p:txBody>
      </p:sp>
      <p:sp>
        <p:nvSpPr>
          <p:cNvPr id="4" name="Google Shape;179;p7">
            <a:extLst>
              <a:ext uri="{FF2B5EF4-FFF2-40B4-BE49-F238E27FC236}">
                <a16:creationId xmlns:a16="http://schemas.microsoft.com/office/drawing/2014/main" id="{49B2C9FA-474D-5426-D91F-FCF2E9C594AA}"/>
              </a:ext>
            </a:extLst>
          </p:cNvPr>
          <p:cNvSpPr txBox="1"/>
          <p:nvPr/>
        </p:nvSpPr>
        <p:spPr>
          <a:xfrm>
            <a:off x="2133600" y="2538967"/>
            <a:ext cx="7924800" cy="3231654"/>
          </a:xfrm>
          <a:prstGeom prst="rect">
            <a:avLst/>
          </a:prstGeom>
          <a:noFill/>
          <a:ln>
            <a:noFill/>
          </a:ln>
        </p:spPr>
        <p:txBody>
          <a:bodyPr spcFirstLastPara="1" wrap="square" lIns="0" tIns="0" rIns="0" bIns="0" anchor="t" anchorCtr="0">
            <a:spAutoFit/>
          </a:bodyPr>
          <a:lstStyle/>
          <a:p>
            <a:pPr algn="just">
              <a:lnSpc>
                <a:spcPct val="150000"/>
              </a:lnSpc>
            </a:pPr>
            <a:r>
              <a:rPr lang="vi-VN" sz="2000" b="1" dirty="0">
                <a:solidFill>
                  <a:schemeClr val="bg1"/>
                </a:solidFill>
                <a:latin typeface="UTM Avo" panose="02040603050506020204" pitchFamily="18"/>
              </a:rPr>
              <a:t>Mỗi bộ phận in đậm sau trả lời cho câu hỏi nào?</a:t>
            </a:r>
            <a:endParaRPr sz="2000" dirty="0">
              <a:solidFill>
                <a:schemeClr val="bg1"/>
              </a:solidFill>
              <a:latin typeface="UTM Avo" panose="02040603050506020204" pitchFamily="18"/>
            </a:endParaRPr>
          </a:p>
          <a:p>
            <a:pPr algn="just">
              <a:lnSpc>
                <a:spcPct val="150000"/>
              </a:lnSpc>
            </a:pPr>
            <a:r>
              <a:rPr lang="vi-VN" sz="2000" dirty="0">
                <a:solidFill>
                  <a:schemeClr val="bg1"/>
                </a:solidFill>
                <a:latin typeface="UTM Avo" panose="02040603050506020204" pitchFamily="18"/>
              </a:rPr>
              <a:t>a. Mấy hôm nay, Chi </a:t>
            </a:r>
            <a:r>
              <a:rPr lang="vi-VN" sz="2000" b="1" dirty="0">
                <a:solidFill>
                  <a:schemeClr val="bg1"/>
                </a:solidFill>
                <a:latin typeface="UTM Avo" panose="02040603050506020204" pitchFamily="18"/>
              </a:rPr>
              <a:t>đang rất bối rối</a:t>
            </a:r>
            <a:r>
              <a:rPr lang="vi-VN" sz="2000" dirty="0">
                <a:solidFill>
                  <a:schemeClr val="bg1"/>
                </a:solidFill>
                <a:latin typeface="UTM Avo" panose="02040603050506020204" pitchFamily="18"/>
              </a:rPr>
              <a:t>. </a:t>
            </a:r>
            <a:endParaRPr sz="2000" dirty="0">
              <a:solidFill>
                <a:schemeClr val="bg1"/>
              </a:solidFill>
              <a:latin typeface="UTM Avo" panose="02040603050506020204" pitchFamily="18"/>
            </a:endParaRPr>
          </a:p>
          <a:p>
            <a:pPr algn="r">
              <a:lnSpc>
                <a:spcPct val="150000"/>
              </a:lnSpc>
            </a:pPr>
            <a:r>
              <a:rPr lang="vi-VN" sz="2000" dirty="0">
                <a:solidFill>
                  <a:schemeClr val="bg1"/>
                </a:solidFill>
                <a:latin typeface="UTM Avo" panose="02040603050506020204" pitchFamily="18"/>
              </a:rPr>
              <a:t>Theo TRẦN TÙNG CHINH</a:t>
            </a:r>
            <a:endParaRPr sz="2000" dirty="0">
              <a:solidFill>
                <a:schemeClr val="bg1"/>
              </a:solidFill>
              <a:latin typeface="UTM Avo" panose="02040603050506020204" pitchFamily="18"/>
            </a:endParaRPr>
          </a:p>
          <a:p>
            <a:pPr algn="just">
              <a:lnSpc>
                <a:spcPct val="150000"/>
              </a:lnSpc>
            </a:pPr>
            <a:r>
              <a:rPr lang="vi-VN" sz="2000" dirty="0">
                <a:solidFill>
                  <a:schemeClr val="bg1"/>
                </a:solidFill>
                <a:latin typeface="UTM Avo" panose="02040603050506020204" pitchFamily="18"/>
              </a:rPr>
              <a:t>b. Rai-ân </a:t>
            </a:r>
            <a:r>
              <a:rPr lang="vi-VN" sz="2000" b="1" dirty="0">
                <a:solidFill>
                  <a:schemeClr val="bg1"/>
                </a:solidFill>
                <a:latin typeface="UTM Avo" panose="02040603050506020204" pitchFamily="18"/>
              </a:rPr>
              <a:t>là một cậu bé </a:t>
            </a:r>
            <a:r>
              <a:rPr lang="vi-VN" sz="2000" b="1">
                <a:solidFill>
                  <a:schemeClr val="bg1"/>
                </a:solidFill>
                <a:latin typeface="UTM Avo" panose="02040603050506020204" pitchFamily="18"/>
              </a:rPr>
              <a:t>người Ca-na-</a:t>
            </a:r>
            <a:r>
              <a:rPr lang="en-US" sz="2000" b="1">
                <a:solidFill>
                  <a:schemeClr val="bg1"/>
                </a:solidFill>
                <a:latin typeface="UTM Avo" panose="02040603050506020204" pitchFamily="18"/>
              </a:rPr>
              <a:t>đ</a:t>
            </a:r>
            <a:r>
              <a:rPr lang="vi-VN" sz="2000" b="1">
                <a:solidFill>
                  <a:schemeClr val="bg1"/>
                </a:solidFill>
                <a:latin typeface="UTM Avo" panose="02040603050506020204" pitchFamily="18"/>
              </a:rPr>
              <a:t>a</a:t>
            </a:r>
            <a:r>
              <a:rPr lang="vi-VN" sz="2000" dirty="0">
                <a:solidFill>
                  <a:schemeClr val="bg1"/>
                </a:solidFill>
                <a:latin typeface="UTM Avo" panose="02040603050506020204" pitchFamily="18"/>
              </a:rPr>
              <a:t>.</a:t>
            </a:r>
            <a:endParaRPr sz="2000" dirty="0">
              <a:solidFill>
                <a:schemeClr val="bg1"/>
              </a:solidFill>
              <a:latin typeface="UTM Avo" panose="02040603050506020204" pitchFamily="18"/>
            </a:endParaRPr>
          </a:p>
          <a:p>
            <a:pPr algn="r">
              <a:lnSpc>
                <a:spcPct val="150000"/>
              </a:lnSpc>
            </a:pPr>
            <a:r>
              <a:rPr lang="vi-VN" sz="2000" dirty="0">
                <a:solidFill>
                  <a:schemeClr val="bg1"/>
                </a:solidFill>
                <a:latin typeface="UTM Avo" panose="02040603050506020204" pitchFamily="18"/>
              </a:rPr>
              <a:t>Theo báo </a:t>
            </a:r>
            <a:r>
              <a:rPr lang="vi-VN" sz="2000" i="1" dirty="0">
                <a:solidFill>
                  <a:schemeClr val="bg1"/>
                </a:solidFill>
                <a:latin typeface="UTM Avo" panose="02040603050506020204" pitchFamily="18"/>
              </a:rPr>
              <a:t>Tuổi Trẻ</a:t>
            </a:r>
            <a:endParaRPr sz="2000" i="1" dirty="0">
              <a:solidFill>
                <a:schemeClr val="bg1"/>
              </a:solidFill>
              <a:latin typeface="UTM Avo" panose="02040603050506020204" pitchFamily="18"/>
            </a:endParaRPr>
          </a:p>
          <a:p>
            <a:pPr algn="just">
              <a:lnSpc>
                <a:spcPct val="150000"/>
              </a:lnSpc>
            </a:pPr>
            <a:r>
              <a:rPr lang="vi-VN" sz="2000" dirty="0">
                <a:solidFill>
                  <a:schemeClr val="bg1"/>
                </a:solidFill>
                <a:latin typeface="UTM Avo" panose="02040603050506020204" pitchFamily="18"/>
              </a:rPr>
              <a:t>c. Cô bé </a:t>
            </a:r>
            <a:r>
              <a:rPr lang="vi-VN" sz="2000" b="1" dirty="0">
                <a:solidFill>
                  <a:schemeClr val="bg1"/>
                </a:solidFill>
                <a:latin typeface="UTM Avo" panose="02040603050506020204" pitchFamily="18"/>
              </a:rPr>
              <a:t>chạy thoắt về nhà gọi anh</a:t>
            </a:r>
            <a:r>
              <a:rPr lang="vi-VN" sz="2000" dirty="0">
                <a:solidFill>
                  <a:schemeClr val="bg1"/>
                </a:solidFill>
                <a:latin typeface="UTM Avo" panose="02040603050506020204" pitchFamily="18"/>
              </a:rPr>
              <a:t>.</a:t>
            </a:r>
            <a:endParaRPr sz="2000" dirty="0">
              <a:solidFill>
                <a:schemeClr val="bg1"/>
              </a:solidFill>
              <a:latin typeface="UTM Avo" panose="02040603050506020204" pitchFamily="18"/>
            </a:endParaRPr>
          </a:p>
          <a:p>
            <a:pPr algn="r">
              <a:lnSpc>
                <a:spcPct val="150000"/>
              </a:lnSpc>
            </a:pPr>
            <a:r>
              <a:rPr lang="vi-VN" sz="2000" dirty="0">
                <a:solidFill>
                  <a:schemeClr val="bg1"/>
                </a:solidFill>
                <a:latin typeface="UTM Avo" panose="02040603050506020204" pitchFamily="18"/>
              </a:rPr>
              <a:t>Theo LÊ MINH</a:t>
            </a:r>
            <a:endParaRPr sz="2000" dirty="0">
              <a:solidFill>
                <a:schemeClr val="bg1"/>
              </a:solidFill>
              <a:latin typeface="UTM Avo" panose="02040603050506020204" pitchFamily="18"/>
            </a:endParaRPr>
          </a:p>
        </p:txBody>
      </p:sp>
      <p:sp>
        <p:nvSpPr>
          <p:cNvPr id="5" name="Google Shape;180;p7">
            <a:extLst>
              <a:ext uri="{FF2B5EF4-FFF2-40B4-BE49-F238E27FC236}">
                <a16:creationId xmlns:a16="http://schemas.microsoft.com/office/drawing/2014/main" id="{148000AE-187A-789E-B61B-DCF277E1E67E}"/>
              </a:ext>
            </a:extLst>
          </p:cNvPr>
          <p:cNvSpPr/>
          <p:nvPr/>
        </p:nvSpPr>
        <p:spPr>
          <a:xfrm>
            <a:off x="1479153" y="5974654"/>
            <a:ext cx="2489200" cy="6604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r>
              <a:rPr lang="vi-VN" sz="2300" i="1">
                <a:solidFill>
                  <a:schemeClr val="bg1"/>
                </a:solidFill>
                <a:latin typeface="UTM Avo" panose="02040603050506020204" pitchFamily="18"/>
              </a:rPr>
              <a:t>Là gì?</a:t>
            </a:r>
            <a:endParaRPr sz="2300">
              <a:solidFill>
                <a:schemeClr val="bg1"/>
              </a:solidFill>
              <a:latin typeface="UTM Avo" panose="02040603050506020204" pitchFamily="18"/>
            </a:endParaRPr>
          </a:p>
        </p:txBody>
      </p:sp>
      <p:sp>
        <p:nvSpPr>
          <p:cNvPr id="6" name="Google Shape;181;p7">
            <a:extLst>
              <a:ext uri="{FF2B5EF4-FFF2-40B4-BE49-F238E27FC236}">
                <a16:creationId xmlns:a16="http://schemas.microsoft.com/office/drawing/2014/main" id="{423EF1F7-34F6-5ACC-443F-A15A27933BE9}"/>
              </a:ext>
            </a:extLst>
          </p:cNvPr>
          <p:cNvSpPr/>
          <p:nvPr/>
        </p:nvSpPr>
        <p:spPr>
          <a:xfrm>
            <a:off x="4831953" y="5974654"/>
            <a:ext cx="2489200" cy="6604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r>
              <a:rPr lang="vi-VN" sz="2300" i="1" dirty="0">
                <a:solidFill>
                  <a:schemeClr val="bg1"/>
                </a:solidFill>
                <a:latin typeface="UTM Avo" panose="02040603050506020204" pitchFamily="18"/>
              </a:rPr>
              <a:t>Làm gì?</a:t>
            </a:r>
            <a:endParaRPr sz="2300" dirty="0">
              <a:solidFill>
                <a:schemeClr val="bg1"/>
              </a:solidFill>
              <a:latin typeface="UTM Avo" panose="02040603050506020204" pitchFamily="18"/>
            </a:endParaRPr>
          </a:p>
        </p:txBody>
      </p:sp>
      <p:sp>
        <p:nvSpPr>
          <p:cNvPr id="7" name="Google Shape;182;p7">
            <a:extLst>
              <a:ext uri="{FF2B5EF4-FFF2-40B4-BE49-F238E27FC236}">
                <a16:creationId xmlns:a16="http://schemas.microsoft.com/office/drawing/2014/main" id="{F50E6AD4-7F6A-CE53-B5BC-69EC0CACD212}"/>
              </a:ext>
            </a:extLst>
          </p:cNvPr>
          <p:cNvSpPr/>
          <p:nvPr/>
        </p:nvSpPr>
        <p:spPr>
          <a:xfrm>
            <a:off x="8184753" y="5974654"/>
            <a:ext cx="2489200" cy="6604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r>
              <a:rPr lang="vi-VN" sz="2300" i="1" dirty="0">
                <a:solidFill>
                  <a:schemeClr val="bg1"/>
                </a:solidFill>
                <a:latin typeface="UTM Avo" panose="02040603050506020204" pitchFamily="18"/>
              </a:rPr>
              <a:t>Thế nào?</a:t>
            </a:r>
            <a:endParaRPr sz="2300" dirty="0">
              <a:solidFill>
                <a:schemeClr val="bg1"/>
              </a:solidFill>
              <a:latin typeface="UTM Avo" panose="02040603050506020204" pitchFamily="18"/>
            </a:endParaRPr>
          </a:p>
        </p:txBody>
      </p:sp>
    </p:spTree>
    <p:extLst>
      <p:ext uri="{BB962C8B-B14F-4D97-AF65-F5344CB8AC3E}">
        <p14:creationId xmlns:p14="http://schemas.microsoft.com/office/powerpoint/2010/main" val="190150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89;p8">
            <a:extLst>
              <a:ext uri="{FF2B5EF4-FFF2-40B4-BE49-F238E27FC236}">
                <a16:creationId xmlns:a16="http://schemas.microsoft.com/office/drawing/2014/main" id="{303F2ECA-AFAA-6D7C-E526-1C376A367E5A}"/>
              </a:ext>
            </a:extLst>
          </p:cNvPr>
          <p:cNvSpPr txBox="1"/>
          <p:nvPr/>
        </p:nvSpPr>
        <p:spPr>
          <a:xfrm>
            <a:off x="1689894" y="2383892"/>
            <a:ext cx="5791200" cy="461665"/>
          </a:xfrm>
          <a:prstGeom prst="rect">
            <a:avLst/>
          </a:prstGeom>
          <a:noFill/>
          <a:ln>
            <a:noFill/>
          </a:ln>
        </p:spPr>
        <p:txBody>
          <a:bodyPr spcFirstLastPara="1" wrap="square" lIns="0" tIns="0" rIns="0" bIns="0" anchor="t" anchorCtr="0">
            <a:spAutoFit/>
          </a:bodyPr>
          <a:lstStyle/>
          <a:p>
            <a:pPr algn="just">
              <a:lnSpc>
                <a:spcPct val="150000"/>
              </a:lnSpc>
            </a:pPr>
            <a:r>
              <a:rPr lang="vi-VN" sz="2000" dirty="0">
                <a:solidFill>
                  <a:schemeClr val="bg1"/>
                </a:solidFill>
                <a:latin typeface="UTM Avo" panose="02040603050506020204" pitchFamily="18"/>
              </a:rPr>
              <a:t>a. Mấy hôm nay, Chi </a:t>
            </a:r>
            <a:r>
              <a:rPr lang="vi-VN" sz="2000" b="1" dirty="0">
                <a:solidFill>
                  <a:schemeClr val="bg1"/>
                </a:solidFill>
                <a:latin typeface="UTM Avo" panose="02040603050506020204" pitchFamily="18"/>
              </a:rPr>
              <a:t>đang rất bối rối</a:t>
            </a:r>
            <a:r>
              <a:rPr lang="vi-VN" sz="2000" dirty="0">
                <a:solidFill>
                  <a:schemeClr val="bg1"/>
                </a:solidFill>
                <a:latin typeface="UTM Avo" panose="02040603050506020204" pitchFamily="18"/>
              </a:rPr>
              <a:t>. </a:t>
            </a:r>
            <a:endParaRPr sz="2000" dirty="0">
              <a:solidFill>
                <a:schemeClr val="bg1"/>
              </a:solidFill>
              <a:latin typeface="UTM Avo" panose="02040603050506020204" pitchFamily="18"/>
            </a:endParaRPr>
          </a:p>
        </p:txBody>
      </p:sp>
      <p:sp>
        <p:nvSpPr>
          <p:cNvPr id="5" name="Google Shape;190;p8">
            <a:extLst>
              <a:ext uri="{FF2B5EF4-FFF2-40B4-BE49-F238E27FC236}">
                <a16:creationId xmlns:a16="http://schemas.microsoft.com/office/drawing/2014/main" id="{BF135B0A-D119-221E-B417-FE5428FF729E}"/>
              </a:ext>
            </a:extLst>
          </p:cNvPr>
          <p:cNvSpPr/>
          <p:nvPr/>
        </p:nvSpPr>
        <p:spPr>
          <a:xfrm>
            <a:off x="3570758" y="4567094"/>
            <a:ext cx="2489200" cy="539507"/>
          </a:xfrm>
          <a:prstGeom prst="roundRect">
            <a:avLst>
              <a:gd name="adj" fmla="val 16667"/>
            </a:avLst>
          </a:prstGeom>
          <a:solidFill>
            <a:schemeClr val="lt1"/>
          </a:solidFill>
          <a:ln w="25400" cap="flat" cmpd="sng">
            <a:solidFill>
              <a:srgbClr val="1F5776"/>
            </a:solidFill>
            <a:prstDash val="solid"/>
            <a:round/>
            <a:headEnd type="none" w="sm" len="sm"/>
            <a:tailEnd type="none" w="sm" len="sm"/>
          </a:ln>
        </p:spPr>
        <p:txBody>
          <a:bodyPr spcFirstLastPara="1" wrap="square" lIns="60950" tIns="30467" rIns="60950" bIns="30467" anchor="ctr" anchorCtr="0">
            <a:noAutofit/>
          </a:bodyPr>
          <a:lstStyle/>
          <a:p>
            <a:pPr algn="ctr"/>
            <a:r>
              <a:rPr lang="vi-VN" sz="2000" i="1">
                <a:solidFill>
                  <a:schemeClr val="bg1"/>
                </a:solidFill>
                <a:latin typeface="UTM Avo" panose="02040603050506020204" pitchFamily="18"/>
              </a:rPr>
              <a:t>Là gì?</a:t>
            </a:r>
            <a:endParaRPr sz="2000">
              <a:solidFill>
                <a:schemeClr val="bg1"/>
              </a:solidFill>
              <a:latin typeface="UTM Avo" panose="02040603050506020204" pitchFamily="18"/>
            </a:endParaRPr>
          </a:p>
        </p:txBody>
      </p:sp>
      <p:sp>
        <p:nvSpPr>
          <p:cNvPr id="6" name="Google Shape;191;p8">
            <a:extLst>
              <a:ext uri="{FF2B5EF4-FFF2-40B4-BE49-F238E27FC236}">
                <a16:creationId xmlns:a16="http://schemas.microsoft.com/office/drawing/2014/main" id="{8FF3F94D-FA54-7F27-447A-309A9393B24C}"/>
              </a:ext>
            </a:extLst>
          </p:cNvPr>
          <p:cNvSpPr/>
          <p:nvPr/>
        </p:nvSpPr>
        <p:spPr>
          <a:xfrm>
            <a:off x="3326553" y="6115531"/>
            <a:ext cx="2489200" cy="539508"/>
          </a:xfrm>
          <a:prstGeom prst="roundRect">
            <a:avLst>
              <a:gd name="adj" fmla="val 16667"/>
            </a:avLst>
          </a:prstGeom>
          <a:solidFill>
            <a:schemeClr val="lt1"/>
          </a:solidFill>
          <a:ln w="25400" cap="flat" cmpd="sng">
            <a:solidFill>
              <a:srgbClr val="1F5776"/>
            </a:solidFill>
            <a:prstDash val="solid"/>
            <a:round/>
            <a:headEnd type="none" w="sm" len="sm"/>
            <a:tailEnd type="none" w="sm" len="sm"/>
          </a:ln>
        </p:spPr>
        <p:txBody>
          <a:bodyPr spcFirstLastPara="1" wrap="square" lIns="60950" tIns="30467" rIns="60950" bIns="30467" anchor="ctr" anchorCtr="0">
            <a:noAutofit/>
          </a:bodyPr>
          <a:lstStyle/>
          <a:p>
            <a:pPr algn="ctr"/>
            <a:r>
              <a:rPr lang="vi-VN" sz="2000" i="1">
                <a:solidFill>
                  <a:schemeClr val="bg1"/>
                </a:solidFill>
                <a:latin typeface="UTM Avo" panose="02040603050506020204" pitchFamily="18"/>
              </a:rPr>
              <a:t>Làm gì?</a:t>
            </a:r>
            <a:endParaRPr sz="2000">
              <a:solidFill>
                <a:schemeClr val="bg1"/>
              </a:solidFill>
              <a:latin typeface="UTM Avo" panose="02040603050506020204" pitchFamily="18"/>
            </a:endParaRPr>
          </a:p>
        </p:txBody>
      </p:sp>
      <p:sp>
        <p:nvSpPr>
          <p:cNvPr id="7" name="Google Shape;192;p8">
            <a:extLst>
              <a:ext uri="{FF2B5EF4-FFF2-40B4-BE49-F238E27FC236}">
                <a16:creationId xmlns:a16="http://schemas.microsoft.com/office/drawing/2014/main" id="{77B90B68-64A3-D2E5-0850-8F53D7B9C34B}"/>
              </a:ext>
            </a:extLst>
          </p:cNvPr>
          <p:cNvSpPr txBox="1"/>
          <p:nvPr/>
        </p:nvSpPr>
        <p:spPr>
          <a:xfrm>
            <a:off x="1689893" y="3882789"/>
            <a:ext cx="6451602" cy="461665"/>
          </a:xfrm>
          <a:prstGeom prst="rect">
            <a:avLst/>
          </a:prstGeom>
          <a:noFill/>
          <a:ln>
            <a:noFill/>
          </a:ln>
        </p:spPr>
        <p:txBody>
          <a:bodyPr spcFirstLastPara="1" wrap="square" lIns="0" tIns="0" rIns="0" bIns="0" anchor="t" anchorCtr="0">
            <a:spAutoFit/>
          </a:bodyPr>
          <a:lstStyle/>
          <a:p>
            <a:pPr algn="just">
              <a:lnSpc>
                <a:spcPct val="150000"/>
              </a:lnSpc>
            </a:pPr>
            <a:r>
              <a:rPr lang="vi-VN" sz="2000">
                <a:solidFill>
                  <a:schemeClr val="bg1"/>
                </a:solidFill>
                <a:latin typeface="UTM Avo" panose="02040603050506020204" pitchFamily="18"/>
              </a:rPr>
              <a:t>b. Rai-ân </a:t>
            </a:r>
            <a:r>
              <a:rPr lang="vi-VN" sz="2000" b="1">
                <a:solidFill>
                  <a:schemeClr val="bg1"/>
                </a:solidFill>
                <a:latin typeface="UTM Avo" panose="02040603050506020204" pitchFamily="18"/>
              </a:rPr>
              <a:t>là một cậu bé người Ca-na-</a:t>
            </a:r>
            <a:r>
              <a:rPr lang="en-US" sz="2000" b="1">
                <a:solidFill>
                  <a:schemeClr val="bg1"/>
                </a:solidFill>
                <a:latin typeface="UTM Avo" panose="02040603050506020204" pitchFamily="18"/>
              </a:rPr>
              <a:t>đ</a:t>
            </a:r>
            <a:r>
              <a:rPr lang="vi-VN" sz="2000" b="1">
                <a:solidFill>
                  <a:schemeClr val="bg1"/>
                </a:solidFill>
                <a:latin typeface="UTM Avo" panose="02040603050506020204" pitchFamily="18"/>
              </a:rPr>
              <a:t>a</a:t>
            </a:r>
            <a:r>
              <a:rPr lang="vi-VN" sz="2000">
                <a:solidFill>
                  <a:schemeClr val="bg1"/>
                </a:solidFill>
                <a:latin typeface="UTM Avo" panose="02040603050506020204" pitchFamily="18"/>
              </a:rPr>
              <a:t>.</a:t>
            </a:r>
            <a:endParaRPr sz="2000">
              <a:solidFill>
                <a:schemeClr val="bg1"/>
              </a:solidFill>
              <a:latin typeface="UTM Avo" panose="02040603050506020204" pitchFamily="18"/>
            </a:endParaRPr>
          </a:p>
        </p:txBody>
      </p:sp>
      <p:sp>
        <p:nvSpPr>
          <p:cNvPr id="8" name="Google Shape;193;p8">
            <a:extLst>
              <a:ext uri="{FF2B5EF4-FFF2-40B4-BE49-F238E27FC236}">
                <a16:creationId xmlns:a16="http://schemas.microsoft.com/office/drawing/2014/main" id="{C61C0938-22DA-11BE-50D8-E4317FD7C0D2}"/>
              </a:ext>
            </a:extLst>
          </p:cNvPr>
          <p:cNvSpPr txBox="1"/>
          <p:nvPr/>
        </p:nvSpPr>
        <p:spPr>
          <a:xfrm>
            <a:off x="1689893" y="5445186"/>
            <a:ext cx="5791200" cy="461665"/>
          </a:xfrm>
          <a:prstGeom prst="rect">
            <a:avLst/>
          </a:prstGeom>
          <a:noFill/>
          <a:ln>
            <a:noFill/>
          </a:ln>
        </p:spPr>
        <p:txBody>
          <a:bodyPr spcFirstLastPara="1" wrap="square" lIns="0" tIns="0" rIns="0" bIns="0" anchor="t" anchorCtr="0">
            <a:spAutoFit/>
          </a:bodyPr>
          <a:lstStyle/>
          <a:p>
            <a:pPr algn="just">
              <a:lnSpc>
                <a:spcPct val="150000"/>
              </a:lnSpc>
            </a:pPr>
            <a:r>
              <a:rPr lang="vi-VN" sz="2000" dirty="0">
                <a:solidFill>
                  <a:schemeClr val="bg1"/>
                </a:solidFill>
                <a:latin typeface="UTM Avo" panose="02040603050506020204" pitchFamily="18"/>
              </a:rPr>
              <a:t>c. Cô bé </a:t>
            </a:r>
            <a:r>
              <a:rPr lang="vi-VN" sz="2000" b="1" dirty="0">
                <a:solidFill>
                  <a:schemeClr val="bg1"/>
                </a:solidFill>
                <a:latin typeface="UTM Avo" panose="02040603050506020204" pitchFamily="18"/>
              </a:rPr>
              <a:t>chạy thoắt về nhà gọi anh</a:t>
            </a:r>
            <a:r>
              <a:rPr lang="vi-VN" sz="2000" dirty="0">
                <a:solidFill>
                  <a:schemeClr val="bg1"/>
                </a:solidFill>
                <a:latin typeface="UTM Avo" panose="02040603050506020204" pitchFamily="18"/>
              </a:rPr>
              <a:t>.</a:t>
            </a:r>
            <a:endParaRPr sz="2000" dirty="0">
              <a:solidFill>
                <a:schemeClr val="bg1"/>
              </a:solidFill>
              <a:latin typeface="UTM Avo" panose="02040603050506020204" pitchFamily="18"/>
            </a:endParaRPr>
          </a:p>
        </p:txBody>
      </p:sp>
      <p:sp>
        <p:nvSpPr>
          <p:cNvPr id="9" name="Google Shape;194;p8">
            <a:extLst>
              <a:ext uri="{FF2B5EF4-FFF2-40B4-BE49-F238E27FC236}">
                <a16:creationId xmlns:a16="http://schemas.microsoft.com/office/drawing/2014/main" id="{E2F8B68C-50DB-EEC0-A2B6-C012CC043466}"/>
              </a:ext>
            </a:extLst>
          </p:cNvPr>
          <p:cNvSpPr/>
          <p:nvPr/>
        </p:nvSpPr>
        <p:spPr>
          <a:xfrm rot="-5400000">
            <a:off x="5183491" y="1931290"/>
            <a:ext cx="276000" cy="1980819"/>
          </a:xfrm>
          <a:prstGeom prst="leftBrace">
            <a:avLst>
              <a:gd name="adj1" fmla="val 8333"/>
              <a:gd name="adj2" fmla="val 50000"/>
            </a:avLst>
          </a:prstGeom>
          <a:noFill/>
          <a:ln w="28575" cap="flat" cmpd="sng">
            <a:solidFill>
              <a:srgbClr val="BD4B48"/>
            </a:solidFill>
            <a:prstDash val="solid"/>
            <a:round/>
            <a:headEnd type="none" w="sm" len="sm"/>
            <a:tailEnd type="none" w="sm" len="sm"/>
          </a:ln>
        </p:spPr>
        <p:txBody>
          <a:bodyPr spcFirstLastPara="1" wrap="square" lIns="60950" tIns="30467" rIns="60950" bIns="30467" anchor="ctr" anchorCtr="0">
            <a:noAutofit/>
          </a:bodyPr>
          <a:lstStyle/>
          <a:p>
            <a:pPr algn="ctr"/>
            <a:endParaRPr sz="2000">
              <a:solidFill>
                <a:schemeClr val="bg1"/>
              </a:solidFill>
              <a:latin typeface="UTM Avo" panose="02040603050506020204" pitchFamily="18"/>
              <a:ea typeface="Calibri"/>
              <a:cs typeface="Calibri"/>
              <a:sym typeface="Calibri"/>
            </a:endParaRPr>
          </a:p>
        </p:txBody>
      </p:sp>
      <p:sp>
        <p:nvSpPr>
          <p:cNvPr id="10" name="Google Shape;195;p8">
            <a:extLst>
              <a:ext uri="{FF2B5EF4-FFF2-40B4-BE49-F238E27FC236}">
                <a16:creationId xmlns:a16="http://schemas.microsoft.com/office/drawing/2014/main" id="{A7D7B5E0-FC36-F091-FB77-32B41E2384AA}"/>
              </a:ext>
            </a:extLst>
          </p:cNvPr>
          <p:cNvSpPr/>
          <p:nvPr/>
        </p:nvSpPr>
        <p:spPr>
          <a:xfrm>
            <a:off x="4029646" y="3069972"/>
            <a:ext cx="2489200" cy="526874"/>
          </a:xfrm>
          <a:prstGeom prst="roundRect">
            <a:avLst>
              <a:gd name="adj" fmla="val 16667"/>
            </a:avLst>
          </a:prstGeom>
          <a:solidFill>
            <a:schemeClr val="lt1"/>
          </a:solidFill>
          <a:ln w="25400" cap="flat" cmpd="sng">
            <a:solidFill>
              <a:srgbClr val="1F5776"/>
            </a:solidFill>
            <a:prstDash val="solid"/>
            <a:round/>
            <a:headEnd type="none" w="sm" len="sm"/>
            <a:tailEnd type="none" w="sm" len="sm"/>
          </a:ln>
        </p:spPr>
        <p:txBody>
          <a:bodyPr spcFirstLastPara="1" wrap="square" lIns="60950" tIns="30467" rIns="60950" bIns="30467" anchor="ctr" anchorCtr="0">
            <a:noAutofit/>
          </a:bodyPr>
          <a:lstStyle/>
          <a:p>
            <a:pPr algn="ctr"/>
            <a:r>
              <a:rPr lang="vi-VN" sz="2000" i="1" dirty="0">
                <a:solidFill>
                  <a:schemeClr val="bg1"/>
                </a:solidFill>
                <a:latin typeface="UTM Avo" panose="02040603050506020204" pitchFamily="18"/>
              </a:rPr>
              <a:t>Thế nào?</a:t>
            </a:r>
            <a:endParaRPr sz="2000" dirty="0">
              <a:solidFill>
                <a:schemeClr val="bg1"/>
              </a:solidFill>
              <a:latin typeface="UTM Avo" panose="02040603050506020204" pitchFamily="18"/>
            </a:endParaRPr>
          </a:p>
        </p:txBody>
      </p:sp>
      <p:sp>
        <p:nvSpPr>
          <p:cNvPr id="11" name="Google Shape;196;p8">
            <a:extLst>
              <a:ext uri="{FF2B5EF4-FFF2-40B4-BE49-F238E27FC236}">
                <a16:creationId xmlns:a16="http://schemas.microsoft.com/office/drawing/2014/main" id="{42A8D6A5-6444-60B1-66C9-3C2F30863D95}"/>
              </a:ext>
            </a:extLst>
          </p:cNvPr>
          <p:cNvSpPr/>
          <p:nvPr/>
        </p:nvSpPr>
        <p:spPr>
          <a:xfrm rot="-5400000">
            <a:off x="4694125" y="2527736"/>
            <a:ext cx="242466" cy="3805884"/>
          </a:xfrm>
          <a:prstGeom prst="leftBrace">
            <a:avLst>
              <a:gd name="adj1" fmla="val 8333"/>
              <a:gd name="adj2" fmla="val 50000"/>
            </a:avLst>
          </a:prstGeom>
          <a:noFill/>
          <a:ln w="28575" cap="flat" cmpd="sng">
            <a:solidFill>
              <a:srgbClr val="BD4B48"/>
            </a:solidFill>
            <a:prstDash val="solid"/>
            <a:round/>
            <a:headEnd type="none" w="sm" len="sm"/>
            <a:tailEnd type="none" w="sm" len="sm"/>
          </a:ln>
        </p:spPr>
        <p:txBody>
          <a:bodyPr spcFirstLastPara="1" wrap="square" lIns="60950" tIns="30467" rIns="60950" bIns="30467" anchor="ctr" anchorCtr="0">
            <a:noAutofit/>
          </a:bodyPr>
          <a:lstStyle/>
          <a:p>
            <a:pPr algn="ctr"/>
            <a:endParaRPr sz="2000">
              <a:solidFill>
                <a:schemeClr val="bg1"/>
              </a:solidFill>
              <a:latin typeface="UTM Avo" panose="02040603050506020204" pitchFamily="18"/>
              <a:ea typeface="Calibri"/>
              <a:cs typeface="Calibri"/>
              <a:sym typeface="Calibri"/>
            </a:endParaRPr>
          </a:p>
        </p:txBody>
      </p:sp>
      <p:sp>
        <p:nvSpPr>
          <p:cNvPr id="12" name="Google Shape;197;p8">
            <a:extLst>
              <a:ext uri="{FF2B5EF4-FFF2-40B4-BE49-F238E27FC236}">
                <a16:creationId xmlns:a16="http://schemas.microsoft.com/office/drawing/2014/main" id="{570F68B5-62F1-A1F0-AF37-94DB8D9C7E84}"/>
              </a:ext>
            </a:extLst>
          </p:cNvPr>
          <p:cNvSpPr/>
          <p:nvPr/>
        </p:nvSpPr>
        <p:spPr>
          <a:xfrm rot="-5400000">
            <a:off x="4428038" y="4249679"/>
            <a:ext cx="286231" cy="3420072"/>
          </a:xfrm>
          <a:prstGeom prst="leftBrace">
            <a:avLst>
              <a:gd name="adj1" fmla="val 8333"/>
              <a:gd name="adj2" fmla="val 50000"/>
            </a:avLst>
          </a:prstGeom>
          <a:noFill/>
          <a:ln w="28575" cap="flat" cmpd="sng">
            <a:solidFill>
              <a:srgbClr val="BD4B48"/>
            </a:solidFill>
            <a:prstDash val="solid"/>
            <a:round/>
            <a:headEnd type="none" w="sm" len="sm"/>
            <a:tailEnd type="none" w="sm" len="sm"/>
          </a:ln>
        </p:spPr>
        <p:txBody>
          <a:bodyPr spcFirstLastPara="1" wrap="square" lIns="60950" tIns="30467" rIns="60950" bIns="30467" anchor="ctr" anchorCtr="0">
            <a:noAutofit/>
          </a:bodyPr>
          <a:lstStyle/>
          <a:p>
            <a:pPr algn="ctr"/>
            <a:endParaRPr sz="2000">
              <a:solidFill>
                <a:schemeClr val="bg1"/>
              </a:solidFill>
              <a:latin typeface="UTM Avo" panose="02040603050506020204" pitchFamily="18"/>
              <a:ea typeface="Calibri"/>
              <a:cs typeface="Calibri"/>
              <a:sym typeface="Calibri"/>
            </a:endParaRPr>
          </a:p>
        </p:txBody>
      </p:sp>
      <p:sp>
        <p:nvSpPr>
          <p:cNvPr id="13" name="Google Shape;198;p8">
            <a:extLst>
              <a:ext uri="{FF2B5EF4-FFF2-40B4-BE49-F238E27FC236}">
                <a16:creationId xmlns:a16="http://schemas.microsoft.com/office/drawing/2014/main" id="{D1C7FF48-B70F-65A7-6760-AD8CB9B87D2C}"/>
              </a:ext>
            </a:extLst>
          </p:cNvPr>
          <p:cNvSpPr/>
          <p:nvPr/>
        </p:nvSpPr>
        <p:spPr>
          <a:xfrm>
            <a:off x="7418871" y="2545843"/>
            <a:ext cx="3482324" cy="4582008"/>
          </a:xfrm>
          <a:custGeom>
            <a:avLst/>
            <a:gdLst/>
            <a:ahLst/>
            <a:cxnLst/>
            <a:rect l="l" t="t" r="r" b="b"/>
            <a:pathLst>
              <a:path w="811460" h="1067711" extrusionOk="0">
                <a:moveTo>
                  <a:pt x="0" y="0"/>
                </a:moveTo>
                <a:lnTo>
                  <a:pt x="811460" y="0"/>
                </a:lnTo>
                <a:lnTo>
                  <a:pt x="811460" y="1067711"/>
                </a:lnTo>
                <a:lnTo>
                  <a:pt x="0" y="1067711"/>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endParaRPr sz="2300">
              <a:solidFill>
                <a:schemeClr val="bg1"/>
              </a:solidFill>
              <a:latin typeface="UTM Avo" panose="02040603050506020204" pitchFamily="18"/>
              <a:ea typeface="Calibri"/>
              <a:cs typeface="Calibri"/>
              <a:sym typeface="Calibri"/>
            </a:endParaRPr>
          </a:p>
        </p:txBody>
      </p:sp>
      <p:sp>
        <p:nvSpPr>
          <p:cNvPr id="14" name="Google Shape;178;p7">
            <a:extLst>
              <a:ext uri="{FF2B5EF4-FFF2-40B4-BE49-F238E27FC236}">
                <a16:creationId xmlns:a16="http://schemas.microsoft.com/office/drawing/2014/main" id="{8AE09EA5-D6CB-CEAF-579F-C4F714F3C5DF}"/>
              </a:ext>
            </a:extLst>
          </p:cNvPr>
          <p:cNvSpPr/>
          <p:nvPr/>
        </p:nvSpPr>
        <p:spPr>
          <a:xfrm flipH="1">
            <a:off x="2762647" y="1623734"/>
            <a:ext cx="6666706" cy="660400"/>
          </a:xfrm>
          <a:custGeom>
            <a:avLst/>
            <a:gdLst/>
            <a:ahLst/>
            <a:cxnLst/>
            <a:rect l="l" t="t" r="r" b="b"/>
            <a:pathLst>
              <a:path w="516978" h="2875768" extrusionOk="0">
                <a:moveTo>
                  <a:pt x="0" y="0"/>
                </a:moveTo>
                <a:lnTo>
                  <a:pt x="516978" y="0"/>
                </a:lnTo>
                <a:lnTo>
                  <a:pt x="516978" y="2875768"/>
                </a:lnTo>
                <a:lnTo>
                  <a:pt x="0" y="2875768"/>
                </a:lnTo>
                <a:close/>
              </a:path>
            </a:pathLst>
          </a:custGeom>
          <a:solidFill>
            <a:srgbClr val="92D050"/>
          </a:solidFill>
          <a:ln>
            <a:noFill/>
          </a:ln>
        </p:spPr>
        <p:txBody>
          <a:bodyPr spcFirstLastPara="1" wrap="square" lIns="60950" tIns="30467" rIns="60950" bIns="30467" anchor="ctr" anchorCtr="0">
            <a:noAutofit/>
          </a:bodyPr>
          <a:lstStyle/>
          <a:p>
            <a:pPr algn="ctr">
              <a:lnSpc>
                <a:spcPct val="114000"/>
              </a:lnSpc>
            </a:pPr>
            <a:r>
              <a:rPr lang="vi-VN" sz="2300" b="1" dirty="0">
                <a:solidFill>
                  <a:schemeClr val="bg1"/>
                </a:solidFill>
                <a:latin typeface="UTM Avo" panose="02040603050506020204" pitchFamily="18"/>
              </a:rPr>
              <a:t>2. Tìm hiểu dấu hiệu nhận biết vị ngữ</a:t>
            </a:r>
            <a:endParaRPr sz="2300" dirty="0">
              <a:solidFill>
                <a:schemeClr val="bg1"/>
              </a:solidFill>
              <a:latin typeface="UTM Avo" panose="02040603050506020204" pitchFamily="18"/>
            </a:endParaRPr>
          </a:p>
        </p:txBody>
      </p:sp>
    </p:spTree>
    <p:extLst>
      <p:ext uri="{BB962C8B-B14F-4D97-AF65-F5344CB8AC3E}">
        <p14:creationId xmlns:p14="http://schemas.microsoft.com/office/powerpoint/2010/main" val="115710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horizont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oogle Shape;204;p9">
            <a:extLst>
              <a:ext uri="{FF2B5EF4-FFF2-40B4-BE49-F238E27FC236}">
                <a16:creationId xmlns:a16="http://schemas.microsoft.com/office/drawing/2014/main" id="{E23D6A8C-5E7C-E213-2D51-6174F8671444}"/>
              </a:ext>
            </a:extLst>
          </p:cNvPr>
          <p:cNvGrpSpPr/>
          <p:nvPr/>
        </p:nvGrpSpPr>
        <p:grpSpPr>
          <a:xfrm>
            <a:off x="4269979" y="1381822"/>
            <a:ext cx="3652041" cy="826175"/>
            <a:chOff x="627899" y="543431"/>
            <a:chExt cx="5478061" cy="1239263"/>
          </a:xfrm>
        </p:grpSpPr>
        <p:sp>
          <p:nvSpPr>
            <p:cNvPr id="4" name="Google Shape;205;p9">
              <a:extLst>
                <a:ext uri="{FF2B5EF4-FFF2-40B4-BE49-F238E27FC236}">
                  <a16:creationId xmlns:a16="http://schemas.microsoft.com/office/drawing/2014/main" id="{4A6471B0-262E-1A77-0BC4-A1AE2F992866}"/>
                </a:ext>
              </a:extLst>
            </p:cNvPr>
            <p:cNvSpPr/>
            <p:nvPr/>
          </p:nvSpPr>
          <p:spPr>
            <a:xfrm>
              <a:off x="1234467" y="718367"/>
              <a:ext cx="4230942" cy="888141"/>
            </a:xfrm>
            <a:custGeom>
              <a:avLst/>
              <a:gdLst/>
              <a:ahLst/>
              <a:cxnLst/>
              <a:rect l="l" t="t" r="r" b="b"/>
              <a:pathLst>
                <a:path w="4153341" h="3458667" extrusionOk="0">
                  <a:moveTo>
                    <a:pt x="4028880" y="3458667"/>
                  </a:moveTo>
                  <a:lnTo>
                    <a:pt x="124460" y="3458667"/>
                  </a:lnTo>
                  <a:cubicBezTo>
                    <a:pt x="55880" y="3458667"/>
                    <a:pt x="0" y="3402787"/>
                    <a:pt x="0" y="3334207"/>
                  </a:cubicBezTo>
                  <a:lnTo>
                    <a:pt x="0" y="124460"/>
                  </a:lnTo>
                  <a:cubicBezTo>
                    <a:pt x="0" y="55880"/>
                    <a:pt x="55880" y="0"/>
                    <a:pt x="124460" y="0"/>
                  </a:cubicBezTo>
                  <a:lnTo>
                    <a:pt x="4028881" y="0"/>
                  </a:lnTo>
                  <a:cubicBezTo>
                    <a:pt x="4097461" y="0"/>
                    <a:pt x="4153341" y="55880"/>
                    <a:pt x="4153341" y="124460"/>
                  </a:cubicBezTo>
                  <a:lnTo>
                    <a:pt x="4153341" y="3334207"/>
                  </a:lnTo>
                  <a:cubicBezTo>
                    <a:pt x="4153341" y="3402787"/>
                    <a:pt x="4097461" y="3458667"/>
                    <a:pt x="4028881" y="3458667"/>
                  </a:cubicBezTo>
                  <a:close/>
                </a:path>
              </a:pathLst>
            </a:custGeom>
            <a:solidFill>
              <a:schemeClr val="accent4">
                <a:lumMod val="60000"/>
                <a:lumOff val="40000"/>
              </a:schemeClr>
            </a:solidFill>
            <a:ln>
              <a:noFill/>
            </a:ln>
          </p:spPr>
          <p:txBody>
            <a:bodyPr spcFirstLastPara="1" wrap="square" lIns="60950" tIns="60950" rIns="60950" bIns="60950" anchor="ctr" anchorCtr="0">
              <a:noAutofit/>
            </a:bodyPr>
            <a:lstStyle/>
            <a:p>
              <a:endParaRPr sz="2300">
                <a:solidFill>
                  <a:schemeClr val="bg1"/>
                </a:solidFill>
                <a:latin typeface="UTM Avo" panose="02040603050506020204" pitchFamily="18"/>
              </a:endParaRPr>
            </a:p>
          </p:txBody>
        </p:sp>
        <p:sp>
          <p:nvSpPr>
            <p:cNvPr id="5" name="Google Shape;206;p9">
              <a:extLst>
                <a:ext uri="{FF2B5EF4-FFF2-40B4-BE49-F238E27FC236}">
                  <a16:creationId xmlns:a16="http://schemas.microsoft.com/office/drawing/2014/main" id="{6CBFA868-B13F-1469-7AD7-881A805DACDD}"/>
                </a:ext>
              </a:extLst>
            </p:cNvPr>
            <p:cNvSpPr txBox="1"/>
            <p:nvPr/>
          </p:nvSpPr>
          <p:spPr>
            <a:xfrm>
              <a:off x="1019001" y="896981"/>
              <a:ext cx="5086959" cy="530915"/>
            </a:xfrm>
            <a:prstGeom prst="rect">
              <a:avLst/>
            </a:prstGeom>
            <a:noFill/>
            <a:ln>
              <a:noFill/>
            </a:ln>
          </p:spPr>
          <p:txBody>
            <a:bodyPr spcFirstLastPara="1" wrap="square" lIns="0" tIns="0" rIns="0" bIns="0" anchor="t" anchorCtr="0">
              <a:spAutoFit/>
            </a:bodyPr>
            <a:lstStyle/>
            <a:p>
              <a:pPr algn="ctr"/>
              <a:r>
                <a:rPr lang="vi-VN" sz="2300" dirty="0">
                  <a:solidFill>
                    <a:schemeClr val="bg1"/>
                  </a:solidFill>
                  <a:latin typeface="UTM Avo" panose="02040603050506020204" pitchFamily="18"/>
                </a:rPr>
                <a:t>Rút ra bài học</a:t>
              </a:r>
              <a:endParaRPr sz="2300" dirty="0">
                <a:solidFill>
                  <a:schemeClr val="bg1"/>
                </a:solidFill>
                <a:latin typeface="UTM Avo" panose="02040603050506020204" pitchFamily="18"/>
              </a:endParaRPr>
            </a:p>
          </p:txBody>
        </p:sp>
        <p:sp>
          <p:nvSpPr>
            <p:cNvPr id="6" name="Google Shape;207;p9">
              <a:extLst>
                <a:ext uri="{FF2B5EF4-FFF2-40B4-BE49-F238E27FC236}">
                  <a16:creationId xmlns:a16="http://schemas.microsoft.com/office/drawing/2014/main" id="{BF062CE3-09C7-023C-2E86-70AD14B73F0D}"/>
                </a:ext>
              </a:extLst>
            </p:cNvPr>
            <p:cNvSpPr/>
            <p:nvPr/>
          </p:nvSpPr>
          <p:spPr>
            <a:xfrm>
              <a:off x="627899" y="543431"/>
              <a:ext cx="1239263" cy="1239263"/>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2D050"/>
            </a:solidFill>
            <a:ln>
              <a:noFill/>
            </a:ln>
          </p:spPr>
          <p:txBody>
            <a:bodyPr spcFirstLastPara="1" wrap="square" lIns="60950" tIns="30467" rIns="60950" bIns="30467" anchor="ctr" anchorCtr="0">
              <a:noAutofit/>
            </a:bodyPr>
            <a:lstStyle/>
            <a:p>
              <a:pPr algn="ctr"/>
              <a:r>
                <a:rPr lang="vi-VN" sz="2300" b="1">
                  <a:solidFill>
                    <a:schemeClr val="bg1"/>
                  </a:solidFill>
                  <a:latin typeface="UTM Avo" panose="02040603050506020204" pitchFamily="18"/>
                </a:rPr>
                <a:t>2</a:t>
              </a:r>
              <a:endParaRPr sz="2300" b="1">
                <a:solidFill>
                  <a:schemeClr val="bg1"/>
                </a:solidFill>
                <a:latin typeface="UTM Avo" panose="02040603050506020204" pitchFamily="18"/>
              </a:endParaRPr>
            </a:p>
          </p:txBody>
        </p:sp>
      </p:grpSp>
      <p:sp>
        <p:nvSpPr>
          <p:cNvPr id="7" name="Google Shape;208;p9">
            <a:extLst>
              <a:ext uri="{FF2B5EF4-FFF2-40B4-BE49-F238E27FC236}">
                <a16:creationId xmlns:a16="http://schemas.microsoft.com/office/drawing/2014/main" id="{8077C047-05BE-0474-8AB8-CFE9EA98684D}"/>
              </a:ext>
            </a:extLst>
          </p:cNvPr>
          <p:cNvSpPr/>
          <p:nvPr/>
        </p:nvSpPr>
        <p:spPr>
          <a:xfrm>
            <a:off x="1068496" y="2358384"/>
            <a:ext cx="9442113" cy="826175"/>
          </a:xfrm>
          <a:prstGeom prst="roundRect">
            <a:avLst>
              <a:gd name="adj" fmla="val 16667"/>
            </a:avLst>
          </a:prstGeom>
          <a:solidFill>
            <a:srgbClr val="92D050"/>
          </a:solidFill>
          <a:ln w="25400" cap="flat" cmpd="sng">
            <a:noFill/>
            <a:prstDash val="solid"/>
            <a:round/>
            <a:headEnd type="none" w="sm" len="sm"/>
            <a:tailEnd type="none" w="sm" len="sm"/>
          </a:ln>
        </p:spPr>
        <p:txBody>
          <a:bodyPr spcFirstLastPara="1" wrap="square" lIns="60950" tIns="30467" rIns="60950" bIns="30467" anchor="ctr" anchorCtr="0">
            <a:noAutofit/>
          </a:bodyPr>
          <a:lstStyle/>
          <a:p>
            <a:pPr algn="ctr">
              <a:lnSpc>
                <a:spcPct val="114000"/>
              </a:lnSpc>
            </a:pPr>
            <a:r>
              <a:rPr lang="vi-VN" sz="2000" b="1" dirty="0">
                <a:solidFill>
                  <a:schemeClr val="bg1"/>
                </a:solidFill>
                <a:latin typeface="UTM Avo" panose="02040603050506020204" pitchFamily="18"/>
              </a:rPr>
              <a:t>Vị ngữ là thành phần chính của câu, dùng để:</a:t>
            </a:r>
            <a:endParaRPr sz="2000" b="1" dirty="0">
              <a:solidFill>
                <a:schemeClr val="bg1"/>
              </a:solidFill>
              <a:latin typeface="UTM Avo" panose="02040603050506020204" pitchFamily="18"/>
            </a:endParaRPr>
          </a:p>
        </p:txBody>
      </p:sp>
      <p:sp>
        <p:nvSpPr>
          <p:cNvPr id="8" name="Google Shape;209;p9">
            <a:extLst>
              <a:ext uri="{FF2B5EF4-FFF2-40B4-BE49-F238E27FC236}">
                <a16:creationId xmlns:a16="http://schemas.microsoft.com/office/drawing/2014/main" id="{9E442EE9-2B43-AF3E-6B2B-FC00F8403E7C}"/>
              </a:ext>
            </a:extLst>
          </p:cNvPr>
          <p:cNvSpPr/>
          <p:nvPr/>
        </p:nvSpPr>
        <p:spPr>
          <a:xfrm>
            <a:off x="1704219" y="3334946"/>
            <a:ext cx="9593671" cy="966868"/>
          </a:xfrm>
          <a:prstGeom prst="roundRect">
            <a:avLst>
              <a:gd name="adj" fmla="val 16667"/>
            </a:avLst>
          </a:prstGeom>
          <a:solidFill>
            <a:schemeClr val="lt1"/>
          </a:solidFill>
          <a:ln w="25400" cap="flat" cmpd="sng">
            <a:solidFill>
              <a:srgbClr val="1F5776"/>
            </a:solidFill>
            <a:prstDash val="solid"/>
            <a:round/>
            <a:headEnd type="none" w="sm" len="sm"/>
            <a:tailEnd type="none" w="sm" len="sm"/>
          </a:ln>
        </p:spPr>
        <p:txBody>
          <a:bodyPr spcFirstLastPara="1" wrap="square" lIns="60950" tIns="30467" rIns="60950" bIns="168000" anchor="ctr" anchorCtr="0">
            <a:noAutofit/>
          </a:bodyPr>
          <a:lstStyle/>
          <a:p>
            <a:pPr algn="just">
              <a:lnSpc>
                <a:spcPct val="150000"/>
              </a:lnSpc>
            </a:pPr>
            <a:r>
              <a:rPr lang="vi-VN" sz="2000" dirty="0">
                <a:solidFill>
                  <a:schemeClr val="bg1"/>
                </a:solidFill>
                <a:latin typeface="UTM Avo" panose="02040603050506020204" pitchFamily="18"/>
              </a:rPr>
              <a:t>a) Giới thiệu, nhận xét về sự vật được nêu ở chủ ngữ (trả lời câu hỏi </a:t>
            </a:r>
            <a:r>
              <a:rPr lang="vi-VN" sz="2000" i="1" dirty="0">
                <a:solidFill>
                  <a:schemeClr val="bg1"/>
                </a:solidFill>
                <a:latin typeface="UTM Avo" panose="02040603050506020204" pitchFamily="18"/>
              </a:rPr>
              <a:t>Là gì?</a:t>
            </a:r>
            <a:r>
              <a:rPr lang="vi-VN" sz="2000" dirty="0">
                <a:solidFill>
                  <a:schemeClr val="bg1"/>
                </a:solidFill>
                <a:latin typeface="UTM Avo" panose="02040603050506020204" pitchFamily="18"/>
              </a:rPr>
              <a:t>). </a:t>
            </a:r>
            <a:endParaRPr sz="2000" dirty="0">
              <a:solidFill>
                <a:schemeClr val="bg1"/>
              </a:solidFill>
              <a:latin typeface="UTM Avo" panose="02040603050506020204" pitchFamily="18"/>
            </a:endParaRPr>
          </a:p>
        </p:txBody>
      </p:sp>
      <p:sp>
        <p:nvSpPr>
          <p:cNvPr id="9" name="Google Shape;210;p9">
            <a:extLst>
              <a:ext uri="{FF2B5EF4-FFF2-40B4-BE49-F238E27FC236}">
                <a16:creationId xmlns:a16="http://schemas.microsoft.com/office/drawing/2014/main" id="{9B166847-88BD-3B3C-0C99-9A9B40A370BD}"/>
              </a:ext>
            </a:extLst>
          </p:cNvPr>
          <p:cNvSpPr/>
          <p:nvPr/>
        </p:nvSpPr>
        <p:spPr>
          <a:xfrm>
            <a:off x="1703544" y="4452201"/>
            <a:ext cx="9593671" cy="966868"/>
          </a:xfrm>
          <a:prstGeom prst="roundRect">
            <a:avLst>
              <a:gd name="adj" fmla="val 16667"/>
            </a:avLst>
          </a:prstGeom>
          <a:solidFill>
            <a:schemeClr val="lt1"/>
          </a:solidFill>
          <a:ln w="25400" cap="flat" cmpd="sng">
            <a:solidFill>
              <a:srgbClr val="1F5776"/>
            </a:solidFill>
            <a:prstDash val="solid"/>
            <a:round/>
            <a:headEnd type="none" w="sm" len="sm"/>
            <a:tailEnd type="none" w="sm" len="sm"/>
          </a:ln>
        </p:spPr>
        <p:txBody>
          <a:bodyPr spcFirstLastPara="1" wrap="square" lIns="60950" tIns="30467" rIns="60950" bIns="168000" anchor="ctr" anchorCtr="0">
            <a:noAutofit/>
          </a:bodyPr>
          <a:lstStyle/>
          <a:p>
            <a:pPr algn="just">
              <a:lnSpc>
                <a:spcPct val="150000"/>
              </a:lnSpc>
            </a:pPr>
            <a:r>
              <a:rPr lang="vi-VN" sz="2000" dirty="0">
                <a:solidFill>
                  <a:schemeClr val="bg1"/>
                </a:solidFill>
                <a:latin typeface="UTM Avo" panose="02040603050506020204" pitchFamily="18"/>
              </a:rPr>
              <a:t>b) Kể hoạt động của sự vật được nêu ở chủ ngữ (trả lời câu hỏi </a:t>
            </a:r>
            <a:r>
              <a:rPr lang="vi-VN" sz="2000" i="1" dirty="0">
                <a:solidFill>
                  <a:schemeClr val="bg1"/>
                </a:solidFill>
                <a:latin typeface="UTM Avo" panose="02040603050506020204" pitchFamily="18"/>
              </a:rPr>
              <a:t>Làm gì?</a:t>
            </a:r>
            <a:r>
              <a:rPr lang="vi-VN" sz="2000" dirty="0">
                <a:solidFill>
                  <a:schemeClr val="bg1"/>
                </a:solidFill>
                <a:latin typeface="UTM Avo" panose="02040603050506020204" pitchFamily="18"/>
              </a:rPr>
              <a:t>). </a:t>
            </a:r>
            <a:endParaRPr sz="2000" dirty="0">
              <a:solidFill>
                <a:schemeClr val="bg1"/>
              </a:solidFill>
              <a:latin typeface="UTM Avo" panose="02040603050506020204" pitchFamily="18"/>
            </a:endParaRPr>
          </a:p>
        </p:txBody>
      </p:sp>
      <p:sp>
        <p:nvSpPr>
          <p:cNvPr id="10" name="Google Shape;211;p9">
            <a:extLst>
              <a:ext uri="{FF2B5EF4-FFF2-40B4-BE49-F238E27FC236}">
                <a16:creationId xmlns:a16="http://schemas.microsoft.com/office/drawing/2014/main" id="{93393480-26C1-874A-67F0-3DA7A42A2279}"/>
              </a:ext>
            </a:extLst>
          </p:cNvPr>
          <p:cNvSpPr/>
          <p:nvPr/>
        </p:nvSpPr>
        <p:spPr>
          <a:xfrm>
            <a:off x="1703543" y="5569454"/>
            <a:ext cx="9593671" cy="966868"/>
          </a:xfrm>
          <a:prstGeom prst="roundRect">
            <a:avLst>
              <a:gd name="adj" fmla="val 16667"/>
            </a:avLst>
          </a:prstGeom>
          <a:solidFill>
            <a:schemeClr val="lt1"/>
          </a:solidFill>
          <a:ln w="25400" cap="flat" cmpd="sng">
            <a:solidFill>
              <a:srgbClr val="1F5776"/>
            </a:solidFill>
            <a:prstDash val="solid"/>
            <a:round/>
            <a:headEnd type="none" w="sm" len="sm"/>
            <a:tailEnd type="none" w="sm" len="sm"/>
          </a:ln>
        </p:spPr>
        <p:txBody>
          <a:bodyPr spcFirstLastPara="1" wrap="square" lIns="60950" tIns="30467" rIns="60950" bIns="168000" anchor="ctr" anchorCtr="0">
            <a:noAutofit/>
          </a:bodyPr>
          <a:lstStyle/>
          <a:p>
            <a:pPr algn="just">
              <a:lnSpc>
                <a:spcPct val="150000"/>
              </a:lnSpc>
            </a:pPr>
            <a:r>
              <a:rPr lang="vi-VN" sz="2000" dirty="0">
                <a:solidFill>
                  <a:schemeClr val="bg1"/>
                </a:solidFill>
                <a:latin typeface="UTM Avo" panose="02040603050506020204" pitchFamily="18"/>
              </a:rPr>
              <a:t>c) Miêu tả đặc điểm, trạng thái của sự vật được nêu ở chủ ngữ (trả lời câu hỏi </a:t>
            </a:r>
            <a:r>
              <a:rPr lang="vi-VN" sz="2000" i="1" dirty="0">
                <a:solidFill>
                  <a:schemeClr val="bg1"/>
                </a:solidFill>
                <a:latin typeface="UTM Avo" panose="02040603050506020204" pitchFamily="18"/>
              </a:rPr>
              <a:t>Thế nào?</a:t>
            </a:r>
            <a:r>
              <a:rPr lang="vi-VN" sz="2000" dirty="0">
                <a:solidFill>
                  <a:schemeClr val="bg1"/>
                </a:solidFill>
                <a:latin typeface="UTM Avo" panose="02040603050506020204" pitchFamily="18"/>
              </a:rPr>
              <a:t>).</a:t>
            </a:r>
            <a:endParaRPr sz="2000" dirty="0">
              <a:solidFill>
                <a:schemeClr val="bg1"/>
              </a:solidFill>
              <a:latin typeface="UTM Avo" panose="02040603050506020204" pitchFamily="18"/>
            </a:endParaRPr>
          </a:p>
        </p:txBody>
      </p:sp>
      <p:cxnSp>
        <p:nvCxnSpPr>
          <p:cNvPr id="11" name="Google Shape;212;p9">
            <a:extLst>
              <a:ext uri="{FF2B5EF4-FFF2-40B4-BE49-F238E27FC236}">
                <a16:creationId xmlns:a16="http://schemas.microsoft.com/office/drawing/2014/main" id="{0D8C7759-BEB2-F09A-6A78-25181A9A5501}"/>
              </a:ext>
            </a:extLst>
          </p:cNvPr>
          <p:cNvCxnSpPr>
            <a:cxnSpLocks/>
            <a:stCxn id="7" idx="1"/>
            <a:endCxn id="8" idx="1"/>
          </p:cNvCxnSpPr>
          <p:nvPr/>
        </p:nvCxnSpPr>
        <p:spPr>
          <a:xfrm rot="10800000" flipH="1" flipV="1">
            <a:off x="1068495" y="2771472"/>
            <a:ext cx="635723" cy="1046908"/>
          </a:xfrm>
          <a:prstGeom prst="bentConnector3">
            <a:avLst>
              <a:gd name="adj1" fmla="val -35959"/>
            </a:avLst>
          </a:prstGeom>
          <a:noFill/>
          <a:ln w="28575" cap="flat" cmpd="sng">
            <a:solidFill>
              <a:srgbClr val="1F5776"/>
            </a:solidFill>
            <a:prstDash val="solid"/>
            <a:round/>
            <a:headEnd type="none" w="sm" len="sm"/>
            <a:tailEnd type="triangle" w="med" len="med"/>
          </a:ln>
        </p:spPr>
      </p:cxnSp>
      <p:cxnSp>
        <p:nvCxnSpPr>
          <p:cNvPr id="12" name="Google Shape;213;p9">
            <a:extLst>
              <a:ext uri="{FF2B5EF4-FFF2-40B4-BE49-F238E27FC236}">
                <a16:creationId xmlns:a16="http://schemas.microsoft.com/office/drawing/2014/main" id="{5651EC27-6E8C-70F6-20CC-4D13461F6289}"/>
              </a:ext>
            </a:extLst>
          </p:cNvPr>
          <p:cNvCxnSpPr>
            <a:cxnSpLocks/>
            <a:stCxn id="7" idx="1"/>
            <a:endCxn id="9" idx="1"/>
          </p:cNvCxnSpPr>
          <p:nvPr/>
        </p:nvCxnSpPr>
        <p:spPr>
          <a:xfrm rot="10800000" flipH="1" flipV="1">
            <a:off x="1068496" y="2771471"/>
            <a:ext cx="635048" cy="2164163"/>
          </a:xfrm>
          <a:prstGeom prst="bentConnector3">
            <a:avLst>
              <a:gd name="adj1" fmla="val -35997"/>
            </a:avLst>
          </a:prstGeom>
          <a:noFill/>
          <a:ln w="28575" cap="flat" cmpd="sng">
            <a:solidFill>
              <a:srgbClr val="1F5776"/>
            </a:solidFill>
            <a:prstDash val="solid"/>
            <a:round/>
            <a:headEnd type="none" w="sm" len="sm"/>
            <a:tailEnd type="triangle" w="med" len="med"/>
          </a:ln>
        </p:spPr>
      </p:cxnSp>
      <p:cxnSp>
        <p:nvCxnSpPr>
          <p:cNvPr id="13" name="Google Shape;214;p9">
            <a:extLst>
              <a:ext uri="{FF2B5EF4-FFF2-40B4-BE49-F238E27FC236}">
                <a16:creationId xmlns:a16="http://schemas.microsoft.com/office/drawing/2014/main" id="{E4DFF2DB-72D6-61B4-D313-D40B333D282D}"/>
              </a:ext>
            </a:extLst>
          </p:cNvPr>
          <p:cNvCxnSpPr>
            <a:cxnSpLocks/>
            <a:stCxn id="7" idx="1"/>
            <a:endCxn id="10" idx="1"/>
          </p:cNvCxnSpPr>
          <p:nvPr/>
        </p:nvCxnSpPr>
        <p:spPr>
          <a:xfrm rot="10800000" flipH="1" flipV="1">
            <a:off x="1068495" y="2771472"/>
            <a:ext cx="635047" cy="3281416"/>
          </a:xfrm>
          <a:prstGeom prst="bentConnector3">
            <a:avLst>
              <a:gd name="adj1" fmla="val -35997"/>
            </a:avLst>
          </a:prstGeom>
          <a:noFill/>
          <a:ln w="28575" cap="flat" cmpd="sng">
            <a:solidFill>
              <a:srgbClr val="1F5776"/>
            </a:solidFill>
            <a:prstDash val="solid"/>
            <a:round/>
            <a:headEnd type="none" w="sm" len="sm"/>
            <a:tailEnd type="triangle" w="med" len="med"/>
          </a:ln>
        </p:spPr>
      </p:cxnSp>
    </p:spTree>
    <p:extLst>
      <p:ext uri="{BB962C8B-B14F-4D97-AF65-F5344CB8AC3E}">
        <p14:creationId xmlns:p14="http://schemas.microsoft.com/office/powerpoint/2010/main" val="107167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854</Words>
  <PresentationFormat>Widescreen</PresentationFormat>
  <Paragraphs>77</Paragraphs>
  <Slides>19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Calibri Light</vt:lpstr>
      <vt:lpstr>Calibri</vt:lpstr>
      <vt:lpstr>UTM Avo</vt:lpstr>
      <vt:lpstr>Arial</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2023-10-19T01:39:18Z</dcterms:created>
  <dcterms:modified xsi:type="dcterms:W3CDTF">2024-01-05T09:41:51Z</dcterms:modified>
</cp:coreProperties>
</file>