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47"/>
  </p:notesMasterIdLst>
  <p:sldIdLst>
    <p:sldId id="256" r:id="rId3"/>
    <p:sldId id="311" r:id="rId4"/>
    <p:sldId id="337" r:id="rId5"/>
    <p:sldId id="339" r:id="rId6"/>
    <p:sldId id="260" r:id="rId7"/>
    <p:sldId id="257" r:id="rId8"/>
    <p:sldId id="314" r:id="rId9"/>
    <p:sldId id="321" r:id="rId10"/>
    <p:sldId id="262" r:id="rId11"/>
    <p:sldId id="375" r:id="rId12"/>
    <p:sldId id="263" r:id="rId13"/>
    <p:sldId id="376" r:id="rId14"/>
    <p:sldId id="377" r:id="rId15"/>
    <p:sldId id="315" r:id="rId16"/>
    <p:sldId id="379" r:id="rId17"/>
    <p:sldId id="349" r:id="rId18"/>
    <p:sldId id="380" r:id="rId19"/>
    <p:sldId id="352" r:id="rId20"/>
    <p:sldId id="381" r:id="rId21"/>
    <p:sldId id="343" r:id="rId22"/>
    <p:sldId id="382" r:id="rId23"/>
    <p:sldId id="346" r:id="rId24"/>
    <p:sldId id="360" r:id="rId25"/>
    <p:sldId id="359" r:id="rId26"/>
    <p:sldId id="383" r:id="rId27"/>
    <p:sldId id="384" r:id="rId28"/>
    <p:sldId id="364" r:id="rId29"/>
    <p:sldId id="385" r:id="rId30"/>
    <p:sldId id="327" r:id="rId31"/>
    <p:sldId id="331" r:id="rId32"/>
    <p:sldId id="332" r:id="rId33"/>
    <p:sldId id="386" r:id="rId34"/>
    <p:sldId id="387" r:id="rId35"/>
    <p:sldId id="388" r:id="rId36"/>
    <p:sldId id="389" r:id="rId37"/>
    <p:sldId id="326" r:id="rId38"/>
    <p:sldId id="275" r:id="rId39"/>
    <p:sldId id="371" r:id="rId40"/>
    <p:sldId id="285" r:id="rId41"/>
    <p:sldId id="390" r:id="rId42"/>
    <p:sldId id="258" r:id="rId43"/>
    <p:sldId id="374" r:id="rId44"/>
    <p:sldId id="329" r:id="rId45"/>
    <p:sldId id="267" r:id="rId46"/>
  </p:sldIdLst>
  <p:sldSz cx="9144000" cy="5143500" type="screen16x9"/>
  <p:notesSz cx="6858000" cy="9144000"/>
  <p:embeddedFontLst>
    <p:embeddedFont>
      <p:font typeface="Anaheim" panose="020B0604020202020204" charset="0"/>
      <p:regular r:id="rId48"/>
    </p:embeddedFont>
    <p:embeddedFont>
      <p:font typeface="Calibri" panose="020F0502020204030204" pitchFamily="34" charset="0"/>
      <p:regular r:id="rId49"/>
      <p:bold r:id="rId50"/>
      <p:italic r:id="rId51"/>
      <p:boldItalic r:id="rId52"/>
    </p:embeddedFont>
    <p:embeddedFont>
      <p:font typeface="Cambria Math" panose="02040503050406030204" pitchFamily="18" charset="0"/>
      <p:regular r:id="rId53"/>
    </p:embeddedFont>
    <p:embeddedFont>
      <p:font typeface="DM Sans" pitchFamily="2" charset="0"/>
      <p:regular r:id="rId54"/>
      <p:bold r:id="rId55"/>
      <p:italic r:id="rId56"/>
      <p:boldItalic r:id="rId57"/>
    </p:embeddedFont>
    <p:embeddedFont>
      <p:font typeface="Lato" panose="020F0502020204030203" pitchFamily="34" charset="0"/>
      <p:regular r:id="rId58"/>
      <p:bold r:id="rId59"/>
      <p:italic r:id="rId60"/>
      <p:boldItalic r:id="rId61"/>
    </p:embeddedFont>
    <p:embeddedFont>
      <p:font typeface="Lilita One" panose="020B0604020202020204" charset="0"/>
      <p:regular r:id="rId62"/>
    </p:embeddedFont>
    <p:embeddedFont>
      <p:font typeface="Maven Pro ExtraBold" panose="020B0604020202020204" charset="0"/>
      <p:bold r:id="rId63"/>
    </p:embeddedFont>
    <p:embeddedFont>
      <p:font typeface="Nunito Light" pitchFamily="2" charset="0"/>
      <p:regular r:id="rId64"/>
      <p:italic r:id="rId65"/>
    </p:embeddedFont>
    <p:embeddedFont>
      <p:font typeface="Quicksand Medium" panose="020B0604020202020204" charset="0"/>
      <p:regular r:id="rId66"/>
      <p:bold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495"/>
    <a:srgbClr val="B0E2BB"/>
    <a:srgbClr val="000000"/>
    <a:srgbClr val="004376"/>
    <a:srgbClr val="EBF9F8"/>
    <a:srgbClr val="DEF6F4"/>
    <a:srgbClr val="FFE8C5"/>
    <a:srgbClr val="002060"/>
    <a:srgbClr val="003258"/>
    <a:srgbClr val="005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B5A7CC-CB73-4319-8113-6FCC8F1BAEBE}">
  <a:tblStyle styleId="{FFB5A7CC-CB73-4319-8113-6FCC8F1BAE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58E201-AA78-40B4-998A-5D3CEF4173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83" autoAdjust="0"/>
  </p:normalViewPr>
  <p:slideViewPr>
    <p:cSldViewPr snapToGrid="0">
      <p:cViewPr varScale="1">
        <p:scale>
          <a:sx n="140" d="100"/>
          <a:sy n="140" d="100"/>
        </p:scale>
        <p:origin x="7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3.xml"/><Relationship Id="rId61" Type="http://schemas.openxmlformats.org/officeDocument/2006/relationships/font" Target="fonts/font1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3.fntdata"/><Relationship Id="rId5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168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484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4818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275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97912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680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172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823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5634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59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514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5883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265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7487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88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3989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8422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24151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74550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29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069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748569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1205258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1072663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2229687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2446378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89539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663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0"/>
        <p:cNvGrpSpPr/>
        <p:nvPr/>
      </p:nvGrpSpPr>
      <p:grpSpPr>
        <a:xfrm>
          <a:off x="0" y="0"/>
          <a:ext cx="0" cy="0"/>
          <a:chOff x="0" y="0"/>
          <a:chExt cx="0" cy="0"/>
        </a:xfrm>
      </p:grpSpPr>
      <p:sp>
        <p:nvSpPr>
          <p:cNvPr id="4031" name="Google Shape;40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2" name="Google Shape;40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673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71195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38716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4"/>
        <p:cNvGrpSpPr/>
        <p:nvPr/>
      </p:nvGrpSpPr>
      <p:grpSpPr>
        <a:xfrm>
          <a:off x="0" y="0"/>
          <a:ext cx="0" cy="0"/>
          <a:chOff x="0" y="0"/>
          <a:chExt cx="0" cy="0"/>
        </a:xfrm>
      </p:grpSpPr>
      <p:sp>
        <p:nvSpPr>
          <p:cNvPr id="4065" name="Google Shape;4065;g27d748fa09b_0_2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 name="Google Shape;4066;g27d748fa09b_0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4832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060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54773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54950" y="269892"/>
            <a:ext cx="8234100" cy="4603720"/>
            <a:chOff x="429225" y="317630"/>
            <a:chExt cx="8234100" cy="4603720"/>
          </a:xfrm>
        </p:grpSpPr>
        <p:sp>
          <p:nvSpPr>
            <p:cNvPr id="10" name="Google Shape;10;p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679925" y="317630"/>
              <a:ext cx="7742675" cy="4600565"/>
              <a:chOff x="679925" y="317625"/>
              <a:chExt cx="7742675" cy="4510800"/>
            </a:xfrm>
          </p:grpSpPr>
          <p:cxnSp>
            <p:nvCxnSpPr>
              <p:cNvPr id="12" name="Google Shape;12;p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4" name="Google Shape;24;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 name="Google Shape;45;p2"/>
            <p:cNvGrpSpPr/>
            <p:nvPr/>
          </p:nvGrpSpPr>
          <p:grpSpPr>
            <a:xfrm rot="5400000">
              <a:off x="2488064" y="-1492722"/>
              <a:ext cx="4107800" cy="8225444"/>
              <a:chOff x="925175" y="317625"/>
              <a:chExt cx="4107800" cy="4510800"/>
            </a:xfrm>
          </p:grpSpPr>
          <p:cxnSp>
            <p:nvCxnSpPr>
              <p:cNvPr id="46" name="Google Shape;46;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8" name="Google Shape;48;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9" name="Google Shape;49;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 name="Google Shape;50;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 name="Google Shape;51;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 name="Google Shape;52;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 name="Google Shape;53;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 name="Google Shape;54;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 name="Google Shape;55;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6" name="Google Shape;56;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 name="Google Shape;57;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 name="Google Shape;58;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 name="Google Shape;59;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 name="Google Shape;60;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 name="Google Shape;61;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 name="Google Shape;62;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3" name="Google Shape;63;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4" name="Google Shape;64;p2"/>
          <p:cNvSpPr txBox="1">
            <a:spLocks noGrp="1"/>
          </p:cNvSpPr>
          <p:nvPr>
            <p:ph type="ctrTitle"/>
          </p:nvPr>
        </p:nvSpPr>
        <p:spPr>
          <a:xfrm>
            <a:off x="2097300" y="1255925"/>
            <a:ext cx="4949400" cy="2304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60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5" name="Google Shape;65;p2"/>
          <p:cNvSpPr txBox="1">
            <a:spLocks noGrp="1"/>
          </p:cNvSpPr>
          <p:nvPr>
            <p:ph type="subTitle" idx="1"/>
          </p:nvPr>
        </p:nvSpPr>
        <p:spPr>
          <a:xfrm>
            <a:off x="2097300" y="3753075"/>
            <a:ext cx="4949400" cy="4626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6" name="Google Shape;66;p2"/>
          <p:cNvGrpSpPr/>
          <p:nvPr/>
        </p:nvGrpSpPr>
        <p:grpSpPr>
          <a:xfrm>
            <a:off x="8430775" y="3489050"/>
            <a:ext cx="507323" cy="521794"/>
            <a:chOff x="8498350" y="3464975"/>
            <a:chExt cx="507323" cy="521794"/>
          </a:xfrm>
        </p:grpSpPr>
        <p:sp>
          <p:nvSpPr>
            <p:cNvPr id="67" name="Google Shape;67;p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91238" y="36146"/>
            <a:ext cx="8887515" cy="4999940"/>
            <a:chOff x="91238" y="36146"/>
            <a:chExt cx="8887515" cy="4999940"/>
          </a:xfrm>
        </p:grpSpPr>
        <p:sp>
          <p:nvSpPr>
            <p:cNvPr id="70" name="Google Shape;70;p2"/>
            <p:cNvSpPr/>
            <p:nvPr/>
          </p:nvSpPr>
          <p:spPr>
            <a:xfrm rot="-1303645" flipH="1">
              <a:off x="126362" y="4640102"/>
              <a:ext cx="575280" cy="30016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312825" y="120475"/>
            <a:ext cx="8727094" cy="4780446"/>
            <a:chOff x="312825" y="120475"/>
            <a:chExt cx="8727094" cy="4780446"/>
          </a:xfrm>
        </p:grpSpPr>
        <p:sp>
          <p:nvSpPr>
            <p:cNvPr id="73" name="Google Shape;73;p2"/>
            <p:cNvSpPr/>
            <p:nvPr/>
          </p:nvSpPr>
          <p:spPr>
            <a:xfrm>
              <a:off x="312825" y="1284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737100" y="46040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279363" y="120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82"/>
        <p:cNvGrpSpPr/>
        <p:nvPr/>
      </p:nvGrpSpPr>
      <p:grpSpPr>
        <a:xfrm>
          <a:off x="0" y="0"/>
          <a:ext cx="0" cy="0"/>
          <a:chOff x="0" y="0"/>
          <a:chExt cx="0" cy="0"/>
        </a:xfrm>
      </p:grpSpPr>
      <p:grpSp>
        <p:nvGrpSpPr>
          <p:cNvPr id="1383" name="Google Shape;1383;p21"/>
          <p:cNvGrpSpPr/>
          <p:nvPr/>
        </p:nvGrpSpPr>
        <p:grpSpPr>
          <a:xfrm>
            <a:off x="454950" y="269892"/>
            <a:ext cx="8234100" cy="4603720"/>
            <a:chOff x="429225" y="317630"/>
            <a:chExt cx="8234100" cy="4603720"/>
          </a:xfrm>
        </p:grpSpPr>
        <p:sp>
          <p:nvSpPr>
            <p:cNvPr id="1384" name="Google Shape;1384;p21"/>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385" name="Google Shape;1385;p21"/>
            <p:cNvGrpSpPr/>
            <p:nvPr/>
          </p:nvGrpSpPr>
          <p:grpSpPr>
            <a:xfrm>
              <a:off x="679925" y="317630"/>
              <a:ext cx="7742675" cy="4600565"/>
              <a:chOff x="679925" y="317625"/>
              <a:chExt cx="7742675" cy="4510800"/>
            </a:xfrm>
          </p:grpSpPr>
          <p:cxnSp>
            <p:nvCxnSpPr>
              <p:cNvPr id="1386" name="Google Shape;1386;p21"/>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7" name="Google Shape;1387;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8" name="Google Shape;1388;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9" name="Google Shape;1389;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0" name="Google Shape;1390;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1" name="Google Shape;1391;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2" name="Google Shape;1392;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3" name="Google Shape;1393;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4" name="Google Shape;1394;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5" name="Google Shape;1395;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6" name="Google Shape;1396;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7" name="Google Shape;1397;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8" name="Google Shape;1398;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9" name="Google Shape;1399;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0" name="Google Shape;1400;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1" name="Google Shape;1401;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2" name="Google Shape;1402;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3" name="Google Shape;1403;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4" name="Google Shape;1404;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5" name="Google Shape;1405;p21"/>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6" name="Google Shape;1406;p21"/>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7" name="Google Shape;1407;p21"/>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8" name="Google Shape;1408;p21"/>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9" name="Google Shape;1409;p21"/>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0" name="Google Shape;1410;p21"/>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1" name="Google Shape;1411;p21"/>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2" name="Google Shape;1412;p21"/>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3" name="Google Shape;1413;p21"/>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4" name="Google Shape;1414;p21"/>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5" name="Google Shape;1415;p21"/>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6" name="Google Shape;1416;p21"/>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7" name="Google Shape;1417;p21"/>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8" name="Google Shape;1418;p21"/>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19" name="Google Shape;1419;p21"/>
            <p:cNvGrpSpPr/>
            <p:nvPr/>
          </p:nvGrpSpPr>
          <p:grpSpPr>
            <a:xfrm rot="5400000">
              <a:off x="2488064" y="-1492722"/>
              <a:ext cx="4107800" cy="8225444"/>
              <a:chOff x="925175" y="317625"/>
              <a:chExt cx="4107800" cy="4510800"/>
            </a:xfrm>
          </p:grpSpPr>
          <p:cxnSp>
            <p:nvCxnSpPr>
              <p:cNvPr id="1420" name="Google Shape;1420;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1" name="Google Shape;1421;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2" name="Google Shape;1422;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3" name="Google Shape;1423;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4" name="Google Shape;1424;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5" name="Google Shape;1425;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6" name="Google Shape;1426;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7" name="Google Shape;1427;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8" name="Google Shape;1428;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9" name="Google Shape;1429;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0" name="Google Shape;1430;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1" name="Google Shape;1431;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2" name="Google Shape;1432;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3" name="Google Shape;1433;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4" name="Google Shape;1434;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5" name="Google Shape;1435;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6" name="Google Shape;1436;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7" name="Google Shape;1437;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438" name="Google Shape;143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9" name="Google Shape;1439;p21"/>
          <p:cNvGrpSpPr/>
          <p:nvPr/>
        </p:nvGrpSpPr>
        <p:grpSpPr>
          <a:xfrm>
            <a:off x="255475" y="1133250"/>
            <a:ext cx="8572769" cy="3832246"/>
            <a:chOff x="255475" y="1133250"/>
            <a:chExt cx="8572769" cy="3832246"/>
          </a:xfrm>
        </p:grpSpPr>
        <p:sp>
          <p:nvSpPr>
            <p:cNvPr id="1440" name="Google Shape;1440;p21"/>
            <p:cNvSpPr/>
            <p:nvPr/>
          </p:nvSpPr>
          <p:spPr>
            <a:xfrm>
              <a:off x="255475" y="4266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21"/>
          <p:cNvGrpSpPr/>
          <p:nvPr/>
        </p:nvGrpSpPr>
        <p:grpSpPr>
          <a:xfrm>
            <a:off x="119800" y="32583"/>
            <a:ext cx="8947027" cy="4966558"/>
            <a:chOff x="119800" y="32583"/>
            <a:chExt cx="8947027" cy="4966558"/>
          </a:xfrm>
        </p:grpSpPr>
        <p:grpSp>
          <p:nvGrpSpPr>
            <p:cNvPr id="1445" name="Google Shape;1445;p21"/>
            <p:cNvGrpSpPr/>
            <p:nvPr/>
          </p:nvGrpSpPr>
          <p:grpSpPr>
            <a:xfrm>
              <a:off x="119800" y="32583"/>
              <a:ext cx="8947027" cy="4966558"/>
              <a:chOff x="119800" y="32583"/>
              <a:chExt cx="8947027" cy="4966558"/>
            </a:xfrm>
          </p:grpSpPr>
          <p:grpSp>
            <p:nvGrpSpPr>
              <p:cNvPr id="1446" name="Google Shape;1446;p21"/>
              <p:cNvGrpSpPr/>
              <p:nvPr/>
            </p:nvGrpSpPr>
            <p:grpSpPr>
              <a:xfrm>
                <a:off x="119800" y="548125"/>
                <a:ext cx="507323" cy="521794"/>
                <a:chOff x="8498350" y="3464975"/>
                <a:chExt cx="507323" cy="521794"/>
              </a:xfrm>
            </p:grpSpPr>
            <p:sp>
              <p:nvSpPr>
                <p:cNvPr id="1447" name="Google Shape;1447;p21"/>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21"/>
              <p:cNvGrpSpPr/>
              <p:nvPr/>
            </p:nvGrpSpPr>
            <p:grpSpPr>
              <a:xfrm rot="922728">
                <a:off x="356090" y="87442"/>
                <a:ext cx="489838" cy="563816"/>
                <a:chOff x="104132" y="3774240"/>
                <a:chExt cx="602807" cy="693845"/>
              </a:xfrm>
            </p:grpSpPr>
            <p:sp>
              <p:nvSpPr>
                <p:cNvPr id="1450" name="Google Shape;1450;p21"/>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1"/>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21"/>
              <p:cNvGrpSpPr/>
              <p:nvPr/>
            </p:nvGrpSpPr>
            <p:grpSpPr>
              <a:xfrm>
                <a:off x="8484574" y="4431924"/>
                <a:ext cx="582254" cy="567217"/>
                <a:chOff x="8362049" y="142511"/>
                <a:chExt cx="582254" cy="567217"/>
              </a:xfrm>
            </p:grpSpPr>
            <p:sp>
              <p:nvSpPr>
                <p:cNvPr id="1454" name="Google Shape;1454;p21"/>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1"/>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57" name="Google Shape;1457;p21"/>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58"/>
        <p:cNvGrpSpPr/>
        <p:nvPr/>
      </p:nvGrpSpPr>
      <p:grpSpPr>
        <a:xfrm>
          <a:off x="0" y="0"/>
          <a:ext cx="0" cy="0"/>
          <a:chOff x="0" y="0"/>
          <a:chExt cx="0" cy="0"/>
        </a:xfrm>
      </p:grpSpPr>
      <p:grpSp>
        <p:nvGrpSpPr>
          <p:cNvPr id="1459" name="Google Shape;1459;p22"/>
          <p:cNvGrpSpPr/>
          <p:nvPr/>
        </p:nvGrpSpPr>
        <p:grpSpPr>
          <a:xfrm>
            <a:off x="454950" y="269892"/>
            <a:ext cx="8234100" cy="4603720"/>
            <a:chOff x="429225" y="317630"/>
            <a:chExt cx="8234100" cy="4603720"/>
          </a:xfrm>
        </p:grpSpPr>
        <p:sp>
          <p:nvSpPr>
            <p:cNvPr id="1460" name="Google Shape;1460;p2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461" name="Google Shape;1461;p22"/>
            <p:cNvGrpSpPr/>
            <p:nvPr/>
          </p:nvGrpSpPr>
          <p:grpSpPr>
            <a:xfrm>
              <a:off x="679925" y="317630"/>
              <a:ext cx="7742675" cy="4600565"/>
              <a:chOff x="679925" y="317625"/>
              <a:chExt cx="7742675" cy="4510800"/>
            </a:xfrm>
          </p:grpSpPr>
          <p:cxnSp>
            <p:nvCxnSpPr>
              <p:cNvPr id="1462" name="Google Shape;1462;p2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3" name="Google Shape;1463;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4" name="Google Shape;1464;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5" name="Google Shape;1465;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6" name="Google Shape;1466;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7" name="Google Shape;1467;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8" name="Google Shape;1468;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9" name="Google Shape;1469;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0" name="Google Shape;1470;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1" name="Google Shape;1471;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2" name="Google Shape;1472;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3" name="Google Shape;1473;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4" name="Google Shape;1474;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5" name="Google Shape;1475;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6" name="Google Shape;1476;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7" name="Google Shape;1477;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8" name="Google Shape;1478;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9" name="Google Shape;1479;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0" name="Google Shape;1480;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1" name="Google Shape;1481;p2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2" name="Google Shape;1482;p2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3" name="Google Shape;1483;p2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4" name="Google Shape;1484;p2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5" name="Google Shape;1485;p2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6" name="Google Shape;1486;p2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7" name="Google Shape;1487;p2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8" name="Google Shape;1488;p2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9" name="Google Shape;1489;p2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0" name="Google Shape;1490;p2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1" name="Google Shape;1491;p2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2" name="Google Shape;1492;p2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3" name="Google Shape;1493;p2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4" name="Google Shape;1494;p2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95" name="Google Shape;1495;p22"/>
            <p:cNvGrpSpPr/>
            <p:nvPr/>
          </p:nvGrpSpPr>
          <p:grpSpPr>
            <a:xfrm rot="5400000">
              <a:off x="2488064" y="-1492722"/>
              <a:ext cx="4107800" cy="8225444"/>
              <a:chOff x="925175" y="317625"/>
              <a:chExt cx="4107800" cy="4510800"/>
            </a:xfrm>
          </p:grpSpPr>
          <p:cxnSp>
            <p:nvCxnSpPr>
              <p:cNvPr id="1496" name="Google Shape;1496;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7" name="Google Shape;1497;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8" name="Google Shape;1498;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9" name="Google Shape;1499;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0" name="Google Shape;1500;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1" name="Google Shape;1501;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2" name="Google Shape;1502;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3" name="Google Shape;1503;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4" name="Google Shape;1504;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5" name="Google Shape;1505;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6" name="Google Shape;1506;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7" name="Google Shape;1507;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8" name="Google Shape;1508;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9" name="Google Shape;1509;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0" name="Google Shape;1510;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1" name="Google Shape;1511;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2" name="Google Shape;1512;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3" name="Google Shape;1513;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514" name="Google Shape;151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15" name="Google Shape;1515;p22"/>
          <p:cNvGrpSpPr/>
          <p:nvPr/>
        </p:nvGrpSpPr>
        <p:grpSpPr>
          <a:xfrm>
            <a:off x="-597077" y="36146"/>
            <a:ext cx="10106720" cy="3757129"/>
            <a:chOff x="-597077" y="36146"/>
            <a:chExt cx="10106720" cy="3757129"/>
          </a:xfrm>
        </p:grpSpPr>
        <p:grpSp>
          <p:nvGrpSpPr>
            <p:cNvPr id="1516" name="Google Shape;1516;p22"/>
            <p:cNvGrpSpPr/>
            <p:nvPr/>
          </p:nvGrpSpPr>
          <p:grpSpPr>
            <a:xfrm rot="-7310798">
              <a:off x="8146362" y="1994794"/>
              <a:ext cx="1214065" cy="1026413"/>
              <a:chOff x="6745875" y="1386325"/>
              <a:chExt cx="1050850" cy="888425"/>
            </a:xfrm>
          </p:grpSpPr>
          <p:sp>
            <p:nvSpPr>
              <p:cNvPr id="1517" name="Google Shape;1517;p22"/>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2"/>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2"/>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2"/>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2"/>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2"/>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2"/>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2"/>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2"/>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2"/>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2"/>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2"/>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2"/>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2"/>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2"/>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22"/>
            <p:cNvSpPr/>
            <p:nvPr/>
          </p:nvSpPr>
          <p:spPr>
            <a:xfrm rot="3912685" flipH="1">
              <a:off x="1191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3" name="Google Shape;1533;p22"/>
            <p:cNvGrpSpPr/>
            <p:nvPr/>
          </p:nvGrpSpPr>
          <p:grpSpPr>
            <a:xfrm rot="584040">
              <a:off x="-458540" y="1863445"/>
              <a:ext cx="1791293" cy="1791293"/>
              <a:chOff x="7910987" y="28700"/>
              <a:chExt cx="1619581" cy="1619581"/>
            </a:xfrm>
          </p:grpSpPr>
          <p:sp>
            <p:nvSpPr>
              <p:cNvPr id="1534" name="Google Shape;1534;p22"/>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5" name="Google Shape;1535;p22"/>
              <p:cNvGrpSpPr/>
              <p:nvPr/>
            </p:nvGrpSpPr>
            <p:grpSpPr>
              <a:xfrm>
                <a:off x="8643129" y="226316"/>
                <a:ext cx="344065" cy="1232036"/>
                <a:chOff x="8643129" y="226316"/>
                <a:chExt cx="344065" cy="1232036"/>
              </a:xfrm>
            </p:grpSpPr>
            <p:sp>
              <p:nvSpPr>
                <p:cNvPr id="1536" name="Google Shape;1536;p22"/>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2"/>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2"/>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2"/>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2"/>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2"/>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2"/>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2"/>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2"/>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2"/>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2"/>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2"/>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2"/>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2"/>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2"/>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2"/>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2"/>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53" name="Google Shape;1553;p22"/>
          <p:cNvGrpSpPr/>
          <p:nvPr/>
        </p:nvGrpSpPr>
        <p:grpSpPr>
          <a:xfrm>
            <a:off x="244725" y="350225"/>
            <a:ext cx="8592056" cy="3577471"/>
            <a:chOff x="244725" y="350225"/>
            <a:chExt cx="8592056" cy="3577471"/>
          </a:xfrm>
        </p:grpSpPr>
        <p:sp>
          <p:nvSpPr>
            <p:cNvPr id="1554" name="Google Shape;1554;p22"/>
            <p:cNvSpPr/>
            <p:nvPr/>
          </p:nvSpPr>
          <p:spPr>
            <a:xfrm>
              <a:off x="8533963" y="3502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2"/>
            <p:cNvSpPr/>
            <p:nvPr/>
          </p:nvSpPr>
          <p:spPr>
            <a:xfrm>
              <a:off x="244725" y="36307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22"/>
          <p:cNvGrpSpPr/>
          <p:nvPr/>
        </p:nvGrpSpPr>
        <p:grpSpPr>
          <a:xfrm>
            <a:off x="-425" y="1256148"/>
            <a:ext cx="9144422" cy="2607346"/>
            <a:chOff x="-425" y="1256148"/>
            <a:chExt cx="9144422" cy="2607346"/>
          </a:xfrm>
        </p:grpSpPr>
        <p:grpSp>
          <p:nvGrpSpPr>
            <p:cNvPr id="1557" name="Google Shape;1557;p22"/>
            <p:cNvGrpSpPr/>
            <p:nvPr/>
          </p:nvGrpSpPr>
          <p:grpSpPr>
            <a:xfrm>
              <a:off x="8636675" y="3341700"/>
              <a:ext cx="507323" cy="521794"/>
              <a:chOff x="8498350" y="3464975"/>
              <a:chExt cx="507323" cy="521794"/>
            </a:xfrm>
          </p:grpSpPr>
          <p:sp>
            <p:nvSpPr>
              <p:cNvPr id="1558" name="Google Shape;1558;p2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22"/>
            <p:cNvGrpSpPr/>
            <p:nvPr/>
          </p:nvGrpSpPr>
          <p:grpSpPr>
            <a:xfrm rot="1910861">
              <a:off x="111462" y="1342947"/>
              <a:ext cx="489865" cy="563846"/>
              <a:chOff x="104132" y="3774240"/>
              <a:chExt cx="602807" cy="693845"/>
            </a:xfrm>
          </p:grpSpPr>
          <p:sp>
            <p:nvSpPr>
              <p:cNvPr id="1561" name="Google Shape;1561;p22"/>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2"/>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2"/>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564"/>
        <p:cNvGrpSpPr/>
        <p:nvPr/>
      </p:nvGrpSpPr>
      <p:grpSpPr>
        <a:xfrm>
          <a:off x="0" y="0"/>
          <a:ext cx="0" cy="0"/>
          <a:chOff x="0" y="0"/>
          <a:chExt cx="0" cy="0"/>
        </a:xfrm>
      </p:grpSpPr>
      <p:grpSp>
        <p:nvGrpSpPr>
          <p:cNvPr id="1565" name="Google Shape;1565;p23"/>
          <p:cNvGrpSpPr/>
          <p:nvPr/>
        </p:nvGrpSpPr>
        <p:grpSpPr>
          <a:xfrm>
            <a:off x="454950" y="269892"/>
            <a:ext cx="8234100" cy="4603720"/>
            <a:chOff x="429225" y="317630"/>
            <a:chExt cx="8234100" cy="4603720"/>
          </a:xfrm>
        </p:grpSpPr>
        <p:sp>
          <p:nvSpPr>
            <p:cNvPr id="1566" name="Google Shape;1566;p2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567" name="Google Shape;1567;p23"/>
            <p:cNvGrpSpPr/>
            <p:nvPr/>
          </p:nvGrpSpPr>
          <p:grpSpPr>
            <a:xfrm>
              <a:off x="679925" y="317630"/>
              <a:ext cx="7742675" cy="4600565"/>
              <a:chOff x="679925" y="317625"/>
              <a:chExt cx="7742675" cy="4510800"/>
            </a:xfrm>
          </p:grpSpPr>
          <p:cxnSp>
            <p:nvCxnSpPr>
              <p:cNvPr id="1568" name="Google Shape;1568;p2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69" name="Google Shape;1569;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0" name="Google Shape;1570;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1" name="Google Shape;1571;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2" name="Google Shape;1572;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3" name="Google Shape;1573;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4" name="Google Shape;1574;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5" name="Google Shape;1575;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6" name="Google Shape;1576;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7" name="Google Shape;1577;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8" name="Google Shape;1578;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9" name="Google Shape;1579;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0" name="Google Shape;1580;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1" name="Google Shape;1581;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2" name="Google Shape;1582;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3" name="Google Shape;1583;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4" name="Google Shape;1584;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5" name="Google Shape;1585;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6" name="Google Shape;1586;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7" name="Google Shape;1587;p2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8" name="Google Shape;1588;p2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9" name="Google Shape;1589;p2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0" name="Google Shape;1590;p2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1" name="Google Shape;1591;p2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2" name="Google Shape;1592;p2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3" name="Google Shape;1593;p2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4" name="Google Shape;1594;p2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5" name="Google Shape;1595;p2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6" name="Google Shape;1596;p2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7" name="Google Shape;1597;p2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8" name="Google Shape;1598;p2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9" name="Google Shape;1599;p2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0" name="Google Shape;1600;p2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601" name="Google Shape;1601;p23"/>
            <p:cNvGrpSpPr/>
            <p:nvPr/>
          </p:nvGrpSpPr>
          <p:grpSpPr>
            <a:xfrm rot="5400000">
              <a:off x="2488064" y="-1492722"/>
              <a:ext cx="4107800" cy="8225444"/>
              <a:chOff x="925175" y="317625"/>
              <a:chExt cx="4107800" cy="4510800"/>
            </a:xfrm>
          </p:grpSpPr>
          <p:cxnSp>
            <p:nvCxnSpPr>
              <p:cNvPr id="1602" name="Google Shape;1602;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3" name="Google Shape;1603;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4" name="Google Shape;1604;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5" name="Google Shape;1605;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6" name="Google Shape;1606;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7" name="Google Shape;1607;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8" name="Google Shape;1608;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9" name="Google Shape;1609;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0" name="Google Shape;1610;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1" name="Google Shape;1611;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2" name="Google Shape;1612;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3" name="Google Shape;1613;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4" name="Google Shape;1614;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5" name="Google Shape;1615;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6" name="Google Shape;1616;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7" name="Google Shape;1617;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8" name="Google Shape;1618;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9" name="Google Shape;1619;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620" name="Google Shape;162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1" name="Google Shape;1621;p23"/>
          <p:cNvSpPr/>
          <p:nvPr/>
        </p:nvSpPr>
        <p:spPr>
          <a:xfrm rot="3912685" flipH="1">
            <a:off x="59763" y="389412"/>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3"/>
          <p:cNvSpPr/>
          <p:nvPr/>
        </p:nvSpPr>
        <p:spPr>
          <a:xfrm>
            <a:off x="8579725" y="3576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12"/>
        <p:cNvGrpSpPr/>
        <p:nvPr/>
      </p:nvGrpSpPr>
      <p:grpSpPr>
        <a:xfrm>
          <a:off x="0" y="0"/>
          <a:ext cx="0" cy="0"/>
          <a:chOff x="0" y="0"/>
          <a:chExt cx="0" cy="0"/>
        </a:xfrm>
      </p:grpSpPr>
      <p:grpSp>
        <p:nvGrpSpPr>
          <p:cNvPr id="1713" name="Google Shape;1713;p25"/>
          <p:cNvGrpSpPr/>
          <p:nvPr/>
        </p:nvGrpSpPr>
        <p:grpSpPr>
          <a:xfrm>
            <a:off x="454950" y="269892"/>
            <a:ext cx="8234100" cy="4603720"/>
            <a:chOff x="429225" y="317630"/>
            <a:chExt cx="8234100" cy="4603720"/>
          </a:xfrm>
        </p:grpSpPr>
        <p:sp>
          <p:nvSpPr>
            <p:cNvPr id="1714" name="Google Shape;1714;p25"/>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15" name="Google Shape;1715;p25"/>
            <p:cNvGrpSpPr/>
            <p:nvPr/>
          </p:nvGrpSpPr>
          <p:grpSpPr>
            <a:xfrm>
              <a:off x="679925" y="317630"/>
              <a:ext cx="7742675" cy="4600565"/>
              <a:chOff x="679925" y="317625"/>
              <a:chExt cx="7742675" cy="4510800"/>
            </a:xfrm>
          </p:grpSpPr>
          <p:cxnSp>
            <p:nvCxnSpPr>
              <p:cNvPr id="1716" name="Google Shape;1716;p25"/>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7" name="Google Shape;1717;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8" name="Google Shape;1718;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9" name="Google Shape;1719;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0" name="Google Shape;1720;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1" name="Google Shape;1721;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2" name="Google Shape;1722;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3" name="Google Shape;1723;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4" name="Google Shape;1724;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5" name="Google Shape;1725;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6" name="Google Shape;1726;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7" name="Google Shape;1727;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8" name="Google Shape;1728;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9" name="Google Shape;1729;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0" name="Google Shape;1730;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1" name="Google Shape;1731;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2" name="Google Shape;1732;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3" name="Google Shape;1733;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4" name="Google Shape;1734;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5" name="Google Shape;1735;p25"/>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6" name="Google Shape;1736;p25"/>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7" name="Google Shape;1737;p25"/>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8" name="Google Shape;1738;p25"/>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9" name="Google Shape;1739;p25"/>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0" name="Google Shape;1740;p25"/>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1" name="Google Shape;1741;p25"/>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2" name="Google Shape;1742;p25"/>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3" name="Google Shape;1743;p25"/>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4" name="Google Shape;1744;p25"/>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5" name="Google Shape;1745;p25"/>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6" name="Google Shape;1746;p25"/>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7" name="Google Shape;1747;p25"/>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8" name="Google Shape;1748;p25"/>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749" name="Google Shape;1749;p25"/>
            <p:cNvGrpSpPr/>
            <p:nvPr/>
          </p:nvGrpSpPr>
          <p:grpSpPr>
            <a:xfrm rot="5400000">
              <a:off x="2488064" y="-1492722"/>
              <a:ext cx="4107800" cy="8225444"/>
              <a:chOff x="925175" y="317625"/>
              <a:chExt cx="4107800" cy="4510800"/>
            </a:xfrm>
          </p:grpSpPr>
          <p:cxnSp>
            <p:nvCxnSpPr>
              <p:cNvPr id="1750" name="Google Shape;1750;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1" name="Google Shape;1751;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2" name="Google Shape;1752;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3" name="Google Shape;1753;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4" name="Google Shape;1754;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5" name="Google Shape;1755;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6" name="Google Shape;1756;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7" name="Google Shape;1757;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8" name="Google Shape;1758;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9" name="Google Shape;1759;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0" name="Google Shape;1760;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1" name="Google Shape;1761;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2" name="Google Shape;1762;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3" name="Google Shape;1763;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4" name="Google Shape;1764;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5" name="Google Shape;1765;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6" name="Google Shape;1766;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7" name="Google Shape;1767;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768" name="Google Shape;17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9" name="Google Shape;1769;p25"/>
          <p:cNvSpPr txBox="1">
            <a:spLocks noGrp="1"/>
          </p:cNvSpPr>
          <p:nvPr>
            <p:ph type="subTitle" idx="1"/>
          </p:nvPr>
        </p:nvSpPr>
        <p:spPr>
          <a:xfrm>
            <a:off x="858263"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2"/>
          </p:nvPr>
        </p:nvSpPr>
        <p:spPr>
          <a:xfrm>
            <a:off x="3460648"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1" name="Google Shape;1771;p25"/>
          <p:cNvSpPr txBox="1">
            <a:spLocks noGrp="1"/>
          </p:cNvSpPr>
          <p:nvPr>
            <p:ph type="subTitle" idx="3"/>
          </p:nvPr>
        </p:nvSpPr>
        <p:spPr>
          <a:xfrm>
            <a:off x="6063041"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25"/>
          <p:cNvSpPr txBox="1">
            <a:spLocks noGrp="1"/>
          </p:cNvSpPr>
          <p:nvPr>
            <p:ph type="subTitle" idx="4"/>
          </p:nvPr>
        </p:nvSpPr>
        <p:spPr>
          <a:xfrm>
            <a:off x="858275"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3" name="Google Shape;1773;p25"/>
          <p:cNvSpPr txBox="1">
            <a:spLocks noGrp="1"/>
          </p:cNvSpPr>
          <p:nvPr>
            <p:ph type="subTitle" idx="5"/>
          </p:nvPr>
        </p:nvSpPr>
        <p:spPr>
          <a:xfrm>
            <a:off x="346066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4" name="Google Shape;1774;p25"/>
          <p:cNvSpPr txBox="1">
            <a:spLocks noGrp="1"/>
          </p:cNvSpPr>
          <p:nvPr>
            <p:ph type="subTitle" idx="6"/>
          </p:nvPr>
        </p:nvSpPr>
        <p:spPr>
          <a:xfrm>
            <a:off x="606305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775" name="Google Shape;1775;p25"/>
          <p:cNvGrpSpPr/>
          <p:nvPr/>
        </p:nvGrpSpPr>
        <p:grpSpPr>
          <a:xfrm>
            <a:off x="273400" y="1133250"/>
            <a:ext cx="8554844" cy="3832246"/>
            <a:chOff x="273400" y="1133250"/>
            <a:chExt cx="8554844" cy="3832246"/>
          </a:xfrm>
        </p:grpSpPr>
        <p:sp>
          <p:nvSpPr>
            <p:cNvPr id="1776" name="Google Shape;1776;p25"/>
            <p:cNvSpPr/>
            <p:nvPr/>
          </p:nvSpPr>
          <p:spPr>
            <a:xfrm>
              <a:off x="273400" y="39433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25"/>
          <p:cNvGrpSpPr/>
          <p:nvPr/>
        </p:nvGrpSpPr>
        <p:grpSpPr>
          <a:xfrm>
            <a:off x="8220275" y="360525"/>
            <a:ext cx="863733" cy="741697"/>
            <a:chOff x="8166475" y="4286125"/>
            <a:chExt cx="863733" cy="741697"/>
          </a:xfrm>
        </p:grpSpPr>
        <p:sp>
          <p:nvSpPr>
            <p:cNvPr id="1781" name="Google Shape;1781;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8166475" y="4286125"/>
              <a:ext cx="636819" cy="741697"/>
            </a:xfrm>
            <a:custGeom>
              <a:avLst/>
              <a:gdLst/>
              <a:ahLst/>
              <a:cxnLst/>
              <a:rect l="l" t="t" r="r" b="b"/>
              <a:pathLst>
                <a:path w="19151" h="22305" extrusionOk="0">
                  <a:moveTo>
                    <a:pt x="0" y="0"/>
                  </a:moveTo>
                  <a:cubicBezTo>
                    <a:pt x="26" y="75"/>
                    <a:pt x="63" y="151"/>
                    <a:pt x="88" y="226"/>
                  </a:cubicBezTo>
                  <a:lnTo>
                    <a:pt x="164" y="189"/>
                  </a:lnTo>
                  <a:cubicBezTo>
                    <a:pt x="5429" y="5919"/>
                    <a:pt x="10694" y="11636"/>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40" y="3180"/>
                    <a:pt x="2476" y="1597"/>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8169401" y="4292376"/>
              <a:ext cx="531940" cy="705784"/>
            </a:xfrm>
            <a:custGeom>
              <a:avLst/>
              <a:gdLst/>
              <a:ahLst/>
              <a:cxnLst/>
              <a:rect l="l" t="t" r="r" b="b"/>
              <a:pathLst>
                <a:path w="15997" h="21225" extrusionOk="0">
                  <a:moveTo>
                    <a:pt x="76" y="1"/>
                  </a:moveTo>
                  <a:lnTo>
                    <a:pt x="0" y="38"/>
                  </a:lnTo>
                  <a:cubicBezTo>
                    <a:pt x="3016" y="7100"/>
                    <a:pt x="6019" y="14162"/>
                    <a:pt x="9023" y="21224"/>
                  </a:cubicBezTo>
                  <a:lnTo>
                    <a:pt x="11724" y="19867"/>
                  </a:lnTo>
                  <a:cubicBezTo>
                    <a:pt x="12466" y="19490"/>
                    <a:pt x="13207" y="19113"/>
                    <a:pt x="13923" y="18711"/>
                  </a:cubicBezTo>
                  <a:cubicBezTo>
                    <a:pt x="14652" y="18297"/>
                    <a:pt x="15343" y="17857"/>
                    <a:pt x="15997" y="17342"/>
                  </a:cubicBezTo>
                  <a:lnTo>
                    <a:pt x="15871" y="17166"/>
                  </a:lnTo>
                  <a:cubicBezTo>
                    <a:pt x="10606" y="11448"/>
                    <a:pt x="5341" y="5731"/>
                    <a:pt x="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166475" y="4286125"/>
              <a:ext cx="636819" cy="741697"/>
            </a:xfrm>
            <a:custGeom>
              <a:avLst/>
              <a:gdLst/>
              <a:ahLst/>
              <a:cxnLst/>
              <a:rect l="l" t="t" r="r" b="b"/>
              <a:pathLst>
                <a:path w="19151" h="22305" extrusionOk="0">
                  <a:moveTo>
                    <a:pt x="17015" y="22305"/>
                  </a:moveTo>
                  <a:lnTo>
                    <a:pt x="17002" y="22267"/>
                  </a:lnTo>
                  <a:lnTo>
                    <a:pt x="17002" y="22267"/>
                  </a:lnTo>
                  <a:lnTo>
                    <a:pt x="17002" y="22267"/>
                  </a:lnTo>
                  <a:cubicBezTo>
                    <a:pt x="16751" y="20671"/>
                    <a:pt x="16487" y="19088"/>
                    <a:pt x="16236" y="17492"/>
                  </a:cubicBezTo>
                  <a:lnTo>
                    <a:pt x="16110" y="17517"/>
                  </a:lnTo>
                  <a:lnTo>
                    <a:pt x="16085" y="17530"/>
                  </a:lnTo>
                  <a:lnTo>
                    <a:pt x="16085" y="17530"/>
                  </a:lnTo>
                  <a:lnTo>
                    <a:pt x="15959" y="17354"/>
                  </a:lnTo>
                  <a:cubicBezTo>
                    <a:pt x="13082" y="14237"/>
                    <a:pt x="10217" y="11121"/>
                    <a:pt x="7339" y="7992"/>
                  </a:cubicBezTo>
                  <a:lnTo>
                    <a:pt x="7339" y="7992"/>
                  </a:ln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lnTo>
                    <a:pt x="19151" y="15494"/>
                  </a:lnTo>
                  <a:cubicBezTo>
                    <a:pt x="18623" y="17819"/>
                    <a:pt x="17907" y="20093"/>
                    <a:pt x="17015" y="22305"/>
                  </a:cubicBezTo>
                  <a:moveTo>
                    <a:pt x="453" y="251"/>
                  </a:moveTo>
                  <a:lnTo>
                    <a:pt x="453" y="251"/>
                  </a:lnTo>
                  <a:lnTo>
                    <a:pt x="453" y="251"/>
                  </a:lnTo>
                  <a:lnTo>
                    <a:pt x="453" y="251"/>
                  </a:lnTo>
                  <a:lnTo>
                    <a:pt x="453" y="251"/>
                  </a:lnTo>
                  <a:cubicBezTo>
                    <a:pt x="302" y="163"/>
                    <a:pt x="151" y="88"/>
                    <a:pt x="0" y="0"/>
                  </a:cubicBezTo>
                  <a:lnTo>
                    <a:pt x="0" y="0"/>
                  </a:lnTo>
                  <a:cubicBezTo>
                    <a:pt x="151" y="88"/>
                    <a:pt x="302" y="163"/>
                    <a:pt x="453" y="251"/>
                  </a:cubicBezTo>
                  <a:lnTo>
                    <a:pt x="453" y="251"/>
                  </a:lnTo>
                  <a:moveTo>
                    <a:pt x="38" y="113"/>
                  </a:moveTo>
                  <a:cubicBezTo>
                    <a:pt x="26" y="88"/>
                    <a:pt x="26" y="63"/>
                    <a:pt x="13" y="38"/>
                  </a:cubicBezTo>
                  <a:cubicBezTo>
                    <a:pt x="26" y="63"/>
                    <a:pt x="26" y="88"/>
                    <a:pt x="38" y="113"/>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8166475" y="4286125"/>
              <a:ext cx="636819" cy="741697"/>
            </a:xfrm>
            <a:custGeom>
              <a:avLst/>
              <a:gdLst/>
              <a:ahLst/>
              <a:cxnLst/>
              <a:rect l="l" t="t" r="r" b="b"/>
              <a:pathLst>
                <a:path w="19151" h="22305" extrusionOk="0">
                  <a:moveTo>
                    <a:pt x="0" y="0"/>
                  </a:moveTo>
                  <a:cubicBezTo>
                    <a:pt x="0" y="13"/>
                    <a:pt x="0" y="25"/>
                    <a:pt x="13" y="38"/>
                  </a:cubicBezTo>
                  <a:cubicBezTo>
                    <a:pt x="26" y="63"/>
                    <a:pt x="26" y="88"/>
                    <a:pt x="38" y="113"/>
                  </a:cubicBezTo>
                  <a:cubicBezTo>
                    <a:pt x="76" y="138"/>
                    <a:pt x="101" y="176"/>
                    <a:pt x="139" y="201"/>
                  </a:cubicBezTo>
                  <a:lnTo>
                    <a:pt x="164" y="189"/>
                  </a:lnTo>
                  <a:cubicBezTo>
                    <a:pt x="2564" y="2790"/>
                    <a:pt x="4951" y="5391"/>
                    <a:pt x="7339" y="7992"/>
                  </a:cubicBez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706313" y="4867727"/>
              <a:ext cx="25538" cy="158814"/>
            </a:xfrm>
            <a:custGeom>
              <a:avLst/>
              <a:gdLst/>
              <a:ahLst/>
              <a:cxnLst/>
              <a:rect l="l" t="t" r="r" b="b"/>
              <a:pathLst>
                <a:path w="768" h="4776" extrusionOk="0">
                  <a:moveTo>
                    <a:pt x="1" y="1"/>
                  </a:moveTo>
                  <a:lnTo>
                    <a:pt x="1" y="1"/>
                  </a:lnTo>
                  <a:cubicBezTo>
                    <a:pt x="173" y="1093"/>
                    <a:pt x="350" y="2179"/>
                    <a:pt x="526" y="3267"/>
                  </a:cubicBezTo>
                  <a:lnTo>
                    <a:pt x="526" y="3267"/>
                  </a:lnTo>
                  <a:cubicBezTo>
                    <a:pt x="385" y="2377"/>
                    <a:pt x="246" y="1488"/>
                    <a:pt x="101" y="604"/>
                  </a:cubicBezTo>
                  <a:cubicBezTo>
                    <a:pt x="63" y="403"/>
                    <a:pt x="38" y="202"/>
                    <a:pt x="1" y="1"/>
                  </a:cubicBezTo>
                  <a:close/>
                  <a:moveTo>
                    <a:pt x="526" y="3267"/>
                  </a:moveTo>
                  <a:lnTo>
                    <a:pt x="526" y="3267"/>
                  </a:lnTo>
                  <a:cubicBezTo>
                    <a:pt x="606" y="3770"/>
                    <a:pt x="686" y="4273"/>
                    <a:pt x="767" y="4776"/>
                  </a:cubicBezTo>
                  <a:cubicBezTo>
                    <a:pt x="688" y="4272"/>
                    <a:pt x="607" y="3770"/>
                    <a:pt x="526" y="3267"/>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8410475" y="4551871"/>
              <a:ext cx="290860" cy="317162"/>
            </a:xfrm>
            <a:custGeom>
              <a:avLst/>
              <a:gdLst/>
              <a:ahLst/>
              <a:cxnLst/>
              <a:rect l="l" t="t" r="r" b="b"/>
              <a:pathLst>
                <a:path w="8747" h="9538" extrusionOk="0">
                  <a:moveTo>
                    <a:pt x="8747" y="9538"/>
                  </a:moveTo>
                  <a:lnTo>
                    <a:pt x="8621" y="9362"/>
                  </a:lnTo>
                  <a:cubicBezTo>
                    <a:pt x="5744" y="6245"/>
                    <a:pt x="2879" y="3129"/>
                    <a:pt x="1" y="0"/>
                  </a:cubicBezTo>
                  <a:cubicBezTo>
                    <a:pt x="2879" y="3129"/>
                    <a:pt x="5744" y="6245"/>
                    <a:pt x="8621" y="9362"/>
                  </a:cubicBezTo>
                  <a:lnTo>
                    <a:pt x="8747" y="9538"/>
                  </a:lnTo>
                  <a:lnTo>
                    <a:pt x="8747" y="9538"/>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8181505" y="4294471"/>
              <a:ext cx="619727" cy="507300"/>
            </a:xfrm>
            <a:custGeom>
              <a:avLst/>
              <a:gdLst/>
              <a:ahLst/>
              <a:cxnLst/>
              <a:rect l="l" t="t" r="r" b="b"/>
              <a:pathLst>
                <a:path w="18637" h="15256" extrusionOk="0">
                  <a:moveTo>
                    <a:pt x="18636" y="15255"/>
                  </a:moveTo>
                  <a:lnTo>
                    <a:pt x="18636" y="15255"/>
                  </a:lnTo>
                  <a:cubicBezTo>
                    <a:pt x="12579" y="9990"/>
                    <a:pt x="6359" y="4901"/>
                    <a:pt x="1" y="0"/>
                  </a:cubicBezTo>
                  <a:lnTo>
                    <a:pt x="1" y="0"/>
                  </a:lnTo>
                  <a:cubicBezTo>
                    <a:pt x="6359" y="4901"/>
                    <a:pt x="12579" y="9990"/>
                    <a:pt x="18636" y="15255"/>
                  </a:cubicBezTo>
                  <a:lnTo>
                    <a:pt x="18636" y="15255"/>
                  </a:lnTo>
                  <a:lnTo>
                    <a:pt x="18636" y="15255"/>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65" y="3381"/>
                    <a:pt x="2551" y="1986"/>
                    <a:pt x="2325" y="604"/>
                  </a:cubicBezTo>
                  <a:cubicBezTo>
                    <a:pt x="2287" y="403"/>
                    <a:pt x="2262" y="202"/>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8709672" y="4887811"/>
              <a:ext cx="22179" cy="138729"/>
            </a:xfrm>
            <a:custGeom>
              <a:avLst/>
              <a:gdLst/>
              <a:ahLst/>
              <a:cxnLst/>
              <a:rect l="l" t="t" r="r" b="b"/>
              <a:pathLst>
                <a:path w="667" h="4172" extrusionOk="0">
                  <a:moveTo>
                    <a:pt x="666" y="4172"/>
                  </a:moveTo>
                  <a:lnTo>
                    <a:pt x="666" y="4172"/>
                  </a:lnTo>
                  <a:cubicBezTo>
                    <a:pt x="440" y="2777"/>
                    <a:pt x="226" y="1382"/>
                    <a:pt x="0" y="0"/>
                  </a:cubicBezTo>
                  <a:cubicBezTo>
                    <a:pt x="226" y="1382"/>
                    <a:pt x="440" y="2777"/>
                    <a:pt x="666" y="4172"/>
                  </a:cubicBezTo>
                  <a:lnTo>
                    <a:pt x="666" y="4172"/>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5"/>
          <p:cNvGrpSpPr/>
          <p:nvPr/>
        </p:nvGrpSpPr>
        <p:grpSpPr>
          <a:xfrm>
            <a:off x="119800" y="32583"/>
            <a:ext cx="8947027" cy="4966558"/>
            <a:chOff x="119800" y="32583"/>
            <a:chExt cx="8947027" cy="4966558"/>
          </a:xfrm>
        </p:grpSpPr>
        <p:grpSp>
          <p:nvGrpSpPr>
            <p:cNvPr id="1794" name="Google Shape;1794;p25"/>
            <p:cNvGrpSpPr/>
            <p:nvPr/>
          </p:nvGrpSpPr>
          <p:grpSpPr>
            <a:xfrm>
              <a:off x="119800" y="548125"/>
              <a:ext cx="507323" cy="521794"/>
              <a:chOff x="8498350" y="3464975"/>
              <a:chExt cx="507323" cy="521794"/>
            </a:xfrm>
          </p:grpSpPr>
          <p:sp>
            <p:nvSpPr>
              <p:cNvPr id="1795" name="Google Shape;1795;p25"/>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rot="922728">
              <a:off x="356090" y="87442"/>
              <a:ext cx="489838" cy="563816"/>
              <a:chOff x="104132" y="3774240"/>
              <a:chExt cx="602807" cy="693845"/>
            </a:xfrm>
          </p:grpSpPr>
          <p:sp>
            <p:nvSpPr>
              <p:cNvPr id="1798" name="Google Shape;1798;p25"/>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5"/>
            <p:cNvGrpSpPr/>
            <p:nvPr/>
          </p:nvGrpSpPr>
          <p:grpSpPr>
            <a:xfrm>
              <a:off x="8484574" y="4431924"/>
              <a:ext cx="582254" cy="567217"/>
              <a:chOff x="8362049" y="142511"/>
              <a:chExt cx="582254" cy="567217"/>
            </a:xfrm>
          </p:grpSpPr>
          <p:sp>
            <p:nvSpPr>
              <p:cNvPr id="1802" name="Google Shape;1802;p25"/>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5" name="Google Shape;1805;p25"/>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92"/>
        <p:cNvGrpSpPr/>
        <p:nvPr/>
      </p:nvGrpSpPr>
      <p:grpSpPr>
        <a:xfrm>
          <a:off x="0" y="0"/>
          <a:ext cx="0" cy="0"/>
          <a:chOff x="0" y="0"/>
          <a:chExt cx="0" cy="0"/>
        </a:xfrm>
      </p:grpSpPr>
      <p:grpSp>
        <p:nvGrpSpPr>
          <p:cNvPr id="2193" name="Google Shape;2193;p30"/>
          <p:cNvGrpSpPr/>
          <p:nvPr/>
        </p:nvGrpSpPr>
        <p:grpSpPr>
          <a:xfrm>
            <a:off x="454950" y="269892"/>
            <a:ext cx="8234100" cy="4603720"/>
            <a:chOff x="429225" y="317630"/>
            <a:chExt cx="8234100" cy="4603720"/>
          </a:xfrm>
        </p:grpSpPr>
        <p:sp>
          <p:nvSpPr>
            <p:cNvPr id="2194" name="Google Shape;2194;p30"/>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195" name="Google Shape;2195;p30"/>
            <p:cNvGrpSpPr/>
            <p:nvPr/>
          </p:nvGrpSpPr>
          <p:grpSpPr>
            <a:xfrm>
              <a:off x="679925" y="317630"/>
              <a:ext cx="7742675" cy="4600565"/>
              <a:chOff x="679925" y="317625"/>
              <a:chExt cx="7742675" cy="4510800"/>
            </a:xfrm>
          </p:grpSpPr>
          <p:cxnSp>
            <p:nvCxnSpPr>
              <p:cNvPr id="2196" name="Google Shape;2196;p30"/>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7" name="Google Shape;2197;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8" name="Google Shape;2198;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9" name="Google Shape;2199;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0" name="Google Shape;2200;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1" name="Google Shape;2201;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2" name="Google Shape;2202;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3" name="Google Shape;2203;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4" name="Google Shape;2204;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5" name="Google Shape;2205;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6" name="Google Shape;2206;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7" name="Google Shape;2207;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8" name="Google Shape;2208;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9" name="Google Shape;2209;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0" name="Google Shape;2210;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1" name="Google Shape;2211;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2" name="Google Shape;2212;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3" name="Google Shape;2213;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4" name="Google Shape;2214;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5" name="Google Shape;2215;p30"/>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6" name="Google Shape;2216;p30"/>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7" name="Google Shape;2217;p30"/>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8" name="Google Shape;2218;p30"/>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9" name="Google Shape;2219;p30"/>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0" name="Google Shape;2220;p30"/>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1" name="Google Shape;2221;p30"/>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2" name="Google Shape;2222;p30"/>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3" name="Google Shape;2223;p30"/>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4" name="Google Shape;2224;p30"/>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5" name="Google Shape;2225;p30"/>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6" name="Google Shape;2226;p30"/>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7" name="Google Shape;2227;p30"/>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8" name="Google Shape;2228;p30"/>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2229" name="Google Shape;2229;p30"/>
            <p:cNvGrpSpPr/>
            <p:nvPr/>
          </p:nvGrpSpPr>
          <p:grpSpPr>
            <a:xfrm rot="5400000">
              <a:off x="2488064" y="-1492722"/>
              <a:ext cx="4107800" cy="8225444"/>
              <a:chOff x="925175" y="317625"/>
              <a:chExt cx="4107800" cy="4510800"/>
            </a:xfrm>
          </p:grpSpPr>
          <p:cxnSp>
            <p:nvCxnSpPr>
              <p:cNvPr id="2230" name="Google Shape;2230;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1" name="Google Shape;2231;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2" name="Google Shape;2232;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3" name="Google Shape;2233;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4" name="Google Shape;2234;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5" name="Google Shape;2235;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6" name="Google Shape;2236;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7" name="Google Shape;2237;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8" name="Google Shape;2238;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9" name="Google Shape;2239;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0" name="Google Shape;2240;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1" name="Google Shape;2241;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2" name="Google Shape;2242;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3" name="Google Shape;2243;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4" name="Google Shape;2244;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5" name="Google Shape;2245;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6" name="Google Shape;2246;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7" name="Google Shape;2247;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48"/>
        <p:cNvGrpSpPr/>
        <p:nvPr/>
      </p:nvGrpSpPr>
      <p:grpSpPr>
        <a:xfrm>
          <a:off x="0" y="0"/>
          <a:ext cx="0" cy="0"/>
          <a:chOff x="0" y="0"/>
          <a:chExt cx="0" cy="0"/>
        </a:xfrm>
      </p:grpSpPr>
      <p:sp>
        <p:nvSpPr>
          <p:cNvPr id="2249" name="Google Shape;2249;p31"/>
          <p:cNvSpPr/>
          <p:nvPr/>
        </p:nvSpPr>
        <p:spPr>
          <a:xfrm>
            <a:off x="454950" y="273113"/>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12/14/2023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9788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12/14/2023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9532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12/14/2023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1928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12/14/2023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343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grpSp>
        <p:nvGrpSpPr>
          <p:cNvPr id="77" name="Google Shape;77;p3"/>
          <p:cNvGrpSpPr/>
          <p:nvPr/>
        </p:nvGrpSpPr>
        <p:grpSpPr>
          <a:xfrm>
            <a:off x="454950" y="269892"/>
            <a:ext cx="8234100" cy="4603720"/>
            <a:chOff x="429225" y="317630"/>
            <a:chExt cx="8234100" cy="4603720"/>
          </a:xfrm>
        </p:grpSpPr>
        <p:sp>
          <p:nvSpPr>
            <p:cNvPr id="78" name="Google Shape;78;p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9" name="Google Shape;79;p3"/>
            <p:cNvGrpSpPr/>
            <p:nvPr/>
          </p:nvGrpSpPr>
          <p:grpSpPr>
            <a:xfrm>
              <a:off x="679925" y="317630"/>
              <a:ext cx="7742675" cy="4600565"/>
              <a:chOff x="679925" y="317625"/>
              <a:chExt cx="7742675" cy="4510800"/>
            </a:xfrm>
          </p:grpSpPr>
          <p:cxnSp>
            <p:nvCxnSpPr>
              <p:cNvPr id="80" name="Google Shape;80;p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0" name="Google Shape;100;p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1" name="Google Shape;101;p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2" name="Google Shape;102;p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3" name="Google Shape;103;p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4" name="Google Shape;104;p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 name="Google Shape;105;p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 name="Google Shape;106;p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 name="Google Shape;107;p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 name="Google Shape;108;p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 name="Google Shape;109;p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 name="Google Shape;110;p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1" name="Google Shape;111;p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2" name="Google Shape;112;p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3" name="Google Shape;113;p3"/>
            <p:cNvGrpSpPr/>
            <p:nvPr/>
          </p:nvGrpSpPr>
          <p:grpSpPr>
            <a:xfrm rot="5400000">
              <a:off x="2488064" y="-1492722"/>
              <a:ext cx="4107800" cy="8225444"/>
              <a:chOff x="925175" y="317625"/>
              <a:chExt cx="4107800" cy="4510800"/>
            </a:xfrm>
          </p:grpSpPr>
          <p:cxnSp>
            <p:nvCxnSpPr>
              <p:cNvPr id="114" name="Google Shape;114;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 name="Google Shape;115;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 name="Google Shape;116;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 name="Google Shape;117;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 name="Google Shape;118;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9" name="Google Shape;119;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0" name="Google Shape;120;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1" name="Google Shape;121;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2" name="Google Shape;122;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3" name="Google Shape;123;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4" name="Google Shape;124;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5" name="Google Shape;125;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6" name="Google Shape;126;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7" name="Google Shape;127;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8" name="Google Shape;128;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9" name="Google Shape;129;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0" name="Google Shape;130;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1" name="Google Shape;131;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32" name="Google Shape;132;p3"/>
          <p:cNvSpPr txBox="1">
            <a:spLocks noGrp="1"/>
          </p:cNvSpPr>
          <p:nvPr>
            <p:ph type="title"/>
          </p:nvPr>
        </p:nvSpPr>
        <p:spPr>
          <a:xfrm>
            <a:off x="2038200" y="2388500"/>
            <a:ext cx="5067600" cy="8211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3745950" y="1457950"/>
            <a:ext cx="1652100" cy="782400"/>
          </a:xfrm>
          <a:prstGeom prst="rect">
            <a:avLst/>
          </a:prstGeom>
          <a:solidFill>
            <a:schemeClr val="dk2"/>
          </a:solidFill>
          <a:ln w="19050" cap="flat" cmpd="sng">
            <a:solidFill>
              <a:schemeClr val="accent2"/>
            </a:solidFill>
            <a:prstDash val="solid"/>
            <a:round/>
            <a:headEnd type="none" w="sm" len="sm"/>
            <a:tailEnd type="none" w="sm" len="sm"/>
          </a:ln>
          <a:effectLst>
            <a:outerShdw dist="57150" dir="2640000" algn="bl" rotWithShape="0">
              <a:schemeClr val="dk1">
                <a:alpha val="20000"/>
              </a:schemeClr>
            </a:outerShdw>
          </a:effectLst>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a:off x="2038200" y="32645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226150" y="36146"/>
            <a:ext cx="8752603" cy="5092171"/>
            <a:chOff x="226150" y="36146"/>
            <a:chExt cx="8752603" cy="5092171"/>
          </a:xfrm>
        </p:grpSpPr>
        <p:sp>
          <p:nvSpPr>
            <p:cNvPr id="137" name="Google Shape;137;p3"/>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6887315">
              <a:off x="195363" y="465417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1179130" y="47625"/>
            <a:ext cx="8671677" cy="5499611"/>
            <a:chOff x="1179130" y="47625"/>
            <a:chExt cx="8671677" cy="5499611"/>
          </a:xfrm>
        </p:grpSpPr>
        <p:grpSp>
          <p:nvGrpSpPr>
            <p:cNvPr id="140" name="Google Shape;140;p3"/>
            <p:cNvGrpSpPr/>
            <p:nvPr/>
          </p:nvGrpSpPr>
          <p:grpSpPr>
            <a:xfrm rot="1902070">
              <a:off x="7722502" y="3418931"/>
              <a:ext cx="1791284" cy="1791284"/>
              <a:chOff x="7910987" y="28700"/>
              <a:chExt cx="1619581" cy="1619581"/>
            </a:xfrm>
          </p:grpSpPr>
          <p:sp>
            <p:nvSpPr>
              <p:cNvPr id="141" name="Google Shape;141;p3"/>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3"/>
              <p:cNvGrpSpPr/>
              <p:nvPr/>
            </p:nvGrpSpPr>
            <p:grpSpPr>
              <a:xfrm>
                <a:off x="8643129" y="226316"/>
                <a:ext cx="344065" cy="1232036"/>
                <a:chOff x="8643129" y="226316"/>
                <a:chExt cx="344065" cy="1232036"/>
              </a:xfrm>
            </p:grpSpPr>
            <p:sp>
              <p:nvSpPr>
                <p:cNvPr id="143" name="Google Shape;143;p3"/>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3"/>
            <p:cNvGrpSpPr/>
            <p:nvPr/>
          </p:nvGrpSpPr>
          <p:grpSpPr>
            <a:xfrm>
              <a:off x="1179130" y="47625"/>
              <a:ext cx="851192" cy="546052"/>
              <a:chOff x="1161225" y="29450"/>
              <a:chExt cx="963432" cy="618055"/>
            </a:xfrm>
          </p:grpSpPr>
          <p:sp>
            <p:nvSpPr>
              <p:cNvPr id="161" name="Google Shape;161;p3"/>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 name="Google Shape;168;p3"/>
          <p:cNvGrpSpPr/>
          <p:nvPr/>
        </p:nvGrpSpPr>
        <p:grpSpPr>
          <a:xfrm>
            <a:off x="90450" y="1373875"/>
            <a:ext cx="8075494" cy="3647521"/>
            <a:chOff x="90450" y="1373875"/>
            <a:chExt cx="8075494" cy="3647521"/>
          </a:xfrm>
        </p:grpSpPr>
        <p:sp>
          <p:nvSpPr>
            <p:cNvPr id="169" name="Google Shape;169;p3"/>
            <p:cNvSpPr/>
            <p:nvPr/>
          </p:nvSpPr>
          <p:spPr>
            <a:xfrm>
              <a:off x="7863125" y="4724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12/14/2023</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1831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12/14/2023</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8665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12/14/2023</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0041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12/14/2023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7115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12/14/2023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6190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12/14/2023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9393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12/14/2023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503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2"/>
        <p:cNvGrpSpPr/>
        <p:nvPr/>
      </p:nvGrpSpPr>
      <p:grpSpPr>
        <a:xfrm>
          <a:off x="0" y="0"/>
          <a:ext cx="0" cy="0"/>
          <a:chOff x="0" y="0"/>
          <a:chExt cx="0" cy="0"/>
        </a:xfrm>
      </p:grpSpPr>
      <p:grpSp>
        <p:nvGrpSpPr>
          <p:cNvPr id="333" name="Google Shape;333;p6"/>
          <p:cNvGrpSpPr/>
          <p:nvPr/>
        </p:nvGrpSpPr>
        <p:grpSpPr>
          <a:xfrm>
            <a:off x="454950" y="269892"/>
            <a:ext cx="8234100" cy="4603720"/>
            <a:chOff x="429225" y="317630"/>
            <a:chExt cx="8234100" cy="4603720"/>
          </a:xfrm>
        </p:grpSpPr>
        <p:sp>
          <p:nvSpPr>
            <p:cNvPr id="334" name="Google Shape;334;p6"/>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35" name="Google Shape;335;p6"/>
            <p:cNvGrpSpPr/>
            <p:nvPr/>
          </p:nvGrpSpPr>
          <p:grpSpPr>
            <a:xfrm>
              <a:off x="679925" y="317630"/>
              <a:ext cx="7742675" cy="4600565"/>
              <a:chOff x="679925" y="317625"/>
              <a:chExt cx="7742675" cy="4510800"/>
            </a:xfrm>
          </p:grpSpPr>
          <p:cxnSp>
            <p:nvCxnSpPr>
              <p:cNvPr id="336" name="Google Shape;336;p6"/>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7" name="Google Shape;337;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8" name="Google Shape;338;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9" name="Google Shape;339;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0" name="Google Shape;340;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1" name="Google Shape;341;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2" name="Google Shape;342;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3" name="Google Shape;343;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4" name="Google Shape;344;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5" name="Google Shape;345;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6" name="Google Shape;346;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7" name="Google Shape;347;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8" name="Google Shape;348;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9" name="Google Shape;349;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0" name="Google Shape;350;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1" name="Google Shape;351;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2" name="Google Shape;352;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3" name="Google Shape;353;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4" name="Google Shape;354;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5" name="Google Shape;355;p6"/>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6" name="Google Shape;356;p6"/>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7" name="Google Shape;357;p6"/>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8" name="Google Shape;358;p6"/>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9" name="Google Shape;359;p6"/>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0" name="Google Shape;360;p6"/>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1" name="Google Shape;361;p6"/>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2" name="Google Shape;362;p6"/>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3" name="Google Shape;363;p6"/>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4" name="Google Shape;364;p6"/>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5" name="Google Shape;365;p6"/>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6" name="Google Shape;366;p6"/>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7" name="Google Shape;367;p6"/>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6"/>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369" name="Google Shape;369;p6"/>
            <p:cNvGrpSpPr/>
            <p:nvPr/>
          </p:nvGrpSpPr>
          <p:grpSpPr>
            <a:xfrm rot="5400000">
              <a:off x="2488064" y="-1492722"/>
              <a:ext cx="4107800" cy="8225444"/>
              <a:chOff x="925175" y="317625"/>
              <a:chExt cx="4107800" cy="4510800"/>
            </a:xfrm>
          </p:grpSpPr>
          <p:cxnSp>
            <p:nvCxnSpPr>
              <p:cNvPr id="370" name="Google Shape;370;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1" name="Google Shape;371;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2" name="Google Shape;372;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3" name="Google Shape;373;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4" name="Google Shape;374;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5" name="Google Shape;375;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6" name="Google Shape;376;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7" name="Google Shape;377;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8" name="Google Shape;378;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9" name="Google Shape;379;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0" name="Google Shape;380;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1" name="Google Shape;381;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2" name="Google Shape;382;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3" name="Google Shape;383;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4" name="Google Shape;384;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5" name="Google Shape;385;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6" name="Google Shape;386;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7" name="Google Shape;387;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388" name="Google Shape;38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9" name="Google Shape;389;p6"/>
          <p:cNvGrpSpPr/>
          <p:nvPr/>
        </p:nvGrpSpPr>
        <p:grpSpPr>
          <a:xfrm rot="-2058700">
            <a:off x="122464" y="4268474"/>
            <a:ext cx="835939" cy="857996"/>
            <a:chOff x="516375" y="4010850"/>
            <a:chExt cx="953295" cy="978449"/>
          </a:xfrm>
        </p:grpSpPr>
        <p:sp>
          <p:nvSpPr>
            <p:cNvPr id="390" name="Google Shape;390;p6"/>
            <p:cNvSpPr/>
            <p:nvPr/>
          </p:nvSpPr>
          <p:spPr>
            <a:xfrm>
              <a:off x="539427" y="4256513"/>
              <a:ext cx="930244" cy="732786"/>
            </a:xfrm>
            <a:custGeom>
              <a:avLst/>
              <a:gdLst/>
              <a:ahLst/>
              <a:cxnLst/>
              <a:rect l="l" t="t" r="r" b="b"/>
              <a:pathLst>
                <a:path w="27885" h="21966" extrusionOk="0">
                  <a:moveTo>
                    <a:pt x="27432" y="1"/>
                  </a:moveTo>
                  <a:lnTo>
                    <a:pt x="1" y="13622"/>
                  </a:lnTo>
                  <a:cubicBezTo>
                    <a:pt x="1" y="13685"/>
                    <a:pt x="239" y="14653"/>
                    <a:pt x="252" y="14715"/>
                  </a:cubicBezTo>
                  <a:cubicBezTo>
                    <a:pt x="403" y="15457"/>
                    <a:pt x="1521" y="15645"/>
                    <a:pt x="2237" y="15897"/>
                  </a:cubicBezTo>
                  <a:cubicBezTo>
                    <a:pt x="7930" y="17945"/>
                    <a:pt x="13622" y="19968"/>
                    <a:pt x="19327" y="21966"/>
                  </a:cubicBezTo>
                  <a:cubicBezTo>
                    <a:pt x="22091" y="15055"/>
                    <a:pt x="24843" y="8143"/>
                    <a:pt x="27595" y="1220"/>
                  </a:cubicBezTo>
                  <a:cubicBezTo>
                    <a:pt x="27708" y="931"/>
                    <a:pt x="27884" y="415"/>
                    <a:pt x="2743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47800" y="4225922"/>
              <a:ext cx="907626" cy="739491"/>
            </a:xfrm>
            <a:custGeom>
              <a:avLst/>
              <a:gdLst/>
              <a:ahLst/>
              <a:cxnLst/>
              <a:rect l="l" t="t" r="r" b="b"/>
              <a:pathLst>
                <a:path w="27207" h="22167" extrusionOk="0">
                  <a:moveTo>
                    <a:pt x="26628" y="0"/>
                  </a:moveTo>
                  <a:cubicBezTo>
                    <a:pt x="26628" y="201"/>
                    <a:pt x="26565" y="402"/>
                    <a:pt x="26502" y="541"/>
                  </a:cubicBezTo>
                  <a:lnTo>
                    <a:pt x="26490" y="578"/>
                  </a:lnTo>
                  <a:cubicBezTo>
                    <a:pt x="23738" y="7490"/>
                    <a:pt x="20986" y="14414"/>
                    <a:pt x="18234" y="21325"/>
                  </a:cubicBezTo>
                  <a:cubicBezTo>
                    <a:pt x="12529" y="19314"/>
                    <a:pt x="6824" y="17291"/>
                    <a:pt x="1132" y="15255"/>
                  </a:cubicBezTo>
                  <a:cubicBezTo>
                    <a:pt x="855" y="15155"/>
                    <a:pt x="566" y="15042"/>
                    <a:pt x="302" y="14891"/>
                  </a:cubicBezTo>
                  <a:cubicBezTo>
                    <a:pt x="189" y="14828"/>
                    <a:pt x="89" y="14765"/>
                    <a:pt x="1" y="14690"/>
                  </a:cubicBezTo>
                  <a:lnTo>
                    <a:pt x="1" y="14728"/>
                  </a:lnTo>
                  <a:cubicBezTo>
                    <a:pt x="51" y="14941"/>
                    <a:pt x="139" y="15117"/>
                    <a:pt x="277" y="15268"/>
                  </a:cubicBezTo>
                  <a:cubicBezTo>
                    <a:pt x="604" y="15670"/>
                    <a:pt x="1182" y="15921"/>
                    <a:pt x="1697" y="16097"/>
                  </a:cubicBezTo>
                  <a:cubicBezTo>
                    <a:pt x="7390" y="18146"/>
                    <a:pt x="13082" y="20169"/>
                    <a:pt x="18799" y="22167"/>
                  </a:cubicBezTo>
                  <a:cubicBezTo>
                    <a:pt x="21551" y="15255"/>
                    <a:pt x="24303" y="8344"/>
                    <a:pt x="27055" y="1420"/>
                  </a:cubicBezTo>
                  <a:cubicBezTo>
                    <a:pt x="27106" y="1295"/>
                    <a:pt x="27168" y="1106"/>
                    <a:pt x="27181" y="918"/>
                  </a:cubicBezTo>
                  <a:cubicBezTo>
                    <a:pt x="27206" y="604"/>
                    <a:pt x="27093" y="264"/>
                    <a:pt x="266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26416" y="4010850"/>
              <a:ext cx="909727" cy="926474"/>
            </a:xfrm>
            <a:custGeom>
              <a:avLst/>
              <a:gdLst/>
              <a:ahLst/>
              <a:cxnLst/>
              <a:rect l="l" t="t" r="r" b="b"/>
              <a:pathLst>
                <a:path w="27270" h="27772" extrusionOk="0">
                  <a:moveTo>
                    <a:pt x="7928" y="0"/>
                  </a:moveTo>
                  <a:cubicBezTo>
                    <a:pt x="7683" y="0"/>
                    <a:pt x="7445" y="45"/>
                    <a:pt x="7226" y="164"/>
                  </a:cubicBezTo>
                  <a:cubicBezTo>
                    <a:pt x="6711" y="453"/>
                    <a:pt x="6485" y="1057"/>
                    <a:pt x="6297" y="1609"/>
                  </a:cubicBezTo>
                  <a:cubicBezTo>
                    <a:pt x="4286" y="7453"/>
                    <a:pt x="2275" y="13296"/>
                    <a:pt x="265" y="19139"/>
                  </a:cubicBezTo>
                  <a:cubicBezTo>
                    <a:pt x="139" y="19529"/>
                    <a:pt x="1" y="19931"/>
                    <a:pt x="89" y="20333"/>
                  </a:cubicBezTo>
                  <a:cubicBezTo>
                    <a:pt x="152" y="20672"/>
                    <a:pt x="365" y="20936"/>
                    <a:pt x="642" y="21137"/>
                  </a:cubicBezTo>
                  <a:cubicBezTo>
                    <a:pt x="730" y="21212"/>
                    <a:pt x="830" y="21275"/>
                    <a:pt x="943" y="21338"/>
                  </a:cubicBezTo>
                  <a:cubicBezTo>
                    <a:pt x="1207" y="21489"/>
                    <a:pt x="1496" y="21602"/>
                    <a:pt x="1773" y="21702"/>
                  </a:cubicBezTo>
                  <a:cubicBezTo>
                    <a:pt x="7465" y="23738"/>
                    <a:pt x="13170" y="25761"/>
                    <a:pt x="18875" y="27772"/>
                  </a:cubicBezTo>
                  <a:cubicBezTo>
                    <a:pt x="21627" y="20861"/>
                    <a:pt x="24379" y="13937"/>
                    <a:pt x="27131" y="7025"/>
                  </a:cubicBezTo>
                  <a:lnTo>
                    <a:pt x="27143" y="6988"/>
                  </a:lnTo>
                  <a:cubicBezTo>
                    <a:pt x="27206" y="6849"/>
                    <a:pt x="27269" y="6648"/>
                    <a:pt x="27269" y="6447"/>
                  </a:cubicBezTo>
                  <a:cubicBezTo>
                    <a:pt x="27269" y="6083"/>
                    <a:pt x="27068" y="5681"/>
                    <a:pt x="26314" y="5430"/>
                  </a:cubicBezTo>
                  <a:cubicBezTo>
                    <a:pt x="20597" y="3494"/>
                    <a:pt x="14816" y="1735"/>
                    <a:pt x="8973" y="177"/>
                  </a:cubicBezTo>
                  <a:cubicBezTo>
                    <a:pt x="8635" y="89"/>
                    <a:pt x="8275" y="0"/>
                    <a:pt x="792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821120" y="4487065"/>
              <a:ext cx="356352" cy="306078"/>
            </a:xfrm>
            <a:custGeom>
              <a:avLst/>
              <a:gdLst/>
              <a:ahLst/>
              <a:cxnLst/>
              <a:rect l="l" t="t" r="r" b="b"/>
              <a:pathLst>
                <a:path w="10682" h="9175" extrusionOk="0">
                  <a:moveTo>
                    <a:pt x="3007" y="0"/>
                  </a:moveTo>
                  <a:cubicBezTo>
                    <a:pt x="2970" y="0"/>
                    <a:pt x="2944" y="5"/>
                    <a:pt x="2929" y="14"/>
                  </a:cubicBezTo>
                  <a:cubicBezTo>
                    <a:pt x="2690" y="152"/>
                    <a:pt x="1195" y="3557"/>
                    <a:pt x="1" y="6196"/>
                  </a:cubicBezTo>
                  <a:cubicBezTo>
                    <a:pt x="2564" y="7176"/>
                    <a:pt x="5366" y="8207"/>
                    <a:pt x="7930" y="9174"/>
                  </a:cubicBezTo>
                  <a:cubicBezTo>
                    <a:pt x="8722" y="7013"/>
                    <a:pt x="10192" y="4286"/>
                    <a:pt x="10682" y="2967"/>
                  </a:cubicBezTo>
                  <a:cubicBezTo>
                    <a:pt x="8730" y="1769"/>
                    <a:pt x="3752" y="0"/>
                    <a:pt x="300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834131" y="4136551"/>
              <a:ext cx="464905" cy="142948"/>
            </a:xfrm>
            <a:custGeom>
              <a:avLst/>
              <a:gdLst/>
              <a:ahLst/>
              <a:cxnLst/>
              <a:rect l="l" t="t" r="r" b="b"/>
              <a:pathLst>
                <a:path w="13936" h="4285" extrusionOk="0">
                  <a:moveTo>
                    <a:pt x="115" y="0"/>
                  </a:moveTo>
                  <a:cubicBezTo>
                    <a:pt x="63" y="0"/>
                    <a:pt x="24" y="35"/>
                    <a:pt x="13" y="78"/>
                  </a:cubicBezTo>
                  <a:cubicBezTo>
                    <a:pt x="0" y="141"/>
                    <a:pt x="38" y="191"/>
                    <a:pt x="88" y="204"/>
                  </a:cubicBezTo>
                  <a:cubicBezTo>
                    <a:pt x="4738" y="1259"/>
                    <a:pt x="9324" y="2617"/>
                    <a:pt x="13785" y="4275"/>
                  </a:cubicBezTo>
                  <a:cubicBezTo>
                    <a:pt x="13798" y="4282"/>
                    <a:pt x="13812" y="4285"/>
                    <a:pt x="13826" y="4285"/>
                  </a:cubicBezTo>
                  <a:cubicBezTo>
                    <a:pt x="13865" y="4285"/>
                    <a:pt x="13905" y="4259"/>
                    <a:pt x="13923" y="4212"/>
                  </a:cubicBezTo>
                  <a:cubicBezTo>
                    <a:pt x="13936" y="4162"/>
                    <a:pt x="13911" y="4099"/>
                    <a:pt x="13861" y="4087"/>
                  </a:cubicBezTo>
                  <a:cubicBezTo>
                    <a:pt x="9387" y="2416"/>
                    <a:pt x="4801" y="1058"/>
                    <a:pt x="139" y="3"/>
                  </a:cubicBezTo>
                  <a:cubicBezTo>
                    <a:pt x="130" y="1"/>
                    <a:pt x="122"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797668" y="4227523"/>
              <a:ext cx="424673" cy="137076"/>
            </a:xfrm>
            <a:custGeom>
              <a:avLst/>
              <a:gdLst/>
              <a:ahLst/>
              <a:cxnLst/>
              <a:rect l="l" t="t" r="r" b="b"/>
              <a:pathLst>
                <a:path w="12730" h="4109" extrusionOk="0">
                  <a:moveTo>
                    <a:pt x="118" y="0"/>
                  </a:moveTo>
                  <a:cubicBezTo>
                    <a:pt x="73" y="0"/>
                    <a:pt x="24" y="36"/>
                    <a:pt x="13" y="91"/>
                  </a:cubicBezTo>
                  <a:cubicBezTo>
                    <a:pt x="0" y="141"/>
                    <a:pt x="38" y="191"/>
                    <a:pt x="88" y="216"/>
                  </a:cubicBezTo>
                  <a:cubicBezTo>
                    <a:pt x="4335" y="1247"/>
                    <a:pt x="8507" y="2554"/>
                    <a:pt x="12579" y="4099"/>
                  </a:cubicBezTo>
                  <a:cubicBezTo>
                    <a:pt x="12592" y="4106"/>
                    <a:pt x="12605" y="4109"/>
                    <a:pt x="12619" y="4109"/>
                  </a:cubicBezTo>
                  <a:cubicBezTo>
                    <a:pt x="12659" y="4109"/>
                    <a:pt x="12698" y="4083"/>
                    <a:pt x="12717" y="4036"/>
                  </a:cubicBezTo>
                  <a:cubicBezTo>
                    <a:pt x="12729" y="3986"/>
                    <a:pt x="12704" y="3923"/>
                    <a:pt x="12654" y="3911"/>
                  </a:cubicBezTo>
                  <a:cubicBezTo>
                    <a:pt x="8570" y="2352"/>
                    <a:pt x="4386" y="1046"/>
                    <a:pt x="138" y="3"/>
                  </a:cubicBezTo>
                  <a:cubicBezTo>
                    <a:pt x="132" y="1"/>
                    <a:pt x="125"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676937" y="4051516"/>
              <a:ext cx="103549" cy="75927"/>
            </a:xfrm>
            <a:custGeom>
              <a:avLst/>
              <a:gdLst/>
              <a:ahLst/>
              <a:cxnLst/>
              <a:rect l="l" t="t" r="r" b="b"/>
              <a:pathLst>
                <a:path w="3104" h="2276" extrusionOk="0">
                  <a:moveTo>
                    <a:pt x="1571" y="1"/>
                  </a:moveTo>
                  <a:cubicBezTo>
                    <a:pt x="1420" y="1"/>
                    <a:pt x="1257" y="26"/>
                    <a:pt x="1093" y="51"/>
                  </a:cubicBezTo>
                  <a:cubicBezTo>
                    <a:pt x="880" y="101"/>
                    <a:pt x="654" y="164"/>
                    <a:pt x="453" y="315"/>
                  </a:cubicBezTo>
                  <a:cubicBezTo>
                    <a:pt x="164" y="516"/>
                    <a:pt x="0" y="868"/>
                    <a:pt x="0" y="1207"/>
                  </a:cubicBezTo>
                  <a:cubicBezTo>
                    <a:pt x="0" y="1308"/>
                    <a:pt x="13" y="1408"/>
                    <a:pt x="38" y="1496"/>
                  </a:cubicBezTo>
                  <a:cubicBezTo>
                    <a:pt x="164" y="1924"/>
                    <a:pt x="566" y="2250"/>
                    <a:pt x="1018" y="2275"/>
                  </a:cubicBezTo>
                  <a:cubicBezTo>
                    <a:pt x="1081" y="2275"/>
                    <a:pt x="1131" y="2238"/>
                    <a:pt x="1131" y="2175"/>
                  </a:cubicBezTo>
                  <a:cubicBezTo>
                    <a:pt x="1131" y="2112"/>
                    <a:pt x="1093" y="2074"/>
                    <a:pt x="1031" y="2062"/>
                  </a:cubicBezTo>
                  <a:cubicBezTo>
                    <a:pt x="679" y="2049"/>
                    <a:pt x="339" y="1785"/>
                    <a:pt x="239" y="1433"/>
                  </a:cubicBezTo>
                  <a:cubicBezTo>
                    <a:pt x="226" y="1371"/>
                    <a:pt x="214" y="1283"/>
                    <a:pt x="214" y="1207"/>
                  </a:cubicBezTo>
                  <a:cubicBezTo>
                    <a:pt x="214" y="931"/>
                    <a:pt x="352" y="642"/>
                    <a:pt x="578" y="478"/>
                  </a:cubicBezTo>
                  <a:cubicBezTo>
                    <a:pt x="729" y="365"/>
                    <a:pt x="930" y="303"/>
                    <a:pt x="1144" y="265"/>
                  </a:cubicBezTo>
                  <a:cubicBezTo>
                    <a:pt x="1282" y="227"/>
                    <a:pt x="1433" y="202"/>
                    <a:pt x="1571" y="202"/>
                  </a:cubicBezTo>
                  <a:cubicBezTo>
                    <a:pt x="1671" y="202"/>
                    <a:pt x="1759" y="215"/>
                    <a:pt x="1847" y="240"/>
                  </a:cubicBezTo>
                  <a:cubicBezTo>
                    <a:pt x="2262" y="328"/>
                    <a:pt x="2601" y="692"/>
                    <a:pt x="2903" y="1056"/>
                  </a:cubicBezTo>
                  <a:cubicBezTo>
                    <a:pt x="2925" y="1078"/>
                    <a:pt x="2955" y="1092"/>
                    <a:pt x="2987" y="1092"/>
                  </a:cubicBezTo>
                  <a:cubicBezTo>
                    <a:pt x="3009" y="1092"/>
                    <a:pt x="3033" y="1085"/>
                    <a:pt x="3054" y="1069"/>
                  </a:cubicBezTo>
                  <a:cubicBezTo>
                    <a:pt x="3091" y="1031"/>
                    <a:pt x="3104" y="956"/>
                    <a:pt x="3066" y="918"/>
                  </a:cubicBezTo>
                  <a:cubicBezTo>
                    <a:pt x="2752" y="554"/>
                    <a:pt x="2400" y="152"/>
                    <a:pt x="1885" y="26"/>
                  </a:cubicBezTo>
                  <a:cubicBezTo>
                    <a:pt x="1785" y="14"/>
                    <a:pt x="1684" y="1"/>
                    <a:pt x="1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762039" y="4071665"/>
              <a:ext cx="27255" cy="27689"/>
            </a:xfrm>
            <a:custGeom>
              <a:avLst/>
              <a:gdLst/>
              <a:ahLst/>
              <a:cxnLst/>
              <a:rect l="l" t="t" r="r" b="b"/>
              <a:pathLst>
                <a:path w="817" h="830" extrusionOk="0">
                  <a:moveTo>
                    <a:pt x="402" y="214"/>
                  </a:moveTo>
                  <a:cubicBezTo>
                    <a:pt x="452" y="214"/>
                    <a:pt x="503" y="226"/>
                    <a:pt x="540" y="264"/>
                  </a:cubicBezTo>
                  <a:cubicBezTo>
                    <a:pt x="578" y="302"/>
                    <a:pt x="603" y="352"/>
                    <a:pt x="603" y="415"/>
                  </a:cubicBezTo>
                  <a:cubicBezTo>
                    <a:pt x="603" y="465"/>
                    <a:pt x="591" y="503"/>
                    <a:pt x="553" y="540"/>
                  </a:cubicBezTo>
                  <a:cubicBezTo>
                    <a:pt x="515" y="591"/>
                    <a:pt x="465" y="616"/>
                    <a:pt x="402" y="616"/>
                  </a:cubicBezTo>
                  <a:cubicBezTo>
                    <a:pt x="352" y="616"/>
                    <a:pt x="314" y="603"/>
                    <a:pt x="276" y="566"/>
                  </a:cubicBezTo>
                  <a:cubicBezTo>
                    <a:pt x="226" y="528"/>
                    <a:pt x="201" y="478"/>
                    <a:pt x="201" y="415"/>
                  </a:cubicBezTo>
                  <a:cubicBezTo>
                    <a:pt x="201" y="365"/>
                    <a:pt x="226" y="327"/>
                    <a:pt x="251" y="289"/>
                  </a:cubicBezTo>
                  <a:cubicBezTo>
                    <a:pt x="289" y="239"/>
                    <a:pt x="352" y="214"/>
                    <a:pt x="402" y="214"/>
                  </a:cubicBezTo>
                  <a:close/>
                  <a:moveTo>
                    <a:pt x="402" y="0"/>
                  </a:moveTo>
                  <a:cubicBezTo>
                    <a:pt x="289" y="0"/>
                    <a:pt x="176" y="50"/>
                    <a:pt x="88" y="151"/>
                  </a:cubicBezTo>
                  <a:cubicBezTo>
                    <a:pt x="25" y="226"/>
                    <a:pt x="0" y="327"/>
                    <a:pt x="0" y="415"/>
                  </a:cubicBezTo>
                  <a:cubicBezTo>
                    <a:pt x="0" y="528"/>
                    <a:pt x="50" y="654"/>
                    <a:pt x="138" y="729"/>
                  </a:cubicBezTo>
                  <a:cubicBezTo>
                    <a:pt x="214" y="792"/>
                    <a:pt x="314" y="829"/>
                    <a:pt x="402" y="829"/>
                  </a:cubicBezTo>
                  <a:cubicBezTo>
                    <a:pt x="515" y="829"/>
                    <a:pt x="641" y="779"/>
                    <a:pt x="716"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642543" y="4159669"/>
              <a:ext cx="103583" cy="75927"/>
            </a:xfrm>
            <a:custGeom>
              <a:avLst/>
              <a:gdLst/>
              <a:ahLst/>
              <a:cxnLst/>
              <a:rect l="l" t="t" r="r" b="b"/>
              <a:pathLst>
                <a:path w="3105" h="2276" extrusionOk="0">
                  <a:moveTo>
                    <a:pt x="1584" y="1"/>
                  </a:moveTo>
                  <a:cubicBezTo>
                    <a:pt x="1421" y="1"/>
                    <a:pt x="1257" y="26"/>
                    <a:pt x="1107" y="51"/>
                  </a:cubicBezTo>
                  <a:cubicBezTo>
                    <a:pt x="880" y="101"/>
                    <a:pt x="654" y="177"/>
                    <a:pt x="453" y="315"/>
                  </a:cubicBezTo>
                  <a:cubicBezTo>
                    <a:pt x="164" y="516"/>
                    <a:pt x="1" y="868"/>
                    <a:pt x="1" y="1207"/>
                  </a:cubicBezTo>
                  <a:cubicBezTo>
                    <a:pt x="1" y="1308"/>
                    <a:pt x="13" y="1408"/>
                    <a:pt x="38" y="1496"/>
                  </a:cubicBezTo>
                  <a:cubicBezTo>
                    <a:pt x="177" y="1936"/>
                    <a:pt x="579" y="2250"/>
                    <a:pt x="1019" y="2275"/>
                  </a:cubicBezTo>
                  <a:cubicBezTo>
                    <a:pt x="1081" y="2275"/>
                    <a:pt x="1132" y="2238"/>
                    <a:pt x="1132" y="2175"/>
                  </a:cubicBezTo>
                  <a:cubicBezTo>
                    <a:pt x="1132" y="2125"/>
                    <a:pt x="1094" y="2074"/>
                    <a:pt x="1031" y="2074"/>
                  </a:cubicBezTo>
                  <a:cubicBezTo>
                    <a:pt x="679" y="2049"/>
                    <a:pt x="340" y="1785"/>
                    <a:pt x="240" y="1446"/>
                  </a:cubicBezTo>
                  <a:cubicBezTo>
                    <a:pt x="227" y="1371"/>
                    <a:pt x="214" y="1295"/>
                    <a:pt x="214" y="1207"/>
                  </a:cubicBezTo>
                  <a:cubicBezTo>
                    <a:pt x="214" y="931"/>
                    <a:pt x="353" y="642"/>
                    <a:pt x="579" y="478"/>
                  </a:cubicBezTo>
                  <a:cubicBezTo>
                    <a:pt x="730" y="365"/>
                    <a:pt x="931" y="303"/>
                    <a:pt x="1144" y="265"/>
                  </a:cubicBezTo>
                  <a:cubicBezTo>
                    <a:pt x="1295" y="227"/>
                    <a:pt x="1433" y="215"/>
                    <a:pt x="1584" y="215"/>
                  </a:cubicBezTo>
                  <a:cubicBezTo>
                    <a:pt x="1672" y="215"/>
                    <a:pt x="1760" y="215"/>
                    <a:pt x="1848" y="240"/>
                  </a:cubicBezTo>
                  <a:cubicBezTo>
                    <a:pt x="2263" y="328"/>
                    <a:pt x="2602" y="692"/>
                    <a:pt x="2903" y="1057"/>
                  </a:cubicBezTo>
                  <a:cubicBezTo>
                    <a:pt x="2925" y="1078"/>
                    <a:pt x="2960" y="1092"/>
                    <a:pt x="2993" y="1092"/>
                  </a:cubicBezTo>
                  <a:cubicBezTo>
                    <a:pt x="3016" y="1092"/>
                    <a:pt x="3038" y="1085"/>
                    <a:pt x="3054" y="1069"/>
                  </a:cubicBezTo>
                  <a:cubicBezTo>
                    <a:pt x="3105" y="1031"/>
                    <a:pt x="3105" y="956"/>
                    <a:pt x="3067" y="918"/>
                  </a:cubicBezTo>
                  <a:cubicBezTo>
                    <a:pt x="2753" y="554"/>
                    <a:pt x="2401" y="152"/>
                    <a:pt x="1886" y="39"/>
                  </a:cubicBezTo>
                  <a:cubicBezTo>
                    <a:pt x="1785" y="14"/>
                    <a:pt x="1685"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727645" y="4179819"/>
              <a:ext cx="27288" cy="27689"/>
            </a:xfrm>
            <a:custGeom>
              <a:avLst/>
              <a:gdLst/>
              <a:ahLst/>
              <a:cxnLst/>
              <a:rect l="l" t="t" r="r" b="b"/>
              <a:pathLst>
                <a:path w="818" h="830" extrusionOk="0">
                  <a:moveTo>
                    <a:pt x="403" y="214"/>
                  </a:moveTo>
                  <a:cubicBezTo>
                    <a:pt x="453" y="214"/>
                    <a:pt x="503" y="226"/>
                    <a:pt x="541" y="264"/>
                  </a:cubicBezTo>
                  <a:cubicBezTo>
                    <a:pt x="579" y="302"/>
                    <a:pt x="604" y="352"/>
                    <a:pt x="604" y="415"/>
                  </a:cubicBezTo>
                  <a:cubicBezTo>
                    <a:pt x="604" y="465"/>
                    <a:pt x="591" y="503"/>
                    <a:pt x="566" y="540"/>
                  </a:cubicBezTo>
                  <a:cubicBezTo>
                    <a:pt x="516" y="591"/>
                    <a:pt x="466" y="616"/>
                    <a:pt x="403" y="616"/>
                  </a:cubicBezTo>
                  <a:cubicBezTo>
                    <a:pt x="365" y="616"/>
                    <a:pt x="315" y="603"/>
                    <a:pt x="277" y="566"/>
                  </a:cubicBezTo>
                  <a:cubicBezTo>
                    <a:pt x="227" y="528"/>
                    <a:pt x="202" y="478"/>
                    <a:pt x="202" y="415"/>
                  </a:cubicBezTo>
                  <a:cubicBezTo>
                    <a:pt x="202" y="377"/>
                    <a:pt x="227" y="327"/>
                    <a:pt x="252" y="289"/>
                  </a:cubicBezTo>
                  <a:cubicBezTo>
                    <a:pt x="290" y="239"/>
                    <a:pt x="352" y="214"/>
                    <a:pt x="403" y="214"/>
                  </a:cubicBezTo>
                  <a:close/>
                  <a:moveTo>
                    <a:pt x="403" y="0"/>
                  </a:moveTo>
                  <a:cubicBezTo>
                    <a:pt x="290" y="0"/>
                    <a:pt x="177" y="50"/>
                    <a:pt x="89" y="151"/>
                  </a:cubicBezTo>
                  <a:cubicBezTo>
                    <a:pt x="26" y="226"/>
                    <a:pt x="1" y="327"/>
                    <a:pt x="1" y="415"/>
                  </a:cubicBezTo>
                  <a:cubicBezTo>
                    <a:pt x="1" y="528"/>
                    <a:pt x="51" y="654"/>
                    <a:pt x="139" y="729"/>
                  </a:cubicBezTo>
                  <a:cubicBezTo>
                    <a:pt x="214" y="792"/>
                    <a:pt x="315" y="829"/>
                    <a:pt x="403" y="829"/>
                  </a:cubicBezTo>
                  <a:cubicBezTo>
                    <a:pt x="528" y="829"/>
                    <a:pt x="641" y="779"/>
                    <a:pt x="717" y="679"/>
                  </a:cubicBezTo>
                  <a:cubicBezTo>
                    <a:pt x="780" y="603"/>
                    <a:pt x="817" y="503"/>
                    <a:pt x="817" y="415"/>
                  </a:cubicBezTo>
                  <a:cubicBezTo>
                    <a:pt x="817" y="302"/>
                    <a:pt x="767" y="189"/>
                    <a:pt x="667" y="101"/>
                  </a:cubicBezTo>
                  <a:cubicBezTo>
                    <a:pt x="591" y="38"/>
                    <a:pt x="503"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98541" y="4277497"/>
              <a:ext cx="103149" cy="76294"/>
            </a:xfrm>
            <a:custGeom>
              <a:avLst/>
              <a:gdLst/>
              <a:ahLst/>
              <a:cxnLst/>
              <a:rect l="l" t="t" r="r" b="b"/>
              <a:pathLst>
                <a:path w="3092" h="2287" extrusionOk="0">
                  <a:moveTo>
                    <a:pt x="1571" y="0"/>
                  </a:moveTo>
                  <a:cubicBezTo>
                    <a:pt x="1408" y="0"/>
                    <a:pt x="1244" y="25"/>
                    <a:pt x="1094" y="63"/>
                  </a:cubicBezTo>
                  <a:cubicBezTo>
                    <a:pt x="867" y="113"/>
                    <a:pt x="641" y="176"/>
                    <a:pt x="440" y="314"/>
                  </a:cubicBezTo>
                  <a:cubicBezTo>
                    <a:pt x="164" y="528"/>
                    <a:pt x="0" y="867"/>
                    <a:pt x="0" y="1219"/>
                  </a:cubicBezTo>
                  <a:cubicBezTo>
                    <a:pt x="0" y="1307"/>
                    <a:pt x="13" y="1407"/>
                    <a:pt x="38" y="1508"/>
                  </a:cubicBezTo>
                  <a:cubicBezTo>
                    <a:pt x="164" y="1935"/>
                    <a:pt x="566" y="2249"/>
                    <a:pt x="1018" y="2287"/>
                  </a:cubicBezTo>
                  <a:cubicBezTo>
                    <a:pt x="1068" y="2287"/>
                    <a:pt x="1119" y="2237"/>
                    <a:pt x="1119" y="2186"/>
                  </a:cubicBezTo>
                  <a:cubicBezTo>
                    <a:pt x="1131" y="2124"/>
                    <a:pt x="1081" y="2073"/>
                    <a:pt x="1031" y="2073"/>
                  </a:cubicBezTo>
                  <a:cubicBezTo>
                    <a:pt x="666" y="2061"/>
                    <a:pt x="327" y="1784"/>
                    <a:pt x="239" y="1445"/>
                  </a:cubicBezTo>
                  <a:cubicBezTo>
                    <a:pt x="214" y="1370"/>
                    <a:pt x="201" y="1294"/>
                    <a:pt x="201" y="1219"/>
                  </a:cubicBezTo>
                  <a:cubicBezTo>
                    <a:pt x="201" y="942"/>
                    <a:pt x="340" y="653"/>
                    <a:pt x="566" y="490"/>
                  </a:cubicBezTo>
                  <a:cubicBezTo>
                    <a:pt x="729" y="377"/>
                    <a:pt x="930" y="314"/>
                    <a:pt x="1131" y="264"/>
                  </a:cubicBezTo>
                  <a:cubicBezTo>
                    <a:pt x="1282" y="239"/>
                    <a:pt x="1433" y="214"/>
                    <a:pt x="1571" y="214"/>
                  </a:cubicBezTo>
                  <a:cubicBezTo>
                    <a:pt x="1659" y="214"/>
                    <a:pt x="1747" y="226"/>
                    <a:pt x="1835" y="239"/>
                  </a:cubicBezTo>
                  <a:cubicBezTo>
                    <a:pt x="2262" y="339"/>
                    <a:pt x="2589" y="691"/>
                    <a:pt x="2903" y="1056"/>
                  </a:cubicBezTo>
                  <a:cubicBezTo>
                    <a:pt x="2923" y="1082"/>
                    <a:pt x="2951" y="1095"/>
                    <a:pt x="2978" y="1095"/>
                  </a:cubicBezTo>
                  <a:cubicBezTo>
                    <a:pt x="3001" y="1095"/>
                    <a:pt x="3024" y="1086"/>
                    <a:pt x="3041" y="1068"/>
                  </a:cubicBezTo>
                  <a:cubicBezTo>
                    <a:pt x="3092" y="1030"/>
                    <a:pt x="3092" y="968"/>
                    <a:pt x="3054" y="917"/>
                  </a:cubicBezTo>
                  <a:cubicBezTo>
                    <a:pt x="2740" y="565"/>
                    <a:pt x="2388" y="151"/>
                    <a:pt x="1885" y="38"/>
                  </a:cubicBezTo>
                  <a:cubicBezTo>
                    <a:pt x="1772" y="13"/>
                    <a:pt x="1672"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83209" y="4298013"/>
              <a:ext cx="27288" cy="27288"/>
            </a:xfrm>
            <a:custGeom>
              <a:avLst/>
              <a:gdLst/>
              <a:ahLst/>
              <a:cxnLst/>
              <a:rect l="l" t="t" r="r" b="b"/>
              <a:pathLst>
                <a:path w="818" h="818" extrusionOk="0">
                  <a:moveTo>
                    <a:pt x="415" y="214"/>
                  </a:moveTo>
                  <a:cubicBezTo>
                    <a:pt x="453" y="214"/>
                    <a:pt x="503" y="227"/>
                    <a:pt x="541" y="252"/>
                  </a:cubicBezTo>
                  <a:cubicBezTo>
                    <a:pt x="591" y="290"/>
                    <a:pt x="616" y="353"/>
                    <a:pt x="616" y="403"/>
                  </a:cubicBezTo>
                  <a:cubicBezTo>
                    <a:pt x="616" y="453"/>
                    <a:pt x="591" y="503"/>
                    <a:pt x="566" y="541"/>
                  </a:cubicBezTo>
                  <a:cubicBezTo>
                    <a:pt x="528" y="591"/>
                    <a:pt x="466" y="616"/>
                    <a:pt x="415" y="616"/>
                  </a:cubicBezTo>
                  <a:cubicBezTo>
                    <a:pt x="365" y="616"/>
                    <a:pt x="315" y="591"/>
                    <a:pt x="277" y="566"/>
                  </a:cubicBezTo>
                  <a:cubicBezTo>
                    <a:pt x="239" y="529"/>
                    <a:pt x="214" y="466"/>
                    <a:pt x="214" y="415"/>
                  </a:cubicBezTo>
                  <a:cubicBezTo>
                    <a:pt x="214" y="365"/>
                    <a:pt x="227" y="315"/>
                    <a:pt x="252" y="277"/>
                  </a:cubicBezTo>
                  <a:cubicBezTo>
                    <a:pt x="302" y="239"/>
                    <a:pt x="352" y="214"/>
                    <a:pt x="415" y="214"/>
                  </a:cubicBezTo>
                  <a:close/>
                  <a:moveTo>
                    <a:pt x="415" y="1"/>
                  </a:moveTo>
                  <a:cubicBezTo>
                    <a:pt x="302" y="1"/>
                    <a:pt x="177" y="51"/>
                    <a:pt x="101" y="152"/>
                  </a:cubicBezTo>
                  <a:cubicBezTo>
                    <a:pt x="38" y="227"/>
                    <a:pt x="1" y="315"/>
                    <a:pt x="1" y="415"/>
                  </a:cubicBezTo>
                  <a:cubicBezTo>
                    <a:pt x="1" y="529"/>
                    <a:pt x="51" y="642"/>
                    <a:pt x="151" y="730"/>
                  </a:cubicBezTo>
                  <a:cubicBezTo>
                    <a:pt x="227" y="792"/>
                    <a:pt x="315" y="818"/>
                    <a:pt x="415" y="818"/>
                  </a:cubicBezTo>
                  <a:cubicBezTo>
                    <a:pt x="528" y="818"/>
                    <a:pt x="642" y="767"/>
                    <a:pt x="729" y="679"/>
                  </a:cubicBezTo>
                  <a:cubicBezTo>
                    <a:pt x="792" y="591"/>
                    <a:pt x="817" y="503"/>
                    <a:pt x="817" y="403"/>
                  </a:cubicBezTo>
                  <a:cubicBezTo>
                    <a:pt x="817" y="290"/>
                    <a:pt x="767" y="177"/>
                    <a:pt x="679" y="101"/>
                  </a:cubicBezTo>
                  <a:cubicBezTo>
                    <a:pt x="604" y="26"/>
                    <a:pt x="503"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61645" y="4401996"/>
              <a:ext cx="103583" cy="75961"/>
            </a:xfrm>
            <a:custGeom>
              <a:avLst/>
              <a:gdLst/>
              <a:ahLst/>
              <a:cxnLst/>
              <a:rect l="l" t="t" r="r" b="b"/>
              <a:pathLst>
                <a:path w="3105" h="2277" extrusionOk="0">
                  <a:moveTo>
                    <a:pt x="1584" y="0"/>
                  </a:moveTo>
                  <a:cubicBezTo>
                    <a:pt x="1420" y="0"/>
                    <a:pt x="1257" y="25"/>
                    <a:pt x="1106" y="63"/>
                  </a:cubicBezTo>
                  <a:cubicBezTo>
                    <a:pt x="880" y="101"/>
                    <a:pt x="654" y="176"/>
                    <a:pt x="453" y="314"/>
                  </a:cubicBezTo>
                  <a:cubicBezTo>
                    <a:pt x="164" y="528"/>
                    <a:pt x="1" y="867"/>
                    <a:pt x="1" y="1219"/>
                  </a:cubicBezTo>
                  <a:cubicBezTo>
                    <a:pt x="1" y="1307"/>
                    <a:pt x="13" y="1407"/>
                    <a:pt x="38" y="1508"/>
                  </a:cubicBezTo>
                  <a:cubicBezTo>
                    <a:pt x="164" y="1935"/>
                    <a:pt x="579" y="2249"/>
                    <a:pt x="1018" y="2275"/>
                  </a:cubicBezTo>
                  <a:cubicBezTo>
                    <a:pt x="1025" y="2276"/>
                    <a:pt x="1031" y="2276"/>
                    <a:pt x="1038" y="2276"/>
                  </a:cubicBezTo>
                  <a:cubicBezTo>
                    <a:pt x="1091" y="2276"/>
                    <a:pt x="1131" y="2232"/>
                    <a:pt x="1131" y="2187"/>
                  </a:cubicBezTo>
                  <a:cubicBezTo>
                    <a:pt x="1131" y="2124"/>
                    <a:pt x="1094" y="2073"/>
                    <a:pt x="1031" y="2073"/>
                  </a:cubicBezTo>
                  <a:cubicBezTo>
                    <a:pt x="679" y="2048"/>
                    <a:pt x="340" y="1784"/>
                    <a:pt x="239" y="1445"/>
                  </a:cubicBezTo>
                  <a:cubicBezTo>
                    <a:pt x="227" y="1370"/>
                    <a:pt x="214" y="1294"/>
                    <a:pt x="214" y="1219"/>
                  </a:cubicBezTo>
                  <a:cubicBezTo>
                    <a:pt x="214" y="930"/>
                    <a:pt x="352" y="654"/>
                    <a:pt x="579" y="490"/>
                  </a:cubicBezTo>
                  <a:cubicBezTo>
                    <a:pt x="729" y="377"/>
                    <a:pt x="930" y="314"/>
                    <a:pt x="1144" y="264"/>
                  </a:cubicBezTo>
                  <a:cubicBezTo>
                    <a:pt x="1295" y="239"/>
                    <a:pt x="1433" y="214"/>
                    <a:pt x="1584" y="214"/>
                  </a:cubicBezTo>
                  <a:cubicBezTo>
                    <a:pt x="1672" y="214"/>
                    <a:pt x="1760" y="226"/>
                    <a:pt x="1848" y="239"/>
                  </a:cubicBezTo>
                  <a:cubicBezTo>
                    <a:pt x="2262" y="339"/>
                    <a:pt x="2602" y="691"/>
                    <a:pt x="2903" y="1056"/>
                  </a:cubicBezTo>
                  <a:cubicBezTo>
                    <a:pt x="2923" y="1083"/>
                    <a:pt x="2954" y="1095"/>
                    <a:pt x="2985" y="1095"/>
                  </a:cubicBezTo>
                  <a:cubicBezTo>
                    <a:pt x="3011" y="1095"/>
                    <a:pt x="3037" y="1086"/>
                    <a:pt x="3054" y="1068"/>
                  </a:cubicBezTo>
                  <a:cubicBezTo>
                    <a:pt x="3104" y="1031"/>
                    <a:pt x="3104" y="968"/>
                    <a:pt x="3067" y="917"/>
                  </a:cubicBezTo>
                  <a:cubicBezTo>
                    <a:pt x="2752" y="553"/>
                    <a:pt x="2401" y="151"/>
                    <a:pt x="1885" y="38"/>
                  </a:cubicBezTo>
                  <a:cubicBezTo>
                    <a:pt x="1785" y="13"/>
                    <a:pt x="1684" y="0"/>
                    <a:pt x="1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646747" y="4422513"/>
              <a:ext cx="27288" cy="27288"/>
            </a:xfrm>
            <a:custGeom>
              <a:avLst/>
              <a:gdLst/>
              <a:ahLst/>
              <a:cxnLst/>
              <a:rect l="l" t="t" r="r" b="b"/>
              <a:pathLst>
                <a:path w="818" h="818" extrusionOk="0">
                  <a:moveTo>
                    <a:pt x="403" y="202"/>
                  </a:moveTo>
                  <a:cubicBezTo>
                    <a:pt x="453" y="202"/>
                    <a:pt x="503" y="227"/>
                    <a:pt x="541" y="252"/>
                  </a:cubicBezTo>
                  <a:cubicBezTo>
                    <a:pt x="578" y="290"/>
                    <a:pt x="604" y="353"/>
                    <a:pt x="604" y="403"/>
                  </a:cubicBezTo>
                  <a:cubicBezTo>
                    <a:pt x="604" y="453"/>
                    <a:pt x="591" y="503"/>
                    <a:pt x="566" y="541"/>
                  </a:cubicBezTo>
                  <a:cubicBezTo>
                    <a:pt x="516" y="579"/>
                    <a:pt x="465" y="604"/>
                    <a:pt x="403" y="604"/>
                  </a:cubicBezTo>
                  <a:cubicBezTo>
                    <a:pt x="365" y="604"/>
                    <a:pt x="315" y="591"/>
                    <a:pt x="277" y="566"/>
                  </a:cubicBezTo>
                  <a:cubicBezTo>
                    <a:pt x="227" y="529"/>
                    <a:pt x="201" y="466"/>
                    <a:pt x="201" y="416"/>
                  </a:cubicBezTo>
                  <a:cubicBezTo>
                    <a:pt x="201" y="365"/>
                    <a:pt x="227" y="315"/>
                    <a:pt x="252" y="277"/>
                  </a:cubicBezTo>
                  <a:cubicBezTo>
                    <a:pt x="289" y="227"/>
                    <a:pt x="352" y="202"/>
                    <a:pt x="403" y="202"/>
                  </a:cubicBezTo>
                  <a:close/>
                  <a:moveTo>
                    <a:pt x="403" y="1"/>
                  </a:moveTo>
                  <a:cubicBezTo>
                    <a:pt x="289" y="1"/>
                    <a:pt x="176" y="51"/>
                    <a:pt x="88" y="139"/>
                  </a:cubicBezTo>
                  <a:cubicBezTo>
                    <a:pt x="26" y="227"/>
                    <a:pt x="0" y="315"/>
                    <a:pt x="0" y="416"/>
                  </a:cubicBezTo>
                  <a:cubicBezTo>
                    <a:pt x="0" y="529"/>
                    <a:pt x="51" y="642"/>
                    <a:pt x="139" y="717"/>
                  </a:cubicBezTo>
                  <a:cubicBezTo>
                    <a:pt x="214" y="792"/>
                    <a:pt x="315" y="818"/>
                    <a:pt x="403" y="818"/>
                  </a:cubicBezTo>
                  <a:cubicBezTo>
                    <a:pt x="516" y="818"/>
                    <a:pt x="641" y="767"/>
                    <a:pt x="717" y="667"/>
                  </a:cubicBezTo>
                  <a:cubicBezTo>
                    <a:pt x="779" y="591"/>
                    <a:pt x="817" y="503"/>
                    <a:pt x="817" y="403"/>
                  </a:cubicBezTo>
                  <a:cubicBezTo>
                    <a:pt x="817" y="290"/>
                    <a:pt x="767" y="177"/>
                    <a:pt x="666" y="89"/>
                  </a:cubicBezTo>
                  <a:cubicBezTo>
                    <a:pt x="591" y="26"/>
                    <a:pt x="503"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516375" y="4528598"/>
              <a:ext cx="103583" cy="75894"/>
            </a:xfrm>
            <a:custGeom>
              <a:avLst/>
              <a:gdLst/>
              <a:ahLst/>
              <a:cxnLst/>
              <a:rect l="l" t="t" r="r" b="b"/>
              <a:pathLst>
                <a:path w="3105" h="2275" extrusionOk="0">
                  <a:moveTo>
                    <a:pt x="1571" y="0"/>
                  </a:moveTo>
                  <a:cubicBezTo>
                    <a:pt x="1408" y="0"/>
                    <a:pt x="1257" y="25"/>
                    <a:pt x="1094" y="50"/>
                  </a:cubicBezTo>
                  <a:cubicBezTo>
                    <a:pt x="880" y="101"/>
                    <a:pt x="641" y="163"/>
                    <a:pt x="453" y="314"/>
                  </a:cubicBezTo>
                  <a:cubicBezTo>
                    <a:pt x="164" y="515"/>
                    <a:pt x="0" y="867"/>
                    <a:pt x="0" y="1206"/>
                  </a:cubicBezTo>
                  <a:cubicBezTo>
                    <a:pt x="0" y="1307"/>
                    <a:pt x="13" y="1395"/>
                    <a:pt x="38" y="1495"/>
                  </a:cubicBezTo>
                  <a:cubicBezTo>
                    <a:pt x="164" y="1923"/>
                    <a:pt x="566" y="2249"/>
                    <a:pt x="1018" y="2274"/>
                  </a:cubicBezTo>
                  <a:cubicBezTo>
                    <a:pt x="1081" y="2274"/>
                    <a:pt x="1131" y="2237"/>
                    <a:pt x="1131" y="2174"/>
                  </a:cubicBezTo>
                  <a:cubicBezTo>
                    <a:pt x="1131" y="2111"/>
                    <a:pt x="1094" y="2061"/>
                    <a:pt x="1031" y="2061"/>
                  </a:cubicBezTo>
                  <a:cubicBezTo>
                    <a:pt x="679" y="2048"/>
                    <a:pt x="340" y="1772"/>
                    <a:pt x="239" y="1433"/>
                  </a:cubicBezTo>
                  <a:cubicBezTo>
                    <a:pt x="227" y="1357"/>
                    <a:pt x="214" y="1282"/>
                    <a:pt x="214" y="1206"/>
                  </a:cubicBezTo>
                  <a:cubicBezTo>
                    <a:pt x="214" y="930"/>
                    <a:pt x="352" y="641"/>
                    <a:pt x="566" y="478"/>
                  </a:cubicBezTo>
                  <a:cubicBezTo>
                    <a:pt x="729" y="364"/>
                    <a:pt x="930" y="302"/>
                    <a:pt x="1144" y="251"/>
                  </a:cubicBezTo>
                  <a:cubicBezTo>
                    <a:pt x="1282" y="226"/>
                    <a:pt x="1433" y="201"/>
                    <a:pt x="1571" y="201"/>
                  </a:cubicBezTo>
                  <a:cubicBezTo>
                    <a:pt x="1672" y="201"/>
                    <a:pt x="1760" y="214"/>
                    <a:pt x="1835" y="239"/>
                  </a:cubicBezTo>
                  <a:cubicBezTo>
                    <a:pt x="2262" y="327"/>
                    <a:pt x="2602" y="691"/>
                    <a:pt x="2903" y="1056"/>
                  </a:cubicBezTo>
                  <a:cubicBezTo>
                    <a:pt x="2922" y="1074"/>
                    <a:pt x="2947" y="1084"/>
                    <a:pt x="2974" y="1084"/>
                  </a:cubicBezTo>
                  <a:cubicBezTo>
                    <a:pt x="3001" y="1084"/>
                    <a:pt x="3029" y="1074"/>
                    <a:pt x="3054" y="1056"/>
                  </a:cubicBezTo>
                  <a:cubicBezTo>
                    <a:pt x="3092" y="1018"/>
                    <a:pt x="3104" y="955"/>
                    <a:pt x="3066" y="917"/>
                  </a:cubicBezTo>
                  <a:cubicBezTo>
                    <a:pt x="2752" y="553"/>
                    <a:pt x="2400" y="151"/>
                    <a:pt x="1885" y="25"/>
                  </a:cubicBezTo>
                  <a:cubicBezTo>
                    <a:pt x="1785" y="0"/>
                    <a:pt x="1684"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601477" y="4548714"/>
              <a:ext cx="27288" cy="27689"/>
            </a:xfrm>
            <a:custGeom>
              <a:avLst/>
              <a:gdLst/>
              <a:ahLst/>
              <a:cxnLst/>
              <a:rect l="l" t="t" r="r" b="b"/>
              <a:pathLst>
                <a:path w="818" h="830" extrusionOk="0">
                  <a:moveTo>
                    <a:pt x="402" y="214"/>
                  </a:moveTo>
                  <a:cubicBezTo>
                    <a:pt x="453" y="214"/>
                    <a:pt x="503" y="226"/>
                    <a:pt x="541" y="264"/>
                  </a:cubicBezTo>
                  <a:cubicBezTo>
                    <a:pt x="578" y="302"/>
                    <a:pt x="603" y="352"/>
                    <a:pt x="603" y="415"/>
                  </a:cubicBezTo>
                  <a:cubicBezTo>
                    <a:pt x="603" y="453"/>
                    <a:pt x="591" y="503"/>
                    <a:pt x="553" y="541"/>
                  </a:cubicBezTo>
                  <a:cubicBezTo>
                    <a:pt x="515" y="591"/>
                    <a:pt x="465" y="616"/>
                    <a:pt x="402" y="616"/>
                  </a:cubicBezTo>
                  <a:cubicBezTo>
                    <a:pt x="352" y="616"/>
                    <a:pt x="314" y="603"/>
                    <a:pt x="277" y="566"/>
                  </a:cubicBezTo>
                  <a:cubicBezTo>
                    <a:pt x="226" y="528"/>
                    <a:pt x="201" y="478"/>
                    <a:pt x="201" y="415"/>
                  </a:cubicBezTo>
                  <a:cubicBezTo>
                    <a:pt x="201" y="365"/>
                    <a:pt x="214" y="327"/>
                    <a:pt x="252" y="289"/>
                  </a:cubicBezTo>
                  <a:cubicBezTo>
                    <a:pt x="289" y="239"/>
                    <a:pt x="352" y="214"/>
                    <a:pt x="402" y="214"/>
                  </a:cubicBezTo>
                  <a:close/>
                  <a:moveTo>
                    <a:pt x="402" y="0"/>
                  </a:moveTo>
                  <a:cubicBezTo>
                    <a:pt x="289" y="0"/>
                    <a:pt x="176" y="50"/>
                    <a:pt x="88" y="151"/>
                  </a:cubicBezTo>
                  <a:cubicBezTo>
                    <a:pt x="25" y="226"/>
                    <a:pt x="0" y="327"/>
                    <a:pt x="0" y="415"/>
                  </a:cubicBezTo>
                  <a:cubicBezTo>
                    <a:pt x="0" y="528"/>
                    <a:pt x="51" y="641"/>
                    <a:pt x="139" y="729"/>
                  </a:cubicBezTo>
                  <a:cubicBezTo>
                    <a:pt x="214" y="792"/>
                    <a:pt x="314" y="830"/>
                    <a:pt x="402" y="830"/>
                  </a:cubicBezTo>
                  <a:cubicBezTo>
                    <a:pt x="515" y="830"/>
                    <a:pt x="641" y="779"/>
                    <a:pt x="717"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67516" y="4745305"/>
              <a:ext cx="28956" cy="14712"/>
            </a:xfrm>
            <a:custGeom>
              <a:avLst/>
              <a:gdLst/>
              <a:ahLst/>
              <a:cxnLst/>
              <a:rect l="l" t="t" r="r" b="b"/>
              <a:pathLst>
                <a:path w="868" h="441" extrusionOk="0">
                  <a:moveTo>
                    <a:pt x="867" y="440"/>
                  </a:moveTo>
                  <a:cubicBezTo>
                    <a:pt x="566" y="327"/>
                    <a:pt x="264" y="189"/>
                    <a:pt x="0" y="1"/>
                  </a:cubicBezTo>
                  <a:cubicBezTo>
                    <a:pt x="264" y="189"/>
                    <a:pt x="566" y="327"/>
                    <a:pt x="867" y="440"/>
                  </a:cubicBezTo>
                  <a:close/>
                </a:path>
              </a:pathLst>
            </a:custGeom>
            <a:solidFill>
              <a:srgbClr val="EFD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547800" y="4715948"/>
              <a:ext cx="433513" cy="159761"/>
            </a:xfrm>
            <a:custGeom>
              <a:avLst/>
              <a:gdLst/>
              <a:ahLst/>
              <a:cxnLst/>
              <a:rect l="l" t="t" r="r" b="b"/>
              <a:pathLst>
                <a:path w="12995" h="4789" extrusionOk="0">
                  <a:moveTo>
                    <a:pt x="12994" y="4789"/>
                  </a:moveTo>
                  <a:cubicBezTo>
                    <a:pt x="9212" y="3444"/>
                    <a:pt x="5417" y="2100"/>
                    <a:pt x="1634" y="742"/>
                  </a:cubicBezTo>
                  <a:cubicBezTo>
                    <a:pt x="5417" y="2100"/>
                    <a:pt x="9212" y="3444"/>
                    <a:pt x="12994" y="4789"/>
                  </a:cubicBezTo>
                  <a:cubicBezTo>
                    <a:pt x="12994" y="4789"/>
                    <a:pt x="12994" y="4789"/>
                    <a:pt x="12994" y="4789"/>
                  </a:cubicBezTo>
                  <a:close/>
                  <a:moveTo>
                    <a:pt x="152" y="114"/>
                  </a:moveTo>
                  <a:cubicBezTo>
                    <a:pt x="101" y="76"/>
                    <a:pt x="51" y="39"/>
                    <a:pt x="1" y="1"/>
                  </a:cubicBezTo>
                  <a:lnTo>
                    <a:pt x="1" y="1"/>
                  </a:lnTo>
                  <a:cubicBezTo>
                    <a:pt x="51" y="39"/>
                    <a:pt x="101" y="76"/>
                    <a:pt x="152" y="114"/>
                  </a:cubicBezTo>
                  <a:close/>
                </a:path>
              </a:pathLst>
            </a:custGeom>
            <a:solidFill>
              <a:srgbClr val="F24B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a:off x="226150" y="36146"/>
            <a:ext cx="8752603" cy="648121"/>
            <a:chOff x="226150" y="36146"/>
            <a:chExt cx="8752603" cy="648121"/>
          </a:xfrm>
        </p:grpSpPr>
        <p:sp>
          <p:nvSpPr>
            <p:cNvPr id="409" name="Google Shape;409;p6"/>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6"/>
          <p:cNvGrpSpPr/>
          <p:nvPr/>
        </p:nvGrpSpPr>
        <p:grpSpPr>
          <a:xfrm>
            <a:off x="42234" y="3631082"/>
            <a:ext cx="8970793" cy="1458619"/>
            <a:chOff x="42234" y="3631082"/>
            <a:chExt cx="8970793" cy="1458619"/>
          </a:xfrm>
        </p:grpSpPr>
        <p:grpSp>
          <p:nvGrpSpPr>
            <p:cNvPr id="412" name="Google Shape;412;p6"/>
            <p:cNvGrpSpPr/>
            <p:nvPr/>
          </p:nvGrpSpPr>
          <p:grpSpPr>
            <a:xfrm rot="922528">
              <a:off x="113434" y="3690271"/>
              <a:ext cx="528592" cy="608422"/>
              <a:chOff x="104132" y="3774240"/>
              <a:chExt cx="602807" cy="693845"/>
            </a:xfrm>
          </p:grpSpPr>
          <p:sp>
            <p:nvSpPr>
              <p:cNvPr id="413" name="Google Shape;413;p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8430774" y="3921549"/>
              <a:ext cx="582254" cy="567217"/>
              <a:chOff x="8362049" y="142511"/>
              <a:chExt cx="582254" cy="567217"/>
            </a:xfrm>
          </p:grpSpPr>
          <p:sp>
            <p:nvSpPr>
              <p:cNvPr id="417" name="Google Shape;417;p6"/>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6"/>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1"/>
        <p:cNvGrpSpPr/>
        <p:nvPr/>
      </p:nvGrpSpPr>
      <p:grpSpPr>
        <a:xfrm>
          <a:off x="0" y="0"/>
          <a:ext cx="0" cy="0"/>
          <a:chOff x="0" y="0"/>
          <a:chExt cx="0" cy="0"/>
        </a:xfrm>
      </p:grpSpPr>
      <p:grpSp>
        <p:nvGrpSpPr>
          <p:cNvPr id="422" name="Google Shape;422;p7"/>
          <p:cNvGrpSpPr/>
          <p:nvPr/>
        </p:nvGrpSpPr>
        <p:grpSpPr>
          <a:xfrm>
            <a:off x="454950" y="269892"/>
            <a:ext cx="8234100" cy="4603720"/>
            <a:chOff x="429225" y="317630"/>
            <a:chExt cx="8234100" cy="4603720"/>
          </a:xfrm>
        </p:grpSpPr>
        <p:sp>
          <p:nvSpPr>
            <p:cNvPr id="423" name="Google Shape;423;p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24" name="Google Shape;424;p7"/>
            <p:cNvGrpSpPr/>
            <p:nvPr/>
          </p:nvGrpSpPr>
          <p:grpSpPr>
            <a:xfrm>
              <a:off x="679925" y="317630"/>
              <a:ext cx="7742675" cy="4600565"/>
              <a:chOff x="679925" y="317625"/>
              <a:chExt cx="7742675" cy="4510800"/>
            </a:xfrm>
          </p:grpSpPr>
          <p:cxnSp>
            <p:nvCxnSpPr>
              <p:cNvPr id="425" name="Google Shape;425;p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6" name="Google Shape;426;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7" name="Google Shape;427;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8" name="Google Shape;428;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9" name="Google Shape;429;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0" name="Google Shape;430;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1" name="Google Shape;431;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2" name="Google Shape;432;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3" name="Google Shape;433;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4" name="Google Shape;434;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5" name="Google Shape;435;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6" name="Google Shape;436;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7" name="Google Shape;437;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8" name="Google Shape;438;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9" name="Google Shape;439;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0" name="Google Shape;440;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3" name="Google Shape;453;p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8" name="Google Shape;458;p7"/>
            <p:cNvGrpSpPr/>
            <p:nvPr/>
          </p:nvGrpSpPr>
          <p:grpSpPr>
            <a:xfrm rot="5400000">
              <a:off x="2488064" y="-1492722"/>
              <a:ext cx="4107800" cy="8225444"/>
              <a:chOff x="925175" y="317625"/>
              <a:chExt cx="4107800" cy="4510800"/>
            </a:xfrm>
          </p:grpSpPr>
          <p:cxnSp>
            <p:nvCxnSpPr>
              <p:cNvPr id="459" name="Google Shape;459;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477" name="Google Shape;47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7"/>
          <p:cNvSpPr txBox="1">
            <a:spLocks noGrp="1"/>
          </p:cNvSpPr>
          <p:nvPr>
            <p:ph type="subTitle" idx="1"/>
          </p:nvPr>
        </p:nvSpPr>
        <p:spPr>
          <a:xfrm>
            <a:off x="720000" y="175995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79" name="Google Shape;479;p7"/>
          <p:cNvSpPr>
            <a:spLocks noGrp="1"/>
          </p:cNvSpPr>
          <p:nvPr>
            <p:ph type="pic" idx="2"/>
          </p:nvPr>
        </p:nvSpPr>
        <p:spPr>
          <a:xfrm>
            <a:off x="5322000" y="1374125"/>
            <a:ext cx="2973600" cy="2973600"/>
          </a:xfrm>
          <a:prstGeom prst="rect">
            <a:avLst/>
          </a:prstGeom>
          <a:noFill/>
          <a:ln w="19050" cap="flat" cmpd="sng">
            <a:solidFill>
              <a:schemeClr val="accent2"/>
            </a:solidFill>
            <a:prstDash val="solid"/>
            <a:round/>
            <a:headEnd type="none" w="sm" len="sm"/>
            <a:tailEnd type="none" w="sm" len="sm"/>
          </a:ln>
          <a:effectLst>
            <a:outerShdw dist="85725" dir="2760000" algn="bl" rotWithShape="0">
              <a:schemeClr val="dk1">
                <a:alpha val="21000"/>
              </a:schemeClr>
            </a:outerShdw>
          </a:effectLst>
        </p:spPr>
      </p:sp>
      <p:grpSp>
        <p:nvGrpSpPr>
          <p:cNvPr id="480" name="Google Shape;480;p7"/>
          <p:cNvGrpSpPr/>
          <p:nvPr/>
        </p:nvGrpSpPr>
        <p:grpSpPr>
          <a:xfrm>
            <a:off x="167655" y="36146"/>
            <a:ext cx="8811098" cy="938800"/>
            <a:chOff x="167655" y="36146"/>
            <a:chExt cx="8811098" cy="938800"/>
          </a:xfrm>
        </p:grpSpPr>
        <p:grpSp>
          <p:nvGrpSpPr>
            <p:cNvPr id="481" name="Google Shape;481;p7"/>
            <p:cNvGrpSpPr/>
            <p:nvPr/>
          </p:nvGrpSpPr>
          <p:grpSpPr>
            <a:xfrm>
              <a:off x="167655" y="61975"/>
              <a:ext cx="851192" cy="912971"/>
              <a:chOff x="167655" y="61975"/>
              <a:chExt cx="851192" cy="912971"/>
            </a:xfrm>
          </p:grpSpPr>
          <p:grpSp>
            <p:nvGrpSpPr>
              <p:cNvPr id="482" name="Google Shape;482;p7"/>
              <p:cNvGrpSpPr/>
              <p:nvPr/>
            </p:nvGrpSpPr>
            <p:grpSpPr>
              <a:xfrm>
                <a:off x="167655" y="61975"/>
                <a:ext cx="851192" cy="546052"/>
                <a:chOff x="1161225" y="29450"/>
                <a:chExt cx="963432" cy="618055"/>
              </a:xfrm>
            </p:grpSpPr>
            <p:sp>
              <p:nvSpPr>
                <p:cNvPr id="483" name="Google Shape;483;p7"/>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7"/>
              <p:cNvSpPr/>
              <p:nvPr/>
            </p:nvSpPr>
            <p:spPr>
              <a:xfrm>
                <a:off x="284125" y="6780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7"/>
          <p:cNvGrpSpPr/>
          <p:nvPr/>
        </p:nvGrpSpPr>
        <p:grpSpPr>
          <a:xfrm>
            <a:off x="9696" y="4199467"/>
            <a:ext cx="1197654" cy="879660"/>
            <a:chOff x="9696" y="4199467"/>
            <a:chExt cx="1197654" cy="879660"/>
          </a:xfrm>
        </p:grpSpPr>
        <p:grpSp>
          <p:nvGrpSpPr>
            <p:cNvPr id="493" name="Google Shape;493;p7"/>
            <p:cNvGrpSpPr/>
            <p:nvPr/>
          </p:nvGrpSpPr>
          <p:grpSpPr>
            <a:xfrm rot="2302211">
              <a:off x="136170" y="4318796"/>
              <a:ext cx="598745" cy="615824"/>
              <a:chOff x="8498350" y="3464975"/>
              <a:chExt cx="507323" cy="521794"/>
            </a:xfrm>
          </p:grpSpPr>
          <p:sp>
            <p:nvSpPr>
              <p:cNvPr id="494" name="Google Shape;494;p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7"/>
            <p:cNvGrpSpPr/>
            <p:nvPr/>
          </p:nvGrpSpPr>
          <p:grpSpPr>
            <a:xfrm>
              <a:off x="564775" y="4453146"/>
              <a:ext cx="642575" cy="625981"/>
              <a:chOff x="8362049" y="142511"/>
              <a:chExt cx="582254" cy="567217"/>
            </a:xfrm>
          </p:grpSpPr>
          <p:sp>
            <p:nvSpPr>
              <p:cNvPr id="497" name="Google Shape;497;p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0"/>
        <p:cNvGrpSpPr/>
        <p:nvPr/>
      </p:nvGrpSpPr>
      <p:grpSpPr>
        <a:xfrm>
          <a:off x="0" y="0"/>
          <a:ext cx="0" cy="0"/>
          <a:chOff x="0" y="0"/>
          <a:chExt cx="0" cy="0"/>
        </a:xfrm>
      </p:grpSpPr>
      <p:grpSp>
        <p:nvGrpSpPr>
          <p:cNvPr id="501" name="Google Shape;501;p8"/>
          <p:cNvGrpSpPr/>
          <p:nvPr/>
        </p:nvGrpSpPr>
        <p:grpSpPr>
          <a:xfrm>
            <a:off x="454950" y="269892"/>
            <a:ext cx="8234100" cy="4603720"/>
            <a:chOff x="429225" y="317630"/>
            <a:chExt cx="8234100" cy="4603720"/>
          </a:xfrm>
        </p:grpSpPr>
        <p:sp>
          <p:nvSpPr>
            <p:cNvPr id="502" name="Google Shape;502;p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03" name="Google Shape;503;p8"/>
            <p:cNvGrpSpPr/>
            <p:nvPr/>
          </p:nvGrpSpPr>
          <p:grpSpPr>
            <a:xfrm>
              <a:off x="679925" y="317630"/>
              <a:ext cx="7742675" cy="4600565"/>
              <a:chOff x="679925" y="317625"/>
              <a:chExt cx="7742675" cy="4510800"/>
            </a:xfrm>
          </p:grpSpPr>
          <p:cxnSp>
            <p:nvCxnSpPr>
              <p:cNvPr id="504" name="Google Shape;504;p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5" name="Google Shape;505;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6" name="Google Shape;506;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7" name="Google Shape;507;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8" name="Google Shape;508;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9" name="Google Shape;509;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0" name="Google Shape;510;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1" name="Google Shape;511;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2" name="Google Shape;512;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3" name="Google Shape;513;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4" name="Google Shape;514;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5" name="Google Shape;515;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6" name="Google Shape;516;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7" name="Google Shape;517;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8" name="Google Shape;518;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9" name="Google Shape;519;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0" name="Google Shape;520;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1" name="Google Shape;521;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2" name="Google Shape;522;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3" name="Google Shape;523;p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4" name="Google Shape;524;p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5" name="Google Shape;525;p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6" name="Google Shape;526;p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7" name="Google Shape;527;p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8" name="Google Shape;528;p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9" name="Google Shape;529;p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0" name="Google Shape;530;p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1" name="Google Shape;531;p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2" name="Google Shape;532;p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3" name="Google Shape;533;p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4" name="Google Shape;534;p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5" name="Google Shape;535;p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6" name="Google Shape;536;p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537" name="Google Shape;537;p8"/>
            <p:cNvGrpSpPr/>
            <p:nvPr/>
          </p:nvGrpSpPr>
          <p:grpSpPr>
            <a:xfrm rot="5400000">
              <a:off x="2488064" y="-1492722"/>
              <a:ext cx="4107800" cy="8225444"/>
              <a:chOff x="925175" y="317625"/>
              <a:chExt cx="4107800" cy="4510800"/>
            </a:xfrm>
          </p:grpSpPr>
          <p:cxnSp>
            <p:nvCxnSpPr>
              <p:cNvPr id="538" name="Google Shape;538;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9" name="Google Shape;539;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0" name="Google Shape;540;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1" name="Google Shape;541;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2" name="Google Shape;542;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3" name="Google Shape;543;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4" name="Google Shape;544;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5" name="Google Shape;545;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6" name="Google Shape;546;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7" name="Google Shape;547;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8" name="Google Shape;548;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9" name="Google Shape;549;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0" name="Google Shape;550;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1" name="Google Shape;551;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2" name="Google Shape;552;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3" name="Google Shape;553;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4" name="Google Shape;554;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5" name="Google Shape;555;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556" name="Google Shape;556;p8"/>
          <p:cNvSpPr txBox="1">
            <a:spLocks noGrp="1"/>
          </p:cNvSpPr>
          <p:nvPr>
            <p:ph type="title"/>
          </p:nvPr>
        </p:nvSpPr>
        <p:spPr>
          <a:xfrm>
            <a:off x="1768550" y="2053363"/>
            <a:ext cx="5607000" cy="1036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57" name="Google Shape;557;p8"/>
          <p:cNvGrpSpPr/>
          <p:nvPr/>
        </p:nvGrpSpPr>
        <p:grpSpPr>
          <a:xfrm>
            <a:off x="1179130" y="47625"/>
            <a:ext cx="851192" cy="546052"/>
            <a:chOff x="1161225" y="29450"/>
            <a:chExt cx="963432" cy="618055"/>
          </a:xfrm>
        </p:grpSpPr>
        <p:sp>
          <p:nvSpPr>
            <p:cNvPr id="558" name="Google Shape;558;p8"/>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8"/>
          <p:cNvGrpSpPr/>
          <p:nvPr/>
        </p:nvGrpSpPr>
        <p:grpSpPr>
          <a:xfrm>
            <a:off x="208277" y="120916"/>
            <a:ext cx="8812440" cy="4351659"/>
            <a:chOff x="208277" y="120916"/>
            <a:chExt cx="8812440" cy="4351659"/>
          </a:xfrm>
        </p:grpSpPr>
        <p:sp>
          <p:nvSpPr>
            <p:cNvPr id="566" name="Google Shape;566;p8"/>
            <p:cNvSpPr/>
            <p:nvPr/>
          </p:nvSpPr>
          <p:spPr>
            <a:xfrm rot="8894627" flipH="1">
              <a:off x="8409478" y="249841"/>
              <a:ext cx="575309" cy="30017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10486607" flipH="1">
              <a:off x="220746" y="4146821"/>
              <a:ext cx="575327" cy="30018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8"/>
          <p:cNvGrpSpPr/>
          <p:nvPr/>
        </p:nvGrpSpPr>
        <p:grpSpPr>
          <a:xfrm>
            <a:off x="90450" y="120925"/>
            <a:ext cx="8459256" cy="4882821"/>
            <a:chOff x="90450" y="120925"/>
            <a:chExt cx="8459256" cy="4882821"/>
          </a:xfrm>
        </p:grpSpPr>
        <p:sp>
          <p:nvSpPr>
            <p:cNvPr id="569" name="Google Shape;569;p8"/>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8246888" y="1209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278725" y="38364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7863125" y="4706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3"/>
        <p:cNvGrpSpPr/>
        <p:nvPr/>
      </p:nvGrpSpPr>
      <p:grpSpPr>
        <a:xfrm>
          <a:off x="0" y="0"/>
          <a:ext cx="0" cy="0"/>
          <a:chOff x="0" y="0"/>
          <a:chExt cx="0" cy="0"/>
        </a:xfrm>
      </p:grpSpPr>
      <p:grpSp>
        <p:nvGrpSpPr>
          <p:cNvPr id="574" name="Google Shape;574;p9"/>
          <p:cNvGrpSpPr/>
          <p:nvPr/>
        </p:nvGrpSpPr>
        <p:grpSpPr>
          <a:xfrm>
            <a:off x="454950" y="269892"/>
            <a:ext cx="8234100" cy="4603720"/>
            <a:chOff x="429225" y="317630"/>
            <a:chExt cx="8234100" cy="4603720"/>
          </a:xfrm>
        </p:grpSpPr>
        <p:sp>
          <p:nvSpPr>
            <p:cNvPr id="575" name="Google Shape;575;p9"/>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76" name="Google Shape;576;p9"/>
            <p:cNvGrpSpPr/>
            <p:nvPr/>
          </p:nvGrpSpPr>
          <p:grpSpPr>
            <a:xfrm>
              <a:off x="679925" y="317630"/>
              <a:ext cx="7742675" cy="4600565"/>
              <a:chOff x="679925" y="317625"/>
              <a:chExt cx="7742675" cy="4510800"/>
            </a:xfrm>
          </p:grpSpPr>
          <p:cxnSp>
            <p:nvCxnSpPr>
              <p:cNvPr id="577" name="Google Shape;577;p9"/>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8" name="Google Shape;578;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9" name="Google Shape;579;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0" name="Google Shape;580;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1" name="Google Shape;581;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2" name="Google Shape;582;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3" name="Google Shape;583;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4" name="Google Shape;584;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5" name="Google Shape;585;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6" name="Google Shape;586;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7" name="Google Shape;587;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8" name="Google Shape;588;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9" name="Google Shape;589;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0" name="Google Shape;590;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1" name="Google Shape;591;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2" name="Google Shape;592;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6" name="Google Shape;596;p9"/>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7" name="Google Shape;597;p9"/>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8" name="Google Shape;598;p9"/>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9" name="Google Shape;599;p9"/>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0" name="Google Shape;600;p9"/>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1" name="Google Shape;601;p9"/>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2" name="Google Shape;602;p9"/>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3" name="Google Shape;603;p9"/>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4" name="Google Shape;604;p9"/>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5" name="Google Shape;605;p9"/>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6" name="Google Shape;606;p9"/>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7" name="Google Shape;607;p9"/>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8" name="Google Shape;608;p9"/>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9" name="Google Shape;609;p9"/>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610" name="Google Shape;610;p9"/>
            <p:cNvGrpSpPr/>
            <p:nvPr/>
          </p:nvGrpSpPr>
          <p:grpSpPr>
            <a:xfrm rot="5400000">
              <a:off x="2488064" y="-1492722"/>
              <a:ext cx="4107800" cy="8225444"/>
              <a:chOff x="925175" y="317625"/>
              <a:chExt cx="4107800" cy="4510800"/>
            </a:xfrm>
          </p:grpSpPr>
          <p:cxnSp>
            <p:nvCxnSpPr>
              <p:cNvPr id="611" name="Google Shape;611;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2" name="Google Shape;612;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3" name="Google Shape;613;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4" name="Google Shape;614;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5" name="Google Shape;615;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6" name="Google Shape;616;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7" name="Google Shape;617;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8" name="Google Shape;618;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9" name="Google Shape;619;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0" name="Google Shape;620;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1" name="Google Shape;621;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2" name="Google Shape;622;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3" name="Google Shape;623;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4" name="Google Shape;624;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5" name="Google Shape;625;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6" name="Google Shape;626;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7" name="Google Shape;627;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8" name="Google Shape;628;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29" name="Google Shape;629;p9"/>
          <p:cNvSpPr txBox="1">
            <a:spLocks noGrp="1"/>
          </p:cNvSpPr>
          <p:nvPr>
            <p:ph type="title"/>
          </p:nvPr>
        </p:nvSpPr>
        <p:spPr>
          <a:xfrm>
            <a:off x="2135550" y="1438102"/>
            <a:ext cx="4872900" cy="137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9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0" name="Google Shape;630;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1" name="Google Shape;631;p9"/>
          <p:cNvGrpSpPr/>
          <p:nvPr/>
        </p:nvGrpSpPr>
        <p:grpSpPr>
          <a:xfrm>
            <a:off x="66199" y="-27292"/>
            <a:ext cx="8963289" cy="5063361"/>
            <a:chOff x="66199" y="-27292"/>
            <a:chExt cx="8963289" cy="5063361"/>
          </a:xfrm>
        </p:grpSpPr>
        <p:grpSp>
          <p:nvGrpSpPr>
            <p:cNvPr id="632" name="Google Shape;632;p9"/>
            <p:cNvGrpSpPr/>
            <p:nvPr/>
          </p:nvGrpSpPr>
          <p:grpSpPr>
            <a:xfrm>
              <a:off x="66199" y="39445"/>
              <a:ext cx="8963289" cy="4996624"/>
              <a:chOff x="66199" y="39445"/>
              <a:chExt cx="8963289" cy="4996624"/>
            </a:xfrm>
          </p:grpSpPr>
          <p:grpSp>
            <p:nvGrpSpPr>
              <p:cNvPr id="633" name="Google Shape;633;p9"/>
              <p:cNvGrpSpPr/>
              <p:nvPr/>
            </p:nvGrpSpPr>
            <p:grpSpPr>
              <a:xfrm>
                <a:off x="1414925" y="4514275"/>
                <a:ext cx="507323" cy="521794"/>
                <a:chOff x="8498350" y="3464975"/>
                <a:chExt cx="507323" cy="521794"/>
              </a:xfrm>
            </p:grpSpPr>
            <p:sp>
              <p:nvSpPr>
                <p:cNvPr id="634" name="Google Shape;634;p9"/>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9"/>
              <p:cNvGrpSpPr/>
              <p:nvPr/>
            </p:nvGrpSpPr>
            <p:grpSpPr>
              <a:xfrm>
                <a:off x="66199" y="4468849"/>
                <a:ext cx="582254" cy="567217"/>
                <a:chOff x="8362049" y="142511"/>
                <a:chExt cx="582254" cy="567217"/>
              </a:xfrm>
            </p:grpSpPr>
            <p:sp>
              <p:nvSpPr>
                <p:cNvPr id="637" name="Google Shape;637;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9"/>
              <p:cNvGrpSpPr/>
              <p:nvPr/>
            </p:nvGrpSpPr>
            <p:grpSpPr>
              <a:xfrm>
                <a:off x="8403333" y="39445"/>
                <a:ext cx="626155" cy="609986"/>
                <a:chOff x="8362049" y="142511"/>
                <a:chExt cx="582254" cy="567217"/>
              </a:xfrm>
            </p:grpSpPr>
            <p:sp>
              <p:nvSpPr>
                <p:cNvPr id="641" name="Google Shape;641;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4" name="Google Shape;644;p9"/>
            <p:cNvSpPr/>
            <p:nvPr/>
          </p:nvSpPr>
          <p:spPr>
            <a:xfrm rot="-943292">
              <a:off x="7762978" y="195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645" name="Google Shape;645;p9"/>
          <p:cNvGrpSpPr/>
          <p:nvPr/>
        </p:nvGrpSpPr>
        <p:grpSpPr>
          <a:xfrm>
            <a:off x="226150" y="36146"/>
            <a:ext cx="8619856" cy="5076717"/>
            <a:chOff x="226150" y="36146"/>
            <a:chExt cx="8619856" cy="5076717"/>
          </a:xfrm>
        </p:grpSpPr>
        <p:sp>
          <p:nvSpPr>
            <p:cNvPr id="646" name="Google Shape;646;p9"/>
            <p:cNvSpPr/>
            <p:nvPr/>
          </p:nvSpPr>
          <p:spPr>
            <a:xfrm rot="-6480780" flipH="1">
              <a:off x="8326689" y="4642825"/>
              <a:ext cx="575285" cy="300167"/>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9"/>
          <p:cNvGrpSpPr/>
          <p:nvPr/>
        </p:nvGrpSpPr>
        <p:grpSpPr>
          <a:xfrm>
            <a:off x="129875" y="467100"/>
            <a:ext cx="8785669" cy="4148471"/>
            <a:chOff x="129875" y="467100"/>
            <a:chExt cx="8785669" cy="4148471"/>
          </a:xfrm>
        </p:grpSpPr>
        <p:sp>
          <p:nvSpPr>
            <p:cNvPr id="649" name="Google Shape;649;p9"/>
            <p:cNvSpPr/>
            <p:nvPr/>
          </p:nvSpPr>
          <p:spPr>
            <a:xfrm>
              <a:off x="8612725" y="43186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205913" y="35279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9"/>
        <p:cNvGrpSpPr/>
        <p:nvPr/>
      </p:nvGrpSpPr>
      <p:grpSpPr>
        <a:xfrm>
          <a:off x="0" y="0"/>
          <a:ext cx="0" cy="0"/>
          <a:chOff x="0" y="0"/>
          <a:chExt cx="0" cy="0"/>
        </a:xfrm>
      </p:grpSpPr>
      <p:grpSp>
        <p:nvGrpSpPr>
          <p:cNvPr id="720" name="Google Shape;720;p13"/>
          <p:cNvGrpSpPr/>
          <p:nvPr/>
        </p:nvGrpSpPr>
        <p:grpSpPr>
          <a:xfrm>
            <a:off x="454950" y="269892"/>
            <a:ext cx="8234100" cy="4603720"/>
            <a:chOff x="429225" y="317630"/>
            <a:chExt cx="8234100" cy="4603720"/>
          </a:xfrm>
        </p:grpSpPr>
        <p:sp>
          <p:nvSpPr>
            <p:cNvPr id="721" name="Google Shape;721;p1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22" name="Google Shape;722;p13"/>
            <p:cNvGrpSpPr/>
            <p:nvPr/>
          </p:nvGrpSpPr>
          <p:grpSpPr>
            <a:xfrm>
              <a:off x="679925" y="317630"/>
              <a:ext cx="7742675" cy="4600565"/>
              <a:chOff x="679925" y="317625"/>
              <a:chExt cx="7742675" cy="4510800"/>
            </a:xfrm>
          </p:grpSpPr>
          <p:cxnSp>
            <p:nvCxnSpPr>
              <p:cNvPr id="723" name="Google Shape;723;p1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4" name="Google Shape;724;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5" name="Google Shape;725;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6" name="Google Shape;726;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7" name="Google Shape;727;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8" name="Google Shape;728;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9" name="Google Shape;729;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0" name="Google Shape;730;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1" name="Google Shape;731;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2" name="Google Shape;732;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3" name="Google Shape;733;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4" name="Google Shape;734;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5" name="Google Shape;735;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6" name="Google Shape;736;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7" name="Google Shape;737;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8" name="Google Shape;738;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9" name="Google Shape;739;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0" name="Google Shape;740;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1" name="Google Shape;741;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2" name="Google Shape;742;p1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3" name="Google Shape;743;p1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4" name="Google Shape;744;p1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5" name="Google Shape;745;p1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6" name="Google Shape;746;p1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7" name="Google Shape;747;p1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8" name="Google Shape;748;p1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9" name="Google Shape;749;p1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0" name="Google Shape;750;p1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1" name="Google Shape;751;p1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2" name="Google Shape;752;p1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3" name="Google Shape;753;p1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4" name="Google Shape;754;p1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5" name="Google Shape;755;p1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756" name="Google Shape;756;p13"/>
            <p:cNvGrpSpPr/>
            <p:nvPr/>
          </p:nvGrpSpPr>
          <p:grpSpPr>
            <a:xfrm rot="5400000">
              <a:off x="2488064" y="-1492722"/>
              <a:ext cx="4107800" cy="8225444"/>
              <a:chOff x="925175" y="317625"/>
              <a:chExt cx="4107800" cy="4510800"/>
            </a:xfrm>
          </p:grpSpPr>
          <p:cxnSp>
            <p:nvCxnSpPr>
              <p:cNvPr id="757" name="Google Shape;757;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8" name="Google Shape;758;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9" name="Google Shape;759;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0" name="Google Shape;760;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1" name="Google Shape;761;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2" name="Google Shape;762;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3" name="Google Shape;763;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4" name="Google Shape;764;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5" name="Google Shape;765;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6" name="Google Shape;766;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7" name="Google Shape;767;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8" name="Google Shape;768;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9" name="Google Shape;769;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0" name="Google Shape;770;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1" name="Google Shape;771;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2" name="Google Shape;772;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3" name="Google Shape;773;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4" name="Google Shape;774;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775" name="Google Shape;77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6" name="Google Shape;776;p13"/>
          <p:cNvSpPr txBox="1">
            <a:spLocks noGrp="1"/>
          </p:cNvSpPr>
          <p:nvPr>
            <p:ph type="subTitle" idx="1"/>
          </p:nvPr>
        </p:nvSpPr>
        <p:spPr>
          <a:xfrm>
            <a:off x="720000"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13"/>
          <p:cNvSpPr txBox="1">
            <a:spLocks noGrp="1"/>
          </p:cNvSpPr>
          <p:nvPr>
            <p:ph type="subTitle" idx="2"/>
          </p:nvPr>
        </p:nvSpPr>
        <p:spPr>
          <a:xfrm>
            <a:off x="3419271"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13"/>
          <p:cNvSpPr txBox="1">
            <a:spLocks noGrp="1"/>
          </p:cNvSpPr>
          <p:nvPr>
            <p:ph type="subTitle" idx="3"/>
          </p:nvPr>
        </p:nvSpPr>
        <p:spPr>
          <a:xfrm>
            <a:off x="6118549"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13"/>
          <p:cNvSpPr txBox="1">
            <a:spLocks noGrp="1"/>
          </p:cNvSpPr>
          <p:nvPr>
            <p:ph type="subTitle" idx="4"/>
          </p:nvPr>
        </p:nvSpPr>
        <p:spPr>
          <a:xfrm>
            <a:off x="720000"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0" name="Google Shape;780;p13"/>
          <p:cNvSpPr txBox="1">
            <a:spLocks noGrp="1"/>
          </p:cNvSpPr>
          <p:nvPr>
            <p:ph type="subTitle" idx="5"/>
          </p:nvPr>
        </p:nvSpPr>
        <p:spPr>
          <a:xfrm>
            <a:off x="3419271"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1" name="Google Shape;781;p13"/>
          <p:cNvSpPr txBox="1">
            <a:spLocks noGrp="1"/>
          </p:cNvSpPr>
          <p:nvPr>
            <p:ph type="subTitle" idx="6"/>
          </p:nvPr>
        </p:nvSpPr>
        <p:spPr>
          <a:xfrm>
            <a:off x="6118549"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2" name="Google Shape;782;p13"/>
          <p:cNvSpPr txBox="1">
            <a:spLocks noGrp="1"/>
          </p:cNvSpPr>
          <p:nvPr>
            <p:ph type="title" idx="7" hasCustomPrompt="1"/>
          </p:nvPr>
        </p:nvSpPr>
        <p:spPr>
          <a:xfrm>
            <a:off x="1505375"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3" name="Google Shape;783;p13"/>
          <p:cNvSpPr txBox="1">
            <a:spLocks noGrp="1"/>
          </p:cNvSpPr>
          <p:nvPr>
            <p:ph type="title" idx="8" hasCustomPrompt="1"/>
          </p:nvPr>
        </p:nvSpPr>
        <p:spPr>
          <a:xfrm>
            <a:off x="4204646"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4" name="Google Shape;784;p13"/>
          <p:cNvSpPr txBox="1">
            <a:spLocks noGrp="1"/>
          </p:cNvSpPr>
          <p:nvPr>
            <p:ph type="title" idx="9" hasCustomPrompt="1"/>
          </p:nvPr>
        </p:nvSpPr>
        <p:spPr>
          <a:xfrm>
            <a:off x="6903924"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grpSp>
        <p:nvGrpSpPr>
          <p:cNvPr id="785" name="Google Shape;785;p13"/>
          <p:cNvGrpSpPr/>
          <p:nvPr/>
        </p:nvGrpSpPr>
        <p:grpSpPr>
          <a:xfrm>
            <a:off x="92867" y="81841"/>
            <a:ext cx="648816" cy="935886"/>
            <a:chOff x="92867" y="81841"/>
            <a:chExt cx="648816" cy="935886"/>
          </a:xfrm>
        </p:grpSpPr>
        <p:sp>
          <p:nvSpPr>
            <p:cNvPr id="786" name="Google Shape;786;p13"/>
            <p:cNvSpPr/>
            <p:nvPr/>
          </p:nvSpPr>
          <p:spPr>
            <a:xfrm rot="1601833" flipH="1">
              <a:off x="129632" y="604330"/>
              <a:ext cx="575283" cy="300166"/>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4428589" flipH="1">
              <a:off x="229695" y="249843"/>
              <a:ext cx="575298" cy="30017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3"/>
          <p:cNvGrpSpPr/>
          <p:nvPr/>
        </p:nvGrpSpPr>
        <p:grpSpPr>
          <a:xfrm>
            <a:off x="8480958" y="3290508"/>
            <a:ext cx="663042" cy="1081072"/>
            <a:chOff x="8480958" y="3290508"/>
            <a:chExt cx="663042" cy="1081072"/>
          </a:xfrm>
        </p:grpSpPr>
        <p:sp>
          <p:nvSpPr>
            <p:cNvPr id="789" name="Google Shape;789;p13"/>
            <p:cNvSpPr/>
            <p:nvPr/>
          </p:nvSpPr>
          <p:spPr>
            <a:xfrm rot="-943292">
              <a:off x="8696403" y="33373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nvGrpSpPr>
            <p:cNvPr id="790" name="Google Shape;790;p13"/>
            <p:cNvGrpSpPr/>
            <p:nvPr/>
          </p:nvGrpSpPr>
          <p:grpSpPr>
            <a:xfrm>
              <a:off x="8480958" y="3761595"/>
              <a:ext cx="626155" cy="609986"/>
              <a:chOff x="8362049" y="142511"/>
              <a:chExt cx="582254" cy="567217"/>
            </a:xfrm>
          </p:grpSpPr>
          <p:sp>
            <p:nvSpPr>
              <p:cNvPr id="791" name="Google Shape;791;p13"/>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34"/>
        <p:cNvGrpSpPr/>
        <p:nvPr/>
      </p:nvGrpSpPr>
      <p:grpSpPr>
        <a:xfrm>
          <a:off x="0" y="0"/>
          <a:ext cx="0" cy="0"/>
          <a:chOff x="0" y="0"/>
          <a:chExt cx="0" cy="0"/>
        </a:xfrm>
      </p:grpSpPr>
      <p:grpSp>
        <p:nvGrpSpPr>
          <p:cNvPr id="1135" name="Google Shape;1135;p18"/>
          <p:cNvGrpSpPr/>
          <p:nvPr/>
        </p:nvGrpSpPr>
        <p:grpSpPr>
          <a:xfrm>
            <a:off x="454950" y="269892"/>
            <a:ext cx="8234100" cy="4603720"/>
            <a:chOff x="429225" y="317630"/>
            <a:chExt cx="8234100" cy="4603720"/>
          </a:xfrm>
        </p:grpSpPr>
        <p:sp>
          <p:nvSpPr>
            <p:cNvPr id="1136" name="Google Shape;1136;p1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37" name="Google Shape;1137;p18"/>
            <p:cNvGrpSpPr/>
            <p:nvPr/>
          </p:nvGrpSpPr>
          <p:grpSpPr>
            <a:xfrm>
              <a:off x="679925" y="317630"/>
              <a:ext cx="7742675" cy="4600565"/>
              <a:chOff x="679925" y="317625"/>
              <a:chExt cx="7742675" cy="4510800"/>
            </a:xfrm>
          </p:grpSpPr>
          <p:cxnSp>
            <p:nvCxnSpPr>
              <p:cNvPr id="1138" name="Google Shape;1138;p1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39" name="Google Shape;1139;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0" name="Google Shape;1140;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1" name="Google Shape;1141;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2" name="Google Shape;1142;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3" name="Google Shape;1143;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4" name="Google Shape;1144;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5" name="Google Shape;1145;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6" name="Google Shape;1146;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7" name="Google Shape;1147;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8" name="Google Shape;1148;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9" name="Google Shape;1149;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0" name="Google Shape;1150;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1" name="Google Shape;1151;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2" name="Google Shape;1152;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3" name="Google Shape;1153;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4" name="Google Shape;1154;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5" name="Google Shape;1155;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6" name="Google Shape;1156;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7" name="Google Shape;1157;p1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8" name="Google Shape;1158;p1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9" name="Google Shape;1159;p1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0" name="Google Shape;1160;p1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1" name="Google Shape;1161;p1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2" name="Google Shape;1162;p1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3" name="Google Shape;1163;p1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4" name="Google Shape;1164;p1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5" name="Google Shape;1165;p1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6" name="Google Shape;1166;p1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7" name="Google Shape;1167;p1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8" name="Google Shape;1168;p1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9" name="Google Shape;1169;p1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0" name="Google Shape;1170;p1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71" name="Google Shape;1171;p18"/>
            <p:cNvGrpSpPr/>
            <p:nvPr/>
          </p:nvGrpSpPr>
          <p:grpSpPr>
            <a:xfrm rot="5400000">
              <a:off x="2488064" y="-1492722"/>
              <a:ext cx="4107800" cy="8225444"/>
              <a:chOff x="925175" y="317625"/>
              <a:chExt cx="4107800" cy="4510800"/>
            </a:xfrm>
          </p:grpSpPr>
          <p:cxnSp>
            <p:nvCxnSpPr>
              <p:cNvPr id="1172" name="Google Shape;1172;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3" name="Google Shape;1173;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4" name="Google Shape;1174;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5" name="Google Shape;1175;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6" name="Google Shape;1176;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7" name="Google Shape;1177;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8" name="Google Shape;1178;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9" name="Google Shape;1179;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0" name="Google Shape;1180;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1" name="Google Shape;1181;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2" name="Google Shape;1182;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3" name="Google Shape;1183;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4" name="Google Shape;1184;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5" name="Google Shape;1185;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6" name="Google Shape;1186;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1" name="Google Shape;1191;p18"/>
          <p:cNvSpPr txBox="1">
            <a:spLocks noGrp="1"/>
          </p:cNvSpPr>
          <p:nvPr>
            <p:ph type="subTitle" idx="1"/>
          </p:nvPr>
        </p:nvSpPr>
        <p:spPr>
          <a:xfrm>
            <a:off x="4886873"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18"/>
          <p:cNvSpPr txBox="1">
            <a:spLocks noGrp="1"/>
          </p:cNvSpPr>
          <p:nvPr>
            <p:ph type="subTitle" idx="2"/>
          </p:nvPr>
        </p:nvSpPr>
        <p:spPr>
          <a:xfrm>
            <a:off x="1374125"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18"/>
          <p:cNvSpPr txBox="1">
            <a:spLocks noGrp="1"/>
          </p:cNvSpPr>
          <p:nvPr>
            <p:ph type="subTitle" idx="3"/>
          </p:nvPr>
        </p:nvSpPr>
        <p:spPr>
          <a:xfrm>
            <a:off x="1374125"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194" name="Google Shape;1194;p18"/>
          <p:cNvSpPr txBox="1">
            <a:spLocks noGrp="1"/>
          </p:cNvSpPr>
          <p:nvPr>
            <p:ph type="subTitle" idx="4"/>
          </p:nvPr>
        </p:nvSpPr>
        <p:spPr>
          <a:xfrm>
            <a:off x="4886897"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195" name="Google Shape;1195;p18"/>
          <p:cNvGrpSpPr/>
          <p:nvPr/>
        </p:nvGrpSpPr>
        <p:grpSpPr>
          <a:xfrm>
            <a:off x="42234" y="1436108"/>
            <a:ext cx="9012090" cy="2921773"/>
            <a:chOff x="42234" y="1436108"/>
            <a:chExt cx="9012090" cy="2921773"/>
          </a:xfrm>
        </p:grpSpPr>
        <p:grpSp>
          <p:nvGrpSpPr>
            <p:cNvPr id="1196" name="Google Shape;1196;p18"/>
            <p:cNvGrpSpPr/>
            <p:nvPr/>
          </p:nvGrpSpPr>
          <p:grpSpPr>
            <a:xfrm rot="922528">
              <a:off x="113434" y="3690271"/>
              <a:ext cx="528592" cy="608422"/>
              <a:chOff x="104132" y="3774240"/>
              <a:chExt cx="602807" cy="693845"/>
            </a:xfrm>
          </p:grpSpPr>
          <p:sp>
            <p:nvSpPr>
              <p:cNvPr id="1197" name="Google Shape;1197;p18"/>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8"/>
            <p:cNvGrpSpPr/>
            <p:nvPr/>
          </p:nvGrpSpPr>
          <p:grpSpPr>
            <a:xfrm>
              <a:off x="8391283" y="1907195"/>
              <a:ext cx="626155" cy="609986"/>
              <a:chOff x="8362049" y="142511"/>
              <a:chExt cx="582254" cy="567217"/>
            </a:xfrm>
          </p:grpSpPr>
          <p:sp>
            <p:nvSpPr>
              <p:cNvPr id="1201" name="Google Shape;1201;p18"/>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4" name="Google Shape;1204;p18"/>
            <p:cNvSpPr/>
            <p:nvPr/>
          </p:nvSpPr>
          <p:spPr>
            <a:xfrm rot="-943292">
              <a:off x="8606728" y="14829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1205" name="Google Shape;1205;p18"/>
          <p:cNvGrpSpPr/>
          <p:nvPr/>
        </p:nvGrpSpPr>
        <p:grpSpPr>
          <a:xfrm>
            <a:off x="129875" y="36146"/>
            <a:ext cx="609978" cy="727875"/>
            <a:chOff x="129875" y="36146"/>
            <a:chExt cx="609978" cy="727875"/>
          </a:xfrm>
        </p:grpSpPr>
        <p:sp>
          <p:nvSpPr>
            <p:cNvPr id="1206" name="Google Shape;1206;p18"/>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4" r:id="rId9"/>
    <p:sldLayoutId id="2147483667" r:id="rId10"/>
    <p:sldLayoutId id="2147483668" r:id="rId11"/>
    <p:sldLayoutId id="2147483669" r:id="rId12"/>
    <p:sldLayoutId id="2147483671" r:id="rId13"/>
    <p:sldLayoutId id="2147483676" r:id="rId14"/>
    <p:sldLayoutId id="2147483677"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12/14/2023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097602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6.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5.xml"/><Relationship Id="rId3" Type="http://schemas.openxmlformats.org/officeDocument/2006/relationships/slideLayout" Target="../slideLayouts/slideLayout16.xml"/><Relationship Id="rId7" Type="http://schemas.openxmlformats.org/officeDocument/2006/relationships/slide" Target="slide6.xml"/><Relationship Id="rId12"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png"/><Relationship Id="rId11" Type="http://schemas.openxmlformats.org/officeDocument/2006/relationships/slide" Target="slide14.xml"/><Relationship Id="rId5" Type="http://schemas.openxmlformats.org/officeDocument/2006/relationships/slide" Target="slide41.xml"/><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slide" Target="slide1.xml"/><Relationship Id="rId1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470.png"/><Relationship Id="rId11" Type="http://schemas.openxmlformats.org/officeDocument/2006/relationships/image" Target="../media/image52.png"/><Relationship Id="rId5" Type="http://schemas.openxmlformats.org/officeDocument/2006/relationships/audio" Target="../media/audio3.wav"/><Relationship Id="rId10" Type="http://schemas.openxmlformats.org/officeDocument/2006/relationships/image" Target="../media/image51.png"/><Relationship Id="rId4" Type="http://schemas.openxmlformats.org/officeDocument/2006/relationships/audio" Target="../media/audio2.wav"/><Relationship Id="rId9" Type="http://schemas.openxmlformats.org/officeDocument/2006/relationships/image" Target="../media/image50.png"/><Relationship Id="rId14"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image" Target="../media/image56.png"/><Relationship Id="rId12"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48.png"/><Relationship Id="rId11" Type="http://schemas.openxmlformats.org/officeDocument/2006/relationships/image" Target="../media/image57.png"/><Relationship Id="rId5" Type="http://schemas.openxmlformats.org/officeDocument/2006/relationships/audio" Target="../media/audio3.wav"/><Relationship Id="rId10"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60.png"/><Relationship Id="rId12"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48.png"/><Relationship Id="rId11" Type="http://schemas.openxmlformats.org/officeDocument/2006/relationships/image" Target="../media/image61.png"/><Relationship Id="rId5" Type="http://schemas.openxmlformats.org/officeDocument/2006/relationships/audio" Target="../media/audio3.wav"/><Relationship Id="rId10"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64.png"/><Relationship Id="rId12"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48.png"/><Relationship Id="rId11" Type="http://schemas.openxmlformats.org/officeDocument/2006/relationships/image" Target="../media/image65.png"/><Relationship Id="rId5" Type="http://schemas.openxmlformats.org/officeDocument/2006/relationships/audio" Target="../media/audio3.wav"/><Relationship Id="rId10"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1.png"/><Relationship Id="rId3" Type="http://schemas.openxmlformats.org/officeDocument/2006/relationships/audio" Target="../media/audio1.wav"/><Relationship Id="rId7" Type="http://schemas.openxmlformats.org/officeDocument/2006/relationships/image" Target="../media/image48.png"/><Relationship Id="rId12"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68.png"/><Relationship Id="rId11" Type="http://schemas.openxmlformats.org/officeDocument/2006/relationships/image" Target="../media/image52.png"/><Relationship Id="rId5" Type="http://schemas.openxmlformats.org/officeDocument/2006/relationships/audio" Target="../media/audio3.wav"/><Relationship Id="rId10" Type="http://schemas.openxmlformats.org/officeDocument/2006/relationships/image" Target="../media/image51.png"/><Relationship Id="rId4" Type="http://schemas.openxmlformats.org/officeDocument/2006/relationships/audio" Target="../media/audio2.wav"/><Relationship Id="rId9" Type="http://schemas.openxmlformats.org/officeDocument/2006/relationships/image" Target="../media/image50.png"/><Relationship Id="rId1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730.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259"/>
        <p:cNvGrpSpPr/>
        <p:nvPr/>
      </p:nvGrpSpPr>
      <p:grpSpPr>
        <a:xfrm>
          <a:off x="0" y="0"/>
          <a:ext cx="0" cy="0"/>
          <a:chOff x="0" y="0"/>
          <a:chExt cx="0" cy="0"/>
        </a:xfrm>
      </p:grpSpPr>
      <p:sp>
        <p:nvSpPr>
          <p:cNvPr id="60" name="Rectangle 59"/>
          <p:cNvSpPr/>
          <p:nvPr/>
        </p:nvSpPr>
        <p:spPr>
          <a:xfrm>
            <a:off x="407090" y="374905"/>
            <a:ext cx="8301576" cy="441655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2263;p35"/>
          <p:cNvGrpSpPr/>
          <p:nvPr/>
        </p:nvGrpSpPr>
        <p:grpSpPr>
          <a:xfrm rot="19614614">
            <a:off x="7634956" y="3728066"/>
            <a:ext cx="1558683" cy="1026838"/>
            <a:chOff x="182653" y="47625"/>
            <a:chExt cx="1847669" cy="1236567"/>
          </a:xfrm>
        </p:grpSpPr>
        <p:grpSp>
          <p:nvGrpSpPr>
            <p:cNvPr id="32" name="Google Shape;2264;p35"/>
            <p:cNvGrpSpPr/>
            <p:nvPr/>
          </p:nvGrpSpPr>
          <p:grpSpPr>
            <a:xfrm>
              <a:off x="182653" y="97826"/>
              <a:ext cx="1270971" cy="1186365"/>
              <a:chOff x="182650" y="97825"/>
              <a:chExt cx="1411249" cy="1317305"/>
            </a:xfrm>
          </p:grpSpPr>
          <p:sp>
            <p:nvSpPr>
              <p:cNvPr id="41" name="Google Shape;2265;p35"/>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2266;p35"/>
              <p:cNvGrpSpPr/>
              <p:nvPr/>
            </p:nvGrpSpPr>
            <p:grpSpPr>
              <a:xfrm>
                <a:off x="238818" y="149796"/>
                <a:ext cx="1261444" cy="779205"/>
                <a:chOff x="238818" y="149796"/>
                <a:chExt cx="1261444" cy="779205"/>
              </a:xfrm>
            </p:grpSpPr>
            <p:sp>
              <p:nvSpPr>
                <p:cNvPr id="43" name="Google Shape;2267;p35"/>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68;p35"/>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69;p35"/>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70;p35"/>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71;p35"/>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72;p35"/>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73;p35"/>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74;p35"/>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75;p35"/>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76;p35"/>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77;p35"/>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78;p35"/>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79;p35"/>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80;p35"/>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81;p35"/>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Google Shape;2282;p35"/>
            <p:cNvGrpSpPr/>
            <p:nvPr/>
          </p:nvGrpSpPr>
          <p:grpSpPr>
            <a:xfrm>
              <a:off x="1179130" y="47625"/>
              <a:ext cx="851192" cy="546052"/>
              <a:chOff x="1161225" y="29450"/>
              <a:chExt cx="963432" cy="618055"/>
            </a:xfrm>
          </p:grpSpPr>
          <p:sp>
            <p:nvSpPr>
              <p:cNvPr id="34" name="Google Shape;2283;p35"/>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84;p35"/>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85;p35"/>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86;p35"/>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87;p35"/>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88;p35"/>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89;p35"/>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 name="Google Shape;2419;p38"/>
          <p:cNvSpPr txBox="1">
            <a:spLocks/>
          </p:cNvSpPr>
          <p:nvPr/>
        </p:nvSpPr>
        <p:spPr>
          <a:xfrm>
            <a:off x="259724" y="2696452"/>
            <a:ext cx="8592860" cy="13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a:lnSpc>
                <a:spcPct val="150000"/>
              </a:lnSpc>
            </a:pPr>
            <a:r>
              <a:rPr lang="en-US" sz="4500" b="1">
                <a:latin typeface="+mj-lt"/>
              </a:rPr>
              <a:t>CHÀO MỪNG CÁC EM </a:t>
            </a:r>
            <a:br>
              <a:rPr lang="en-US" sz="4500" b="1">
                <a:latin typeface="+mj-lt"/>
              </a:rPr>
            </a:br>
            <a:r>
              <a:rPr lang="en-US" sz="4500" b="1">
                <a:latin typeface="+mj-lt"/>
              </a:rPr>
              <a:t>ĐẾN VỚI TIẾT HỌC </a:t>
            </a:r>
            <a:br>
              <a:rPr lang="en-US" sz="4500" b="1">
                <a:latin typeface="+mj-lt"/>
              </a:rPr>
            </a:br>
            <a:r>
              <a:rPr lang="en-US" sz="4500" b="1">
                <a:latin typeface="+mj-lt"/>
              </a:rPr>
              <a:t>MÔN TOÁN!</a:t>
            </a:r>
          </a:p>
        </p:txBody>
      </p:sp>
      <p:pic>
        <p:nvPicPr>
          <p:cNvPr id="4" name="Picture 3"/>
          <p:cNvPicPr>
            <a:picLocks noChangeAspect="1"/>
          </p:cNvPicPr>
          <p:nvPr/>
        </p:nvPicPr>
        <p:blipFill>
          <a:blip r:embed="rId3"/>
          <a:stretch>
            <a:fillRect/>
          </a:stretch>
        </p:blipFill>
        <p:spPr>
          <a:xfrm rot="3002194">
            <a:off x="528425" y="3786299"/>
            <a:ext cx="1182727" cy="1365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2" name="Picture 1"/>
          <p:cNvPicPr>
            <a:picLocks noChangeAspect="1"/>
          </p:cNvPicPr>
          <p:nvPr/>
        </p:nvPicPr>
        <p:blipFill>
          <a:blip r:embed="rId3"/>
          <a:stretch>
            <a:fillRect/>
          </a:stretch>
        </p:blipFill>
        <p:spPr>
          <a:xfrm>
            <a:off x="8284241" y="4218328"/>
            <a:ext cx="686907" cy="796475"/>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45734" y="3313009"/>
                <a:ext cx="7863840" cy="1467068"/>
              </a:xfrm>
              <a:prstGeom prst="rect">
                <a:avLst/>
              </a:prstGeom>
            </p:spPr>
            <p:txBody>
              <a:bodyPr wrap="square">
                <a:spAutoFit/>
              </a:bodyPr>
              <a:lstStyle/>
              <a:p>
                <a:pPr lvl="0" algn="just">
                  <a:lnSpc>
                    <a:spcPct val="150000"/>
                  </a:lnSpc>
                  <a:spcAft>
                    <a:spcPts val="500"/>
                  </a:spcAft>
                </a:pPr>
                <a:r>
                  <a:rPr kumimoji="0" lang="en-US" sz="1800" b="0" i="0" u="none" strike="noStrike" kern="0" cap="none" spc="0" normalizeH="0" baseline="0" noProof="0">
                    <a:ln>
                      <a:noFill/>
                    </a:ln>
                    <a:effectLst/>
                    <a:uLnTx/>
                    <a:uFillTx/>
                    <a:latin typeface="+mn-lt"/>
                    <a:cs typeface="Arial"/>
                    <a:sym typeface="Arial"/>
                  </a:rPr>
                  <a:t>b) </a:t>
                </a:r>
                <a14:m>
                  <m:oMath xmlns:m="http://schemas.openxmlformats.org/officeDocument/2006/math">
                    <m:r>
                      <a:rPr lang="vi-VN" sz="1800" i="1" kern="1200">
                        <a:latin typeface="Cambria Math" panose="02040503050406030204" pitchFamily="18" charset="0"/>
                        <a:cs typeface="Arial" panose="020B0604020202020204" pitchFamily="34" charset="0"/>
                      </a:rPr>
                      <m:t>𝐸</m:t>
                    </m:r>
                    <m:r>
                      <a:rPr lang="vi-VN" sz="1800" i="1" kern="1200">
                        <a:latin typeface="Cambria Math" panose="02040503050406030204" pitchFamily="18" charset="0"/>
                        <a:ea typeface="Cambria Math" panose="02040503050406030204" pitchFamily="18" charset="0"/>
                        <a:cs typeface="Arial" panose="020B0604020202020204" pitchFamily="34" charset="0"/>
                      </a:rPr>
                      <m:t>∪</m:t>
                    </m:r>
                    <m:r>
                      <a:rPr lang="vi-VN" sz="1800" i="1" kern="1200">
                        <a:latin typeface="Cambria Math" panose="02040503050406030204" pitchFamily="18" charset="0"/>
                        <a:cs typeface="Arial" panose="020B0604020202020204" pitchFamily="34" charset="0"/>
                      </a:rPr>
                      <m:t>𝐹</m:t>
                    </m:r>
                  </m:oMath>
                </a14:m>
                <a:r>
                  <a:rPr kumimoji="0" lang="en-US" sz="1800" b="0" i="0" u="none" strike="noStrike" kern="0" cap="none" spc="0" normalizeH="0" baseline="0" noProof="0">
                    <a:ln>
                      <a:noFill/>
                    </a:ln>
                    <a:effectLst/>
                    <a:uLnTx/>
                    <a:uFillTx/>
                    <a:latin typeface="+mn-lt"/>
                    <a:cs typeface="Arial"/>
                    <a:sym typeface="Arial"/>
                  </a:rPr>
                  <a:t> là biến cố “Số ghi trên tấm thẻ là số lẻ hoặc số nguyên tố”.</a:t>
                </a:r>
              </a:p>
              <a:p>
                <a:pPr marL="0" marR="0" lvl="0" indent="0" algn="just" defTabSz="914400" rtl="0" eaLnBrk="1" fontAlgn="auto" latinLnBrk="0" hangingPunct="1">
                  <a:lnSpc>
                    <a:spcPct val="150000"/>
                  </a:lnSpc>
                  <a:spcBef>
                    <a:spcPts val="0"/>
                  </a:spcBef>
                  <a:spcAft>
                    <a:spcPts val="500"/>
                  </a:spcAft>
                  <a:buClr>
                    <a:srgbClr val="000000"/>
                  </a:buClr>
                  <a:buSzTx/>
                  <a:buFont typeface="Arial"/>
                  <a:buNone/>
                  <a:tabLst/>
                  <a:defRPr/>
                </a:pPr>
                <a:r>
                  <a:rPr kumimoji="0" lang="en-US" sz="1800" b="0" i="0" u="none" strike="noStrike" kern="0" cap="none" spc="0" normalizeH="0" baseline="0" noProof="0">
                    <a:ln>
                      <a:noFill/>
                    </a:ln>
                    <a:effectLst/>
                    <a:uLnTx/>
                    <a:uFillTx/>
                    <a:latin typeface="+mn-lt"/>
                    <a:cs typeface="Arial"/>
                    <a:sym typeface="Arial"/>
                  </a:rPr>
                  <a:t>Ta có </a:t>
                </a:r>
                <a14:m>
                  <m:oMath xmlns:m="http://schemas.openxmlformats.org/officeDocument/2006/math">
                    <m:r>
                      <a:rPr kumimoji="0" lang="en-US" sz="1800" b="0" i="1" u="none" strike="noStrike" kern="0" cap="none" spc="0" normalizeH="0" baseline="0" noProof="0" smtClean="0">
                        <a:ln>
                          <a:noFill/>
                        </a:ln>
                        <a:effectLst/>
                        <a:uLnTx/>
                        <a:uFillTx/>
                        <a:latin typeface="Cambria Math" panose="02040503050406030204" pitchFamily="18" charset="0"/>
                        <a:cs typeface="Arial"/>
                        <a:sym typeface="Arial"/>
                      </a:rPr>
                      <m:t>𝐸</m:t>
                    </m:r>
                    <m:r>
                      <a:rPr kumimoji="0" lang="en-US" sz="1800" b="0" i="1" u="none" strike="noStrike" kern="0" cap="none" spc="0" normalizeH="0" baseline="0" noProof="0" smtClean="0">
                        <a:ln>
                          <a:noFill/>
                        </a:ln>
                        <a:effectLst/>
                        <a:uLnTx/>
                        <a:uFillTx/>
                        <a:latin typeface="Cambria Math" panose="02040503050406030204" pitchFamily="18" charset="0"/>
                        <a:cs typeface="Arial"/>
                        <a:sym typeface="Arial"/>
                      </a:rPr>
                      <m:t> = {1; 3; 5; 7; 9; 11; 13; 15}; </m:t>
                    </m:r>
                    <m:r>
                      <a:rPr kumimoji="0" lang="en-US" sz="1800" b="0" i="1" u="none" strike="noStrike" kern="0" cap="none" spc="0" normalizeH="0" baseline="0" noProof="0" smtClean="0">
                        <a:ln>
                          <a:noFill/>
                        </a:ln>
                        <a:effectLst/>
                        <a:uLnTx/>
                        <a:uFillTx/>
                        <a:latin typeface="Cambria Math" panose="02040503050406030204" pitchFamily="18" charset="0"/>
                        <a:cs typeface="Arial"/>
                        <a:sym typeface="Arial"/>
                      </a:rPr>
                      <m:t>𝐹</m:t>
                    </m:r>
                    <m:r>
                      <a:rPr kumimoji="0" lang="en-US" sz="1800" b="0" i="1" u="none" strike="noStrike" kern="0" cap="none" spc="0" normalizeH="0" baseline="0" noProof="0" smtClean="0">
                        <a:ln>
                          <a:noFill/>
                        </a:ln>
                        <a:effectLst/>
                        <a:uLnTx/>
                        <a:uFillTx/>
                        <a:latin typeface="Cambria Math" panose="02040503050406030204" pitchFamily="18" charset="0"/>
                        <a:cs typeface="Arial"/>
                        <a:sym typeface="Arial"/>
                      </a:rPr>
                      <m:t> = {2; 3; 5; 7; 11; 13}.</m:t>
                    </m:r>
                  </m:oMath>
                </a14:m>
                <a:endParaRPr kumimoji="0" lang="en-US" sz="1800" b="0" i="0" u="none" strike="noStrike" kern="0" cap="none" spc="0" normalizeH="0" baseline="0" noProof="0">
                  <a:ln>
                    <a:noFill/>
                  </a:ln>
                  <a:effectLst/>
                  <a:uLnTx/>
                  <a:uFillTx/>
                  <a:latin typeface="+mn-lt"/>
                  <a:cs typeface="Arial"/>
                  <a:sym typeface="Arial"/>
                </a:endParaRPr>
              </a:p>
              <a:p>
                <a:pPr lvl="0" algn="just">
                  <a:lnSpc>
                    <a:spcPct val="150000"/>
                  </a:lnSpc>
                  <a:spcAft>
                    <a:spcPts val="500"/>
                  </a:spcAft>
                </a:pPr>
                <a:r>
                  <a:rPr kumimoji="0" lang="en-US" sz="1800" b="0" i="0" u="none" strike="noStrike" kern="0" cap="none" spc="0" normalizeH="0" baseline="0" noProof="0">
                    <a:ln>
                      <a:noFill/>
                    </a:ln>
                    <a:effectLst/>
                    <a:uLnTx/>
                    <a:uFillTx/>
                    <a:latin typeface="+mn-lt"/>
                    <a:cs typeface="Arial"/>
                    <a:sym typeface="Arial"/>
                  </a:rPr>
                  <a:t>Vậy </a:t>
                </a:r>
                <a14:m>
                  <m:oMath xmlns:m="http://schemas.openxmlformats.org/officeDocument/2006/math">
                    <m:r>
                      <a:rPr lang="vi-VN" sz="1800" i="1" kern="1200">
                        <a:latin typeface="Cambria Math" panose="02040503050406030204" pitchFamily="18" charset="0"/>
                        <a:cs typeface="Arial" panose="020B0604020202020204" pitchFamily="34" charset="0"/>
                      </a:rPr>
                      <m:t>𝐺</m:t>
                    </m:r>
                    <m:r>
                      <a:rPr lang="vi-VN" sz="1800" i="1" kern="1200">
                        <a:latin typeface="Cambria Math" panose="02040503050406030204" pitchFamily="18" charset="0"/>
                        <a:cs typeface="Arial" panose="020B0604020202020204" pitchFamily="34" charset="0"/>
                      </a:rPr>
                      <m:t>=</m:t>
                    </m:r>
                    <m:r>
                      <a:rPr lang="vi-VN" sz="1800" i="1" kern="1200">
                        <a:latin typeface="Cambria Math" panose="02040503050406030204" pitchFamily="18" charset="0"/>
                        <a:cs typeface="Arial" panose="020B0604020202020204" pitchFamily="34" charset="0"/>
                      </a:rPr>
                      <m:t>𝐸</m:t>
                    </m:r>
                    <m:r>
                      <a:rPr lang="vi-VN" sz="1800" i="1" kern="1200">
                        <a:latin typeface="Cambria Math" panose="02040503050406030204" pitchFamily="18" charset="0"/>
                        <a:ea typeface="Cambria Math" panose="02040503050406030204" pitchFamily="18" charset="0"/>
                        <a:cs typeface="Arial" panose="020B0604020202020204" pitchFamily="34" charset="0"/>
                      </a:rPr>
                      <m:t>∪</m:t>
                    </m:r>
                    <m:r>
                      <a:rPr lang="vi-VN" sz="1800" i="1" kern="1200">
                        <a:latin typeface="Cambria Math" panose="02040503050406030204" pitchFamily="18" charset="0"/>
                        <a:cs typeface="Arial" panose="020B0604020202020204" pitchFamily="34" charset="0"/>
                      </a:rPr>
                      <m:t>𝐹</m:t>
                    </m:r>
                    <m:r>
                      <a:rPr lang="en-US" sz="1800" b="0" i="1" kern="1200" smtClean="0">
                        <a:latin typeface="Cambria Math" panose="02040503050406030204" pitchFamily="18" charset="0"/>
                        <a:cs typeface="Arial" panose="020B0604020202020204" pitchFamily="34" charset="0"/>
                      </a:rPr>
                      <m:t>= </m:t>
                    </m:r>
                    <m:r>
                      <a:rPr kumimoji="0" lang="en-US" sz="1800" b="0" i="1" u="none" strike="noStrike" kern="0" cap="none" spc="0" normalizeH="0" baseline="0" noProof="0" smtClean="0">
                        <a:ln>
                          <a:noFill/>
                        </a:ln>
                        <a:effectLst/>
                        <a:uLnTx/>
                        <a:uFillTx/>
                        <a:latin typeface="Cambria Math" panose="02040503050406030204" pitchFamily="18" charset="0"/>
                        <a:cs typeface="Arial"/>
                        <a:sym typeface="Arial"/>
                      </a:rPr>
                      <m:t>{1; 2; 3; 5; 7; 9; 11; 13; 15}.</m:t>
                    </m:r>
                  </m:oMath>
                </a14:m>
                <a:endParaRPr kumimoji="0" lang="en-US" sz="1800" b="0" i="0" u="none" strike="noStrike" kern="0" cap="none" spc="0" normalizeH="0" baseline="0" noProof="0">
                  <a:ln>
                    <a:noFill/>
                  </a:ln>
                  <a:effectLst/>
                  <a:uLnTx/>
                  <a:uFillTx/>
                  <a:latin typeface="+mn-lt"/>
                  <a:cs typeface="Arial"/>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645734" y="3313009"/>
                <a:ext cx="7863840" cy="1467068"/>
              </a:xfrm>
              <a:prstGeom prst="rect">
                <a:avLst/>
              </a:prstGeom>
              <a:blipFill>
                <a:blip r:embed="rId4"/>
                <a:stretch>
                  <a:fillRect l="-698" b="-2075"/>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rot="6381128">
            <a:off x="138727" y="2865510"/>
            <a:ext cx="372074" cy="405518"/>
          </a:xfrm>
          <a:prstGeom prst="rect">
            <a:avLst/>
          </a:prstGeom>
        </p:spPr>
      </p:pic>
      <p:sp>
        <p:nvSpPr>
          <p:cNvPr id="9" name="Rectangle 8"/>
          <p:cNvSpPr/>
          <p:nvPr/>
        </p:nvSpPr>
        <p:spPr>
          <a:xfrm>
            <a:off x="4199205" y="2802811"/>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10" name="TextBox 9"/>
              <p:cNvSpPr txBox="1"/>
              <p:nvPr/>
            </p:nvSpPr>
            <p:spPr>
              <a:xfrm>
                <a:off x="645734" y="265851"/>
                <a:ext cx="7833424" cy="2608406"/>
              </a:xfrm>
              <a:prstGeom prst="rect">
                <a:avLst/>
              </a:prstGeom>
              <a:noFill/>
            </p:spPr>
            <p:txBody>
              <a:bodyPr wrap="square" rtlCol="0">
                <a:spAutoFit/>
              </a:bodyPr>
              <a:lstStyle/>
              <a:p>
                <a:pPr lvl="0" algn="just">
                  <a:lnSpc>
                    <a:spcPct val="150000"/>
                  </a:lnSpc>
                  <a:buClr>
                    <a:srgbClr val="2D1549"/>
                  </a:buClr>
                  <a:buSzPts val="1100"/>
                  <a:defRPr/>
                </a:pPr>
                <a:r>
                  <a:rPr lang="en-US" sz="2000" b="1">
                    <a:solidFill>
                      <a:srgbClr val="FFFFFF"/>
                    </a:solidFill>
                    <a:highlight>
                      <a:srgbClr val="CE4D8E"/>
                    </a:highlight>
                  </a:rPr>
                  <a:t>Ví dụ 1:</a:t>
                </a:r>
                <a:r>
                  <a:rPr lang="en-US" sz="2000" kern="1200">
                    <a:latin typeface="Arial" panose="020B0604020202020204" pitchFamily="34" charset="0"/>
                    <a:ea typeface="+mn-ea"/>
                    <a:cs typeface="Arial" panose="020B0604020202020204" pitchFamily="34" charset="0"/>
                  </a:rPr>
                  <a:t> </a:t>
                </a:r>
                <a:r>
                  <a:rPr lang="en-US" sz="1900" kern="1200">
                    <a:latin typeface="Arial" panose="020B0604020202020204" pitchFamily="34" charset="0"/>
                    <a:ea typeface="+mn-ea"/>
                    <a:cs typeface="Arial" panose="020B0604020202020204" pitchFamily="34" charset="0"/>
                  </a:rPr>
                  <a:t>M</a:t>
                </a:r>
                <a:r>
                  <a:rPr lang="vi-VN" sz="1800" kern="1200">
                    <a:latin typeface="Arial" panose="020B0604020202020204" pitchFamily="34" charset="0"/>
                    <a:ea typeface="+mn-ea"/>
                    <a:cs typeface="Arial" panose="020B0604020202020204" pitchFamily="34" charset="0"/>
                  </a:rPr>
                  <a:t>ột hộp đựng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15</m:t>
                    </m:r>
                  </m:oMath>
                </a14:m>
                <a:r>
                  <a:rPr lang="vi-VN" sz="1800" kern="1200">
                    <a:latin typeface="Arial" panose="020B0604020202020204" pitchFamily="34" charset="0"/>
                    <a:ea typeface="+mn-ea"/>
                    <a:cs typeface="Arial" panose="020B0604020202020204" pitchFamily="34" charset="0"/>
                  </a:rPr>
                  <a:t> tấm thẻ cùng loại được đánh số từ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m:t>
                    </m:r>
                  </m:oMath>
                </a14:m>
                <a:r>
                  <a:rPr lang="vi-VN" sz="1800" kern="1200">
                    <a:latin typeface="Arial" panose="020B0604020202020204" pitchFamily="34" charset="0"/>
                    <a:ea typeface="+mn-ea"/>
                    <a:cs typeface="Arial" panose="020B0604020202020204" pitchFamily="34" charset="0"/>
                  </a:rPr>
                  <a:t> đến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15</m:t>
                    </m:r>
                  </m:oMath>
                </a14:m>
                <a:r>
                  <a:rPr lang="vi-VN" sz="1800" kern="1200">
                    <a:latin typeface="Arial" panose="020B0604020202020204" pitchFamily="34" charset="0"/>
                    <a:ea typeface="+mn-ea"/>
                    <a:cs typeface="Arial" panose="020B0604020202020204" pitchFamily="34" charset="0"/>
                  </a:rPr>
                  <a:t>. Rút ngẫu nhiên một tấm thẻ trong hộp. Gọi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𝐸</m:t>
                    </m:r>
                  </m:oMath>
                </a14:m>
                <a:r>
                  <a:rPr lang="vi-VN" sz="1800" kern="1200">
                    <a:latin typeface="Arial" panose="020B0604020202020204" pitchFamily="34" charset="0"/>
                    <a:ea typeface="+mn-ea"/>
                    <a:cs typeface="Arial" panose="020B0604020202020204" pitchFamily="34" charset="0"/>
                  </a:rPr>
                  <a:t> là biến cố “Số ghi trên tấm thẻ là số lẻ”;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𝐹</m:t>
                    </m:r>
                  </m:oMath>
                </a14:m>
                <a:r>
                  <a:rPr lang="vi-VN" sz="1800" kern="1200">
                    <a:latin typeface="Arial" panose="020B0604020202020204" pitchFamily="34" charset="0"/>
                    <a:ea typeface="+mn-ea"/>
                    <a:cs typeface="Arial" panose="020B0604020202020204" pitchFamily="34" charset="0"/>
                  </a:rPr>
                  <a:t> là biến cố “Số ghi trên tấm thẻ là số nguyên tố”.</a:t>
                </a:r>
              </a:p>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a) Mô tả không gian mẫu.</a:t>
                </a:r>
              </a:p>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b) Nêu nội dung của biến cố hợp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𝐺</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𝐸</m:t>
                    </m:r>
                    <m:r>
                      <a:rPr lang="vi-VN" sz="1800" i="1" kern="1200" smtClean="0">
                        <a:latin typeface="Cambria Math" panose="02040503050406030204" pitchFamily="18" charset="0"/>
                        <a:ea typeface="Cambria Math" panose="02040503050406030204" pitchFamily="18" charset="0"/>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𝐹</m:t>
                    </m:r>
                  </m:oMath>
                </a14:m>
                <a:r>
                  <a:rPr lang="vi-VN" sz="1800" kern="1200">
                    <a:latin typeface="Arial" panose="020B0604020202020204" pitchFamily="34" charset="0"/>
                    <a:ea typeface="+mn-ea"/>
                    <a:cs typeface="Arial" panose="020B0604020202020204" pitchFamily="34" charset="0"/>
                  </a:rPr>
                  <a:t>. Hỏi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𝐺</m:t>
                    </m:r>
                  </m:oMath>
                </a14:m>
                <a:r>
                  <a:rPr lang="vi-VN" sz="1800" kern="1200">
                    <a:latin typeface="Arial" panose="020B0604020202020204" pitchFamily="34" charset="0"/>
                    <a:ea typeface="+mn-ea"/>
                    <a:cs typeface="Arial" panose="020B0604020202020204" pitchFamily="34" charset="0"/>
                  </a:rPr>
                  <a:t> là tập con nào của không gian mẫu?</a:t>
                </a:r>
              </a:p>
            </p:txBody>
          </p:sp>
        </mc:Choice>
        <mc:Fallback xmlns="">
          <p:sp>
            <p:nvSpPr>
              <p:cNvPr id="10" name="TextBox 9"/>
              <p:cNvSpPr txBox="1">
                <a:spLocks noRot="1" noChangeAspect="1" noMove="1" noResize="1" noEditPoints="1" noAdjustHandles="1" noChangeArrowheads="1" noChangeShapeType="1" noTextEdit="1"/>
              </p:cNvSpPr>
              <p:nvPr/>
            </p:nvSpPr>
            <p:spPr>
              <a:xfrm>
                <a:off x="645734" y="265851"/>
                <a:ext cx="7833424" cy="2608406"/>
              </a:xfrm>
              <a:prstGeom prst="rect">
                <a:avLst/>
              </a:prstGeom>
              <a:blipFill>
                <a:blip r:embed="rId6"/>
                <a:stretch>
                  <a:fillRect l="-856" r="-623" b="-2108"/>
                </a:stretch>
              </a:blipFill>
            </p:spPr>
            <p:txBody>
              <a:bodyPr/>
              <a:lstStyle/>
              <a:p>
                <a:r>
                  <a:rPr lang="en-US">
                    <a:noFill/>
                  </a:rPr>
                  <a:t> </a:t>
                </a:r>
              </a:p>
            </p:txBody>
          </p:sp>
        </mc:Fallback>
      </mc:AlternateContent>
    </p:spTree>
    <p:extLst>
      <p:ext uri="{BB962C8B-B14F-4D97-AF65-F5344CB8AC3E}">
        <p14:creationId xmlns:p14="http://schemas.microsoft.com/office/powerpoint/2010/main" val="3549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8" name="Rectangle 7"/>
          <p:cNvSpPr/>
          <p:nvPr/>
        </p:nvSpPr>
        <p:spPr>
          <a:xfrm>
            <a:off x="128016" y="109728"/>
            <a:ext cx="8869680" cy="49194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6" name="TextBox 5"/>
          <p:cNvSpPr txBox="1"/>
          <p:nvPr/>
        </p:nvSpPr>
        <p:spPr>
          <a:xfrm>
            <a:off x="3599501" y="301421"/>
            <a:ext cx="1925894"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1</a:t>
            </a:r>
          </a:p>
        </p:txBody>
      </p:sp>
      <p:sp>
        <p:nvSpPr>
          <p:cNvPr id="7" name="Rectangle 1"/>
          <p:cNvSpPr>
            <a:spLocks noChangeArrowheads="1"/>
          </p:cNvSpPr>
          <p:nvPr/>
        </p:nvSpPr>
        <p:spPr bwMode="auto">
          <a:xfrm>
            <a:off x="360780" y="920258"/>
            <a:ext cx="8403336" cy="4039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vi-VN" sz="1900">
                <a:solidFill>
                  <a:srgbClr val="000000"/>
                </a:solidFill>
                <a:latin typeface="+mn-lt"/>
              </a:rPr>
              <a:t>Một tổ trong lớp 11B có 4 học sinh nữ là Hương, Hồng, Dung, Phương và </a:t>
            </a:r>
            <a:r>
              <a:rPr lang="en-US" sz="1900">
                <a:solidFill>
                  <a:srgbClr val="000000"/>
                </a:solidFill>
                <a:latin typeface="+mn-lt"/>
              </a:rPr>
              <a:t>         </a:t>
            </a:r>
            <a:r>
              <a:rPr lang="vi-VN" sz="1900">
                <a:solidFill>
                  <a:srgbClr val="000000"/>
                </a:solidFill>
                <a:latin typeface="+mn-lt"/>
              </a:rPr>
              <a:t>5 học sinh nam là Sơn, Tùng, Hoàng, Tiến, Hải. Trong giờ học, giáo viên chọn ngẫu nhiên một học sinh trong tổ đó lên bảng để kiểm tra bài. Xét các biến cố sau:</a:t>
            </a:r>
          </a:p>
          <a:p>
            <a:pPr algn="just">
              <a:lnSpc>
                <a:spcPct val="150000"/>
              </a:lnSpc>
            </a:pPr>
            <a:r>
              <a:rPr lang="en-US" sz="1900">
                <a:solidFill>
                  <a:srgbClr val="000000"/>
                </a:solidFill>
                <a:latin typeface="+mn-lt"/>
              </a:rPr>
              <a:t>	</a:t>
            </a:r>
            <a:r>
              <a:rPr lang="vi-VN" sz="1900">
                <a:solidFill>
                  <a:srgbClr val="000000"/>
                </a:solidFill>
              </a:rPr>
              <a:t> H</a:t>
            </a:r>
            <a:r>
              <a:rPr lang="en-US" sz="1900">
                <a:solidFill>
                  <a:srgbClr val="000000"/>
                </a:solidFill>
              </a:rPr>
              <a:t>: </a:t>
            </a:r>
            <a:r>
              <a:rPr lang="vi-VN" sz="1900">
                <a:solidFill>
                  <a:srgbClr val="000000"/>
                </a:solidFill>
                <a:latin typeface="+mn-lt"/>
              </a:rPr>
              <a:t>“Học sinh đó là một bạn nữ”;</a:t>
            </a:r>
          </a:p>
          <a:p>
            <a:pPr algn="just">
              <a:lnSpc>
                <a:spcPct val="150000"/>
              </a:lnSpc>
            </a:pPr>
            <a:r>
              <a:rPr lang="en-US" sz="1900">
                <a:solidFill>
                  <a:srgbClr val="000000"/>
                </a:solidFill>
                <a:latin typeface="+mn-lt"/>
              </a:rPr>
              <a:t>	</a:t>
            </a:r>
            <a:r>
              <a:rPr lang="nl-NL" sz="1900" kern="100">
                <a:ea typeface="Times New Roman" panose="02020603050405020304" pitchFamily="18" charset="0"/>
                <a:cs typeface="Times New Roman" panose="02020603050405020304" pitchFamily="18" charset="0"/>
              </a:rPr>
              <a:t> </a:t>
            </a:r>
            <a:r>
              <a:rPr lang="nl-NL" sz="1900" kern="100">
                <a:solidFill>
                  <a:srgbClr val="000000"/>
                </a:solidFill>
                <a:ea typeface="Times New Roman" panose="02020603050405020304" pitchFamily="18" charset="0"/>
                <a:cs typeface="Times New Roman" panose="02020603050405020304" pitchFamily="18" charset="0"/>
              </a:rPr>
              <a:t>K:</a:t>
            </a:r>
            <a:r>
              <a:rPr lang="nl-NL" sz="1900" kern="100">
                <a:ea typeface="Times New Roman" panose="02020603050405020304" pitchFamily="18" charset="0"/>
                <a:cs typeface="Times New Roman" panose="02020603050405020304" pitchFamily="18" charset="0"/>
              </a:rPr>
              <a:t> </a:t>
            </a:r>
            <a:r>
              <a:rPr lang="vi-VN" sz="1900">
                <a:solidFill>
                  <a:srgbClr val="000000"/>
                </a:solidFill>
                <a:latin typeface="+mn-lt"/>
              </a:rPr>
              <a:t>“Học sinh đó có tên bắt đầu là chữ cái H”.</a:t>
            </a:r>
          </a:p>
          <a:p>
            <a:pPr algn="just">
              <a:lnSpc>
                <a:spcPct val="150000"/>
              </a:lnSpc>
            </a:pPr>
            <a:r>
              <a:rPr lang="vi-VN" sz="1900">
                <a:solidFill>
                  <a:srgbClr val="000000"/>
                </a:solidFill>
                <a:latin typeface="+mn-lt"/>
              </a:rPr>
              <a:t>a) Mô tả không gian mẫu.</a:t>
            </a:r>
          </a:p>
          <a:p>
            <a:pPr algn="just">
              <a:lnSpc>
                <a:spcPct val="150000"/>
              </a:lnSpc>
            </a:pPr>
            <a:r>
              <a:rPr lang="vi-VN" sz="1900">
                <a:solidFill>
                  <a:srgbClr val="000000"/>
                </a:solidFill>
                <a:latin typeface="+mn-lt"/>
              </a:rPr>
              <a:t>b) Nêu nội dung của biến cố hợp</a:t>
            </a:r>
            <a:r>
              <a:rPr lang="vi-VN" sz="1900">
                <a:solidFill>
                  <a:srgbClr val="000000"/>
                </a:solidFill>
              </a:rPr>
              <a:t> </a:t>
            </a:r>
            <a:r>
              <a:rPr lang="en-US" sz="1900">
                <a:solidFill>
                  <a:srgbClr val="000000"/>
                </a:solidFill>
              </a:rPr>
              <a:t>M = H </a:t>
            </a:r>
            <a:r>
              <a:rPr lang="vi-VN" sz="1900">
                <a:solidFill>
                  <a:srgbClr val="000000"/>
                </a:solidFill>
              </a:rPr>
              <a:t>∪</a:t>
            </a:r>
            <a:r>
              <a:rPr lang="en-US" sz="1900">
                <a:solidFill>
                  <a:srgbClr val="000000"/>
                </a:solidFill>
              </a:rPr>
              <a:t> K</a:t>
            </a:r>
            <a:r>
              <a:rPr lang="en-US" sz="1900">
                <a:solidFill>
                  <a:srgbClr val="000000"/>
                </a:solidFill>
                <a:latin typeface="+mn-lt"/>
              </a:rPr>
              <a:t>.</a:t>
            </a:r>
            <a:r>
              <a:rPr lang="vi-VN" sz="1900">
                <a:solidFill>
                  <a:srgbClr val="000000"/>
                </a:solidFill>
                <a:latin typeface="+mn-lt"/>
              </a:rPr>
              <a:t> Mỗi biến cố</a:t>
            </a:r>
            <a:r>
              <a:rPr lang="en-US" sz="1900">
                <a:solidFill>
                  <a:srgbClr val="000000"/>
                </a:solidFill>
                <a:latin typeface="+mn-lt"/>
              </a:rPr>
              <a:t> H, K, M </a:t>
            </a:r>
            <a:r>
              <a:rPr lang="vi-VN" sz="1900">
                <a:solidFill>
                  <a:srgbClr val="000000"/>
                </a:solidFill>
                <a:latin typeface="+mn-lt"/>
              </a:rPr>
              <a:t>là tập con nào của không gian mẫu?</a:t>
            </a:r>
          </a:p>
        </p:txBody>
      </p:sp>
      <p:pic>
        <p:nvPicPr>
          <p:cNvPr id="4" name="Picture 3"/>
          <p:cNvPicPr>
            <a:picLocks noChangeAspect="1"/>
          </p:cNvPicPr>
          <p:nvPr/>
        </p:nvPicPr>
        <p:blipFill>
          <a:blip r:embed="rId3"/>
          <a:stretch>
            <a:fillRect/>
          </a:stretch>
        </p:blipFill>
        <p:spPr>
          <a:xfrm rot="16440330">
            <a:off x="8578344" y="252382"/>
            <a:ext cx="550663" cy="543511"/>
          </a:xfrm>
          <a:prstGeom prst="rect">
            <a:avLst/>
          </a:prstGeom>
        </p:spPr>
      </p:pic>
      <p:pic>
        <p:nvPicPr>
          <p:cNvPr id="9" name="Picture 8"/>
          <p:cNvPicPr>
            <a:picLocks noChangeAspect="1"/>
          </p:cNvPicPr>
          <p:nvPr/>
        </p:nvPicPr>
        <p:blipFill>
          <a:blip r:embed="rId4"/>
          <a:stretch>
            <a:fillRect/>
          </a:stretch>
        </p:blipFill>
        <p:spPr>
          <a:xfrm>
            <a:off x="7864705" y="4070936"/>
            <a:ext cx="1249781" cy="12563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8" name="Rectangle 7"/>
          <p:cNvSpPr/>
          <p:nvPr/>
        </p:nvSpPr>
        <p:spPr>
          <a:xfrm>
            <a:off x="128016" y="109728"/>
            <a:ext cx="8869680" cy="49194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4" name="Picture 3"/>
          <p:cNvPicPr>
            <a:picLocks noChangeAspect="1"/>
          </p:cNvPicPr>
          <p:nvPr/>
        </p:nvPicPr>
        <p:blipFill>
          <a:blip r:embed="rId3"/>
          <a:stretch>
            <a:fillRect/>
          </a:stretch>
        </p:blipFill>
        <p:spPr>
          <a:xfrm rot="16440330">
            <a:off x="8578344" y="252382"/>
            <a:ext cx="550663" cy="543511"/>
          </a:xfrm>
          <a:prstGeom prst="rect">
            <a:avLst/>
          </a:prstGeom>
        </p:spPr>
      </p:pic>
      <p:pic>
        <p:nvPicPr>
          <p:cNvPr id="9" name="Picture 8"/>
          <p:cNvPicPr>
            <a:picLocks noChangeAspect="1"/>
          </p:cNvPicPr>
          <p:nvPr/>
        </p:nvPicPr>
        <p:blipFill>
          <a:blip r:embed="rId4"/>
          <a:stretch>
            <a:fillRect/>
          </a:stretch>
        </p:blipFill>
        <p:spPr>
          <a:xfrm>
            <a:off x="7864705" y="4070936"/>
            <a:ext cx="1249781" cy="1256307"/>
          </a:xfrm>
          <a:prstGeom prst="rect">
            <a:avLst/>
          </a:prstGeom>
        </p:spPr>
      </p:pic>
      <p:sp>
        <p:nvSpPr>
          <p:cNvPr id="10" name="Rectangle 9"/>
          <p:cNvSpPr/>
          <p:nvPr/>
        </p:nvSpPr>
        <p:spPr>
          <a:xfrm>
            <a:off x="582930" y="311802"/>
            <a:ext cx="813043" cy="537391"/>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2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2" name="Rectangle 1"/>
          <p:cNvSpPr/>
          <p:nvPr/>
        </p:nvSpPr>
        <p:spPr>
          <a:xfrm>
            <a:off x="592074" y="975121"/>
            <a:ext cx="7959852" cy="3754874"/>
          </a:xfrm>
          <a:prstGeom prst="rect">
            <a:avLst/>
          </a:prstGeom>
        </p:spPr>
        <p:txBody>
          <a:bodyPr wrap="square">
            <a:spAutoFit/>
          </a:bodyPr>
          <a:lstStyle/>
          <a:p>
            <a:pPr>
              <a:lnSpc>
                <a:spcPct val="170000"/>
              </a:lnSpc>
            </a:pPr>
            <a:r>
              <a:rPr lang="en-US" sz="2000" kern="100">
                <a:latin typeface="+mn-lt"/>
                <a:ea typeface="Calibri" panose="020F0502020204030204" pitchFamily="34" charset="0"/>
                <a:cs typeface="Times New Roman" panose="02020603050405020304" pitchFamily="18" charset="0"/>
              </a:rPr>
              <a:t>a) Ω = {Hương; Hồng; Dung; Phương; Sơn; Tùng; Hoàng; Tiến; Hải}.</a:t>
            </a:r>
          </a:p>
          <a:p>
            <a:pPr>
              <a:lnSpc>
                <a:spcPct val="170000"/>
              </a:lnSpc>
            </a:pPr>
            <a:r>
              <a:rPr lang="nl-NL" sz="2000" kern="100">
                <a:latin typeface="+mn-lt"/>
                <a:ea typeface="Times New Roman" panose="02020603050405020304" pitchFamily="18" charset="0"/>
                <a:cs typeface="Times New Roman" panose="02020603050405020304" pitchFamily="18" charset="0"/>
              </a:rPr>
              <a:t>b)</a:t>
            </a:r>
            <a:endParaRPr lang="en-US" sz="2000" kern="100">
              <a:latin typeface="+mn-lt"/>
              <a:ea typeface="Calibri" panose="020F0502020204030204" pitchFamily="34" charset="0"/>
              <a:cs typeface="Times New Roman" panose="02020603050405020304" pitchFamily="18" charset="0"/>
            </a:endParaRPr>
          </a:p>
          <a:p>
            <a:pPr algn="just">
              <a:lnSpc>
                <a:spcPct val="170000"/>
              </a:lnSpc>
            </a:pPr>
            <a:r>
              <a:rPr lang="nl-NL" sz="2000" kern="100">
                <a:latin typeface="+mn-lt"/>
                <a:ea typeface="Times New Roman" panose="02020603050405020304" pitchFamily="18" charset="0"/>
                <a:cs typeface="Times New Roman" panose="02020603050405020304" pitchFamily="18" charset="0"/>
              </a:rPr>
              <a:t>M: “Học sinh đó là một bạn nữ hoặc học sinh đó có tên bắt đầu là chữ cái H”.</a:t>
            </a:r>
            <a:endParaRPr lang="en-US" sz="2000" kern="100">
              <a:latin typeface="+mn-lt"/>
              <a:ea typeface="Calibri" panose="020F0502020204030204" pitchFamily="34" charset="0"/>
              <a:cs typeface="Times New Roman" panose="02020603050405020304" pitchFamily="18" charset="0"/>
            </a:endParaRPr>
          </a:p>
          <a:p>
            <a:pPr algn="just">
              <a:lnSpc>
                <a:spcPct val="170000"/>
              </a:lnSpc>
            </a:pPr>
            <a:r>
              <a:rPr lang="nl-NL" sz="2000" kern="100">
                <a:latin typeface="+mn-lt"/>
                <a:ea typeface="Times New Roman" panose="02020603050405020304" pitchFamily="18" charset="0"/>
                <a:cs typeface="Times New Roman" panose="02020603050405020304" pitchFamily="18" charset="0"/>
              </a:rPr>
              <a:t>H = {Hương; Hồng; Dung; Phương}</a:t>
            </a:r>
            <a:endParaRPr lang="en-US" sz="2000" kern="100">
              <a:latin typeface="+mn-lt"/>
              <a:ea typeface="Calibri" panose="020F0502020204030204" pitchFamily="34" charset="0"/>
              <a:cs typeface="Times New Roman" panose="02020603050405020304" pitchFamily="18" charset="0"/>
            </a:endParaRPr>
          </a:p>
          <a:p>
            <a:pPr algn="just">
              <a:lnSpc>
                <a:spcPct val="170000"/>
              </a:lnSpc>
            </a:pPr>
            <a:r>
              <a:rPr lang="nl-NL" sz="2000" kern="100">
                <a:latin typeface="+mn-lt"/>
                <a:ea typeface="Times New Roman" panose="02020603050405020304" pitchFamily="18" charset="0"/>
                <a:cs typeface="Times New Roman" panose="02020603050405020304" pitchFamily="18" charset="0"/>
              </a:rPr>
              <a:t>K = {Hương; Hồng; Hoàng; Hải}.</a:t>
            </a:r>
            <a:endParaRPr lang="en-US" sz="2000" kern="100">
              <a:latin typeface="+mn-lt"/>
              <a:ea typeface="Calibri" panose="020F0502020204030204" pitchFamily="34" charset="0"/>
              <a:cs typeface="Times New Roman" panose="02020603050405020304" pitchFamily="18" charset="0"/>
            </a:endParaRPr>
          </a:p>
          <a:p>
            <a:pPr>
              <a:lnSpc>
                <a:spcPct val="170000"/>
              </a:lnSpc>
            </a:pPr>
            <a:r>
              <a:rPr lang="nl-NL" sz="2000">
                <a:latin typeface="+mn-lt"/>
                <a:ea typeface="Times New Roman" panose="02020603050405020304" pitchFamily="18" charset="0"/>
              </a:rPr>
              <a:t>M = {Hương; Hồng; Dung; Phương; Hoàng; Hải}.</a:t>
            </a:r>
            <a:endParaRPr lang="en-US" sz="2000">
              <a:latin typeface="+mn-lt"/>
            </a:endParaRPr>
          </a:p>
        </p:txBody>
      </p:sp>
    </p:spTree>
    <p:extLst>
      <p:ext uri="{BB962C8B-B14F-4D97-AF65-F5344CB8AC3E}">
        <p14:creationId xmlns:p14="http://schemas.microsoft.com/office/powerpoint/2010/main" val="344350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up)">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59219"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4500" b="1">
                <a:latin typeface="+mn-lt"/>
              </a:rPr>
              <a:t>2. BIẾN CỐ GIAO</a:t>
            </a:r>
            <a:endParaRPr lang="vi-VN" sz="4500" b="1">
              <a:latin typeface="+mn-lt"/>
            </a:endParaRP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a:ea typeface="+mn-ea"/>
              <a:cs typeface="+mn-cs"/>
              <a:sym typeface="Arial"/>
            </a:endParaRPr>
          </a:p>
        </p:txBody>
      </p:sp>
    </p:spTree>
    <p:extLst>
      <p:ext uri="{BB962C8B-B14F-4D97-AF65-F5344CB8AC3E}">
        <p14:creationId xmlns:p14="http://schemas.microsoft.com/office/powerpoint/2010/main" val="345142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274960" y="338940"/>
            <a:ext cx="8576132" cy="448363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5052668" flipV="1">
            <a:off x="255978" y="2449771"/>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itle 21"/>
          <p:cNvSpPr txBox="1">
            <a:spLocks/>
          </p:cNvSpPr>
          <p:nvPr/>
        </p:nvSpPr>
        <p:spPr>
          <a:xfrm>
            <a:off x="656735" y="728606"/>
            <a:ext cx="896804"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Rectangle 6"/>
              <p:cNvSpPr/>
              <p:nvPr/>
            </p:nvSpPr>
            <p:spPr>
              <a:xfrm>
                <a:off x="1711839" y="547954"/>
                <a:ext cx="6793326" cy="1938992"/>
              </a:xfrm>
              <a:prstGeom prst="rect">
                <a:avLst/>
              </a:prstGeom>
            </p:spPr>
            <p:txBody>
              <a:bodyPr wrap="square">
                <a:spAutoFit/>
              </a:bodyPr>
              <a:lstStyle/>
              <a:p>
                <a:pPr algn="just">
                  <a:lnSpc>
                    <a:spcPct val="150000"/>
                  </a:lnSpc>
                </a:pPr>
                <a:r>
                  <a:rPr lang="vi-VN" sz="2000">
                    <a:latin typeface="+mn-lt"/>
                  </a:rPr>
                  <a:t>Trở lại tình huống trong HĐ1. Xét biến cố</a:t>
                </a:r>
                <a:r>
                  <a:rPr lang="en-US" sz="2000">
                    <a:latin typeface="+mn-lt"/>
                  </a:rPr>
                  <a:t> </a:t>
                </a:r>
                <a14:m>
                  <m:oMath xmlns:m="http://schemas.openxmlformats.org/officeDocument/2006/math">
                    <m:r>
                      <m:rPr>
                        <m:sty m:val="p"/>
                      </m:rPr>
                      <a:rPr lang="vi-VN" sz="2000">
                        <a:latin typeface="Cambria Math" panose="02040503050406030204" pitchFamily="18" charset="0"/>
                      </a:rPr>
                      <m:t>D</m:t>
                    </m:r>
                  </m:oMath>
                </a14:m>
                <a:r>
                  <a:rPr lang="vi-VN" sz="2000">
                    <a:latin typeface="+mn-lt"/>
                  </a:rPr>
                  <a:t>: “Học sinh đó được điểm giỏi môn Ngữ văn và điểm giỏi môn Toán”.</a:t>
                </a:r>
              </a:p>
              <a:p>
                <a:pPr algn="just">
                  <a:lnSpc>
                    <a:spcPct val="150000"/>
                  </a:lnSpc>
                </a:pPr>
                <a:r>
                  <a:rPr lang="vi-VN" sz="2000">
                    <a:latin typeface="+mn-lt"/>
                  </a:rPr>
                  <a:t>a) Hỏi </a:t>
                </a:r>
                <a14:m>
                  <m:oMath xmlns:m="http://schemas.openxmlformats.org/officeDocument/2006/math">
                    <m:r>
                      <m:rPr>
                        <m:sty m:val="p"/>
                      </m:rPr>
                      <a:rPr lang="vi-VN" sz="2000" i="0" smtClean="0">
                        <a:latin typeface="Cambria Math" panose="02040503050406030204" pitchFamily="18" charset="0"/>
                      </a:rPr>
                      <m:t>D</m:t>
                    </m:r>
                  </m:oMath>
                </a14:m>
                <a:r>
                  <a:rPr lang="vi-VN" sz="2000">
                    <a:latin typeface="+mn-lt"/>
                  </a:rPr>
                  <a:t> là tập con nào của không gian mẫu?</a:t>
                </a:r>
              </a:p>
              <a:p>
                <a:pPr algn="just">
                  <a:lnSpc>
                    <a:spcPct val="150000"/>
                  </a:lnSpc>
                </a:pPr>
                <a:r>
                  <a:rPr lang="vi-VN" sz="2000">
                    <a:latin typeface="+mn-lt"/>
                  </a:rPr>
                  <a:t>b) Tìm </a:t>
                </a:r>
                <a:r>
                  <a:rPr lang="nl-NL" sz="2000" kern="100">
                    <a:ea typeface="Calibri" panose="020F0502020204030204" pitchFamily="34" charset="0"/>
                    <a:cs typeface="Times New Roman" panose="02020603050405020304" pitchFamily="18" charset="0"/>
                  </a:rPr>
                  <a:t> </a:t>
                </a:r>
                <a14:m>
                  <m:oMath xmlns:m="http://schemas.openxmlformats.org/officeDocument/2006/math">
                    <m:r>
                      <m:rPr>
                        <m:sty m:val="p"/>
                      </m:rPr>
                      <a:rPr lang="nl-NL" sz="2000" i="0" kern="100">
                        <a:latin typeface="Cambria Math" panose="02040503050406030204" pitchFamily="18" charset="0"/>
                        <a:ea typeface="Calibri" panose="020F0502020204030204" pitchFamily="34" charset="0"/>
                        <a:cs typeface="Times New Roman" panose="02020603050405020304" pitchFamily="18" charset="0"/>
                      </a:rPr>
                      <m:t>A</m:t>
                    </m:r>
                    <m:r>
                      <a:rPr lang="nl-NL" sz="2000" i="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2000" i="0" kern="100">
                        <a:latin typeface="Cambria Math" panose="02040503050406030204" pitchFamily="18" charset="0"/>
                        <a:ea typeface="Calibri" panose="020F0502020204030204" pitchFamily="34" charset="0"/>
                        <a:cs typeface="Times New Roman" panose="02020603050405020304" pitchFamily="18" charset="0"/>
                      </a:rPr>
                      <m:t>B</m:t>
                    </m:r>
                  </m:oMath>
                </a14:m>
                <a:r>
                  <a:rPr lang="en-US" sz="2000">
                    <a:latin typeface="+mn-lt"/>
                  </a:rPr>
                  <a:t>.</a:t>
                </a:r>
                <a:endParaRPr lang="vi-VN" sz="2000">
                  <a:latin typeface="+mn-lt"/>
                </a:endParaRPr>
              </a:p>
            </p:txBody>
          </p:sp>
        </mc:Choice>
        <mc:Fallback xmlns="">
          <p:sp>
            <p:nvSpPr>
              <p:cNvPr id="7" name="Rectangle 6"/>
              <p:cNvSpPr>
                <a:spLocks noRot="1" noChangeAspect="1" noMove="1" noResize="1" noEditPoints="1" noAdjustHandles="1" noChangeArrowheads="1" noChangeShapeType="1" noTextEdit="1"/>
              </p:cNvSpPr>
              <p:nvPr/>
            </p:nvSpPr>
            <p:spPr>
              <a:xfrm>
                <a:off x="1711839" y="547954"/>
                <a:ext cx="6793326" cy="1938992"/>
              </a:xfrm>
              <a:prstGeom prst="rect">
                <a:avLst/>
              </a:prstGeom>
              <a:blipFill>
                <a:blip r:embed="rId3"/>
                <a:stretch>
                  <a:fillRect l="-987" r="-898" b="-1887"/>
                </a:stretch>
              </a:blipFill>
            </p:spPr>
            <p:txBody>
              <a:bodyPr/>
              <a:lstStyle/>
              <a:p>
                <a:r>
                  <a:rPr lang="en-US">
                    <a:noFill/>
                  </a:rPr>
                  <a:t> </a:t>
                </a:r>
              </a:p>
            </p:txBody>
          </p:sp>
        </mc:Fallback>
      </mc:AlternateContent>
      <p:sp>
        <p:nvSpPr>
          <p:cNvPr id="46" name="Rectangle 45"/>
          <p:cNvSpPr/>
          <p:nvPr/>
        </p:nvSpPr>
        <p:spPr>
          <a:xfrm>
            <a:off x="4373479" y="2518320"/>
            <a:ext cx="784189" cy="51719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1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1711839" y="3193624"/>
                <a:ext cx="4572000" cy="1227965"/>
              </a:xfrm>
              <a:prstGeom prst="rect">
                <a:avLst/>
              </a:prstGeom>
            </p:spPr>
            <p:txBody>
              <a:bodyPr>
                <a:spAutoFit/>
              </a:bodyPr>
              <a:lstStyle/>
              <a:p>
                <a:pPr algn="just">
                  <a:lnSpc>
                    <a:spcPct val="200000"/>
                  </a:lnSpc>
                </a:pPr>
                <a:r>
                  <a:rPr lang="nl-NL" sz="2000" kern="100">
                    <a:latin typeface="+mn-lt"/>
                    <a:ea typeface="Calibri" panose="020F0502020204030204" pitchFamily="34" charset="0"/>
                    <a:cs typeface="Times New Roman" panose="02020603050405020304" pitchFamily="18" charset="0"/>
                  </a:rPr>
                  <a:t>a) </a:t>
                </a:r>
                <a14:m>
                  <m:oMath xmlns:m="http://schemas.openxmlformats.org/officeDocument/2006/math">
                    <m:r>
                      <m:rPr>
                        <m:sty m:val="p"/>
                      </m:rPr>
                      <a:rPr lang="vi-VN" sz="2000">
                        <a:latin typeface="Cambria Math" panose="02040503050406030204" pitchFamily="18" charset="0"/>
                      </a:rPr>
                      <m:t>D</m:t>
                    </m:r>
                    <m:r>
                      <a:rPr lang="en-US" sz="2000" b="0" i="0" smtClean="0">
                        <a:latin typeface="Cambria Math" panose="02040503050406030204" pitchFamily="18" charset="0"/>
                      </a:rPr>
                      <m:t>=</m:t>
                    </m:r>
                  </m:oMath>
                </a14:m>
                <a:r>
                  <a:rPr lang="nl-NL" sz="2000" kern="100">
                    <a:latin typeface="+mn-lt"/>
                    <a:ea typeface="Calibri" panose="020F0502020204030204" pitchFamily="34" charset="0"/>
                    <a:cs typeface="Times New Roman" panose="02020603050405020304" pitchFamily="18" charset="0"/>
                  </a:rPr>
                  <a:t> {Cường; Trang}.</a:t>
                </a:r>
                <a:endParaRPr lang="en-US" sz="2000" kern="100">
                  <a:effectLst/>
                  <a:latin typeface="+mn-lt"/>
                  <a:ea typeface="Calibri" panose="020F0502020204030204" pitchFamily="34" charset="0"/>
                  <a:cs typeface="Times New Roman" panose="02020603050405020304" pitchFamily="18" charset="0"/>
                </a:endParaRPr>
              </a:p>
              <a:p>
                <a:pPr algn="just">
                  <a:lnSpc>
                    <a:spcPct val="200000"/>
                  </a:lnSpc>
                </a:pPr>
                <a:r>
                  <a:rPr lang="nl-NL" sz="2000" kern="100">
                    <a:effectLst/>
                    <a:latin typeface="+mn-lt"/>
                    <a:ea typeface="Calibri" panose="020F0502020204030204" pitchFamily="34" charset="0"/>
                    <a:cs typeface="Times New Roman" panose="02020603050405020304" pitchFamily="18" charset="0"/>
                  </a:rPr>
                  <a:t>b) </a:t>
                </a:r>
                <a14:m>
                  <m:oMath xmlns:m="http://schemas.openxmlformats.org/officeDocument/2006/math">
                    <m:r>
                      <m:rPr>
                        <m:sty m:val="p"/>
                      </m:rPr>
                      <a:rPr lang="nl-NL" sz="2000" i="0" kern="100">
                        <a:effectLst/>
                        <a:latin typeface="Cambria Math" panose="02040503050406030204" pitchFamily="18" charset="0"/>
                        <a:ea typeface="Calibri" panose="020F0502020204030204" pitchFamily="34" charset="0"/>
                        <a:cs typeface="Times New Roman" panose="02020603050405020304" pitchFamily="18" charset="0"/>
                      </a:rPr>
                      <m:t>A</m:t>
                    </m:r>
                    <m:r>
                      <a:rPr lang="nl-NL"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2000" i="0" kern="100">
                        <a:effectLst/>
                        <a:latin typeface="Cambria Math" panose="02040503050406030204" pitchFamily="18" charset="0"/>
                        <a:ea typeface="Calibri" panose="020F0502020204030204" pitchFamily="34" charset="0"/>
                        <a:cs typeface="Times New Roman" panose="02020603050405020304" pitchFamily="18" charset="0"/>
                      </a:rPr>
                      <m:t>B</m:t>
                    </m:r>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2000" kern="100">
                    <a:effectLst/>
                    <a:latin typeface="+mn-lt"/>
                    <a:ea typeface="Malgun Gothic" panose="020B0503020000020004" pitchFamily="34" charset="-127"/>
                    <a:cs typeface="Times New Roman" panose="02020603050405020304" pitchFamily="18" charset="0"/>
                  </a:rPr>
                  <a:t> {Cường; Trang}.</a:t>
                </a:r>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711839" y="3193624"/>
                <a:ext cx="4572000" cy="1227965"/>
              </a:xfrm>
              <a:prstGeom prst="rect">
                <a:avLst/>
              </a:prstGeom>
              <a:blipFill>
                <a:blip r:embed="rId4"/>
                <a:stretch>
                  <a:fillRect l="-1467" b="-8458"/>
                </a:stretch>
              </a:blipFill>
            </p:spPr>
            <p:txBody>
              <a:bodyPr/>
              <a:lstStyle/>
              <a:p>
                <a:r>
                  <a:rPr lang="en-US">
                    <a:noFill/>
                  </a:rPr>
                  <a:t> </a:t>
                </a:r>
              </a:p>
            </p:txBody>
          </p:sp>
        </mc:Fallback>
      </mc:AlternateContent>
      <p:pic>
        <p:nvPicPr>
          <p:cNvPr id="10" name="Picture 9"/>
          <p:cNvPicPr>
            <a:picLocks noChangeAspect="1"/>
          </p:cNvPicPr>
          <p:nvPr/>
        </p:nvPicPr>
        <p:blipFill>
          <a:blip r:embed="rId5"/>
          <a:stretch>
            <a:fillRect/>
          </a:stretch>
        </p:blipFill>
        <p:spPr>
          <a:xfrm>
            <a:off x="7854696" y="3790432"/>
            <a:ext cx="881006" cy="1022999"/>
          </a:xfrm>
          <a:prstGeom prst="rect">
            <a:avLst/>
          </a:prstGeom>
        </p:spPr>
      </p:pic>
    </p:spTree>
    <p:extLst>
      <p:ext uri="{BB962C8B-B14F-4D97-AF65-F5344CB8AC3E}">
        <p14:creationId xmlns:p14="http://schemas.microsoft.com/office/powerpoint/2010/main" val="97359670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inVertical)">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wipe(left)">
                                      <p:cBhvr>
                                        <p:cTn id="2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92" name="Picture 7"/>
          <p:cNvPicPr>
            <a:picLocks noChangeAspect="1"/>
          </p:cNvPicPr>
          <p:nvPr/>
        </p:nvPicPr>
        <p:blipFill>
          <a:blip r:embed="rId3"/>
          <a:srcRect/>
          <a:stretch>
            <a:fillRect/>
          </a:stretch>
        </p:blipFill>
        <p:spPr>
          <a:xfrm flipH="1">
            <a:off x="170208" y="3184442"/>
            <a:ext cx="1185742" cy="1640219"/>
          </a:xfrm>
          <a:prstGeom prst="rect">
            <a:avLst/>
          </a:prstGeom>
        </p:spPr>
      </p:pic>
      <p:sp>
        <p:nvSpPr>
          <p:cNvPr id="22" name="TextBox 21"/>
          <p:cNvSpPr txBox="1"/>
          <p:nvPr/>
        </p:nvSpPr>
        <p:spPr>
          <a:xfrm>
            <a:off x="3345381" y="388752"/>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4376"/>
                </a:solidFill>
                <a:effectLst/>
                <a:uLnTx/>
                <a:uFillTx/>
                <a:latin typeface="Arial" panose="020B0604020202020204" pitchFamily="34" charset="0"/>
                <a:cs typeface="Arial" panose="020B0604020202020204" pitchFamily="34" charset="0"/>
                <a:sym typeface="Arial"/>
              </a:rPr>
              <a:t>KẾT LUẬN</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1234439" y="1135220"/>
            <a:ext cx="7253885" cy="3107596"/>
            <a:chOff x="1371599" y="961484"/>
            <a:chExt cx="7253885" cy="2980944"/>
          </a:xfrm>
        </p:grpSpPr>
        <p:sp>
          <p:nvSpPr>
            <p:cNvPr id="24" name="Rounded Rectangular Callout 23"/>
            <p:cNvSpPr/>
            <p:nvPr/>
          </p:nvSpPr>
          <p:spPr>
            <a:xfrm>
              <a:off x="1371599" y="961484"/>
              <a:ext cx="7253885" cy="2980944"/>
            </a:xfrm>
            <a:prstGeom prst="wedgeRoundRectCallout">
              <a:avLst>
                <a:gd name="adj1" fmla="val -52599"/>
                <a:gd name="adj2" fmla="val -76"/>
                <a:gd name="adj3" fmla="val 16667"/>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1493110" y="2172671"/>
                  <a:ext cx="3575383" cy="1615827"/>
                </a:xfrm>
                <a:prstGeom prst="rect">
                  <a:avLst/>
                </a:prstGeom>
              </p:spPr>
              <p:txBody>
                <a:bodyPr wrap="square">
                  <a:spAutoFit/>
                </a:bodyPr>
                <a:lstStyle/>
                <a:p>
                  <a:pPr lvl="0" algn="just">
                    <a:lnSpc>
                      <a:spcPct val="150000"/>
                    </a:lnSpc>
                    <a:spcAft>
                      <a:spcPts val="800"/>
                    </a:spcAft>
                  </a:pPr>
                  <a:r>
                    <a:rPr lang="nl-NL" sz="2200" kern="100">
                      <a:ea typeface="Malgun Gothic" panose="020B0503020000020004" pitchFamily="34" charset="-127"/>
                      <a:cs typeface="Times New Roman" panose="02020603050405020304" pitchFamily="18" charset="0"/>
                    </a:rPr>
                    <a:t>Biến cố giao của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𝐴</m:t>
                      </m:r>
                    </m:oMath>
                  </a14:m>
                  <a:r>
                    <a:rPr lang="nl-NL" sz="2200" kern="100">
                      <a:ea typeface="Malgun Gothic" panose="020B0503020000020004" pitchFamily="34" charset="-127"/>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𝐵</m:t>
                      </m:r>
                    </m:oMath>
                  </a14:m>
                  <a:r>
                    <a:rPr lang="nl-NL" sz="2200" kern="100">
                      <a:ea typeface="Malgun Gothic" panose="020B0503020000020004" pitchFamily="34" charset="-127"/>
                      <a:cs typeface="Times New Roman" panose="02020603050405020304" pitchFamily="18" charset="0"/>
                    </a:rPr>
                    <a:t> là tập con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𝐴</m:t>
                      </m:r>
                      <m:r>
                        <a:rPr lang="nl-NL" sz="2200" i="1" kern="100">
                          <a:latin typeface="Cambria Math" panose="02040503050406030204" pitchFamily="18" charset="0"/>
                          <a:ea typeface="Calibri" panose="020F0502020204030204" pitchFamily="34" charset="0"/>
                          <a:cs typeface="Times New Roman" panose="02020603050405020304" pitchFamily="18" charset="0"/>
                        </a:rPr>
                        <m:t>∩</m:t>
                      </m:r>
                      <m:r>
                        <a:rPr lang="nl-NL" sz="22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200" kern="100">
                      <a:ea typeface="Malgun Gothic" panose="020B0503020000020004" pitchFamily="34" charset="-127"/>
                      <a:cs typeface="Times New Roman" panose="02020603050405020304" pitchFamily="18" charset="0"/>
                    </a:rPr>
                    <a:t> của không gian mẫu </a:t>
                  </a:r>
                  <a14:m>
                    <m:oMath xmlns:m="http://schemas.openxmlformats.org/officeDocument/2006/math">
                      <m:r>
                        <m:rPr>
                          <m:sty m:val="p"/>
                        </m:rPr>
                        <a:rPr lang="en-US" sz="2200" kern="100">
                          <a:latin typeface="Cambria Math" panose="02040503050406030204" pitchFamily="18" charset="0"/>
                          <a:ea typeface="Calibri" panose="020F0502020204030204" pitchFamily="34" charset="0"/>
                          <a:cs typeface="Times New Roman" panose="02020603050405020304" pitchFamily="18" charset="0"/>
                        </a:rPr>
                        <m:t>Ω</m:t>
                      </m:r>
                    </m:oMath>
                  </a14:m>
                  <a:r>
                    <a:rPr lang="en-US" sz="2200" kern="100">
                      <a:ea typeface="Malgun Gothic" panose="020B0503020000020004" pitchFamily="34" charset="-127"/>
                      <a:cs typeface="Times New Roman" panose="02020603050405020304" pitchFamily="18" charset="0"/>
                    </a:rPr>
                    <a:t>.</a:t>
                  </a:r>
                  <a:endParaRPr lang="en-US" sz="2200" kern="100">
                    <a:ea typeface="Calibri" panose="020F050202020403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493110" y="2172671"/>
                  <a:ext cx="3575383" cy="1615827"/>
                </a:xfrm>
                <a:prstGeom prst="rect">
                  <a:avLst/>
                </a:prstGeom>
                <a:blipFill>
                  <a:blip r:embed="rId4"/>
                  <a:stretch>
                    <a:fillRect l="-2215" r="-22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465678" y="1107935"/>
                  <a:ext cx="7065726" cy="1107996"/>
                </a:xfrm>
                <a:prstGeom prst="rect">
                  <a:avLst/>
                </a:prstGeom>
              </p:spPr>
              <p:txBody>
                <a:bodyPr wrap="square">
                  <a:spAutoFit/>
                </a:bodyPr>
                <a:lstStyle/>
                <a:p>
                  <a:pPr lvl="0" algn="just">
                    <a:lnSpc>
                      <a:spcPct val="150000"/>
                    </a:lnSpc>
                    <a:spcAft>
                      <a:spcPts val="800"/>
                    </a:spcAft>
                  </a:pPr>
                  <a:r>
                    <a:rPr lang="nl-NL" sz="2200" kern="100">
                      <a:ea typeface="Malgun Gothic" panose="020B0503020000020004" pitchFamily="34" charset="-127"/>
                      <a:cs typeface="Times New Roman" panose="02020603050405020304" pitchFamily="18" charset="0"/>
                    </a:rPr>
                    <a:t>Cho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𝐴</m:t>
                      </m:r>
                    </m:oMath>
                  </a14:m>
                  <a:r>
                    <a:rPr lang="nl-NL" sz="2200" kern="100">
                      <a:ea typeface="Malgun Gothic" panose="020B0503020000020004" pitchFamily="34" charset="-127"/>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𝐵</m:t>
                      </m:r>
                    </m:oMath>
                  </a14:m>
                  <a:r>
                    <a:rPr lang="nl-NL" sz="2200" kern="100">
                      <a:ea typeface="Malgun Gothic" panose="020B0503020000020004" pitchFamily="34" charset="-127"/>
                      <a:cs typeface="Times New Roman" panose="02020603050405020304" pitchFamily="18" charset="0"/>
                    </a:rPr>
                    <a:t> là hai biến cố. Biến cố: “Cả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𝐴</m:t>
                      </m:r>
                    </m:oMath>
                  </a14:m>
                  <a:r>
                    <a:rPr lang="nl-NL" sz="2200" kern="100">
                      <a:ea typeface="Malgun Gothic" panose="020B0503020000020004" pitchFamily="34" charset="-127"/>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𝐵</m:t>
                      </m:r>
                    </m:oMath>
                  </a14:m>
                  <a:r>
                    <a:rPr lang="nl-NL" sz="2200" kern="100">
                      <a:ea typeface="Malgun Gothic" panose="020B0503020000020004" pitchFamily="34" charset="-127"/>
                      <a:cs typeface="Times New Roman" panose="02020603050405020304" pitchFamily="18" charset="0"/>
                    </a:rPr>
                    <a:t> đều xảy ra” được gọi là biến cố giao của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𝐴</m:t>
                      </m:r>
                      <m:r>
                        <a:rPr lang="nl-NL" sz="22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2200" kern="100">
                      <a:ea typeface="Malgun Gothic" panose="020B0503020000020004" pitchFamily="34" charset="-127"/>
                      <a:cs typeface="Times New Roman" panose="02020603050405020304" pitchFamily="18" charset="0"/>
                    </a:rPr>
                    <a:t>và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𝐵</m:t>
                      </m:r>
                    </m:oMath>
                  </a14:m>
                  <a:r>
                    <a:rPr lang="nl-NL" sz="2200" kern="100">
                      <a:ea typeface="Malgun Gothic" panose="020B0503020000020004" pitchFamily="34" charset="-127"/>
                      <a:cs typeface="Times New Roman" panose="02020603050405020304" pitchFamily="18" charset="0"/>
                    </a:rPr>
                    <a:t>, kí hiệu là </a:t>
                  </a:r>
                  <a14:m>
                    <m:oMath xmlns:m="http://schemas.openxmlformats.org/officeDocument/2006/math">
                      <m:r>
                        <a:rPr lang="nl-NL" sz="2200" i="1" kern="100">
                          <a:latin typeface="Cambria Math" panose="02040503050406030204" pitchFamily="18" charset="0"/>
                          <a:ea typeface="Malgun Gothic" panose="020B0503020000020004" pitchFamily="34" charset="-127"/>
                          <a:cs typeface="Times New Roman" panose="02020603050405020304" pitchFamily="18" charset="0"/>
                        </a:rPr>
                        <m:t>𝐴𝐵</m:t>
                      </m:r>
                    </m:oMath>
                  </a14:m>
                  <a:r>
                    <a:rPr lang="nl-NL" sz="2200" kern="100">
                      <a:ea typeface="Malgun Gothic" panose="020B0503020000020004" pitchFamily="34" charset="-127"/>
                      <a:cs typeface="Times New Roman" panose="02020603050405020304" pitchFamily="18" charset="0"/>
                    </a:rPr>
                    <a:t>.</a:t>
                  </a:r>
                  <a:endParaRPr lang="en-US" sz="2200" kern="100">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465678" y="1107935"/>
                  <a:ext cx="7065726" cy="1107996"/>
                </a:xfrm>
                <a:prstGeom prst="rect">
                  <a:avLst/>
                </a:prstGeom>
                <a:blipFill>
                  <a:blip r:embed="rId5"/>
                  <a:stretch>
                    <a:fillRect l="-1122" r="-1122" b="-526"/>
                  </a:stretch>
                </a:blipFill>
              </p:spPr>
              <p:txBody>
                <a:bodyPr/>
                <a:lstStyle/>
                <a:p>
                  <a:r>
                    <a:rPr lang="en-US">
                      <a:noFill/>
                    </a:rPr>
                    <a:t> </a:t>
                  </a:r>
                </a:p>
              </p:txBody>
            </p:sp>
          </mc:Fallback>
        </mc:AlternateContent>
      </p:grpSp>
      <p:pic>
        <p:nvPicPr>
          <p:cNvPr id="2" name="Picture 1"/>
          <p:cNvPicPr>
            <a:picLocks noChangeAspect="1"/>
          </p:cNvPicPr>
          <p:nvPr/>
        </p:nvPicPr>
        <p:blipFill>
          <a:blip r:embed="rId6"/>
          <a:stretch>
            <a:fillRect/>
          </a:stretch>
        </p:blipFill>
        <p:spPr>
          <a:xfrm>
            <a:off x="5052845" y="2301558"/>
            <a:ext cx="3259051" cy="1744833"/>
          </a:xfrm>
          <a:prstGeom prst="rect">
            <a:avLst/>
          </a:prstGeom>
        </p:spPr>
      </p:pic>
    </p:spTree>
    <p:extLst>
      <p:ext uri="{BB962C8B-B14F-4D97-AF65-F5344CB8AC3E}">
        <p14:creationId xmlns:p14="http://schemas.microsoft.com/office/powerpoint/2010/main" val="86778407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anim calcmode="lin" valueType="num">
                                      <p:cBhvr>
                                        <p:cTn id="8" dur="500" fill="hold"/>
                                        <p:tgtEl>
                                          <p:spTgt spid="92"/>
                                        </p:tgtEl>
                                        <p:attrNameLst>
                                          <p:attrName>ppt_x</p:attrName>
                                        </p:attrNameLst>
                                      </p:cBhvr>
                                      <p:tavLst>
                                        <p:tav tm="0">
                                          <p:val>
                                            <p:strVal val="#ppt_x"/>
                                          </p:val>
                                        </p:tav>
                                        <p:tav tm="100000">
                                          <p:val>
                                            <p:strVal val="#ppt_x"/>
                                          </p:val>
                                        </p:tav>
                                      </p:tavLst>
                                    </p:anim>
                                    <p:anim calcmode="lin" valueType="num">
                                      <p:cBhvr>
                                        <p:cTn id="9" dur="500" fill="hold"/>
                                        <p:tgtEl>
                                          <p:spTgt spid="9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grpSp>
        <p:nvGrpSpPr>
          <p:cNvPr id="26" name="Google Shape;2365;p37"/>
          <p:cNvGrpSpPr/>
          <p:nvPr/>
        </p:nvGrpSpPr>
        <p:grpSpPr>
          <a:xfrm>
            <a:off x="265552" y="4265183"/>
            <a:ext cx="1114219" cy="886890"/>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5" name="TextBox 44"/>
          <p:cNvSpPr txBox="1"/>
          <p:nvPr/>
        </p:nvSpPr>
        <p:spPr>
          <a:xfrm>
            <a:off x="135516" y="194440"/>
            <a:ext cx="8815640" cy="1315745"/>
          </a:xfrm>
          <a:prstGeom prst="rect">
            <a:avLst/>
          </a:prstGeom>
          <a:noFill/>
        </p:spPr>
        <p:txBody>
          <a:bodyPr wrap="square" rtlCol="0">
            <a:spAutoFit/>
          </a:bodyPr>
          <a:lstStyle/>
          <a:p>
            <a:pPr lvl="0" algn="just">
              <a:lnSpc>
                <a:spcPct val="150000"/>
              </a:lnSpc>
              <a:buClr>
                <a:srgbClr val="2D1549"/>
              </a:buClr>
              <a:buSzPts val="1100"/>
              <a:defRPr/>
            </a:pPr>
            <a:r>
              <a:rPr lang="en-US" sz="1900" b="1">
                <a:solidFill>
                  <a:srgbClr val="FFFFFF"/>
                </a:solidFill>
                <a:highlight>
                  <a:srgbClr val="CE4D8E"/>
                </a:highlight>
              </a:rPr>
              <a:t>Ví dụ 2:</a:t>
            </a:r>
            <a:r>
              <a:rPr lang="en-US" sz="1900" kern="1200">
                <a:latin typeface="Arial" panose="020B0604020202020204" pitchFamily="34" charset="0"/>
                <a:ea typeface="+mn-ea"/>
                <a:cs typeface="Arial" panose="020B0604020202020204" pitchFamily="34" charset="0"/>
              </a:rPr>
              <a:t> </a:t>
            </a:r>
            <a:r>
              <a:rPr lang="vi-VN" sz="1700" kern="1200">
                <a:latin typeface="Arial" panose="020B0604020202020204" pitchFamily="34" charset="0"/>
                <a:ea typeface="+mn-ea"/>
                <a:cs typeface="Arial" panose="020B0604020202020204" pitchFamily="34" charset="0"/>
              </a:rPr>
              <a:t>Một tổ trong lớp 11C có 9 học sinh. Phỏng vấn 9 bạn này với</a:t>
            </a:r>
            <a:r>
              <a:rPr lang="en-US" sz="1700" kern="1200">
                <a:latin typeface="Arial" panose="020B0604020202020204" pitchFamily="34" charset="0"/>
                <a:ea typeface="+mn-ea"/>
                <a:cs typeface="Arial" panose="020B0604020202020204" pitchFamily="34" charset="0"/>
              </a:rPr>
              <a:t> </a:t>
            </a:r>
            <a:r>
              <a:rPr lang="vi-VN" sz="1700" kern="1200">
                <a:latin typeface="Arial" panose="020B0604020202020204" pitchFamily="34" charset="0"/>
                <a:ea typeface="+mn-ea"/>
                <a:cs typeface="Arial" panose="020B0604020202020204" pitchFamily="34" charset="0"/>
              </a:rPr>
              <a:t>câu hỏi: “Bạn có biết chơi môn thể thao nào trong hai môn này không ?”. Nếu biết thì đánh dấu X vào ô ghi tên môn thể thao đó, không biết thì để trống. Kết quả thu được như sau:</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tretch>
            <a:fillRect/>
          </a:stretch>
        </p:blipFill>
        <p:spPr>
          <a:xfrm>
            <a:off x="173207" y="1772709"/>
            <a:ext cx="4068562" cy="2076919"/>
          </a:xfrm>
          <a:prstGeom prst="rect">
            <a:avLst/>
          </a:prstGeom>
        </p:spPr>
      </p:pic>
      <p:sp>
        <p:nvSpPr>
          <p:cNvPr id="7" name="Rectangle 6"/>
          <p:cNvSpPr/>
          <p:nvPr/>
        </p:nvSpPr>
        <p:spPr>
          <a:xfrm>
            <a:off x="4352771" y="1566910"/>
            <a:ext cx="4572000" cy="3231654"/>
          </a:xfrm>
          <a:prstGeom prst="rect">
            <a:avLst/>
          </a:prstGeom>
        </p:spPr>
        <p:txBody>
          <a:bodyPr>
            <a:spAutoFit/>
          </a:bodyPr>
          <a:lstStyle/>
          <a:p>
            <a:pPr algn="just">
              <a:lnSpc>
                <a:spcPct val="150000"/>
              </a:lnSpc>
            </a:pPr>
            <a:r>
              <a:rPr lang="vi-VN" sz="1700">
                <a:latin typeface="Arial" panose="020B0604020202020204" pitchFamily="34" charset="0"/>
              </a:rPr>
              <a:t>Chọn ngẫu nhiên một học sinh trong tổ. </a:t>
            </a:r>
            <a:endParaRPr lang="en-US" sz="1700">
              <a:latin typeface="Arial" panose="020B0604020202020204" pitchFamily="34" charset="0"/>
            </a:endParaRPr>
          </a:p>
          <a:p>
            <a:pPr algn="just">
              <a:lnSpc>
                <a:spcPct val="150000"/>
              </a:lnSpc>
            </a:pPr>
            <a:r>
              <a:rPr lang="vi-VN" sz="1700">
                <a:latin typeface="Arial" panose="020B0604020202020204" pitchFamily="34" charset="0"/>
              </a:rPr>
              <a:t>Xét các biến cố sau:</a:t>
            </a:r>
            <a:endParaRPr lang="vi-VN" sz="1700"/>
          </a:p>
          <a:p>
            <a:pPr algn="just">
              <a:lnSpc>
                <a:spcPct val="150000"/>
              </a:lnSpc>
            </a:pPr>
            <a:r>
              <a:rPr lang="vi-VN" sz="1700">
                <a:latin typeface="Arial" panose="020B0604020202020204" pitchFamily="34" charset="0"/>
              </a:rPr>
              <a:t>U: “Học sinh được chọn biết chơi cầu lông”;</a:t>
            </a:r>
            <a:endParaRPr lang="vi-VN" sz="1700"/>
          </a:p>
          <a:p>
            <a:pPr algn="just">
              <a:lnSpc>
                <a:spcPct val="150000"/>
              </a:lnSpc>
            </a:pPr>
            <a:r>
              <a:rPr lang="vi-VN" sz="1700">
                <a:latin typeface="Arial" panose="020B0604020202020204" pitchFamily="34" charset="0"/>
              </a:rPr>
              <a:t>V: “Học sinh được chọn biết chơi bóng bàn”.</a:t>
            </a:r>
            <a:endParaRPr lang="vi-VN" sz="1700"/>
          </a:p>
          <a:p>
            <a:pPr algn="just">
              <a:lnSpc>
                <a:spcPct val="150000"/>
              </a:lnSpc>
            </a:pPr>
            <a:r>
              <a:rPr lang="vi-VN" sz="1700">
                <a:latin typeface="Arial" panose="020B0604020202020204" pitchFamily="34" charset="0"/>
              </a:rPr>
              <a:t>a) Mô tả không gian mẫu.</a:t>
            </a:r>
            <a:endParaRPr lang="vi-VN" sz="1700"/>
          </a:p>
          <a:p>
            <a:pPr algn="just">
              <a:lnSpc>
                <a:spcPct val="150000"/>
              </a:lnSpc>
            </a:pPr>
            <a:r>
              <a:rPr lang="vi-VN" sz="1700">
                <a:latin typeface="Arial" panose="020B0604020202020204" pitchFamily="34" charset="0"/>
              </a:rPr>
              <a:t>b) Nội dung của biến cố giao T = UV là gì? Mỗi biến cố U, V, T là tập con nào của không gian mẫu?</a:t>
            </a:r>
            <a:endParaRPr lang="vi-VN" sz="1700"/>
          </a:p>
        </p:txBody>
      </p:sp>
      <p:pic>
        <p:nvPicPr>
          <p:cNvPr id="9" name="Picture 8"/>
          <p:cNvPicPr>
            <a:picLocks noChangeAspect="1"/>
          </p:cNvPicPr>
          <p:nvPr/>
        </p:nvPicPr>
        <p:blipFill>
          <a:blip r:embed="rId5"/>
          <a:stretch>
            <a:fillRect/>
          </a:stretch>
        </p:blipFill>
        <p:spPr>
          <a:xfrm>
            <a:off x="8053309" y="4855289"/>
            <a:ext cx="789166" cy="201343"/>
          </a:xfrm>
          <a:prstGeom prst="rect">
            <a:avLst/>
          </a:prstGeom>
        </p:spPr>
      </p:pic>
    </p:spTree>
    <p:extLst>
      <p:ext uri="{BB962C8B-B14F-4D97-AF65-F5344CB8AC3E}">
        <p14:creationId xmlns:p14="http://schemas.microsoft.com/office/powerpoint/2010/main" val="796195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strips(downLeft)">
                                      <p:cBhvr>
                                        <p:cTn id="7" dur="500"/>
                                        <p:tgtEl>
                                          <p:spTgt spid="45"/>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grpSp>
        <p:nvGrpSpPr>
          <p:cNvPr id="26" name="Google Shape;2365;p37"/>
          <p:cNvGrpSpPr/>
          <p:nvPr/>
        </p:nvGrpSpPr>
        <p:grpSpPr>
          <a:xfrm rot="18252530">
            <a:off x="8274511" y="4114541"/>
            <a:ext cx="986834" cy="842049"/>
            <a:chOff x="182650" y="97826"/>
            <a:chExt cx="1411249" cy="1317305"/>
          </a:xfrm>
        </p:grpSpPr>
        <p:sp>
          <p:nvSpPr>
            <p:cNvPr id="27" name="Google Shape;2366;p37"/>
            <p:cNvSpPr/>
            <p:nvPr/>
          </p:nvSpPr>
          <p:spPr>
            <a:xfrm>
              <a:off x="182650" y="97826"/>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9" name="Picture 8"/>
          <p:cNvPicPr>
            <a:picLocks noChangeAspect="1"/>
          </p:cNvPicPr>
          <p:nvPr/>
        </p:nvPicPr>
        <p:blipFill>
          <a:blip r:embed="rId3"/>
          <a:stretch>
            <a:fillRect/>
          </a:stretch>
        </p:blipFill>
        <p:spPr>
          <a:xfrm>
            <a:off x="8059344" y="435777"/>
            <a:ext cx="789166" cy="201343"/>
          </a:xfrm>
          <a:prstGeom prst="rect">
            <a:avLst/>
          </a:prstGeom>
        </p:spPr>
      </p:pic>
      <p:sp>
        <p:nvSpPr>
          <p:cNvPr id="24" name="Rectangle 23"/>
          <p:cNvSpPr/>
          <p:nvPr/>
        </p:nvSpPr>
        <p:spPr>
          <a:xfrm>
            <a:off x="4111268" y="267752"/>
            <a:ext cx="934029" cy="557653"/>
          </a:xfrm>
          <a:prstGeom prst="rect">
            <a:avLst/>
          </a:prstGeom>
        </p:spPr>
        <p:txBody>
          <a:bodyPr wrap="square">
            <a:spAutoFit/>
          </a:bodyPr>
          <a:lstStyle/>
          <a:p>
            <a:pPr marL="0" marR="0" lvl="0" indent="0" algn="ctr"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3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212023" y="897680"/>
                <a:ext cx="8732520" cy="3770263"/>
              </a:xfrm>
              <a:prstGeom prst="rect">
                <a:avLst/>
              </a:prstGeom>
            </p:spPr>
            <p:txBody>
              <a:bodyPr wrap="square">
                <a:spAutoFit/>
              </a:bodyPr>
              <a:lstStyle/>
              <a:p>
                <a:pPr>
                  <a:lnSpc>
                    <a:spcPct val="150000"/>
                  </a:lnSpc>
                  <a:spcBef>
                    <a:spcPts val="600"/>
                  </a:spcBef>
                  <a:spcAft>
                    <a:spcPts val="600"/>
                  </a:spcAft>
                </a:pPr>
                <a:r>
                  <a:rPr lang="vi-VN" sz="2100">
                    <a:latin typeface="Arial" panose="020B0604020202020204" pitchFamily="34" charset="0"/>
                  </a:rPr>
                  <a:t>a) Không gian mẫu </a:t>
                </a:r>
                <a:endParaRPr lang="en-US" sz="2100">
                  <a:latin typeface="Arial" panose="020B0604020202020204" pitchFamily="34" charset="0"/>
                </a:endParaRPr>
              </a:p>
              <a:p>
                <a:pPr algn="ctr">
                  <a:lnSpc>
                    <a:spcPct val="150000"/>
                  </a:lnSpc>
                  <a:spcBef>
                    <a:spcPts val="600"/>
                  </a:spcBef>
                  <a:spcAft>
                    <a:spcPts val="600"/>
                  </a:spcAft>
                </a:pPr>
                <a:r>
                  <a:rPr lang="vi-VN" sz="2100">
                    <a:latin typeface="Arial" panose="020B0604020202020204" pitchFamily="34" charset="0"/>
                  </a:rPr>
                  <a:t>Q = {Bảo; Đăng; Giang; Hoa; Long; Mai; Phúc; Tuấn; Yến}.</a:t>
                </a:r>
                <a:endParaRPr lang="vi-VN" sz="2100"/>
              </a:p>
              <a:p>
                <a:pPr>
                  <a:lnSpc>
                    <a:spcPct val="150000"/>
                  </a:lnSpc>
                  <a:spcBef>
                    <a:spcPts val="600"/>
                  </a:spcBef>
                  <a:spcAft>
                    <a:spcPts val="600"/>
                  </a:spcAft>
                </a:pPr>
                <a:r>
                  <a:rPr lang="vi-VN" sz="2100">
                    <a:latin typeface="Arial" panose="020B0604020202020204" pitchFamily="34" charset="0"/>
                  </a:rPr>
                  <a:t>b) T là biến cố “Học sinh được chọn biết chơi cả cầu lông và bóng bàn”.</a:t>
                </a:r>
                <a:endParaRPr lang="vi-VN" sz="2100"/>
              </a:p>
              <a:p>
                <a:pPr>
                  <a:lnSpc>
                    <a:spcPct val="150000"/>
                  </a:lnSpc>
                  <a:spcBef>
                    <a:spcPts val="600"/>
                  </a:spcBef>
                  <a:spcAft>
                    <a:spcPts val="600"/>
                  </a:spcAft>
                </a:pPr>
                <a:r>
                  <a:rPr lang="vi-VN" sz="2100">
                    <a:latin typeface="Arial" panose="020B0604020202020204" pitchFamily="34" charset="0"/>
                  </a:rPr>
                  <a:t>Ta có: U = {Bảo; Đăng; Long; Phúc; Tuấn; Yến}; </a:t>
                </a:r>
                <a:endParaRPr lang="en-US" sz="2100">
                  <a:latin typeface="Arial" panose="020B0604020202020204" pitchFamily="34" charset="0"/>
                </a:endParaRPr>
              </a:p>
              <a:p>
                <a:pPr>
                  <a:lnSpc>
                    <a:spcPct val="150000"/>
                  </a:lnSpc>
                  <a:spcBef>
                    <a:spcPts val="600"/>
                  </a:spcBef>
                  <a:spcAft>
                    <a:spcPts val="600"/>
                  </a:spcAft>
                </a:pPr>
                <a:r>
                  <a:rPr lang="en-US" sz="2100">
                    <a:latin typeface="Arial" panose="020B0604020202020204" pitchFamily="34" charset="0"/>
                  </a:rPr>
                  <a:t>           </a:t>
                </a:r>
                <a:r>
                  <a:rPr lang="vi-VN" sz="2100">
                    <a:latin typeface="Arial" panose="020B0604020202020204" pitchFamily="34" charset="0"/>
                  </a:rPr>
                  <a:t>V = {Giang; Long; Phúc; Tuấn}. </a:t>
                </a:r>
                <a:endParaRPr lang="en-US" sz="2100">
                  <a:latin typeface="Arial" panose="020B0604020202020204" pitchFamily="34" charset="0"/>
                </a:endParaRPr>
              </a:p>
              <a:p>
                <a:pPr>
                  <a:lnSpc>
                    <a:spcPct val="150000"/>
                  </a:lnSpc>
                  <a:spcBef>
                    <a:spcPts val="600"/>
                  </a:spcBef>
                  <a:spcAft>
                    <a:spcPts val="600"/>
                  </a:spcAft>
                </a:pPr>
                <a:r>
                  <a:rPr lang="en-US" sz="2100">
                    <a:latin typeface="Arial" panose="020B0604020202020204" pitchFamily="34" charset="0"/>
                  </a:rPr>
                  <a:t> </a:t>
                </a:r>
                <a:r>
                  <a:rPr lang="vi-VN" sz="2100">
                    <a:latin typeface="Arial" panose="020B0604020202020204" pitchFamily="34" charset="0"/>
                  </a:rPr>
                  <a:t>Vậy T = U</a:t>
                </a:r>
                <a14:m>
                  <m:oMath xmlns:m="http://schemas.openxmlformats.org/officeDocument/2006/math">
                    <m:r>
                      <a:rPr lang="vi-VN" sz="2100" i="1" smtClean="0">
                        <a:latin typeface="Cambria Math" panose="02040503050406030204" pitchFamily="18" charset="0"/>
                        <a:ea typeface="Cambria Math" panose="02040503050406030204" pitchFamily="18" charset="0"/>
                      </a:rPr>
                      <m:t>∩</m:t>
                    </m:r>
                  </m:oMath>
                </a14:m>
                <a:r>
                  <a:rPr lang="vi-VN" sz="2100">
                    <a:latin typeface="Arial" panose="020B0604020202020204" pitchFamily="34" charset="0"/>
                  </a:rPr>
                  <a:t>V = {Long; Phúc; Tuấn}.</a:t>
                </a:r>
                <a:endParaRPr lang="vi-VN" sz="2100"/>
              </a:p>
            </p:txBody>
          </p:sp>
        </mc:Choice>
        <mc:Fallback xmlns="">
          <p:sp>
            <p:nvSpPr>
              <p:cNvPr id="2" name="Rectangle 1"/>
              <p:cNvSpPr>
                <a:spLocks noRot="1" noChangeAspect="1" noMove="1" noResize="1" noEditPoints="1" noAdjustHandles="1" noChangeArrowheads="1" noChangeShapeType="1" noTextEdit="1"/>
              </p:cNvSpPr>
              <p:nvPr/>
            </p:nvSpPr>
            <p:spPr>
              <a:xfrm>
                <a:off x="212023" y="897680"/>
                <a:ext cx="8732520" cy="3770263"/>
              </a:xfrm>
              <a:prstGeom prst="rect">
                <a:avLst/>
              </a:prstGeom>
              <a:blipFill>
                <a:blip r:embed="rId4"/>
                <a:stretch>
                  <a:fillRect l="-838" r="-70" b="-646"/>
                </a:stretch>
              </a:blipFill>
            </p:spPr>
            <p:txBody>
              <a:bodyPr/>
              <a:lstStyle/>
              <a:p>
                <a:r>
                  <a:rPr lang="en-US">
                    <a:noFill/>
                  </a:rPr>
                  <a:t> </a:t>
                </a:r>
              </a:p>
            </p:txBody>
          </p:sp>
        </mc:Fallback>
      </mc:AlternateContent>
    </p:spTree>
    <p:extLst>
      <p:ext uri="{BB962C8B-B14F-4D97-AF65-F5344CB8AC3E}">
        <p14:creationId xmlns:p14="http://schemas.microsoft.com/office/powerpoint/2010/main" val="415683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up)">
                                      <p:cBhvr>
                                        <p:cTn id="12" dur="500"/>
                                        <p:tgtEl>
                                          <p:spTgt spid="2">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up)">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left)">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barn(inVertical)">
                                      <p:cBhvr>
                                        <p:cTn id="3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465614" y="488187"/>
            <a:ext cx="2199253" cy="64633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2</a:t>
            </a:r>
          </a:p>
        </p:txBody>
      </p:sp>
      <p:sp>
        <p:nvSpPr>
          <p:cNvPr id="7" name="Rectangle 1"/>
          <p:cNvSpPr>
            <a:spLocks noChangeArrowheads="1"/>
          </p:cNvSpPr>
          <p:nvPr/>
        </p:nvSpPr>
        <p:spPr bwMode="auto">
          <a:xfrm>
            <a:off x="910027" y="1244246"/>
            <a:ext cx="7310428"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sz="2000">
                <a:solidFill>
                  <a:srgbClr val="000000"/>
                </a:solidFill>
                <a:latin typeface="+mn-lt"/>
              </a:rPr>
              <a:t>Một hộp đựng 25 tấm thẻ cùng loại được đánh số từ 1 đến 25. Rút ngẫu nhiên một tấm thẻ trong hộp. Xét các biến cố P: “Số ghi trên tấm thẻ là số chia hết cho 4”; Q: “Số ghi trên tấm thẻ là số chia hết cho 6”.</a:t>
            </a:r>
          </a:p>
          <a:p>
            <a:pPr lvl="0" algn="just">
              <a:lnSpc>
                <a:spcPct val="150000"/>
              </a:lnSpc>
              <a:spcBef>
                <a:spcPts val="0"/>
              </a:spcBef>
              <a:spcAft>
                <a:spcPts val="0"/>
              </a:spcAft>
              <a:buClrTx/>
            </a:pPr>
            <a:r>
              <a:rPr lang="vi-VN" sz="2000">
                <a:solidFill>
                  <a:srgbClr val="000000"/>
                </a:solidFill>
                <a:latin typeface="+mn-lt"/>
              </a:rPr>
              <a:t>a) Mô tả không gian mẫu.</a:t>
            </a:r>
          </a:p>
          <a:p>
            <a:pPr lvl="0" algn="just">
              <a:lnSpc>
                <a:spcPct val="150000"/>
              </a:lnSpc>
              <a:spcBef>
                <a:spcPts val="0"/>
              </a:spcBef>
              <a:spcAft>
                <a:spcPts val="0"/>
              </a:spcAft>
              <a:buClrTx/>
            </a:pPr>
            <a:r>
              <a:rPr lang="vi-VN" sz="2000">
                <a:solidFill>
                  <a:srgbClr val="000000"/>
                </a:solidFill>
                <a:latin typeface="+mn-lt"/>
              </a:rPr>
              <a:t>b) Nội dung của biến cố giao S = PQ là gì? Mỗi biến cố P, Q, S là tập con nào của không gian mẫu?</a:t>
            </a:r>
          </a:p>
        </p:txBody>
      </p:sp>
      <p:sp>
        <p:nvSpPr>
          <p:cNvPr id="3" name="Oval 2"/>
          <p:cNvSpPr/>
          <p:nvPr/>
        </p:nvSpPr>
        <p:spPr>
          <a:xfrm>
            <a:off x="82296" y="411481"/>
            <a:ext cx="347472" cy="399872"/>
          </a:xfrm>
          <a:prstGeom prst="ellipse">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07619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3" name="Oval 2"/>
          <p:cNvSpPr/>
          <p:nvPr/>
        </p:nvSpPr>
        <p:spPr>
          <a:xfrm>
            <a:off x="82296" y="411481"/>
            <a:ext cx="347472" cy="399872"/>
          </a:xfrm>
          <a:prstGeom prst="ellipse">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5" name="Rectangle 4"/>
          <p:cNvSpPr/>
          <p:nvPr/>
        </p:nvSpPr>
        <p:spPr>
          <a:xfrm>
            <a:off x="4152259" y="532526"/>
            <a:ext cx="866909" cy="557653"/>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3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2" name="Rectangle 1"/>
          <p:cNvSpPr/>
          <p:nvPr/>
        </p:nvSpPr>
        <p:spPr>
          <a:xfrm>
            <a:off x="1147570" y="1298020"/>
            <a:ext cx="6876289" cy="3131627"/>
          </a:xfrm>
          <a:prstGeom prst="rect">
            <a:avLst/>
          </a:prstGeom>
        </p:spPr>
        <p:txBody>
          <a:bodyPr wrap="square">
            <a:spAutoFit/>
          </a:bodyPr>
          <a:lstStyle/>
          <a:p>
            <a:pPr algn="just">
              <a:lnSpc>
                <a:spcPct val="150000"/>
              </a:lnSpc>
              <a:spcBef>
                <a:spcPts val="600"/>
              </a:spcBef>
              <a:spcAft>
                <a:spcPts val="600"/>
              </a:spcAft>
            </a:pPr>
            <a:r>
              <a:rPr lang="nl-NL" sz="2100" kern="100">
                <a:latin typeface="+mn-lt"/>
                <a:ea typeface="Malgun Gothic" panose="020B0503020000020004" pitchFamily="34" charset="-127"/>
                <a:cs typeface="Times New Roman" panose="02020603050405020304" pitchFamily="18" charset="0"/>
              </a:rPr>
              <a:t>a) </a:t>
            </a:r>
            <a:r>
              <a:rPr lang="en-US" sz="2100" i="0" kern="100">
                <a:latin typeface="+mj-lt"/>
                <a:ea typeface="Calibri" panose="020F0502020204030204" pitchFamily="34" charset="0"/>
                <a:cs typeface="Times New Roman" panose="02020603050405020304" pitchFamily="18" charset="0"/>
              </a:rPr>
              <a:t>Ω =</a:t>
            </a:r>
            <a:r>
              <a:rPr lang="en-US" sz="2100" kern="100">
                <a:latin typeface="+mn-lt"/>
                <a:ea typeface="Calibri" panose="020F0502020204030204" pitchFamily="34" charset="0"/>
                <a:cs typeface="Times New Roman" panose="02020603050405020304" pitchFamily="18" charset="0"/>
              </a:rPr>
              <a:t> {1; 2; 3;…; 25}.</a:t>
            </a:r>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2100" kern="100">
                <a:effectLst/>
                <a:latin typeface="+mn-lt"/>
                <a:ea typeface="Malgun Gothic" panose="020B0503020000020004" pitchFamily="34" charset="-127"/>
                <a:cs typeface="Times New Roman" panose="02020603050405020304" pitchFamily="18" charset="0"/>
              </a:rPr>
              <a:t>b) Biến cố S: “Số ghi trên tấm tẻ chia hết cho cả 4 và 6”.</a:t>
            </a:r>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2100" kern="100">
                <a:effectLst/>
                <a:latin typeface="+mn-lt"/>
                <a:ea typeface="Malgun Gothic" panose="020B0503020000020004" pitchFamily="34" charset="-127"/>
                <a:cs typeface="Times New Roman" panose="02020603050405020304" pitchFamily="18" charset="0"/>
              </a:rPr>
              <a:t>	P = {4; 8; 12; 16; 20; 24}</a:t>
            </a:r>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2100" kern="100">
                <a:effectLst/>
                <a:latin typeface="+mn-lt"/>
                <a:ea typeface="Malgun Gothic" panose="020B0503020000020004" pitchFamily="34" charset="-127"/>
                <a:cs typeface="Times New Roman" panose="02020603050405020304" pitchFamily="18" charset="0"/>
              </a:rPr>
              <a:t>	Q = {6; 12; 18; 24}</a:t>
            </a:r>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2100" i="0" kern="100">
                <a:effectLst/>
                <a:latin typeface="+mj-lt"/>
                <a:ea typeface="Malgun Gothic" panose="020B0503020000020004" pitchFamily="34" charset="-127"/>
                <a:cs typeface="Times New Roman" panose="02020603050405020304" pitchFamily="18" charset="0"/>
              </a:rPr>
              <a:t>	S = P ∩ Q = </a:t>
            </a:r>
            <a:r>
              <a:rPr lang="en-US" sz="2100" i="0" kern="100">
                <a:effectLst/>
                <a:latin typeface="+mj-lt"/>
                <a:ea typeface="Malgun Gothic" panose="020B0503020000020004" pitchFamily="34" charset="-127"/>
                <a:cs typeface="Times New Roman" panose="02020603050405020304" pitchFamily="18" charset="0"/>
              </a:rPr>
              <a:t>{</a:t>
            </a:r>
            <a:r>
              <a:rPr lang="nl-NL" sz="2100" i="0" kern="100">
                <a:effectLst/>
                <a:latin typeface="+mj-lt"/>
                <a:ea typeface="Malgun Gothic" panose="020B0503020000020004" pitchFamily="34" charset="-127"/>
                <a:cs typeface="Times New Roman" panose="02020603050405020304" pitchFamily="18" charset="0"/>
              </a:rPr>
              <a:t>12; 24}</a:t>
            </a:r>
            <a:endParaRPr lang="en-US" sz="2100" kern="10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808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circle(i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338"/>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3174476" y="309139"/>
            <a:ext cx="2775163" cy="523220"/>
          </a:xfrm>
          <a:prstGeom prst="rect">
            <a:avLst/>
          </a:prstGeom>
          <a:noFill/>
        </p:spPr>
        <p:txBody>
          <a:bodyPr wrap="square" rtlCol="0">
            <a:spAutoFit/>
          </a:bodyPr>
          <a:lstStyle/>
          <a:p>
            <a:pPr algn="ctr">
              <a:buClr>
                <a:srgbClr val="000000"/>
              </a:buClr>
              <a:buFont typeface="Arial"/>
              <a:buNone/>
            </a:pPr>
            <a:r>
              <a:rPr lang="en-US" sz="2800" b="1" kern="0" dirty="0">
                <a:solidFill>
                  <a:srgbClr val="C00000"/>
                </a:solidFill>
                <a:latin typeface="Arial" panose="020B0604020202020204" pitchFamily="34" charset="0"/>
                <a:cs typeface="Arial" panose="020B0604020202020204" pitchFamily="34" charset="0"/>
                <a:sym typeface="Arial"/>
              </a:rPr>
              <a:t>KHỞI ĐỘNG</a:t>
            </a:r>
          </a:p>
        </p:txBody>
      </p:sp>
      <p:sp>
        <p:nvSpPr>
          <p:cNvPr id="2" name="Rectangle 1"/>
          <p:cNvSpPr/>
          <p:nvPr/>
        </p:nvSpPr>
        <p:spPr>
          <a:xfrm>
            <a:off x="430162" y="779083"/>
            <a:ext cx="8293213" cy="4154984"/>
          </a:xfrm>
          <a:prstGeom prst="rect">
            <a:avLst/>
          </a:prstGeom>
        </p:spPr>
        <p:txBody>
          <a:bodyPr wrap="square">
            <a:spAutoFit/>
          </a:bodyPr>
          <a:lstStyle/>
          <a:p>
            <a:pPr algn="just">
              <a:lnSpc>
                <a:spcPct val="150000"/>
              </a:lnSpc>
            </a:pPr>
            <a:r>
              <a:rPr lang="vi-VN" sz="1600">
                <a:latin typeface="+mn-lt"/>
                <a:ea typeface="Calibri" panose="020F0502020204030204" pitchFamily="34" charset="0"/>
                <a:cs typeface="Times New Roman" panose="02020603050405020304" pitchFamily="18" charset="0"/>
              </a:rPr>
              <a:t>Trong một cuộc khảo sát về mức sống của người Hà Nội, người khảo sát chọn ngẫu nhiên một gia đình ở Hà Nội. Xét các biến cố sau:</a:t>
            </a:r>
          </a:p>
          <a:p>
            <a:pPr algn="just">
              <a:lnSpc>
                <a:spcPct val="150000"/>
              </a:lnSpc>
            </a:pPr>
            <a:r>
              <a:rPr lang="vi-VN" sz="1600">
                <a:latin typeface="+mn-lt"/>
                <a:ea typeface="Calibri" panose="020F0502020204030204" pitchFamily="34" charset="0"/>
                <a:cs typeface="Times New Roman" panose="02020603050405020304" pitchFamily="18" charset="0"/>
              </a:rPr>
              <a:t>M: “Gia đình đó có ti vi”</a:t>
            </a:r>
          </a:p>
          <a:p>
            <a:pPr algn="just">
              <a:lnSpc>
                <a:spcPct val="150000"/>
              </a:lnSpc>
            </a:pPr>
            <a:r>
              <a:rPr lang="vi-VN" sz="1600">
                <a:latin typeface="+mn-lt"/>
                <a:ea typeface="Calibri" panose="020F0502020204030204" pitchFamily="34" charset="0"/>
                <a:cs typeface="Times New Roman" panose="02020603050405020304" pitchFamily="18" charset="0"/>
              </a:rPr>
              <a:t>N: “Gia đình đó có máy tính”</a:t>
            </a:r>
          </a:p>
          <a:p>
            <a:pPr algn="just">
              <a:lnSpc>
                <a:spcPct val="150000"/>
              </a:lnSpc>
            </a:pPr>
            <a:r>
              <a:rPr lang="vi-VN" sz="1600">
                <a:latin typeface="+mn-lt"/>
                <a:ea typeface="Calibri" panose="020F0502020204030204" pitchFamily="34" charset="0"/>
                <a:cs typeface="Times New Roman" panose="02020603050405020304" pitchFamily="18" charset="0"/>
              </a:rPr>
              <a:t>E: “Gia đình đó có ti vi hoặc máy tính”</a:t>
            </a:r>
          </a:p>
          <a:p>
            <a:pPr algn="just">
              <a:lnSpc>
                <a:spcPct val="150000"/>
              </a:lnSpc>
            </a:pPr>
            <a:r>
              <a:rPr lang="vi-VN" sz="1600">
                <a:latin typeface="+mn-lt"/>
                <a:ea typeface="Calibri" panose="020F0502020204030204" pitchFamily="34" charset="0"/>
                <a:cs typeface="Times New Roman" panose="02020603050405020304" pitchFamily="18" charset="0"/>
              </a:rPr>
              <a:t>F: “Gia đình đó có cả ti vi và máy vi tính”</a:t>
            </a:r>
          </a:p>
          <a:p>
            <a:pPr algn="just">
              <a:lnSpc>
                <a:spcPct val="150000"/>
              </a:lnSpc>
            </a:pPr>
            <a:r>
              <a:rPr lang="vi-VN" sz="1600">
                <a:latin typeface="+mn-lt"/>
                <a:ea typeface="Calibri" panose="020F0502020204030204" pitchFamily="34" charset="0"/>
                <a:cs typeface="Times New Roman" panose="02020603050405020304" pitchFamily="18" charset="0"/>
              </a:rPr>
              <a:t>G: “Gia đình đó chỉ có ti vi hoặc chỉ có máy vi tính mà không đồng thời có cả hai thiết bị nói trên”</a:t>
            </a:r>
          </a:p>
          <a:p>
            <a:pPr algn="just">
              <a:lnSpc>
                <a:spcPct val="150000"/>
              </a:lnSpc>
            </a:pPr>
            <a:r>
              <a:rPr lang="vi-VN" sz="1600">
                <a:latin typeface="+mn-lt"/>
                <a:ea typeface="Calibri" panose="020F0502020204030204" pitchFamily="34" charset="0"/>
                <a:cs typeface="Times New Roman" panose="02020603050405020304" pitchFamily="18" charset="0"/>
              </a:rPr>
              <a:t>H: “Gia đình đó không có cả ti vi và máy vi tính”.</a:t>
            </a:r>
          </a:p>
          <a:p>
            <a:pPr algn="just">
              <a:lnSpc>
                <a:spcPct val="150000"/>
              </a:lnSpc>
            </a:pPr>
            <a:r>
              <a:rPr lang="vi-VN" sz="1600">
                <a:latin typeface="+mn-lt"/>
                <a:ea typeface="Calibri" panose="020F0502020204030204" pitchFamily="34" charset="0"/>
                <a:cs typeface="Times New Roman" panose="02020603050405020304" pitchFamily="18" charset="0"/>
              </a:rPr>
              <a:t>Các biến cố trên</a:t>
            </a:r>
            <a:r>
              <a:rPr lang="en-US" sz="1600">
                <a:latin typeface="+mn-lt"/>
                <a:ea typeface="Calibri" panose="020F0502020204030204" pitchFamily="34" charset="0"/>
                <a:cs typeface="Times New Roman" panose="02020603050405020304" pitchFamily="18" charset="0"/>
              </a:rPr>
              <a:t> rõ ràng</a:t>
            </a:r>
            <a:r>
              <a:rPr lang="vi-VN" sz="1600">
                <a:latin typeface="+mn-lt"/>
                <a:ea typeface="Calibri" panose="020F0502020204030204" pitchFamily="34" charset="0"/>
                <a:cs typeface="Times New Roman" panose="02020603050405020304" pitchFamily="18" charset="0"/>
              </a:rPr>
              <a:t> có mối liên hệ với nhau. Chúng ta có thể mô tả các </a:t>
            </a:r>
            <a:r>
              <a:rPr lang="en-US" sz="1600">
                <a:latin typeface="+mn-lt"/>
                <a:ea typeface="Calibri" panose="020F0502020204030204" pitchFamily="34" charset="0"/>
                <a:cs typeface="Times New Roman" panose="02020603050405020304" pitchFamily="18" charset="0"/>
              </a:rPr>
              <a:t>mối </a:t>
            </a:r>
            <a:r>
              <a:rPr lang="vi-VN" sz="1600">
                <a:latin typeface="+mn-lt"/>
                <a:ea typeface="Calibri" panose="020F0502020204030204" pitchFamily="34" charset="0"/>
                <a:cs typeface="Times New Roman" panose="02020603050405020304" pitchFamily="18" charset="0"/>
              </a:rPr>
              <a:t>liên hệ đó</a:t>
            </a:r>
            <a:r>
              <a:rPr lang="en-US" sz="1600">
                <a:latin typeface="+mn-lt"/>
                <a:ea typeface="Calibri" panose="020F0502020204030204" pitchFamily="34" charset="0"/>
                <a:cs typeface="Times New Roman" panose="02020603050405020304" pitchFamily="18" charset="0"/>
              </a:rPr>
              <a:t> một cách cô đọng, súc tích</a:t>
            </a:r>
            <a:r>
              <a:rPr lang="vi-VN" sz="1600">
                <a:latin typeface="+mn-lt"/>
                <a:ea typeface="Calibri" panose="020F0502020204030204" pitchFamily="34" charset="0"/>
                <a:cs typeface="Times New Roman" panose="02020603050405020304" pitchFamily="18" charset="0"/>
              </a:rPr>
              <a:t> bằng các khái niệm và kí hiệu toán học được không?</a:t>
            </a:r>
          </a:p>
        </p:txBody>
      </p:sp>
      <p:pic>
        <p:nvPicPr>
          <p:cNvPr id="5" name="Picture 4"/>
          <p:cNvPicPr>
            <a:picLocks noChangeAspect="1"/>
          </p:cNvPicPr>
          <p:nvPr/>
        </p:nvPicPr>
        <p:blipFill>
          <a:blip r:embed="rId3"/>
          <a:stretch>
            <a:fillRect/>
          </a:stretch>
        </p:blipFill>
        <p:spPr>
          <a:xfrm rot="944728">
            <a:off x="255988" y="96402"/>
            <a:ext cx="557267" cy="867986"/>
          </a:xfrm>
          <a:prstGeom prst="rect">
            <a:avLst/>
          </a:prstGeom>
        </p:spPr>
      </p:pic>
      <p:pic>
        <p:nvPicPr>
          <p:cNvPr id="6" name="Picture 5"/>
          <p:cNvPicPr>
            <a:picLocks noChangeAspect="1"/>
          </p:cNvPicPr>
          <p:nvPr/>
        </p:nvPicPr>
        <p:blipFill>
          <a:blip r:embed="rId4"/>
          <a:stretch>
            <a:fillRect/>
          </a:stretch>
        </p:blipFill>
        <p:spPr>
          <a:xfrm>
            <a:off x="786509" y="299995"/>
            <a:ext cx="426344" cy="364330"/>
          </a:xfrm>
          <a:prstGeom prst="rect">
            <a:avLst/>
          </a:prstGeom>
        </p:spPr>
      </p:pic>
    </p:spTree>
    <p:extLst>
      <p:ext uri="{BB962C8B-B14F-4D97-AF65-F5344CB8AC3E}">
        <p14:creationId xmlns:p14="http://schemas.microsoft.com/office/powerpoint/2010/main" val="63350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4" name="TextBox 3"/>
          <p:cNvSpPr txBox="1"/>
          <p:nvPr/>
        </p:nvSpPr>
        <p:spPr>
          <a:xfrm>
            <a:off x="3663044" y="304134"/>
            <a:ext cx="1817911" cy="646331"/>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Vận dụng</a:t>
            </a:r>
          </a:p>
        </p:txBody>
      </p:sp>
      <mc:AlternateContent xmlns:mc="http://schemas.openxmlformats.org/markup-compatibility/2006" xmlns:a14="http://schemas.microsoft.com/office/drawing/2010/main">
        <mc:Choice Requires="a14">
          <p:sp>
            <p:nvSpPr>
              <p:cNvPr id="2" name="Rectangle 1"/>
              <p:cNvSpPr/>
              <p:nvPr/>
            </p:nvSpPr>
            <p:spPr>
              <a:xfrm>
                <a:off x="478217" y="1053946"/>
                <a:ext cx="8202131" cy="2723823"/>
              </a:xfrm>
              <a:prstGeom prst="rect">
                <a:avLst/>
              </a:prstGeom>
            </p:spPr>
            <p:txBody>
              <a:bodyPr wrap="square">
                <a:spAutoFit/>
              </a:bodyPr>
              <a:lstStyle/>
              <a:p>
                <a:pPr algn="just">
                  <a:lnSpc>
                    <a:spcPct val="150000"/>
                  </a:lnSpc>
                </a:pPr>
                <a:r>
                  <a:rPr lang="vi-VN" sz="1900">
                    <a:latin typeface="+mn-lt"/>
                  </a:rPr>
                  <a:t>Trở lại </a:t>
                </a:r>
                <a:r>
                  <a:rPr lang="vi-VN" sz="1900" i="1">
                    <a:latin typeface="+mn-lt"/>
                  </a:rPr>
                  <a:t>tình huống mở đầu</a:t>
                </a:r>
                <a:r>
                  <a:rPr lang="vi-VN" sz="1900">
                    <a:latin typeface="+mn-lt"/>
                  </a:rPr>
                  <a:t>. Sử dụng khái niệm biến cố hợp, biến cố giao, </a:t>
                </a:r>
                <a:r>
                  <a:rPr lang="en-US" sz="1900">
                    <a:latin typeface="+mn-lt"/>
                  </a:rPr>
                  <a:t>  </a:t>
                </a:r>
                <a:r>
                  <a:rPr lang="vi-VN" sz="1900">
                    <a:latin typeface="+mn-lt"/>
                  </a:rPr>
                  <a:t>biến cố đối, ta biểu diễn biến cố </a:t>
                </a:r>
                <a14:m>
                  <m:oMath xmlns:m="http://schemas.openxmlformats.org/officeDocument/2006/math">
                    <m:r>
                      <a:rPr lang="vi-VN" sz="1900" i="1" smtClean="0">
                        <a:latin typeface="Cambria Math" panose="02040503050406030204" pitchFamily="18" charset="0"/>
                      </a:rPr>
                      <m:t>𝐺</m:t>
                    </m:r>
                    <m:r>
                      <a:rPr lang="vi-VN" sz="1900" i="1" smtClean="0">
                        <a:latin typeface="Cambria Math" panose="02040503050406030204" pitchFamily="18" charset="0"/>
                      </a:rPr>
                      <m:t>, </m:t>
                    </m:r>
                    <m:r>
                      <a:rPr lang="vi-VN" sz="1900" i="1" smtClean="0">
                        <a:latin typeface="Cambria Math" panose="02040503050406030204" pitchFamily="18" charset="0"/>
                      </a:rPr>
                      <m:t>𝐻</m:t>
                    </m:r>
                    <m:r>
                      <a:rPr lang="vi-VN" sz="1900" i="1" smtClean="0">
                        <a:latin typeface="Cambria Math" panose="02040503050406030204" pitchFamily="18" charset="0"/>
                      </a:rPr>
                      <m:t> </m:t>
                    </m:r>
                  </m:oMath>
                </a14:m>
                <a:r>
                  <a:rPr lang="vi-VN" sz="1900">
                    <a:latin typeface="+mn-lt"/>
                  </a:rPr>
                  <a:t>theo các biến cố </a:t>
                </a:r>
                <a14:m>
                  <m:oMath xmlns:m="http://schemas.openxmlformats.org/officeDocument/2006/math">
                    <m:r>
                      <a:rPr lang="vi-VN" sz="1900" i="1" smtClean="0">
                        <a:latin typeface="Cambria Math" panose="02040503050406030204" pitchFamily="18" charset="0"/>
                      </a:rPr>
                      <m:t>𝑀</m:t>
                    </m:r>
                  </m:oMath>
                </a14:m>
                <a:r>
                  <a:rPr lang="vi-VN" sz="1900">
                    <a:latin typeface="+mn-lt"/>
                  </a:rPr>
                  <a:t> và </a:t>
                </a:r>
                <a14:m>
                  <m:oMath xmlns:m="http://schemas.openxmlformats.org/officeDocument/2006/math">
                    <m:r>
                      <a:rPr lang="vi-VN" sz="1900" i="1" smtClean="0">
                        <a:latin typeface="Cambria Math" panose="02040503050406030204" pitchFamily="18" charset="0"/>
                      </a:rPr>
                      <m:t>𝑁</m:t>
                    </m:r>
                  </m:oMath>
                </a14:m>
                <a:r>
                  <a:rPr lang="vi-VN" sz="1900">
                    <a:latin typeface="+mn-lt"/>
                  </a:rPr>
                  <a:t> như sau:</a:t>
                </a:r>
              </a:p>
              <a:p>
                <a:pPr algn="just">
                  <a:lnSpc>
                    <a:spcPct val="150000"/>
                  </a:lnSpc>
                </a:pPr>
                <a:r>
                  <a:rPr lang="vi-VN" sz="1900">
                    <a:latin typeface="+mn-lt"/>
                  </a:rPr>
                  <a:t>Biến cố </a:t>
                </a:r>
                <a14:m>
                  <m:oMath xmlns:m="http://schemas.openxmlformats.org/officeDocument/2006/math">
                    <m:r>
                      <a:rPr lang="vi-VN" sz="1900" i="1" smtClean="0">
                        <a:latin typeface="Cambria Math" panose="02040503050406030204" pitchFamily="18" charset="0"/>
                      </a:rPr>
                      <m:t>𝐺</m:t>
                    </m:r>
                  </m:oMath>
                </a14:m>
                <a:r>
                  <a:rPr lang="vi-VN" sz="1900">
                    <a:latin typeface="+mn-lt"/>
                  </a:rPr>
                  <a:t> xảy ra khi và chỉ khi hoặc gia đình đó có ti vi và không có máy vi tính hoặc gia đình đó không có ti vi và có máy vi tính. Vậy </a:t>
                </a:r>
                <a14:m>
                  <m:oMath xmlns:m="http://schemas.openxmlformats.org/officeDocument/2006/math">
                    <m:r>
                      <a:rPr lang="vi-VN" sz="1900" i="1" smtClean="0">
                        <a:latin typeface="Cambria Math" panose="02040503050406030204" pitchFamily="18" charset="0"/>
                      </a:rPr>
                      <m:t>𝐺</m:t>
                    </m:r>
                    <m:r>
                      <a:rPr lang="vi-VN" sz="1900" i="1" smtClean="0">
                        <a:latin typeface="Cambria Math" panose="02040503050406030204" pitchFamily="18" charset="0"/>
                      </a:rPr>
                      <m:t>=</m:t>
                    </m:r>
                    <m:r>
                      <a:rPr lang="en-US" sz="1900" b="0" i="1" smtClean="0">
                        <a:latin typeface="Cambria Math" panose="02040503050406030204" pitchFamily="18" charset="0"/>
                      </a:rPr>
                      <m:t>𝑀</m:t>
                    </m:r>
                    <m:acc>
                      <m:accPr>
                        <m:chr m:val="̅"/>
                        <m:ctrlPr>
                          <a:rPr lang="en-US" sz="1900" b="0" i="1" smtClean="0">
                            <a:latin typeface="Cambria Math" panose="02040503050406030204" pitchFamily="18" charset="0"/>
                          </a:rPr>
                        </m:ctrlPr>
                      </m:accPr>
                      <m:e>
                        <m:r>
                          <a:rPr lang="en-US" sz="1900" b="0" i="1" smtClean="0">
                            <a:latin typeface="Cambria Math" panose="02040503050406030204" pitchFamily="18" charset="0"/>
                          </a:rPr>
                          <m:t>𝑁</m:t>
                        </m:r>
                      </m:e>
                    </m:acc>
                    <m:r>
                      <a:rPr lang="vi-VN" sz="1900" i="1" smtClean="0">
                        <a:latin typeface="Cambria Math" panose="02040503050406030204" pitchFamily="18" charset="0"/>
                        <a:ea typeface="Cambria Math" panose="02040503050406030204" pitchFamily="18" charset="0"/>
                      </a:rPr>
                      <m:t>∪</m:t>
                    </m:r>
                    <m:acc>
                      <m:accPr>
                        <m:chr m:val="̅"/>
                        <m:ctrlPr>
                          <a:rPr lang="vi-VN" sz="1900" i="1" smtClean="0">
                            <a:latin typeface="Cambria Math" panose="02040503050406030204" pitchFamily="18" charset="0"/>
                            <a:ea typeface="Cambria Math" panose="02040503050406030204" pitchFamily="18" charset="0"/>
                          </a:rPr>
                        </m:ctrlPr>
                      </m:accPr>
                      <m:e>
                        <m:r>
                          <a:rPr lang="en-US" sz="1900" b="0" i="1" smtClean="0">
                            <a:latin typeface="Cambria Math" panose="02040503050406030204" pitchFamily="18" charset="0"/>
                            <a:ea typeface="Cambria Math" panose="02040503050406030204" pitchFamily="18" charset="0"/>
                          </a:rPr>
                          <m:t>𝑀</m:t>
                        </m:r>
                      </m:e>
                    </m:acc>
                    <m:r>
                      <a:rPr lang="en-US" sz="1900" b="0" i="1" smtClean="0">
                        <a:latin typeface="Cambria Math" panose="02040503050406030204" pitchFamily="18" charset="0"/>
                      </a:rPr>
                      <m:t>𝑁</m:t>
                    </m:r>
                    <m:r>
                      <a:rPr lang="en-US" sz="1900" b="0" i="1" smtClean="0">
                        <a:latin typeface="Cambria Math" panose="02040503050406030204" pitchFamily="18" charset="0"/>
                      </a:rPr>
                      <m:t>.</m:t>
                    </m:r>
                  </m:oMath>
                </a14:m>
                <a:endParaRPr lang="en-US" sz="1900">
                  <a:latin typeface="+mn-lt"/>
                </a:endParaRPr>
              </a:p>
              <a:p>
                <a:pPr algn="just">
                  <a:lnSpc>
                    <a:spcPct val="150000"/>
                  </a:lnSpc>
                </a:pPr>
                <a:r>
                  <a:rPr lang="vi-VN" sz="1900">
                    <a:latin typeface="+mn-lt"/>
                  </a:rPr>
                  <a:t>Biến cố </a:t>
                </a:r>
                <a14:m>
                  <m:oMath xmlns:m="http://schemas.openxmlformats.org/officeDocument/2006/math">
                    <m:r>
                      <a:rPr lang="vi-VN" sz="1900" i="1" smtClean="0">
                        <a:latin typeface="Cambria Math" panose="02040503050406030204" pitchFamily="18" charset="0"/>
                      </a:rPr>
                      <m:t>𝐻</m:t>
                    </m:r>
                  </m:oMath>
                </a14:m>
                <a:r>
                  <a:rPr lang="vi-VN" sz="1900">
                    <a:latin typeface="+mn-lt"/>
                  </a:rPr>
                  <a:t> xảy ra khi và chỉ khi gia đình đó không có cả ti vi và máy vi tính. Vậy</a:t>
                </a:r>
                <a:r>
                  <a:rPr lang="en-US" sz="1900">
                    <a:latin typeface="+mn-lt"/>
                  </a:rPr>
                  <a:t> </a:t>
                </a:r>
                <a14:m>
                  <m:oMath xmlns:m="http://schemas.openxmlformats.org/officeDocument/2006/math">
                    <m:r>
                      <a:rPr lang="en-US" sz="1900" b="0" i="1" smtClean="0">
                        <a:latin typeface="Cambria Math" panose="02040503050406030204" pitchFamily="18" charset="0"/>
                      </a:rPr>
                      <m:t>𝐻</m:t>
                    </m:r>
                    <m:r>
                      <a:rPr lang="vi-VN" sz="1900" i="1">
                        <a:latin typeface="Cambria Math" panose="02040503050406030204" pitchFamily="18" charset="0"/>
                      </a:rPr>
                      <m:t>=</m:t>
                    </m:r>
                    <m:acc>
                      <m:accPr>
                        <m:chr m:val="̅"/>
                        <m:ctrlPr>
                          <a:rPr lang="vi-VN" sz="1900" i="1">
                            <a:latin typeface="Cambria Math" panose="02040503050406030204" pitchFamily="18" charset="0"/>
                            <a:ea typeface="Cambria Math" panose="02040503050406030204" pitchFamily="18" charset="0"/>
                          </a:rPr>
                        </m:ctrlPr>
                      </m:accPr>
                      <m:e>
                        <m:r>
                          <a:rPr lang="en-US" sz="1900" i="1">
                            <a:latin typeface="Cambria Math" panose="02040503050406030204" pitchFamily="18" charset="0"/>
                            <a:ea typeface="Cambria Math" panose="02040503050406030204" pitchFamily="18" charset="0"/>
                          </a:rPr>
                          <m:t>𝑀</m:t>
                        </m:r>
                      </m:e>
                    </m:acc>
                    <m:acc>
                      <m:accPr>
                        <m:chr m:val="̅"/>
                        <m:ctrlPr>
                          <a:rPr lang="en-US" sz="1900" i="1">
                            <a:latin typeface="Cambria Math" panose="02040503050406030204" pitchFamily="18" charset="0"/>
                          </a:rPr>
                        </m:ctrlPr>
                      </m:accPr>
                      <m:e>
                        <m:r>
                          <a:rPr lang="en-US" sz="1900" i="1">
                            <a:latin typeface="Cambria Math" panose="02040503050406030204" pitchFamily="18" charset="0"/>
                          </a:rPr>
                          <m:t>𝑁</m:t>
                        </m:r>
                      </m:e>
                    </m:acc>
                    <m:r>
                      <a:rPr lang="en-US" sz="1900" i="1">
                        <a:latin typeface="Cambria Math" panose="02040503050406030204" pitchFamily="18" charset="0"/>
                      </a:rPr>
                      <m:t>.</m:t>
                    </m:r>
                  </m:oMath>
                </a14:m>
                <a:r>
                  <a:rPr lang="en-US" sz="1900">
                    <a:latin typeface="+mn-lt"/>
                  </a:rPr>
                  <a:t> </a:t>
                </a:r>
                <a:r>
                  <a:rPr lang="vi-VN" sz="1900">
                    <a:latin typeface="+mn-lt"/>
                  </a:rPr>
                  <a:t>Hãy biểu diễn mỗi biến cố </a:t>
                </a:r>
                <a14:m>
                  <m:oMath xmlns:m="http://schemas.openxmlformats.org/officeDocument/2006/math">
                    <m:r>
                      <a:rPr lang="vi-VN" sz="1900" i="1" smtClean="0">
                        <a:latin typeface="Cambria Math" panose="02040503050406030204" pitchFamily="18" charset="0"/>
                      </a:rPr>
                      <m:t>𝐸</m:t>
                    </m:r>
                    <m:r>
                      <a:rPr lang="vi-VN" sz="1900" i="1" smtClean="0">
                        <a:latin typeface="Cambria Math" panose="02040503050406030204" pitchFamily="18" charset="0"/>
                      </a:rPr>
                      <m:t>, </m:t>
                    </m:r>
                    <m:r>
                      <a:rPr lang="vi-VN" sz="1900" i="1" smtClean="0">
                        <a:latin typeface="Cambria Math" panose="02040503050406030204" pitchFamily="18" charset="0"/>
                      </a:rPr>
                      <m:t>𝐹</m:t>
                    </m:r>
                    <m:r>
                      <a:rPr lang="vi-VN" sz="1900" i="1" smtClean="0">
                        <a:latin typeface="Cambria Math" panose="02040503050406030204" pitchFamily="18" charset="0"/>
                      </a:rPr>
                      <m:t> </m:t>
                    </m:r>
                  </m:oMath>
                </a14:m>
                <a:r>
                  <a:rPr lang="vi-VN" sz="1900">
                    <a:latin typeface="+mn-lt"/>
                  </a:rPr>
                  <a:t>theo các biến cố </a:t>
                </a:r>
                <a14:m>
                  <m:oMath xmlns:m="http://schemas.openxmlformats.org/officeDocument/2006/math">
                    <m:r>
                      <a:rPr lang="vi-VN" sz="1900" i="1" smtClean="0">
                        <a:latin typeface="Cambria Math" panose="02040503050406030204" pitchFamily="18" charset="0"/>
                      </a:rPr>
                      <m:t>𝑀</m:t>
                    </m:r>
                  </m:oMath>
                </a14:m>
                <a:r>
                  <a:rPr lang="vi-VN" sz="1900">
                    <a:latin typeface="+mn-lt"/>
                  </a:rPr>
                  <a:t> và </a:t>
                </a:r>
                <a14:m>
                  <m:oMath xmlns:m="http://schemas.openxmlformats.org/officeDocument/2006/math">
                    <m:r>
                      <a:rPr lang="vi-VN" sz="1900" i="1" smtClean="0">
                        <a:latin typeface="Cambria Math" panose="02040503050406030204" pitchFamily="18" charset="0"/>
                      </a:rPr>
                      <m:t>𝑁</m:t>
                    </m:r>
                    <m:r>
                      <a:rPr lang="vi-VN" sz="1900" i="1" smtClean="0">
                        <a:latin typeface="Cambria Math" panose="02040503050406030204" pitchFamily="18" charset="0"/>
                      </a:rPr>
                      <m:t>.</m:t>
                    </m:r>
                  </m:oMath>
                </a14:m>
                <a:endParaRPr lang="vi-VN" sz="19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478217" y="1053946"/>
                <a:ext cx="8202131" cy="2723823"/>
              </a:xfrm>
              <a:prstGeom prst="rect">
                <a:avLst/>
              </a:prstGeom>
              <a:blipFill>
                <a:blip r:embed="rId3"/>
                <a:stretch>
                  <a:fillRect l="-669" r="-669" b="-895"/>
                </a:stretch>
              </a:blipFill>
            </p:spPr>
            <p:txBody>
              <a:bodyPr/>
              <a:lstStyle/>
              <a:p>
                <a:r>
                  <a:rPr lang="en-US">
                    <a:noFill/>
                  </a:rPr>
                  <a:t> </a:t>
                </a:r>
              </a:p>
            </p:txBody>
          </p:sp>
        </mc:Fallback>
      </mc:AlternateContent>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6763963">
            <a:off x="112767" y="217941"/>
            <a:ext cx="974502" cy="80971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1" name="Rectangle 60"/>
          <p:cNvSpPr/>
          <p:nvPr/>
        </p:nvSpPr>
        <p:spPr>
          <a:xfrm>
            <a:off x="1009763" y="3785565"/>
            <a:ext cx="866909" cy="507831"/>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3384174" y="4308784"/>
                <a:ext cx="2375650"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i="1">
                          <a:latin typeface="Cambria Math" panose="02040503050406030204" pitchFamily="18" charset="0"/>
                        </a:rPr>
                        <m:t>𝐸</m:t>
                      </m:r>
                      <m:r>
                        <a:rPr lang="en-US" sz="1900">
                          <a:latin typeface="Cambria Math" panose="02040503050406030204" pitchFamily="18" charset="0"/>
                        </a:rPr>
                        <m:t>=</m:t>
                      </m:r>
                      <m:r>
                        <a:rPr lang="en-US" sz="1900" i="1">
                          <a:latin typeface="Cambria Math" panose="02040503050406030204" pitchFamily="18" charset="0"/>
                        </a:rPr>
                        <m:t>𝑀</m:t>
                      </m:r>
                      <m:r>
                        <a:rPr lang="en-US" sz="1900">
                          <a:latin typeface="Cambria Math" panose="02040503050406030204" pitchFamily="18" charset="0"/>
                        </a:rPr>
                        <m:t>∪</m:t>
                      </m:r>
                      <m:r>
                        <a:rPr lang="en-US" sz="1900" i="1">
                          <a:latin typeface="Cambria Math" panose="02040503050406030204" pitchFamily="18" charset="0"/>
                        </a:rPr>
                        <m:t>𝑁</m:t>
                      </m:r>
                      <m:r>
                        <a:rPr lang="en-US" sz="1900">
                          <a:latin typeface="Cambria Math" panose="02040503050406030204" pitchFamily="18" charset="0"/>
                        </a:rPr>
                        <m:t>;</m:t>
                      </m:r>
                      <m:r>
                        <a:rPr lang="en-US" sz="1900" i="1">
                          <a:latin typeface="Cambria Math" panose="02040503050406030204" pitchFamily="18" charset="0"/>
                        </a:rPr>
                        <m:t>𝐹</m:t>
                      </m:r>
                      <m:r>
                        <a:rPr lang="en-US" sz="1900">
                          <a:latin typeface="Cambria Math" panose="02040503050406030204" pitchFamily="18" charset="0"/>
                        </a:rPr>
                        <m:t>=</m:t>
                      </m:r>
                      <m:r>
                        <a:rPr lang="en-US" sz="1900" i="1">
                          <a:latin typeface="Cambria Math" panose="02040503050406030204" pitchFamily="18" charset="0"/>
                        </a:rPr>
                        <m:t>𝑀𝑁</m:t>
                      </m:r>
                    </m:oMath>
                  </m:oMathPara>
                </a14:m>
                <a:endParaRPr lang="en-US" sz="1900"/>
              </a:p>
            </p:txBody>
          </p:sp>
        </mc:Choice>
        <mc:Fallback xmlns="">
          <p:sp>
            <p:nvSpPr>
              <p:cNvPr id="3" name="Rectangle 2"/>
              <p:cNvSpPr>
                <a:spLocks noRot="1" noChangeAspect="1" noMove="1" noResize="1" noEditPoints="1" noAdjustHandles="1" noChangeArrowheads="1" noChangeShapeType="1" noTextEdit="1"/>
              </p:cNvSpPr>
              <p:nvPr/>
            </p:nvSpPr>
            <p:spPr>
              <a:xfrm>
                <a:off x="3384174" y="4308784"/>
                <a:ext cx="2375650" cy="384721"/>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241432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barn(inVertical)">
                                      <p:cBhvr>
                                        <p:cTn id="19" dur="5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61"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355714" y="1371808"/>
            <a:ext cx="6389253" cy="1737154"/>
          </a:xfrm>
          <a:prstGeom prst="rect">
            <a:avLst/>
          </a:prstGeom>
        </p:spPr>
        <p:txBody>
          <a:bodyPr spcFirstLastPara="1" wrap="square" lIns="91425" tIns="91425" rIns="91425" bIns="91425" anchor="ctr" anchorCtr="0">
            <a:noAutofit/>
          </a:bodyPr>
          <a:lstStyle/>
          <a:p>
            <a:pPr lvl="0">
              <a:lnSpc>
                <a:spcPct val="150000"/>
              </a:lnSpc>
            </a:pPr>
            <a:r>
              <a:rPr lang="en-US" sz="4500" b="1">
                <a:latin typeface="+mn-lt"/>
              </a:rPr>
              <a:t>3. BIẾN CỐ ĐỘC LẬP</a:t>
            </a:r>
            <a:endParaRPr lang="vi-VN" sz="4500" b="1">
              <a:latin typeface="+mn-lt"/>
            </a:endParaRP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a:ea typeface="+mn-ea"/>
              <a:cs typeface="+mn-cs"/>
              <a:sym typeface="Arial"/>
            </a:endParaRPr>
          </a:p>
        </p:txBody>
      </p:sp>
    </p:spTree>
    <p:extLst>
      <p:ext uri="{BB962C8B-B14F-4D97-AF65-F5344CB8AC3E}">
        <p14:creationId xmlns:p14="http://schemas.microsoft.com/office/powerpoint/2010/main" val="58003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78325"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1" name="Title 21"/>
          <p:cNvSpPr txBox="1">
            <a:spLocks/>
          </p:cNvSpPr>
          <p:nvPr/>
        </p:nvSpPr>
        <p:spPr>
          <a:xfrm>
            <a:off x="414416" y="314356"/>
            <a:ext cx="92060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 name="Rectangle 6"/>
          <p:cNvSpPr/>
          <p:nvPr/>
        </p:nvSpPr>
        <p:spPr>
          <a:xfrm>
            <a:off x="1401618" y="101748"/>
            <a:ext cx="7280014" cy="923330"/>
          </a:xfrm>
          <a:prstGeom prst="rect">
            <a:avLst/>
          </a:prstGeom>
        </p:spPr>
        <p:txBody>
          <a:bodyPr wrap="square">
            <a:spAutoFit/>
          </a:bodyPr>
          <a:lstStyle/>
          <a:p>
            <a:pPr algn="just">
              <a:lnSpc>
                <a:spcPct val="150000"/>
              </a:lnSpc>
            </a:pPr>
            <a:r>
              <a:rPr lang="vi-VN" sz="1800">
                <a:latin typeface="+mn-lt"/>
              </a:rPr>
              <a:t>Hai bạn Minh và Sơn, mỗi người gieo đồng thời một con xúc xắc </a:t>
            </a:r>
            <a:r>
              <a:rPr lang="en-US" sz="1800">
                <a:latin typeface="+mn-lt"/>
              </a:rPr>
              <a:t>    </a:t>
            </a:r>
            <a:r>
              <a:rPr lang="vi-VN" sz="1800">
                <a:latin typeface="+mn-lt"/>
              </a:rPr>
              <a:t>cân đối, đồng chất. Xét hai biến cố sau:</a:t>
            </a:r>
          </a:p>
        </p:txBody>
      </p:sp>
      <p:sp>
        <p:nvSpPr>
          <p:cNvPr id="9" name="Rectangle 8"/>
          <p:cNvSpPr/>
          <p:nvPr/>
        </p:nvSpPr>
        <p:spPr>
          <a:xfrm>
            <a:off x="305729" y="888104"/>
            <a:ext cx="8540496" cy="2169825"/>
          </a:xfrm>
          <a:prstGeom prst="rect">
            <a:avLst/>
          </a:prstGeom>
        </p:spPr>
        <p:txBody>
          <a:bodyPr wrap="square">
            <a:spAutoFit/>
          </a:bodyPr>
          <a:lstStyle/>
          <a:p>
            <a:pPr lvl="0" algn="just">
              <a:lnSpc>
                <a:spcPct val="150000"/>
              </a:lnSpc>
            </a:pPr>
            <a:r>
              <a:rPr lang="vi-VN" sz="1800">
                <a:latin typeface="Arial" panose="020B0604020202020204" pitchFamily="34" charset="0"/>
              </a:rPr>
              <a:t>A: "Số chấm xuất hiện trên con xúc xắc bạn Minh gieo là số chẵn";</a:t>
            </a:r>
          </a:p>
          <a:p>
            <a:pPr lvl="0" algn="just">
              <a:lnSpc>
                <a:spcPct val="150000"/>
              </a:lnSpc>
            </a:pPr>
            <a:r>
              <a:rPr lang="vi-VN" sz="1800">
                <a:latin typeface="Arial" panose="020B0604020202020204" pitchFamily="34" charset="0"/>
              </a:rPr>
              <a:t>B: "Số chấm xuất hiện trên con xúc xắc bạn Sơn gieo là số chia hết cho 3".</a:t>
            </a:r>
          </a:p>
          <a:p>
            <a:pPr lvl="0" algn="just">
              <a:lnSpc>
                <a:spcPct val="150000"/>
              </a:lnSpc>
            </a:pPr>
            <a:r>
              <a:rPr lang="vi-VN" sz="1800">
                <a:latin typeface="Arial" panose="020B0604020202020204" pitchFamily="34" charset="0"/>
              </a:rPr>
              <a:t>Việc xảy ra hay không xảy ra biến cố A có ảnh hưởng tới xác suất xảy ra của biến cố</a:t>
            </a:r>
            <a:r>
              <a:rPr lang="en-US" sz="1800"/>
              <a:t> </a:t>
            </a:r>
            <a:r>
              <a:rPr lang="vi-VN" sz="1800">
                <a:latin typeface="Arial" panose="020B0604020202020204" pitchFamily="34" charset="0"/>
              </a:rPr>
              <a:t>B không? Việc xảy ra hay không xảy ra biến cố B có ảnh hưởng tới xác suất xảy ra của biến cố A không?</a:t>
            </a:r>
            <a:endParaRPr lang="en-US" sz="1800"/>
          </a:p>
        </p:txBody>
      </p:sp>
      <p:sp>
        <p:nvSpPr>
          <p:cNvPr id="16" name="Rectangle 15"/>
          <p:cNvSpPr/>
          <p:nvPr/>
        </p:nvSpPr>
        <p:spPr>
          <a:xfrm>
            <a:off x="511479" y="2958778"/>
            <a:ext cx="726481"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p:sp>
        <p:nvSpPr>
          <p:cNvPr id="10" name="Rectangle 9"/>
          <p:cNvSpPr/>
          <p:nvPr/>
        </p:nvSpPr>
        <p:spPr>
          <a:xfrm>
            <a:off x="1427558" y="3281496"/>
            <a:ext cx="7244930" cy="1754326"/>
          </a:xfrm>
          <a:prstGeom prst="rect">
            <a:avLst/>
          </a:prstGeom>
        </p:spPr>
        <p:txBody>
          <a:bodyPr wrap="square">
            <a:spAutoFit/>
          </a:bodyPr>
          <a:lstStyle/>
          <a:p>
            <a:pPr algn="just">
              <a:lnSpc>
                <a:spcPct val="150000"/>
              </a:lnSpc>
            </a:pPr>
            <a:r>
              <a:rPr lang="en-US" sz="1800">
                <a:latin typeface="+mj-lt"/>
                <a:ea typeface="Calibri" panose="020F0502020204030204" pitchFamily="34" charset="0"/>
              </a:rPr>
              <a:t>Việc xảy ra biến cố A không ảnh hưởng tới xác suất xảy ra của biến cố B, và ngược lại, việc xảy ra biến cố B cũng không ảnh hưởng tới xác suất xảy ra của biến cố A vì 2 bạn mỗi người 1 con xúc xắc và gieo đồng thời.</a:t>
            </a:r>
          </a:p>
        </p:txBody>
      </p:sp>
      <p:pic>
        <p:nvPicPr>
          <p:cNvPr id="14" name="Picture 13"/>
          <p:cNvPicPr>
            <a:picLocks noChangeAspect="1"/>
          </p:cNvPicPr>
          <p:nvPr/>
        </p:nvPicPr>
        <p:blipFill>
          <a:blip r:embed="rId3"/>
          <a:stretch>
            <a:fillRect/>
          </a:stretch>
        </p:blipFill>
        <p:spPr>
          <a:xfrm rot="573690">
            <a:off x="132606" y="4161312"/>
            <a:ext cx="649670" cy="803904"/>
          </a:xfrm>
          <a:prstGeom prst="rect">
            <a:avLst/>
          </a:prstGeom>
        </p:spPr>
      </p:pic>
    </p:spTree>
    <p:extLst>
      <p:ext uri="{BB962C8B-B14F-4D97-AF65-F5344CB8AC3E}">
        <p14:creationId xmlns:p14="http://schemas.microsoft.com/office/powerpoint/2010/main" val="105234513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9" grpId="0"/>
      <p:bldP spid="16"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215705" y="454918"/>
            <a:ext cx="2775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004376"/>
                </a:solidFill>
                <a:effectLst/>
                <a:uLnTx/>
                <a:uFillTx/>
                <a:latin typeface="Arial" panose="020B0604020202020204" pitchFamily="34" charset="0"/>
                <a:cs typeface="Arial" panose="020B0604020202020204" pitchFamily="34" charset="0"/>
                <a:sym typeface="Arial"/>
              </a:rPr>
              <a:t>KẾT</a:t>
            </a:r>
            <a:r>
              <a:rPr kumimoji="0" lang="en-US" sz="3000" b="1" i="0" u="none" strike="noStrike" kern="0" cap="none" spc="0" normalizeH="0" noProof="0">
                <a:ln>
                  <a:noFill/>
                </a:ln>
                <a:solidFill>
                  <a:srgbClr val="004376"/>
                </a:solidFill>
                <a:effectLst/>
                <a:uLnTx/>
                <a:uFillTx/>
                <a:latin typeface="Arial" panose="020B0604020202020204" pitchFamily="34" charset="0"/>
                <a:cs typeface="Arial" panose="020B0604020202020204" pitchFamily="34" charset="0"/>
                <a:sym typeface="Arial"/>
              </a:rPr>
              <a:t> LUẬN</a:t>
            </a:r>
            <a:endParaRPr kumimoji="0" lang="en-US" sz="30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21930" y="1228582"/>
            <a:ext cx="6972262" cy="1664181"/>
            <a:chOff x="5836599" y="4428114"/>
            <a:chExt cx="6512118" cy="1547473"/>
          </a:xfrm>
          <a:solidFill>
            <a:schemeClr val="accent1">
              <a:lumMod val="20000"/>
              <a:lumOff val="80000"/>
            </a:schemeClr>
          </a:solidFill>
        </p:grpSpPr>
        <p:sp>
          <p:nvSpPr>
            <p:cNvPr id="90" name="Rounded Rectangular Callout 89"/>
            <p:cNvSpPr/>
            <p:nvPr/>
          </p:nvSpPr>
          <p:spPr>
            <a:xfrm>
              <a:off x="5836599" y="4428114"/>
              <a:ext cx="6512118" cy="1547473"/>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91" name="Rectangle 90"/>
                <p:cNvSpPr/>
                <p:nvPr/>
              </p:nvSpPr>
              <p:spPr>
                <a:xfrm>
                  <a:off x="5955387" y="4488898"/>
                  <a:ext cx="6274541" cy="1486689"/>
                </a:xfrm>
                <a:prstGeom prst="rect">
                  <a:avLst/>
                </a:prstGeom>
                <a:noFill/>
              </p:spPr>
              <p:txBody>
                <a:bodyPr wrap="square">
                  <a:spAutoFit/>
                </a:bodyPr>
                <a:lstStyle/>
                <a:p>
                  <a:pPr lvl="0" algn="just">
                    <a:lnSpc>
                      <a:spcPct val="150000"/>
                    </a:lnSpc>
                  </a:pPr>
                  <a:r>
                    <a:rPr lang="vi-VN" sz="2100">
                      <a:latin typeface="Arial" panose="020B0604020202020204" pitchFamily="34" charset="0"/>
                      <a:ea typeface="Times New Roman" panose="02020603050405020304" pitchFamily="18" charset="0"/>
                      <a:cs typeface="Arial" panose="020B0604020202020204" pitchFamily="34" charset="0"/>
                    </a:rPr>
                    <a:t>Cặp biến cố </a:t>
                  </a:r>
                  <a14:m>
                    <m:oMath xmlns:m="http://schemas.openxmlformats.org/officeDocument/2006/math">
                      <m:r>
                        <a:rPr lang="vi-VN" sz="2100" i="1" smtClean="0">
                          <a:latin typeface="Cambria Math" panose="02040503050406030204" pitchFamily="18" charset="0"/>
                          <a:ea typeface="Times New Roman" panose="02020603050405020304" pitchFamily="18" charset="0"/>
                          <a:cs typeface="Arial" panose="020B0604020202020204" pitchFamily="34" charset="0"/>
                        </a:rPr>
                        <m:t>𝐴</m:t>
                      </m:r>
                    </m:oMath>
                  </a14:m>
                  <a:r>
                    <a:rPr lang="vi-VN" sz="2100">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vi-VN" sz="2100" i="1" smtClean="0">
                          <a:latin typeface="Cambria Math" panose="02040503050406030204" pitchFamily="18" charset="0"/>
                          <a:ea typeface="Times New Roman" panose="02020603050405020304" pitchFamily="18" charset="0"/>
                          <a:cs typeface="Arial" panose="020B0604020202020204" pitchFamily="34" charset="0"/>
                        </a:rPr>
                        <m:t>𝐵</m:t>
                      </m:r>
                    </m:oMath>
                  </a14:m>
                  <a:r>
                    <a:rPr lang="vi-VN" sz="2100">
                      <a:latin typeface="Arial" panose="020B0604020202020204" pitchFamily="34" charset="0"/>
                      <a:ea typeface="Times New Roman" panose="02020603050405020304" pitchFamily="18" charset="0"/>
                      <a:cs typeface="Arial" panose="020B0604020202020204" pitchFamily="34" charset="0"/>
                    </a:rPr>
                    <a:t> được gọi là độc lập nếu việc xảy ra hay không xảy ra của biến cố này không ảnh hưởng tới xác suất xảy ra của biến cố kia.</a:t>
                  </a:r>
                  <a:endParaRPr kumimoji="0" lang="en-US" sz="2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91" name="Rectangle 90"/>
                <p:cNvSpPr>
                  <a:spLocks noRot="1" noChangeAspect="1" noMove="1" noResize="1" noEditPoints="1" noAdjustHandles="1" noChangeArrowheads="1" noChangeShapeType="1" noTextEdit="1"/>
                </p:cNvSpPr>
                <p:nvPr/>
              </p:nvSpPr>
              <p:spPr>
                <a:xfrm>
                  <a:off x="5955387" y="4488898"/>
                  <a:ext cx="6274541" cy="1486689"/>
                </a:xfrm>
                <a:prstGeom prst="rect">
                  <a:avLst/>
                </a:prstGeom>
                <a:blipFill>
                  <a:blip r:embed="rId3"/>
                  <a:stretch>
                    <a:fillRect l="-1089" r="-1089"/>
                  </a:stretch>
                </a:blipFill>
              </p:spPr>
              <p:txBody>
                <a:bodyPr/>
                <a:lstStyle/>
                <a:p>
                  <a:r>
                    <a:rPr lang="en-US">
                      <a:noFill/>
                    </a:rPr>
                    <a:t> </a:t>
                  </a:r>
                </a:p>
              </p:txBody>
            </p:sp>
          </mc:Fallback>
        </mc:AlternateContent>
      </p:grpSp>
      <p:pic>
        <p:nvPicPr>
          <p:cNvPr id="92" name="Picture 7"/>
          <p:cNvPicPr>
            <a:picLocks noChangeAspect="1"/>
          </p:cNvPicPr>
          <p:nvPr/>
        </p:nvPicPr>
        <p:blipFill>
          <a:blip r:embed="rId4"/>
          <a:srcRect/>
          <a:stretch>
            <a:fillRect/>
          </a:stretch>
        </p:blipFill>
        <p:spPr>
          <a:xfrm flipH="1">
            <a:off x="137160" y="2459974"/>
            <a:ext cx="1764792" cy="244121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661738" y="3112429"/>
                <a:ext cx="5605272" cy="1598836"/>
              </a:xfrm>
              <a:prstGeom prst="rect">
                <a:avLst/>
              </a:prstGeom>
            </p:spPr>
            <p:txBody>
              <a:bodyPr wrap="square">
                <a:spAutoFit/>
              </a:bodyPr>
              <a:lstStyle/>
              <a:p>
                <a:pPr algn="just">
                  <a:lnSpc>
                    <a:spcPct val="150000"/>
                  </a:lnSpc>
                  <a:spcBef>
                    <a:spcPts val="200"/>
                  </a:spcBef>
                  <a:spcAft>
                    <a:spcPts val="200"/>
                  </a:spcAft>
                </a:pPr>
                <a:r>
                  <a:rPr lang="nl-NL" sz="2100" b="1" i="1" u="sng" kern="100">
                    <a:solidFill>
                      <a:srgbClr val="C00000"/>
                    </a:solidFill>
                    <a:latin typeface="+mn-lt"/>
                    <a:ea typeface="Calibri" panose="020F0502020204030204" pitchFamily="34" charset="0"/>
                    <a:cs typeface="Times New Roman" panose="02020603050405020304" pitchFamily="18" charset="0"/>
                  </a:rPr>
                  <a:t>Chú ý:</a:t>
                </a:r>
                <a:endParaRPr lang="en-US" sz="2100" b="1" i="1" u="sng" kern="100">
                  <a:solidFill>
                    <a:srgbClr val="C00000"/>
                  </a:solidFill>
                  <a:effectLst/>
                  <a:latin typeface="+mn-lt"/>
                  <a:ea typeface="Calibri" panose="020F0502020204030204" pitchFamily="34" charset="0"/>
                  <a:cs typeface="Times New Roman" panose="02020603050405020304" pitchFamily="18" charset="0"/>
                </a:endParaRPr>
              </a:p>
              <a:p>
                <a:pPr algn="just">
                  <a:lnSpc>
                    <a:spcPct val="150000"/>
                  </a:lnSpc>
                  <a:spcBef>
                    <a:spcPts val="200"/>
                  </a:spcBef>
                  <a:spcAft>
                    <a:spcPts val="200"/>
                  </a:spcAft>
                </a:pPr>
                <a:r>
                  <a:rPr lang="nl-NL" sz="2100" kern="100">
                    <a:effectLst/>
                    <a:latin typeface="+mn-lt"/>
                    <a:ea typeface="Calibri" panose="020F0502020204030204" pitchFamily="34" charset="0"/>
                    <a:cs typeface="Times New Roman" panose="02020603050405020304" pitchFamily="18" charset="0"/>
                  </a:rPr>
                  <a:t>Nếu cặp biến cố </a:t>
                </a:r>
                <a14:m>
                  <m:oMath xmlns:m="http://schemas.openxmlformats.org/officeDocument/2006/math">
                    <m:r>
                      <a:rPr lang="nl-NL" sz="2100" i="1" kern="100" smtClean="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nl-NL" sz="21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nl-NL" sz="2100" i="1" kern="100" smtClean="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nl-NL" sz="2100" kern="100">
                    <a:effectLst/>
                    <a:latin typeface="+mn-lt"/>
                    <a:ea typeface="Calibri" panose="020F0502020204030204" pitchFamily="34" charset="0"/>
                    <a:cs typeface="Times New Roman" panose="02020603050405020304" pitchFamily="18" charset="0"/>
                  </a:rPr>
                  <a:t> độc lập thì các cặp biến cố: </a:t>
                </a:r>
                <a14:m>
                  <m:oMath xmlns:m="http://schemas.openxmlformats.org/officeDocument/2006/math">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nl-NL" sz="210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acc>
                      <m:accPr>
                        <m:chr m:val="̅"/>
                        <m:ctrlP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nl-NL" sz="2100" i="1" kern="100">
                            <a:effectLst/>
                            <a:latin typeface="Cambria Math" panose="02040503050406030204" pitchFamily="18" charset="0"/>
                            <a:ea typeface="Malgun Gothic" panose="020B0503020000020004" pitchFamily="34" charset="-127"/>
                            <a:cs typeface="Times New Roman" panose="02020603050405020304" pitchFamily="18" charset="0"/>
                          </a:rPr>
                          <m:t>𝐵</m:t>
                        </m:r>
                      </m:e>
                    </m:acc>
                    <m:r>
                      <a:rPr lang="nl-NL" sz="2100" i="1" kern="100">
                        <a:effectLst/>
                        <a:latin typeface="Cambria Math" panose="02040503050406030204" pitchFamily="18" charset="0"/>
                        <a:ea typeface="Malgun Gothic" panose="020B0503020000020004" pitchFamily="34" charset="-127"/>
                        <a:cs typeface="Times New Roman" panose="02020603050405020304" pitchFamily="18" charset="0"/>
                      </a:rPr>
                      <m:t>; </m:t>
                    </m:r>
                    <m:acc>
                      <m:accPr>
                        <m:chr m:val="̅"/>
                        <m:ctrlP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nl-NL" sz="2100" i="1" kern="100">
                            <a:effectLst/>
                            <a:latin typeface="Cambria Math" panose="02040503050406030204" pitchFamily="18" charset="0"/>
                            <a:ea typeface="Malgun Gothic" panose="020B0503020000020004" pitchFamily="34" charset="-127"/>
                            <a:cs typeface="Times New Roman" panose="02020603050405020304" pitchFamily="18" charset="0"/>
                          </a:rPr>
                          <m:t>𝐴</m:t>
                        </m:r>
                      </m:e>
                    </m:acc>
                  </m:oMath>
                </a14:m>
                <a:r>
                  <a:rPr lang="nl-NL" sz="21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nl-NL" sz="2100" i="1" kern="100" smtClean="0">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nl-NL" sz="21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nl-NL" sz="2100" i="1" kern="100">
                            <a:effectLst/>
                            <a:latin typeface="Cambria Math" panose="02040503050406030204" pitchFamily="18" charset="0"/>
                            <a:ea typeface="Malgun Gothic" panose="020B0503020000020004" pitchFamily="34" charset="-127"/>
                            <a:cs typeface="Times New Roman" panose="02020603050405020304" pitchFamily="18" charset="0"/>
                          </a:rPr>
                          <m:t>𝐴</m:t>
                        </m:r>
                      </m:e>
                    </m:acc>
                  </m:oMath>
                </a14:m>
                <a:r>
                  <a:rPr lang="nl-NL" sz="21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acc>
                      <m:accPr>
                        <m:chr m:val="̅"/>
                        <m:ctrlPr>
                          <a:rPr lang="en-US" sz="21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nl-NL" sz="2100" i="1" kern="100">
                            <a:effectLst/>
                            <a:latin typeface="Cambria Math" panose="02040503050406030204" pitchFamily="18" charset="0"/>
                            <a:ea typeface="Malgun Gothic" panose="020B0503020000020004" pitchFamily="34" charset="-127"/>
                            <a:cs typeface="Times New Roman" panose="02020603050405020304" pitchFamily="18" charset="0"/>
                          </a:rPr>
                          <m:t>𝐵</m:t>
                        </m:r>
                      </m:e>
                    </m:acc>
                  </m:oMath>
                </a14:m>
                <a:r>
                  <a:rPr lang="nl-NL" sz="2100" kern="100">
                    <a:effectLst/>
                    <a:latin typeface="+mn-lt"/>
                    <a:ea typeface="Malgun Gothic" panose="020B0503020000020004" pitchFamily="34" charset="-127"/>
                    <a:cs typeface="Times New Roman" panose="02020603050405020304" pitchFamily="18" charset="0"/>
                  </a:rPr>
                  <a:t> cũng độc lập.</a:t>
                </a:r>
                <a:endParaRPr lang="en-US" sz="2100" kern="1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661738" y="3112429"/>
                <a:ext cx="5605272" cy="1598836"/>
              </a:xfrm>
              <a:prstGeom prst="rect">
                <a:avLst/>
              </a:prstGeom>
              <a:blipFill>
                <a:blip r:embed="rId5"/>
                <a:stretch>
                  <a:fillRect l="-1306" r="-1306" b="-2672"/>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a:off x="2200529" y="3250518"/>
            <a:ext cx="461209" cy="401615"/>
          </a:xfrm>
          <a:prstGeom prst="rect">
            <a:avLst/>
          </a:prstGeom>
        </p:spPr>
      </p:pic>
    </p:spTree>
    <p:extLst>
      <p:ext uri="{BB962C8B-B14F-4D97-AF65-F5344CB8AC3E}">
        <p14:creationId xmlns:p14="http://schemas.microsoft.com/office/powerpoint/2010/main" val="366634258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anim calcmode="lin" valueType="num">
                                      <p:cBhvr>
                                        <p:cTn id="8" dur="500" fill="hold"/>
                                        <p:tgtEl>
                                          <p:spTgt spid="88"/>
                                        </p:tgtEl>
                                        <p:attrNameLst>
                                          <p:attrName>ppt_x</p:attrName>
                                        </p:attrNameLst>
                                      </p:cBhvr>
                                      <p:tavLst>
                                        <p:tav tm="0">
                                          <p:val>
                                            <p:strVal val="#ppt_x"/>
                                          </p:val>
                                        </p:tav>
                                        <p:tav tm="100000">
                                          <p:val>
                                            <p:strVal val="#ppt_x"/>
                                          </p:val>
                                        </p:tav>
                                      </p:tavLst>
                                    </p:anim>
                                    <p:anim calcmode="lin" valueType="num">
                                      <p:cBhvr>
                                        <p:cTn id="9" dur="500" fill="hold"/>
                                        <p:tgtEl>
                                          <p:spTgt spid="8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500"/>
                                        <p:tgtEl>
                                          <p:spTgt spid="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0" name="TextBox 9"/>
          <p:cNvSpPr txBox="1"/>
          <p:nvPr/>
        </p:nvSpPr>
        <p:spPr>
          <a:xfrm>
            <a:off x="299412" y="230348"/>
            <a:ext cx="8571418" cy="4720523"/>
          </a:xfrm>
          <a:prstGeom prst="rect">
            <a:avLst/>
          </a:prstGeom>
          <a:noFill/>
        </p:spPr>
        <p:txBody>
          <a:bodyPr wrap="square" rtlCol="0">
            <a:spAutoFit/>
          </a:bodyPr>
          <a:lstStyle/>
          <a:p>
            <a:pPr lvl="0" algn="just">
              <a:lnSpc>
                <a:spcPct val="150000"/>
              </a:lnSpc>
              <a:buClr>
                <a:srgbClr val="2D1549"/>
              </a:buClr>
              <a:buSzPts val="1100"/>
              <a:defRPr/>
            </a:pPr>
            <a:r>
              <a:rPr lang="en-US" sz="1900" b="1">
                <a:solidFill>
                  <a:srgbClr val="FFFFFF"/>
                </a:solidFill>
                <a:highlight>
                  <a:srgbClr val="CE4D8E"/>
                </a:highlight>
              </a:rPr>
              <a:t>Ví dụ 3:</a:t>
            </a:r>
            <a:r>
              <a:rPr lang="en-US" sz="1900" kern="1200">
                <a:latin typeface="Arial" panose="020B0604020202020204" pitchFamily="34" charset="0"/>
                <a:ea typeface="+mn-ea"/>
                <a:cs typeface="Arial" panose="020B0604020202020204" pitchFamily="34" charset="0"/>
              </a:rPr>
              <a:t> </a:t>
            </a:r>
            <a:r>
              <a:rPr lang="vi-VN" sz="1650" kern="1200">
                <a:latin typeface="Arial" panose="020B0604020202020204" pitchFamily="34" charset="0"/>
                <a:ea typeface="+mn-ea"/>
                <a:cs typeface="Arial" panose="020B0604020202020204" pitchFamily="34" charset="0"/>
              </a:rPr>
              <a:t>Một hộp đựng 4 viên bi màu đỏ và 5 viên bi màu xanh, có cùng kích thước và khối lượng.</a:t>
            </a:r>
          </a:p>
          <a:p>
            <a:pPr lvl="0" algn="just">
              <a:lnSpc>
                <a:spcPct val="150000"/>
              </a:lnSpc>
              <a:buClr>
                <a:srgbClr val="2D1549"/>
              </a:buClr>
              <a:buSzPts val="1100"/>
              <a:defRPr/>
            </a:pPr>
            <a:r>
              <a:rPr lang="vi-VN" sz="1650" kern="1200">
                <a:latin typeface="Arial" panose="020B0604020202020204" pitchFamily="34" charset="0"/>
                <a:ea typeface="+mn-ea"/>
                <a:cs typeface="Arial" panose="020B0604020202020204" pitchFamily="34" charset="0"/>
              </a:rPr>
              <a:t>a) Bạn Minh lấy ngẫu nhiên một viên bi, ghi lại màu của viên bị được lấy ra rồi trả lại viên bi vào hộp. Tiếp theo, bạn Hùng lấy ngẫu nhiên một viên bi từ hộp đó. Xét hai biến cố sau:</a:t>
            </a:r>
          </a:p>
          <a:p>
            <a:pPr lvl="0" algn="just">
              <a:lnSpc>
                <a:spcPct val="150000"/>
              </a:lnSpc>
              <a:buClr>
                <a:srgbClr val="2D1549"/>
              </a:buClr>
              <a:buSzPts val="1100"/>
              <a:defRPr/>
            </a:pPr>
            <a:r>
              <a:rPr lang="en-US" sz="1650" kern="1200">
                <a:latin typeface="Arial" panose="020B0604020202020204" pitchFamily="34" charset="0"/>
                <a:ea typeface="+mn-ea"/>
                <a:cs typeface="Arial" panose="020B0604020202020204" pitchFamily="34" charset="0"/>
              </a:rPr>
              <a:t>	</a:t>
            </a:r>
            <a:r>
              <a:rPr lang="vi-VN" sz="1650" kern="1200">
                <a:latin typeface="Arial" panose="020B0604020202020204" pitchFamily="34" charset="0"/>
                <a:ea typeface="+mn-ea"/>
                <a:cs typeface="Arial" panose="020B0604020202020204" pitchFamily="34" charset="0"/>
              </a:rPr>
              <a:t>A: “Minh lấy được viên bi màu đỏ”;</a:t>
            </a:r>
          </a:p>
          <a:p>
            <a:pPr lvl="0" algn="just">
              <a:lnSpc>
                <a:spcPct val="150000"/>
              </a:lnSpc>
              <a:buClr>
                <a:srgbClr val="2D1549"/>
              </a:buClr>
              <a:buSzPts val="1100"/>
              <a:defRPr/>
            </a:pPr>
            <a:r>
              <a:rPr lang="en-US" sz="1650" kern="1200">
                <a:latin typeface="Arial" panose="020B0604020202020204" pitchFamily="34" charset="0"/>
                <a:ea typeface="+mn-ea"/>
                <a:cs typeface="Arial" panose="020B0604020202020204" pitchFamily="34" charset="0"/>
              </a:rPr>
              <a:t>	</a:t>
            </a:r>
            <a:r>
              <a:rPr lang="vi-VN" sz="1650" kern="1200">
                <a:latin typeface="Arial" panose="020B0604020202020204" pitchFamily="34" charset="0"/>
                <a:ea typeface="+mn-ea"/>
                <a:cs typeface="Arial" panose="020B0604020202020204" pitchFamily="34" charset="0"/>
              </a:rPr>
              <a:t>B: “Hùng lấy được viên bi màu xanh”.</a:t>
            </a:r>
          </a:p>
          <a:p>
            <a:pPr lvl="0" algn="just">
              <a:lnSpc>
                <a:spcPct val="150000"/>
              </a:lnSpc>
              <a:buClr>
                <a:srgbClr val="2D1549"/>
              </a:buClr>
              <a:buSzPts val="1100"/>
              <a:defRPr/>
            </a:pPr>
            <a:r>
              <a:rPr lang="vi-VN" sz="1650" kern="1200">
                <a:latin typeface="Arial" panose="020B0604020202020204" pitchFamily="34" charset="0"/>
                <a:ea typeface="+mn-ea"/>
                <a:cs typeface="Arial" panose="020B0604020202020204" pitchFamily="34" charset="0"/>
              </a:rPr>
              <a:t>Chứng tỏ rằng hai biến cố A và B độc lập.</a:t>
            </a:r>
          </a:p>
          <a:p>
            <a:pPr lvl="0" algn="just">
              <a:lnSpc>
                <a:spcPct val="150000"/>
              </a:lnSpc>
              <a:buClr>
                <a:srgbClr val="2D1549"/>
              </a:buClr>
              <a:buSzPts val="1100"/>
              <a:defRPr/>
            </a:pPr>
            <a:r>
              <a:rPr lang="vi-VN" sz="1650" kern="1200">
                <a:latin typeface="Arial" panose="020B0604020202020204" pitchFamily="34" charset="0"/>
                <a:ea typeface="+mn-ea"/>
                <a:cs typeface="Arial" panose="020B0604020202020204" pitchFamily="34" charset="0"/>
              </a:rPr>
              <a:t>b) Bạn Sơn lấy ngẫu nhiên một viên bi và không trả lại vào hộp. Tiếp theo, bạn Tùng lấy ngẫu nhiên một viên bi từ hộp đó. Xét hai biến cố sau:</a:t>
            </a:r>
          </a:p>
          <a:p>
            <a:pPr lvl="0" algn="just">
              <a:lnSpc>
                <a:spcPct val="150000"/>
              </a:lnSpc>
              <a:buClr>
                <a:srgbClr val="2D1549"/>
              </a:buClr>
              <a:buSzPts val="1100"/>
              <a:defRPr/>
            </a:pPr>
            <a:r>
              <a:rPr lang="en-US" sz="1650" kern="1200">
                <a:latin typeface="Arial" panose="020B0604020202020204" pitchFamily="34" charset="0"/>
                <a:ea typeface="+mn-ea"/>
                <a:cs typeface="Arial" panose="020B0604020202020204" pitchFamily="34" charset="0"/>
              </a:rPr>
              <a:t>	</a:t>
            </a:r>
            <a:r>
              <a:rPr lang="vi-VN" sz="1650" kern="1200">
                <a:latin typeface="Arial" panose="020B0604020202020204" pitchFamily="34" charset="0"/>
                <a:ea typeface="+mn-ea"/>
                <a:cs typeface="Arial" panose="020B0604020202020204" pitchFamily="34" charset="0"/>
              </a:rPr>
              <a:t>C: “Sơn lấy được viên bi màu đỏ”;</a:t>
            </a:r>
          </a:p>
          <a:p>
            <a:pPr lvl="0" algn="just">
              <a:lnSpc>
                <a:spcPct val="150000"/>
              </a:lnSpc>
              <a:buClr>
                <a:srgbClr val="2D1549"/>
              </a:buClr>
              <a:buSzPts val="1100"/>
              <a:defRPr/>
            </a:pPr>
            <a:r>
              <a:rPr lang="en-US" sz="1650" kern="1200">
                <a:latin typeface="Arial" panose="020B0604020202020204" pitchFamily="34" charset="0"/>
                <a:ea typeface="+mn-ea"/>
                <a:cs typeface="Arial" panose="020B0604020202020204" pitchFamily="34" charset="0"/>
              </a:rPr>
              <a:t>	</a:t>
            </a:r>
            <a:r>
              <a:rPr lang="vi-VN" sz="1650" kern="1200">
                <a:latin typeface="Arial" panose="020B0604020202020204" pitchFamily="34" charset="0"/>
                <a:ea typeface="+mn-ea"/>
                <a:cs typeface="Arial" panose="020B0604020202020204" pitchFamily="34" charset="0"/>
              </a:rPr>
              <a:t>D: “Tùng lấy được viên bi màu xanh”.</a:t>
            </a:r>
          </a:p>
          <a:p>
            <a:pPr lvl="0" algn="just">
              <a:lnSpc>
                <a:spcPct val="150000"/>
              </a:lnSpc>
              <a:buClr>
                <a:srgbClr val="2D1549"/>
              </a:buClr>
              <a:buSzPts val="1100"/>
              <a:defRPr/>
            </a:pPr>
            <a:r>
              <a:rPr lang="vi-VN" sz="1650" kern="1200">
                <a:latin typeface="Arial" panose="020B0604020202020204" pitchFamily="34" charset="0"/>
                <a:ea typeface="+mn-ea"/>
                <a:cs typeface="Arial" panose="020B0604020202020204" pitchFamily="34" charset="0"/>
              </a:rPr>
              <a:t>Chứng tỏ rằng hai biến cố C và D không độc lập.</a:t>
            </a:r>
          </a:p>
        </p:txBody>
      </p:sp>
      <p:pic>
        <p:nvPicPr>
          <p:cNvPr id="5" name="Picture 4"/>
          <p:cNvPicPr>
            <a:picLocks noChangeAspect="1"/>
          </p:cNvPicPr>
          <p:nvPr/>
        </p:nvPicPr>
        <p:blipFill>
          <a:blip r:embed="rId3"/>
          <a:stretch>
            <a:fillRect/>
          </a:stretch>
        </p:blipFill>
        <p:spPr>
          <a:xfrm>
            <a:off x="8047643" y="4301915"/>
            <a:ext cx="823187" cy="647612"/>
          </a:xfrm>
          <a:prstGeom prst="rect">
            <a:avLst/>
          </a:prstGeom>
        </p:spPr>
      </p:pic>
    </p:spTree>
    <p:extLst>
      <p:ext uri="{BB962C8B-B14F-4D97-AF65-F5344CB8AC3E}">
        <p14:creationId xmlns:p14="http://schemas.microsoft.com/office/powerpoint/2010/main" val="284944422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6" name="Rectangle 5"/>
          <p:cNvSpPr/>
          <p:nvPr/>
        </p:nvSpPr>
        <p:spPr>
          <a:xfrm>
            <a:off x="331710" y="151029"/>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335390" y="647993"/>
                <a:ext cx="8489720" cy="4364721"/>
              </a:xfrm>
              <a:prstGeom prst="rect">
                <a:avLst/>
              </a:prstGeom>
            </p:spPr>
            <p:txBody>
              <a:bodyPr wrap="square">
                <a:spAutoFit/>
              </a:bodyPr>
              <a:lstStyle/>
              <a:p>
                <a:pPr algn="just">
                  <a:lnSpc>
                    <a:spcPct val="150000"/>
                  </a:lnSpc>
                </a:pPr>
                <a:r>
                  <a:rPr lang="vi-VN" sz="1800">
                    <a:latin typeface="+mn-lt"/>
                  </a:rPr>
                  <a:t>a) Nếu A xảy ra, tức là Minh lấy được viên bi màu đỏ. Vì Minh trả lại viên bi đã lấy vào hộp nên trong hộp có 4 viên bi màu đỏ và 5 viên bi màu xanh. Vậy P(B) =</a:t>
                </a:r>
                <a:r>
                  <a:rPr lang="en-US" sz="1800">
                    <a:latin typeface="+mn-lt"/>
                  </a:rPr>
                  <a:t> </a:t>
                </a:r>
                <a14:m>
                  <m:oMath xmlns:m="http://schemas.openxmlformats.org/officeDocument/2006/math">
                    <m:f>
                      <m:fPr>
                        <m:ctrlPr>
                          <a:rPr lang="en-US" sz="1800" i="1" smtClean="0">
                            <a:latin typeface="Cambria Math" panose="02040503050406030204" pitchFamily="18" charset="0"/>
                          </a:rPr>
                        </m:ctrlPr>
                      </m:fPr>
                      <m:num>
                        <m:r>
                          <a:rPr lang="en-US" sz="1800" b="0" i="1" smtClean="0">
                            <a:latin typeface="Cambria Math" panose="02040503050406030204" pitchFamily="18" charset="0"/>
                          </a:rPr>
                          <m:t>5</m:t>
                        </m:r>
                      </m:num>
                      <m:den>
                        <m:r>
                          <a:rPr lang="en-US" sz="1800" b="0" i="1" smtClean="0">
                            <a:latin typeface="Cambria Math" panose="02040503050406030204" pitchFamily="18" charset="0"/>
                          </a:rPr>
                          <m:t>9</m:t>
                        </m:r>
                      </m:den>
                    </m:f>
                    <m:r>
                      <a:rPr lang="en-US" sz="1800" b="0" i="1" smtClean="0">
                        <a:latin typeface="Cambria Math" panose="02040503050406030204" pitchFamily="18" charset="0"/>
                      </a:rPr>
                      <m:t>.</m:t>
                    </m:r>
                  </m:oMath>
                </a14:m>
                <a:endParaRPr lang="vi-VN" sz="1800">
                  <a:latin typeface="+mn-lt"/>
                </a:endParaRPr>
              </a:p>
              <a:p>
                <a:pPr algn="just">
                  <a:lnSpc>
                    <a:spcPct val="150000"/>
                  </a:lnSpc>
                </a:pPr>
                <a:r>
                  <a:rPr lang="vi-VN" sz="1800">
                    <a:latin typeface="+mn-lt"/>
                  </a:rPr>
                  <a:t>Nếu A không xảy ra, tức là Minh lấy được viên bi màu xanh. Vì Minh trả lại viên b</a:t>
                </a:r>
                <a:r>
                  <a:rPr lang="en-US" sz="1800">
                    <a:latin typeface="+mn-lt"/>
                  </a:rPr>
                  <a:t>i</a:t>
                </a:r>
                <a:r>
                  <a:rPr lang="vi-VN" sz="1800">
                    <a:latin typeface="+mn-lt"/>
                  </a:rPr>
                  <a:t> đã lấy vào hộp nên trong hộp vẫn có 4 viên bi màu đỏ và 5 viên bi màu xanh. </a:t>
                </a:r>
                <a:endParaRPr lang="en-US" sz="1800">
                  <a:latin typeface="+mn-lt"/>
                </a:endParaRPr>
              </a:p>
              <a:p>
                <a:pPr algn="just">
                  <a:lnSpc>
                    <a:spcPct val="150000"/>
                  </a:lnSpc>
                </a:pPr>
                <a:r>
                  <a:rPr lang="vi-VN" sz="1800">
                    <a:latin typeface="+mn-lt"/>
                  </a:rPr>
                  <a:t>Vậy P(B)</a:t>
                </a:r>
                <a:r>
                  <a:rPr lang="vi-VN" sz="1800"/>
                  <a:t> =</a:t>
                </a:r>
                <a:r>
                  <a:rPr lang="en-US" sz="1800"/>
                  <a:t>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5</m:t>
                        </m:r>
                      </m:num>
                      <m:den>
                        <m:r>
                          <a:rPr lang="en-US" sz="1800" i="1">
                            <a:latin typeface="Cambria Math" panose="02040503050406030204" pitchFamily="18" charset="0"/>
                          </a:rPr>
                          <m:t>9</m:t>
                        </m:r>
                      </m:den>
                    </m:f>
                  </m:oMath>
                </a14:m>
                <a:r>
                  <a:rPr lang="en-US" sz="1800">
                    <a:latin typeface="+mn-lt"/>
                  </a:rPr>
                  <a:t>.</a:t>
                </a:r>
                <a:endParaRPr lang="vi-VN" sz="1800">
                  <a:latin typeface="+mn-lt"/>
                </a:endParaRPr>
              </a:p>
              <a:p>
                <a:pPr algn="just">
                  <a:lnSpc>
                    <a:spcPct val="150000"/>
                  </a:lnSpc>
                </a:pPr>
                <a:r>
                  <a:rPr lang="vi-VN" sz="1800">
                    <a:latin typeface="+mn-lt"/>
                  </a:rPr>
                  <a:t>Như vậy, xác suất xảy ra của biến cố B không thay đổi bởi việc xảy ra hay không xảy ra của biến cố A.</a:t>
                </a:r>
              </a:p>
              <a:p>
                <a:pPr algn="just">
                  <a:lnSpc>
                    <a:spcPct val="150000"/>
                  </a:lnSpc>
                </a:pPr>
                <a:r>
                  <a:rPr lang="vi-VN" sz="1800">
                    <a:latin typeface="+mn-lt"/>
                  </a:rPr>
                  <a:t>Vì Hùng lấy sau Minh nên P(A)</a:t>
                </a:r>
                <a:r>
                  <a:rPr lang="vi-VN" sz="1800"/>
                  <a:t> =</a:t>
                </a:r>
                <a:r>
                  <a:rPr lang="en-US" sz="1800"/>
                  <a:t> </a:t>
                </a:r>
                <a14:m>
                  <m:oMath xmlns:m="http://schemas.openxmlformats.org/officeDocument/2006/math">
                    <m:f>
                      <m:fPr>
                        <m:ctrlPr>
                          <a:rPr lang="en-US" sz="1800" i="1">
                            <a:latin typeface="Cambria Math" panose="02040503050406030204" pitchFamily="18" charset="0"/>
                          </a:rPr>
                        </m:ctrlPr>
                      </m:fPr>
                      <m:num>
                        <m:r>
                          <a:rPr lang="en-US" sz="1800" b="0" i="1" smtClean="0">
                            <a:latin typeface="Cambria Math" panose="02040503050406030204" pitchFamily="18" charset="0"/>
                          </a:rPr>
                          <m:t>4</m:t>
                        </m:r>
                      </m:num>
                      <m:den>
                        <m:r>
                          <a:rPr lang="en-US" sz="1800" i="1">
                            <a:latin typeface="Cambria Math" panose="02040503050406030204" pitchFamily="18" charset="0"/>
                          </a:rPr>
                          <m:t>9</m:t>
                        </m:r>
                      </m:den>
                    </m:f>
                  </m:oMath>
                </a14:m>
                <a:r>
                  <a:rPr lang="en-US" sz="1800">
                    <a:latin typeface="+mn-lt"/>
                  </a:rPr>
                  <a:t> </a:t>
                </a:r>
                <a:r>
                  <a:rPr lang="vi-VN" sz="1800">
                    <a:latin typeface="+mn-lt"/>
                  </a:rPr>
                  <a:t>dù biến cố B xảy ra hay không xảy ra.</a:t>
                </a:r>
              </a:p>
              <a:p>
                <a:pPr algn="just">
                  <a:lnSpc>
                    <a:spcPct val="150000"/>
                  </a:lnSpc>
                </a:pPr>
                <a:r>
                  <a:rPr lang="vi-VN" sz="1800">
                    <a:latin typeface="+mn-lt"/>
                  </a:rPr>
                  <a:t>Vậy A và B độc lập. </a:t>
                </a:r>
              </a:p>
            </p:txBody>
          </p:sp>
        </mc:Choice>
        <mc:Fallback xmlns="">
          <p:sp>
            <p:nvSpPr>
              <p:cNvPr id="2" name="Rectangle 1"/>
              <p:cNvSpPr>
                <a:spLocks noRot="1" noChangeAspect="1" noMove="1" noResize="1" noEditPoints="1" noAdjustHandles="1" noChangeArrowheads="1" noChangeShapeType="1" noTextEdit="1"/>
              </p:cNvSpPr>
              <p:nvPr/>
            </p:nvSpPr>
            <p:spPr>
              <a:xfrm>
                <a:off x="335390" y="647993"/>
                <a:ext cx="8489720" cy="4364721"/>
              </a:xfrm>
              <a:prstGeom prst="rect">
                <a:avLst/>
              </a:prstGeom>
              <a:blipFill>
                <a:blip r:embed="rId3"/>
                <a:stretch>
                  <a:fillRect l="-574" r="-646" b="-140"/>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8403509" y="4573002"/>
            <a:ext cx="549617" cy="432391"/>
          </a:xfrm>
          <a:prstGeom prst="rect">
            <a:avLst/>
          </a:prstGeom>
        </p:spPr>
      </p:pic>
    </p:spTree>
    <p:extLst>
      <p:ext uri="{BB962C8B-B14F-4D97-AF65-F5344CB8AC3E}">
        <p14:creationId xmlns:p14="http://schemas.microsoft.com/office/powerpoint/2010/main" val="120734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anim calcmode="lin" valueType="num">
                                      <p:cBhvr>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left)">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wipe(up)">
                                      <p:cBhvr>
                                        <p:cTn id="34" dur="500"/>
                                        <p:tgtEl>
                                          <p:spTgt spid="2">
                                            <p:txEl>
                                              <p:pRg st="4" end="4"/>
                                            </p:txEl>
                                          </p:spTgt>
                                        </p:tgtEl>
                                      </p:cBhvr>
                                    </p:animEffect>
                                  </p:childTnLst>
                                </p:cTn>
                              </p:par>
                              <p:par>
                                <p:cTn id="35" presetID="22" presetClass="entr" presetSubtype="1" fill="hold" nodeType="with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up)">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5" name="Picture 4"/>
          <p:cNvPicPr>
            <a:picLocks noChangeAspect="1"/>
          </p:cNvPicPr>
          <p:nvPr/>
        </p:nvPicPr>
        <p:blipFill>
          <a:blip r:embed="rId3"/>
          <a:stretch>
            <a:fillRect/>
          </a:stretch>
        </p:blipFill>
        <p:spPr>
          <a:xfrm>
            <a:off x="8403509" y="4573002"/>
            <a:ext cx="549617" cy="432391"/>
          </a:xfrm>
          <a:prstGeom prst="rect">
            <a:avLst/>
          </a:prstGeom>
        </p:spPr>
      </p:pic>
      <p:sp>
        <p:nvSpPr>
          <p:cNvPr id="6" name="Rectangle 5"/>
          <p:cNvSpPr/>
          <p:nvPr/>
        </p:nvSpPr>
        <p:spPr>
          <a:xfrm>
            <a:off x="331710" y="151029"/>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227868" y="713975"/>
                <a:ext cx="8696218" cy="4413388"/>
              </a:xfrm>
              <a:prstGeom prst="rect">
                <a:avLst/>
              </a:prstGeom>
            </p:spPr>
            <p:txBody>
              <a:bodyPr wrap="square">
                <a:spAutoFit/>
              </a:bodyPr>
              <a:lstStyle/>
              <a:p>
                <a:pPr algn="just">
                  <a:lnSpc>
                    <a:spcPct val="150000"/>
                  </a:lnSpc>
                </a:pPr>
                <a:r>
                  <a:rPr lang="vi-VN" sz="1850">
                    <a:latin typeface="+mn-lt"/>
                  </a:rPr>
                  <a:t>b) Nếu C xảy ra, tức là Sơn lấy được viên bi màu đỏ. Vì Sơn không trả lại viên bi đó vào hộp</a:t>
                </a:r>
                <a:r>
                  <a:rPr lang="en-US" sz="1850">
                    <a:latin typeface="+mn-lt"/>
                  </a:rPr>
                  <a:t> </a:t>
                </a:r>
                <a:r>
                  <a:rPr lang="vi-VN" sz="1850">
                    <a:latin typeface="+mn-lt"/>
                  </a:rPr>
                  <a:t>nên trong hộp có 8 viên bị với 3 viên bi màu đỏ và 5 viên bị màu xanh. Vậy P(D)</a:t>
                </a:r>
                <a:r>
                  <a:rPr lang="en-US" sz="1850">
                    <a:latin typeface="+mn-lt"/>
                  </a:rPr>
                  <a:t> </a:t>
                </a:r>
                <a:r>
                  <a:rPr lang="vi-VN" sz="1850">
                    <a:latin typeface="+mn-lt"/>
                  </a:rPr>
                  <a:t>= </a:t>
                </a:r>
                <a14:m>
                  <m:oMath xmlns:m="http://schemas.openxmlformats.org/officeDocument/2006/math">
                    <m:f>
                      <m:fPr>
                        <m:ctrlPr>
                          <a:rPr lang="en-US" sz="1850" i="1">
                            <a:latin typeface="Cambria Math" panose="02040503050406030204" pitchFamily="18" charset="0"/>
                          </a:rPr>
                        </m:ctrlPr>
                      </m:fPr>
                      <m:num>
                        <m:r>
                          <a:rPr lang="en-US" sz="1850" i="1">
                            <a:latin typeface="Cambria Math" panose="02040503050406030204" pitchFamily="18" charset="0"/>
                          </a:rPr>
                          <m:t>5</m:t>
                        </m:r>
                      </m:num>
                      <m:den>
                        <m:r>
                          <a:rPr lang="en-US" sz="1850" b="0" i="1" smtClean="0">
                            <a:latin typeface="Cambria Math" panose="02040503050406030204" pitchFamily="18" charset="0"/>
                          </a:rPr>
                          <m:t>8</m:t>
                        </m:r>
                      </m:den>
                    </m:f>
                    <m:r>
                      <a:rPr lang="en-US" sz="1850" b="0" i="1" smtClean="0">
                        <a:latin typeface="Cambria Math" panose="02040503050406030204" pitchFamily="18" charset="0"/>
                      </a:rPr>
                      <m:t>.</m:t>
                    </m:r>
                  </m:oMath>
                </a14:m>
                <a:r>
                  <a:rPr lang="vi-VN" sz="1850">
                    <a:latin typeface="+mn-lt"/>
                  </a:rPr>
                  <a:t> </a:t>
                </a:r>
                <a:endParaRPr lang="en-US" sz="1850">
                  <a:latin typeface="+mn-lt"/>
                </a:endParaRPr>
              </a:p>
              <a:p>
                <a:pPr algn="just">
                  <a:lnSpc>
                    <a:spcPct val="150000"/>
                  </a:lnSpc>
                </a:pPr>
                <a:r>
                  <a:rPr lang="vi-VN" sz="1850">
                    <a:latin typeface="+mn-lt"/>
                  </a:rPr>
                  <a:t>Nếu C không xảy ra, tức là Sơn lấy được viên bi màu xanh. Vì Sơn không trả lại viên bi đã lấy vào hộp nên trong hộp có 4 viên bi màu đỏ và 4 viên bi màu xanh. Vậy P(D)</a:t>
                </a:r>
                <a:r>
                  <a:rPr lang="en-US" sz="1850">
                    <a:latin typeface="+mn-lt"/>
                  </a:rPr>
                  <a:t> </a:t>
                </a:r>
                <a:r>
                  <a:rPr lang="vi-VN" sz="1850"/>
                  <a:t>= </a:t>
                </a:r>
                <a14:m>
                  <m:oMath xmlns:m="http://schemas.openxmlformats.org/officeDocument/2006/math">
                    <m:f>
                      <m:fPr>
                        <m:ctrlPr>
                          <a:rPr lang="en-US" sz="1850" i="1">
                            <a:latin typeface="Cambria Math" panose="02040503050406030204" pitchFamily="18" charset="0"/>
                          </a:rPr>
                        </m:ctrlPr>
                      </m:fPr>
                      <m:num>
                        <m:r>
                          <a:rPr lang="en-US" sz="1850" b="0" i="1" smtClean="0">
                            <a:latin typeface="Cambria Math" panose="02040503050406030204" pitchFamily="18" charset="0"/>
                          </a:rPr>
                          <m:t>4</m:t>
                        </m:r>
                      </m:num>
                      <m:den>
                        <m:r>
                          <a:rPr lang="en-US" sz="1850" i="1">
                            <a:latin typeface="Cambria Math" panose="02040503050406030204" pitchFamily="18" charset="0"/>
                          </a:rPr>
                          <m:t>8</m:t>
                        </m:r>
                      </m:den>
                    </m:f>
                    <m:r>
                      <a:rPr lang="en-US" sz="1850" b="0" i="1" smtClean="0">
                        <a:latin typeface="Cambria Math" panose="02040503050406030204" pitchFamily="18" charset="0"/>
                      </a:rPr>
                      <m:t>.</m:t>
                    </m:r>
                  </m:oMath>
                </a14:m>
                <a:r>
                  <a:rPr lang="vi-VN" sz="1850">
                    <a:latin typeface="+mn-lt"/>
                  </a:rPr>
                  <a:t> </a:t>
                </a:r>
                <a:endParaRPr lang="en-US" sz="1850">
                  <a:latin typeface="+mn-lt"/>
                </a:endParaRPr>
              </a:p>
              <a:p>
                <a:pPr algn="just">
                  <a:lnSpc>
                    <a:spcPct val="150000"/>
                  </a:lnSpc>
                </a:pPr>
                <a:r>
                  <a:rPr lang="vi-VN" sz="1850">
                    <a:latin typeface="+mn-lt"/>
                  </a:rPr>
                  <a:t>Như vậy, xác suất xảy ra của biến cố D đã thay đổi phụ thuộc vào việc biến cố C xảy ra hay không xảy ra. </a:t>
                </a:r>
                <a:endParaRPr lang="en-US" sz="1850">
                  <a:latin typeface="+mn-lt"/>
                </a:endParaRPr>
              </a:p>
              <a:p>
                <a:pPr algn="just">
                  <a:lnSpc>
                    <a:spcPct val="150000"/>
                  </a:lnSpc>
                </a:pPr>
                <a:r>
                  <a:rPr lang="vi-VN" sz="1850">
                    <a:latin typeface="+mn-lt"/>
                  </a:rPr>
                  <a:t>Do đó, hai biến cố C và D không độc lập.</a:t>
                </a:r>
              </a:p>
            </p:txBody>
          </p:sp>
        </mc:Choice>
        <mc:Fallback xmlns="">
          <p:sp>
            <p:nvSpPr>
              <p:cNvPr id="2" name="Rectangle 1"/>
              <p:cNvSpPr>
                <a:spLocks noRot="1" noChangeAspect="1" noMove="1" noResize="1" noEditPoints="1" noAdjustHandles="1" noChangeArrowheads="1" noChangeShapeType="1" noTextEdit="1"/>
              </p:cNvSpPr>
              <p:nvPr/>
            </p:nvSpPr>
            <p:spPr>
              <a:xfrm>
                <a:off x="227868" y="713975"/>
                <a:ext cx="8696218" cy="4413388"/>
              </a:xfrm>
              <a:prstGeom prst="rect">
                <a:avLst/>
              </a:prstGeom>
              <a:blipFill>
                <a:blip r:embed="rId4"/>
                <a:stretch>
                  <a:fillRect l="-631" r="-561"/>
                </a:stretch>
              </a:blipFill>
            </p:spPr>
            <p:txBody>
              <a:bodyPr/>
              <a:lstStyle/>
              <a:p>
                <a:r>
                  <a:rPr lang="en-US">
                    <a:noFill/>
                  </a:rPr>
                  <a:t> </a:t>
                </a:r>
              </a:p>
            </p:txBody>
          </p:sp>
        </mc:Fallback>
      </mc:AlternateContent>
    </p:spTree>
    <p:extLst>
      <p:ext uri="{BB962C8B-B14F-4D97-AF65-F5344CB8AC3E}">
        <p14:creationId xmlns:p14="http://schemas.microsoft.com/office/powerpoint/2010/main" val="74793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down)">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136669" y="3694177"/>
            <a:ext cx="1203819" cy="722292"/>
          </a:xfrm>
          <a:prstGeom prst="rect">
            <a:avLst/>
          </a:prstGeom>
        </p:spPr>
      </p:pic>
      <p:sp>
        <p:nvSpPr>
          <p:cNvPr id="5" name="TextBox 4"/>
          <p:cNvSpPr txBox="1"/>
          <p:nvPr/>
        </p:nvSpPr>
        <p:spPr>
          <a:xfrm>
            <a:off x="3465613" y="561339"/>
            <a:ext cx="2199253" cy="64633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3</a:t>
            </a:r>
          </a:p>
        </p:txBody>
      </p:sp>
      <mc:AlternateContent xmlns:mc="http://schemas.openxmlformats.org/markup-compatibility/2006" xmlns:a14="http://schemas.microsoft.com/office/drawing/2010/main">
        <mc:Choice Requires="a14">
          <p:sp>
            <p:nvSpPr>
              <p:cNvPr id="2" name="Rectangle 1"/>
              <p:cNvSpPr/>
              <p:nvPr/>
            </p:nvSpPr>
            <p:spPr>
              <a:xfrm>
                <a:off x="1177388" y="1373124"/>
                <a:ext cx="6775704" cy="3152466"/>
              </a:xfrm>
              <a:prstGeom prst="rect">
                <a:avLst/>
              </a:prstGeom>
            </p:spPr>
            <p:txBody>
              <a:bodyPr wrap="square">
                <a:spAutoFit/>
              </a:bodyPr>
              <a:lstStyle/>
              <a:p>
                <a:pPr algn="just">
                  <a:lnSpc>
                    <a:spcPct val="165000"/>
                  </a:lnSpc>
                </a:pPr>
                <a:r>
                  <a:rPr lang="vi-VN" sz="2000">
                    <a:latin typeface="+mn-lt"/>
                  </a:rPr>
                  <a:t>Trở lại tình huống trong HĐ3. Xét hai biến cố sau:</a:t>
                </a:r>
              </a:p>
              <a:p>
                <a:pPr algn="just">
                  <a:lnSpc>
                    <a:spcPct val="165000"/>
                  </a:lnSpc>
                </a:pP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𝐸</m:t>
                    </m:r>
                    <m:r>
                      <a:rPr lang="nl-NL" sz="2000" i="1" kern="100">
                        <a:latin typeface="Cambria Math" panose="02040503050406030204" pitchFamily="18" charset="0"/>
                        <a:ea typeface="Calibri" panose="020F0502020204030204" pitchFamily="34" charset="0"/>
                        <a:cs typeface="Times New Roman" panose="02020603050405020304" pitchFamily="18" charset="0"/>
                      </a:rPr>
                      <m:t> </m:t>
                    </m:r>
                  </m:oMath>
                </a14:m>
                <a:r>
                  <a:rPr lang="vi-VN" sz="2000">
                    <a:latin typeface="+mn-lt"/>
                  </a:rPr>
                  <a:t>: “Số chấm xuất hiện trên con xúc xắc bạn Minh gieo là số nguyên tố”;</a:t>
                </a:r>
              </a:p>
              <a:p>
                <a:pPr algn="just">
                  <a:lnSpc>
                    <a:spcPct val="165000"/>
                  </a:lnSpc>
                </a:pP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𝐵</m:t>
                    </m:r>
                    <m:r>
                      <a:rPr lang="nl-NL" sz="2000" i="1" kern="100">
                        <a:latin typeface="Cambria Math" panose="02040503050406030204" pitchFamily="18" charset="0"/>
                        <a:ea typeface="Calibri" panose="020F0502020204030204" pitchFamily="34" charset="0"/>
                        <a:cs typeface="Times New Roman" panose="02020603050405020304" pitchFamily="18" charset="0"/>
                      </a:rPr>
                      <m:t> </m:t>
                    </m:r>
                  </m:oMath>
                </a14:m>
                <a:r>
                  <a:rPr lang="vi-VN" sz="2000">
                    <a:latin typeface="+mn-lt"/>
                  </a:rPr>
                  <a:t>: “Số chấm xuất hiện trên con xúc xắc bạn Sơn gieo là số chia hết cho 3”.</a:t>
                </a:r>
              </a:p>
              <a:p>
                <a:pPr algn="just">
                  <a:lnSpc>
                    <a:spcPct val="165000"/>
                  </a:lnSpc>
                </a:pPr>
                <a:r>
                  <a:rPr lang="vi-VN" sz="2000">
                    <a:latin typeface="+mn-lt"/>
                  </a:rPr>
                  <a:t>Hai biến cố </a:t>
                </a: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vi-VN" sz="2000">
                    <a:latin typeface="+mn-lt"/>
                  </a:rPr>
                  <a:t> và </a:t>
                </a:r>
                <a14:m>
                  <m:oMath xmlns:m="http://schemas.openxmlformats.org/officeDocument/2006/math">
                    <m:r>
                      <a:rPr lang="nl-NL" sz="20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vi-VN" sz="2000">
                    <a:latin typeface="+mn-lt"/>
                  </a:rPr>
                  <a:t> độc lập hay không độc lập?</a:t>
                </a:r>
              </a:p>
            </p:txBody>
          </p:sp>
        </mc:Choice>
        <mc:Fallback xmlns="">
          <p:sp>
            <p:nvSpPr>
              <p:cNvPr id="2" name="Rectangle 1"/>
              <p:cNvSpPr>
                <a:spLocks noRot="1" noChangeAspect="1" noMove="1" noResize="1" noEditPoints="1" noAdjustHandles="1" noChangeArrowheads="1" noChangeShapeType="1" noTextEdit="1"/>
              </p:cNvSpPr>
              <p:nvPr/>
            </p:nvSpPr>
            <p:spPr>
              <a:xfrm>
                <a:off x="1177388" y="1373124"/>
                <a:ext cx="6775704" cy="3152466"/>
              </a:xfrm>
              <a:prstGeom prst="rect">
                <a:avLst/>
              </a:prstGeom>
              <a:blipFill>
                <a:blip r:embed="rId4"/>
                <a:stretch>
                  <a:fillRect l="-899" r="-899"/>
                </a:stretch>
              </a:blipFill>
            </p:spPr>
            <p:txBody>
              <a:bodyPr/>
              <a:lstStyle/>
              <a:p>
                <a:r>
                  <a:rPr lang="en-US">
                    <a:noFill/>
                  </a:rPr>
                  <a:t> </a:t>
                </a:r>
              </a:p>
            </p:txBody>
          </p:sp>
        </mc:Fallback>
      </mc:AlternateContent>
    </p:spTree>
    <p:extLst>
      <p:ext uri="{BB962C8B-B14F-4D97-AF65-F5344CB8AC3E}">
        <p14:creationId xmlns:p14="http://schemas.microsoft.com/office/powerpoint/2010/main" val="370815653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136669" y="3694177"/>
            <a:ext cx="1203819" cy="722292"/>
          </a:xfrm>
          <a:prstGeom prst="rect">
            <a:avLst/>
          </a:prstGeom>
        </p:spPr>
      </p:pic>
      <p:sp>
        <p:nvSpPr>
          <p:cNvPr id="7" name="Rectangle 6"/>
          <p:cNvSpPr/>
          <p:nvPr/>
        </p:nvSpPr>
        <p:spPr>
          <a:xfrm>
            <a:off x="4202060" y="320946"/>
            <a:ext cx="838691" cy="55765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3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2538417" y="977209"/>
                <a:ext cx="4165978" cy="3685368"/>
              </a:xfrm>
              <a:prstGeom prst="rect">
                <a:avLst/>
              </a:prstGeom>
            </p:spPr>
            <p:txBody>
              <a:bodyPr wrap="square">
                <a:spAutoFit/>
              </a:bodyPr>
              <a:lstStyle/>
              <a:p>
                <a:pPr algn="just">
                  <a:lnSpc>
                    <a:spcPct val="150000"/>
                  </a:lnSpc>
                  <a:spcBef>
                    <a:spcPts val="300"/>
                  </a:spcBef>
                  <a:spcAft>
                    <a:spcPts val="300"/>
                  </a:spcAft>
                </a:pPr>
                <a:r>
                  <a:rPr lang="nl-NL" sz="2100" kern="100">
                    <a:latin typeface="+mn-lt"/>
                    <a:ea typeface="Calibri" panose="020F0502020204030204" pitchFamily="34" charset="0"/>
                    <a:cs typeface="Times New Roman" panose="02020603050405020304" pitchFamily="18" charset="0"/>
                  </a:rPr>
                  <a:t>Nếu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100" kern="100">
                    <a:latin typeface="+mn-lt"/>
                    <a:ea typeface="Calibri" panose="020F0502020204030204" pitchFamily="34" charset="0"/>
                    <a:cs typeface="Times New Roman" panose="02020603050405020304" pitchFamily="18" charset="0"/>
                  </a:rPr>
                  <a:t> xảy ra: </a:t>
                </a:r>
                <a14:m>
                  <m:oMath xmlns:m="http://schemas.openxmlformats.org/officeDocument/2006/math">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𝐸</m:t>
                        </m:r>
                      </m:e>
                    </m:d>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6</m:t>
                        </m:r>
                      </m:den>
                    </m:f>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100" kern="100">
                    <a:effectLst/>
                    <a:latin typeface="+mn-lt"/>
                    <a:ea typeface="Calibri" panose="020F0502020204030204" pitchFamily="34" charset="0"/>
                    <a:cs typeface="Times New Roman" panose="02020603050405020304" pitchFamily="18" charset="0"/>
                  </a:rPr>
                  <a:t>Nếu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100" kern="100">
                    <a:effectLst/>
                    <a:latin typeface="+mn-lt"/>
                    <a:ea typeface="Calibri" panose="020F0502020204030204" pitchFamily="34" charset="0"/>
                    <a:cs typeface="Times New Roman" panose="02020603050405020304" pitchFamily="18" charset="0"/>
                  </a:rPr>
                  <a:t> không xảy ra </a:t>
                </a:r>
                <a14:m>
                  <m:oMath xmlns:m="http://schemas.openxmlformats.org/officeDocument/2006/math">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𝐸</m:t>
                        </m:r>
                      </m:e>
                    </m:d>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6</m:t>
                        </m:r>
                      </m:den>
                    </m:f>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100" kern="100">
                    <a:effectLst/>
                    <a:latin typeface="+mn-lt"/>
                    <a:ea typeface="Malgun Gothic" panose="020B0503020000020004" pitchFamily="34" charset="-127"/>
                    <a:cs typeface="Times New Roman" panose="02020603050405020304" pitchFamily="18" charset="0"/>
                  </a:rPr>
                  <a:t>Nếu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nl-NL" sz="2100" kern="100">
                    <a:effectLst/>
                    <a:latin typeface="+mn-lt"/>
                    <a:ea typeface="Malgun Gothic" panose="020B0503020000020004" pitchFamily="34" charset="-127"/>
                    <a:cs typeface="Times New Roman" panose="02020603050405020304" pitchFamily="18" charset="0"/>
                  </a:rPr>
                  <a:t> xảy ra: </a:t>
                </a:r>
                <a14:m>
                  <m:oMath xmlns:m="http://schemas.openxmlformats.org/officeDocument/2006/math">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𝐵</m:t>
                        </m:r>
                      </m:e>
                    </m:d>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6</m:t>
                        </m:r>
                      </m:den>
                    </m:f>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100" kern="100">
                    <a:effectLst/>
                    <a:latin typeface="+mn-lt"/>
                    <a:ea typeface="Malgun Gothic" panose="020B0503020000020004" pitchFamily="34" charset="-127"/>
                    <a:cs typeface="Times New Roman" panose="02020603050405020304" pitchFamily="18" charset="0"/>
                  </a:rPr>
                  <a:t>Nếu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nl-NL" sz="2100" kern="100">
                    <a:effectLst/>
                    <a:latin typeface="+mn-lt"/>
                    <a:ea typeface="Malgun Gothic" panose="020B0503020000020004" pitchFamily="34" charset="-127"/>
                    <a:cs typeface="Times New Roman" panose="02020603050405020304" pitchFamily="18" charset="0"/>
                  </a:rPr>
                  <a:t> không xảy ra: </a:t>
                </a:r>
                <a14:m>
                  <m:oMath xmlns:m="http://schemas.openxmlformats.org/officeDocument/2006/math">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𝐵</m:t>
                        </m:r>
                      </m:e>
                    </m:d>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6</m:t>
                        </m:r>
                      </m:den>
                    </m:f>
                    <m:r>
                      <a:rPr lang="nl-NL" sz="21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1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nl-NL" sz="2100" kern="100">
                    <a:effectLst/>
                    <a:latin typeface="+mn-lt"/>
                    <a:ea typeface="Malgun Gothic" panose="020B0503020000020004" pitchFamily="34" charset="-127"/>
                    <a:cs typeface="Times New Roman" panose="02020603050405020304" pitchFamily="18" charset="0"/>
                  </a:rPr>
                  <a:t>Vậy hai biến cố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nl-NL" sz="21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nl-NL" sz="21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100" kern="100">
                    <a:effectLst/>
                    <a:latin typeface="+mn-lt"/>
                    <a:ea typeface="Malgun Gothic" panose="020B0503020000020004" pitchFamily="34" charset="-127"/>
                    <a:cs typeface="Times New Roman" panose="02020603050405020304" pitchFamily="18" charset="0"/>
                  </a:rPr>
                  <a:t> độc lập.</a:t>
                </a:r>
                <a:endParaRPr lang="en-US" sz="2100" kern="1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38417" y="977209"/>
                <a:ext cx="4165978" cy="3685368"/>
              </a:xfrm>
              <a:prstGeom prst="rect">
                <a:avLst/>
              </a:prstGeom>
              <a:blipFill>
                <a:blip r:embed="rId4"/>
                <a:stretch>
                  <a:fillRect l="-1754"/>
                </a:stretch>
              </a:blipFill>
            </p:spPr>
            <p:txBody>
              <a:bodyPr/>
              <a:lstStyle/>
              <a:p>
                <a:r>
                  <a:rPr lang="en-US">
                    <a:noFill/>
                  </a:rPr>
                  <a:t> </a:t>
                </a:r>
              </a:p>
            </p:txBody>
          </p:sp>
        </mc:Fallback>
      </mc:AlternateContent>
    </p:spTree>
    <p:extLst>
      <p:ext uri="{BB962C8B-B14F-4D97-AF65-F5344CB8AC3E}">
        <p14:creationId xmlns:p14="http://schemas.microsoft.com/office/powerpoint/2010/main" val="80423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up)">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8" name="Picture 67"/>
          <p:cNvPicPr>
            <a:picLocks noChangeAspect="1"/>
          </p:cNvPicPr>
          <p:nvPr/>
        </p:nvPicPr>
        <p:blipFill>
          <a:blip r:embed="rId3"/>
          <a:stretch>
            <a:fillRect/>
          </a:stretch>
        </p:blipFill>
        <p:spPr>
          <a:xfrm>
            <a:off x="1620398" y="1634264"/>
            <a:ext cx="5890491" cy="1849600"/>
          </a:xfrm>
          <a:prstGeom prst="rect">
            <a:avLst/>
          </a:prstGeom>
        </p:spPr>
      </p:pic>
    </p:spTree>
    <p:extLst>
      <p:ext uri="{BB962C8B-B14F-4D97-AF65-F5344CB8AC3E}">
        <p14:creationId xmlns:p14="http://schemas.microsoft.com/office/powerpoint/2010/main" val="329761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sp>
        <p:nvSpPr>
          <p:cNvPr id="20" name="Google Shape;2260;p35"/>
          <p:cNvSpPr txBox="1">
            <a:spLocks/>
          </p:cNvSpPr>
          <p:nvPr/>
        </p:nvSpPr>
        <p:spPr>
          <a:xfrm>
            <a:off x="800975" y="0"/>
            <a:ext cx="7674170" cy="2304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a:lnSpc>
                <a:spcPct val="150000"/>
              </a:lnSpc>
            </a:pPr>
            <a:r>
              <a:rPr lang="vi-VN" sz="3800" b="1">
                <a:latin typeface="+mn-lt"/>
              </a:rPr>
              <a:t>CHƯƠNG VIII. CÁC QUY TẮC TÍNH XÁC SUẤT</a:t>
            </a:r>
            <a:endParaRPr lang="vi-VN" sz="3800">
              <a:solidFill>
                <a:schemeClr val="lt2"/>
              </a:solidFill>
            </a:endParaRPr>
          </a:p>
        </p:txBody>
      </p:sp>
      <p:sp>
        <p:nvSpPr>
          <p:cNvPr id="21" name="Rectangle 20"/>
          <p:cNvSpPr/>
          <p:nvPr/>
        </p:nvSpPr>
        <p:spPr>
          <a:xfrm>
            <a:off x="-67545" y="2257484"/>
            <a:ext cx="9319769" cy="1738296"/>
          </a:xfrm>
          <a:prstGeom prst="rect">
            <a:avLst/>
          </a:prstGeom>
        </p:spPr>
        <p:txBody>
          <a:bodyPr wrap="square">
            <a:spAutoFit/>
          </a:bodyPr>
          <a:lstStyle/>
          <a:p>
            <a:pPr algn="ctr">
              <a:lnSpc>
                <a:spcPct val="150000"/>
              </a:lnSpc>
            </a:pPr>
            <a:r>
              <a:rPr lang="vi-VN" sz="3800" b="1">
                <a:solidFill>
                  <a:srgbClr val="D51460"/>
                </a:solidFill>
                <a:sym typeface="Lilita One"/>
              </a:rPr>
              <a:t>BÀI 28. BIẾN CỐ HỢP, </a:t>
            </a:r>
            <a:endParaRPr lang="en-US" sz="3800" b="1">
              <a:solidFill>
                <a:srgbClr val="D51460"/>
              </a:solidFill>
              <a:sym typeface="Lilita One"/>
            </a:endParaRPr>
          </a:p>
          <a:p>
            <a:pPr algn="ctr">
              <a:lnSpc>
                <a:spcPct val="150000"/>
              </a:lnSpc>
            </a:pPr>
            <a:r>
              <a:rPr lang="vi-VN" sz="3800" b="1">
                <a:solidFill>
                  <a:srgbClr val="D51460"/>
                </a:solidFill>
                <a:sym typeface="Lilita One"/>
              </a:rPr>
              <a:t>BIẾN CỐ GIAO, BIẾN CỐ ĐỘC LẬP </a:t>
            </a:r>
            <a:endParaRPr lang="en-US" sz="3800" b="1"/>
          </a:p>
        </p:txBody>
      </p:sp>
      <p:sp>
        <p:nvSpPr>
          <p:cNvPr id="2" name="Rectangle 1"/>
          <p:cNvSpPr/>
          <p:nvPr/>
        </p:nvSpPr>
        <p:spPr>
          <a:xfrm>
            <a:off x="91439" y="47548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8780273" y="4311953"/>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8462266" y="18289"/>
            <a:ext cx="386120" cy="23792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8791449" y="256211"/>
            <a:ext cx="325119" cy="437766"/>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p:cNvSpPr/>
          <p:nvPr/>
        </p:nvSpPr>
        <p:spPr>
          <a:xfrm>
            <a:off x="453717" y="3593592"/>
            <a:ext cx="148338" cy="18288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9094" y="3519473"/>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445926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971550" y="2171700"/>
            <a:ext cx="685800" cy="696861"/>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3257550" y="1085850"/>
            <a:ext cx="628650" cy="62865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571500" y="3429000"/>
            <a:ext cx="685800" cy="759279"/>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1143000" y="4171951"/>
            <a:ext cx="614286" cy="671429"/>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4229101" y="2971800"/>
            <a:ext cx="660743" cy="6714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7874728" y="1122083"/>
            <a:ext cx="880109" cy="880109"/>
          </a:xfrm>
          <a:prstGeom prst="rect">
            <a:avLst/>
          </a:prstGeom>
        </p:spPr>
      </p:pic>
      <p:sp>
        <p:nvSpPr>
          <p:cNvPr id="9" name="Rectangle 8"/>
          <p:cNvSpPr/>
          <p:nvPr/>
        </p:nvSpPr>
        <p:spPr>
          <a:xfrm>
            <a:off x="1823334" y="256926"/>
            <a:ext cx="5603185" cy="77077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r>
              <a:rPr lang="en-US" sz="4300" b="1" kern="1200" dirty="0">
                <a:solidFill>
                  <a:schemeClr val="accent2"/>
                </a:solidFill>
                <a:latin typeface="Arial" panose="020B0604020202020204" pitchFamily="34" charset="0"/>
                <a:cs typeface="Arial" panose="020B0604020202020204" pitchFamily="34" charset="0"/>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03046" y="621304"/>
            <a:ext cx="406400" cy="406400"/>
          </a:xfrm>
          <a:prstGeom prst="rect">
            <a:avLst/>
          </a:prstGeom>
        </p:spPr>
      </p:pic>
    </p:spTree>
    <p:extLst>
      <p:ext uri="{BB962C8B-B14F-4D97-AF65-F5344CB8AC3E}">
        <p14:creationId xmlns:p14="http://schemas.microsoft.com/office/powerpoint/2010/main" val="24619163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245596" y="83332"/>
                <a:ext cx="8523500" cy="2169825"/>
              </a:xfrm>
              <a:prstGeom prst="rect">
                <a:avLst/>
              </a:prstGeom>
              <a:noFill/>
            </p:spPr>
            <p:txBody>
              <a:bodyPr wrap="square" rtlCol="0">
                <a:spAutoFit/>
              </a:bodyPr>
              <a:lstStyle/>
              <a:p>
                <a:pPr algn="just">
                  <a:lnSpc>
                    <a:spcPct val="150000"/>
                  </a:lnSpc>
                </a:pPr>
                <a:r>
                  <a:rPr lang="nl-NL" sz="1800" b="1" kern="100">
                    <a:latin typeface="Arial" panose="020B0604020202020204" pitchFamily="34" charset="0"/>
                    <a:ea typeface="Calibri" panose="020F0502020204030204" pitchFamily="34" charset="0"/>
                    <a:cs typeface="Arial" panose="020B0604020202020204" pitchFamily="34" charset="0"/>
                  </a:rPr>
                  <a:t>Câu 1.</a:t>
                </a:r>
                <a:r>
                  <a:rPr lang="en-US" sz="1800" kern="100">
                    <a:effectLst/>
                    <a:latin typeface="Arial" panose="020B0604020202020204" pitchFamily="34" charset="0"/>
                    <a:ea typeface="Calibri" panose="020F0502020204030204" pitchFamily="34" charset="0"/>
                    <a:cs typeface="Arial" panose="020B0604020202020204" pitchFamily="34" charset="0"/>
                  </a:rPr>
                  <a:t> Một hộp có 52 chiếc thẻ cùng loại, mỗi thẻ được ghi một trong các số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1,2,3,…,52</m:t>
                    </m:r>
                  </m:oMath>
                </a14:m>
                <a:r>
                  <a:rPr lang="en-US" sz="1800" kern="100">
                    <a:effectLst/>
                    <a:latin typeface="Arial" panose="020B0604020202020204" pitchFamily="34" charset="0"/>
                    <a:ea typeface="Calibri" panose="020F0502020204030204" pitchFamily="34" charset="0"/>
                    <a:cs typeface="Arial" panose="020B0604020202020204" pitchFamily="34" charset="0"/>
                  </a:rPr>
                  <a:t>; hai thẻ khác nhau thì ghi hai số khác nhau. Rút ngẫu nhiên 1 chiếc thẻ trong hộp. Xét biến cố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1800" kern="100">
                    <a:effectLst/>
                    <a:latin typeface="Arial" panose="020B0604020202020204" pitchFamily="34" charset="0"/>
                    <a:ea typeface="Calibri" panose="020F0502020204030204" pitchFamily="34" charset="0"/>
                    <a:cs typeface="Arial" panose="020B0604020202020204" pitchFamily="34" charset="0"/>
                  </a:rPr>
                  <a:t> : "Số xuất hiện trên thẻ được rút ra là số chia hết cho 3" và biến cố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kern="100">
                    <a:effectLst/>
                    <a:latin typeface="Arial" panose="020B0604020202020204" pitchFamily="34" charset="0"/>
                    <a:ea typeface="Calibri" panose="020F0502020204030204" pitchFamily="34" charset="0"/>
                    <a:cs typeface="Arial" panose="020B0604020202020204" pitchFamily="34" charset="0"/>
                  </a:rPr>
                  <a:t> : "Số xuất hiện trên thẻ được rút ra là số chia hết cho 4".  Biến cố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800" kern="100">
                    <a:effectLst/>
                    <a:latin typeface="Arial" panose="020B0604020202020204" pitchFamily="34" charset="0"/>
                    <a:ea typeface="Calibri" panose="020F0502020204030204" pitchFamily="34" charset="0"/>
                    <a:cs typeface="Arial" panose="020B0604020202020204" pitchFamily="34" charset="0"/>
                  </a:rPr>
                  <a:t>được phát biểu như sau:</a:t>
                </a:r>
              </a:p>
            </p:txBody>
          </p:sp>
        </mc:Choice>
        <mc:Fallback xmlns="">
          <p:sp>
            <p:nvSpPr>
              <p:cNvPr id="5" name="TextBox 4"/>
              <p:cNvSpPr txBox="1">
                <a:spLocks noRot="1" noChangeAspect="1" noMove="1" noResize="1" noEditPoints="1" noAdjustHandles="1" noChangeArrowheads="1" noChangeShapeType="1" noTextEdit="1"/>
              </p:cNvSpPr>
              <p:nvPr/>
            </p:nvSpPr>
            <p:spPr>
              <a:xfrm>
                <a:off x="245596" y="83332"/>
                <a:ext cx="8523500" cy="2169825"/>
              </a:xfrm>
              <a:prstGeom prst="rect">
                <a:avLst/>
              </a:prstGeom>
              <a:blipFill>
                <a:blip r:embed="rId6"/>
                <a:stretch>
                  <a:fillRect l="-572" r="-572" b="-1404"/>
                </a:stretch>
              </a:blipFill>
            </p:spPr>
            <p:txBody>
              <a:bodyPr/>
              <a:lstStyle/>
              <a:p>
                <a:r>
                  <a:rPr lang="en-US">
                    <a:noFill/>
                  </a:rPr>
                  <a:t> </a:t>
                </a:r>
              </a:p>
            </p:txBody>
          </p:sp>
        </mc:Fallback>
      </mc:AlternateContent>
      <p:sp>
        <p:nvSpPr>
          <p:cNvPr id="7" name="Oval 6"/>
          <p:cNvSpPr/>
          <p:nvPr/>
        </p:nvSpPr>
        <p:spPr>
          <a:xfrm>
            <a:off x="354471" y="4465368"/>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1" name="Oval 10"/>
          <p:cNvSpPr/>
          <p:nvPr/>
        </p:nvSpPr>
        <p:spPr>
          <a:xfrm>
            <a:off x="360767" y="378766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2" name="Oval 11"/>
          <p:cNvSpPr/>
          <p:nvPr/>
        </p:nvSpPr>
        <p:spPr>
          <a:xfrm>
            <a:off x="360767" y="3092421"/>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3" name="Oval 12"/>
          <p:cNvSpPr/>
          <p:nvPr/>
        </p:nvSpPr>
        <p:spPr>
          <a:xfrm>
            <a:off x="375513" y="2419204"/>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2000" kern="120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427523" y="4522518"/>
            <a:ext cx="342900" cy="415498"/>
          </a:xfrm>
          <a:prstGeom prst="rect">
            <a:avLst/>
          </a:prstGeom>
          <a:noFill/>
        </p:spPr>
        <p:txBody>
          <a:bodyPr wrap="square" rtlCol="0">
            <a:spAutoFit/>
          </a:bodyPr>
          <a:lstStyle/>
          <a:p>
            <a:pPr defTabSz="685800">
              <a:buClrTx/>
            </a:pPr>
            <a:r>
              <a:rPr lang="en-US" sz="2000" b="1" kern="1200">
                <a:solidFill>
                  <a:prstClr val="black"/>
                </a:solidFill>
                <a:latin typeface="Arial" panose="020B0604020202020204" pitchFamily="34" charset="0"/>
                <a:ea typeface="+mn-ea"/>
                <a:cs typeface="Arial" panose="020B0604020202020204" pitchFamily="34" charset="0"/>
              </a:rPr>
              <a:t>D</a:t>
            </a:r>
            <a:endParaRPr lang="en-US" sz="2000" b="1" kern="1200" dirty="0">
              <a:solidFill>
                <a:prstClr val="black"/>
              </a:solidFill>
              <a:latin typeface="Arial" panose="020B0604020202020204" pitchFamily="34" charset="0"/>
              <a:ea typeface="+mn-ea"/>
              <a:cs typeface="Arial" panose="020B0604020202020204" pitchFamily="34" charset="0"/>
            </a:endParaRPr>
          </a:p>
        </p:txBody>
      </p:sp>
      <p:sp>
        <p:nvSpPr>
          <p:cNvPr id="15" name="TextBox 14"/>
          <p:cNvSpPr txBox="1"/>
          <p:nvPr/>
        </p:nvSpPr>
        <p:spPr>
          <a:xfrm>
            <a:off x="456516" y="2476354"/>
            <a:ext cx="342900" cy="415498"/>
          </a:xfrm>
          <a:prstGeom prst="rect">
            <a:avLst/>
          </a:prstGeom>
          <a:noFill/>
        </p:spPr>
        <p:txBody>
          <a:bodyPr wrap="square" rtlCol="0">
            <a:spAutoFit/>
          </a:bodyPr>
          <a:lstStyle/>
          <a:p>
            <a:pPr defTabSz="685800">
              <a:buClrTx/>
            </a:pPr>
            <a:r>
              <a:rPr lang="en-US" sz="2000" b="1" kern="1200">
                <a:solidFill>
                  <a:prstClr val="black"/>
                </a:solidFill>
                <a:latin typeface="Arial" panose="020B0604020202020204" pitchFamily="34" charset="0"/>
                <a:ea typeface="+mn-ea"/>
                <a:cs typeface="Arial" panose="020B0604020202020204" pitchFamily="34" charset="0"/>
              </a:rPr>
              <a:t>A</a:t>
            </a:r>
            <a:endParaRPr lang="en-US" sz="2000" b="1" kern="1200" dirty="0">
              <a:solidFill>
                <a:prstClr val="black"/>
              </a:solidFill>
              <a:latin typeface="Arial" panose="020B0604020202020204" pitchFamily="34" charset="0"/>
              <a:ea typeface="+mn-ea"/>
              <a:cs typeface="Arial" panose="020B0604020202020204" pitchFamily="34" charset="0"/>
            </a:endParaRPr>
          </a:p>
        </p:txBody>
      </p:sp>
      <p:sp>
        <p:nvSpPr>
          <p:cNvPr id="16" name="TextBox 15"/>
          <p:cNvSpPr txBox="1"/>
          <p:nvPr/>
        </p:nvSpPr>
        <p:spPr>
          <a:xfrm>
            <a:off x="433819" y="3836864"/>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C</a:t>
            </a:r>
          </a:p>
        </p:txBody>
      </p:sp>
      <p:sp>
        <p:nvSpPr>
          <p:cNvPr id="17" name="TextBox 16"/>
          <p:cNvSpPr txBox="1"/>
          <p:nvPr/>
        </p:nvSpPr>
        <p:spPr>
          <a:xfrm>
            <a:off x="441770" y="3149571"/>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B</a:t>
            </a:r>
          </a:p>
        </p:txBody>
      </p:sp>
      <p:grpSp>
        <p:nvGrpSpPr>
          <p:cNvPr id="3" name="Group 2"/>
          <p:cNvGrpSpPr/>
          <p:nvPr/>
        </p:nvGrpSpPr>
        <p:grpSpPr>
          <a:xfrm>
            <a:off x="948169" y="2416949"/>
            <a:ext cx="6349936" cy="480453"/>
            <a:chOff x="1169329" y="2426548"/>
            <a:chExt cx="6349936" cy="480453"/>
          </a:xfrm>
        </p:grpSpPr>
        <p:pic>
          <p:nvPicPr>
            <p:cNvPr id="6" name="Picture 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69329" y="2426548"/>
                  <a:ext cx="6349936" cy="480453"/>
                </a:xfrm>
                <a:prstGeom prst="rect">
                  <a:avLst/>
                </a:prstGeom>
                <a:noFill/>
              </p:spPr>
              <p:txBody>
                <a:bodyPr wrap="square" rtlCol="0">
                  <a:spAutoFit/>
                </a:bodyPr>
                <a:lstStyle/>
                <a:p>
                  <a:pPr algn="just">
                    <a:lnSpc>
                      <a:spcPct val="150000"/>
                    </a:lnSpc>
                  </a:pPr>
                  <a14:m>
                    <m:oMathPara xmlns:m="http://schemas.openxmlformats.org/officeDocument/2006/math">
                      <m:oMathParaPr>
                        <m:jc m:val="centerGroup"/>
                      </m:oMathParaPr>
                      <m:oMath xmlns:m="http://schemas.openxmlformats.org/officeDocument/2006/math">
                        <m:r>
                          <m:rPr>
                            <m:nor/>
                          </m:rPr>
                          <a:rPr lang="en-US" sz="1600" kern="100">
                            <a:latin typeface="Arial" panose="020B0604020202020204" pitchFamily="34" charset="0"/>
                            <a:ea typeface="Calibri" panose="020F0502020204030204" pitchFamily="34" charset="0"/>
                            <a:cs typeface="Arial" panose="020B0604020202020204" pitchFamily="34" charset="0"/>
                          </a:rPr>
                          <m:t>“</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xu</m:t>
                        </m:r>
                        <m:r>
                          <m:rPr>
                            <m:nor/>
                          </m:rPr>
                          <a:rPr lang="en-US" sz="1600" kern="100">
                            <a:latin typeface="Arial" panose="020B0604020202020204" pitchFamily="34" charset="0"/>
                            <a:ea typeface="Calibri" panose="020F0502020204030204" pitchFamily="34" charset="0"/>
                            <a:cs typeface="Arial" panose="020B0604020202020204" pitchFamily="34" charset="0"/>
                          </a:rPr>
                          <m:t>ấ</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hi</m:t>
                        </m:r>
                        <m:r>
                          <m:rPr>
                            <m:nor/>
                          </m:rPr>
                          <a:rPr lang="en-US" sz="1600" kern="100">
                            <a:latin typeface="Arial" panose="020B0604020202020204" pitchFamily="34" charset="0"/>
                            <a:ea typeface="Calibri" panose="020F0502020204030204" pitchFamily="34" charset="0"/>
                            <a:cs typeface="Arial" panose="020B0604020202020204" pitchFamily="34" charset="0"/>
                          </a:rPr>
                          <m:t>ệ</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tr</m:t>
                        </m:r>
                        <m:r>
                          <m:rPr>
                            <m:nor/>
                          </m:rPr>
                          <a:rPr lang="en-US" sz="1600" kern="100">
                            <a:latin typeface="Arial" panose="020B0604020202020204" pitchFamily="34" charset="0"/>
                            <a:ea typeface="Calibri" panose="020F0502020204030204" pitchFamily="34" charset="0"/>
                            <a:cs typeface="Arial" panose="020B0604020202020204" pitchFamily="34" charset="0"/>
                          </a:rPr>
                          <m:t>ê</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th</m:t>
                        </m:r>
                        <m:r>
                          <m:rPr>
                            <m:nor/>
                          </m:rPr>
                          <a:rPr lang="en-US" sz="1600" kern="100">
                            <a:latin typeface="Arial" panose="020B0604020202020204" pitchFamily="34" charset="0"/>
                            <a:ea typeface="Calibri" panose="020F0502020204030204" pitchFamily="34" charset="0"/>
                            <a:cs typeface="Arial" panose="020B0604020202020204" pitchFamily="34" charset="0"/>
                          </a:rPr>
                          <m:t>ẻ </m:t>
                        </m:r>
                        <m:r>
                          <m:rPr>
                            <m:nor/>
                          </m:rPr>
                          <a:rPr lang="en-US" sz="1600" kern="100">
                            <a:latin typeface="Arial" panose="020B0604020202020204" pitchFamily="34" charset="0"/>
                            <a:ea typeface="Calibri" panose="020F0502020204030204" pitchFamily="34" charset="0"/>
                            <a:cs typeface="Arial" panose="020B0604020202020204" pitchFamily="34" charset="0"/>
                          </a:rPr>
                          <m:t>l</m:t>
                        </m:r>
                        <m:r>
                          <m:rPr>
                            <m:nor/>
                          </m:rPr>
                          <a:rPr lang="en-US" sz="1600" kern="100">
                            <a:latin typeface="Arial" panose="020B0604020202020204" pitchFamily="34" charset="0"/>
                            <a:ea typeface="Calibri" panose="020F0502020204030204" pitchFamily="34" charset="0"/>
                            <a:cs typeface="Arial" panose="020B0604020202020204" pitchFamily="34" charset="0"/>
                          </a:rPr>
                          <m:t>à </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v</m:t>
                        </m:r>
                        <m:r>
                          <m:rPr>
                            <m:nor/>
                          </m:rPr>
                          <a:rPr lang="en-US" sz="1600" kern="100">
                            <a:latin typeface="Arial" panose="020B0604020202020204" pitchFamily="34" charset="0"/>
                            <a:ea typeface="Calibri" panose="020F0502020204030204" pitchFamily="34" charset="0"/>
                            <a:cs typeface="Arial" panose="020B0604020202020204" pitchFamily="34" charset="0"/>
                          </a:rPr>
                          <m:t>ừ</m:t>
                        </m:r>
                        <m:r>
                          <m:rPr>
                            <m:nor/>
                          </m:rPr>
                          <a:rPr lang="en-US" sz="1600" kern="100">
                            <a:latin typeface="Arial" panose="020B0604020202020204" pitchFamily="34" charset="0"/>
                            <a:ea typeface="Calibri" panose="020F0502020204030204" pitchFamily="34" charset="0"/>
                            <a:cs typeface="Arial" panose="020B0604020202020204" pitchFamily="34" charset="0"/>
                          </a:rPr>
                          <m:t>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chia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m:t>
                        </m:r>
                        <m:r>
                          <m:rPr>
                            <m:nor/>
                          </m:rPr>
                          <a:rPr lang="en-US" sz="1600" kern="100">
                            <a:latin typeface="Arial" panose="020B0604020202020204" pitchFamily="34" charset="0"/>
                            <a:ea typeface="Calibri" panose="020F0502020204030204" pitchFamily="34" charset="0"/>
                            <a:cs typeface="Arial" panose="020B0604020202020204" pitchFamily="34" charset="0"/>
                          </a:rPr>
                          <m:t>ế</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cho</m:t>
                        </m:r>
                        <m:r>
                          <m:rPr>
                            <m:nor/>
                          </m:rPr>
                          <a:rPr lang="en-US" sz="1600" kern="100">
                            <a:latin typeface="Arial" panose="020B0604020202020204" pitchFamily="34" charset="0"/>
                            <a:ea typeface="Calibri" panose="020F0502020204030204" pitchFamily="34" charset="0"/>
                            <a:cs typeface="Arial" panose="020B0604020202020204" pitchFamily="34" charset="0"/>
                          </a:rPr>
                          <m:t> 3 </m:t>
                        </m:r>
                        <m:r>
                          <m:rPr>
                            <m:nor/>
                          </m:rPr>
                          <a:rPr lang="en-US" sz="1600" kern="100">
                            <a:latin typeface="Arial" panose="020B0604020202020204" pitchFamily="34" charset="0"/>
                            <a:ea typeface="Calibri" panose="020F0502020204030204" pitchFamily="34" charset="0"/>
                            <a:cs typeface="Arial" panose="020B0604020202020204" pitchFamily="34" charset="0"/>
                          </a:rPr>
                          <m:t>v</m:t>
                        </m:r>
                        <m:r>
                          <m:rPr>
                            <m:nor/>
                          </m:rPr>
                          <a:rPr lang="en-US" sz="1600" kern="100">
                            <a:latin typeface="Arial" panose="020B0604020202020204" pitchFamily="34" charset="0"/>
                            <a:ea typeface="Calibri" panose="020F0502020204030204" pitchFamily="34" charset="0"/>
                            <a:cs typeface="Arial" panose="020B0604020202020204" pitchFamily="34" charset="0"/>
                          </a:rPr>
                          <m:t>ừ</m:t>
                        </m:r>
                        <m:r>
                          <m:rPr>
                            <m:nor/>
                          </m:rPr>
                          <a:rPr lang="en-US" sz="1600" kern="100">
                            <a:latin typeface="Arial" panose="020B0604020202020204" pitchFamily="34" charset="0"/>
                            <a:ea typeface="Calibri" panose="020F0502020204030204" pitchFamily="34" charset="0"/>
                            <a:cs typeface="Arial" panose="020B0604020202020204" pitchFamily="34" charset="0"/>
                          </a:rPr>
                          <m:t>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chia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m:t>
                        </m:r>
                        <m:r>
                          <m:rPr>
                            <m:nor/>
                          </m:rPr>
                          <a:rPr lang="en-US" sz="1600" kern="100">
                            <a:latin typeface="Arial" panose="020B0604020202020204" pitchFamily="34" charset="0"/>
                            <a:ea typeface="Calibri" panose="020F0502020204030204" pitchFamily="34" charset="0"/>
                            <a:cs typeface="Arial" panose="020B0604020202020204" pitchFamily="34" charset="0"/>
                          </a:rPr>
                          <m:t>ế</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cho</m:t>
                        </m:r>
                        <m:r>
                          <m:rPr>
                            <m:nor/>
                          </m:rPr>
                          <a:rPr lang="en-US" sz="1600" kern="100">
                            <a:latin typeface="Arial" panose="020B0604020202020204" pitchFamily="34" charset="0"/>
                            <a:ea typeface="Calibri" panose="020F0502020204030204" pitchFamily="34" charset="0"/>
                            <a:cs typeface="Arial" panose="020B0604020202020204" pitchFamily="34" charset="0"/>
                          </a:rPr>
                          <m:t> 4”</m:t>
                        </m:r>
                      </m:oMath>
                    </m:oMathPara>
                  </a14:m>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69329" y="2426548"/>
                  <a:ext cx="6349936" cy="480453"/>
                </a:xfrm>
                <a:prstGeom prst="rect">
                  <a:avLst/>
                </a:prstGeom>
                <a:blipFill>
                  <a:blip r:embed="rId8"/>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9" cstate="print"/>
          <a:srcRect/>
          <a:stretch>
            <a:fillRect/>
          </a:stretch>
        </p:blipFill>
        <p:spPr bwMode="auto">
          <a:xfrm>
            <a:off x="7263931" y="4312065"/>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0" cstate="print"/>
          <a:srcRect/>
          <a:stretch>
            <a:fillRect/>
          </a:stretch>
        </p:blipFill>
        <p:spPr bwMode="auto">
          <a:xfrm>
            <a:off x="7088150" y="4063624"/>
            <a:ext cx="935382" cy="943907"/>
          </a:xfrm>
          <a:prstGeom prst="rect">
            <a:avLst/>
          </a:prstGeom>
          <a:noFill/>
        </p:spPr>
      </p:pic>
      <p:sp>
        <p:nvSpPr>
          <p:cNvPr id="26" name="Cloud 25"/>
          <p:cNvSpPr/>
          <p:nvPr/>
        </p:nvSpPr>
        <p:spPr>
          <a:xfrm>
            <a:off x="7568946" y="3541648"/>
            <a:ext cx="1417460" cy="639047"/>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r>
              <a:rPr lang="en-US" sz="1600" b="1" kern="1200">
                <a:solidFill>
                  <a:schemeClr val="tx1"/>
                </a:solidFill>
                <a:latin typeface="Arial" panose="020B0604020202020204" pitchFamily="34" charset="0"/>
                <a:cs typeface="Arial" panose="020B0604020202020204" pitchFamily="34" charset="0"/>
              </a:rPr>
              <a:t>Hết giờ</a:t>
            </a:r>
            <a:endParaRPr lang="en-US" sz="1600" b="1" kern="12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1"/>
          <a:stretch>
            <a:fillRect/>
          </a:stretch>
        </p:blipFill>
        <p:spPr>
          <a:xfrm>
            <a:off x="8419559" y="4268264"/>
            <a:ext cx="699073" cy="705516"/>
          </a:xfrm>
          <a:prstGeom prst="rect">
            <a:avLst/>
          </a:prstGeom>
        </p:spPr>
      </p:pic>
      <p:grpSp>
        <p:nvGrpSpPr>
          <p:cNvPr id="29" name="Group 28"/>
          <p:cNvGrpSpPr/>
          <p:nvPr/>
        </p:nvGrpSpPr>
        <p:grpSpPr>
          <a:xfrm>
            <a:off x="1009381" y="3109369"/>
            <a:ext cx="6029422" cy="480453"/>
            <a:chOff x="1222590" y="2426548"/>
            <a:chExt cx="6387618" cy="480453"/>
          </a:xfrm>
        </p:grpSpPr>
        <p:pic>
          <p:nvPicPr>
            <p:cNvPr id="30" name="Picture 29"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260272" y="2426548"/>
                  <a:ext cx="6349936" cy="480453"/>
                </a:xfrm>
                <a:prstGeom prst="rect">
                  <a:avLst/>
                </a:prstGeom>
                <a:noFill/>
              </p:spPr>
              <p:txBody>
                <a:bodyPr wrap="square" rtlCol="0">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1600" kern="100">
                            <a:latin typeface="Arial" panose="020B0604020202020204" pitchFamily="34" charset="0"/>
                            <a:ea typeface="Calibri" panose="020F0502020204030204" pitchFamily="34" charset="0"/>
                            <a:cs typeface="Arial" panose="020B0604020202020204" pitchFamily="34" charset="0"/>
                          </a:rPr>
                          <m:t>“</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xu</m:t>
                        </m:r>
                        <m:r>
                          <m:rPr>
                            <m:nor/>
                          </m:rPr>
                          <a:rPr lang="en-US" sz="1600" kern="100">
                            <a:latin typeface="Arial" panose="020B0604020202020204" pitchFamily="34" charset="0"/>
                            <a:ea typeface="Calibri" panose="020F0502020204030204" pitchFamily="34" charset="0"/>
                            <a:cs typeface="Arial" panose="020B0604020202020204" pitchFamily="34" charset="0"/>
                          </a:rPr>
                          <m:t>ấ</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hi</m:t>
                        </m:r>
                        <m:r>
                          <m:rPr>
                            <m:nor/>
                          </m:rPr>
                          <a:rPr lang="en-US" sz="1600" kern="100">
                            <a:latin typeface="Arial" panose="020B0604020202020204" pitchFamily="34" charset="0"/>
                            <a:ea typeface="Calibri" panose="020F0502020204030204" pitchFamily="34" charset="0"/>
                            <a:cs typeface="Arial" panose="020B0604020202020204" pitchFamily="34" charset="0"/>
                          </a:rPr>
                          <m:t>ệ</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tr</m:t>
                        </m:r>
                        <m:r>
                          <m:rPr>
                            <m:nor/>
                          </m:rPr>
                          <a:rPr lang="en-US" sz="1600" kern="100">
                            <a:latin typeface="Arial" panose="020B0604020202020204" pitchFamily="34" charset="0"/>
                            <a:ea typeface="Calibri" panose="020F0502020204030204" pitchFamily="34" charset="0"/>
                            <a:cs typeface="Arial" panose="020B0604020202020204" pitchFamily="34" charset="0"/>
                          </a:rPr>
                          <m:t>ê</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th</m:t>
                        </m:r>
                        <m:r>
                          <m:rPr>
                            <m:nor/>
                          </m:rPr>
                          <a:rPr lang="en-US" sz="1600" kern="100">
                            <a:latin typeface="Arial" panose="020B0604020202020204" pitchFamily="34" charset="0"/>
                            <a:ea typeface="Calibri" panose="020F0502020204030204" pitchFamily="34" charset="0"/>
                            <a:cs typeface="Arial" panose="020B0604020202020204" pitchFamily="34" charset="0"/>
                          </a:rPr>
                          <m:t>ẻ </m:t>
                        </m:r>
                        <m:r>
                          <m:rPr>
                            <m:nor/>
                          </m:rPr>
                          <a:rPr lang="en-US" sz="1600" kern="100">
                            <a:latin typeface="Arial" panose="020B0604020202020204" pitchFamily="34" charset="0"/>
                            <a:ea typeface="Calibri" panose="020F0502020204030204" pitchFamily="34" charset="0"/>
                            <a:cs typeface="Arial" panose="020B0604020202020204" pitchFamily="34" charset="0"/>
                          </a:rPr>
                          <m:t>l</m:t>
                        </m:r>
                        <m:r>
                          <m:rPr>
                            <m:nor/>
                          </m:rPr>
                          <a:rPr lang="en-US" sz="1600" kern="100">
                            <a:latin typeface="Arial" panose="020B0604020202020204" pitchFamily="34" charset="0"/>
                            <a:ea typeface="Calibri" panose="020F0502020204030204" pitchFamily="34" charset="0"/>
                            <a:cs typeface="Arial" panose="020B0604020202020204" pitchFamily="34" charset="0"/>
                          </a:rPr>
                          <m:t>à </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chia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m:t>
                        </m:r>
                        <m:r>
                          <m:rPr>
                            <m:nor/>
                          </m:rPr>
                          <a:rPr lang="en-US" sz="1600" kern="100">
                            <a:latin typeface="Arial" panose="020B0604020202020204" pitchFamily="34" charset="0"/>
                            <a:ea typeface="Calibri" panose="020F0502020204030204" pitchFamily="34" charset="0"/>
                            <a:cs typeface="Arial" panose="020B0604020202020204" pitchFamily="34" charset="0"/>
                          </a:rPr>
                          <m:t>ế</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cho</m:t>
                        </m:r>
                        <m:r>
                          <m:rPr>
                            <m:nor/>
                          </m:rPr>
                          <a:rPr lang="en-US" sz="1600" kern="100">
                            <a:latin typeface="Arial" panose="020B0604020202020204" pitchFamily="34" charset="0"/>
                            <a:ea typeface="Calibri" panose="020F0502020204030204" pitchFamily="34" charset="0"/>
                            <a:cs typeface="Arial" panose="020B0604020202020204" pitchFamily="34" charset="0"/>
                          </a:rPr>
                          <m:t> 3 </m:t>
                        </m:r>
                        <m:r>
                          <m:rPr>
                            <m:nor/>
                          </m:rPr>
                          <a:rPr lang="en-US" sz="1600" kern="100">
                            <a:latin typeface="Arial" panose="020B0604020202020204" pitchFamily="34" charset="0"/>
                            <a:ea typeface="Calibri" panose="020F0502020204030204" pitchFamily="34" charset="0"/>
                            <a:cs typeface="Arial" panose="020B0604020202020204" pitchFamily="34" charset="0"/>
                          </a:rPr>
                          <m:t>ho</m:t>
                        </m:r>
                        <m:r>
                          <m:rPr>
                            <m:nor/>
                          </m:rPr>
                          <a:rPr lang="en-US" sz="1600" kern="100">
                            <a:latin typeface="Arial" panose="020B0604020202020204" pitchFamily="34" charset="0"/>
                            <a:ea typeface="Calibri" panose="020F0502020204030204" pitchFamily="34" charset="0"/>
                            <a:cs typeface="Arial" panose="020B0604020202020204" pitchFamily="34" charset="0"/>
                          </a:rPr>
                          <m:t>ặ</m:t>
                        </m:r>
                        <m:r>
                          <m:rPr>
                            <m:nor/>
                          </m:rPr>
                          <a:rPr lang="en-US" sz="1600" kern="100">
                            <a:latin typeface="Arial" panose="020B0604020202020204" pitchFamily="34" charset="0"/>
                            <a:ea typeface="Calibri" panose="020F0502020204030204" pitchFamily="34" charset="0"/>
                            <a:cs typeface="Arial" panose="020B0604020202020204" pitchFamily="34" charset="0"/>
                          </a:rPr>
                          <m:t>c</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chia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m:t>
                        </m:r>
                        <m:r>
                          <m:rPr>
                            <m:nor/>
                          </m:rPr>
                          <a:rPr lang="en-US" sz="1600" kern="100">
                            <a:latin typeface="Arial" panose="020B0604020202020204" pitchFamily="34" charset="0"/>
                            <a:ea typeface="Calibri" panose="020F0502020204030204" pitchFamily="34" charset="0"/>
                            <a:cs typeface="Arial" panose="020B0604020202020204" pitchFamily="34" charset="0"/>
                          </a:rPr>
                          <m:t>ế</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cho</m:t>
                        </m:r>
                        <m:r>
                          <m:rPr>
                            <m:nor/>
                          </m:rPr>
                          <a:rPr lang="en-US" sz="1600" kern="100">
                            <a:latin typeface="Arial" panose="020B0604020202020204" pitchFamily="34" charset="0"/>
                            <a:ea typeface="Calibri" panose="020F0502020204030204" pitchFamily="34" charset="0"/>
                            <a:cs typeface="Arial" panose="020B0604020202020204" pitchFamily="34" charset="0"/>
                          </a:rPr>
                          <m:t> 4”</m:t>
                        </m:r>
                      </m:oMath>
                    </m:oMathPara>
                  </a14:m>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260272" y="2426548"/>
                  <a:ext cx="6349936" cy="480453"/>
                </a:xfrm>
                <a:prstGeom prst="rect">
                  <a:avLst/>
                </a:prstGeom>
                <a:blipFill>
                  <a:blip r:embed="rId12"/>
                  <a:stretch>
                    <a:fillRect/>
                  </a:stretch>
                </a:blipFill>
              </p:spPr>
              <p:txBody>
                <a:bodyPr/>
                <a:lstStyle/>
                <a:p>
                  <a:r>
                    <a:rPr lang="en-US">
                      <a:noFill/>
                    </a:rPr>
                    <a:t> </a:t>
                  </a:r>
                </a:p>
              </p:txBody>
            </p:sp>
          </mc:Fallback>
        </mc:AlternateContent>
      </p:grpSp>
      <p:grpSp>
        <p:nvGrpSpPr>
          <p:cNvPr id="32" name="Group 31"/>
          <p:cNvGrpSpPr/>
          <p:nvPr/>
        </p:nvGrpSpPr>
        <p:grpSpPr>
          <a:xfrm>
            <a:off x="703567" y="3771909"/>
            <a:ext cx="5806961" cy="490436"/>
            <a:chOff x="910681" y="2397084"/>
            <a:chExt cx="6151940" cy="490436"/>
          </a:xfrm>
        </p:grpSpPr>
        <p:pic>
          <p:nvPicPr>
            <p:cNvPr id="33" name="Picture 32"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910681" y="2397084"/>
                  <a:ext cx="5103801" cy="480453"/>
                </a:xfrm>
                <a:prstGeom prst="rect">
                  <a:avLst/>
                </a:prstGeom>
                <a:noFill/>
              </p:spPr>
              <p:txBody>
                <a:bodyPr wrap="square" rtlCol="0">
                  <a:spAutoFit/>
                </a:bodyPr>
                <a:lstStyle/>
                <a:p>
                  <a:pPr algn="just">
                    <a:lnSpc>
                      <a:spcPct val="150000"/>
                    </a:lnSpc>
                  </a:pPr>
                  <a14:m>
                    <m:oMathPara xmlns:m="http://schemas.openxmlformats.org/officeDocument/2006/math">
                      <m:oMathParaPr>
                        <m:jc m:val="centerGroup"/>
                      </m:oMathParaPr>
                      <m:oMath xmlns:m="http://schemas.openxmlformats.org/officeDocument/2006/math">
                        <m:r>
                          <m:rPr>
                            <m:nor/>
                          </m:rPr>
                          <a:rPr lang="en-US" sz="1600" kern="100">
                            <a:latin typeface="Arial" panose="020B0604020202020204" pitchFamily="34" charset="0"/>
                            <a:ea typeface="Calibri" panose="020F0502020204030204" pitchFamily="34" charset="0"/>
                            <a:cs typeface="Arial" panose="020B0604020202020204" pitchFamily="34" charset="0"/>
                          </a:rPr>
                          <m:t>“</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xu</m:t>
                        </m:r>
                        <m:r>
                          <m:rPr>
                            <m:nor/>
                          </m:rPr>
                          <a:rPr lang="en-US" sz="1600" kern="100">
                            <a:latin typeface="Arial" panose="020B0604020202020204" pitchFamily="34" charset="0"/>
                            <a:ea typeface="Calibri" panose="020F0502020204030204" pitchFamily="34" charset="0"/>
                            <a:cs typeface="Arial" panose="020B0604020202020204" pitchFamily="34" charset="0"/>
                          </a:rPr>
                          <m:t>ấ</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hi</m:t>
                        </m:r>
                        <m:r>
                          <m:rPr>
                            <m:nor/>
                          </m:rPr>
                          <a:rPr lang="en-US" sz="1600" kern="100">
                            <a:latin typeface="Arial" panose="020B0604020202020204" pitchFamily="34" charset="0"/>
                            <a:ea typeface="Calibri" panose="020F0502020204030204" pitchFamily="34" charset="0"/>
                            <a:cs typeface="Arial" panose="020B0604020202020204" pitchFamily="34" charset="0"/>
                          </a:rPr>
                          <m:t>ệ</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tr</m:t>
                        </m:r>
                        <m:r>
                          <m:rPr>
                            <m:nor/>
                          </m:rPr>
                          <a:rPr lang="en-US" sz="1600" kern="100">
                            <a:latin typeface="Arial" panose="020B0604020202020204" pitchFamily="34" charset="0"/>
                            <a:ea typeface="Calibri" panose="020F0502020204030204" pitchFamily="34" charset="0"/>
                            <a:cs typeface="Arial" panose="020B0604020202020204" pitchFamily="34" charset="0"/>
                          </a:rPr>
                          <m:t>ê</m:t>
                        </m:r>
                        <m:r>
                          <m:rPr>
                            <m:nor/>
                          </m:rPr>
                          <a:rPr lang="en-US" sz="1600" kern="100">
                            <a:latin typeface="Arial" panose="020B0604020202020204" pitchFamily="34" charset="0"/>
                            <a:ea typeface="Calibri" panose="020F0502020204030204" pitchFamily="34" charset="0"/>
                            <a:cs typeface="Arial" panose="020B0604020202020204" pitchFamily="34" charset="0"/>
                          </a:rPr>
                          <m:t>n</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th</m:t>
                        </m:r>
                        <m:r>
                          <m:rPr>
                            <m:nor/>
                          </m:rPr>
                          <a:rPr lang="en-US" sz="1600" kern="100">
                            <a:latin typeface="Arial" panose="020B0604020202020204" pitchFamily="34" charset="0"/>
                            <a:ea typeface="Calibri" panose="020F0502020204030204" pitchFamily="34" charset="0"/>
                            <a:cs typeface="Arial" panose="020B0604020202020204" pitchFamily="34" charset="0"/>
                          </a:rPr>
                          <m:t>ẻ </m:t>
                        </m:r>
                        <m:r>
                          <m:rPr>
                            <m:nor/>
                          </m:rPr>
                          <a:rPr lang="en-US" sz="1600" kern="100">
                            <a:latin typeface="Arial" panose="020B0604020202020204" pitchFamily="34" charset="0"/>
                            <a:ea typeface="Calibri" panose="020F0502020204030204" pitchFamily="34" charset="0"/>
                            <a:cs typeface="Arial" panose="020B0604020202020204" pitchFamily="34" charset="0"/>
                          </a:rPr>
                          <m:t>l</m:t>
                        </m:r>
                        <m:r>
                          <m:rPr>
                            <m:nor/>
                          </m:rPr>
                          <a:rPr lang="en-US" sz="1600" kern="100">
                            <a:latin typeface="Arial" panose="020B0604020202020204" pitchFamily="34" charset="0"/>
                            <a:ea typeface="Calibri" panose="020F0502020204030204" pitchFamily="34" charset="0"/>
                            <a:cs typeface="Arial" panose="020B0604020202020204" pitchFamily="34" charset="0"/>
                          </a:rPr>
                          <m:t>à </m:t>
                        </m:r>
                        <m:r>
                          <m:rPr>
                            <m:nor/>
                          </m:rPr>
                          <a:rPr lang="en-US" sz="1600" kern="100">
                            <a:latin typeface="Arial" panose="020B0604020202020204" pitchFamily="34" charset="0"/>
                            <a:ea typeface="Calibri" panose="020F0502020204030204" pitchFamily="34" charset="0"/>
                            <a:cs typeface="Arial" panose="020B0604020202020204" pitchFamily="34" charset="0"/>
                          </a:rPr>
                          <m:t>s</m:t>
                        </m:r>
                        <m:r>
                          <m:rPr>
                            <m:nor/>
                          </m:rPr>
                          <a:rPr lang="en-US" sz="1600" kern="100">
                            <a:latin typeface="Arial" panose="020B0604020202020204" pitchFamily="34" charset="0"/>
                            <a:ea typeface="Calibri" panose="020F0502020204030204" pitchFamily="34" charset="0"/>
                            <a:cs typeface="Arial" panose="020B0604020202020204" pitchFamily="34" charset="0"/>
                          </a:rPr>
                          <m:t>ố </m:t>
                        </m:r>
                        <m:r>
                          <m:rPr>
                            <m:nor/>
                          </m:rPr>
                          <a:rPr lang="en-US" sz="1600" kern="100">
                            <a:latin typeface="Arial" panose="020B0604020202020204" pitchFamily="34" charset="0"/>
                            <a:ea typeface="Calibri" panose="020F0502020204030204" pitchFamily="34" charset="0"/>
                            <a:cs typeface="Arial" panose="020B0604020202020204" pitchFamily="34" charset="0"/>
                          </a:rPr>
                          <m:t>chia</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h</m:t>
                        </m:r>
                        <m:r>
                          <m:rPr>
                            <m:nor/>
                          </m:rPr>
                          <a:rPr lang="en-US" sz="1600" kern="100">
                            <a:latin typeface="Arial" panose="020B0604020202020204" pitchFamily="34" charset="0"/>
                            <a:ea typeface="Calibri" panose="020F0502020204030204" pitchFamily="34" charset="0"/>
                            <a:cs typeface="Arial" panose="020B0604020202020204" pitchFamily="34" charset="0"/>
                          </a:rPr>
                          <m:t>ế</m:t>
                        </m:r>
                        <m:r>
                          <m:rPr>
                            <m:nor/>
                          </m:rPr>
                          <a:rPr lang="en-US" sz="1600" kern="100">
                            <a:latin typeface="Arial" panose="020B0604020202020204" pitchFamily="34" charset="0"/>
                            <a:ea typeface="Calibri" panose="020F0502020204030204" pitchFamily="34" charset="0"/>
                            <a:cs typeface="Arial" panose="020B0604020202020204" pitchFamily="34" charset="0"/>
                          </a:rPr>
                          <m:t>t</m:t>
                        </m:r>
                        <m:r>
                          <m:rPr>
                            <m:nor/>
                          </m:rPr>
                          <a:rPr lang="en-US" sz="1600" kern="100">
                            <a:latin typeface="Arial" panose="020B0604020202020204" pitchFamily="34" charset="0"/>
                            <a:ea typeface="Calibri" panose="020F0502020204030204" pitchFamily="34" charset="0"/>
                            <a:cs typeface="Arial" panose="020B0604020202020204" pitchFamily="34" charset="0"/>
                          </a:rPr>
                          <m:t> </m:t>
                        </m:r>
                        <m:r>
                          <m:rPr>
                            <m:nor/>
                          </m:rPr>
                          <a:rPr lang="en-US" sz="1600" kern="100">
                            <a:latin typeface="Arial" panose="020B0604020202020204" pitchFamily="34" charset="0"/>
                            <a:ea typeface="Calibri" panose="020F0502020204030204" pitchFamily="34" charset="0"/>
                            <a:cs typeface="Arial" panose="020B0604020202020204" pitchFamily="34" charset="0"/>
                          </a:rPr>
                          <m:t>cho</m:t>
                        </m:r>
                        <m:r>
                          <m:rPr>
                            <m:nor/>
                          </m:rPr>
                          <a:rPr lang="en-US" sz="1600" kern="100">
                            <a:latin typeface="Arial" panose="020B0604020202020204" pitchFamily="34" charset="0"/>
                            <a:ea typeface="Calibri" panose="020F0502020204030204" pitchFamily="34" charset="0"/>
                            <a:cs typeface="Arial" panose="020B0604020202020204" pitchFamily="34" charset="0"/>
                          </a:rPr>
                          <m:t> 12”</m:t>
                        </m:r>
                      </m:oMath>
                    </m:oMathPara>
                  </a14:m>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910681" y="2397084"/>
                  <a:ext cx="5103801" cy="480453"/>
                </a:xfrm>
                <a:prstGeom prst="rect">
                  <a:avLst/>
                </a:prstGeom>
                <a:blipFill>
                  <a:blip r:embed="rId13"/>
                  <a:stretch>
                    <a:fillRect/>
                  </a:stretch>
                </a:blipFill>
              </p:spPr>
              <p:txBody>
                <a:bodyPr/>
                <a:lstStyle/>
                <a:p>
                  <a:r>
                    <a:rPr lang="en-US">
                      <a:noFill/>
                    </a:rPr>
                    <a:t> </a:t>
                  </a:r>
                </a:p>
              </p:txBody>
            </p:sp>
          </mc:Fallback>
        </mc:AlternateContent>
      </p:grpSp>
      <p:grpSp>
        <p:nvGrpSpPr>
          <p:cNvPr id="35" name="Group 34"/>
          <p:cNvGrpSpPr/>
          <p:nvPr/>
        </p:nvGrpSpPr>
        <p:grpSpPr>
          <a:xfrm>
            <a:off x="889863" y="4457563"/>
            <a:ext cx="5117746" cy="480453"/>
            <a:chOff x="1111208" y="2417404"/>
            <a:chExt cx="5421780" cy="480453"/>
          </a:xfrm>
        </p:grpSpPr>
        <p:pic>
          <p:nvPicPr>
            <p:cNvPr id="36" name="Picture 3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111208" y="2417404"/>
                  <a:ext cx="2583424" cy="480453"/>
                </a:xfrm>
                <a:prstGeom prst="rect">
                  <a:avLst/>
                </a:prstGeom>
                <a:noFill/>
              </p:spPr>
              <p:txBody>
                <a:bodyPr wrap="square" rtlCol="0">
                  <a:spAutoFit/>
                </a:bodyPr>
                <a:lstStyle/>
                <a:p>
                  <a:pPr algn="just">
                    <a:lnSpc>
                      <a:spcPct val="150000"/>
                    </a:lnSpc>
                  </a:pPr>
                  <a14:m>
                    <m:oMathPara xmlns:m="http://schemas.openxmlformats.org/officeDocument/2006/math">
                      <m:oMathParaPr>
                        <m:jc m:val="centerGroup"/>
                      </m:oMathParaPr>
                      <m:oMath xmlns:m="http://schemas.openxmlformats.org/officeDocument/2006/math">
                        <m:r>
                          <m:rPr>
                            <m:nor/>
                          </m:rPr>
                          <a:rPr lang="pt-BR" sz="1600" kern="100">
                            <a:latin typeface="Arial" panose="020B0604020202020204" pitchFamily="34" charset="0"/>
                            <a:ea typeface="Calibri" panose="020F0502020204030204" pitchFamily="34" charset="0"/>
                            <a:cs typeface="Arial" panose="020B0604020202020204" pitchFamily="34" charset="0"/>
                          </a:rPr>
                          <m:t>C</m:t>
                        </m:r>
                        <m:r>
                          <m:rPr>
                            <m:nor/>
                          </m:rPr>
                          <a:rPr lang="pt-BR" sz="1600" kern="100">
                            <a:latin typeface="Arial" panose="020B0604020202020204" pitchFamily="34" charset="0"/>
                            <a:ea typeface="Calibri" panose="020F0502020204030204" pitchFamily="34" charset="0"/>
                            <a:cs typeface="Arial" panose="020B0604020202020204" pitchFamily="34" charset="0"/>
                          </a:rPr>
                          <m:t>ả </m:t>
                        </m:r>
                        <m:r>
                          <m:rPr>
                            <m:nor/>
                          </m:rPr>
                          <a:rPr lang="pt-BR" sz="1600" kern="100">
                            <a:latin typeface="Arial" panose="020B0604020202020204" pitchFamily="34" charset="0"/>
                            <a:ea typeface="Calibri" panose="020F0502020204030204" pitchFamily="34" charset="0"/>
                            <a:cs typeface="Arial" panose="020B0604020202020204" pitchFamily="34" charset="0"/>
                          </a:rPr>
                          <m:t>A</m:t>
                        </m:r>
                        <m:r>
                          <m:rPr>
                            <m:nor/>
                          </m:rPr>
                          <a:rPr lang="pt-BR" sz="1600" kern="100">
                            <a:latin typeface="Arial" panose="020B0604020202020204" pitchFamily="34" charset="0"/>
                            <a:ea typeface="Calibri" panose="020F0502020204030204" pitchFamily="34" charset="0"/>
                            <a:cs typeface="Arial" panose="020B0604020202020204" pitchFamily="34" charset="0"/>
                          </a:rPr>
                          <m:t> </m:t>
                        </m:r>
                        <m:r>
                          <m:rPr>
                            <m:nor/>
                          </m:rPr>
                          <a:rPr lang="pt-BR" sz="1600" kern="100">
                            <a:latin typeface="Arial" panose="020B0604020202020204" pitchFamily="34" charset="0"/>
                            <a:ea typeface="Calibri" panose="020F0502020204030204" pitchFamily="34" charset="0"/>
                            <a:cs typeface="Arial" panose="020B0604020202020204" pitchFamily="34" charset="0"/>
                          </a:rPr>
                          <m:t>v</m:t>
                        </m:r>
                        <m:r>
                          <m:rPr>
                            <m:nor/>
                          </m:rPr>
                          <a:rPr lang="pt-BR" sz="1600" kern="100">
                            <a:latin typeface="Arial" panose="020B0604020202020204" pitchFamily="34" charset="0"/>
                            <a:ea typeface="Calibri" panose="020F0502020204030204" pitchFamily="34" charset="0"/>
                            <a:cs typeface="Arial" panose="020B0604020202020204" pitchFamily="34" charset="0"/>
                          </a:rPr>
                          <m:t>à </m:t>
                        </m:r>
                        <m:r>
                          <m:rPr>
                            <m:nor/>
                          </m:rPr>
                          <a:rPr lang="pt-BR" sz="1600" kern="100">
                            <a:latin typeface="Arial" panose="020B0604020202020204" pitchFamily="34" charset="0"/>
                            <a:ea typeface="Calibri" panose="020F0502020204030204" pitchFamily="34" charset="0"/>
                            <a:cs typeface="Arial" panose="020B0604020202020204" pitchFamily="34" charset="0"/>
                          </a:rPr>
                          <m:t>C</m:t>
                        </m:r>
                        <m:r>
                          <m:rPr>
                            <m:nor/>
                          </m:rPr>
                          <a:rPr lang="pt-BR" sz="1600" kern="100">
                            <a:latin typeface="Arial" panose="020B0604020202020204" pitchFamily="34" charset="0"/>
                            <a:ea typeface="Calibri" panose="020F0502020204030204" pitchFamily="34" charset="0"/>
                            <a:cs typeface="Arial" panose="020B0604020202020204" pitchFamily="34" charset="0"/>
                          </a:rPr>
                          <m:t> đề</m:t>
                        </m:r>
                        <m:r>
                          <m:rPr>
                            <m:nor/>
                          </m:rPr>
                          <a:rPr lang="pt-BR" sz="1600" kern="100">
                            <a:latin typeface="Arial" panose="020B0604020202020204" pitchFamily="34" charset="0"/>
                            <a:ea typeface="Calibri" panose="020F0502020204030204" pitchFamily="34" charset="0"/>
                            <a:cs typeface="Arial" panose="020B0604020202020204" pitchFamily="34" charset="0"/>
                          </a:rPr>
                          <m:t>u</m:t>
                        </m:r>
                        <m:r>
                          <m:rPr>
                            <m:nor/>
                          </m:rPr>
                          <a:rPr lang="pt-BR" sz="1600" kern="100">
                            <a:latin typeface="Arial" panose="020B0604020202020204" pitchFamily="34" charset="0"/>
                            <a:ea typeface="Calibri" panose="020F0502020204030204" pitchFamily="34" charset="0"/>
                            <a:cs typeface="Arial" panose="020B0604020202020204" pitchFamily="34" charset="0"/>
                          </a:rPr>
                          <m:t> đú</m:t>
                        </m:r>
                        <m:r>
                          <m:rPr>
                            <m:nor/>
                          </m:rPr>
                          <a:rPr lang="pt-BR" sz="1600" kern="100">
                            <a:latin typeface="Arial" panose="020B0604020202020204" pitchFamily="34" charset="0"/>
                            <a:ea typeface="Calibri" panose="020F0502020204030204" pitchFamily="34" charset="0"/>
                            <a:cs typeface="Arial" panose="020B0604020202020204" pitchFamily="34" charset="0"/>
                          </a:rPr>
                          <m:t>ng</m:t>
                        </m:r>
                      </m:oMath>
                    </m:oMathPara>
                  </a14:m>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111208" y="2417404"/>
                  <a:ext cx="2583424" cy="480453"/>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04543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194813" y="88767"/>
            <a:ext cx="8764161" cy="1846659"/>
          </a:xfrm>
          <a:prstGeom prst="rect">
            <a:avLst/>
          </a:prstGeom>
          <a:noFill/>
        </p:spPr>
        <p:txBody>
          <a:bodyPr wrap="square" rtlCol="0">
            <a:spAutoFit/>
          </a:bodyPr>
          <a:lstStyle/>
          <a:p>
            <a:pPr algn="just">
              <a:lnSpc>
                <a:spcPct val="150000"/>
              </a:lnSpc>
            </a:pPr>
            <a:r>
              <a:rPr lang="nl-NL" sz="1900" b="1" kern="100">
                <a:latin typeface="Arial" panose="020B0604020202020204" pitchFamily="34" charset="0"/>
                <a:ea typeface="Calibri" panose="020F0502020204030204" pitchFamily="34" charset="0"/>
                <a:cs typeface="Arial" panose="020B0604020202020204" pitchFamily="34" charset="0"/>
              </a:rPr>
              <a:t>Câu 2. </a:t>
            </a:r>
            <a:r>
              <a:rPr lang="en-US" sz="1900" kern="100">
                <a:latin typeface="Arial" panose="020B0604020202020204" pitchFamily="34" charset="0"/>
                <a:ea typeface="Calibri" panose="020F0502020204030204" pitchFamily="34" charset="0"/>
                <a:cs typeface="Arial" panose="020B0604020202020204" pitchFamily="34" charset="0"/>
              </a:rPr>
              <a:t>Tung một đồng xu cân đối và đồng chất hai lần liên tiếp. Xét các biến cố:</a:t>
            </a:r>
          </a:p>
          <a:p>
            <a:pPr algn="just">
              <a:lnSpc>
                <a:spcPct val="150000"/>
              </a:lnSpc>
            </a:pPr>
            <a:r>
              <a:rPr lang="en-US" sz="1900" kern="100">
                <a:latin typeface="Arial" panose="020B0604020202020204" pitchFamily="34" charset="0"/>
                <a:ea typeface="Calibri" panose="020F0502020204030204" pitchFamily="34" charset="0"/>
                <a:cs typeface="Arial" panose="020B0604020202020204" pitchFamily="34" charset="0"/>
              </a:rPr>
              <a:t>A: "Đồng xu xuất hiện mặt sấp ở lần gieo thứ nhất";</a:t>
            </a:r>
          </a:p>
          <a:p>
            <a:pPr algn="just">
              <a:lnSpc>
                <a:spcPct val="150000"/>
              </a:lnSpc>
            </a:pPr>
            <a:r>
              <a:rPr lang="en-US" sz="1900" kern="100">
                <a:latin typeface="Arial" panose="020B0604020202020204" pitchFamily="34" charset="0"/>
                <a:ea typeface="Calibri" panose="020F0502020204030204" pitchFamily="34" charset="0"/>
                <a:cs typeface="Arial" panose="020B0604020202020204" pitchFamily="34" charset="0"/>
              </a:rPr>
              <a:t>B: "Đồng xu xuất hiện mặt ngửa ở lần gieo thứ hai".</a:t>
            </a:r>
          </a:p>
          <a:p>
            <a:pPr algn="just">
              <a:lnSpc>
                <a:spcPct val="150000"/>
              </a:lnSpc>
            </a:pPr>
            <a:r>
              <a:rPr lang="en-US" sz="1900" kern="100">
                <a:latin typeface="Arial" panose="020B0604020202020204" pitchFamily="34" charset="0"/>
                <a:ea typeface="Calibri" panose="020F0502020204030204" pitchFamily="34" charset="0"/>
                <a:cs typeface="Arial" panose="020B0604020202020204" pitchFamily="34" charset="0"/>
              </a:rPr>
              <a:t>Hai biến cố A và B là hai biến cố:</a:t>
            </a:r>
          </a:p>
        </p:txBody>
      </p:sp>
      <p:sp>
        <p:nvSpPr>
          <p:cNvPr id="7" name="Oval 6"/>
          <p:cNvSpPr/>
          <p:nvPr/>
        </p:nvSpPr>
        <p:spPr>
          <a:xfrm>
            <a:off x="5046158" y="2187519"/>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857822" y="314062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5051363" y="309989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57822" y="2199590"/>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5128354" y="224466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38825" y="2256740"/>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930874" y="318982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5132366" y="315704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527259" y="2194957"/>
            <a:ext cx="2380249" cy="553165"/>
            <a:chOff x="1169329" y="2399116"/>
            <a:chExt cx="6349936" cy="553165"/>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69329" y="2399116"/>
                  <a:ext cx="6349936" cy="55316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900" kern="100">
                            <a:latin typeface="Arial" panose="020B0604020202020204" pitchFamily="34" charset="0"/>
                            <a:ea typeface="Calibri" panose="020F0502020204030204" pitchFamily="34" charset="0"/>
                            <a:cs typeface="Arial" panose="020B0604020202020204" pitchFamily="34" charset="0"/>
                          </a:rPr>
                          <m:t>Bi</m:t>
                        </m:r>
                        <m:r>
                          <m:rPr>
                            <m:nor/>
                          </m:rPr>
                          <a:rPr lang="en-US" sz="1900" kern="100">
                            <a:latin typeface="Arial" panose="020B0604020202020204" pitchFamily="34" charset="0"/>
                            <a:ea typeface="Calibri" panose="020F0502020204030204" pitchFamily="34" charset="0"/>
                            <a:cs typeface="Arial" panose="020B0604020202020204" pitchFamily="34" charset="0"/>
                          </a:rPr>
                          <m:t>ế</m:t>
                        </m:r>
                        <m:r>
                          <m:rPr>
                            <m:nor/>
                          </m:rPr>
                          <a:rPr lang="en-US" sz="1900" kern="100">
                            <a:latin typeface="Arial" panose="020B0604020202020204" pitchFamily="34" charset="0"/>
                            <a:ea typeface="Calibri" panose="020F0502020204030204" pitchFamily="34" charset="0"/>
                            <a:cs typeface="Arial" panose="020B0604020202020204" pitchFamily="34" charset="0"/>
                          </a:rPr>
                          <m:t>n</m:t>
                        </m:r>
                        <m:r>
                          <m:rPr>
                            <m:nor/>
                          </m:rPr>
                          <a:rPr lang="en-US" sz="1900" kern="100">
                            <a:latin typeface="Arial" panose="020B0604020202020204" pitchFamily="34" charset="0"/>
                            <a:ea typeface="Calibri" panose="020F0502020204030204" pitchFamily="34" charset="0"/>
                            <a:cs typeface="Arial" panose="020B0604020202020204" pitchFamily="34" charset="0"/>
                          </a:rPr>
                          <m:t> </m:t>
                        </m:r>
                        <m:r>
                          <m:rPr>
                            <m:nor/>
                          </m:rPr>
                          <a:rPr lang="en-US" sz="1900" kern="100">
                            <a:latin typeface="Arial" panose="020B0604020202020204" pitchFamily="34" charset="0"/>
                            <a:ea typeface="Calibri" panose="020F0502020204030204" pitchFamily="34" charset="0"/>
                            <a:cs typeface="Arial" panose="020B0604020202020204" pitchFamily="34" charset="0"/>
                          </a:rPr>
                          <m:t>c</m:t>
                        </m:r>
                        <m:r>
                          <m:rPr>
                            <m:nor/>
                          </m:rPr>
                          <a:rPr lang="en-US" sz="1900" kern="100">
                            <a:latin typeface="Arial" panose="020B0604020202020204" pitchFamily="34" charset="0"/>
                            <a:ea typeface="Calibri" panose="020F0502020204030204" pitchFamily="34" charset="0"/>
                            <a:cs typeface="Arial" panose="020B0604020202020204" pitchFamily="34" charset="0"/>
                          </a:rPr>
                          <m:t>ố đố</m:t>
                        </m:r>
                        <m:r>
                          <m:rPr>
                            <m:nor/>
                          </m:rPr>
                          <a:rPr lang="en-US" sz="1900" kern="100">
                            <a:latin typeface="Arial" panose="020B0604020202020204" pitchFamily="34" charset="0"/>
                            <a:ea typeface="Calibri" panose="020F0502020204030204" pitchFamily="34" charset="0"/>
                            <a:cs typeface="Arial" panose="020B0604020202020204" pitchFamily="34" charset="0"/>
                          </a:rPr>
                          <m:t>i</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69329" y="2399116"/>
                  <a:ext cx="6349936" cy="553165"/>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3439817" y="4081490"/>
            <a:ext cx="935382" cy="943907"/>
          </a:xfrm>
          <a:prstGeom prst="rect">
            <a:avLst/>
          </a:prstGeom>
          <a:noFill/>
        </p:spPr>
      </p:pic>
      <p:sp>
        <p:nvSpPr>
          <p:cNvPr id="26" name="Cloud 25"/>
          <p:cNvSpPr/>
          <p:nvPr/>
        </p:nvSpPr>
        <p:spPr>
          <a:xfrm>
            <a:off x="4591074" y="4289787"/>
            <a:ext cx="1417460" cy="639047"/>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5749966" y="2160349"/>
            <a:ext cx="2380250" cy="553165"/>
            <a:chOff x="1222590" y="2387937"/>
            <a:chExt cx="6442649" cy="553165"/>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15661" y="2387937"/>
                  <a:ext cx="5559227" cy="55316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
                      </m:oMathParaPr>
                      <m:oMath xmlns:m="http://schemas.openxmlformats.org/officeDocument/2006/math">
                        <m:r>
                          <m:rPr>
                            <m:nor/>
                          </m:rPr>
                          <a:rPr lang="en-US" sz="1900" kern="100">
                            <a:latin typeface="Arial" panose="020B0604020202020204" pitchFamily="34" charset="0"/>
                            <a:ea typeface="Calibri" panose="020F0502020204030204" pitchFamily="34" charset="0"/>
                            <a:cs typeface="Arial" panose="020B0604020202020204" pitchFamily="34" charset="0"/>
                          </a:rPr>
                          <m:t>Bi</m:t>
                        </m:r>
                        <m:r>
                          <m:rPr>
                            <m:nor/>
                          </m:rPr>
                          <a:rPr lang="en-US" sz="1900" kern="100">
                            <a:latin typeface="Arial" panose="020B0604020202020204" pitchFamily="34" charset="0"/>
                            <a:ea typeface="Calibri" panose="020F0502020204030204" pitchFamily="34" charset="0"/>
                            <a:cs typeface="Arial" panose="020B0604020202020204" pitchFamily="34" charset="0"/>
                          </a:rPr>
                          <m:t>ế</m:t>
                        </m:r>
                        <m:r>
                          <m:rPr>
                            <m:nor/>
                          </m:rPr>
                          <a:rPr lang="en-US" sz="1900" kern="100">
                            <a:latin typeface="Arial" panose="020B0604020202020204" pitchFamily="34" charset="0"/>
                            <a:ea typeface="Calibri" panose="020F0502020204030204" pitchFamily="34" charset="0"/>
                            <a:cs typeface="Arial" panose="020B0604020202020204" pitchFamily="34" charset="0"/>
                          </a:rPr>
                          <m:t>n</m:t>
                        </m:r>
                        <m:r>
                          <m:rPr>
                            <m:nor/>
                          </m:rPr>
                          <a:rPr lang="en-US" sz="1900" kern="100">
                            <a:latin typeface="Arial" panose="020B0604020202020204" pitchFamily="34" charset="0"/>
                            <a:ea typeface="Calibri" panose="020F0502020204030204" pitchFamily="34" charset="0"/>
                            <a:cs typeface="Arial" panose="020B0604020202020204" pitchFamily="34" charset="0"/>
                          </a:rPr>
                          <m:t> </m:t>
                        </m:r>
                        <m:r>
                          <m:rPr>
                            <m:nor/>
                          </m:rPr>
                          <a:rPr lang="en-US" sz="1900" kern="100">
                            <a:latin typeface="Arial" panose="020B0604020202020204" pitchFamily="34" charset="0"/>
                            <a:ea typeface="Calibri" panose="020F0502020204030204" pitchFamily="34" charset="0"/>
                            <a:cs typeface="Arial" panose="020B0604020202020204" pitchFamily="34" charset="0"/>
                          </a:rPr>
                          <m:t>c</m:t>
                        </m:r>
                        <m:r>
                          <m:rPr>
                            <m:nor/>
                          </m:rPr>
                          <a:rPr lang="en-US" sz="1900" kern="100">
                            <a:latin typeface="Arial" panose="020B0604020202020204" pitchFamily="34" charset="0"/>
                            <a:ea typeface="Calibri" panose="020F0502020204030204" pitchFamily="34" charset="0"/>
                            <a:cs typeface="Arial" panose="020B0604020202020204" pitchFamily="34" charset="0"/>
                          </a:rPr>
                          <m:t>ố độ</m:t>
                        </m:r>
                        <m:r>
                          <m:rPr>
                            <m:nor/>
                          </m:rPr>
                          <a:rPr lang="en-US" sz="1900" kern="100">
                            <a:latin typeface="Arial" panose="020B0604020202020204" pitchFamily="34" charset="0"/>
                            <a:ea typeface="Calibri" panose="020F0502020204030204" pitchFamily="34" charset="0"/>
                            <a:cs typeface="Arial" panose="020B0604020202020204" pitchFamily="34" charset="0"/>
                          </a:rPr>
                          <m:t>c</m:t>
                        </m:r>
                        <m:r>
                          <m:rPr>
                            <m:nor/>
                          </m:rPr>
                          <a:rPr lang="en-US" sz="1900" kern="100">
                            <a:latin typeface="Arial" panose="020B0604020202020204" pitchFamily="34" charset="0"/>
                            <a:ea typeface="Calibri" panose="020F0502020204030204" pitchFamily="34" charset="0"/>
                            <a:cs typeface="Arial" panose="020B0604020202020204" pitchFamily="34" charset="0"/>
                          </a:rPr>
                          <m:t> </m:t>
                        </m:r>
                        <m:r>
                          <m:rPr>
                            <m:nor/>
                          </m:rPr>
                          <a:rPr lang="en-US" sz="1900" kern="100">
                            <a:latin typeface="Arial" panose="020B0604020202020204" pitchFamily="34" charset="0"/>
                            <a:ea typeface="Calibri" panose="020F0502020204030204" pitchFamily="34" charset="0"/>
                            <a:cs typeface="Arial" panose="020B0604020202020204" pitchFamily="34" charset="0"/>
                          </a:rPr>
                          <m:t>l</m:t>
                        </m:r>
                        <m:r>
                          <m:rPr>
                            <m:nor/>
                          </m:rPr>
                          <a:rPr lang="en-US" sz="1900" kern="100">
                            <a:latin typeface="Arial" panose="020B0604020202020204" pitchFamily="34" charset="0"/>
                            <a:ea typeface="Calibri" panose="020F0502020204030204" pitchFamily="34" charset="0"/>
                            <a:cs typeface="Arial" panose="020B0604020202020204" pitchFamily="34" charset="0"/>
                          </a:rPr>
                          <m:t>ậ</m:t>
                        </m:r>
                        <m:r>
                          <m:rPr>
                            <m:nor/>
                          </m:rPr>
                          <a:rPr lang="en-US" sz="1900" kern="100">
                            <a:latin typeface="Arial" panose="020B0604020202020204" pitchFamily="34" charset="0"/>
                            <a:ea typeface="Calibri" panose="020F0502020204030204" pitchFamily="34" charset="0"/>
                            <a:cs typeface="Arial" panose="020B0604020202020204" pitchFamily="34" charset="0"/>
                          </a:rPr>
                          <m:t>p</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15661" y="2387937"/>
                  <a:ext cx="5559227" cy="553165"/>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527258" y="3138255"/>
            <a:ext cx="2351743" cy="553165"/>
            <a:chOff x="1222590" y="2379944"/>
            <a:chExt cx="5840031" cy="553165"/>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648465" y="2379944"/>
                  <a:ext cx="4791890" cy="55316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900" kern="100">
                            <a:latin typeface="Arial" panose="020B0604020202020204" pitchFamily="34" charset="0"/>
                            <a:ea typeface="Calibri" panose="020F0502020204030204" pitchFamily="34" charset="0"/>
                            <a:cs typeface="Arial" panose="020B0604020202020204" pitchFamily="34" charset="0"/>
                          </a:rPr>
                          <m:t>Bi</m:t>
                        </m:r>
                        <m:r>
                          <m:rPr>
                            <m:nor/>
                          </m:rPr>
                          <a:rPr lang="en-US" sz="1900" kern="100">
                            <a:latin typeface="Arial" panose="020B0604020202020204" pitchFamily="34" charset="0"/>
                            <a:ea typeface="Calibri" panose="020F0502020204030204" pitchFamily="34" charset="0"/>
                            <a:cs typeface="Arial" panose="020B0604020202020204" pitchFamily="34" charset="0"/>
                          </a:rPr>
                          <m:t>ế</m:t>
                        </m:r>
                        <m:r>
                          <m:rPr>
                            <m:nor/>
                          </m:rPr>
                          <a:rPr lang="en-US" sz="1900" kern="100">
                            <a:latin typeface="Arial" panose="020B0604020202020204" pitchFamily="34" charset="0"/>
                            <a:ea typeface="Calibri" panose="020F0502020204030204" pitchFamily="34" charset="0"/>
                            <a:cs typeface="Arial" panose="020B0604020202020204" pitchFamily="34" charset="0"/>
                          </a:rPr>
                          <m:t>n</m:t>
                        </m:r>
                        <m:r>
                          <m:rPr>
                            <m:nor/>
                          </m:rPr>
                          <a:rPr lang="en-US" sz="1900" kern="100">
                            <a:latin typeface="Arial" panose="020B0604020202020204" pitchFamily="34" charset="0"/>
                            <a:ea typeface="Calibri" panose="020F0502020204030204" pitchFamily="34" charset="0"/>
                            <a:cs typeface="Arial" panose="020B0604020202020204" pitchFamily="34" charset="0"/>
                          </a:rPr>
                          <m:t> </m:t>
                        </m:r>
                        <m:r>
                          <m:rPr>
                            <m:nor/>
                          </m:rPr>
                          <a:rPr lang="en-US" sz="1900" kern="100">
                            <a:latin typeface="Arial" panose="020B0604020202020204" pitchFamily="34" charset="0"/>
                            <a:ea typeface="Calibri" panose="020F0502020204030204" pitchFamily="34" charset="0"/>
                            <a:cs typeface="Arial" panose="020B0604020202020204" pitchFamily="34" charset="0"/>
                          </a:rPr>
                          <m:t>c</m:t>
                        </m:r>
                        <m:r>
                          <m:rPr>
                            <m:nor/>
                          </m:rPr>
                          <a:rPr lang="en-US" sz="1900" kern="100">
                            <a:latin typeface="Arial" panose="020B0604020202020204" pitchFamily="34" charset="0"/>
                            <a:ea typeface="Calibri" panose="020F0502020204030204" pitchFamily="34" charset="0"/>
                            <a:cs typeface="Arial" panose="020B0604020202020204" pitchFamily="34" charset="0"/>
                          </a:rPr>
                          <m:t>ố </m:t>
                        </m:r>
                        <m:r>
                          <m:rPr>
                            <m:nor/>
                          </m:rPr>
                          <a:rPr lang="en-US" sz="1900" kern="100">
                            <a:latin typeface="Arial" panose="020B0604020202020204" pitchFamily="34" charset="0"/>
                            <a:ea typeface="Calibri" panose="020F0502020204030204" pitchFamily="34" charset="0"/>
                            <a:cs typeface="Arial" panose="020B0604020202020204" pitchFamily="34" charset="0"/>
                          </a:rPr>
                          <m:t>giao</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648465" y="2379944"/>
                  <a:ext cx="4791890" cy="553165"/>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5749966" y="3101810"/>
            <a:ext cx="2380250" cy="553165"/>
            <a:chOff x="1222591" y="2389972"/>
            <a:chExt cx="5310397" cy="553165"/>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34621" y="2389972"/>
                  <a:ext cx="4806154" cy="553165"/>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pt-BR" sz="1900" kern="100">
                            <a:latin typeface="Arial" panose="020B0604020202020204" pitchFamily="34" charset="0"/>
                            <a:ea typeface="Calibri" panose="020F0502020204030204" pitchFamily="34" charset="0"/>
                            <a:cs typeface="Arial" panose="020B0604020202020204" pitchFamily="34" charset="0"/>
                          </a:rPr>
                          <m:t>Bi</m:t>
                        </m:r>
                        <m:r>
                          <m:rPr>
                            <m:nor/>
                          </m:rPr>
                          <a:rPr lang="pt-BR" sz="1900" kern="100">
                            <a:latin typeface="Arial" panose="020B0604020202020204" pitchFamily="34" charset="0"/>
                            <a:ea typeface="Calibri" panose="020F0502020204030204" pitchFamily="34" charset="0"/>
                            <a:cs typeface="Arial" panose="020B0604020202020204" pitchFamily="34" charset="0"/>
                          </a:rPr>
                          <m:t>ế</m:t>
                        </m:r>
                        <m:r>
                          <m:rPr>
                            <m:nor/>
                          </m:rPr>
                          <a:rPr lang="pt-BR" sz="1900" kern="100">
                            <a:latin typeface="Arial" panose="020B0604020202020204" pitchFamily="34" charset="0"/>
                            <a:ea typeface="Calibri" panose="020F0502020204030204" pitchFamily="34" charset="0"/>
                            <a:cs typeface="Arial" panose="020B0604020202020204" pitchFamily="34" charset="0"/>
                          </a:rPr>
                          <m:t>n</m:t>
                        </m:r>
                        <m:r>
                          <m:rPr>
                            <m:nor/>
                          </m:rPr>
                          <a:rPr lang="pt-BR" sz="1900" kern="100">
                            <a:latin typeface="Arial" panose="020B0604020202020204" pitchFamily="34" charset="0"/>
                            <a:ea typeface="Calibri" panose="020F0502020204030204" pitchFamily="34" charset="0"/>
                            <a:cs typeface="Arial" panose="020B0604020202020204" pitchFamily="34" charset="0"/>
                          </a:rPr>
                          <m:t> </m:t>
                        </m:r>
                        <m:r>
                          <m:rPr>
                            <m:nor/>
                          </m:rPr>
                          <a:rPr lang="pt-BR" sz="1900" kern="100">
                            <a:latin typeface="Arial" panose="020B0604020202020204" pitchFamily="34" charset="0"/>
                            <a:ea typeface="Calibri" panose="020F0502020204030204" pitchFamily="34" charset="0"/>
                            <a:cs typeface="Arial" panose="020B0604020202020204" pitchFamily="34" charset="0"/>
                          </a:rPr>
                          <m:t>c</m:t>
                        </m:r>
                        <m:r>
                          <m:rPr>
                            <m:nor/>
                          </m:rPr>
                          <a:rPr lang="pt-BR" sz="1900" kern="100">
                            <a:latin typeface="Arial" panose="020B0604020202020204" pitchFamily="34" charset="0"/>
                            <a:ea typeface="Calibri" panose="020F0502020204030204" pitchFamily="34" charset="0"/>
                            <a:cs typeface="Arial" panose="020B0604020202020204" pitchFamily="34" charset="0"/>
                          </a:rPr>
                          <m:t>ố </m:t>
                        </m:r>
                        <m:r>
                          <m:rPr>
                            <m:nor/>
                          </m:rPr>
                          <a:rPr lang="pt-BR" sz="1900" kern="100">
                            <a:latin typeface="Arial" panose="020B0604020202020204" pitchFamily="34" charset="0"/>
                            <a:ea typeface="Calibri" panose="020F0502020204030204" pitchFamily="34" charset="0"/>
                            <a:cs typeface="Arial" panose="020B0604020202020204" pitchFamily="34" charset="0"/>
                          </a:rPr>
                          <m:t>h</m:t>
                        </m:r>
                        <m:r>
                          <m:rPr>
                            <m:nor/>
                          </m:rPr>
                          <a:rPr lang="pt-BR" sz="1900" kern="100">
                            <a:latin typeface="Arial" panose="020B0604020202020204" pitchFamily="34" charset="0"/>
                            <a:ea typeface="Calibri" panose="020F0502020204030204" pitchFamily="34" charset="0"/>
                            <a:cs typeface="Arial" panose="020B0604020202020204" pitchFamily="34" charset="0"/>
                          </a:rPr>
                          <m:t>ợ</m:t>
                        </m:r>
                        <m:r>
                          <m:rPr>
                            <m:nor/>
                          </m:rPr>
                          <a:rPr lang="pt-BR" sz="1900" kern="100">
                            <a:latin typeface="Arial" panose="020B0604020202020204" pitchFamily="34" charset="0"/>
                            <a:ea typeface="Calibri" panose="020F0502020204030204" pitchFamily="34" charset="0"/>
                            <a:cs typeface="Arial" panose="020B0604020202020204" pitchFamily="34" charset="0"/>
                          </a:rPr>
                          <m:t>p</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34621" y="2389972"/>
                  <a:ext cx="4806154" cy="553165"/>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82354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354471" y="82954"/>
            <a:ext cx="8523500" cy="2118529"/>
          </a:xfrm>
          <a:prstGeom prst="rect">
            <a:avLst/>
          </a:prstGeom>
          <a:noFill/>
        </p:spPr>
        <p:txBody>
          <a:bodyPr wrap="square" rtlCol="0">
            <a:spAutoFit/>
          </a:bodyPr>
          <a:lstStyle/>
          <a:p>
            <a:pPr algn="just">
              <a:lnSpc>
                <a:spcPct val="150000"/>
              </a:lnSpc>
              <a:spcAft>
                <a:spcPts val="1200"/>
              </a:spcAft>
            </a:pPr>
            <a:r>
              <a:rPr lang="nl-NL" sz="1800" b="1" kern="100">
                <a:latin typeface="Arial" panose="020B0604020202020204" pitchFamily="34" charset="0"/>
                <a:ea typeface="Calibri" panose="020F0502020204030204" pitchFamily="34" charset="0"/>
                <a:cs typeface="Arial" panose="020B0604020202020204" pitchFamily="34" charset="0"/>
              </a:rPr>
              <a:t>Câu 3.</a:t>
            </a:r>
            <a:r>
              <a:rPr lang="en-US" sz="1800" kern="100">
                <a:latin typeface="Arial" panose="020B0604020202020204" pitchFamily="34" charset="0"/>
                <a:ea typeface="Calibri" panose="020F0502020204030204" pitchFamily="34" charset="0"/>
                <a:cs typeface="Arial" panose="020B0604020202020204" pitchFamily="34" charset="0"/>
              </a:rPr>
              <a:t> Một hộp đựng 5 viên bi màu đỏ và 6 viên bi màu xanh có cùng kích thước và khối lượng. Bạn Hoa lấy ngẫu nhiên một viên bị và không trả lại vào hộp. Tiếp theo bạn An lấy ngẫu nhiên một viên bi từ hộp đó. Xét biến cố A: “Hoa lấy được viên bi màu đỏ”, biến cố B: “An lấy được viên bi màu xanh”. Hai biến cố A và B là hai biến cố:</a:t>
            </a:r>
            <a:endParaRPr lang="en-US" kern="100">
              <a:latin typeface="Arial" panose="020B0604020202020204" pitchFamily="34" charset="0"/>
              <a:ea typeface="Calibri" panose="020F0502020204030204" pitchFamily="34" charset="0"/>
              <a:cs typeface="Arial" panose="020B0604020202020204" pitchFamily="34" charset="0"/>
            </a:endParaRPr>
          </a:p>
        </p:txBody>
      </p:sp>
      <p:sp>
        <p:nvSpPr>
          <p:cNvPr id="7" name="Oval 6"/>
          <p:cNvSpPr/>
          <p:nvPr/>
        </p:nvSpPr>
        <p:spPr>
          <a:xfrm>
            <a:off x="957975" y="3772202"/>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957975" y="4436459"/>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964271" y="3065898"/>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979017" y="2392681"/>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031027" y="3829352"/>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050876" y="244983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1040171" y="448565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2000" b="1" kern="1200">
                <a:solidFill>
                  <a:prstClr val="black"/>
                </a:solidFill>
                <a:latin typeface="Arial" panose="020B0604020202020204" pitchFamily="34" charset="0"/>
                <a:ea typeface="+mn-ea"/>
                <a:cs typeface="Arial" panose="020B0604020202020204" pitchFamily="34" charset="0"/>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1045274" y="312304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p:grpSp>
        <p:nvGrpSpPr>
          <p:cNvPr id="3" name="Group 2"/>
          <p:cNvGrpSpPr/>
          <p:nvPr/>
        </p:nvGrpSpPr>
        <p:grpSpPr>
          <a:xfrm>
            <a:off x="1518045" y="2355965"/>
            <a:ext cx="3829038" cy="528927"/>
            <a:chOff x="995768" y="2389852"/>
            <a:chExt cx="6447448" cy="528927"/>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995768" y="2389852"/>
                  <a:ext cx="6349936" cy="528927"/>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kern="100">
                            <a:latin typeface="Arial" panose="020B0604020202020204" pitchFamily="34" charset="0"/>
                            <a:ea typeface="Calibri" panose="020F0502020204030204" pitchFamily="34" charset="0"/>
                            <a:cs typeface="Arial" panose="020B0604020202020204" pitchFamily="34" charset="0"/>
                          </a:rPr>
                          <m:t>Bi</m:t>
                        </m:r>
                        <m:r>
                          <m:rPr>
                            <m:nor/>
                          </m:rPr>
                          <a:rPr lang="en-US" sz="1800" kern="100">
                            <a:latin typeface="Arial" panose="020B0604020202020204" pitchFamily="34" charset="0"/>
                            <a:ea typeface="Calibri" panose="020F0502020204030204" pitchFamily="34" charset="0"/>
                            <a:cs typeface="Arial" panose="020B0604020202020204" pitchFamily="34" charset="0"/>
                          </a:rPr>
                          <m:t>ế</m:t>
                        </m:r>
                        <m:r>
                          <m:rPr>
                            <m:nor/>
                          </m:rPr>
                          <a:rPr lang="en-US" sz="1800" kern="100">
                            <a:latin typeface="Arial" panose="020B0604020202020204" pitchFamily="34" charset="0"/>
                            <a:ea typeface="Calibri" panose="020F0502020204030204" pitchFamily="34" charset="0"/>
                            <a:cs typeface="Arial" panose="020B0604020202020204" pitchFamily="34" charset="0"/>
                          </a:rPr>
                          <m:t>n</m:t>
                        </m:r>
                        <m:r>
                          <m:rPr>
                            <m:nor/>
                          </m:rPr>
                          <a:rPr lang="en-US" sz="1800" kern="100">
                            <a:latin typeface="Arial" panose="020B0604020202020204" pitchFamily="34" charset="0"/>
                            <a:ea typeface="Calibri" panose="020F0502020204030204" pitchFamily="34" charset="0"/>
                            <a:cs typeface="Arial" panose="020B0604020202020204" pitchFamily="34" charset="0"/>
                          </a:rPr>
                          <m:t> </m:t>
                        </m:r>
                        <m:r>
                          <m:rPr>
                            <m:nor/>
                          </m:rPr>
                          <a:rPr lang="en-US" sz="1800" kern="100">
                            <a:latin typeface="Arial" panose="020B0604020202020204" pitchFamily="34" charset="0"/>
                            <a:ea typeface="Calibri" panose="020F0502020204030204" pitchFamily="34" charset="0"/>
                            <a:cs typeface="Arial" panose="020B0604020202020204" pitchFamily="34" charset="0"/>
                          </a:rPr>
                          <m:t>c</m:t>
                        </m:r>
                        <m:r>
                          <m:rPr>
                            <m:nor/>
                          </m:rPr>
                          <a:rPr lang="en-US" sz="1800" kern="100">
                            <a:latin typeface="Arial" panose="020B0604020202020204" pitchFamily="34" charset="0"/>
                            <a:ea typeface="Calibri" panose="020F0502020204030204" pitchFamily="34" charset="0"/>
                            <a:cs typeface="Arial" panose="020B0604020202020204" pitchFamily="34" charset="0"/>
                          </a:rPr>
                          <m:t>ố đố</m:t>
                        </m:r>
                        <m:r>
                          <m:rPr>
                            <m:nor/>
                          </m:rPr>
                          <a:rPr lang="en-US" sz="1800" kern="100">
                            <a:latin typeface="Arial" panose="020B0604020202020204" pitchFamily="34" charset="0"/>
                            <a:ea typeface="Calibri" panose="020F0502020204030204" pitchFamily="34" charset="0"/>
                            <a:cs typeface="Arial" panose="020B0604020202020204" pitchFamily="34" charset="0"/>
                          </a:rPr>
                          <m:t>i</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995768" y="2389852"/>
                  <a:ext cx="6349936" cy="528927"/>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6848299" y="4236499"/>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6672518" y="3988058"/>
            <a:ext cx="935382" cy="943907"/>
          </a:xfrm>
          <a:prstGeom prst="rect">
            <a:avLst/>
          </a:prstGeom>
          <a:noFill/>
        </p:spPr>
      </p:pic>
      <p:sp>
        <p:nvSpPr>
          <p:cNvPr id="26" name="Cloud 25"/>
          <p:cNvSpPr/>
          <p:nvPr/>
        </p:nvSpPr>
        <p:spPr>
          <a:xfrm>
            <a:off x="7305000" y="3349011"/>
            <a:ext cx="1417460" cy="639047"/>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419559" y="4268264"/>
            <a:ext cx="699073" cy="705516"/>
          </a:xfrm>
          <a:prstGeom prst="rect">
            <a:avLst/>
          </a:prstGeom>
        </p:spPr>
      </p:pic>
      <p:grpSp>
        <p:nvGrpSpPr>
          <p:cNvPr id="29" name="Group 28"/>
          <p:cNvGrpSpPr/>
          <p:nvPr/>
        </p:nvGrpSpPr>
        <p:grpSpPr>
          <a:xfrm>
            <a:off x="1658605" y="3041233"/>
            <a:ext cx="3709915" cy="528927"/>
            <a:chOff x="1222590" y="2384935"/>
            <a:chExt cx="6220626" cy="528927"/>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2732169" y="2384935"/>
                  <a:ext cx="3314147" cy="528927"/>
                </a:xfrm>
                <a:prstGeom prst="rect">
                  <a:avLst/>
                </a:prstGeom>
                <a:noFill/>
              </p:spPr>
              <p:txBody>
                <a:bodyPr wrap="square" rtlCol="0">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en-US" sz="1800" kern="100">
                            <a:latin typeface="Arial" panose="020B0604020202020204" pitchFamily="34" charset="0"/>
                            <a:ea typeface="Calibri" panose="020F0502020204030204" pitchFamily="34" charset="0"/>
                            <a:cs typeface="Arial" panose="020B0604020202020204" pitchFamily="34" charset="0"/>
                          </a:rPr>
                          <m:t>Bi</m:t>
                        </m:r>
                        <m:r>
                          <m:rPr>
                            <m:nor/>
                          </m:rPr>
                          <a:rPr lang="en-US" sz="1800" kern="100">
                            <a:latin typeface="Arial" panose="020B0604020202020204" pitchFamily="34" charset="0"/>
                            <a:ea typeface="Calibri" panose="020F0502020204030204" pitchFamily="34" charset="0"/>
                            <a:cs typeface="Arial" panose="020B0604020202020204" pitchFamily="34" charset="0"/>
                          </a:rPr>
                          <m:t>ế</m:t>
                        </m:r>
                        <m:r>
                          <m:rPr>
                            <m:nor/>
                          </m:rPr>
                          <a:rPr lang="en-US" sz="1800" kern="100">
                            <a:latin typeface="Arial" panose="020B0604020202020204" pitchFamily="34" charset="0"/>
                            <a:ea typeface="Calibri" panose="020F0502020204030204" pitchFamily="34" charset="0"/>
                            <a:cs typeface="Arial" panose="020B0604020202020204" pitchFamily="34" charset="0"/>
                          </a:rPr>
                          <m:t>n</m:t>
                        </m:r>
                        <m:r>
                          <m:rPr>
                            <m:nor/>
                          </m:rPr>
                          <a:rPr lang="en-US" sz="1800" kern="100">
                            <a:latin typeface="Arial" panose="020B0604020202020204" pitchFamily="34" charset="0"/>
                            <a:ea typeface="Calibri" panose="020F0502020204030204" pitchFamily="34" charset="0"/>
                            <a:cs typeface="Arial" panose="020B0604020202020204" pitchFamily="34" charset="0"/>
                          </a:rPr>
                          <m:t> </m:t>
                        </m:r>
                        <m:r>
                          <m:rPr>
                            <m:nor/>
                          </m:rPr>
                          <a:rPr lang="en-US" sz="1800" kern="100">
                            <a:latin typeface="Arial" panose="020B0604020202020204" pitchFamily="34" charset="0"/>
                            <a:ea typeface="Calibri" panose="020F0502020204030204" pitchFamily="34" charset="0"/>
                            <a:cs typeface="Arial" panose="020B0604020202020204" pitchFamily="34" charset="0"/>
                          </a:rPr>
                          <m:t>c</m:t>
                        </m:r>
                        <m:r>
                          <m:rPr>
                            <m:nor/>
                          </m:rPr>
                          <a:rPr lang="en-US" sz="1800" kern="100">
                            <a:latin typeface="Arial" panose="020B0604020202020204" pitchFamily="34" charset="0"/>
                            <a:ea typeface="Calibri" panose="020F0502020204030204" pitchFamily="34" charset="0"/>
                            <a:cs typeface="Arial" panose="020B0604020202020204" pitchFamily="34" charset="0"/>
                          </a:rPr>
                          <m:t>ố độ</m:t>
                        </m:r>
                        <m:r>
                          <m:rPr>
                            <m:nor/>
                          </m:rPr>
                          <a:rPr lang="en-US" sz="1800" kern="100">
                            <a:latin typeface="Arial" panose="020B0604020202020204" pitchFamily="34" charset="0"/>
                            <a:ea typeface="Calibri" panose="020F0502020204030204" pitchFamily="34" charset="0"/>
                            <a:cs typeface="Arial" panose="020B0604020202020204" pitchFamily="34" charset="0"/>
                          </a:rPr>
                          <m:t>c</m:t>
                        </m:r>
                        <m:r>
                          <m:rPr>
                            <m:nor/>
                          </m:rPr>
                          <a:rPr lang="en-US" sz="1800" kern="100">
                            <a:latin typeface="Arial" panose="020B0604020202020204" pitchFamily="34" charset="0"/>
                            <a:ea typeface="Calibri" panose="020F0502020204030204" pitchFamily="34" charset="0"/>
                            <a:cs typeface="Arial" panose="020B0604020202020204" pitchFamily="34" charset="0"/>
                          </a:rPr>
                          <m:t> </m:t>
                        </m:r>
                        <m:r>
                          <m:rPr>
                            <m:nor/>
                          </m:rPr>
                          <a:rPr lang="en-US" sz="1800" kern="100">
                            <a:latin typeface="Arial" panose="020B0604020202020204" pitchFamily="34" charset="0"/>
                            <a:ea typeface="Calibri" panose="020F0502020204030204" pitchFamily="34" charset="0"/>
                            <a:cs typeface="Arial" panose="020B0604020202020204" pitchFamily="34" charset="0"/>
                          </a:rPr>
                          <m:t>l</m:t>
                        </m:r>
                        <m:r>
                          <m:rPr>
                            <m:nor/>
                          </m:rPr>
                          <a:rPr lang="en-US" sz="1800" kern="100">
                            <a:latin typeface="Arial" panose="020B0604020202020204" pitchFamily="34" charset="0"/>
                            <a:ea typeface="Calibri" panose="020F0502020204030204" pitchFamily="34" charset="0"/>
                            <a:cs typeface="Arial" panose="020B0604020202020204" pitchFamily="34" charset="0"/>
                          </a:rPr>
                          <m:t>ậ</m:t>
                        </m:r>
                        <m:r>
                          <m:rPr>
                            <m:nor/>
                          </m:rPr>
                          <a:rPr lang="en-US" sz="1800" kern="100">
                            <a:latin typeface="Arial" panose="020B0604020202020204" pitchFamily="34" charset="0"/>
                            <a:ea typeface="Calibri" panose="020F0502020204030204" pitchFamily="34" charset="0"/>
                            <a:cs typeface="Arial" panose="020B0604020202020204" pitchFamily="34" charset="0"/>
                          </a:rPr>
                          <m:t>p</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732169" y="2384935"/>
                  <a:ext cx="3314147" cy="528927"/>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658605" y="3738190"/>
            <a:ext cx="3709915" cy="528927"/>
            <a:chOff x="1222590" y="2380846"/>
            <a:chExt cx="5683445" cy="528927"/>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683445"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637709" y="2380846"/>
                  <a:ext cx="5103801" cy="528927"/>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800" kern="100">
                            <a:latin typeface="Arial" panose="020B0604020202020204" pitchFamily="34" charset="0"/>
                            <a:ea typeface="Calibri" panose="020F0502020204030204" pitchFamily="34" charset="0"/>
                            <a:cs typeface="Arial" panose="020B0604020202020204" pitchFamily="34" charset="0"/>
                          </a:rPr>
                          <m:t>Bi</m:t>
                        </m:r>
                        <m:r>
                          <m:rPr>
                            <m:nor/>
                          </m:rPr>
                          <a:rPr lang="en-US" sz="1800" kern="100">
                            <a:latin typeface="Arial" panose="020B0604020202020204" pitchFamily="34" charset="0"/>
                            <a:ea typeface="Calibri" panose="020F0502020204030204" pitchFamily="34" charset="0"/>
                            <a:cs typeface="Arial" panose="020B0604020202020204" pitchFamily="34" charset="0"/>
                          </a:rPr>
                          <m:t>ế</m:t>
                        </m:r>
                        <m:r>
                          <m:rPr>
                            <m:nor/>
                          </m:rPr>
                          <a:rPr lang="en-US" sz="1800" kern="100">
                            <a:latin typeface="Arial" panose="020B0604020202020204" pitchFamily="34" charset="0"/>
                            <a:ea typeface="Calibri" panose="020F0502020204030204" pitchFamily="34" charset="0"/>
                            <a:cs typeface="Arial" panose="020B0604020202020204" pitchFamily="34" charset="0"/>
                          </a:rPr>
                          <m:t>n</m:t>
                        </m:r>
                        <m:r>
                          <m:rPr>
                            <m:nor/>
                          </m:rPr>
                          <a:rPr lang="en-US" sz="1800" kern="100">
                            <a:latin typeface="Arial" panose="020B0604020202020204" pitchFamily="34" charset="0"/>
                            <a:ea typeface="Calibri" panose="020F0502020204030204" pitchFamily="34" charset="0"/>
                            <a:cs typeface="Arial" panose="020B0604020202020204" pitchFamily="34" charset="0"/>
                          </a:rPr>
                          <m:t> </m:t>
                        </m:r>
                        <m:r>
                          <m:rPr>
                            <m:nor/>
                          </m:rPr>
                          <a:rPr lang="en-US" sz="1800" kern="100">
                            <a:latin typeface="Arial" panose="020B0604020202020204" pitchFamily="34" charset="0"/>
                            <a:ea typeface="Calibri" panose="020F0502020204030204" pitchFamily="34" charset="0"/>
                            <a:cs typeface="Arial" panose="020B0604020202020204" pitchFamily="34" charset="0"/>
                          </a:rPr>
                          <m:t>c</m:t>
                        </m:r>
                        <m:r>
                          <m:rPr>
                            <m:nor/>
                          </m:rPr>
                          <a:rPr lang="en-US" sz="1800" kern="100">
                            <a:latin typeface="Arial" panose="020B0604020202020204" pitchFamily="34" charset="0"/>
                            <a:ea typeface="Calibri" panose="020F0502020204030204" pitchFamily="34" charset="0"/>
                            <a:cs typeface="Arial" panose="020B0604020202020204" pitchFamily="34" charset="0"/>
                          </a:rPr>
                          <m:t>ố </m:t>
                        </m:r>
                        <m:r>
                          <m:rPr>
                            <m:nor/>
                          </m:rPr>
                          <a:rPr lang="en-US" sz="1800" kern="100">
                            <a:latin typeface="Arial" panose="020B0604020202020204" pitchFamily="34" charset="0"/>
                            <a:ea typeface="Calibri" panose="020F0502020204030204" pitchFamily="34" charset="0"/>
                            <a:cs typeface="Arial" panose="020B0604020202020204" pitchFamily="34" charset="0"/>
                          </a:rPr>
                          <m:t>kh</m:t>
                        </m:r>
                        <m:r>
                          <m:rPr>
                            <m:nor/>
                          </m:rPr>
                          <a:rPr lang="en-US" sz="1800" kern="100">
                            <a:latin typeface="Arial" panose="020B0604020202020204" pitchFamily="34" charset="0"/>
                            <a:ea typeface="Calibri" panose="020F0502020204030204" pitchFamily="34" charset="0"/>
                            <a:cs typeface="Arial" panose="020B0604020202020204" pitchFamily="34" charset="0"/>
                          </a:rPr>
                          <m:t>ô</m:t>
                        </m:r>
                        <m:r>
                          <m:rPr>
                            <m:nor/>
                          </m:rPr>
                          <a:rPr lang="en-US" sz="1800" kern="100">
                            <a:latin typeface="Arial" panose="020B0604020202020204" pitchFamily="34" charset="0"/>
                            <a:ea typeface="Calibri" panose="020F0502020204030204" pitchFamily="34" charset="0"/>
                            <a:cs typeface="Arial" panose="020B0604020202020204" pitchFamily="34" charset="0"/>
                          </a:rPr>
                          <m:t>ng</m:t>
                        </m:r>
                        <m:r>
                          <m:rPr>
                            <m:nor/>
                          </m:rPr>
                          <a:rPr lang="en-US" sz="1800" kern="100">
                            <a:latin typeface="Arial" panose="020B0604020202020204" pitchFamily="34" charset="0"/>
                            <a:ea typeface="Calibri" panose="020F0502020204030204" pitchFamily="34" charset="0"/>
                            <a:cs typeface="Arial" panose="020B0604020202020204" pitchFamily="34" charset="0"/>
                          </a:rPr>
                          <m:t> độ</m:t>
                        </m:r>
                        <m:r>
                          <m:rPr>
                            <m:nor/>
                          </m:rPr>
                          <a:rPr lang="en-US" sz="1800" kern="100">
                            <a:latin typeface="Arial" panose="020B0604020202020204" pitchFamily="34" charset="0"/>
                            <a:ea typeface="Calibri" panose="020F0502020204030204" pitchFamily="34" charset="0"/>
                            <a:cs typeface="Arial" panose="020B0604020202020204" pitchFamily="34" charset="0"/>
                          </a:rPr>
                          <m:t>c</m:t>
                        </m:r>
                        <m:r>
                          <m:rPr>
                            <m:nor/>
                          </m:rPr>
                          <a:rPr lang="en-US" sz="1800" kern="100">
                            <a:latin typeface="Arial" panose="020B0604020202020204" pitchFamily="34" charset="0"/>
                            <a:ea typeface="Calibri" panose="020F0502020204030204" pitchFamily="34" charset="0"/>
                            <a:cs typeface="Arial" panose="020B0604020202020204" pitchFamily="34" charset="0"/>
                          </a:rPr>
                          <m:t> </m:t>
                        </m:r>
                        <m:r>
                          <m:rPr>
                            <m:nor/>
                          </m:rPr>
                          <a:rPr lang="en-US" sz="1800" kern="100">
                            <a:latin typeface="Arial" panose="020B0604020202020204" pitchFamily="34" charset="0"/>
                            <a:ea typeface="Calibri" panose="020F0502020204030204" pitchFamily="34" charset="0"/>
                            <a:cs typeface="Arial" panose="020B0604020202020204" pitchFamily="34" charset="0"/>
                          </a:rPr>
                          <m:t>l</m:t>
                        </m:r>
                        <m:r>
                          <m:rPr>
                            <m:nor/>
                          </m:rPr>
                          <a:rPr lang="en-US" sz="1800" kern="100">
                            <a:latin typeface="Arial" panose="020B0604020202020204" pitchFamily="34" charset="0"/>
                            <a:ea typeface="Calibri" panose="020F0502020204030204" pitchFamily="34" charset="0"/>
                            <a:cs typeface="Arial" panose="020B0604020202020204" pitchFamily="34" charset="0"/>
                          </a:rPr>
                          <m:t>ậ</m:t>
                        </m:r>
                        <m:r>
                          <m:rPr>
                            <m:nor/>
                          </m:rPr>
                          <a:rPr lang="en-US" sz="1800" kern="100">
                            <a:latin typeface="Arial" panose="020B0604020202020204" pitchFamily="34" charset="0"/>
                            <a:ea typeface="Calibri" panose="020F0502020204030204" pitchFamily="34" charset="0"/>
                            <a:cs typeface="Arial" panose="020B0604020202020204" pitchFamily="34" charset="0"/>
                          </a:rPr>
                          <m:t>p</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637709" y="2380846"/>
                  <a:ext cx="5103801" cy="528927"/>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1652751" y="4408805"/>
            <a:ext cx="3694332" cy="528927"/>
            <a:chOff x="1272135" y="2395169"/>
            <a:chExt cx="5230501" cy="528927"/>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72135" y="2455940"/>
              <a:ext cx="5230501"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2425725" y="2395169"/>
                  <a:ext cx="2583424" cy="528927"/>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pt-BR" sz="1800" kern="100">
                            <a:latin typeface="Arial" panose="020B0604020202020204" pitchFamily="34" charset="0"/>
                            <a:ea typeface="Calibri" panose="020F0502020204030204" pitchFamily="34" charset="0"/>
                            <a:cs typeface="Arial" panose="020B0604020202020204" pitchFamily="34" charset="0"/>
                          </a:rPr>
                          <m:t>Bi</m:t>
                        </m:r>
                        <m:r>
                          <m:rPr>
                            <m:nor/>
                          </m:rPr>
                          <a:rPr lang="pt-BR" sz="1800" kern="100">
                            <a:latin typeface="Arial" panose="020B0604020202020204" pitchFamily="34" charset="0"/>
                            <a:ea typeface="Calibri" panose="020F0502020204030204" pitchFamily="34" charset="0"/>
                            <a:cs typeface="Arial" panose="020B0604020202020204" pitchFamily="34" charset="0"/>
                          </a:rPr>
                          <m:t>ế</m:t>
                        </m:r>
                        <m:r>
                          <m:rPr>
                            <m:nor/>
                          </m:rPr>
                          <a:rPr lang="pt-BR" sz="1800" kern="100">
                            <a:latin typeface="Arial" panose="020B0604020202020204" pitchFamily="34" charset="0"/>
                            <a:ea typeface="Calibri" panose="020F0502020204030204" pitchFamily="34" charset="0"/>
                            <a:cs typeface="Arial" panose="020B0604020202020204" pitchFamily="34" charset="0"/>
                          </a:rPr>
                          <m:t>n</m:t>
                        </m:r>
                        <m:r>
                          <m:rPr>
                            <m:nor/>
                          </m:rPr>
                          <a:rPr lang="pt-BR" sz="1800" kern="100">
                            <a:latin typeface="Arial" panose="020B0604020202020204" pitchFamily="34" charset="0"/>
                            <a:ea typeface="Calibri" panose="020F0502020204030204" pitchFamily="34" charset="0"/>
                            <a:cs typeface="Arial" panose="020B0604020202020204" pitchFamily="34" charset="0"/>
                          </a:rPr>
                          <m:t> </m:t>
                        </m:r>
                        <m:r>
                          <m:rPr>
                            <m:nor/>
                          </m:rPr>
                          <a:rPr lang="pt-BR" sz="1800" kern="100">
                            <a:latin typeface="Arial" panose="020B0604020202020204" pitchFamily="34" charset="0"/>
                            <a:ea typeface="Calibri" panose="020F0502020204030204" pitchFamily="34" charset="0"/>
                            <a:cs typeface="Arial" panose="020B0604020202020204" pitchFamily="34" charset="0"/>
                          </a:rPr>
                          <m:t>c</m:t>
                        </m:r>
                        <m:r>
                          <m:rPr>
                            <m:nor/>
                          </m:rPr>
                          <a:rPr lang="pt-BR" sz="1800" kern="100">
                            <a:latin typeface="Arial" panose="020B0604020202020204" pitchFamily="34" charset="0"/>
                            <a:ea typeface="Calibri" panose="020F0502020204030204" pitchFamily="34" charset="0"/>
                            <a:cs typeface="Arial" panose="020B0604020202020204" pitchFamily="34" charset="0"/>
                          </a:rPr>
                          <m:t>ố </m:t>
                        </m:r>
                        <m:r>
                          <m:rPr>
                            <m:nor/>
                          </m:rPr>
                          <a:rPr lang="pt-BR" sz="1800" kern="100">
                            <a:latin typeface="Arial" panose="020B0604020202020204" pitchFamily="34" charset="0"/>
                            <a:ea typeface="Calibri" panose="020F0502020204030204" pitchFamily="34" charset="0"/>
                            <a:cs typeface="Arial" panose="020B0604020202020204" pitchFamily="34" charset="0"/>
                          </a:rPr>
                          <m:t>h</m:t>
                        </m:r>
                        <m:r>
                          <m:rPr>
                            <m:nor/>
                          </m:rPr>
                          <a:rPr lang="pt-BR" sz="1800" kern="100">
                            <a:latin typeface="Arial" panose="020B0604020202020204" pitchFamily="34" charset="0"/>
                            <a:ea typeface="Calibri" panose="020F0502020204030204" pitchFamily="34" charset="0"/>
                            <a:cs typeface="Arial" panose="020B0604020202020204" pitchFamily="34" charset="0"/>
                          </a:rPr>
                          <m:t>ợ</m:t>
                        </m:r>
                        <m:r>
                          <m:rPr>
                            <m:nor/>
                          </m:rPr>
                          <a:rPr lang="pt-BR" sz="1800" kern="100">
                            <a:latin typeface="Arial" panose="020B0604020202020204" pitchFamily="34" charset="0"/>
                            <a:ea typeface="Calibri" panose="020F0502020204030204" pitchFamily="34" charset="0"/>
                            <a:cs typeface="Arial" panose="020B0604020202020204" pitchFamily="34" charset="0"/>
                          </a:rPr>
                          <m:t>p</m:t>
                        </m:r>
                      </m:oMath>
                    </m:oMathPara>
                  </a14:m>
                  <a:endParaRPr kumimoji="0" lang="en-US"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425725" y="2395169"/>
                  <a:ext cx="2583424" cy="528927"/>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29137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194813" y="88767"/>
            <a:ext cx="8764161" cy="2231060"/>
          </a:xfrm>
          <a:prstGeom prst="rect">
            <a:avLst/>
          </a:prstGeom>
          <a:noFill/>
        </p:spPr>
        <p:txBody>
          <a:bodyPr wrap="square" rtlCol="0">
            <a:spAutoFit/>
          </a:bodyPr>
          <a:lstStyle/>
          <a:p>
            <a:pPr lvl="0" algn="just">
              <a:lnSpc>
                <a:spcPct val="150000"/>
              </a:lnSpc>
            </a:pPr>
            <a:r>
              <a:rPr lang="nl-NL" sz="1900" b="1" kern="100">
                <a:latin typeface="Arial" panose="020B0604020202020204" pitchFamily="34" charset="0"/>
                <a:ea typeface="Calibri" panose="020F0502020204030204" pitchFamily="34" charset="0"/>
                <a:cs typeface="Arial" panose="020B0604020202020204" pitchFamily="34" charset="0"/>
              </a:rPr>
              <a:t>Câu 4. </a:t>
            </a:r>
            <a:r>
              <a:rPr lang="nl-NL" sz="1900" kern="100">
                <a:latin typeface="Arial" panose="020B0604020202020204" pitchFamily="34" charset="0"/>
                <a:ea typeface="Calibri" panose="020F0502020204030204" pitchFamily="34" charset="0"/>
                <a:cs typeface="Arial" panose="020B0604020202020204" pitchFamily="34" charset="0"/>
              </a:rPr>
              <a:t>Gieo ngẫu nhiên một xúc xắc cân đối và đồng chất một lần. Xét các biến cố ngẫu nhiên:</a:t>
            </a:r>
          </a:p>
          <a:p>
            <a:pPr lvl="0" algn="just">
              <a:lnSpc>
                <a:spcPct val="150000"/>
              </a:lnSpc>
            </a:pPr>
            <a:r>
              <a:rPr lang="nl-NL" sz="1900" kern="100">
                <a:latin typeface="Arial" panose="020B0604020202020204" pitchFamily="34" charset="0"/>
                <a:ea typeface="Calibri" panose="020F0502020204030204" pitchFamily="34" charset="0"/>
                <a:cs typeface="Arial" panose="020B0604020202020204" pitchFamily="34" charset="0"/>
              </a:rPr>
              <a:t>A: “Mặt xuất hiện của xúc xắc có số chấm là số chẵn”;</a:t>
            </a:r>
          </a:p>
          <a:p>
            <a:pPr lvl="0" algn="just">
              <a:lnSpc>
                <a:spcPct val="150000"/>
              </a:lnSpc>
            </a:pPr>
            <a:r>
              <a:rPr lang="nl-NL" sz="1900" kern="100">
                <a:latin typeface="Arial" panose="020B0604020202020204" pitchFamily="34" charset="0"/>
                <a:ea typeface="Calibri" panose="020F0502020204030204" pitchFamily="34" charset="0"/>
                <a:cs typeface="Arial" panose="020B0604020202020204" pitchFamily="34" charset="0"/>
              </a:rPr>
              <a:t>B: “Mặt xuất hiện của xúc xắc có số chấm là số chia hết cho 3”;</a:t>
            </a:r>
          </a:p>
          <a:p>
            <a:pPr lvl="0" algn="just">
              <a:lnSpc>
                <a:spcPct val="150000"/>
              </a:lnSpc>
            </a:pPr>
            <a:r>
              <a:rPr lang="nl-NL" sz="1900" kern="100">
                <a:latin typeface="Arial" panose="020B0604020202020204" pitchFamily="34" charset="0"/>
                <a:ea typeface="Calibri" panose="020F0502020204030204" pitchFamily="34" charset="0"/>
                <a:cs typeface="Arial" panose="020B0604020202020204" pitchFamily="34" charset="0"/>
              </a:rPr>
              <a:t>Số phần tử của tập hợp A∪B là:</a:t>
            </a:r>
          </a:p>
        </p:txBody>
      </p:sp>
      <p:sp>
        <p:nvSpPr>
          <p:cNvPr id="7" name="Oval 6"/>
          <p:cNvSpPr/>
          <p:nvPr/>
        </p:nvSpPr>
        <p:spPr>
          <a:xfrm>
            <a:off x="917734" y="3303618"/>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5068863" y="2472342"/>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5078495" y="325449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922456" y="247151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999930" y="336076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003459" y="252866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5141915" y="252154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5159498" y="331164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591893" y="2466882"/>
            <a:ext cx="2380249" cy="530915"/>
            <a:chOff x="1169329" y="2399116"/>
            <a:chExt cx="6349936" cy="530915"/>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69329" y="2399116"/>
                  <a:ext cx="6349936" cy="53091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9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2</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69329" y="2399116"/>
                  <a:ext cx="6349936" cy="530915"/>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3439817" y="4081490"/>
            <a:ext cx="935382" cy="943907"/>
          </a:xfrm>
          <a:prstGeom prst="rect">
            <a:avLst/>
          </a:prstGeom>
          <a:noFill/>
        </p:spPr>
      </p:pic>
      <p:sp>
        <p:nvSpPr>
          <p:cNvPr id="26" name="Cloud 25"/>
          <p:cNvSpPr/>
          <p:nvPr/>
        </p:nvSpPr>
        <p:spPr>
          <a:xfrm>
            <a:off x="4591074" y="4289787"/>
            <a:ext cx="1417460" cy="639047"/>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5814600" y="2432274"/>
            <a:ext cx="2380250" cy="530915"/>
            <a:chOff x="1222590" y="2387937"/>
            <a:chExt cx="6442649" cy="530915"/>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15661" y="2387937"/>
                  <a:ext cx="5559227" cy="53091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
                      </m:oMathParaPr>
                      <m:oMath xmlns:m="http://schemas.openxmlformats.org/officeDocument/2006/math">
                        <m:r>
                          <m:rPr>
                            <m:nor/>
                          </m:rPr>
                          <a:rPr kumimoji="0" lang="en-US" sz="19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3</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15661" y="2387937"/>
                  <a:ext cx="5559227" cy="530915"/>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611858" y="3245351"/>
            <a:ext cx="2351743" cy="530915"/>
            <a:chOff x="1222590" y="2379944"/>
            <a:chExt cx="5840031" cy="530915"/>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648465" y="2379944"/>
                  <a:ext cx="4791889" cy="53091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9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4</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648465" y="2379944"/>
                  <a:ext cx="4791889" cy="530915"/>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5822818" y="3247751"/>
            <a:ext cx="2380250" cy="530915"/>
            <a:chOff x="1222591" y="2389972"/>
            <a:chExt cx="5310397" cy="530915"/>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34621" y="2389972"/>
                  <a:ext cx="4806154" cy="53091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900" b="0" i="0" u="none" strike="noStrike" kern="1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m:t>5</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34621" y="2389972"/>
                  <a:ext cx="4806154" cy="530915"/>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23967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369463" y="120881"/>
                <a:ext cx="8304071" cy="1993431"/>
              </a:xfrm>
              <a:prstGeom prst="rect">
                <a:avLst/>
              </a:prstGeom>
              <a:noFill/>
            </p:spPr>
            <p:txBody>
              <a:bodyPr wrap="square" rtlCol="0">
                <a:spAutoFit/>
              </a:bodyPr>
              <a:lstStyle/>
              <a:p>
                <a:pPr algn="just">
                  <a:lnSpc>
                    <a:spcPct val="150000"/>
                  </a:lnSpc>
                  <a:spcAft>
                    <a:spcPts val="1200"/>
                  </a:spcAft>
                </a:pPr>
                <a:r>
                  <a:rPr lang="nl-NL" sz="2000" b="1" kern="100">
                    <a:latin typeface="Arial" panose="020B0604020202020204" pitchFamily="34" charset="0"/>
                    <a:ea typeface="Calibri" panose="020F0502020204030204" pitchFamily="34" charset="0"/>
                    <a:cs typeface="Arial" panose="020B0604020202020204" pitchFamily="34" charset="0"/>
                  </a:rPr>
                  <a:t>Câu 5</a:t>
                </a:r>
                <a:r>
                  <a:rPr lang="nl-NL" sz="2000" kern="100">
                    <a:latin typeface="Arial" panose="020B0604020202020204" pitchFamily="34" charset="0"/>
                    <a:ea typeface="Calibri" panose="020F0502020204030204" pitchFamily="34" charset="0"/>
                    <a:cs typeface="Arial" panose="020B0604020202020204" pitchFamily="34" charset="0"/>
                  </a:rPr>
                  <a:t>.</a:t>
                </a:r>
                <a:r>
                  <a:rPr lang="en-US" sz="2000" kern="100">
                    <a:effectLst/>
                    <a:latin typeface="Arial" panose="020B0604020202020204" pitchFamily="34" charset="0"/>
                    <a:ea typeface="Calibri" panose="020F0502020204030204" pitchFamily="34" charset="0"/>
                    <a:cs typeface="Arial" panose="020B0604020202020204" pitchFamily="34" charset="0"/>
                  </a:rPr>
                  <a:t> Gieo hai con xúc xắc cân đối và đồng chất. Gọi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2000" kern="100">
                    <a:effectLst/>
                    <a:latin typeface="Arial" panose="020B0604020202020204" pitchFamily="34" charset="0"/>
                    <a:ea typeface="Calibri" panose="020F0502020204030204" pitchFamily="34" charset="0"/>
                    <a:cs typeface="Arial" panose="020B0604020202020204" pitchFamily="34" charset="0"/>
                  </a:rPr>
                  <a:t> là biến cố "Tổng số chấm xuất hiện trên hai con xúc xắc bằng 5",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𝐶</m:t>
                    </m:r>
                  </m:oMath>
                </a14:m>
                <a:r>
                  <a:rPr lang="en-US" sz="2000" kern="100">
                    <a:effectLst/>
                    <a:latin typeface="Arial" panose="020B0604020202020204" pitchFamily="34" charset="0"/>
                    <a:ea typeface="Calibri" panose="020F0502020204030204" pitchFamily="34" charset="0"/>
                    <a:cs typeface="Arial" panose="020B0604020202020204" pitchFamily="34" charset="0"/>
                  </a:rPr>
                  <a:t> là biến cố "Có ít nhất một con xúc xắc xuất hiện mặt 1 chấm". Tập hợp mô tả các biến cố giao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𝐴</m:t>
                    </m:r>
                    <m:bar>
                      <m:barPr>
                        <m:pos m:val="top"/>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bar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𝐶</m:t>
                        </m:r>
                      </m:e>
                    </m:bar>
                  </m:oMath>
                </a14:m>
                <a:r>
                  <a:rPr lang="en-US" sz="2000" kern="100">
                    <a:effectLst/>
                    <a:latin typeface="Arial" panose="020B0604020202020204" pitchFamily="34" charset="0"/>
                    <a:ea typeface="Malgun Gothic" panose="020B0503020000020004" pitchFamily="34" charset="-127"/>
                    <a:cs typeface="Arial" panose="020B0604020202020204" pitchFamily="34" charset="0"/>
                  </a:rPr>
                  <a:t> là:</a:t>
                </a:r>
                <a:endParaRPr lang="en-US" sz="16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69463" y="120881"/>
                <a:ext cx="8304071" cy="1993431"/>
              </a:xfrm>
              <a:prstGeom prst="rect">
                <a:avLst/>
              </a:prstGeom>
              <a:blipFill>
                <a:blip r:embed="rId6"/>
                <a:stretch>
                  <a:fillRect l="-808" r="-734" b="-1223"/>
                </a:stretch>
              </a:blipFill>
            </p:spPr>
            <p:txBody>
              <a:bodyPr/>
              <a:lstStyle/>
              <a:p>
                <a:r>
                  <a:rPr lang="en-US">
                    <a:noFill/>
                  </a:rPr>
                  <a:t> </a:t>
                </a:r>
              </a:p>
            </p:txBody>
          </p:sp>
        </mc:Fallback>
      </mc:AlternateContent>
      <p:sp>
        <p:nvSpPr>
          <p:cNvPr id="7" name="Oval 6"/>
          <p:cNvSpPr/>
          <p:nvPr/>
        </p:nvSpPr>
        <p:spPr>
          <a:xfrm>
            <a:off x="884743" y="2506530"/>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5068863" y="2472342"/>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5079200" y="3263784"/>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84743" y="3287704"/>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966939" y="2563680"/>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65746" y="334485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5141915" y="252154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5160203" y="332093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591893" y="2439450"/>
            <a:ext cx="2380249" cy="553998"/>
            <a:chOff x="1169329" y="2371684"/>
            <a:chExt cx="6349936" cy="553998"/>
          </a:xfrm>
        </p:grpSpPr>
        <p:pic>
          <p:nvPicPr>
            <p:cNvPr id="6" name="Picture 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69329" y="2371684"/>
                  <a:ext cx="6349936" cy="553998"/>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cs typeface="Times New Roman" panose="02020603050405020304" pitchFamily="18" charset="0"/>
                              </a:rPr>
                            </m:ctrlPr>
                          </m:dPr>
                          <m:e>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3;2</m:t>
                                </m:r>
                              </m:e>
                            </m:d>
                            <m:r>
                              <a:rPr lang="en-US" sz="2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2;3</m:t>
                                </m:r>
                              </m:e>
                            </m:d>
                          </m:e>
                        </m:d>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69329" y="2371684"/>
                  <a:ext cx="6349936" cy="553998"/>
                </a:xfrm>
                <a:prstGeom prst="rect">
                  <a:avLst/>
                </a:prstGeom>
                <a:blipFill>
                  <a:blip r:embed="rId8"/>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9"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0" cstate="print"/>
          <a:srcRect/>
          <a:stretch>
            <a:fillRect/>
          </a:stretch>
        </p:blipFill>
        <p:spPr bwMode="auto">
          <a:xfrm>
            <a:off x="3439817" y="4081490"/>
            <a:ext cx="935382" cy="943907"/>
          </a:xfrm>
          <a:prstGeom prst="rect">
            <a:avLst/>
          </a:prstGeom>
          <a:noFill/>
        </p:spPr>
      </p:pic>
      <p:sp>
        <p:nvSpPr>
          <p:cNvPr id="26" name="Cloud 25"/>
          <p:cNvSpPr/>
          <p:nvPr/>
        </p:nvSpPr>
        <p:spPr>
          <a:xfrm>
            <a:off x="4591074" y="4289787"/>
            <a:ext cx="1417460" cy="639047"/>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1"/>
          <a:stretch>
            <a:fillRect/>
          </a:stretch>
        </p:blipFill>
        <p:spPr>
          <a:xfrm>
            <a:off x="8203068" y="4075793"/>
            <a:ext cx="940932" cy="949604"/>
          </a:xfrm>
          <a:prstGeom prst="rect">
            <a:avLst/>
          </a:prstGeom>
        </p:spPr>
      </p:pic>
      <p:grpSp>
        <p:nvGrpSpPr>
          <p:cNvPr id="29" name="Group 28"/>
          <p:cNvGrpSpPr/>
          <p:nvPr/>
        </p:nvGrpSpPr>
        <p:grpSpPr>
          <a:xfrm>
            <a:off x="5814600" y="2413986"/>
            <a:ext cx="2380250" cy="553998"/>
            <a:chOff x="1222590" y="2369649"/>
            <a:chExt cx="6442649" cy="553998"/>
          </a:xfrm>
        </p:grpSpPr>
        <p:pic>
          <p:nvPicPr>
            <p:cNvPr id="30" name="Picture 29"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15661" y="2369649"/>
                  <a:ext cx="5559227" cy="553998"/>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
                      </m:oMathParaPr>
                      <m:oMath xmlns:m="http://schemas.openxmlformats.org/officeDocument/2006/math">
                        <m:d>
                          <m:dPr>
                            <m:begChr m:val="{"/>
                            <m:endChr m:val="}"/>
                            <m:ctrlPr>
                              <a:rPr lang="en-US" sz="2000" i="1">
                                <a:latin typeface="Cambria Math" panose="02040503050406030204" pitchFamily="18" charset="0"/>
                                <a:cs typeface="Times New Roman" panose="02020603050405020304" pitchFamily="18" charset="0"/>
                              </a:rPr>
                            </m:ctrlPr>
                          </m:dPr>
                          <m:e>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1;4</m:t>
                                </m:r>
                              </m:e>
                            </m:d>
                            <m:r>
                              <a:rPr lang="en-US" sz="2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4;1</m:t>
                                </m:r>
                              </m:e>
                            </m:d>
                          </m:e>
                        </m:d>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15661" y="2369649"/>
                  <a:ext cx="5559227" cy="553998"/>
                </a:xfrm>
                <a:prstGeom prst="rect">
                  <a:avLst/>
                </a:prstGeom>
                <a:blipFill>
                  <a:blip r:embed="rId12"/>
                  <a:stretch>
                    <a:fillRect/>
                  </a:stretch>
                </a:blipFill>
              </p:spPr>
              <p:txBody>
                <a:bodyPr/>
                <a:lstStyle/>
                <a:p>
                  <a:r>
                    <a:rPr lang="en-US">
                      <a:noFill/>
                    </a:rPr>
                    <a:t> </a:t>
                  </a:r>
                </a:p>
              </p:txBody>
            </p:sp>
          </mc:Fallback>
        </mc:AlternateContent>
      </p:grpSp>
      <p:grpSp>
        <p:nvGrpSpPr>
          <p:cNvPr id="32" name="Group 31"/>
          <p:cNvGrpSpPr/>
          <p:nvPr/>
        </p:nvGrpSpPr>
        <p:grpSpPr>
          <a:xfrm>
            <a:off x="1611858" y="3227063"/>
            <a:ext cx="2351743" cy="553998"/>
            <a:chOff x="1222590" y="2361656"/>
            <a:chExt cx="5840031" cy="553998"/>
          </a:xfrm>
        </p:grpSpPr>
        <p:pic>
          <p:nvPicPr>
            <p:cNvPr id="33" name="Picture 32"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648465" y="2361656"/>
                  <a:ext cx="4791889" cy="553998"/>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{1;5}</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648465" y="2361656"/>
                  <a:ext cx="4791889" cy="553998"/>
                </a:xfrm>
                <a:prstGeom prst="rect">
                  <a:avLst/>
                </a:prstGeom>
                <a:blipFill>
                  <a:blip r:embed="rId13"/>
                  <a:stretch>
                    <a:fillRect/>
                  </a:stretch>
                </a:blipFill>
              </p:spPr>
              <p:txBody>
                <a:bodyPr/>
                <a:lstStyle/>
                <a:p>
                  <a:r>
                    <a:rPr lang="en-US">
                      <a:noFill/>
                    </a:rPr>
                    <a:t> </a:t>
                  </a:r>
                </a:p>
              </p:txBody>
            </p:sp>
          </mc:Fallback>
        </mc:AlternateContent>
      </p:grpSp>
      <p:grpSp>
        <p:nvGrpSpPr>
          <p:cNvPr id="35" name="Group 34"/>
          <p:cNvGrpSpPr/>
          <p:nvPr/>
        </p:nvGrpSpPr>
        <p:grpSpPr>
          <a:xfrm>
            <a:off x="5822818" y="3229463"/>
            <a:ext cx="2380250" cy="553998"/>
            <a:chOff x="1222591" y="2371684"/>
            <a:chExt cx="5310397" cy="553998"/>
          </a:xfrm>
        </p:grpSpPr>
        <p:pic>
          <p:nvPicPr>
            <p:cNvPr id="36" name="Picture 3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55021" y="2371684"/>
                  <a:ext cx="4806154" cy="553998"/>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panose="02040503050406030204" pitchFamily="18" charset="0"/>
                                <a:cs typeface="Times New Roman" panose="02020603050405020304" pitchFamily="18" charset="0"/>
                              </a:rPr>
                            </m:ctrlPr>
                          </m:dPr>
                          <m:e>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3;2</m:t>
                                </m:r>
                              </m:e>
                            </m:d>
                            <m:r>
                              <a:rPr lang="en-US" sz="2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a:effectLst/>
                                    <a:latin typeface="Cambria Math" panose="02040503050406030204" pitchFamily="18"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4;1</m:t>
                                </m:r>
                              </m:e>
                            </m:d>
                          </m:e>
                        </m:d>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55021" y="2371684"/>
                  <a:ext cx="4806154" cy="553998"/>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74638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Rectangle 12"/>
              <p:cNvSpPr/>
              <p:nvPr/>
            </p:nvSpPr>
            <p:spPr>
              <a:xfrm>
                <a:off x="792619" y="251626"/>
                <a:ext cx="7606144" cy="2492990"/>
              </a:xfrm>
              <a:prstGeom prst="rect">
                <a:avLst/>
              </a:prstGeom>
            </p:spPr>
            <p:txBody>
              <a:bodyPr wrap="square">
                <a:spAutoFit/>
              </a:bodyPr>
              <a:lstStyle/>
              <a:p>
                <a:pPr lvl="0" algn="just">
                  <a:lnSpc>
                    <a:spcPct val="150000"/>
                  </a:lnSpc>
                  <a:buClrTx/>
                </a:pPr>
                <a:r>
                  <a:rPr kumimoji="0" lang="en-US" sz="19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8.1 (SGK – tr71)</a:t>
                </a:r>
                <a:r>
                  <a:rPr lang="vi-VN" sz="1900" b="1" kern="1200">
                    <a:solidFill>
                      <a:srgbClr val="1F497D"/>
                    </a:solidFill>
                    <a:ea typeface="Times New Roman" panose="02020603050405020304" pitchFamily="18" charset="0"/>
                    <a:cs typeface="Arial" panose="020B0604020202020204" pitchFamily="34" charset="0"/>
                  </a:rPr>
                  <a:t> </a:t>
                </a:r>
                <a:r>
                  <a:rPr lang="vi-VN" sz="1700" kern="1200">
                    <a:ea typeface="Times New Roman" panose="02020603050405020304" pitchFamily="18" charset="0"/>
                    <a:cs typeface="Arial" panose="020B0604020202020204" pitchFamily="34" charset="0"/>
                  </a:rPr>
                  <a:t>Một hộp đựng 15 tấm thẻ cùng loại được đánh số từ 1 đến 15. Rút ngẫu nhiên một tấm thẻ và quan sát số ghi trên thẻ. Gọi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𝐴</m:t>
                    </m:r>
                  </m:oMath>
                </a14:m>
                <a:r>
                  <a:rPr lang="vi-VN" sz="1700" kern="1200">
                    <a:ea typeface="Times New Roman" panose="02020603050405020304" pitchFamily="18" charset="0"/>
                    <a:cs typeface="Arial" panose="020B0604020202020204" pitchFamily="34" charset="0"/>
                  </a:rPr>
                  <a:t> là biến cố “Số ghi trên tấm thẻ nhỏ hơn 7”;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vi-VN" sz="1700" kern="1200">
                    <a:ea typeface="Times New Roman" panose="02020603050405020304" pitchFamily="18" charset="0"/>
                    <a:cs typeface="Arial" panose="020B0604020202020204" pitchFamily="34" charset="0"/>
                  </a:rPr>
                  <a:t> là biến cố “Số ghi trên tấm thẻ là số nguyên tố”.</a:t>
                </a:r>
                <a:endParaRPr lang="en-US" sz="1700" kern="1200">
                  <a:ea typeface="Times New Roman" panose="02020603050405020304" pitchFamily="18" charset="0"/>
                  <a:cs typeface="Arial" panose="020B0604020202020204" pitchFamily="34" charset="0"/>
                </a:endParaRPr>
              </a:p>
              <a:p>
                <a:pPr lvl="0" algn="just">
                  <a:lnSpc>
                    <a:spcPct val="150000"/>
                  </a:lnSpc>
                  <a:buClrTx/>
                </a:pPr>
                <a:r>
                  <a:rPr lang="vi-VN" sz="1700" kern="1200">
                    <a:ea typeface="Times New Roman" panose="02020603050405020304" pitchFamily="18" charset="0"/>
                    <a:cs typeface="Arial" panose="020B0604020202020204" pitchFamily="34" charset="0"/>
                  </a:rPr>
                  <a:t>a) Mô tả không gian mẫu.</a:t>
                </a:r>
              </a:p>
              <a:p>
                <a:pPr lvl="0" algn="just">
                  <a:lnSpc>
                    <a:spcPct val="150000"/>
                  </a:lnSpc>
                  <a:buClrTx/>
                </a:pPr>
                <a:r>
                  <a:rPr lang="vi-VN" sz="1700" kern="1200">
                    <a:ea typeface="Times New Roman" panose="02020603050405020304" pitchFamily="18" charset="0"/>
                    <a:cs typeface="Arial" panose="020B0604020202020204" pitchFamily="34" charset="0"/>
                  </a:rPr>
                  <a:t>b) Mỗi biến cố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𝐴</m:t>
                    </m:r>
                    <m:r>
                      <a:rPr lang="en-US" sz="1700" kern="100">
                        <a:latin typeface="Cambria Math" panose="02040503050406030204" pitchFamily="18" charset="0"/>
                        <a:ea typeface="Calibri" panose="020F0502020204030204" pitchFamily="34" charset="0"/>
                        <a:cs typeface="Times New Roman" panose="02020603050405020304" pitchFamily="18" charset="0"/>
                      </a:rPr>
                      <m:t>∪</m:t>
                    </m:r>
                    <m:r>
                      <a:rPr lang="en-US" sz="1700" i="1" kern="100">
                        <a:latin typeface="Cambria Math" panose="02040503050406030204" pitchFamily="18" charset="0"/>
                        <a:ea typeface="Calibri" panose="020F0502020204030204" pitchFamily="34" charset="0"/>
                        <a:cs typeface="Times New Roman" panose="02020603050405020304" pitchFamily="18" charset="0"/>
                      </a:rPr>
                      <m:t>𝐵</m:t>
                    </m:r>
                    <m:r>
                      <a:rPr lang="en-US" sz="1700" i="1" kern="100">
                        <a:latin typeface="Cambria Math" panose="02040503050406030204" pitchFamily="18" charset="0"/>
                        <a:ea typeface="Calibri" panose="020F0502020204030204" pitchFamily="34" charset="0"/>
                        <a:cs typeface="Times New Roman" panose="02020603050405020304" pitchFamily="18" charset="0"/>
                      </a:rPr>
                      <m:t> </m:t>
                    </m:r>
                  </m:oMath>
                </a14:m>
                <a:r>
                  <a:rPr lang="en-US" sz="1700" kern="1200">
                    <a:ea typeface="Times New Roman" panose="02020603050405020304" pitchFamily="18" charset="0"/>
                    <a:cs typeface="Arial" panose="020B0604020202020204" pitchFamily="34" charset="0"/>
                  </a:rPr>
                  <a:t> </a:t>
                </a:r>
                <a:r>
                  <a:rPr lang="vi-VN" sz="1700" kern="1200">
                    <a:ea typeface="Times New Roman" panose="02020603050405020304" pitchFamily="18" charset="0"/>
                    <a:cs typeface="Arial" panose="020B0604020202020204" pitchFamily="34" charset="0"/>
                  </a:rPr>
                  <a:t>và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𝐴𝐵</m:t>
                    </m:r>
                  </m:oMath>
                </a14:m>
                <a:r>
                  <a:rPr lang="vi-VN" sz="1700" kern="1200">
                    <a:ea typeface="Times New Roman" panose="02020603050405020304" pitchFamily="18" charset="0"/>
                    <a:cs typeface="Arial" panose="020B0604020202020204" pitchFamily="34" charset="0"/>
                  </a:rPr>
                  <a:t> là tập con nào của không gian mẫu?</a:t>
                </a:r>
              </a:p>
            </p:txBody>
          </p:sp>
        </mc:Choice>
        <mc:Fallback xmlns="">
          <p:sp>
            <p:nvSpPr>
              <p:cNvPr id="13" name="Rectangle 12"/>
              <p:cNvSpPr>
                <a:spLocks noRot="1" noChangeAspect="1" noMove="1" noResize="1" noEditPoints="1" noAdjustHandles="1" noChangeArrowheads="1" noChangeShapeType="1" noTextEdit="1"/>
              </p:cNvSpPr>
              <p:nvPr/>
            </p:nvSpPr>
            <p:spPr>
              <a:xfrm>
                <a:off x="792619" y="251626"/>
                <a:ext cx="7606144" cy="2492990"/>
              </a:xfrm>
              <a:prstGeom prst="rect">
                <a:avLst/>
              </a:prstGeom>
              <a:blipFill>
                <a:blip r:embed="rId3"/>
                <a:stretch>
                  <a:fillRect l="-721" r="-561" b="-489"/>
                </a:stretch>
              </a:blipFill>
            </p:spPr>
            <p:txBody>
              <a:bodyPr/>
              <a:lstStyle/>
              <a:p>
                <a:r>
                  <a:rPr lang="en-US">
                    <a:noFill/>
                  </a:rPr>
                  <a:t> </a:t>
                </a:r>
              </a:p>
            </p:txBody>
          </p:sp>
        </mc:Fallback>
      </mc:AlternateContent>
      <p:sp>
        <p:nvSpPr>
          <p:cNvPr id="91" name="Rectangle 90"/>
          <p:cNvSpPr/>
          <p:nvPr/>
        </p:nvSpPr>
        <p:spPr>
          <a:xfrm>
            <a:off x="4240463" y="2793367"/>
            <a:ext cx="710451" cy="377026"/>
          </a:xfrm>
          <a:prstGeom prst="rect">
            <a:avLst/>
          </a:prstGeom>
        </p:spPr>
        <p:txBody>
          <a:bodyPr wrap="none">
            <a:spAutoFit/>
          </a:bodyPr>
          <a:lstStyle/>
          <a:p>
            <a:r>
              <a:rPr lang="en-US" sz="1850" b="1" i="1" u="sng">
                <a:solidFill>
                  <a:srgbClr val="C00000"/>
                </a:solidFill>
                <a:ea typeface="Calibri" panose="020F0502020204030204" pitchFamily="34" charset="0"/>
                <a:cs typeface="Times New Roman" panose="02020603050405020304" pitchFamily="18" charset="0"/>
              </a:rPr>
              <a:t>Giải:</a:t>
            </a:r>
            <a:endParaRPr lang="en-US" sz="1850"/>
          </a:p>
        </p:txBody>
      </p:sp>
      <mc:AlternateContent xmlns:mc="http://schemas.openxmlformats.org/markup-compatibility/2006" xmlns:a14="http://schemas.microsoft.com/office/drawing/2010/main">
        <mc:Choice Requires="a14">
          <p:sp>
            <p:nvSpPr>
              <p:cNvPr id="3" name="Rectangle 2"/>
              <p:cNvSpPr/>
              <p:nvPr/>
            </p:nvSpPr>
            <p:spPr>
              <a:xfrm>
                <a:off x="2262515" y="3198697"/>
                <a:ext cx="4666349" cy="1661993"/>
              </a:xfrm>
              <a:prstGeom prst="rect">
                <a:avLst/>
              </a:prstGeom>
            </p:spPr>
            <p:txBody>
              <a:bodyPr wrap="square">
                <a:spAutoFit/>
              </a:bodyPr>
              <a:lstStyle/>
              <a:p>
                <a:pPr>
                  <a:lnSpc>
                    <a:spcPct val="150000"/>
                  </a:lnSpc>
                </a:pPr>
                <a:r>
                  <a:rPr lang="en-US" sz="1700" kern="1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1700" kern="100">
                        <a:effectLst/>
                        <a:latin typeface="Cambria Math" panose="02040503050406030204" pitchFamily="18" charset="0"/>
                        <a:ea typeface="Calibri" panose="020F0502020204030204" pitchFamily="34" charset="0"/>
                        <a:cs typeface="Times New Roman" panose="02020603050405020304" pitchFamily="18" charset="0"/>
                      </a:rPr>
                      <m:t>Ω</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={1;2;…;15}</m:t>
                    </m:r>
                  </m:oMath>
                </a14:m>
                <a:r>
                  <a:rPr lang="en-US" sz="1700" kern="1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1700" kern="1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700" kern="100">
                            <a:effectLst/>
                            <a:latin typeface="Cambria Math" panose="02040503050406030204" pitchFamily="18" charset="0"/>
                            <a:ea typeface="Calibri" panose="020F0502020204030204" pitchFamily="34" charset="0"/>
                            <a:cs typeface="Times New Roman" panose="02020603050405020304" pitchFamily="18" charset="0"/>
                          </a:rPr>
                          <m:t>1;2;3;4;5;6</m:t>
                        </m:r>
                      </m:e>
                    </m:d>
                    <m:r>
                      <a:rPr lang="en-US" sz="1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00" b="0" i="0"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={2;3;5;7;11;13}</m:t>
                    </m:r>
                  </m:oMath>
                </a14:m>
                <a:r>
                  <a:rPr lang="en-US" sz="1700" kern="1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1700" kern="100">
                    <a:effectLst/>
                    <a:ea typeface="Calibri" panose="020F0502020204030204" pitchFamily="34" charset="0"/>
                    <a:cs typeface="Times New Roman" panose="02020603050405020304" pitchFamily="18" charset="0"/>
                  </a:rPr>
                  <a:t>    </a:t>
                </a:r>
                <a14:m>
                  <m:oMath xmlns:m="http://schemas.openxmlformats.org/officeDocument/2006/math">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={1;2;3;4;5;6;7;11</m:t>
                    </m:r>
                    <m:r>
                      <a:rPr lang="en-US" sz="1700" b="0" i="0"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;13}</m:t>
                    </m:r>
                  </m:oMath>
                </a14:m>
                <a:r>
                  <a:rPr lang="en-US" sz="1700" kern="1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1700" kern="100">
                    <a:effectLst/>
                    <a:ea typeface="Calibri" panose="020F0502020204030204" pitchFamily="34" charset="0"/>
                    <a:cs typeface="Times New Roman" panose="02020603050405020304" pitchFamily="18" charset="0"/>
                  </a:rPr>
                  <a:t>   </a:t>
                </a:r>
                <a14:m>
                  <m:oMath xmlns:m="http://schemas.openxmlformats.org/officeDocument/2006/math">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7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={2;3;5}</m:t>
                    </m:r>
                  </m:oMath>
                </a14:m>
                <a:r>
                  <a:rPr lang="en-US" sz="1700" kern="10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2262515" y="3198697"/>
                <a:ext cx="4666349" cy="1661993"/>
              </a:xfrm>
              <a:prstGeom prst="rect">
                <a:avLst/>
              </a:prstGeom>
              <a:blipFill>
                <a:blip r:embed="rId4"/>
                <a:stretch>
                  <a:fillRect l="-783" b="-1471"/>
                </a:stretch>
              </a:blipFill>
            </p:spPr>
            <p:txBody>
              <a:bodyPr/>
              <a:lstStyle/>
              <a:p>
                <a:r>
                  <a:rPr lang="en-US">
                    <a:noFill/>
                  </a:rPr>
                  <a:t> </a:t>
                </a:r>
              </a:p>
            </p:txBody>
          </p:sp>
        </mc:Fallback>
      </mc:AlternateContent>
    </p:spTree>
    <p:extLst>
      <p:ext uri="{BB962C8B-B14F-4D97-AF65-F5344CB8AC3E}">
        <p14:creationId xmlns:p14="http://schemas.microsoft.com/office/powerpoint/2010/main" val="36730418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barn(inVertical)">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barn(inVertical)">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689269" y="239297"/>
                <a:ext cx="7800668" cy="2492990"/>
              </a:xfrm>
              <a:prstGeom prst="rect">
                <a:avLst/>
              </a:prstGeom>
            </p:spPr>
            <p:txBody>
              <a:bodyPr wrap="square">
                <a:spAutoFit/>
              </a:bodyPr>
              <a:lstStyle/>
              <a:p>
                <a:pPr lvl="0" algn="just">
                  <a:lnSpc>
                    <a:spcPct val="150000"/>
                  </a:lnSpc>
                  <a:buClrTx/>
                </a:pPr>
                <a:r>
                  <a:rPr kumimoji="0" lang="en-US" sz="19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8.2 (SGK – tr71)</a:t>
                </a:r>
                <a:r>
                  <a:rPr lang="vi-VN" sz="1900" b="1" kern="1200">
                    <a:solidFill>
                      <a:srgbClr val="1F497D"/>
                    </a:solidFill>
                    <a:ea typeface="Times New Roman" panose="02020603050405020304" pitchFamily="18" charset="0"/>
                    <a:cs typeface="Arial" panose="020B0604020202020204" pitchFamily="34" charset="0"/>
                  </a:rPr>
                  <a:t> </a:t>
                </a:r>
                <a:r>
                  <a:rPr lang="vi-VN" sz="1700" kern="1200">
                    <a:ea typeface="Times New Roman" panose="02020603050405020304" pitchFamily="18" charset="0"/>
                    <a:cs typeface="Arial" panose="020B0604020202020204" pitchFamily="34" charset="0"/>
                  </a:rPr>
                  <a:t>Gieo hai con xúc xắc cân đối, đồng chất. Xét các biến cố sau:</a:t>
                </a:r>
                <a:endParaRPr lang="en-US" sz="1700" kern="1200">
                  <a:ea typeface="Times New Roman" panose="02020603050405020304" pitchFamily="18" charset="0"/>
                  <a:cs typeface="Arial" panose="020B0604020202020204" pitchFamily="34" charset="0"/>
                </a:endParaRPr>
              </a:p>
              <a:p>
                <a:pPr lvl="0" algn="just">
                  <a:lnSpc>
                    <a:spcPct val="150000"/>
                  </a:lnSpc>
                  <a:buClrTx/>
                </a:pP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𝐸</m:t>
                    </m:r>
                  </m:oMath>
                </a14:m>
                <a:r>
                  <a:rPr lang="vi-VN" sz="1700" kern="1200">
                    <a:ea typeface="Times New Roman" panose="02020603050405020304" pitchFamily="18" charset="0"/>
                    <a:cs typeface="Arial" panose="020B0604020202020204" pitchFamily="34" charset="0"/>
                  </a:rPr>
                  <a:t>: “Số chấm xuất hiện trên hai con xúc xắc đều là số chẵn”;</a:t>
                </a:r>
              </a:p>
              <a:p>
                <a:pPr lvl="0" algn="just">
                  <a:lnSpc>
                    <a:spcPct val="150000"/>
                  </a:lnSpc>
                  <a:buClrTx/>
                </a:pP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𝐹</m:t>
                    </m:r>
                  </m:oMath>
                </a14:m>
                <a:r>
                  <a:rPr lang="vi-VN" sz="1700" kern="1200">
                    <a:ea typeface="Times New Roman" panose="02020603050405020304" pitchFamily="18" charset="0"/>
                    <a:cs typeface="Arial" panose="020B0604020202020204" pitchFamily="34" charset="0"/>
                  </a:rPr>
                  <a:t>: “Số chấm xuất hiện trên hai con xúc xắc khác tính chẵn lẻ”;</a:t>
                </a:r>
              </a:p>
              <a:p>
                <a:pPr lvl="0" algn="just">
                  <a:lnSpc>
                    <a:spcPct val="150000"/>
                  </a:lnSpc>
                  <a:buClrTx/>
                </a:pP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𝐾</m:t>
                    </m:r>
                  </m:oMath>
                </a14:m>
                <a:r>
                  <a:rPr lang="vi-VN" sz="1700" kern="1200">
                    <a:ea typeface="Times New Roman" panose="02020603050405020304" pitchFamily="18" charset="0"/>
                    <a:cs typeface="Arial" panose="020B0604020202020204" pitchFamily="34" charset="0"/>
                  </a:rPr>
                  <a:t>: “Tích số chấm xuất hiện trên hai con xúc xắc là số chẵn”.</a:t>
                </a:r>
              </a:p>
              <a:p>
                <a:pPr lvl="0" algn="just">
                  <a:lnSpc>
                    <a:spcPct val="150000"/>
                  </a:lnSpc>
                  <a:buClrTx/>
                </a:pPr>
                <a:r>
                  <a:rPr lang="vi-VN" sz="1700" kern="1200">
                    <a:ea typeface="Times New Roman" panose="02020603050405020304" pitchFamily="18" charset="0"/>
                    <a:cs typeface="Arial" panose="020B0604020202020204" pitchFamily="34" charset="0"/>
                  </a:rPr>
                  <a:t>Chứng minh rằng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𝐾</m:t>
                    </m:r>
                  </m:oMath>
                </a14:m>
                <a:r>
                  <a:rPr lang="vi-VN" sz="1700" kern="1200">
                    <a:ea typeface="Times New Roman" panose="02020603050405020304" pitchFamily="18" charset="0"/>
                    <a:cs typeface="Arial" panose="020B0604020202020204" pitchFamily="34" charset="0"/>
                  </a:rPr>
                  <a:t> là biến cố hợp của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𝐸</m:t>
                    </m:r>
                  </m:oMath>
                </a14:m>
                <a:r>
                  <a:rPr lang="vi-VN" sz="1700" kern="1200">
                    <a:ea typeface="Times New Roman" panose="02020603050405020304" pitchFamily="18" charset="0"/>
                    <a:cs typeface="Arial" panose="020B0604020202020204" pitchFamily="34" charset="0"/>
                  </a:rPr>
                  <a:t> và </a:t>
                </a:r>
                <a14:m>
                  <m:oMath xmlns:m="http://schemas.openxmlformats.org/officeDocument/2006/math">
                    <m:r>
                      <a:rPr lang="vi-VN" sz="1700" i="1" kern="1200" smtClean="0">
                        <a:latin typeface="Cambria Math" panose="02040503050406030204" pitchFamily="18" charset="0"/>
                        <a:ea typeface="Times New Roman" panose="02020603050405020304" pitchFamily="18" charset="0"/>
                        <a:cs typeface="Arial" panose="020B0604020202020204" pitchFamily="34" charset="0"/>
                      </a:rPr>
                      <m:t>𝐹</m:t>
                    </m:r>
                  </m:oMath>
                </a14:m>
                <a:r>
                  <a:rPr lang="vi-VN" sz="1700" kern="1200">
                    <a:ea typeface="Times New Roman" panose="02020603050405020304" pitchFamily="18"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689269" y="239297"/>
                <a:ext cx="7800668" cy="2492990"/>
              </a:xfrm>
              <a:prstGeom prst="rect">
                <a:avLst/>
              </a:prstGeom>
              <a:blipFill>
                <a:blip r:embed="rId3"/>
                <a:stretch>
                  <a:fillRect l="-703" r="-469" b="-489"/>
                </a:stretch>
              </a:blipFill>
            </p:spPr>
            <p:txBody>
              <a:bodyPr/>
              <a:lstStyle/>
              <a:p>
                <a:r>
                  <a:rPr lang="en-US">
                    <a:noFill/>
                  </a:rPr>
                  <a:t> </a:t>
                </a:r>
              </a:p>
            </p:txBody>
          </p:sp>
        </mc:Fallback>
      </mc:AlternateContent>
      <p:sp>
        <p:nvSpPr>
          <p:cNvPr id="3" name="Rectangle 2"/>
          <p:cNvSpPr/>
          <p:nvPr/>
        </p:nvSpPr>
        <p:spPr>
          <a:xfrm>
            <a:off x="113241" y="119270"/>
            <a:ext cx="333955" cy="453224"/>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p:cNvSpPr/>
          <p:nvPr/>
        </p:nvSpPr>
        <p:spPr>
          <a:xfrm>
            <a:off x="462188" y="282174"/>
            <a:ext cx="184575" cy="324927"/>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503188" y="333722"/>
            <a:ext cx="184575" cy="324927"/>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8697455" y="328422"/>
            <a:ext cx="271698" cy="493444"/>
          </a:xfrm>
          <a:prstGeom prst="rect">
            <a:avLst/>
          </a:prstGeom>
        </p:spPr>
      </p:pic>
      <p:sp>
        <p:nvSpPr>
          <p:cNvPr id="10" name="Rectangle 9"/>
          <p:cNvSpPr/>
          <p:nvPr/>
        </p:nvSpPr>
        <p:spPr>
          <a:xfrm>
            <a:off x="4242328" y="2748189"/>
            <a:ext cx="710451" cy="377026"/>
          </a:xfrm>
          <a:prstGeom prst="rect">
            <a:avLst/>
          </a:prstGeom>
        </p:spPr>
        <p:txBody>
          <a:bodyPr wrap="none">
            <a:spAutoFit/>
          </a:bodyPr>
          <a:lstStyle/>
          <a:p>
            <a:r>
              <a:rPr lang="en-US" sz="1850" b="1" i="1" u="sng">
                <a:solidFill>
                  <a:srgbClr val="C00000"/>
                </a:solidFill>
                <a:ea typeface="Calibri" panose="020F0502020204030204" pitchFamily="34" charset="0"/>
                <a:cs typeface="Times New Roman" panose="02020603050405020304" pitchFamily="18" charset="0"/>
              </a:rPr>
              <a:t>Giải:</a:t>
            </a:r>
            <a:endParaRPr lang="en-US" sz="1850"/>
          </a:p>
        </p:txBody>
      </p:sp>
      <mc:AlternateContent xmlns:mc="http://schemas.openxmlformats.org/markup-compatibility/2006" xmlns:a14="http://schemas.microsoft.com/office/drawing/2010/main">
        <mc:Choice Requires="a14">
          <p:sp>
            <p:nvSpPr>
              <p:cNvPr id="7" name="Rectangle 6"/>
              <p:cNvSpPr/>
              <p:nvPr/>
            </p:nvSpPr>
            <p:spPr>
              <a:xfrm>
                <a:off x="697220" y="3149068"/>
                <a:ext cx="7805968" cy="1661993"/>
              </a:xfrm>
              <a:prstGeom prst="rect">
                <a:avLst/>
              </a:prstGeom>
            </p:spPr>
            <p:txBody>
              <a:bodyPr wrap="square">
                <a:spAutoFit/>
              </a:bodyPr>
              <a:lstStyle/>
              <a:p>
                <a:pPr lvl="0" algn="just">
                  <a:lnSpc>
                    <a:spcPct val="150000"/>
                  </a:lnSpc>
                </a:pPr>
                <a:r>
                  <a:rPr lang="en-US" sz="1700" kern="100">
                    <a:latin typeface="+mn-lt"/>
                    <a:ea typeface="Calibri" panose="020F0502020204030204" pitchFamily="34" charset="0"/>
                    <a:cs typeface="Times New Roman" panose="02020603050405020304" pitchFamily="18" charset="0"/>
                  </a:rPr>
                  <a:t>Nếu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en-US" sz="1700" kern="100">
                    <a:latin typeface="+mn-lt"/>
                    <a:ea typeface="Calibri" panose="020F0502020204030204" pitchFamily="34" charset="0"/>
                    <a:cs typeface="Times New Roman" panose="02020603050405020304" pitchFamily="18" charset="0"/>
                  </a:rPr>
                  <a:t> hoặc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𝐹</m:t>
                    </m:r>
                  </m:oMath>
                </a14:m>
                <a:r>
                  <a:rPr lang="en-US" sz="1700" kern="100">
                    <a:latin typeface="+mn-lt"/>
                    <a:ea typeface="Calibri" panose="020F0502020204030204" pitchFamily="34" charset="0"/>
                    <a:cs typeface="Times New Roman" panose="02020603050405020304" pitchFamily="18" charset="0"/>
                  </a:rPr>
                  <a:t> xảy ra thì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𝐾</m:t>
                    </m:r>
                  </m:oMath>
                </a14:m>
                <a:r>
                  <a:rPr lang="en-US" sz="1700" kern="100">
                    <a:latin typeface="+mn-lt"/>
                    <a:ea typeface="Calibri" panose="020F0502020204030204" pitchFamily="34" charset="0"/>
                    <a:cs typeface="Times New Roman" panose="02020603050405020304" pitchFamily="18" charset="0"/>
                  </a:rPr>
                  <a:t> xảy ra. </a:t>
                </a:r>
              </a:p>
              <a:p>
                <a:pPr lvl="0" algn="just">
                  <a:lnSpc>
                    <a:spcPct val="150000"/>
                  </a:lnSpc>
                </a:pPr>
                <a:r>
                  <a:rPr lang="en-US" sz="1700" kern="100">
                    <a:latin typeface="+mn-lt"/>
                    <a:ea typeface="Calibri" panose="020F0502020204030204" pitchFamily="34" charset="0"/>
                    <a:cs typeface="Times New Roman" panose="02020603050405020304" pitchFamily="18" charset="0"/>
                  </a:rPr>
                  <a:t>Ngược lại, nếu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𝐾</m:t>
                    </m:r>
                  </m:oMath>
                </a14:m>
                <a:r>
                  <a:rPr lang="en-US" sz="1700" kern="100">
                    <a:latin typeface="+mn-lt"/>
                    <a:ea typeface="Calibri" panose="020F0502020204030204" pitchFamily="34" charset="0"/>
                    <a:cs typeface="Times New Roman" panose="02020603050405020304" pitchFamily="18" charset="0"/>
                  </a:rPr>
                  <a:t> xảy ra thì trong số chấm xuất hiện trên hai con xúc xắc phải có ít nhất một số chẵn: nếu cả hai số đều chẵn thì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en-US" sz="1700" kern="100">
                    <a:latin typeface="+mn-lt"/>
                    <a:ea typeface="Calibri" panose="020F0502020204030204" pitchFamily="34" charset="0"/>
                    <a:cs typeface="Times New Roman" panose="02020603050405020304" pitchFamily="18" charset="0"/>
                  </a:rPr>
                  <a:t> xảy ra; nếu một số chẵn, một số lẻ thì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𝐹</m:t>
                    </m:r>
                  </m:oMath>
                </a14:m>
                <a:r>
                  <a:rPr lang="en-US" sz="1700" kern="100">
                    <a:latin typeface="+mn-lt"/>
                    <a:ea typeface="Calibri" panose="020F0502020204030204" pitchFamily="34" charset="0"/>
                    <a:cs typeface="Times New Roman" panose="02020603050405020304" pitchFamily="18" charset="0"/>
                  </a:rPr>
                  <a:t> xảy ra. Nghĩa là nếu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𝐾</m:t>
                    </m:r>
                  </m:oMath>
                </a14:m>
                <a:r>
                  <a:rPr lang="en-US" sz="1700" kern="100">
                    <a:latin typeface="+mn-lt"/>
                    <a:ea typeface="Calibri" panose="020F0502020204030204" pitchFamily="34" charset="0"/>
                    <a:cs typeface="Times New Roman" panose="02020603050405020304" pitchFamily="18" charset="0"/>
                  </a:rPr>
                  <a:t> xảy ra thì hoặc </a:t>
                </a:r>
                <a14:m>
                  <m:oMath xmlns:m="http://schemas.openxmlformats.org/officeDocument/2006/math">
                    <m:r>
                      <a:rPr lang="en-US" sz="1700" i="1" kern="100">
                        <a:latin typeface="Cambria Math" panose="02040503050406030204" pitchFamily="18" charset="0"/>
                        <a:ea typeface="Calibri" panose="020F0502020204030204" pitchFamily="34" charset="0"/>
                        <a:cs typeface="Times New Roman" panose="02020603050405020304" pitchFamily="18" charset="0"/>
                      </a:rPr>
                      <m:t>𝐸</m:t>
                    </m:r>
                  </m:oMath>
                </a14:m>
                <a:r>
                  <a:rPr lang="en-US" sz="1700" kern="100">
                    <a:latin typeface="+mn-lt"/>
                    <a:ea typeface="Calibri" panose="020F0502020204030204" pitchFamily="34" charset="0"/>
                    <a:cs typeface="Times New Roman" panose="02020603050405020304" pitchFamily="18" charset="0"/>
                  </a:rPr>
                  <a:t> xảy ra hoặc F xảy ra.</a:t>
                </a:r>
              </a:p>
            </p:txBody>
          </p:sp>
        </mc:Choice>
        <mc:Fallback xmlns="">
          <p:sp>
            <p:nvSpPr>
              <p:cNvPr id="7" name="Rectangle 6"/>
              <p:cNvSpPr>
                <a:spLocks noRot="1" noChangeAspect="1" noMove="1" noResize="1" noEditPoints="1" noAdjustHandles="1" noChangeArrowheads="1" noChangeShapeType="1" noTextEdit="1"/>
              </p:cNvSpPr>
              <p:nvPr/>
            </p:nvSpPr>
            <p:spPr>
              <a:xfrm>
                <a:off x="697220" y="3149068"/>
                <a:ext cx="7805968" cy="1661993"/>
              </a:xfrm>
              <a:prstGeom prst="rect">
                <a:avLst/>
              </a:prstGeom>
              <a:blipFill>
                <a:blip r:embed="rId5"/>
                <a:stretch>
                  <a:fillRect l="-468" r="-468" b="-147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flipV="1">
            <a:off x="8422185" y="1136851"/>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45" name="Rectangle 44"/>
              <p:cNvSpPr/>
              <p:nvPr/>
            </p:nvSpPr>
            <p:spPr>
              <a:xfrm>
                <a:off x="736193" y="248339"/>
                <a:ext cx="7235052" cy="2193806"/>
              </a:xfrm>
              <a:prstGeom prst="rect">
                <a:avLst/>
              </a:prstGeom>
            </p:spPr>
            <p:txBody>
              <a:bodyPr wrap="square">
                <a:spAutoFit/>
              </a:bodyPr>
              <a:lstStyle/>
              <a:p>
                <a:pPr algn="ctr">
                  <a:lnSpc>
                    <a:spcPct val="150000"/>
                  </a:lnSpc>
                </a:pPr>
                <a:r>
                  <a:rPr lang="en-US" sz="1900" b="1" kern="1200">
                    <a:solidFill>
                      <a:srgbClr val="1F497D"/>
                    </a:solidFill>
                    <a:ea typeface="Times New Roman" panose="02020603050405020304" pitchFamily="18" charset="0"/>
                    <a:cs typeface="Arial" panose="020B0604020202020204" pitchFamily="34" charset="0"/>
                  </a:rPr>
                  <a:t>Bài tập 8.3 (SGK – tr71)</a:t>
                </a:r>
                <a:r>
                  <a:rPr lang="vi-VN" sz="1900" b="1" kern="1200">
                    <a:solidFill>
                      <a:srgbClr val="1F497D"/>
                    </a:solidFill>
                    <a:ea typeface="Times New Roman" panose="02020603050405020304" pitchFamily="18" charset="0"/>
                    <a:cs typeface="Arial" panose="020B0604020202020204" pitchFamily="34" charset="0"/>
                  </a:rPr>
                  <a:t> </a:t>
                </a:r>
                <a:endParaRPr lang="en-US" sz="1900" b="1" kern="1200">
                  <a:solidFill>
                    <a:srgbClr val="1F497D"/>
                  </a:solidFill>
                  <a:ea typeface="Times New Roman" panose="02020603050405020304" pitchFamily="18" charset="0"/>
                  <a:cs typeface="Arial" panose="020B0604020202020204" pitchFamily="34" charset="0"/>
                </a:endParaRPr>
              </a:p>
              <a:p>
                <a:pPr algn="just">
                  <a:lnSpc>
                    <a:spcPct val="150000"/>
                  </a:lnSpc>
                </a:pPr>
                <a:r>
                  <a:rPr lang="vi-VN" sz="1800">
                    <a:latin typeface="+mn-lt"/>
                    <a:cs typeface="Arial" panose="020B0604020202020204" pitchFamily="34" charset="0"/>
                  </a:rPr>
                  <a:t>Chọn ngẫu nhiên một học sinh trong trường em. Xét hai biến cố sau:</a:t>
                </a:r>
                <a:endParaRPr lang="en-US" sz="1800">
                  <a:latin typeface="+mn-lt"/>
                  <a:cs typeface="Arial" panose="020B0604020202020204" pitchFamily="34" charset="0"/>
                </a:endParaRPr>
              </a:p>
              <a:p>
                <a:pPr algn="just">
                  <a:lnSpc>
                    <a:spcPct val="150000"/>
                  </a:lnSpc>
                </a:pPr>
                <a14:m>
                  <m:oMath xmlns:m="http://schemas.openxmlformats.org/officeDocument/2006/math">
                    <m:r>
                      <a:rPr lang="en-US" sz="1800" i="1" smtClean="0">
                        <a:latin typeface="Cambria Math" panose="02040503050406030204" pitchFamily="18" charset="0"/>
                        <a:cs typeface="Arial" panose="020B0604020202020204" pitchFamily="34" charset="0"/>
                      </a:rPr>
                      <m:t>𝑃</m:t>
                    </m:r>
                  </m:oMath>
                </a14:m>
                <a:r>
                  <a:rPr lang="en-US" sz="1800">
                    <a:latin typeface="+mn-lt"/>
                    <a:cs typeface="Arial" panose="020B0604020202020204" pitchFamily="34" charset="0"/>
                  </a:rPr>
                  <a:t>: “Học sinh đó bị cận thị”;</a:t>
                </a:r>
              </a:p>
              <a:p>
                <a:pPr algn="just">
                  <a:lnSpc>
                    <a:spcPct val="150000"/>
                  </a:lnSpc>
                </a:pPr>
                <a14:m>
                  <m:oMath xmlns:m="http://schemas.openxmlformats.org/officeDocument/2006/math">
                    <m:r>
                      <a:rPr lang="en-US" sz="1800" i="1" smtClean="0">
                        <a:latin typeface="Cambria Math" panose="02040503050406030204" pitchFamily="18" charset="0"/>
                        <a:cs typeface="Arial" panose="020B0604020202020204" pitchFamily="34" charset="0"/>
                      </a:rPr>
                      <m:t>𝑄</m:t>
                    </m:r>
                  </m:oMath>
                </a14:m>
                <a:r>
                  <a:rPr lang="en-US" sz="1800">
                    <a:latin typeface="+mn-lt"/>
                    <a:cs typeface="Arial" panose="020B0604020202020204" pitchFamily="34" charset="0"/>
                  </a:rPr>
                  <a:t>: “Học sinh đó học giỏi môn Toán”.</a:t>
                </a:r>
              </a:p>
              <a:p>
                <a:pPr algn="just">
                  <a:lnSpc>
                    <a:spcPct val="150000"/>
                  </a:lnSpc>
                </a:pPr>
                <a:r>
                  <a:rPr lang="en-US" sz="1800">
                    <a:latin typeface="+mn-lt"/>
                    <a:cs typeface="Arial" panose="020B0604020202020204" pitchFamily="34" charset="0"/>
                  </a:rPr>
                  <a:t>Nêu nội dung của các biến cố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𝑃</m:t>
                    </m:r>
                    <m:r>
                      <a:rPr lang="en-US" sz="18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𝑄</m:t>
                    </m:r>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𝑃𝑄</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1800" b="0"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𝑃</m:t>
                        </m:r>
                      </m:e>
                    </m:acc>
                    <m:acc>
                      <m:accPr>
                        <m:chr m:val="̅"/>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𝑄</m:t>
                        </m:r>
                      </m:e>
                    </m:acc>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a:latin typeface="+mn-lt"/>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736193" y="248339"/>
                <a:ext cx="7235052" cy="2193806"/>
              </a:xfrm>
              <a:prstGeom prst="rect">
                <a:avLst/>
              </a:prstGeom>
              <a:blipFill>
                <a:blip r:embed="rId3"/>
                <a:stretch>
                  <a:fillRect l="-758" b="-1111"/>
                </a:stretch>
              </a:blipFill>
            </p:spPr>
            <p:txBody>
              <a:bodyPr/>
              <a:lstStyle/>
              <a:p>
                <a:r>
                  <a:rPr lang="en-US">
                    <a:noFill/>
                  </a:rPr>
                  <a:t> </a:t>
                </a:r>
              </a:p>
            </p:txBody>
          </p:sp>
        </mc:Fallback>
      </mc:AlternateContent>
      <p:sp>
        <p:nvSpPr>
          <p:cNvPr id="46" name="Rectangle 45"/>
          <p:cNvSpPr/>
          <p:nvPr/>
        </p:nvSpPr>
        <p:spPr>
          <a:xfrm>
            <a:off x="4192821" y="2552367"/>
            <a:ext cx="697627" cy="369332"/>
          </a:xfrm>
          <a:prstGeom prst="rect">
            <a:avLst/>
          </a:prstGeom>
        </p:spPr>
        <p:txBody>
          <a:bodyPr wrap="none">
            <a:spAutoFit/>
          </a:bodyPr>
          <a:lstStyle/>
          <a:p>
            <a:r>
              <a:rPr lang="en-US" sz="1800" b="1" i="1" u="sng">
                <a:solidFill>
                  <a:srgbClr val="C00000"/>
                </a:solidFill>
                <a:ea typeface="Calibri" panose="020F0502020204030204" pitchFamily="34" charset="0"/>
                <a:cs typeface="Times New Roman" panose="02020603050405020304" pitchFamily="18" charset="0"/>
              </a:rPr>
              <a:t>Giải:</a:t>
            </a:r>
            <a:endParaRPr lang="en-US" sz="1800"/>
          </a:p>
        </p:txBody>
      </p:sp>
      <p:grpSp>
        <p:nvGrpSpPr>
          <p:cNvPr id="49" name="Google Shape;4008;p63"/>
          <p:cNvGrpSpPr/>
          <p:nvPr/>
        </p:nvGrpSpPr>
        <p:grpSpPr>
          <a:xfrm rot="253853">
            <a:off x="8503534" y="4573114"/>
            <a:ext cx="550822" cy="533494"/>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mc:AlternateContent xmlns:mc="http://schemas.openxmlformats.org/markup-compatibility/2006" xmlns:a14="http://schemas.microsoft.com/office/drawing/2010/main">
        <mc:Choice Requires="a14">
          <p:sp>
            <p:nvSpPr>
              <p:cNvPr id="5" name="Rectangle 4"/>
              <p:cNvSpPr/>
              <p:nvPr/>
            </p:nvSpPr>
            <p:spPr>
              <a:xfrm>
                <a:off x="735047" y="3031406"/>
                <a:ext cx="8089336" cy="1647502"/>
              </a:xfrm>
              <a:prstGeom prst="rect">
                <a:avLst/>
              </a:prstGeom>
            </p:spPr>
            <p:txBody>
              <a:bodyPr wrap="square">
                <a:spAutoFit/>
              </a:bodyPr>
              <a:lstStyle/>
              <a:p>
                <a:pPr>
                  <a:lnSpc>
                    <a:spcPct val="150000"/>
                  </a:lnSpc>
                  <a:spcAft>
                    <a:spcPts val="1200"/>
                  </a:spcAft>
                </a:pP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𝑃</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oMath>
                </a14:m>
                <a:r>
                  <a:rPr lang="en-US" sz="1800" kern="100">
                    <a:effectLst/>
                    <a:latin typeface="+mn-lt"/>
                    <a:ea typeface="Calibri" panose="020F0502020204030204" pitchFamily="34" charset="0"/>
                    <a:cs typeface="Times New Roman" panose="02020603050405020304" pitchFamily="18" charset="0"/>
                  </a:rPr>
                  <a:t> là biến cố: "Học sinh đó hoặc bị cận thị hoặc học giỏi môn Toán".</a:t>
                </a:r>
              </a:p>
              <a:p>
                <a:pPr>
                  <a:lnSpc>
                    <a:spcPct val="150000"/>
                  </a:lnSpc>
                  <a:spcAft>
                    <a:spcPts val="1200"/>
                  </a:spcAft>
                </a:pP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𝑃𝑄</m:t>
                    </m:r>
                  </m:oMath>
                </a14:m>
                <a:r>
                  <a:rPr lang="en-US" sz="1800" kern="100">
                    <a:effectLst/>
                    <a:latin typeface="+mn-lt"/>
                    <a:ea typeface="Calibri" panose="020F0502020204030204" pitchFamily="34" charset="0"/>
                    <a:cs typeface="Times New Roman" panose="02020603050405020304" pitchFamily="18" charset="0"/>
                  </a:rPr>
                  <a:t> là biến cố: "Học sinh đó bị cận thị và học giỏi môn Toán".</a:t>
                </a:r>
              </a:p>
              <a:p>
                <a:pPr>
                  <a:lnSpc>
                    <a:spcPct val="150000"/>
                  </a:lnSpc>
                  <a:spcAft>
                    <a:spcPts val="1200"/>
                  </a:spcAft>
                </a:pPr>
                <a14:m>
                  <m:oMath xmlns:m="http://schemas.openxmlformats.org/officeDocument/2006/math">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𝑃𝑄</m:t>
                        </m:r>
                      </m:e>
                    </m:acc>
                  </m:oMath>
                </a14:m>
                <a:r>
                  <a:rPr lang="en-US" sz="1800" kern="100">
                    <a:effectLst/>
                    <a:latin typeface="+mn-lt"/>
                    <a:ea typeface="Calibri" panose="020F0502020204030204" pitchFamily="34" charset="0"/>
                    <a:cs typeface="Times New Roman" panose="02020603050405020304" pitchFamily="18" charset="0"/>
                  </a:rPr>
                  <a:t> là biến cố: "Học sinh đó không bị cận thị và không học giỏi môn Toán".</a:t>
                </a:r>
              </a:p>
            </p:txBody>
          </p:sp>
        </mc:Choice>
        <mc:Fallback xmlns="">
          <p:sp>
            <p:nvSpPr>
              <p:cNvPr id="5" name="Rectangle 4"/>
              <p:cNvSpPr>
                <a:spLocks noRot="1" noChangeAspect="1" noMove="1" noResize="1" noEditPoints="1" noAdjustHandles="1" noChangeArrowheads="1" noChangeShapeType="1" noTextEdit="1"/>
              </p:cNvSpPr>
              <p:nvPr/>
            </p:nvSpPr>
            <p:spPr>
              <a:xfrm>
                <a:off x="735047" y="3031406"/>
                <a:ext cx="8089336" cy="1647502"/>
              </a:xfrm>
              <a:prstGeom prst="rect">
                <a:avLst/>
              </a:prstGeom>
              <a:blipFill>
                <a:blip r:embed="rId4"/>
                <a:stretch>
                  <a:fillRect l="-151" b="-1845"/>
                </a:stretch>
              </a:blipFill>
            </p:spPr>
            <p:txBody>
              <a:bodyPr/>
              <a:lstStyle/>
              <a:p>
                <a:r>
                  <a:rPr lang="en-US">
                    <a:noFill/>
                  </a:rPr>
                  <a:t> </a:t>
                </a:r>
              </a:p>
            </p:txBody>
          </p:sp>
        </mc:Fallback>
      </mc:AlternateContent>
    </p:spTree>
    <p:extLst>
      <p:ext uri="{BB962C8B-B14F-4D97-AF65-F5344CB8AC3E}">
        <p14:creationId xmlns:p14="http://schemas.microsoft.com/office/powerpoint/2010/main" val="58549050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barn(inVertical)">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left)">
                                      <p:cBhvr>
                                        <p:cTn id="2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3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648720" y="184726"/>
                <a:ext cx="7890974" cy="2492990"/>
              </a:xfrm>
              <a:prstGeom prst="rect">
                <a:avLst/>
              </a:prstGeom>
            </p:spPr>
            <p:txBody>
              <a:bodyPr wrap="square">
                <a:spAutoFit/>
              </a:bodyPr>
              <a:lstStyle/>
              <a:p>
                <a:pPr algn="just">
                  <a:lnSpc>
                    <a:spcPct val="150000"/>
                  </a:lnSpc>
                </a:pPr>
                <a:r>
                  <a:rPr lang="en-US" sz="1900" b="1" kern="1200">
                    <a:solidFill>
                      <a:srgbClr val="1F497D"/>
                    </a:solidFill>
                    <a:ea typeface="Times New Roman" panose="02020603050405020304" pitchFamily="18" charset="0"/>
                    <a:cs typeface="Arial" panose="020B0604020202020204" pitchFamily="34" charset="0"/>
                  </a:rPr>
                  <a:t>Bài tập 8.4 (SGK – tr71)</a:t>
                </a:r>
                <a:r>
                  <a:rPr lang="vi-VN" sz="1900" b="1" kern="1200">
                    <a:solidFill>
                      <a:srgbClr val="1F497D"/>
                    </a:solidFill>
                    <a:ea typeface="Times New Roman" panose="02020603050405020304" pitchFamily="18" charset="0"/>
                    <a:cs typeface="Arial" panose="020B0604020202020204" pitchFamily="34" charset="0"/>
                  </a:rPr>
                  <a:t> </a:t>
                </a:r>
                <a:r>
                  <a:rPr lang="vi-VN" sz="1700">
                    <a:latin typeface="+mn-lt"/>
                    <a:cs typeface="Arial" panose="020B0604020202020204" pitchFamily="34" charset="0"/>
                  </a:rPr>
                  <a:t>Có hai chuồng nuôi thỏ. Chuồng I có 5 con thỏ đen và 10 con thỏ trắng. Chuồng II có 3 con thỏ trắng và 7 con thỏ đen. Từ mỗi chuồng bắt ngẫu nhiên ra một con thỏ. Xét hai biến cố sau:</a:t>
                </a:r>
                <a:endParaRPr lang="en-US" sz="1700">
                  <a:latin typeface="+mn-lt"/>
                  <a:cs typeface="Arial" panose="020B0604020202020204" pitchFamily="34" charset="0"/>
                </a:endParaRPr>
              </a:p>
              <a:p>
                <a:pPr algn="just">
                  <a:lnSpc>
                    <a:spcPct val="150000"/>
                  </a:lnSpc>
                </a:pPr>
                <a14:m>
                  <m:oMath xmlns:m="http://schemas.openxmlformats.org/officeDocument/2006/math">
                    <m:r>
                      <a:rPr lang="vi-VN" sz="1700" i="1" smtClean="0">
                        <a:latin typeface="Cambria Math" panose="02040503050406030204" pitchFamily="18" charset="0"/>
                        <a:cs typeface="Arial" panose="020B0604020202020204" pitchFamily="34" charset="0"/>
                      </a:rPr>
                      <m:t>𝐴</m:t>
                    </m:r>
                  </m:oMath>
                </a14:m>
                <a:r>
                  <a:rPr lang="vi-VN" sz="1700">
                    <a:latin typeface="+mn-lt"/>
                    <a:cs typeface="Arial" panose="020B0604020202020204" pitchFamily="34" charset="0"/>
                  </a:rPr>
                  <a:t>: “Bắt được con thỏ trắng từ chuồng I”;</a:t>
                </a:r>
                <a:r>
                  <a:rPr lang="en-US" sz="1700">
                    <a:latin typeface="+mn-lt"/>
                    <a:cs typeface="Arial" panose="020B0604020202020204" pitchFamily="34" charset="0"/>
                  </a:rPr>
                  <a:t> </a:t>
                </a:r>
              </a:p>
              <a:p>
                <a:pPr algn="just">
                  <a:lnSpc>
                    <a:spcPct val="150000"/>
                  </a:lnSpc>
                </a:pPr>
                <a14:m>
                  <m:oMath xmlns:m="http://schemas.openxmlformats.org/officeDocument/2006/math">
                    <m:r>
                      <a:rPr lang="vi-VN" sz="1700" i="1" smtClean="0">
                        <a:latin typeface="Cambria Math" panose="02040503050406030204" pitchFamily="18" charset="0"/>
                        <a:cs typeface="Arial" panose="020B0604020202020204" pitchFamily="34" charset="0"/>
                      </a:rPr>
                      <m:t>𝐵</m:t>
                    </m:r>
                  </m:oMath>
                </a14:m>
                <a:r>
                  <a:rPr lang="vi-VN" sz="1700">
                    <a:latin typeface="+mn-lt"/>
                    <a:cs typeface="Arial" panose="020B0604020202020204" pitchFamily="34" charset="0"/>
                  </a:rPr>
                  <a:t>: “Bắt được con thỏ đen từ chuồng II”.</a:t>
                </a:r>
              </a:p>
              <a:p>
                <a:pPr algn="just">
                  <a:lnSpc>
                    <a:spcPct val="150000"/>
                  </a:lnSpc>
                </a:pPr>
                <a:r>
                  <a:rPr lang="vi-VN" sz="1700">
                    <a:latin typeface="+mn-lt"/>
                    <a:cs typeface="Arial" panose="020B0604020202020204" pitchFamily="34" charset="0"/>
                  </a:rPr>
                  <a:t>Chứng tỏ rằng hai biến cố A và B độc lập</a:t>
                </a:r>
                <a:r>
                  <a:rPr lang="en-US" sz="1700">
                    <a:latin typeface="+mn-lt"/>
                    <a:cs typeface="Arial" panose="020B0604020202020204" pitchFamily="34" charset="0"/>
                  </a:rPr>
                  <a:t>.</a:t>
                </a:r>
                <a:endParaRPr lang="vi-VN" sz="1700">
                  <a:latin typeface="+mn-lt"/>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48720" y="184726"/>
                <a:ext cx="7890974" cy="2492990"/>
              </a:xfrm>
              <a:prstGeom prst="rect">
                <a:avLst/>
              </a:prstGeom>
              <a:blipFill>
                <a:blip r:embed="rId3"/>
                <a:stretch>
                  <a:fillRect l="-695" r="-463" b="-489"/>
                </a:stretch>
              </a:blipFill>
            </p:spPr>
            <p:txBody>
              <a:bodyPr/>
              <a:lstStyle/>
              <a:p>
                <a:r>
                  <a:rPr lang="en-US">
                    <a:noFill/>
                  </a:rPr>
                  <a:t> </a:t>
                </a:r>
              </a:p>
            </p:txBody>
          </p:sp>
        </mc:Fallback>
      </mc:AlternateContent>
      <p:sp>
        <p:nvSpPr>
          <p:cNvPr id="8" name="Rectangle 7"/>
          <p:cNvSpPr/>
          <p:nvPr/>
        </p:nvSpPr>
        <p:spPr>
          <a:xfrm>
            <a:off x="4245393" y="2716469"/>
            <a:ext cx="697627" cy="369332"/>
          </a:xfrm>
          <a:prstGeom prst="rect">
            <a:avLst/>
          </a:prstGeom>
        </p:spPr>
        <p:txBody>
          <a:bodyPr wrap="none">
            <a:spAutoFit/>
          </a:bodyPr>
          <a:lstStyle/>
          <a:p>
            <a:r>
              <a:rPr lang="en-US" sz="1800" b="1" i="1" u="sng">
                <a:solidFill>
                  <a:srgbClr val="C00000"/>
                </a:solidFill>
                <a:ea typeface="Calibri" panose="020F0502020204030204" pitchFamily="34" charset="0"/>
                <a:cs typeface="Times New Roman" panose="02020603050405020304" pitchFamily="18" charset="0"/>
              </a:rPr>
              <a:t>Giải:</a:t>
            </a:r>
            <a:endParaRPr lang="en-US" sz="1800"/>
          </a:p>
        </p:txBody>
      </p:sp>
      <mc:AlternateContent xmlns:mc="http://schemas.openxmlformats.org/markup-compatibility/2006" xmlns:a14="http://schemas.microsoft.com/office/drawing/2010/main">
        <mc:Choice Requires="a14">
          <p:sp>
            <p:nvSpPr>
              <p:cNvPr id="2" name="Rectangle 1"/>
              <p:cNvSpPr/>
              <p:nvPr/>
            </p:nvSpPr>
            <p:spPr>
              <a:xfrm>
                <a:off x="2227051" y="3020496"/>
                <a:ext cx="4734309" cy="1821717"/>
              </a:xfrm>
              <a:prstGeom prst="rect">
                <a:avLst/>
              </a:prstGeom>
            </p:spPr>
            <p:txBody>
              <a:bodyPr wrap="square">
                <a:spAutoFit/>
              </a:bodyPr>
              <a:lstStyle/>
              <a:p>
                <a:pPr algn="just">
                  <a:lnSpc>
                    <a:spcPct val="150000"/>
                  </a:lnSpc>
                  <a:spcAft>
                    <a:spcPts val="800"/>
                  </a:spcAft>
                </a:pPr>
                <a14:m>
                  <m:oMath xmlns:m="http://schemas.openxmlformats.org/officeDocument/2006/math">
                    <m:r>
                      <a:rPr lang="fr-FR" sz="1700" i="1" kern="100" smtClean="0">
                        <a:latin typeface="Cambria Math" panose="02040503050406030204" pitchFamily="18" charset="0"/>
                        <a:ea typeface="Calibri" panose="020F0502020204030204" pitchFamily="34" charset="0"/>
                        <a:cs typeface="Times New Roman" panose="02020603050405020304" pitchFamily="18" charset="0"/>
                      </a:rPr>
                      <m:t>𝐵</m:t>
                    </m:r>
                  </m:oMath>
                </a14:m>
                <a:r>
                  <a:rPr lang="fr-FR" sz="1700" kern="100">
                    <a:latin typeface="+mn-lt"/>
                    <a:ea typeface="Calibri" panose="020F0502020204030204" pitchFamily="34" charset="0"/>
                    <a:cs typeface="Times New Roman" panose="02020603050405020304" pitchFamily="18" charset="0"/>
                  </a:rPr>
                  <a:t> xảy ra, hoặc không xảy ra thì </a:t>
                </a:r>
                <a14:m>
                  <m:oMath xmlns:m="http://schemas.openxmlformats.org/officeDocument/2006/math">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𝐴</m:t>
                        </m:r>
                      </m:e>
                    </m:d>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10</m:t>
                        </m:r>
                      </m:num>
                      <m:den>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15</m:t>
                        </m:r>
                      </m:den>
                    </m:f>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r>
                      <a:rPr lang="fr-FR"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𝐴</m:t>
                    </m:r>
                  </m:oMath>
                </a14:m>
                <a:r>
                  <a:rPr lang="fr-FR" sz="1700" kern="100">
                    <a:effectLst/>
                    <a:latin typeface="+mn-lt"/>
                    <a:ea typeface="Malgun Gothic" panose="020B0503020000020004" pitchFamily="34" charset="-127"/>
                    <a:cs typeface="Times New Roman" panose="02020603050405020304" pitchFamily="18" charset="0"/>
                  </a:rPr>
                  <a:t> xảy ra, hoặc không xảy ra thì </a:t>
                </a:r>
                <a14:m>
                  <m:oMath xmlns:m="http://schemas.openxmlformats.org/officeDocument/2006/math">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𝐵</m:t>
                        </m:r>
                      </m:e>
                    </m:d>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7</m:t>
                        </m:r>
                      </m:num>
                      <m:den>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10</m:t>
                        </m:r>
                      </m:den>
                    </m:f>
                    <m:r>
                      <a:rPr lang="fr-FR" sz="17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spcAft>
                    <a:spcPts val="800"/>
                  </a:spcAft>
                </a:pPr>
                <a:r>
                  <a:rPr lang="fr-FR" sz="1700" kern="100">
                    <a:effectLst/>
                    <a:latin typeface="+mn-lt"/>
                    <a:ea typeface="Malgun Gothic" panose="020B0503020000020004" pitchFamily="34" charset="-127"/>
                    <a:cs typeface="Times New Roman" panose="02020603050405020304" pitchFamily="18" charset="0"/>
                  </a:rPr>
                  <a:t>Vậy </a:t>
                </a:r>
                <a14:m>
                  <m:oMath xmlns:m="http://schemas.openxmlformats.org/officeDocument/2006/math">
                    <m:r>
                      <a:rPr lang="fr-FR"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𝐴</m:t>
                    </m:r>
                    <m:r>
                      <a:rPr lang="fr-FR"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fr-FR" sz="170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r>
                      <a:rPr lang="fr-FR" sz="1700" i="1" kern="100" smtClean="0">
                        <a:effectLst/>
                        <a:latin typeface="Cambria Math" panose="02040503050406030204" pitchFamily="18" charset="0"/>
                        <a:ea typeface="Malgun Gothic" panose="020B0503020000020004" pitchFamily="34" charset="-127"/>
                        <a:cs typeface="Times New Roman" panose="02020603050405020304" pitchFamily="18" charset="0"/>
                      </a:rPr>
                      <m:t>𝐵</m:t>
                    </m:r>
                  </m:oMath>
                </a14:m>
                <a:r>
                  <a:rPr lang="fr-FR" sz="1700" kern="100">
                    <a:effectLst/>
                    <a:latin typeface="+mn-lt"/>
                    <a:ea typeface="Malgun Gothic" panose="020B0503020000020004" pitchFamily="34" charset="-127"/>
                    <a:cs typeface="Times New Roman" panose="02020603050405020304" pitchFamily="18" charset="0"/>
                  </a:rPr>
                  <a:t> là hai biến cố độc lập.</a:t>
                </a:r>
                <a:endParaRPr lang="en-US" sz="17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227051" y="3020496"/>
                <a:ext cx="4734309" cy="1821717"/>
              </a:xfrm>
              <a:prstGeom prst="rect">
                <a:avLst/>
              </a:prstGeom>
              <a:blipFill>
                <a:blip r:embed="rId4"/>
                <a:stretch>
                  <a:fillRect l="-77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up)">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7" name="Google Shape;1991;p38"/>
          <p:cNvSpPr txBox="1">
            <a:spLocks noGrp="1"/>
          </p:cNvSpPr>
          <p:nvPr>
            <p:ph type="title"/>
          </p:nvPr>
        </p:nvSpPr>
        <p:spPr>
          <a:xfrm>
            <a:off x="762489" y="583127"/>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101" name="Google Shape;2004;p39"/>
          <p:cNvSpPr txBox="1">
            <a:spLocks/>
          </p:cNvSpPr>
          <p:nvPr/>
        </p:nvSpPr>
        <p:spPr>
          <a:xfrm>
            <a:off x="3019483" y="1688861"/>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01</a:t>
            </a:r>
          </a:p>
        </p:txBody>
      </p:sp>
      <p:sp>
        <p:nvSpPr>
          <p:cNvPr id="102" name="Google Shape;2007;p39"/>
          <p:cNvSpPr txBox="1">
            <a:spLocks/>
          </p:cNvSpPr>
          <p:nvPr/>
        </p:nvSpPr>
        <p:spPr>
          <a:xfrm>
            <a:off x="3900436" y="1744281"/>
            <a:ext cx="2299196"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buClr>
                <a:srgbClr val="070185"/>
              </a:buClr>
            </a:pPr>
            <a:r>
              <a:rPr lang="vi-VN" sz="2200" b="1">
                <a:solidFill>
                  <a:srgbClr val="070185"/>
                </a:solidFill>
                <a:latin typeface="Arial" panose="020B0604020202020204" pitchFamily="34" charset="0"/>
              </a:rPr>
              <a:t>Biến cố hợp</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3" name="Google Shape;2004;p39"/>
          <p:cNvSpPr txBox="1">
            <a:spLocks/>
          </p:cNvSpPr>
          <p:nvPr/>
        </p:nvSpPr>
        <p:spPr>
          <a:xfrm>
            <a:off x="3019483" y="2725207"/>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lang="en" b="1">
                <a:solidFill>
                  <a:srgbClr val="070185"/>
                </a:solidFill>
                <a:latin typeface="Arial"/>
              </a:rPr>
              <a:t>02</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4" name="Google Shape;2007;p39"/>
          <p:cNvSpPr txBox="1">
            <a:spLocks/>
          </p:cNvSpPr>
          <p:nvPr/>
        </p:nvSpPr>
        <p:spPr>
          <a:xfrm>
            <a:off x="3900436" y="2796713"/>
            <a:ext cx="2113530"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buClr>
                <a:srgbClr val="070185"/>
              </a:buClr>
            </a:pPr>
            <a:r>
              <a:rPr lang="vi-VN" sz="2200" b="1">
                <a:solidFill>
                  <a:srgbClr val="070185"/>
                </a:solidFill>
                <a:latin typeface="Arial" panose="020B0604020202020204" pitchFamily="34" charset="0"/>
              </a:rPr>
              <a:t>Biến cố </a:t>
            </a:r>
            <a:r>
              <a:rPr lang="en-US" sz="2200" b="1">
                <a:solidFill>
                  <a:srgbClr val="070185"/>
                </a:solidFill>
                <a:latin typeface="Arial" panose="020B0604020202020204" pitchFamily="34" charset="0"/>
              </a:rPr>
              <a:t>giao</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5" name="Google Shape;2004;p39"/>
          <p:cNvSpPr txBox="1">
            <a:spLocks/>
          </p:cNvSpPr>
          <p:nvPr/>
        </p:nvSpPr>
        <p:spPr>
          <a:xfrm>
            <a:off x="3019483" y="3753261"/>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03</a:t>
            </a:r>
          </a:p>
        </p:txBody>
      </p:sp>
      <p:sp>
        <p:nvSpPr>
          <p:cNvPr id="106" name="Google Shape;2007;p39"/>
          <p:cNvSpPr txBox="1">
            <a:spLocks/>
          </p:cNvSpPr>
          <p:nvPr/>
        </p:nvSpPr>
        <p:spPr>
          <a:xfrm>
            <a:off x="3900436" y="3793543"/>
            <a:ext cx="2420847"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buClr>
                <a:srgbClr val="070185"/>
              </a:buClr>
            </a:pPr>
            <a:r>
              <a:rPr lang="vi-VN" sz="2200" b="1">
                <a:solidFill>
                  <a:srgbClr val="070185"/>
                </a:solidFill>
                <a:latin typeface="Arial" panose="020B0604020202020204" pitchFamily="34" charset="0"/>
              </a:rPr>
              <a:t>Biến cố </a:t>
            </a:r>
            <a:r>
              <a:rPr lang="en-US" sz="2200" b="1">
                <a:solidFill>
                  <a:srgbClr val="070185"/>
                </a:solidFill>
                <a:latin typeface="Arial" panose="020B0604020202020204" pitchFamily="34" charset="0"/>
              </a:rPr>
              <a:t>độc lập</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Tree>
    <p:extLst>
      <p:ext uri="{BB962C8B-B14F-4D97-AF65-F5344CB8AC3E}">
        <p14:creationId xmlns:p14="http://schemas.microsoft.com/office/powerpoint/2010/main" val="30332956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randombar(horizontal)">
                                      <p:cBhvr>
                                        <p:cTn id="11" dur="500"/>
                                        <p:tgtEl>
                                          <p:spTgt spid="10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2">
                                            <p:txEl>
                                              <p:pRg st="0" end="0"/>
                                            </p:txEl>
                                          </p:spTgt>
                                        </p:tgtEl>
                                        <p:attrNameLst>
                                          <p:attrName>style.visibility</p:attrName>
                                        </p:attrNameLst>
                                      </p:cBhvr>
                                      <p:to>
                                        <p:strVal val="visible"/>
                                      </p:to>
                                    </p:set>
                                    <p:animEffect transition="in" filter="randombar(horizontal)">
                                      <p:cBhvr>
                                        <p:cTn id="14" dur="500"/>
                                        <p:tgtEl>
                                          <p:spTgt spid="102">
                                            <p:txEl>
                                              <p:pRg st="0" end="0"/>
                                            </p:txEl>
                                          </p:spTgt>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randombar(horizontal)">
                                      <p:cBhvr>
                                        <p:cTn id="18" dur="500"/>
                                        <p:tgtEl>
                                          <p:spTgt spid="10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4">
                                            <p:txEl>
                                              <p:pRg st="0" end="0"/>
                                            </p:txEl>
                                          </p:spTgt>
                                        </p:tgtEl>
                                        <p:attrNameLst>
                                          <p:attrName>style.visibility</p:attrName>
                                        </p:attrNameLst>
                                      </p:cBhvr>
                                      <p:to>
                                        <p:strVal val="visible"/>
                                      </p:to>
                                    </p:set>
                                    <p:animEffect transition="in" filter="randombar(horizontal)">
                                      <p:cBhvr>
                                        <p:cTn id="21" dur="500"/>
                                        <p:tgtEl>
                                          <p:spTgt spid="104">
                                            <p:txEl>
                                              <p:pRg st="0" end="0"/>
                                            </p:txEl>
                                          </p:spTgt>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randombar(horizontal)">
                                      <p:cBhvr>
                                        <p:cTn id="25" dur="500"/>
                                        <p:tgtEl>
                                          <p:spTgt spid="10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06">
                                            <p:txEl>
                                              <p:pRg st="0" end="0"/>
                                            </p:txEl>
                                          </p:spTgt>
                                        </p:tgtEl>
                                        <p:attrNameLst>
                                          <p:attrName>style.visibility</p:attrName>
                                        </p:attrNameLst>
                                      </p:cBhvr>
                                      <p:to>
                                        <p:strVal val="visible"/>
                                      </p:to>
                                    </p:set>
                                    <p:animEffect transition="in" filter="randombar(horizontal)">
                                      <p:cBhvr>
                                        <p:cTn id="28" dur="500"/>
                                        <p:tgtEl>
                                          <p:spTgt spid="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1" grpId="0" animBg="1"/>
      <p:bldP spid="102" grpId="0" build="p"/>
      <p:bldP spid="103" grpId="0" animBg="1"/>
      <p:bldP spid="104" grpId="0" build="p"/>
      <p:bldP spid="105" grpId="0" animBg="1"/>
      <p:bldP spid="10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3" name="Google Shape;2129;p41"/>
          <p:cNvSpPr txBox="1">
            <a:spLocks noGrp="1"/>
          </p:cNvSpPr>
          <p:nvPr>
            <p:ph type="title"/>
          </p:nvPr>
        </p:nvSpPr>
        <p:spPr>
          <a:xfrm>
            <a:off x="1769335" y="1685676"/>
            <a:ext cx="5649232" cy="1343772"/>
          </a:xfrm>
          <a:prstGeom prst="rect">
            <a:avLst/>
          </a:prstGeom>
          <a:solidFill>
            <a:schemeClr val="accent5"/>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b" anchorCtr="0">
            <a:noAutofit/>
          </a:bodyPr>
          <a:lstStyle/>
          <a:p>
            <a:pPr lvl="0">
              <a:lnSpc>
                <a:spcPct val="150000"/>
              </a:lnSpc>
            </a:pPr>
            <a:r>
              <a:rPr lang="en-US" sz="6500" b="1">
                <a:solidFill>
                  <a:srgbClr val="004376"/>
                </a:solidFill>
                <a:latin typeface="+mn-lt"/>
              </a:rPr>
              <a:t>VẬN DỤNG</a:t>
            </a:r>
            <a:endParaRPr sz="6500" b="1">
              <a:solidFill>
                <a:srgbClr val="004376"/>
              </a:solidFill>
              <a:latin typeface="+mn-lt"/>
            </a:endParaRPr>
          </a:p>
        </p:txBody>
      </p:sp>
    </p:spTree>
    <p:extLst>
      <p:ext uri="{BB962C8B-B14F-4D97-AF65-F5344CB8AC3E}">
        <p14:creationId xmlns:p14="http://schemas.microsoft.com/office/powerpoint/2010/main" val="1287229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7" name="Rectangle 26"/>
              <p:cNvSpPr/>
              <p:nvPr/>
            </p:nvSpPr>
            <p:spPr>
              <a:xfrm>
                <a:off x="270606" y="326465"/>
                <a:ext cx="8602786" cy="3636508"/>
              </a:xfrm>
              <a:prstGeom prst="rect">
                <a:avLst/>
              </a:prstGeom>
            </p:spPr>
            <p:txBody>
              <a:bodyPr wrap="square">
                <a:spAutoFit/>
              </a:bodyPr>
              <a:lstStyle/>
              <a:p>
                <a:pPr algn="just">
                  <a:lnSpc>
                    <a:spcPct val="150000"/>
                  </a:lnSpc>
                </a:pPr>
                <a:r>
                  <a:rPr lang="en-US" sz="20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8.5 (SGK – tr71)</a:t>
                </a:r>
                <a:r>
                  <a:rPr lang="en-US" sz="2000" b="1" kern="1200">
                    <a:solidFill>
                      <a:srgbClr val="1F497D"/>
                    </a:solidFill>
                    <a:latin typeface="Arial" panose="020B0604020202020204" pitchFamily="34" charset="0"/>
                    <a:ea typeface="+mn-ea"/>
                    <a:cs typeface="Arial" panose="020B0604020202020204" pitchFamily="34" charset="0"/>
                  </a:rPr>
                  <a:t> </a:t>
                </a:r>
                <a:r>
                  <a:rPr lang="vi-VN" sz="1900">
                    <a:latin typeface="Arial" panose="020B0604020202020204" pitchFamily="34" charset="0"/>
                    <a:cs typeface="Arial" panose="020B0604020202020204" pitchFamily="34" charset="0"/>
                  </a:rPr>
                  <a:t>Có hai chuồng nuôi gà. Chuồng I có 9 con gà mái và 3 con gà trống. Chuồng II có 3 con gà mái và 6 con gà trống. Bắt ngẫu nhiên một con gà của chuồng I để đem bán rồi dồn các con gà còn lại của chuồng I vào chuồng II. Sau đó bắt ngẫu nhiên một con gà của chuồng II. </a:t>
                </a:r>
                <a:r>
                  <a:rPr lang="en-US" sz="1900">
                    <a:latin typeface="Arial" panose="020B0604020202020204" pitchFamily="34" charset="0"/>
                    <a:cs typeface="Arial" panose="020B0604020202020204" pitchFamily="34" charset="0"/>
                  </a:rPr>
                  <a:t>    </a:t>
                </a:r>
                <a:r>
                  <a:rPr lang="vi-VN" sz="1900">
                    <a:latin typeface="Arial" panose="020B0604020202020204" pitchFamily="34" charset="0"/>
                    <a:cs typeface="Arial" panose="020B0604020202020204" pitchFamily="34" charset="0"/>
                  </a:rPr>
                  <a:t>Xét hai biến cố sau:</a:t>
                </a:r>
                <a:endParaRPr lang="en-US" sz="1900">
                  <a:latin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fr-FR" sz="2000" i="1" kern="100">
                        <a:latin typeface="Cambria Math" panose="02040503050406030204" pitchFamily="18" charset="0"/>
                        <a:ea typeface="Malgun Gothic" panose="020B0503020000020004" pitchFamily="34" charset="-127"/>
                        <a:cs typeface="Times New Roman" panose="02020603050405020304" pitchFamily="18" charset="0"/>
                      </a:rPr>
                      <m:t>𝐸</m:t>
                    </m:r>
                    <m:r>
                      <a:rPr lang="fr-FR" sz="20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vi-VN" sz="1900">
                    <a:latin typeface="Arial" panose="020B0604020202020204" pitchFamily="34" charset="0"/>
                    <a:cs typeface="Arial" panose="020B0604020202020204" pitchFamily="34" charset="0"/>
                  </a:rPr>
                  <a:t>: “Bắt được con gà trống từ chuồng I”;</a:t>
                </a:r>
              </a:p>
              <a:p>
                <a:pPr algn="just">
                  <a:lnSpc>
                    <a:spcPct val="150000"/>
                  </a:lnSpc>
                </a:pPr>
                <a14:m>
                  <m:oMath xmlns:m="http://schemas.openxmlformats.org/officeDocument/2006/math">
                    <m:r>
                      <a:rPr lang="fr-FR" sz="2000" i="1" kern="100">
                        <a:latin typeface="Cambria Math" panose="02040503050406030204" pitchFamily="18" charset="0"/>
                        <a:ea typeface="Malgun Gothic" panose="020B0503020000020004" pitchFamily="34" charset="-127"/>
                        <a:cs typeface="Times New Roman" panose="02020603050405020304" pitchFamily="18" charset="0"/>
                      </a:rPr>
                      <m:t>𝐹</m:t>
                    </m:r>
                    <m:r>
                      <a:rPr lang="fr-FR" sz="20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vi-VN" sz="1900">
                    <a:latin typeface="Arial" panose="020B0604020202020204" pitchFamily="34" charset="0"/>
                    <a:cs typeface="Arial" panose="020B0604020202020204" pitchFamily="34" charset="0"/>
                  </a:rPr>
                  <a:t>: “Bắt được con gà mái từ chuồng II”.</a:t>
                </a:r>
              </a:p>
              <a:p>
                <a:pPr algn="just">
                  <a:lnSpc>
                    <a:spcPct val="150000"/>
                  </a:lnSpc>
                </a:pPr>
                <a:r>
                  <a:rPr lang="vi-VN" sz="1900">
                    <a:latin typeface="Arial" panose="020B0604020202020204" pitchFamily="34" charset="0"/>
                    <a:cs typeface="Arial" panose="020B0604020202020204" pitchFamily="34" charset="0"/>
                  </a:rPr>
                  <a:t>Chứng tỏ rằng hai biến cố </a:t>
                </a:r>
                <a14:m>
                  <m:oMath xmlns:m="http://schemas.openxmlformats.org/officeDocument/2006/math">
                    <m:r>
                      <a:rPr lang="fr-FR" sz="2000" i="1" kern="100">
                        <a:latin typeface="Cambria Math" panose="02040503050406030204" pitchFamily="18" charset="0"/>
                        <a:ea typeface="Malgun Gothic" panose="020B0503020000020004" pitchFamily="34" charset="-127"/>
                        <a:cs typeface="Times New Roman" panose="02020603050405020304" pitchFamily="18" charset="0"/>
                      </a:rPr>
                      <m:t>𝐸</m:t>
                    </m:r>
                  </m:oMath>
                </a14:m>
                <a:r>
                  <a:rPr lang="vi-VN" sz="1900">
                    <a:latin typeface="Arial" panose="020B0604020202020204" pitchFamily="34" charset="0"/>
                    <a:cs typeface="Arial" panose="020B0604020202020204" pitchFamily="34" charset="0"/>
                  </a:rPr>
                  <a:t> và </a:t>
                </a:r>
                <a14:m>
                  <m:oMath xmlns:m="http://schemas.openxmlformats.org/officeDocument/2006/math">
                    <m:r>
                      <a:rPr lang="fr-FR" sz="2000" i="1" kern="100">
                        <a:latin typeface="Cambria Math" panose="02040503050406030204" pitchFamily="18" charset="0"/>
                        <a:ea typeface="Malgun Gothic" panose="020B0503020000020004" pitchFamily="34" charset="-127"/>
                        <a:cs typeface="Times New Roman" panose="02020603050405020304" pitchFamily="18" charset="0"/>
                      </a:rPr>
                      <m:t>𝐹</m:t>
                    </m:r>
                  </m:oMath>
                </a14:m>
                <a:r>
                  <a:rPr lang="vi-VN" sz="1900">
                    <a:latin typeface="Arial" panose="020B0604020202020204" pitchFamily="34" charset="0"/>
                    <a:cs typeface="Arial" panose="020B0604020202020204" pitchFamily="34" charset="0"/>
                  </a:rPr>
                  <a:t> không độc lập.</a:t>
                </a:r>
              </a:p>
            </p:txBody>
          </p:sp>
        </mc:Choice>
        <mc:Fallback xmlns="">
          <p:sp>
            <p:nvSpPr>
              <p:cNvPr id="27" name="Rectangle 26"/>
              <p:cNvSpPr>
                <a:spLocks noRot="1" noChangeAspect="1" noMove="1" noResize="1" noEditPoints="1" noAdjustHandles="1" noChangeArrowheads="1" noChangeShapeType="1" noTextEdit="1"/>
              </p:cNvSpPr>
              <p:nvPr/>
            </p:nvSpPr>
            <p:spPr>
              <a:xfrm>
                <a:off x="270606" y="326465"/>
                <a:ext cx="8602786" cy="3636508"/>
              </a:xfrm>
              <a:prstGeom prst="rect">
                <a:avLst/>
              </a:prstGeom>
              <a:blipFill>
                <a:blip r:embed="rId3"/>
                <a:stretch>
                  <a:fillRect l="-708" r="-637" b="-1174"/>
                </a:stretch>
              </a:blipFill>
            </p:spPr>
            <p:txBody>
              <a:bodyPr/>
              <a:lstStyle/>
              <a:p>
                <a:r>
                  <a:rPr lang="en-US">
                    <a:noFill/>
                  </a:rPr>
                  <a:t> </a:t>
                </a:r>
              </a:p>
            </p:txBody>
          </p:sp>
        </mc:Fallback>
      </mc:AlternateContent>
      <p:grpSp>
        <p:nvGrpSpPr>
          <p:cNvPr id="28" name="Google Shape;2365;p37"/>
          <p:cNvGrpSpPr/>
          <p:nvPr/>
        </p:nvGrpSpPr>
        <p:grpSpPr>
          <a:xfrm rot="306833">
            <a:off x="276292" y="4256389"/>
            <a:ext cx="908792" cy="848296"/>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 name="Picture 5"/>
          <p:cNvPicPr>
            <a:picLocks noChangeAspect="1"/>
          </p:cNvPicPr>
          <p:nvPr/>
        </p:nvPicPr>
        <p:blipFill>
          <a:blip r:embed="rId4"/>
          <a:stretch>
            <a:fillRect/>
          </a:stretch>
        </p:blipFill>
        <p:spPr>
          <a:xfrm>
            <a:off x="7635950" y="3960084"/>
            <a:ext cx="1155738" cy="11557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8" name="Google Shape;2365;p37"/>
          <p:cNvGrpSpPr/>
          <p:nvPr/>
        </p:nvGrpSpPr>
        <p:grpSpPr>
          <a:xfrm rot="17436010">
            <a:off x="8119489" y="4187021"/>
            <a:ext cx="999261" cy="745869"/>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6" name="Rectangle 45"/>
          <p:cNvSpPr/>
          <p:nvPr/>
        </p:nvSpPr>
        <p:spPr>
          <a:xfrm>
            <a:off x="409933" y="2203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20366" y="685338"/>
                <a:ext cx="8319167" cy="4180312"/>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800" kern="100">
                    <a:latin typeface="+mn-lt"/>
                    <a:ea typeface="Malgun Gothic" panose="020B0503020000020004" pitchFamily="34" charset="-127"/>
                    <a:cs typeface="Times New Roman" panose="02020603050405020304" pitchFamily="18" charset="0"/>
                  </a:rPr>
                  <a:t>Nếu </a:t>
                </a:r>
                <a14:m>
                  <m:oMath xmlns:m="http://schemas.openxmlformats.org/officeDocument/2006/math">
                    <m:r>
                      <a:rPr lang="fr-FR" sz="1800" i="1" kern="100" smtClean="0">
                        <a:latin typeface="Cambria Math" panose="02040503050406030204" pitchFamily="18" charset="0"/>
                        <a:ea typeface="Malgun Gothic" panose="020B0503020000020004" pitchFamily="34" charset="-127"/>
                        <a:cs typeface="Times New Roman" panose="02020603050405020304" pitchFamily="18" charset="0"/>
                      </a:rPr>
                      <m:t>𝐸</m:t>
                    </m:r>
                  </m:oMath>
                </a14:m>
                <a:r>
                  <a:rPr lang="fr-FR" sz="1800" kern="100">
                    <a:latin typeface="+mn-lt"/>
                    <a:ea typeface="Malgun Gothic" panose="020B0503020000020004" pitchFamily="34" charset="-127"/>
                    <a:cs typeface="Times New Roman" panose="02020603050405020304" pitchFamily="18" charset="0"/>
                  </a:rPr>
                  <a:t> xảy ra: </a:t>
                </a:r>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fr-FR" sz="1800" kern="100">
                    <a:effectLst/>
                    <a:latin typeface="+mn-lt"/>
                    <a:ea typeface="Malgun Gothic" panose="020B0503020000020004" pitchFamily="34" charset="-127"/>
                    <a:cs typeface="Times New Roman" panose="02020603050405020304" pitchFamily="18" charset="0"/>
                  </a:rPr>
                  <a:t>Sau khi bắt một con gà từ chuồng I và dồn số gà còn lại vào chuồng II thì chuồng II có 9 + 3 = 12 con gà mái và 2 + 6 = 8 con gà trống.</a:t>
                </a:r>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fr-FR" sz="1800" kern="100">
                    <a:effectLst/>
                    <a:latin typeface="+mn-lt"/>
                    <a:ea typeface="Malgun Gothic" panose="020B0503020000020004" pitchFamily="34" charset="-127"/>
                    <a:cs typeface="Times New Roman" panose="02020603050405020304" pitchFamily="18" charset="0"/>
                  </a:rPr>
                  <a:t>Suy ra </a:t>
                </a:r>
                <a14:m>
                  <m:oMath xmlns:m="http://schemas.openxmlformats.org/officeDocument/2006/math">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𝐹</m:t>
                        </m:r>
                      </m:e>
                    </m:d>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12</m:t>
                        </m:r>
                      </m:num>
                      <m:den>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20</m:t>
                        </m:r>
                      </m:den>
                    </m:f>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fr-FR" sz="1800" kern="100">
                    <a:effectLst/>
                    <a:latin typeface="+mn-lt"/>
                    <a:ea typeface="Malgun Gothic" panose="020B0503020000020004" pitchFamily="34" charset="-127"/>
                    <a:cs typeface="Times New Roman" panose="02020603050405020304" pitchFamily="18" charset="0"/>
                  </a:rPr>
                  <a:t>Nếu </a:t>
                </a:r>
                <a14:m>
                  <m:oMath xmlns:m="http://schemas.openxmlformats.org/officeDocument/2006/math">
                    <m:r>
                      <a:rPr lang="fr-FR"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𝐸</m:t>
                    </m:r>
                  </m:oMath>
                </a14:m>
                <a:r>
                  <a:rPr lang="fr-FR" sz="1800" kern="100">
                    <a:effectLst/>
                    <a:latin typeface="+mn-lt"/>
                    <a:ea typeface="Malgun Gothic" panose="020B0503020000020004" pitchFamily="34" charset="-127"/>
                    <a:cs typeface="Times New Roman" panose="02020603050405020304" pitchFamily="18" charset="0"/>
                  </a:rPr>
                  <a:t> không xảy ra: </a:t>
                </a:r>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fr-FR" sz="1800" kern="100">
                    <a:effectLst/>
                    <a:latin typeface="+mn-lt"/>
                    <a:ea typeface="Malgun Gothic" panose="020B0503020000020004" pitchFamily="34" charset="-127"/>
                    <a:cs typeface="Times New Roman" panose="02020603050405020304" pitchFamily="18" charset="0"/>
                  </a:rPr>
                  <a:t>Sau khi bắt một con gà từ chuồng I và dồn số gà còn lại vào chuông II thì chuông II có 8 + 3 = 11 con gà mái và 3 + 6 = 9 con gà trống.</a:t>
                </a:r>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fr-FR" sz="1800" kern="100">
                    <a:effectLst/>
                    <a:latin typeface="+mn-lt"/>
                    <a:ea typeface="Malgun Gothic" panose="020B0503020000020004" pitchFamily="34" charset="-127"/>
                    <a:cs typeface="Times New Roman" panose="02020603050405020304" pitchFamily="18" charset="0"/>
                  </a:rPr>
                  <a:t>Suy ra </a:t>
                </a:r>
                <a14:m>
                  <m:oMath xmlns:m="http://schemas.openxmlformats.org/officeDocument/2006/math">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𝑃</m:t>
                    </m:r>
                    <m:d>
                      <m:dPr>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𝐹</m:t>
                        </m:r>
                      </m:e>
                    </m:d>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11</m:t>
                        </m:r>
                      </m:num>
                      <m:den>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20</m:t>
                        </m:r>
                      </m:den>
                    </m:f>
                    <m:r>
                      <a:rPr lang="fr-FR" sz="1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fr-FR" sz="1800" kern="100">
                    <a:effectLst/>
                    <a:latin typeface="+mn-lt"/>
                    <a:ea typeface="Malgun Gothic" panose="020B0503020000020004" pitchFamily="34" charset="-127"/>
                    <a:cs typeface="Times New Roman" panose="02020603050405020304" pitchFamily="18" charset="0"/>
                  </a:rPr>
                  <a:t>Vậy hai biến cố </a:t>
                </a:r>
                <a14:m>
                  <m:oMath xmlns:m="http://schemas.openxmlformats.org/officeDocument/2006/math">
                    <m:r>
                      <a:rPr lang="fr-FR" sz="1800" i="1" kern="100">
                        <a:latin typeface="Cambria Math" panose="02040503050406030204" pitchFamily="18" charset="0"/>
                        <a:ea typeface="Malgun Gothic" panose="020B0503020000020004" pitchFamily="34" charset="-127"/>
                        <a:cs typeface="Times New Roman" panose="02020603050405020304" pitchFamily="18" charset="0"/>
                      </a:rPr>
                      <m:t>𝐸</m:t>
                    </m:r>
                  </m:oMath>
                </a14:m>
                <a:r>
                  <a:rPr lang="fr-FR" sz="18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fr-FR" sz="1800" i="1" kern="100">
                        <a:latin typeface="Cambria Math" panose="02040503050406030204" pitchFamily="18" charset="0"/>
                        <a:ea typeface="Malgun Gothic" panose="020B0503020000020004" pitchFamily="34" charset="-127"/>
                        <a:cs typeface="Times New Roman" panose="02020603050405020304" pitchFamily="18" charset="0"/>
                      </a:rPr>
                      <m:t>𝐹</m:t>
                    </m:r>
                  </m:oMath>
                </a14:m>
                <a:r>
                  <a:rPr lang="fr-FR" sz="1800" kern="100">
                    <a:effectLst/>
                    <a:latin typeface="+mn-lt"/>
                    <a:ea typeface="Malgun Gothic" panose="020B0503020000020004" pitchFamily="34" charset="-127"/>
                    <a:cs typeface="Times New Roman" panose="02020603050405020304" pitchFamily="18" charset="0"/>
                  </a:rPr>
                  <a:t> không độc lập.</a:t>
                </a:r>
                <a:endParaRPr lang="en-US" sz="18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20366" y="685338"/>
                <a:ext cx="8319167" cy="4180312"/>
              </a:xfrm>
              <a:prstGeom prst="rect">
                <a:avLst/>
              </a:prstGeom>
              <a:blipFill>
                <a:blip r:embed="rId3"/>
                <a:stretch>
                  <a:fillRect l="-659" r="-586" b="-729"/>
                </a:stretch>
              </a:blipFill>
            </p:spPr>
            <p:txBody>
              <a:bodyPr/>
              <a:lstStyle/>
              <a:p>
                <a:r>
                  <a:rPr lang="en-US">
                    <a:noFill/>
                  </a:rPr>
                  <a:t> </a:t>
                </a:r>
              </a:p>
            </p:txBody>
          </p:sp>
        </mc:Fallback>
      </mc:AlternateContent>
    </p:spTree>
    <p:extLst>
      <p:ext uri="{BB962C8B-B14F-4D97-AF65-F5344CB8AC3E}">
        <p14:creationId xmlns:p14="http://schemas.microsoft.com/office/powerpoint/2010/main" val="380693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circle(i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left)">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67"/>
        <p:cNvGrpSpPr/>
        <p:nvPr/>
      </p:nvGrpSpPr>
      <p:grpSpPr>
        <a:xfrm>
          <a:off x="0" y="0"/>
          <a:ext cx="0" cy="0"/>
          <a:chOff x="0" y="0"/>
          <a:chExt cx="0" cy="0"/>
        </a:xfrm>
      </p:grpSpPr>
      <p:sp>
        <p:nvSpPr>
          <p:cNvPr id="26" name="TextBox 25"/>
          <p:cNvSpPr txBox="1"/>
          <p:nvPr/>
        </p:nvSpPr>
        <p:spPr>
          <a:xfrm>
            <a:off x="2321622" y="607880"/>
            <a:ext cx="45403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27" name="Rectangle 26"/>
          <p:cNvSpPr/>
          <p:nvPr/>
        </p:nvSpPr>
        <p:spPr>
          <a:xfrm>
            <a:off x="1582600" y="1429827"/>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28" name="Rectangle 27"/>
          <p:cNvSpPr/>
          <p:nvPr/>
        </p:nvSpPr>
        <p:spPr>
          <a:xfrm>
            <a:off x="1582600" y="2351986"/>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29" name="Rectangle 28"/>
          <p:cNvSpPr/>
          <p:nvPr/>
        </p:nvSpPr>
        <p:spPr>
          <a:xfrm>
            <a:off x="1582600" y="3311913"/>
            <a:ext cx="6352801" cy="1061829"/>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US" sz="21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Bài 29. Công thức cộng xác suất</a:t>
            </a:r>
            <a:r>
              <a:rPr lang="en-US"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p:cNvSpPr/>
          <p:nvPr/>
        </p:nvSpPr>
        <p:spPr>
          <a:xfrm>
            <a:off x="182879" y="4222142"/>
            <a:ext cx="254442" cy="373711"/>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1176" y="4222142"/>
            <a:ext cx="166978" cy="37371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515847" y="287572"/>
            <a:ext cx="168303" cy="18155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517173" y="79514"/>
            <a:ext cx="246490" cy="184205"/>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700052" y="233238"/>
            <a:ext cx="189506" cy="276971"/>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09500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831" name="Google Shape;2831;p46"/>
          <p:cNvSpPr txBox="1">
            <a:spLocks noGrp="1"/>
          </p:cNvSpPr>
          <p:nvPr>
            <p:ph type="title"/>
          </p:nvPr>
        </p:nvSpPr>
        <p:spPr>
          <a:xfrm>
            <a:off x="1295661" y="1783808"/>
            <a:ext cx="6504389" cy="1036800"/>
          </a:xfrm>
          <a:prstGeom prst="rect">
            <a:avLst/>
          </a:prstGeom>
        </p:spPr>
        <p:txBody>
          <a:bodyPr spcFirstLastPara="1" wrap="square" lIns="91425" tIns="91425" rIns="91425" bIns="91425" anchor="ctr" anchorCtr="0">
            <a:noAutofit/>
          </a:bodyPr>
          <a:lstStyle/>
          <a:p>
            <a:pPr lvl="0">
              <a:lnSpc>
                <a:spcPct val="150000"/>
              </a:lnSpc>
            </a:pPr>
            <a:r>
              <a:rPr lang="vi-VN" sz="4500" b="1">
                <a:latin typeface="+mn-lt"/>
              </a:rPr>
              <a:t>CẢM ƠN CÁC EM ĐÃ CHÚ Ý LẮNG NGHE!</a:t>
            </a:r>
          </a:p>
        </p:txBody>
      </p:sp>
      <p:grpSp>
        <p:nvGrpSpPr>
          <p:cNvPr id="2895" name="Google Shape;2895;p46"/>
          <p:cNvGrpSpPr/>
          <p:nvPr/>
        </p:nvGrpSpPr>
        <p:grpSpPr>
          <a:xfrm rot="1399004">
            <a:off x="7736392" y="3669491"/>
            <a:ext cx="1270971" cy="1505815"/>
            <a:chOff x="182653" y="97826"/>
            <a:chExt cx="1270971" cy="1505815"/>
          </a:xfrm>
        </p:grpSpPr>
        <p:grpSp>
          <p:nvGrpSpPr>
            <p:cNvPr id="2896" name="Google Shape;2896;p46"/>
            <p:cNvGrpSpPr/>
            <p:nvPr/>
          </p:nvGrpSpPr>
          <p:grpSpPr>
            <a:xfrm>
              <a:off x="182653" y="97826"/>
              <a:ext cx="1270971" cy="1186365"/>
              <a:chOff x="182650" y="97825"/>
              <a:chExt cx="1411249" cy="1317305"/>
            </a:xfrm>
          </p:grpSpPr>
          <p:sp>
            <p:nvSpPr>
              <p:cNvPr id="2897" name="Google Shape;2897;p46"/>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8" name="Google Shape;2898;p46"/>
              <p:cNvGrpSpPr/>
              <p:nvPr/>
            </p:nvGrpSpPr>
            <p:grpSpPr>
              <a:xfrm>
                <a:off x="238818" y="149796"/>
                <a:ext cx="1261444" cy="779205"/>
                <a:chOff x="238818" y="149796"/>
                <a:chExt cx="1261444" cy="779205"/>
              </a:xfrm>
            </p:grpSpPr>
            <p:sp>
              <p:nvSpPr>
                <p:cNvPr id="2899" name="Google Shape;2899;p46"/>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6"/>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14" name="Google Shape;2914;p46"/>
            <p:cNvGrpSpPr/>
            <p:nvPr/>
          </p:nvGrpSpPr>
          <p:grpSpPr>
            <a:xfrm rot="922728">
              <a:off x="431440" y="984967"/>
              <a:ext cx="489838" cy="563816"/>
              <a:chOff x="104132" y="3774240"/>
              <a:chExt cx="602807" cy="693845"/>
            </a:xfrm>
          </p:grpSpPr>
          <p:sp>
            <p:nvSpPr>
              <p:cNvPr id="2915" name="Google Shape;2915;p4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p:cNvSpPr/>
          <p:nvPr/>
        </p:nvSpPr>
        <p:spPr>
          <a:xfrm>
            <a:off x="7951" y="1311965"/>
            <a:ext cx="381663" cy="471843"/>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59219"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4500" b="1">
                <a:latin typeface="+mn-lt"/>
              </a:rPr>
              <a:t>1. BIẾN CỐ HỢP</a:t>
            </a:r>
            <a:endParaRPr lang="vi-VN" sz="4500" b="1">
              <a:latin typeface="+mn-lt"/>
            </a:endParaRP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14D7C683-9D97-3AB8-8642-78FDABDFA73E}"/>
              </a:ext>
            </a:extLst>
          </p:cNvPr>
          <p:cNvSpPr txBox="1"/>
          <p:nvPr/>
        </p:nvSpPr>
        <p:spPr>
          <a:xfrm>
            <a:off x="1897039" y="3273160"/>
            <a:ext cx="4572000" cy="523220"/>
          </a:xfrm>
          <a:prstGeom prst="rect">
            <a:avLst/>
          </a:prstGeom>
          <a:noFill/>
        </p:spPr>
        <p:txBody>
          <a:bodyPr wrap="square">
            <a:spAutoFit/>
          </a:bodyPr>
          <a:lstStyle/>
          <a:p>
            <a:r>
              <a:rPr lang="en-US"/>
              <a:t>Tài liệu được chia sẻ bởi Website VnTeach.Com</a:t>
            </a:r>
          </a:p>
          <a:p>
            <a:r>
              <a:rPr lang="en-US"/>
              <a:t>https://www.vnteach.com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78325"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1"/>
          <p:cNvSpPr txBox="1">
            <a:spLocks/>
          </p:cNvSpPr>
          <p:nvPr/>
        </p:nvSpPr>
        <p:spPr>
          <a:xfrm>
            <a:off x="245953" y="558709"/>
            <a:ext cx="89159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p:cNvSpPr/>
          <p:nvPr/>
        </p:nvSpPr>
        <p:spPr>
          <a:xfrm>
            <a:off x="1259681" y="381741"/>
            <a:ext cx="7681958" cy="828688"/>
          </a:xfrm>
          <a:prstGeom prst="rect">
            <a:avLst/>
          </a:prstGeom>
        </p:spPr>
        <p:txBody>
          <a:bodyPr wrap="square">
            <a:spAutoFit/>
          </a:bodyPr>
          <a:lstStyle/>
          <a:p>
            <a:pPr algn="just">
              <a:lnSpc>
                <a:spcPct val="150000"/>
              </a:lnSpc>
            </a:pPr>
            <a:r>
              <a:rPr lang="vi-VN" sz="1700">
                <a:latin typeface="+mn-lt"/>
              </a:rPr>
              <a:t>Một tổ trong lớp 11A có 10 học sinh. Điểm kiểm tra học kì I của 10 bạn này ở hai môn Toán và Ngữ văn được cho như sau:</a:t>
            </a:r>
            <a:endParaRPr lang="en-US" sz="1700">
              <a:latin typeface="+mn-lt"/>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2282" y="1443350"/>
            <a:ext cx="3991044" cy="3347127"/>
          </a:xfrm>
          <a:prstGeom prst="rect">
            <a:avLst/>
          </a:prstGeom>
        </p:spPr>
      </p:pic>
      <p:sp>
        <p:nvSpPr>
          <p:cNvPr id="5" name="Rectangle 4"/>
          <p:cNvSpPr/>
          <p:nvPr/>
        </p:nvSpPr>
        <p:spPr>
          <a:xfrm>
            <a:off x="4183326" y="1269561"/>
            <a:ext cx="4773565" cy="3624069"/>
          </a:xfrm>
          <a:prstGeom prst="rect">
            <a:avLst/>
          </a:prstGeom>
        </p:spPr>
        <p:txBody>
          <a:bodyPr wrap="square">
            <a:spAutoFit/>
          </a:bodyPr>
          <a:lstStyle/>
          <a:p>
            <a:pPr lvl="0">
              <a:lnSpc>
                <a:spcPct val="150000"/>
              </a:lnSpc>
            </a:pPr>
            <a:r>
              <a:rPr lang="vi-VN" sz="1700">
                <a:latin typeface="Arial" panose="020B0604020202020204" pitchFamily="34" charset="0"/>
              </a:rPr>
              <a:t>Chọn ngẫu nhiên một học sinh trong tổ.</a:t>
            </a:r>
            <a:r>
              <a:rPr lang="en-US" sz="1700"/>
              <a:t> </a:t>
            </a:r>
            <a:r>
              <a:rPr lang="vi-VN" sz="1700">
                <a:latin typeface="Arial" panose="020B0604020202020204" pitchFamily="34" charset="0"/>
              </a:rPr>
              <a:t>Xét các biến cố sau:</a:t>
            </a:r>
            <a:endParaRPr lang="en-US" sz="1700">
              <a:latin typeface="+mn-lt"/>
            </a:endParaRPr>
          </a:p>
          <a:p>
            <a:pPr algn="just">
              <a:lnSpc>
                <a:spcPct val="150000"/>
              </a:lnSpc>
            </a:pPr>
            <a:r>
              <a:rPr lang="vi-VN" sz="1700">
                <a:latin typeface="+mn-lt"/>
              </a:rPr>
              <a:t>A: “Học sinh đó được điểm giỏi môn Ngữ văn”;</a:t>
            </a:r>
          </a:p>
          <a:p>
            <a:pPr algn="just">
              <a:lnSpc>
                <a:spcPct val="150000"/>
              </a:lnSpc>
            </a:pPr>
            <a:r>
              <a:rPr lang="vi-VN" sz="1700">
                <a:latin typeface="+mn-lt"/>
              </a:rPr>
              <a:t>B: “Học sinh đó được điểm giỏi môn Toán”;</a:t>
            </a:r>
          </a:p>
          <a:p>
            <a:pPr algn="just">
              <a:lnSpc>
                <a:spcPct val="150000"/>
              </a:lnSpc>
            </a:pPr>
            <a:r>
              <a:rPr lang="vi-VN" sz="1700">
                <a:latin typeface="+mn-lt"/>
              </a:rPr>
              <a:t>C: “Học sinh đó được điểm giỏi môn Ngữ văn hoặc điểm giỏi môn Toán”.</a:t>
            </a:r>
          </a:p>
          <a:p>
            <a:pPr algn="just">
              <a:lnSpc>
                <a:spcPct val="150000"/>
              </a:lnSpc>
            </a:pPr>
            <a:r>
              <a:rPr lang="vi-VN" sz="1700">
                <a:latin typeface="+mn-lt"/>
              </a:rPr>
              <a:t>a) Mô tả không gian mẫu và các tập con A, B, C của không gian mẫu.</a:t>
            </a:r>
          </a:p>
          <a:p>
            <a:pPr algn="just">
              <a:lnSpc>
                <a:spcPct val="150000"/>
              </a:lnSpc>
            </a:pPr>
            <a:r>
              <a:rPr lang="vi-VN" sz="1700">
                <a:latin typeface="+mn-lt"/>
              </a:rPr>
              <a:t>b) Tìm A∪B</a:t>
            </a:r>
            <a:r>
              <a:rPr lang="en-US" sz="1700">
                <a:latin typeface="+mn-lt"/>
              </a:rPr>
              <a:t>.</a:t>
            </a:r>
            <a:endParaRPr lang="vi-VN" sz="1700">
              <a:latin typeface="+mn-lt"/>
            </a:endParaRPr>
          </a:p>
        </p:txBody>
      </p:sp>
      <p:pic>
        <p:nvPicPr>
          <p:cNvPr id="16" name="Picture 15"/>
          <p:cNvPicPr>
            <a:picLocks noChangeAspect="1"/>
          </p:cNvPicPr>
          <p:nvPr/>
        </p:nvPicPr>
        <p:blipFill>
          <a:blip r:embed="rId5"/>
          <a:stretch>
            <a:fillRect/>
          </a:stretch>
        </p:blipFill>
        <p:spPr>
          <a:xfrm>
            <a:off x="8288327" y="4437709"/>
            <a:ext cx="520795" cy="611369"/>
          </a:xfrm>
          <a:prstGeom prst="rect">
            <a:avLst/>
          </a:prstGeom>
        </p:spPr>
      </p:pic>
      <p:pic>
        <p:nvPicPr>
          <p:cNvPr id="12" name="Picture 11"/>
          <p:cNvPicPr>
            <a:picLocks noChangeAspect="1"/>
          </p:cNvPicPr>
          <p:nvPr/>
        </p:nvPicPr>
        <p:blipFill>
          <a:blip r:embed="rId6"/>
          <a:stretch>
            <a:fillRect/>
          </a:stretch>
        </p:blipFill>
        <p:spPr>
          <a:xfrm rot="1130443">
            <a:off x="170677" y="-13363"/>
            <a:ext cx="469433" cy="4633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7939991" y="4108633"/>
            <a:ext cx="837045" cy="811754"/>
          </a:xfrm>
          <a:prstGeom prst="rect">
            <a:avLst/>
          </a:prstGeom>
        </p:spPr>
      </p:pic>
      <p:sp>
        <p:nvSpPr>
          <p:cNvPr id="5" name="Rectangle 4"/>
          <p:cNvSpPr/>
          <p:nvPr/>
        </p:nvSpPr>
        <p:spPr>
          <a:xfrm>
            <a:off x="376898" y="461997"/>
            <a:ext cx="813043" cy="537391"/>
          </a:xfrm>
          <a:prstGeom prst="rect">
            <a:avLst/>
          </a:prstGeom>
        </p:spPr>
        <p:txBody>
          <a:bodyPr wrap="none">
            <a:spAutoFit/>
          </a:bodyPr>
          <a:lstStyle/>
          <a:p>
            <a:pPr lvl="0" algn="just">
              <a:lnSpc>
                <a:spcPct val="150000"/>
              </a:lnSpc>
              <a:spcBef>
                <a:spcPts val="300"/>
              </a:spcBef>
              <a:spcAft>
                <a:spcPts val="300"/>
              </a:spcAft>
            </a:pPr>
            <a:r>
              <a:rPr lang="en-US" sz="22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 name="Rectangle 1"/>
              <p:cNvSpPr/>
              <p:nvPr/>
            </p:nvSpPr>
            <p:spPr>
              <a:xfrm>
                <a:off x="386042" y="1208534"/>
                <a:ext cx="8385048" cy="2959208"/>
              </a:xfrm>
              <a:prstGeom prst="rect">
                <a:avLst/>
              </a:prstGeom>
            </p:spPr>
            <p:txBody>
              <a:bodyPr wrap="square">
                <a:spAutoFit/>
              </a:bodyPr>
              <a:lstStyle/>
              <a:p>
                <a:pPr>
                  <a:lnSpc>
                    <a:spcPct val="150000"/>
                  </a:lnSpc>
                  <a:spcBef>
                    <a:spcPts val="600"/>
                  </a:spcBef>
                  <a:spcAft>
                    <a:spcPts val="600"/>
                  </a:spcAft>
                </a:pPr>
                <a:r>
                  <a:rPr lang="en-US" sz="2000" kern="100">
                    <a:latin typeface="+mn-lt"/>
                    <a:ea typeface="Times New Roman" panose="02020603050405020304" pitchFamily="18" charset="0"/>
                    <a:cs typeface="Times New Roman" panose="02020603050405020304" pitchFamily="18" charset="0"/>
                  </a:rPr>
                  <a:t>a) </a:t>
                </a:r>
                <a14:m>
                  <m:oMath xmlns:m="http://schemas.openxmlformats.org/officeDocument/2006/math">
                    <m:r>
                      <m:rPr>
                        <m:sty m:val="p"/>
                      </m:rPr>
                      <a:rPr lang="en-US" sz="2000" kern="100">
                        <a:latin typeface="Cambria Math" panose="02040503050406030204" pitchFamily="18" charset="0"/>
                        <a:ea typeface="Calibri" panose="020F0502020204030204" pitchFamily="34" charset="0"/>
                        <a:cs typeface="Times New Roman" panose="02020603050405020304" pitchFamily="18" charset="0"/>
                      </a:rPr>
                      <m:t>Ω</m:t>
                    </m:r>
                  </m:oMath>
                </a14:m>
                <a:r>
                  <a:rPr lang="en-US" sz="2000" kern="100">
                    <a:effectLst/>
                    <a:latin typeface="+mn-lt"/>
                    <a:ea typeface="Malgun Gothic" panose="020B0503020000020004" pitchFamily="34" charset="-127"/>
                    <a:cs typeface="Times New Roman" panose="02020603050405020304" pitchFamily="18" charset="0"/>
                  </a:rPr>
                  <a:t> = </a:t>
                </a:r>
                <a:r>
                  <a:rPr lang="en-US" sz="2000" kern="100">
                    <a:latin typeface="+mn-lt"/>
                    <a:ea typeface="Times New Roman" panose="02020603050405020304" pitchFamily="18" charset="0"/>
                    <a:cs typeface="Times New Roman" panose="02020603050405020304" pitchFamily="18" charset="0"/>
                  </a:rPr>
                  <a:t>{Bảo; Dung; Định; Lan; Long; Hương; Phúc; Cường; Tuấn; Trang}</a:t>
                </a:r>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2000" kern="100">
                    <a:latin typeface="+mn-lt"/>
                    <a:ea typeface="Times New Roman" panose="02020603050405020304" pitchFamily="18" charset="0"/>
                    <a:cs typeface="Times New Roman" panose="02020603050405020304" pitchFamily="18" charset="0"/>
                  </a:rPr>
                  <a:t>    A = {Dung; Long; Cường; Trang}</a:t>
                </a:r>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2000" kern="100">
                    <a:latin typeface="+mn-lt"/>
                    <a:ea typeface="Times New Roman" panose="02020603050405020304" pitchFamily="18" charset="0"/>
                    <a:cs typeface="Times New Roman" panose="02020603050405020304" pitchFamily="18" charset="0"/>
                  </a:rPr>
                  <a:t>   B = {Lan; Hương; Phúc; Cường; Trang}</a:t>
                </a:r>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2000" kern="100">
                    <a:latin typeface="+mn-lt"/>
                    <a:ea typeface="Times New Roman" panose="02020603050405020304" pitchFamily="18" charset="0"/>
                    <a:cs typeface="Times New Roman" panose="02020603050405020304" pitchFamily="18" charset="0"/>
                  </a:rPr>
                  <a:t>   C = {Dung; Long; Lan; Hương; Phúc; Cường; Trang}</a:t>
                </a:r>
                <a:endParaRPr lang="en-US" sz="2000" kern="1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2000" kern="100">
                    <a:latin typeface="+mn-lt"/>
                    <a:ea typeface="Times New Roman" panose="02020603050405020304" pitchFamily="18" charset="0"/>
                    <a:cs typeface="Times New Roman" panose="02020603050405020304" pitchFamily="18" charset="0"/>
                  </a:rPr>
                  <a:t>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2000" kern="100">
                    <a:latin typeface="+mn-lt"/>
                    <a:ea typeface="Times New Roman" panose="02020603050405020304" pitchFamily="18" charset="0"/>
                    <a:cs typeface="Times New Roman" panose="02020603050405020304" pitchFamily="18" charset="0"/>
                  </a:rPr>
                  <a:t> = {Dung; Long; Cường; Trang; Lan; Hương; Phúc}</a:t>
                </a:r>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6042" y="1208534"/>
                <a:ext cx="8385048" cy="2959208"/>
              </a:xfrm>
              <a:prstGeom prst="rect">
                <a:avLst/>
              </a:prstGeom>
              <a:blipFill>
                <a:blip r:embed="rId4"/>
                <a:stretch>
                  <a:fillRect l="-727" r="-145" b="-2675"/>
                </a:stretch>
              </a:blipFill>
            </p:spPr>
            <p:txBody>
              <a:bodyPr/>
              <a:lstStyle/>
              <a:p>
                <a:r>
                  <a:rPr lang="en-US">
                    <a:noFill/>
                  </a:rPr>
                  <a:t> </a:t>
                </a:r>
              </a:p>
            </p:txBody>
          </p:sp>
        </mc:Fallback>
      </mc:AlternateContent>
    </p:spTree>
    <p:extLst>
      <p:ext uri="{BB962C8B-B14F-4D97-AF65-F5344CB8AC3E}">
        <p14:creationId xmlns:p14="http://schemas.microsoft.com/office/powerpoint/2010/main" val="29094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up)">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92" name="Picture 7"/>
          <p:cNvPicPr>
            <a:picLocks noChangeAspect="1"/>
          </p:cNvPicPr>
          <p:nvPr/>
        </p:nvPicPr>
        <p:blipFill>
          <a:blip r:embed="rId3"/>
          <a:srcRect/>
          <a:stretch>
            <a:fillRect/>
          </a:stretch>
        </p:blipFill>
        <p:spPr>
          <a:xfrm flipH="1">
            <a:off x="170208" y="2953512"/>
            <a:ext cx="1352685" cy="1871149"/>
          </a:xfrm>
          <a:prstGeom prst="rect">
            <a:avLst/>
          </a:prstGeom>
        </p:spPr>
      </p:pic>
      <p:sp>
        <p:nvSpPr>
          <p:cNvPr id="22" name="TextBox 21"/>
          <p:cNvSpPr txBox="1"/>
          <p:nvPr/>
        </p:nvSpPr>
        <p:spPr>
          <a:xfrm>
            <a:off x="3345381" y="397896"/>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4376"/>
                </a:solidFill>
                <a:effectLst/>
                <a:uLnTx/>
                <a:uFillTx/>
                <a:latin typeface="Arial" panose="020B0604020202020204" pitchFamily="34" charset="0"/>
                <a:cs typeface="Arial" panose="020B0604020202020204" pitchFamily="34" charset="0"/>
                <a:sym typeface="Arial"/>
              </a:rPr>
              <a:t>KẾT</a:t>
            </a:r>
            <a:r>
              <a:rPr kumimoji="0" lang="en-US" sz="3200" b="1" i="0" u="none" strike="noStrike" kern="0" cap="none" spc="0" normalizeH="0" noProof="0">
                <a:ln>
                  <a:noFill/>
                </a:ln>
                <a:solidFill>
                  <a:srgbClr val="004376"/>
                </a:solidFill>
                <a:effectLst/>
                <a:uLnTx/>
                <a:uFillTx/>
                <a:latin typeface="Arial" panose="020B0604020202020204" pitchFamily="34" charset="0"/>
                <a:cs typeface="Arial" panose="020B0604020202020204" pitchFamily="34" charset="0"/>
                <a:sym typeface="Arial"/>
              </a:rPr>
              <a:t> LUẬN</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1216151" y="1153508"/>
            <a:ext cx="7253885" cy="2980944"/>
            <a:chOff x="1371599" y="961484"/>
            <a:chExt cx="7253885" cy="2980944"/>
          </a:xfrm>
        </p:grpSpPr>
        <p:sp>
          <p:nvSpPr>
            <p:cNvPr id="24" name="Rounded Rectangular Callout 23"/>
            <p:cNvSpPr/>
            <p:nvPr/>
          </p:nvSpPr>
          <p:spPr>
            <a:xfrm>
              <a:off x="1371599" y="961484"/>
              <a:ext cx="7253885" cy="2980944"/>
            </a:xfrm>
            <a:prstGeom prst="wedgeRoundRectCallout">
              <a:avLst>
                <a:gd name="adj1" fmla="val -52599"/>
                <a:gd name="adj2" fmla="val -76"/>
                <a:gd name="adj3" fmla="val 16667"/>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5"/>
                <p:cNvSpPr/>
                <p:nvPr/>
              </p:nvSpPr>
              <p:spPr>
                <a:xfrm>
                  <a:off x="1666794" y="2134007"/>
                  <a:ext cx="3264515" cy="1615827"/>
                </a:xfrm>
                <a:prstGeom prst="rect">
                  <a:avLst/>
                </a:prstGeom>
              </p:spPr>
              <p:txBody>
                <a:bodyPr wrap="square">
                  <a:spAutoFit/>
                </a:bodyPr>
                <a:lstStyle/>
                <a:p>
                  <a:pPr lvl="0" algn="just">
                    <a:lnSpc>
                      <a:spcPct val="150000"/>
                    </a:lnSpc>
                    <a:spcBef>
                      <a:spcPts val="600"/>
                    </a:spcBef>
                    <a:spcAft>
                      <a:spcPts val="600"/>
                    </a:spcAft>
                  </a:pPr>
                  <a:r>
                    <a:rPr lang="nl-NL" sz="2200" kern="100">
                      <a:ea typeface="Times New Roman" panose="02020603050405020304" pitchFamily="18" charset="0"/>
                      <a:cs typeface="Times New Roman" panose="02020603050405020304" pitchFamily="18" charset="0"/>
                    </a:rPr>
                    <a:t>Biến cố hợp của </a:t>
                  </a:r>
                  <a14:m>
                    <m:oMath xmlns:m="http://schemas.openxmlformats.org/officeDocument/2006/math">
                      <m:r>
                        <a:rPr lang="nl-NL" sz="2200" i="1" kern="100">
                          <a:latin typeface="Cambria Math" panose="02040503050406030204" pitchFamily="18" charset="0"/>
                          <a:ea typeface="Times New Roman" panose="02020603050405020304" pitchFamily="18" charset="0"/>
                          <a:cs typeface="Times New Roman" panose="02020603050405020304" pitchFamily="18" charset="0"/>
                        </a:rPr>
                        <m:t>𝐴</m:t>
                      </m:r>
                    </m:oMath>
                  </a14:m>
                  <a:r>
                    <a:rPr lang="nl-NL" sz="2200" kern="100">
                      <a:ea typeface="Times New Roman" panose="02020603050405020304" pitchFamily="18" charset="0"/>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Times New Roman" panose="02020603050405020304" pitchFamily="18" charset="0"/>
                          <a:cs typeface="Times New Roman" panose="02020603050405020304" pitchFamily="18" charset="0"/>
                        </a:rPr>
                        <m:t>𝐵</m:t>
                      </m:r>
                    </m:oMath>
                  </a14:m>
                  <a:r>
                    <a:rPr lang="nl-NL" sz="2200" kern="100">
                      <a:ea typeface="Times New Roman" panose="02020603050405020304" pitchFamily="18" charset="0"/>
                      <a:cs typeface="Times New Roman" panose="02020603050405020304" pitchFamily="18" charset="0"/>
                    </a:rPr>
                    <a:t> là tập con </a:t>
                  </a:r>
                  <a14:m>
                    <m:oMath xmlns:m="http://schemas.openxmlformats.org/officeDocument/2006/math">
                      <m:r>
                        <a:rPr lang="en-US" sz="22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𝐵</m:t>
                      </m:r>
                    </m:oMath>
                  </a14:m>
                  <a:r>
                    <a:rPr lang="en-US" sz="2200" kern="100">
                      <a:ea typeface="Times New Roman" panose="02020603050405020304" pitchFamily="18" charset="0"/>
                      <a:cs typeface="Times New Roman" panose="02020603050405020304" pitchFamily="18" charset="0"/>
                    </a:rPr>
                    <a:t> của không gian mẫu </a:t>
                  </a:r>
                  <a14:m>
                    <m:oMath xmlns:m="http://schemas.openxmlformats.org/officeDocument/2006/math">
                      <m:r>
                        <m:rPr>
                          <m:sty m:val="p"/>
                        </m:rPr>
                        <a:rPr lang="en-US" sz="2200" kern="100">
                          <a:latin typeface="Cambria Math" panose="02040503050406030204" pitchFamily="18" charset="0"/>
                          <a:ea typeface="Calibri" panose="020F0502020204030204" pitchFamily="34" charset="0"/>
                          <a:cs typeface="Times New Roman" panose="02020603050405020304" pitchFamily="18" charset="0"/>
                        </a:rPr>
                        <m:t>Ω</m:t>
                      </m:r>
                      <m:r>
                        <a:rPr lang="en-US" sz="2200" kern="100">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200" kern="100">
                    <a:ea typeface="Calibri" panose="020F050202020403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666794" y="2134007"/>
                  <a:ext cx="3264515" cy="1615827"/>
                </a:xfrm>
                <a:prstGeom prst="rect">
                  <a:avLst/>
                </a:prstGeom>
                <a:blipFill>
                  <a:blip r:embed="rId4"/>
                  <a:stretch>
                    <a:fillRect l="-2430" r="-2430" b="-30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666794" y="1049058"/>
                  <a:ext cx="6774441" cy="1045223"/>
                </a:xfrm>
                <a:prstGeom prst="rect">
                  <a:avLst/>
                </a:prstGeom>
              </p:spPr>
              <p:txBody>
                <a:bodyPr wrap="square">
                  <a:spAutoFit/>
                </a:bodyPr>
                <a:lstStyle/>
                <a:p>
                  <a:pPr lvl="0" algn="just">
                    <a:lnSpc>
                      <a:spcPct val="150000"/>
                    </a:lnSpc>
                    <a:spcBef>
                      <a:spcPts val="600"/>
                    </a:spcBef>
                    <a:spcAft>
                      <a:spcPts val="600"/>
                    </a:spcAft>
                  </a:pPr>
                  <a:r>
                    <a:rPr lang="nl-NL" sz="2200" kern="100">
                      <a:ea typeface="Calibri" panose="020F0502020204030204" pitchFamily="34" charset="0"/>
                      <a:cs typeface="Times New Roman" panose="02020603050405020304" pitchFamily="18" charset="0"/>
                    </a:rPr>
                    <a:t>Cho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𝐴</m:t>
                      </m:r>
                    </m:oMath>
                  </a14:m>
                  <a:r>
                    <a:rPr lang="nl-NL" sz="2200" kern="100">
                      <a:ea typeface="Calibri" panose="020F0502020204030204" pitchFamily="34" charset="0"/>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200" kern="100">
                      <a:ea typeface="Calibri" panose="020F0502020204030204" pitchFamily="34" charset="0"/>
                      <a:cs typeface="Times New Roman" panose="02020603050405020304" pitchFamily="18" charset="0"/>
                    </a:rPr>
                    <a:t> là hai biến cố. Biến cố: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𝐴</m:t>
                      </m:r>
                      <m:r>
                        <a:rPr lang="nl-NL" sz="2200" i="1" kern="100">
                          <a:latin typeface="Cambria Math" panose="02040503050406030204" pitchFamily="18" charset="0"/>
                          <a:ea typeface="Calibri" panose="020F0502020204030204" pitchFamily="34" charset="0"/>
                          <a:cs typeface="Times New Roman" panose="02020603050405020304" pitchFamily="18" charset="0"/>
                        </a:rPr>
                        <m:t> </m:t>
                      </m:r>
                    </m:oMath>
                  </a14:m>
                  <a:r>
                    <a:rPr lang="nl-NL" sz="2200" kern="100">
                      <a:ea typeface="Calibri" panose="020F0502020204030204" pitchFamily="34" charset="0"/>
                      <a:cs typeface="Times New Roman" panose="02020603050405020304" pitchFamily="18" charset="0"/>
                    </a:rPr>
                    <a:t>hoặc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200" kern="100">
                      <a:ea typeface="Calibri" panose="020F0502020204030204" pitchFamily="34" charset="0"/>
                      <a:cs typeface="Times New Roman" panose="02020603050405020304" pitchFamily="18" charset="0"/>
                    </a:rPr>
                    <a:t> xảy ra” được gọi là biến cố hợp của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𝐴</m:t>
                      </m:r>
                    </m:oMath>
                  </a14:m>
                  <a:r>
                    <a:rPr lang="nl-NL" sz="2200" kern="100">
                      <a:ea typeface="Calibri" panose="020F0502020204030204" pitchFamily="34" charset="0"/>
                      <a:cs typeface="Times New Roman" panose="02020603050405020304" pitchFamily="18" charset="0"/>
                    </a:rPr>
                    <a:t> và </a:t>
                  </a:r>
                  <a14:m>
                    <m:oMath xmlns:m="http://schemas.openxmlformats.org/officeDocument/2006/math">
                      <m:r>
                        <a:rPr lang="nl-NL" sz="2200" i="1" kern="100">
                          <a:latin typeface="Cambria Math" panose="02040503050406030204" pitchFamily="18" charset="0"/>
                          <a:ea typeface="Calibri" panose="020F0502020204030204" pitchFamily="34" charset="0"/>
                          <a:cs typeface="Times New Roman" panose="02020603050405020304" pitchFamily="18" charset="0"/>
                        </a:rPr>
                        <m:t>𝐵</m:t>
                      </m:r>
                    </m:oMath>
                  </a14:m>
                  <a:r>
                    <a:rPr lang="nl-NL" sz="2200" kern="100">
                      <a:ea typeface="Calibri" panose="020F0502020204030204" pitchFamily="34" charset="0"/>
                      <a:cs typeface="Times New Roman" panose="02020603050405020304" pitchFamily="18" charset="0"/>
                    </a:rPr>
                    <a:t>, kí hiệu là </a:t>
                  </a:r>
                  <a:r>
                    <a:rPr lang="en-US" sz="2200" kern="100">
                      <a:ea typeface="Times New Roman" panose="02020603050405020304" pitchFamily="18" charset="0"/>
                      <a:cs typeface="Times New Roman" panose="02020603050405020304" pitchFamily="18" charset="0"/>
                    </a:rPr>
                    <a:t> </a:t>
                  </a:r>
                  <a14:m>
                    <m:oMath xmlns:m="http://schemas.openxmlformats.org/officeDocument/2006/math">
                      <m:r>
                        <a:rPr lang="en-US" sz="22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𝐵</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200" kern="100">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666794" y="1049058"/>
                  <a:ext cx="6774441" cy="1045223"/>
                </a:xfrm>
                <a:prstGeom prst="rect">
                  <a:avLst/>
                </a:prstGeom>
                <a:blipFill>
                  <a:blip r:embed="rId5"/>
                  <a:stretch>
                    <a:fillRect l="-1170" r="-1170" b="-11111"/>
                  </a:stretch>
                </a:blipFill>
              </p:spPr>
              <p:txBody>
                <a:bodyPr/>
                <a:lstStyle/>
                <a:p>
                  <a:r>
                    <a:rPr lang="en-US">
                      <a:noFill/>
                    </a:rPr>
                    <a:t> </a:t>
                  </a:r>
                </a:p>
              </p:txBody>
            </p:sp>
          </mc:Fallback>
        </mc:AlternateContent>
      </p:grpSp>
      <p:pic>
        <p:nvPicPr>
          <p:cNvPr id="26" name="Picture 25"/>
          <p:cNvPicPr>
            <a:picLocks noChangeAspect="1"/>
          </p:cNvPicPr>
          <p:nvPr/>
        </p:nvPicPr>
        <p:blipFill>
          <a:blip r:embed="rId6"/>
          <a:stretch>
            <a:fillRect/>
          </a:stretch>
        </p:blipFill>
        <p:spPr>
          <a:xfrm>
            <a:off x="5135116" y="2266014"/>
            <a:ext cx="2975664" cy="1809012"/>
          </a:xfrm>
          <a:prstGeom prst="rect">
            <a:avLst/>
          </a:prstGeom>
        </p:spPr>
      </p:pic>
    </p:spTree>
    <p:extLst>
      <p:ext uri="{BB962C8B-B14F-4D97-AF65-F5344CB8AC3E}">
        <p14:creationId xmlns:p14="http://schemas.microsoft.com/office/powerpoint/2010/main" val="332493731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p:cNvSpPr txBox="1"/>
              <p:nvPr/>
            </p:nvSpPr>
            <p:spPr>
              <a:xfrm>
                <a:off x="645734" y="265851"/>
                <a:ext cx="7833424" cy="2608406"/>
              </a:xfrm>
              <a:prstGeom prst="rect">
                <a:avLst/>
              </a:prstGeom>
              <a:noFill/>
            </p:spPr>
            <p:txBody>
              <a:bodyPr wrap="square" rtlCol="0">
                <a:spAutoFit/>
              </a:bodyPr>
              <a:lstStyle/>
              <a:p>
                <a:pPr lvl="0" algn="just">
                  <a:lnSpc>
                    <a:spcPct val="150000"/>
                  </a:lnSpc>
                  <a:buClr>
                    <a:srgbClr val="2D1549"/>
                  </a:buClr>
                  <a:buSzPts val="1100"/>
                  <a:defRPr/>
                </a:pPr>
                <a:r>
                  <a:rPr lang="en-US" sz="2000" b="1">
                    <a:solidFill>
                      <a:srgbClr val="FFFFFF"/>
                    </a:solidFill>
                    <a:highlight>
                      <a:srgbClr val="CE4D8E"/>
                    </a:highlight>
                  </a:rPr>
                  <a:t>Ví dụ 1:</a:t>
                </a:r>
                <a:r>
                  <a:rPr lang="en-US" sz="2000" kern="1200">
                    <a:latin typeface="Arial" panose="020B0604020202020204" pitchFamily="34" charset="0"/>
                    <a:ea typeface="+mn-ea"/>
                    <a:cs typeface="Arial" panose="020B0604020202020204" pitchFamily="34" charset="0"/>
                  </a:rPr>
                  <a:t> </a:t>
                </a:r>
                <a:r>
                  <a:rPr lang="en-US" sz="1900" kern="1200">
                    <a:latin typeface="Arial" panose="020B0604020202020204" pitchFamily="34" charset="0"/>
                    <a:ea typeface="+mn-ea"/>
                    <a:cs typeface="Arial" panose="020B0604020202020204" pitchFamily="34" charset="0"/>
                  </a:rPr>
                  <a:t>M</a:t>
                </a:r>
                <a:r>
                  <a:rPr lang="vi-VN" sz="1800" kern="1200">
                    <a:latin typeface="Arial" panose="020B0604020202020204" pitchFamily="34" charset="0"/>
                    <a:ea typeface="+mn-ea"/>
                    <a:cs typeface="Arial" panose="020B0604020202020204" pitchFamily="34" charset="0"/>
                  </a:rPr>
                  <a:t>ột hộp đựng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15</m:t>
                    </m:r>
                  </m:oMath>
                </a14:m>
                <a:r>
                  <a:rPr lang="vi-VN" sz="1800" kern="1200">
                    <a:latin typeface="Arial" panose="020B0604020202020204" pitchFamily="34" charset="0"/>
                    <a:ea typeface="+mn-ea"/>
                    <a:cs typeface="Arial" panose="020B0604020202020204" pitchFamily="34" charset="0"/>
                  </a:rPr>
                  <a:t> tấm thẻ cùng loại được đánh số từ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m:t>
                    </m:r>
                  </m:oMath>
                </a14:m>
                <a:r>
                  <a:rPr lang="vi-VN" sz="1800" kern="1200">
                    <a:latin typeface="Arial" panose="020B0604020202020204" pitchFamily="34" charset="0"/>
                    <a:ea typeface="+mn-ea"/>
                    <a:cs typeface="Arial" panose="020B0604020202020204" pitchFamily="34" charset="0"/>
                  </a:rPr>
                  <a:t> đến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15</m:t>
                    </m:r>
                  </m:oMath>
                </a14:m>
                <a:r>
                  <a:rPr lang="vi-VN" sz="1800" kern="1200">
                    <a:latin typeface="Arial" panose="020B0604020202020204" pitchFamily="34" charset="0"/>
                    <a:ea typeface="+mn-ea"/>
                    <a:cs typeface="Arial" panose="020B0604020202020204" pitchFamily="34" charset="0"/>
                  </a:rPr>
                  <a:t>. Rút ngẫu nhiên một tấm thẻ trong hộp. Gọi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𝐸</m:t>
                    </m:r>
                  </m:oMath>
                </a14:m>
                <a:r>
                  <a:rPr lang="vi-VN" sz="1800" kern="1200">
                    <a:latin typeface="Arial" panose="020B0604020202020204" pitchFamily="34" charset="0"/>
                    <a:ea typeface="+mn-ea"/>
                    <a:cs typeface="Arial" panose="020B0604020202020204" pitchFamily="34" charset="0"/>
                  </a:rPr>
                  <a:t> là biến cố “Số ghi trên tấm thẻ là số lẻ”;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𝐹</m:t>
                    </m:r>
                  </m:oMath>
                </a14:m>
                <a:r>
                  <a:rPr lang="vi-VN" sz="1800" kern="1200">
                    <a:latin typeface="Arial" panose="020B0604020202020204" pitchFamily="34" charset="0"/>
                    <a:ea typeface="+mn-ea"/>
                    <a:cs typeface="Arial" panose="020B0604020202020204" pitchFamily="34" charset="0"/>
                  </a:rPr>
                  <a:t> là biến cố “Số ghi trên tấm thẻ là số nguyên tố”.</a:t>
                </a:r>
              </a:p>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a) Mô tả không gian mẫu.</a:t>
                </a:r>
              </a:p>
              <a:p>
                <a:pPr algn="just" defTabSz="457200">
                  <a:lnSpc>
                    <a:spcPct val="150000"/>
                  </a:lnSpc>
                  <a:buClrTx/>
                  <a:defRPr/>
                </a:pPr>
                <a:r>
                  <a:rPr lang="vi-VN" sz="1800" kern="1200">
                    <a:latin typeface="Arial" panose="020B0604020202020204" pitchFamily="34" charset="0"/>
                    <a:ea typeface="+mn-ea"/>
                    <a:cs typeface="Arial" panose="020B0604020202020204" pitchFamily="34" charset="0"/>
                  </a:rPr>
                  <a:t>b) Nêu nội dung của biến cố hợp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𝐺</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𝐸</m:t>
                    </m:r>
                    <m:r>
                      <a:rPr lang="vi-VN" sz="1800" i="1" kern="1200" smtClean="0">
                        <a:latin typeface="Cambria Math" panose="02040503050406030204" pitchFamily="18" charset="0"/>
                        <a:ea typeface="Cambria Math" panose="02040503050406030204" pitchFamily="18" charset="0"/>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𝐹</m:t>
                    </m:r>
                  </m:oMath>
                </a14:m>
                <a:r>
                  <a:rPr lang="vi-VN" sz="1800" kern="1200">
                    <a:latin typeface="Arial" panose="020B0604020202020204" pitchFamily="34" charset="0"/>
                    <a:ea typeface="+mn-ea"/>
                    <a:cs typeface="Arial" panose="020B0604020202020204" pitchFamily="34" charset="0"/>
                  </a:rPr>
                  <a:t>. Hỏi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𝐺</m:t>
                    </m:r>
                  </m:oMath>
                </a14:m>
                <a:r>
                  <a:rPr lang="vi-VN" sz="1800" kern="1200">
                    <a:latin typeface="Arial" panose="020B0604020202020204" pitchFamily="34" charset="0"/>
                    <a:ea typeface="+mn-ea"/>
                    <a:cs typeface="Arial" panose="020B0604020202020204" pitchFamily="34" charset="0"/>
                  </a:rPr>
                  <a:t> là tập con nào của không gian mẫu?</a:t>
                </a:r>
              </a:p>
            </p:txBody>
          </p:sp>
        </mc:Choice>
        <mc:Fallback xmlns="">
          <p:sp>
            <p:nvSpPr>
              <p:cNvPr id="23" name="TextBox 22"/>
              <p:cNvSpPr txBox="1">
                <a:spLocks noRot="1" noChangeAspect="1" noMove="1" noResize="1" noEditPoints="1" noAdjustHandles="1" noChangeArrowheads="1" noChangeShapeType="1" noTextEdit="1"/>
              </p:cNvSpPr>
              <p:nvPr/>
            </p:nvSpPr>
            <p:spPr>
              <a:xfrm>
                <a:off x="645734" y="265851"/>
                <a:ext cx="7833424" cy="2608406"/>
              </a:xfrm>
              <a:prstGeom prst="rect">
                <a:avLst/>
              </a:prstGeom>
              <a:blipFill>
                <a:blip r:embed="rId3"/>
                <a:stretch>
                  <a:fillRect l="-856" r="-623" b="-2108"/>
                </a:stretch>
              </a:blipFill>
            </p:spPr>
            <p:txBody>
              <a:bodyPr/>
              <a:lstStyle/>
              <a:p>
                <a:r>
                  <a:rPr lang="en-US">
                    <a:noFill/>
                  </a:rPr>
                  <a:t> </a:t>
                </a:r>
              </a:p>
            </p:txBody>
          </p:sp>
        </mc:Fallback>
      </mc:AlternateContent>
      <p:sp>
        <p:nvSpPr>
          <p:cNvPr id="25" name="Rectangle 24"/>
          <p:cNvSpPr/>
          <p:nvPr/>
        </p:nvSpPr>
        <p:spPr>
          <a:xfrm>
            <a:off x="4199205" y="2802811"/>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 name="Rectangle 2"/>
              <p:cNvSpPr/>
              <p:nvPr/>
            </p:nvSpPr>
            <p:spPr>
              <a:xfrm>
                <a:off x="645734" y="3525686"/>
                <a:ext cx="7922194" cy="923330"/>
              </a:xfrm>
              <a:prstGeom prst="rect">
                <a:avLst/>
              </a:prstGeom>
            </p:spPr>
            <p:txBody>
              <a:bodyPr wrap="square">
                <a:spAutoFit/>
              </a:bodyPr>
              <a:lstStyle/>
              <a:p>
                <a:pPr>
                  <a:lnSpc>
                    <a:spcPct val="150000"/>
                  </a:lnSpc>
                </a:pPr>
                <a:r>
                  <a:rPr lang="en-US" sz="1800">
                    <a:latin typeface="+mj-lt"/>
                  </a:rPr>
                  <a:t>a) Không gian mẫu </a:t>
                </a:r>
                <a:endParaRPr lang="en-US" sz="1800" i="1">
                  <a:latin typeface="Cambria Math" panose="02040503050406030204" pitchFamily="18" charset="0"/>
                </a:endParaRPr>
              </a:p>
              <a:p>
                <a:pPr>
                  <a:lnSpc>
                    <a:spcPct val="150000"/>
                  </a:lnSpc>
                </a:pPr>
                <a14:m>
                  <m:oMathPara xmlns:m="http://schemas.openxmlformats.org/officeDocument/2006/math">
                    <m:oMathParaPr>
                      <m:jc m:val="center"/>
                    </m:oMathParaPr>
                    <m:oMath xmlns:m="http://schemas.openxmlformats.org/officeDocument/2006/math">
                      <m:r>
                        <a:rPr lang="en-US" sz="1800" i="1" smtClean="0">
                          <a:latin typeface="Cambria Math" panose="02040503050406030204" pitchFamily="18" charset="0"/>
                        </a:rPr>
                        <m:t>𝑄</m:t>
                      </m:r>
                      <m:r>
                        <a:rPr lang="en-US" sz="1800" i="1" smtClean="0">
                          <a:latin typeface="Cambria Math" panose="02040503050406030204" pitchFamily="18" charset="0"/>
                        </a:rPr>
                        <m:t> = {1; 2; 3; 4; 5; 6; 7; 8; 9; 10; 11; 12; 13; 14; 15}.</m:t>
                      </m:r>
                    </m:oMath>
                  </m:oMathPara>
                </a14:m>
                <a:endParaRPr lang="en-US" sz="1800">
                  <a:latin typeface="+mj-lt"/>
                </a:endParaRPr>
              </a:p>
            </p:txBody>
          </p:sp>
        </mc:Choice>
        <mc:Fallback xmlns="">
          <p:sp>
            <p:nvSpPr>
              <p:cNvPr id="3" name="Rectangle 2"/>
              <p:cNvSpPr>
                <a:spLocks noRot="1" noChangeAspect="1" noMove="1" noResize="1" noEditPoints="1" noAdjustHandles="1" noChangeArrowheads="1" noChangeShapeType="1" noTextEdit="1"/>
              </p:cNvSpPr>
              <p:nvPr/>
            </p:nvSpPr>
            <p:spPr>
              <a:xfrm>
                <a:off x="645734" y="3525686"/>
                <a:ext cx="7922194" cy="923330"/>
              </a:xfrm>
              <a:prstGeom prst="rect">
                <a:avLst/>
              </a:prstGeom>
              <a:blipFill>
                <a:blip r:embed="rId4"/>
                <a:stretch>
                  <a:fillRect l="-692"/>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8284241" y="4218328"/>
            <a:ext cx="686907" cy="796475"/>
          </a:xfrm>
          <a:prstGeom prst="rect">
            <a:avLst/>
          </a:prstGeom>
        </p:spPr>
      </p:pic>
      <p:pic>
        <p:nvPicPr>
          <p:cNvPr id="13" name="Picture 12"/>
          <p:cNvPicPr>
            <a:picLocks noChangeAspect="1"/>
          </p:cNvPicPr>
          <p:nvPr/>
        </p:nvPicPr>
        <p:blipFill>
          <a:blip r:embed="rId6"/>
          <a:stretch>
            <a:fillRect/>
          </a:stretch>
        </p:blipFill>
        <p:spPr>
          <a:xfrm rot="6381128">
            <a:off x="138727" y="2865510"/>
            <a:ext cx="372074" cy="405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500"/>
                                        <p:tgtEl>
                                          <p:spTgt spid="3">
                                            <p:txEl>
                                              <p:pRg st="0" end="0"/>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theme/theme1.xml><?xml version="1.0" encoding="utf-8"?>
<a:theme xmlns:a="http://schemas.openxmlformats.org/drawingml/2006/main" name="Measurement and Data - Mathematics - 1st Grade by Slidesgo">
  <a:themeElements>
    <a:clrScheme name="Simple Light">
      <a:dk1>
        <a:srgbClr val="000F7C"/>
      </a:dk1>
      <a:lt1>
        <a:srgbClr val="FFD495"/>
      </a:lt1>
      <a:dk2>
        <a:srgbClr val="FDFDFD"/>
      </a:dk2>
      <a:lt2>
        <a:srgbClr val="D51460"/>
      </a:lt2>
      <a:accent1>
        <a:srgbClr val="F2825C"/>
      </a:accent1>
      <a:accent2>
        <a:srgbClr val="31AFA1"/>
      </a:accent2>
      <a:accent3>
        <a:srgbClr val="5A5FA5"/>
      </a:accent3>
      <a:accent4>
        <a:srgbClr val="ECEBF8"/>
      </a:accent4>
      <a:accent5>
        <a:srgbClr val="FFFFFF"/>
      </a:accent5>
      <a:accent6>
        <a:srgbClr val="FFFFFF"/>
      </a:accent6>
      <a:hlink>
        <a:srgbClr val="000F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1645</TotalTime>
  <Words>4045</Words>
  <Application>Microsoft Office PowerPoint</Application>
  <PresentationFormat>On-screen Show (16:9)</PresentationFormat>
  <Paragraphs>264</Paragraphs>
  <Slides>44</Slides>
  <Notes>43</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44</vt:i4>
      </vt:variant>
    </vt:vector>
  </HeadingPairs>
  <TitlesOfParts>
    <vt:vector size="57" baseType="lpstr">
      <vt:lpstr>Lato</vt:lpstr>
      <vt:lpstr>DM Sans</vt:lpstr>
      <vt:lpstr>Wingdings</vt:lpstr>
      <vt:lpstr>Maven Pro ExtraBold</vt:lpstr>
      <vt:lpstr>Arial</vt:lpstr>
      <vt:lpstr>Anaheim</vt:lpstr>
      <vt:lpstr>Calibri</vt:lpstr>
      <vt:lpstr>Cambria Math</vt:lpstr>
      <vt:lpstr>Lilita One</vt:lpstr>
      <vt:lpstr>Quicksand Medium</vt:lpstr>
      <vt:lpstr>Nunito Light</vt:lpstr>
      <vt:lpstr>Measurement and Data - Mathematics - 1st Grade by Slidesgo</vt:lpstr>
      <vt:lpstr>Office Theme</vt:lpstr>
      <vt:lpstr>PowerPoint Presentation</vt:lpstr>
      <vt:lpstr>PowerPoint Presentation</vt:lpstr>
      <vt:lpstr>PowerPoint Presentation</vt:lpstr>
      <vt:lpstr>NỘI DUNG BÀI HỌC</vt:lpstr>
      <vt:lpstr>1. BIẾN CỐ HỢP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BIẾN CỐ GIAO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BIẾN CỐ ĐỘC LẬP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modified xsi:type="dcterms:W3CDTF">2023-12-14T08:52:27Z</dcterms:modified>
</cp:coreProperties>
</file>